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55"/>
  </p:notesMasterIdLst>
  <p:handoutMasterIdLst>
    <p:handoutMasterId r:id="rId56"/>
  </p:handoutMasterIdLst>
  <p:sldIdLst>
    <p:sldId id="256" r:id="rId2"/>
    <p:sldId id="434" r:id="rId3"/>
    <p:sldId id="391" r:id="rId4"/>
    <p:sldId id="258" r:id="rId5"/>
    <p:sldId id="392" r:id="rId6"/>
    <p:sldId id="341" r:id="rId7"/>
    <p:sldId id="393" r:id="rId8"/>
    <p:sldId id="394" r:id="rId9"/>
    <p:sldId id="436" r:id="rId10"/>
    <p:sldId id="395" r:id="rId11"/>
    <p:sldId id="396" r:id="rId12"/>
    <p:sldId id="397" r:id="rId13"/>
    <p:sldId id="398" r:id="rId14"/>
    <p:sldId id="399" r:id="rId15"/>
    <p:sldId id="322" r:id="rId16"/>
    <p:sldId id="400" r:id="rId17"/>
    <p:sldId id="401" r:id="rId18"/>
    <p:sldId id="323" r:id="rId19"/>
    <p:sldId id="402" r:id="rId20"/>
    <p:sldId id="375" r:id="rId21"/>
    <p:sldId id="403" r:id="rId22"/>
    <p:sldId id="404" r:id="rId23"/>
    <p:sldId id="428" r:id="rId24"/>
    <p:sldId id="363" r:id="rId25"/>
    <p:sldId id="405" r:id="rId26"/>
    <p:sldId id="406" r:id="rId27"/>
    <p:sldId id="364" r:id="rId28"/>
    <p:sldId id="407" r:id="rId29"/>
    <p:sldId id="408" r:id="rId30"/>
    <p:sldId id="409" r:id="rId31"/>
    <p:sldId id="324" r:id="rId32"/>
    <p:sldId id="410" r:id="rId33"/>
    <p:sldId id="411" r:id="rId34"/>
    <p:sldId id="430" r:id="rId35"/>
    <p:sldId id="413" r:id="rId36"/>
    <p:sldId id="414" r:id="rId37"/>
    <p:sldId id="325" r:id="rId38"/>
    <p:sldId id="432" r:id="rId39"/>
    <p:sldId id="435" r:id="rId40"/>
    <p:sldId id="417" r:id="rId41"/>
    <p:sldId id="418" r:id="rId42"/>
    <p:sldId id="419" r:id="rId43"/>
    <p:sldId id="326" r:id="rId44"/>
    <p:sldId id="433" r:id="rId45"/>
    <p:sldId id="421" r:id="rId46"/>
    <p:sldId id="429" r:id="rId47"/>
    <p:sldId id="423" r:id="rId48"/>
    <p:sldId id="424" r:id="rId49"/>
    <p:sldId id="425" r:id="rId50"/>
    <p:sldId id="426" r:id="rId51"/>
    <p:sldId id="427" r:id="rId52"/>
    <p:sldId id="316" r:id="rId53"/>
    <p:sldId id="371" r:id="rId54"/>
  </p:sldIdLst>
  <p:sldSz cx="9144000" cy="6858000" type="screen4x3"/>
  <p:notesSz cx="7010400" cy="9236075"/>
  <p:embeddedFontLst>
    <p:embeddedFont>
      <p:font typeface="ＭＳ Ｐゴシック" panose="020B0600070205080204" pitchFamily="34" charset="-128"/>
      <p:regular r:id="rId57"/>
    </p:embeddedFont>
    <p:embeddedFont>
      <p:font typeface="Batang" panose="02030600000101010101" pitchFamily="18" charset="-127"/>
      <p:regular r:id="rId58"/>
    </p:embeddedFont>
    <p:embeddedFont>
      <p:font typeface="黑体" panose="02010609060101010101" pitchFamily="49" charset="-122"/>
      <p:regular r:id="rId59"/>
    </p:embeddedFont>
    <p:embeddedFont>
      <p:font typeface="Calibri" panose="020F0502020204030204" pitchFamily="34" charset="0"/>
      <p:regular r:id="rId60"/>
      <p:bold r:id="rId61"/>
      <p:italic r:id="rId62"/>
      <p:boldItalic r:id="rId63"/>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P" initials="S"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1784F1"/>
    <a:srgbClr val="C8E2FC"/>
    <a:srgbClr val="5AA9F5"/>
    <a:srgbClr val="A8D1FA"/>
    <a:srgbClr val="61BBFF"/>
    <a:srgbClr val="006DBF"/>
    <a:srgbClr val="ACD3FA"/>
    <a:srgbClr val="DDBB30"/>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561" autoAdjust="0"/>
    <p:restoredTop sz="79705" autoAdjust="0"/>
  </p:normalViewPr>
  <p:slideViewPr>
    <p:cSldViewPr snapToGrid="0">
      <p:cViewPr varScale="1">
        <p:scale>
          <a:sx n="56" d="100"/>
          <a:sy n="56" d="100"/>
        </p:scale>
        <p:origin x="-2214" y="-84"/>
      </p:cViewPr>
      <p:guideLst>
        <p:guide orient="horz" pos="2160"/>
        <p:guide orient="horz" pos="610"/>
        <p:guide orient="horz" pos="1283"/>
        <p:guide orient="horz" pos="454"/>
        <p:guide orient="horz" pos="774"/>
        <p:guide orient="horz" pos="4273"/>
        <p:guide orient="horz" pos="1544"/>
        <p:guide pos="2880"/>
        <p:guide pos="594"/>
        <p:guide pos="366"/>
        <p:guide pos="13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460" y="1650"/>
      </p:cViewPr>
      <p:guideLst>
        <p:guide orient="horz" pos="2893"/>
        <p:guide pos="2208"/>
        <p:guide pos="446"/>
        <p:guide pos="3983"/>
        <p:guide pos="51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7.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6.png"/><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themeOverride" Target="../theme/themeOverrid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5118928985443833"/>
          <c:y val="6.4353740236975474E-2"/>
          <c:w val="0.83634015412428953"/>
          <c:h val="0.71639769302529044"/>
        </c:manualLayout>
      </c:layout>
      <c:barChart>
        <c:barDir val="col"/>
        <c:grouping val="clustered"/>
        <c:varyColors val="0"/>
        <c:ser>
          <c:idx val="0"/>
          <c:order val="0"/>
          <c:tx>
            <c:strRef>
              <c:f>Sheet1!$B$1</c:f>
              <c:strCache>
                <c:ptCount val="1"/>
                <c:pt idx="0">
                  <c:v>Median</c:v>
                </c:pt>
              </c:strCache>
            </c:strRef>
          </c:tx>
          <c:spPr>
            <a:blipFill>
              <a:blip xmlns:r="http://schemas.openxmlformats.org/officeDocument/2006/relationships" r:embed="rId2"/>
              <a:stretch>
                <a:fillRect/>
              </a:stretch>
            </a:blipFill>
            <a:ln>
              <a:noFill/>
            </a:ln>
          </c:spPr>
          <c:invertIfNegative val="0"/>
          <c:errBars>
            <c:errBarType val="both"/>
            <c:errValType val="cust"/>
            <c:noEndCap val="0"/>
            <c:plus>
              <c:numRef>
                <c:f>Sheet1!$D$2:$D$5</c:f>
                <c:numCache>
                  <c:formatCode>General</c:formatCode>
                  <c:ptCount val="4"/>
                  <c:pt idx="0">
                    <c:v>10</c:v>
                  </c:pt>
                  <c:pt idx="1">
                    <c:v>8</c:v>
                  </c:pt>
                  <c:pt idx="2">
                    <c:v>13</c:v>
                  </c:pt>
                  <c:pt idx="3">
                    <c:v>19</c:v>
                  </c:pt>
                </c:numCache>
              </c:numRef>
            </c:plus>
            <c:minus>
              <c:numRef>
                <c:f>Sheet1!$C$2:$C$5</c:f>
                <c:numCache>
                  <c:formatCode>General</c:formatCode>
                  <c:ptCount val="4"/>
                  <c:pt idx="0">
                    <c:v>5</c:v>
                  </c:pt>
                  <c:pt idx="1">
                    <c:v>10.5</c:v>
                  </c:pt>
                  <c:pt idx="2">
                    <c:v>18.5</c:v>
                  </c:pt>
                  <c:pt idx="3">
                    <c:v>26</c:v>
                  </c:pt>
                </c:numCache>
              </c:numRef>
            </c:minus>
            <c:spPr>
              <a:ln w="12700">
                <a:solidFill>
                  <a:srgbClr val="002060"/>
                </a:solidFill>
              </a:ln>
            </c:spPr>
          </c:errBars>
          <c:cat>
            <c:strRef>
              <c:f>Sheet1!$A$2:$A$5</c:f>
              <c:strCache>
                <c:ptCount val="4"/>
                <c:pt idx="0">
                  <c:v>Point</c:v>
                </c:pt>
                <c:pt idx="1">
                  <c:v>One month</c:v>
                </c:pt>
                <c:pt idx="2">
                  <c:v>One year</c:v>
                </c:pt>
                <c:pt idx="3">
                  <c:v>Lifetime</c:v>
                </c:pt>
              </c:strCache>
            </c:strRef>
          </c:cat>
          <c:val>
            <c:numRef>
              <c:f>Sheet1!$B$2:$B$5</c:f>
              <c:numCache>
                <c:formatCode>General</c:formatCode>
                <c:ptCount val="4"/>
                <c:pt idx="0">
                  <c:v>15</c:v>
                </c:pt>
                <c:pt idx="1">
                  <c:v>31</c:v>
                </c:pt>
                <c:pt idx="2">
                  <c:v>39</c:v>
                </c:pt>
                <c:pt idx="3">
                  <c:v>41</c:v>
                </c:pt>
              </c:numCache>
            </c:numRef>
          </c:val>
        </c:ser>
        <c:dLbls>
          <c:showLegendKey val="0"/>
          <c:showVal val="0"/>
          <c:showCatName val="0"/>
          <c:showSerName val="0"/>
          <c:showPercent val="0"/>
          <c:showBubbleSize val="0"/>
        </c:dLbls>
        <c:gapWidth val="73"/>
        <c:axId val="47018368"/>
        <c:axId val="47020288"/>
      </c:barChart>
      <c:catAx>
        <c:axId val="47018368"/>
        <c:scaling>
          <c:orientation val="minMax"/>
        </c:scaling>
        <c:delete val="0"/>
        <c:axPos val="b"/>
        <c:title>
          <c:tx>
            <c:rich>
              <a:bodyPr/>
              <a:lstStyle/>
              <a:p>
                <a:pPr>
                  <a:defRPr sz="2000">
                    <a:solidFill>
                      <a:srgbClr val="002060"/>
                    </a:solidFill>
                  </a:defRPr>
                </a:pPr>
                <a:r>
                  <a:rPr lang="zh-CN" altLang="en-US" sz="2000" dirty="0" smtClean="0">
                    <a:solidFill>
                      <a:srgbClr val="002060"/>
                    </a:solidFill>
                  </a:rPr>
                  <a:t>时期</a:t>
                </a:r>
                <a:endParaRPr lang="en-CA" sz="2000" dirty="0">
                  <a:solidFill>
                    <a:srgbClr val="002060"/>
                  </a:solidFill>
                </a:endParaRPr>
              </a:p>
            </c:rich>
          </c:tx>
          <c:layout>
            <c:manualLayout>
              <c:xMode val="edge"/>
              <c:yMode val="edge"/>
              <c:x val="0.4661253968414284"/>
              <c:y val="0.90085515189670295"/>
            </c:manualLayout>
          </c:layout>
          <c:overlay val="0"/>
        </c:title>
        <c:majorTickMark val="none"/>
        <c:minorTickMark val="none"/>
        <c:tickLblPos val="nextTo"/>
        <c:spPr>
          <a:ln w="12700">
            <a:solidFill>
              <a:srgbClr val="002060"/>
            </a:solidFill>
          </a:ln>
        </c:spPr>
        <c:txPr>
          <a:bodyPr/>
          <a:lstStyle/>
          <a:p>
            <a:pPr>
              <a:defRPr b="0">
                <a:solidFill>
                  <a:srgbClr val="002060"/>
                </a:solidFill>
              </a:defRPr>
            </a:pPr>
            <a:endParaRPr lang="zh-CN"/>
          </a:p>
        </c:txPr>
        <c:crossAx val="47020288"/>
        <c:crosses val="autoZero"/>
        <c:auto val="1"/>
        <c:lblAlgn val="ctr"/>
        <c:lblOffset val="100"/>
        <c:noMultiLvlLbl val="0"/>
      </c:catAx>
      <c:valAx>
        <c:axId val="47020288"/>
        <c:scaling>
          <c:orientation val="minMax"/>
          <c:max val="70"/>
        </c:scaling>
        <c:delete val="0"/>
        <c:axPos val="l"/>
        <c:title>
          <c:tx>
            <c:rich>
              <a:bodyPr rot="-5400000" vert="horz"/>
              <a:lstStyle/>
              <a:p>
                <a:pPr>
                  <a:defRPr sz="2000">
                    <a:solidFill>
                      <a:srgbClr val="002060"/>
                    </a:solidFill>
                  </a:defRPr>
                </a:pPr>
                <a:r>
                  <a:rPr lang="en-CA" sz="2000" dirty="0" smtClean="0">
                    <a:solidFill>
                      <a:srgbClr val="002060"/>
                    </a:solidFill>
                  </a:rPr>
                  <a:t>% of Patients</a:t>
                </a:r>
                <a:endParaRPr lang="en-CA" sz="2000" dirty="0">
                  <a:solidFill>
                    <a:srgbClr val="002060"/>
                  </a:solidFill>
                </a:endParaRPr>
              </a:p>
            </c:rich>
          </c:tx>
          <c:layout>
            <c:manualLayout>
              <c:xMode val="edge"/>
              <c:yMode val="edge"/>
              <c:x val="5.4646004540460716E-3"/>
              <c:y val="0.25815429678889296"/>
            </c:manualLayout>
          </c:layout>
          <c:overlay val="0"/>
        </c:title>
        <c:numFmt formatCode="General" sourceLinked="1"/>
        <c:majorTickMark val="out"/>
        <c:minorTickMark val="none"/>
        <c:tickLblPos val="nextTo"/>
        <c:spPr>
          <a:ln w="12700">
            <a:solidFill>
              <a:srgbClr val="002060"/>
            </a:solidFill>
          </a:ln>
        </c:spPr>
        <c:txPr>
          <a:bodyPr/>
          <a:lstStyle/>
          <a:p>
            <a:pPr>
              <a:defRPr b="0">
                <a:solidFill>
                  <a:srgbClr val="002060"/>
                </a:solidFill>
              </a:defRPr>
            </a:pPr>
            <a:endParaRPr lang="zh-CN"/>
          </a:p>
        </c:txPr>
        <c:crossAx val="47018368"/>
        <c:crosses val="autoZero"/>
        <c:crossBetween val="between"/>
      </c:valAx>
    </c:plotArea>
    <c:plotVisOnly val="1"/>
    <c:dispBlanksAs val="gap"/>
    <c:showDLblsOverMax val="0"/>
  </c:chart>
  <c:spPr>
    <a:ln>
      <a:noFill/>
    </a:ln>
  </c:spPr>
  <c:txPr>
    <a:bodyPr/>
    <a:lstStyle/>
    <a:p>
      <a:pPr>
        <a:defRPr sz="1800" b="1" i="0"/>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2526049049159113"/>
          <c:y val="0.18838845144356978"/>
          <c:w val="0.82442391247751023"/>
          <c:h val="0.66499462324491199"/>
        </c:manualLayout>
      </c:layout>
      <c:barChart>
        <c:barDir val="col"/>
        <c:grouping val="clustered"/>
        <c:varyColors val="0"/>
        <c:ser>
          <c:idx val="0"/>
          <c:order val="0"/>
          <c:tx>
            <c:strRef>
              <c:f>Sheet1!$B$1</c:f>
              <c:strCache>
                <c:ptCount val="1"/>
                <c:pt idx="0">
                  <c:v>Column1</c:v>
                </c:pt>
              </c:strCache>
            </c:strRef>
          </c:tx>
          <c:spPr>
            <a:ln>
              <a:solidFill>
                <a:schemeClr val="bg1"/>
              </a:solidFill>
            </a:ln>
          </c:spPr>
          <c:invertIfNegative val="0"/>
          <c:dPt>
            <c:idx val="0"/>
            <c:invertIfNegative val="0"/>
            <c:bubble3D val="0"/>
            <c:spPr>
              <a:blipFill>
                <a:blip xmlns:r="http://schemas.openxmlformats.org/officeDocument/2006/relationships" r:embed="rId2"/>
                <a:stretch>
                  <a:fillRect/>
                </a:stretch>
              </a:blipFill>
              <a:ln>
                <a:noFill/>
              </a:ln>
            </c:spPr>
          </c:dPt>
          <c:dPt>
            <c:idx val="1"/>
            <c:invertIfNegative val="0"/>
            <c:bubble3D val="0"/>
            <c:spPr>
              <a:blipFill>
                <a:blip xmlns:r="http://schemas.openxmlformats.org/officeDocument/2006/relationships" r:embed="rId3"/>
                <a:stretch>
                  <a:fillRect/>
                </a:stretch>
              </a:blipFill>
              <a:ln>
                <a:noFill/>
              </a:ln>
            </c:spPr>
          </c:dPt>
          <c:dPt>
            <c:idx val="2"/>
            <c:invertIfNegative val="0"/>
            <c:bubble3D val="0"/>
            <c:spPr>
              <a:blipFill>
                <a:blip xmlns:r="http://schemas.openxmlformats.org/officeDocument/2006/relationships" r:embed="rId3"/>
                <a:stretch>
                  <a:fillRect/>
                </a:stretch>
              </a:blipFill>
              <a:ln>
                <a:noFill/>
              </a:ln>
            </c:spPr>
          </c:dPt>
          <c:dPt>
            <c:idx val="3"/>
            <c:invertIfNegative val="0"/>
            <c:bubble3D val="0"/>
            <c:spPr>
              <a:blipFill>
                <a:blip xmlns:r="http://schemas.openxmlformats.org/officeDocument/2006/relationships" r:embed="rId3"/>
                <a:stretch>
                  <a:fillRect/>
                </a:stretch>
              </a:blipFill>
              <a:ln>
                <a:noFill/>
              </a:ln>
            </c:spPr>
          </c:dPt>
          <c:dPt>
            <c:idx val="4"/>
            <c:invertIfNegative val="0"/>
            <c:bubble3D val="0"/>
            <c:spPr>
              <a:blipFill>
                <a:blip xmlns:r="http://schemas.openxmlformats.org/officeDocument/2006/relationships" r:embed="rId3"/>
                <a:stretch>
                  <a:fillRect/>
                </a:stretch>
              </a:blipFill>
              <a:ln>
                <a:noFill/>
              </a:ln>
            </c:spPr>
          </c:dPt>
          <c:dPt>
            <c:idx val="5"/>
            <c:invertIfNegative val="0"/>
            <c:bubble3D val="0"/>
            <c:spPr>
              <a:blipFill>
                <a:blip xmlns:r="http://schemas.openxmlformats.org/officeDocument/2006/relationships" r:embed="rId3"/>
                <a:stretch>
                  <a:fillRect/>
                </a:stretch>
              </a:blipFill>
              <a:ln>
                <a:noFill/>
              </a:ln>
            </c:spPr>
          </c:dPt>
          <c:dLbls>
            <c:numFmt formatCode="#,##0&quot;%&quot;" sourceLinked="0"/>
            <c:dLblPos val="outEnd"/>
            <c:showLegendKey val="0"/>
            <c:showVal val="1"/>
            <c:showCatName val="0"/>
            <c:showSerName val="0"/>
            <c:showPercent val="0"/>
            <c:showBubbleSize val="0"/>
            <c:showLeaderLines val="0"/>
          </c:dLbls>
          <c:cat>
            <c:strRef>
              <c:f>Sheet1!$A$2:$A$7</c:f>
              <c:strCache>
                <c:ptCount val="6"/>
                <c:pt idx="0">
                  <c:v>背</c:v>
                </c:pt>
                <c:pt idx="1">
                  <c:v>膝</c:v>
                </c:pt>
                <c:pt idx="2">
                  <c:v>颈</c:v>
                </c:pt>
                <c:pt idx="3">
                  <c:v>头</c:v>
                </c:pt>
                <c:pt idx="4">
                  <c:v>髋</c:v>
                </c:pt>
                <c:pt idx="5">
                  <c:v>肩</c:v>
                </c:pt>
              </c:strCache>
            </c:strRef>
          </c:cat>
          <c:val>
            <c:numRef>
              <c:f>Sheet1!$B$2:$B$7</c:f>
              <c:numCache>
                <c:formatCode>General</c:formatCode>
                <c:ptCount val="6"/>
                <c:pt idx="0">
                  <c:v>95</c:v>
                </c:pt>
                <c:pt idx="1">
                  <c:v>49</c:v>
                </c:pt>
                <c:pt idx="2">
                  <c:v>37</c:v>
                </c:pt>
                <c:pt idx="3">
                  <c:v>36</c:v>
                </c:pt>
                <c:pt idx="4">
                  <c:v>34</c:v>
                </c:pt>
                <c:pt idx="5">
                  <c:v>33</c:v>
                </c:pt>
              </c:numCache>
            </c:numRef>
          </c:val>
        </c:ser>
        <c:dLbls>
          <c:showLegendKey val="0"/>
          <c:showVal val="0"/>
          <c:showCatName val="0"/>
          <c:showSerName val="0"/>
          <c:showPercent val="0"/>
          <c:showBubbleSize val="0"/>
        </c:dLbls>
        <c:gapWidth val="100"/>
        <c:axId val="47122304"/>
        <c:axId val="47120384"/>
      </c:barChart>
      <c:valAx>
        <c:axId val="47120384"/>
        <c:scaling>
          <c:orientation val="minMax"/>
        </c:scaling>
        <c:delete val="0"/>
        <c:axPos val="l"/>
        <c:title>
          <c:tx>
            <c:rich>
              <a:bodyPr rot="-5400000" vert="horz"/>
              <a:lstStyle/>
              <a:p>
                <a:pPr>
                  <a:defRPr/>
                </a:pPr>
                <a:r>
                  <a:rPr lang="en-US"/>
                  <a:t>%</a:t>
                </a:r>
                <a:r>
                  <a:rPr lang="zh-CN"/>
                  <a:t>患者</a:t>
                </a:r>
                <a:endParaRPr lang="en-CA"/>
              </a:p>
            </c:rich>
          </c:tx>
          <c:layout/>
          <c:overlay val="0"/>
        </c:title>
        <c:numFmt formatCode="General" sourceLinked="1"/>
        <c:majorTickMark val="out"/>
        <c:minorTickMark val="none"/>
        <c:tickLblPos val="nextTo"/>
        <c:spPr>
          <a:ln w="12700">
            <a:solidFill>
              <a:srgbClr val="002060"/>
            </a:solidFill>
          </a:ln>
        </c:spPr>
        <c:crossAx val="47122304"/>
        <c:crosses val="autoZero"/>
        <c:crossBetween val="between"/>
        <c:majorUnit val="20"/>
      </c:valAx>
      <c:catAx>
        <c:axId val="47122304"/>
        <c:scaling>
          <c:orientation val="minMax"/>
        </c:scaling>
        <c:delete val="0"/>
        <c:axPos val="b"/>
        <c:majorTickMark val="none"/>
        <c:minorTickMark val="none"/>
        <c:tickLblPos val="nextTo"/>
        <c:spPr>
          <a:ln w="12700">
            <a:solidFill>
              <a:srgbClr val="002060"/>
            </a:solidFill>
          </a:ln>
        </c:spPr>
        <c:crossAx val="47120384"/>
        <c:crosses val="autoZero"/>
        <c:auto val="1"/>
        <c:lblAlgn val="ctr"/>
        <c:lblOffset val="100"/>
        <c:noMultiLvlLbl val="0"/>
      </c:catAx>
    </c:plotArea>
    <c:plotVisOnly val="1"/>
    <c:dispBlanksAs val="zero"/>
    <c:showDLblsOverMax val="0"/>
  </c:chart>
  <c:txPr>
    <a:bodyPr/>
    <a:lstStyle/>
    <a:p>
      <a:pPr>
        <a:defRPr sz="1600">
          <a:solidFill>
            <a:srgbClr val="002060"/>
          </a:solidFill>
          <a:latin typeface="Arial" pitchFamily="34" charset="0"/>
          <a:ea typeface="宋体" pitchFamily="2" charset="-122"/>
          <a:cs typeface="Arial" pitchFamily="34" charset="0"/>
        </a:defRPr>
      </a:pPr>
      <a:endParaRPr lang="zh-CN"/>
    </a:p>
  </c:txPr>
  <c:externalData r:id="rId4">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8F095-91CC-401F-8212-C2CF0D719CED}" type="doc">
      <dgm:prSet loTypeId="urn:microsoft.com/office/officeart/2005/8/layout/venn1" loCatId="relationship" qsTypeId="urn:microsoft.com/office/officeart/2005/8/quickstyle/simple1" qsCatId="simple" csTypeId="urn:microsoft.com/office/officeart/2005/8/colors/accent1_2" csCatId="accent1" phldr="1"/>
      <dgm:spPr/>
    </dgm:pt>
    <dgm:pt modelId="{F6A671C8-1913-407E-86D7-FE00C3B6CE95}">
      <dgm:prSet phldrT="[Text]"/>
      <dgm:spPr>
        <a:xfrm>
          <a:off x="1696930" y="388648"/>
          <a:ext cx="4777597" cy="2715577"/>
        </a:xfrm>
        <a:prstGeom prst="ellipse">
          <a:avLst/>
        </a:prstGeom>
        <a:solidFill>
          <a:srgbClr val="0C6FCF">
            <a:alpha val="50000"/>
            <a:hueOff val="0"/>
            <a:satOff val="0"/>
            <a:lumOff val="0"/>
            <a:alphaOff val="0"/>
          </a:srgbClr>
        </a:solidFill>
        <a:ln w="25400" cap="flat" cmpd="sng" algn="ctr">
          <a:solidFill>
            <a:srgbClr val="0C6FCF"/>
          </a:solidFill>
          <a:prstDash val="solid"/>
        </a:ln>
        <a:effectLst/>
        <a:scene3d>
          <a:camera prst="orthographicFront"/>
          <a:lightRig rig="threePt" dir="t"/>
        </a:scene3d>
        <a:sp3d>
          <a:bevelT/>
        </a:sp3d>
      </dgm:spPr>
      <dgm:t>
        <a:bodyPr/>
        <a:lstStyle/>
        <a:p>
          <a:endParaRPr lang="en-CA" dirty="0">
            <a:solidFill>
              <a:sysClr val="window" lastClr="FFFFFF">
                <a:hueOff val="0"/>
                <a:satOff val="0"/>
                <a:lumOff val="0"/>
                <a:alphaOff val="0"/>
              </a:sysClr>
            </a:solidFill>
            <a:latin typeface="Arial" pitchFamily="34" charset="0"/>
            <a:ea typeface="宋体" pitchFamily="2" charset="-122"/>
            <a:cs typeface="Arial" pitchFamily="34" charset="0"/>
          </a:endParaRPr>
        </a:p>
      </dgm:t>
    </dgm:pt>
    <dgm:pt modelId="{4766F635-60D9-4636-8CAD-C212FB37F98C}" type="parTrans" cxnId="{52072942-7BC7-4DAA-BA52-67AE75B1259F}">
      <dgm:prSet/>
      <dgm:spPr/>
      <dgm:t>
        <a:bodyPr/>
        <a:lstStyle/>
        <a:p>
          <a:endParaRPr lang="en-CA"/>
        </a:p>
      </dgm:t>
    </dgm:pt>
    <dgm:pt modelId="{91F335FB-5B0A-4637-AF14-97ED3E5DFE16}" type="sibTrans" cxnId="{52072942-7BC7-4DAA-BA52-67AE75B1259F}">
      <dgm:prSet/>
      <dgm:spPr/>
      <dgm:t>
        <a:bodyPr/>
        <a:lstStyle/>
        <a:p>
          <a:endParaRPr lang="en-CA"/>
        </a:p>
      </dgm:t>
    </dgm:pt>
    <dgm:pt modelId="{70EFE6FC-4A8C-47EF-BA4E-78C1713F2783}">
      <dgm:prSet phldrT="[Text]"/>
      <dgm:spPr>
        <a:xfrm>
          <a:off x="2386601" y="1468770"/>
          <a:ext cx="5403402" cy="2901486"/>
        </a:xfrm>
        <a:prstGeom prst="ellipse">
          <a:avLst/>
        </a:prstGeom>
        <a:solidFill>
          <a:srgbClr val="DDBB30">
            <a:alpha val="50000"/>
          </a:srgbClr>
        </a:solidFill>
        <a:ln w="25400" cap="flat" cmpd="sng" algn="ctr">
          <a:solidFill>
            <a:srgbClr val="B5CD85"/>
          </a:solidFill>
          <a:prstDash val="solid"/>
        </a:ln>
        <a:effectLst/>
        <a:scene3d>
          <a:camera prst="orthographicFront"/>
          <a:lightRig rig="threePt" dir="t"/>
        </a:scene3d>
        <a:sp3d>
          <a:bevelT/>
        </a:sp3d>
      </dgm:spPr>
      <dgm:t>
        <a:bodyPr/>
        <a:lstStyle/>
        <a:p>
          <a:endParaRPr lang="en-CA" dirty="0">
            <a:solidFill>
              <a:sysClr val="window" lastClr="FFFFFF"/>
            </a:solidFill>
            <a:latin typeface="Arial" pitchFamily="34" charset="0"/>
            <a:ea typeface="宋体" pitchFamily="2" charset="-122"/>
            <a:cs typeface="Arial" pitchFamily="34" charset="0"/>
          </a:endParaRPr>
        </a:p>
      </dgm:t>
    </dgm:pt>
    <dgm:pt modelId="{870FC508-80FF-43C7-8E7B-50B4BE0D6120}" type="parTrans" cxnId="{2C24AAC1-481D-43D3-B84F-DDDDB5D43E5B}">
      <dgm:prSet/>
      <dgm:spPr/>
      <dgm:t>
        <a:bodyPr/>
        <a:lstStyle/>
        <a:p>
          <a:endParaRPr lang="en-CA"/>
        </a:p>
      </dgm:t>
    </dgm:pt>
    <dgm:pt modelId="{6416C344-7221-40DE-BFFD-F9780032020F}" type="sibTrans" cxnId="{2C24AAC1-481D-43D3-B84F-DDDDB5D43E5B}">
      <dgm:prSet/>
      <dgm:spPr/>
      <dgm:t>
        <a:bodyPr/>
        <a:lstStyle/>
        <a:p>
          <a:endParaRPr lang="en-CA"/>
        </a:p>
      </dgm:t>
    </dgm:pt>
    <dgm:pt modelId="{49824C88-D6E0-4817-BDCE-C833181187DE}">
      <dgm:prSet phldrT="[Text]"/>
      <dgm:spPr>
        <a:xfrm>
          <a:off x="321386" y="1447751"/>
          <a:ext cx="5281472" cy="2901486"/>
        </a:xfrm>
        <a:prstGeom prst="ellipse">
          <a:avLst/>
        </a:prstGeom>
        <a:solidFill>
          <a:srgbClr val="C03932">
            <a:alpha val="50000"/>
          </a:srgbClr>
        </a:solidFill>
        <a:ln w="25400" cap="flat" cmpd="sng" algn="ctr">
          <a:solidFill>
            <a:srgbClr val="D0ACD4"/>
          </a:solidFill>
          <a:prstDash val="solid"/>
        </a:ln>
        <a:effectLst/>
        <a:scene3d>
          <a:camera prst="orthographicFront"/>
          <a:lightRig rig="threePt" dir="t"/>
        </a:scene3d>
        <a:sp3d>
          <a:bevelT/>
        </a:sp3d>
      </dgm:spPr>
      <dgm:t>
        <a:bodyPr/>
        <a:lstStyle/>
        <a:p>
          <a:endParaRPr lang="en-CA" dirty="0">
            <a:solidFill>
              <a:sysClr val="window" lastClr="FFFFFF"/>
            </a:solidFill>
            <a:latin typeface="Arial" pitchFamily="34" charset="0"/>
            <a:ea typeface="宋体" pitchFamily="2" charset="-122"/>
            <a:cs typeface="Arial" pitchFamily="34" charset="0"/>
          </a:endParaRPr>
        </a:p>
      </dgm:t>
    </dgm:pt>
    <dgm:pt modelId="{3C369277-7D55-4488-8BB7-0E1B8F82280D}" type="parTrans" cxnId="{483DF4B1-8190-4B77-95EF-55663CB533FE}">
      <dgm:prSet/>
      <dgm:spPr/>
      <dgm:t>
        <a:bodyPr/>
        <a:lstStyle/>
        <a:p>
          <a:endParaRPr lang="en-CA"/>
        </a:p>
      </dgm:t>
    </dgm:pt>
    <dgm:pt modelId="{26CC3CE7-9532-445C-B8E9-76CE41C5F1EF}" type="sibTrans" cxnId="{483DF4B1-8190-4B77-95EF-55663CB533FE}">
      <dgm:prSet/>
      <dgm:spPr/>
      <dgm:t>
        <a:bodyPr/>
        <a:lstStyle/>
        <a:p>
          <a:endParaRPr lang="en-CA"/>
        </a:p>
      </dgm:t>
    </dgm:pt>
    <dgm:pt modelId="{1E95306A-9FF7-4EB5-B9AE-AB0FCCB426AF}" type="pres">
      <dgm:prSet presAssocID="{7768F095-91CC-401F-8212-C2CF0D719CED}" presName="compositeShape" presStyleCnt="0">
        <dgm:presLayoutVars>
          <dgm:chMax val="7"/>
          <dgm:dir/>
          <dgm:resizeHandles val="exact"/>
        </dgm:presLayoutVars>
      </dgm:prSet>
      <dgm:spPr/>
    </dgm:pt>
    <dgm:pt modelId="{FD339EBB-2857-4329-8D19-958A41DF04AD}" type="pres">
      <dgm:prSet presAssocID="{F6A671C8-1913-407E-86D7-FE00C3B6CE95}" presName="circ1" presStyleLbl="vennNode1" presStyleIdx="0" presStyleCnt="3" custScaleX="175933" custLinFactNeighborX="52" custLinFactNeighborY="13940"/>
      <dgm:spPr/>
      <dgm:t>
        <a:bodyPr/>
        <a:lstStyle/>
        <a:p>
          <a:endParaRPr lang="en-CA"/>
        </a:p>
      </dgm:t>
    </dgm:pt>
    <dgm:pt modelId="{500EAAEA-65F9-499D-8D09-0E048112B4DE}" type="pres">
      <dgm:prSet presAssocID="{F6A671C8-1913-407E-86D7-FE00C3B6CE95}" presName="circ1Tx" presStyleLbl="revTx" presStyleIdx="0" presStyleCnt="0">
        <dgm:presLayoutVars>
          <dgm:chMax val="0"/>
          <dgm:chPref val="0"/>
          <dgm:bulletEnabled val="1"/>
        </dgm:presLayoutVars>
      </dgm:prSet>
      <dgm:spPr/>
      <dgm:t>
        <a:bodyPr/>
        <a:lstStyle/>
        <a:p>
          <a:endParaRPr lang="en-CA"/>
        </a:p>
      </dgm:t>
    </dgm:pt>
    <dgm:pt modelId="{34FE503C-8BD7-42DC-9C7B-1B8CDC5D2186}" type="pres">
      <dgm:prSet presAssocID="{70EFE6FC-4A8C-47EF-BA4E-78C1713F2783}" presName="circ2" presStyleLbl="vennNode1" presStyleIdx="1" presStyleCnt="3" custScaleX="198978" custScaleY="106846" custLinFactNeighborX="888" custLinFactNeighborY="-5362"/>
      <dgm:spPr/>
      <dgm:t>
        <a:bodyPr/>
        <a:lstStyle/>
        <a:p>
          <a:endParaRPr lang="en-CA"/>
        </a:p>
      </dgm:t>
    </dgm:pt>
    <dgm:pt modelId="{85ED7004-5B86-4CED-BECC-31D2CCEED8BC}" type="pres">
      <dgm:prSet presAssocID="{70EFE6FC-4A8C-47EF-BA4E-78C1713F2783}" presName="circ2Tx" presStyleLbl="revTx" presStyleIdx="0" presStyleCnt="0">
        <dgm:presLayoutVars>
          <dgm:chMax val="0"/>
          <dgm:chPref val="0"/>
          <dgm:bulletEnabled val="1"/>
        </dgm:presLayoutVars>
      </dgm:prSet>
      <dgm:spPr/>
      <dgm:t>
        <a:bodyPr/>
        <a:lstStyle/>
        <a:p>
          <a:endParaRPr lang="en-CA"/>
        </a:p>
      </dgm:t>
    </dgm:pt>
    <dgm:pt modelId="{C3CE1191-0A1E-43E3-AF5B-0E3DB45B9CDE}" type="pres">
      <dgm:prSet presAssocID="{49824C88-D6E0-4817-BDCE-C833181187DE}" presName="circ3" presStyleLbl="vennNode1" presStyleIdx="2" presStyleCnt="3" custScaleX="194488" custScaleY="106846" custLinFactNeighborX="-5241" custLinFactNeighborY="-6136"/>
      <dgm:spPr/>
      <dgm:t>
        <a:bodyPr/>
        <a:lstStyle/>
        <a:p>
          <a:endParaRPr lang="en-CA"/>
        </a:p>
      </dgm:t>
    </dgm:pt>
    <dgm:pt modelId="{964C6E6F-BC48-44BD-8BC3-36FD8AEAAEF9}" type="pres">
      <dgm:prSet presAssocID="{49824C88-D6E0-4817-BDCE-C833181187DE}" presName="circ3Tx" presStyleLbl="revTx" presStyleIdx="0" presStyleCnt="0">
        <dgm:presLayoutVars>
          <dgm:chMax val="0"/>
          <dgm:chPref val="0"/>
          <dgm:bulletEnabled val="1"/>
        </dgm:presLayoutVars>
      </dgm:prSet>
      <dgm:spPr/>
      <dgm:t>
        <a:bodyPr/>
        <a:lstStyle/>
        <a:p>
          <a:endParaRPr lang="en-CA"/>
        </a:p>
      </dgm:t>
    </dgm:pt>
  </dgm:ptLst>
  <dgm:cxnLst>
    <dgm:cxn modelId="{0A40501C-A308-40F0-84FE-2BF63711172F}" type="presOf" srcId="{70EFE6FC-4A8C-47EF-BA4E-78C1713F2783}" destId="{85ED7004-5B86-4CED-BECC-31D2CCEED8BC}" srcOrd="1" destOrd="0" presId="urn:microsoft.com/office/officeart/2005/8/layout/venn1"/>
    <dgm:cxn modelId="{7FE0356B-EE23-488C-8C95-7A65B76F3E96}" type="presOf" srcId="{F6A671C8-1913-407E-86D7-FE00C3B6CE95}" destId="{FD339EBB-2857-4329-8D19-958A41DF04AD}" srcOrd="0" destOrd="0" presId="urn:microsoft.com/office/officeart/2005/8/layout/venn1"/>
    <dgm:cxn modelId="{483DF4B1-8190-4B77-95EF-55663CB533FE}" srcId="{7768F095-91CC-401F-8212-C2CF0D719CED}" destId="{49824C88-D6E0-4817-BDCE-C833181187DE}" srcOrd="2" destOrd="0" parTransId="{3C369277-7D55-4488-8BB7-0E1B8F82280D}" sibTransId="{26CC3CE7-9532-445C-B8E9-76CE41C5F1EF}"/>
    <dgm:cxn modelId="{6A2B2C8B-3CF4-4C50-AA80-510F7EC7CF75}" type="presOf" srcId="{F6A671C8-1913-407E-86D7-FE00C3B6CE95}" destId="{500EAAEA-65F9-499D-8D09-0E048112B4DE}" srcOrd="1" destOrd="0" presId="urn:microsoft.com/office/officeart/2005/8/layout/venn1"/>
    <dgm:cxn modelId="{B7587FDA-C581-4A66-BC33-424248B7A717}" type="presOf" srcId="{7768F095-91CC-401F-8212-C2CF0D719CED}" destId="{1E95306A-9FF7-4EB5-B9AE-AB0FCCB426AF}" srcOrd="0" destOrd="0" presId="urn:microsoft.com/office/officeart/2005/8/layout/venn1"/>
    <dgm:cxn modelId="{2C24AAC1-481D-43D3-B84F-DDDDB5D43E5B}" srcId="{7768F095-91CC-401F-8212-C2CF0D719CED}" destId="{70EFE6FC-4A8C-47EF-BA4E-78C1713F2783}" srcOrd="1" destOrd="0" parTransId="{870FC508-80FF-43C7-8E7B-50B4BE0D6120}" sibTransId="{6416C344-7221-40DE-BFFD-F9780032020F}"/>
    <dgm:cxn modelId="{D5B5102E-8BE2-4817-AD03-B91557331026}" type="presOf" srcId="{70EFE6FC-4A8C-47EF-BA4E-78C1713F2783}" destId="{34FE503C-8BD7-42DC-9C7B-1B8CDC5D2186}" srcOrd="0" destOrd="0" presId="urn:microsoft.com/office/officeart/2005/8/layout/venn1"/>
    <dgm:cxn modelId="{52072942-7BC7-4DAA-BA52-67AE75B1259F}" srcId="{7768F095-91CC-401F-8212-C2CF0D719CED}" destId="{F6A671C8-1913-407E-86D7-FE00C3B6CE95}" srcOrd="0" destOrd="0" parTransId="{4766F635-60D9-4636-8CAD-C212FB37F98C}" sibTransId="{91F335FB-5B0A-4637-AF14-97ED3E5DFE16}"/>
    <dgm:cxn modelId="{7C27777A-F036-4456-95C0-9BAE2494A0FC}" type="presOf" srcId="{49824C88-D6E0-4817-BDCE-C833181187DE}" destId="{964C6E6F-BC48-44BD-8BC3-36FD8AEAAEF9}" srcOrd="1" destOrd="0" presId="urn:microsoft.com/office/officeart/2005/8/layout/venn1"/>
    <dgm:cxn modelId="{6B4257B3-FC67-41A6-80E8-916D8BF40ED7}" type="presOf" srcId="{49824C88-D6E0-4817-BDCE-C833181187DE}" destId="{C3CE1191-0A1E-43E3-AF5B-0E3DB45B9CDE}" srcOrd="0" destOrd="0" presId="urn:microsoft.com/office/officeart/2005/8/layout/venn1"/>
    <dgm:cxn modelId="{192E1E78-B01A-41BB-87A6-E14B3F2C166D}" type="presParOf" srcId="{1E95306A-9FF7-4EB5-B9AE-AB0FCCB426AF}" destId="{FD339EBB-2857-4329-8D19-958A41DF04AD}" srcOrd="0" destOrd="0" presId="urn:microsoft.com/office/officeart/2005/8/layout/venn1"/>
    <dgm:cxn modelId="{C987EA78-2599-4902-8CDC-1B957539B3CA}" type="presParOf" srcId="{1E95306A-9FF7-4EB5-B9AE-AB0FCCB426AF}" destId="{500EAAEA-65F9-499D-8D09-0E048112B4DE}" srcOrd="1" destOrd="0" presId="urn:microsoft.com/office/officeart/2005/8/layout/venn1"/>
    <dgm:cxn modelId="{AE99E5CC-21E3-4D9A-AFE6-EB179C19F672}" type="presParOf" srcId="{1E95306A-9FF7-4EB5-B9AE-AB0FCCB426AF}" destId="{34FE503C-8BD7-42DC-9C7B-1B8CDC5D2186}" srcOrd="2" destOrd="0" presId="urn:microsoft.com/office/officeart/2005/8/layout/venn1"/>
    <dgm:cxn modelId="{7215A529-2449-46FD-9A99-CD8CE71C10DD}" type="presParOf" srcId="{1E95306A-9FF7-4EB5-B9AE-AB0FCCB426AF}" destId="{85ED7004-5B86-4CED-BECC-31D2CCEED8BC}" srcOrd="3" destOrd="0" presId="urn:microsoft.com/office/officeart/2005/8/layout/venn1"/>
    <dgm:cxn modelId="{01AC08DE-DFD8-4712-B684-AE8C0F1E1A48}" type="presParOf" srcId="{1E95306A-9FF7-4EB5-B9AE-AB0FCCB426AF}" destId="{C3CE1191-0A1E-43E3-AF5B-0E3DB45B9CDE}" srcOrd="4" destOrd="0" presId="urn:microsoft.com/office/officeart/2005/8/layout/venn1"/>
    <dgm:cxn modelId="{5CA237D5-A637-4F7C-8F85-1483CEFC2AEE}" type="presParOf" srcId="{1E95306A-9FF7-4EB5-B9AE-AB0FCCB426AF}" destId="{964C6E6F-BC48-44BD-8BC3-36FD8AEAAEF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39EBB-2857-4329-8D19-958A41DF04AD}">
      <dsp:nvSpPr>
        <dsp:cNvPr id="0" name=""/>
        <dsp:cNvSpPr/>
      </dsp:nvSpPr>
      <dsp:spPr>
        <a:xfrm>
          <a:off x="1696930" y="388648"/>
          <a:ext cx="4777597" cy="2715577"/>
        </a:xfrm>
        <a:prstGeom prst="ellipse">
          <a:avLst/>
        </a:prstGeom>
        <a:solidFill>
          <a:srgbClr val="0C6FCF">
            <a:alpha val="50000"/>
            <a:hueOff val="0"/>
            <a:satOff val="0"/>
            <a:lumOff val="0"/>
            <a:alphaOff val="0"/>
          </a:srgbClr>
        </a:solidFill>
        <a:ln w="25400" cap="flat" cmpd="sng" algn="ctr">
          <a:solidFill>
            <a:srgbClr val="0C6FCF"/>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solidFill>
              <a:sysClr val="window" lastClr="FFFFFF">
                <a:hueOff val="0"/>
                <a:satOff val="0"/>
                <a:lumOff val="0"/>
                <a:alphaOff val="0"/>
              </a:sysClr>
            </a:solidFill>
            <a:latin typeface="Arial" pitchFamily="34" charset="0"/>
            <a:ea typeface="宋体" pitchFamily="2" charset="-122"/>
            <a:cs typeface="Arial" pitchFamily="34" charset="0"/>
          </a:endParaRPr>
        </a:p>
      </dsp:txBody>
      <dsp:txXfrm>
        <a:off x="2847029" y="1042834"/>
        <a:ext cx="2477399" cy="864092"/>
      </dsp:txXfrm>
    </dsp:sp>
    <dsp:sp modelId="{34FE503C-8BD7-42DC-9C7B-1B8CDC5D2186}">
      <dsp:nvSpPr>
        <dsp:cNvPr id="0" name=""/>
        <dsp:cNvSpPr/>
      </dsp:nvSpPr>
      <dsp:spPr>
        <a:xfrm>
          <a:off x="2386601" y="1468770"/>
          <a:ext cx="5403402" cy="2901486"/>
        </a:xfrm>
        <a:prstGeom prst="ellipse">
          <a:avLst/>
        </a:prstGeom>
        <a:solidFill>
          <a:srgbClr val="DDBB30">
            <a:alpha val="50000"/>
          </a:srgbClr>
        </a:solidFill>
        <a:ln w="25400" cap="flat" cmpd="sng" algn="ctr">
          <a:solidFill>
            <a:srgbClr val="B5CD85"/>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solidFill>
              <a:sysClr val="window" lastClr="FFFFFF"/>
            </a:solidFill>
            <a:latin typeface="Arial" pitchFamily="34" charset="0"/>
            <a:ea typeface="宋体" pitchFamily="2" charset="-122"/>
            <a:cs typeface="Arial" pitchFamily="34" charset="0"/>
          </a:endParaRPr>
        </a:p>
      </dsp:txBody>
      <dsp:txXfrm>
        <a:off x="4513928" y="2452022"/>
        <a:ext cx="2292469" cy="1128413"/>
      </dsp:txXfrm>
    </dsp:sp>
    <dsp:sp modelId="{C3CE1191-0A1E-43E3-AF5B-0E3DB45B9CDE}">
      <dsp:nvSpPr>
        <dsp:cNvPr id="0" name=""/>
        <dsp:cNvSpPr/>
      </dsp:nvSpPr>
      <dsp:spPr>
        <a:xfrm>
          <a:off x="321386" y="1447751"/>
          <a:ext cx="5281472" cy="2901486"/>
        </a:xfrm>
        <a:prstGeom prst="ellipse">
          <a:avLst/>
        </a:prstGeom>
        <a:solidFill>
          <a:srgbClr val="C03932">
            <a:alpha val="50000"/>
          </a:srgbClr>
        </a:solidFill>
        <a:ln w="25400" cap="flat" cmpd="sng" algn="ctr">
          <a:solidFill>
            <a:srgbClr val="D0ACD4"/>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CA" sz="6500" kern="1200" dirty="0">
            <a:solidFill>
              <a:sysClr val="window" lastClr="FFFFFF"/>
            </a:solidFill>
            <a:latin typeface="Arial" pitchFamily="34" charset="0"/>
            <a:ea typeface="宋体" pitchFamily="2" charset="-122"/>
            <a:cs typeface="Arial" pitchFamily="34" charset="0"/>
          </a:endParaRPr>
        </a:p>
      </dsp:txBody>
      <dsp:txXfrm>
        <a:off x="1282797" y="2431004"/>
        <a:ext cx="2240739" cy="112841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120"/>
          </a:xfrm>
          <a:prstGeom prst="rect">
            <a:avLst/>
          </a:prstGeom>
        </p:spPr>
        <p:txBody>
          <a:bodyPr vert="horz" lIns="92830" tIns="46415" rIns="92830" bIns="46415"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2120"/>
          </a:xfrm>
          <a:prstGeom prst="rect">
            <a:avLst/>
          </a:prstGeom>
        </p:spPr>
        <p:txBody>
          <a:bodyPr vert="horz" lIns="92830" tIns="46415" rIns="92830" bIns="46415" rtlCol="0"/>
          <a:lstStyle>
            <a:lvl1pPr algn="r">
              <a:defRPr sz="1200"/>
            </a:lvl1pPr>
          </a:lstStyle>
          <a:p>
            <a:fld id="{D1A6D726-D898-4E01-8631-00DF51AA3286}" type="datetimeFigureOut">
              <a:rPr lang="en-CA" smtClean="0"/>
              <a:pPr/>
              <a:t>2015-02-16</a:t>
            </a:fld>
            <a:endParaRPr lang="en-CA" dirty="0"/>
          </a:p>
        </p:txBody>
      </p:sp>
      <p:sp>
        <p:nvSpPr>
          <p:cNvPr id="4" name="Footer Placeholder 3"/>
          <p:cNvSpPr>
            <a:spLocks noGrp="1"/>
          </p:cNvSpPr>
          <p:nvPr>
            <p:ph type="ftr" sz="quarter" idx="2"/>
          </p:nvPr>
        </p:nvSpPr>
        <p:spPr>
          <a:xfrm>
            <a:off x="0" y="8772379"/>
            <a:ext cx="3037840" cy="462120"/>
          </a:xfrm>
          <a:prstGeom prst="rect">
            <a:avLst/>
          </a:prstGeom>
        </p:spPr>
        <p:txBody>
          <a:bodyPr vert="horz" lIns="92830" tIns="46415" rIns="92830" bIns="46415"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772379"/>
            <a:ext cx="3037840" cy="462120"/>
          </a:xfrm>
          <a:prstGeom prst="rect">
            <a:avLst/>
          </a:prstGeom>
        </p:spPr>
        <p:txBody>
          <a:bodyPr vert="horz" lIns="92830" tIns="46415" rIns="92830" bIns="46415" rtlCol="0" anchor="b"/>
          <a:lstStyle>
            <a:lvl1pPr algn="r">
              <a:defRPr sz="1200"/>
            </a:lvl1pPr>
          </a:lstStyle>
          <a:p>
            <a:fld id="{6209E55D-C495-4AB4-A8DE-E4DFB2070DFA}" type="slidenum">
              <a:rPr lang="en-CA" smtClean="0"/>
              <a:pPr/>
              <a:t>‹#›</a:t>
            </a:fld>
            <a:endParaRPr lang="en-CA" dirty="0"/>
          </a:p>
        </p:txBody>
      </p:sp>
    </p:spTree>
    <p:extLst>
      <p:ext uri="{BB962C8B-B14F-4D97-AF65-F5344CB8AC3E}">
        <p14:creationId xmlns:p14="http://schemas.microsoft.com/office/powerpoint/2010/main" val="1729808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s-MX" dirty="0"/>
          </a:p>
        </p:txBody>
      </p:sp>
      <p:sp>
        <p:nvSpPr>
          <p:cNvPr id="5" name="Notes Placeholder 4"/>
          <p:cNvSpPr>
            <a:spLocks noGrp="1"/>
          </p:cNvSpPr>
          <p:nvPr>
            <p:ph type="body" sz="quarter" idx="3"/>
          </p:nvPr>
        </p:nvSpPr>
        <p:spPr>
          <a:xfrm>
            <a:off x="701040" y="4399754"/>
            <a:ext cx="5608320" cy="4156234"/>
          </a:xfrm>
          <a:prstGeom prst="rect">
            <a:avLst/>
          </a:prstGeom>
        </p:spPr>
        <p:txBody>
          <a:bodyPr vert="horz" lIns="92830" tIns="46415" rIns="92830" bIns="464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100"/>
            </a:lvl1pPr>
          </a:lstStyle>
          <a:p>
            <a:fld id="{EFE8784B-3E46-4D8A-B7C7-681B694BEE2E}" type="slidenum">
              <a:rPr lang="es-MX" smtClean="0"/>
              <a:pPr/>
              <a:t>‹#›</a:t>
            </a:fld>
            <a:endParaRPr lang="es-MX" dirty="0"/>
          </a:p>
        </p:txBody>
      </p:sp>
    </p:spTree>
    <p:extLst>
      <p:ext uri="{BB962C8B-B14F-4D97-AF65-F5344CB8AC3E}">
        <p14:creationId xmlns:p14="http://schemas.microsoft.com/office/powerpoint/2010/main" val="2594284403"/>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0"/>
      </a:spcBef>
      <a:spcAft>
        <a:spcPts val="600"/>
      </a:spcAft>
      <a:defRPr sz="1200" kern="1200">
        <a:solidFill>
          <a:schemeClr val="tx1"/>
        </a:solidFill>
        <a:latin typeface="+mn-lt"/>
        <a:ea typeface="+mn-ea"/>
        <a:cs typeface="+mn-cs"/>
      </a:defRPr>
    </a:lvl1pPr>
    <a:lvl2pPr marL="457200" algn="l" defTabSz="914400" rtl="0" eaLnBrk="1" latinLnBrk="0" hangingPunct="1">
      <a:spcBef>
        <a:spcPts val="0"/>
      </a:spcBef>
      <a:spcAft>
        <a:spcPts val="600"/>
      </a:spcAft>
      <a:defRPr sz="1200" kern="1200">
        <a:solidFill>
          <a:schemeClr val="tx1"/>
        </a:solidFill>
        <a:latin typeface="+mn-lt"/>
        <a:ea typeface="+mn-ea"/>
        <a:cs typeface="+mn-cs"/>
      </a:defRPr>
    </a:lvl2pPr>
    <a:lvl3pPr marL="914400" algn="l" defTabSz="914400" rtl="0" eaLnBrk="1" latinLnBrk="0" hangingPunct="1">
      <a:spcBef>
        <a:spcPts val="0"/>
      </a:spcBef>
      <a:spcAft>
        <a:spcPts val="600"/>
      </a:spcAft>
      <a:defRPr sz="1200" kern="1200">
        <a:solidFill>
          <a:schemeClr val="tx1"/>
        </a:solidFill>
        <a:latin typeface="+mn-lt"/>
        <a:ea typeface="+mn-ea"/>
        <a:cs typeface="+mn-cs"/>
      </a:defRPr>
    </a:lvl3pPr>
    <a:lvl4pPr marL="1371600" algn="l" defTabSz="914400" rtl="0" eaLnBrk="1" latinLnBrk="0" hangingPunct="1">
      <a:spcBef>
        <a:spcPts val="0"/>
      </a:spcBef>
      <a:spcAft>
        <a:spcPts val="600"/>
      </a:spcAft>
      <a:defRPr sz="1200" kern="1200">
        <a:solidFill>
          <a:schemeClr val="tx1"/>
        </a:solidFill>
        <a:latin typeface="+mn-lt"/>
        <a:ea typeface="+mn-ea"/>
        <a:cs typeface="+mn-cs"/>
      </a:defRPr>
    </a:lvl4pPr>
    <a:lvl5pPr marL="1828800" algn="l" defTabSz="914400" rtl="0" eaLnBrk="1" latinLnBrk="0" hangingPunct="1">
      <a:spcBef>
        <a:spcPts val="0"/>
      </a:spcBef>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1</a:t>
            </a:fld>
            <a:endParaRPr lang="es-MX" dirty="0"/>
          </a:p>
        </p:txBody>
      </p:sp>
    </p:spTree>
    <p:extLst>
      <p:ext uri="{BB962C8B-B14F-4D97-AF65-F5344CB8AC3E}">
        <p14:creationId xmlns:p14="http://schemas.microsoft.com/office/powerpoint/2010/main" val="921870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xfrm>
            <a:off x="701040" y="4390229"/>
            <a:ext cx="5608320" cy="5201446"/>
          </a:xfrm>
          <a:noFill/>
        </p:spPr>
        <p:txBody>
          <a:bodyPr>
            <a:normAutofit/>
          </a:bodyPr>
          <a:lstStyle/>
          <a:p>
            <a:pPr>
              <a:spcBef>
                <a:spcPct val="0"/>
              </a:spcBef>
              <a:spcAft>
                <a:spcPts val="609"/>
              </a:spcAft>
            </a:pPr>
            <a:r>
              <a:rPr lang="zh-CN" altLang="en-US" b="1" dirty="0" smtClean="0">
                <a:ea typeface="ＭＳ Ｐゴシック" pitchFamily="34" charset="-128"/>
              </a:rPr>
              <a:t>演讲者备注</a:t>
            </a:r>
            <a:endParaRPr lang="en-US" b="1" dirty="0" smtClean="0">
              <a:ea typeface="ＭＳ Ｐゴシック" pitchFamily="34" charset="-128"/>
            </a:endParaRPr>
          </a:p>
          <a:p>
            <a:pPr marL="0" marR="0" indent="0" algn="l" defTabSz="914400" rtl="0" eaLnBrk="1" fontAlgn="auto" latinLnBrk="0" hangingPunct="1">
              <a:lnSpc>
                <a:spcPct val="100000"/>
              </a:lnSpc>
              <a:spcBef>
                <a:spcPts val="0"/>
              </a:spcBef>
              <a:spcAft>
                <a:spcPts val="609"/>
              </a:spcAft>
              <a:buClrTx/>
              <a:buSzTx/>
              <a:buFontTx/>
              <a:buNone/>
              <a:tabLst/>
              <a:defRPr/>
            </a:pPr>
            <a:r>
              <a:rPr lang="zh-CN" altLang="en-US" spc="-10" dirty="0" smtClean="0"/>
              <a:t>腰痛最常见原因为机械性原因，占病例的</a:t>
            </a:r>
            <a:r>
              <a:rPr lang="en-US" altLang="zh-CN" spc="-10" dirty="0" smtClean="0"/>
              <a:t>8—90%</a:t>
            </a:r>
            <a:r>
              <a:rPr lang="zh-CN" altLang="en-US" spc="-10" dirty="0" smtClean="0"/>
              <a:t>。值得注意的是，虽然</a:t>
            </a:r>
            <a:r>
              <a:rPr lang="zh-CN" altLang="en-US" sz="1200" kern="1200" dirty="0" smtClean="0">
                <a:solidFill>
                  <a:schemeClr val="tx1"/>
                </a:solidFill>
                <a:latin typeface="+mn-lt"/>
                <a:ea typeface="+mn-ea"/>
                <a:cs typeface="+mn-cs"/>
              </a:rPr>
              <a:t>肌肉拉伤或韧带损伤占总病例的</a:t>
            </a:r>
            <a:r>
              <a:rPr lang="en-US" altLang="zh-CN" sz="1200" kern="1200" dirty="0" smtClean="0">
                <a:solidFill>
                  <a:schemeClr val="tx1"/>
                </a:solidFill>
                <a:latin typeface="+mn-lt"/>
                <a:ea typeface="+mn-ea"/>
                <a:cs typeface="+mn-cs"/>
              </a:rPr>
              <a:t>65-75%</a:t>
            </a:r>
            <a:r>
              <a:rPr lang="zh-CN" altLang="en-US" sz="1200" kern="1200" dirty="0" smtClean="0">
                <a:solidFill>
                  <a:schemeClr val="tx1"/>
                </a:solidFill>
                <a:latin typeface="+mn-lt"/>
                <a:ea typeface="+mn-ea"/>
                <a:cs typeface="+mn-cs"/>
              </a:rPr>
              <a:t>，但</a:t>
            </a:r>
            <a:r>
              <a:rPr lang="zh-CN" altLang="en-US" spc="-10" dirty="0" smtClean="0"/>
              <a:t>多数病例中，导致腰痛的机械性原因并不清楚。导致腰痛的其他机械性原因包括</a:t>
            </a:r>
            <a:r>
              <a:rPr lang="zh-CN" altLang="en-US" sz="1200" kern="1200" dirty="0" smtClean="0">
                <a:solidFill>
                  <a:schemeClr val="tx1"/>
                </a:solidFill>
                <a:latin typeface="+mn-lt"/>
                <a:ea typeface="+mn-ea"/>
                <a:cs typeface="+mn-cs"/>
              </a:rPr>
              <a:t>椎间盘退行性或关节病，腰椎骨折，先天性畸形（如脊柱侧弯，脊柱后凸，移行椎），峡部裂和不稳定。</a:t>
            </a:r>
            <a:r>
              <a:rPr lang="en-US" spc="-10" dirty="0" smtClean="0"/>
              <a:t> </a:t>
            </a:r>
            <a:endParaRPr lang="en-US" dirty="0" smtClean="0"/>
          </a:p>
          <a:p>
            <a:pPr>
              <a:spcAft>
                <a:spcPts val="609"/>
              </a:spcAft>
            </a:pPr>
            <a:r>
              <a:rPr lang="zh-CN" altLang="en-US" sz="1200" kern="1200" dirty="0" smtClean="0">
                <a:solidFill>
                  <a:schemeClr val="tx1"/>
                </a:solidFill>
                <a:latin typeface="+mn-lt"/>
                <a:ea typeface="+mn-ea"/>
                <a:cs typeface="+mn-cs"/>
              </a:rPr>
              <a:t>疼痛的神经性原因，如椎间盘突出，椎管狭窄和骨赘损害神经根，占导致腰痛病例的</a:t>
            </a:r>
            <a:r>
              <a:rPr lang="en-US" altLang="zh-CN" sz="1200" kern="1200" dirty="0" smtClean="0">
                <a:solidFill>
                  <a:schemeClr val="tx1"/>
                </a:solidFill>
                <a:latin typeface="+mn-lt"/>
                <a:ea typeface="+mn-ea"/>
                <a:cs typeface="+mn-cs"/>
              </a:rPr>
              <a:t>5-15%</a:t>
            </a:r>
            <a:r>
              <a:rPr lang="zh-CN" altLang="en-US" sz="1200" kern="1200" dirty="0" smtClean="0">
                <a:solidFill>
                  <a:schemeClr val="tx1"/>
                </a:solidFill>
                <a:latin typeface="+mn-lt"/>
                <a:ea typeface="+mn-ea"/>
                <a:cs typeface="+mn-cs"/>
              </a:rPr>
              <a:t>。</a:t>
            </a:r>
            <a:endParaRPr lang="en-US" dirty="0" smtClean="0"/>
          </a:p>
          <a:p>
            <a:pPr marL="0" marR="0" indent="0" algn="l" defTabSz="914400" rtl="0" eaLnBrk="1" fontAlgn="auto" latinLnBrk="0" hangingPunct="1">
              <a:lnSpc>
                <a:spcPct val="100000"/>
              </a:lnSpc>
              <a:spcBef>
                <a:spcPts val="0"/>
              </a:spcBef>
              <a:spcAft>
                <a:spcPts val="609"/>
              </a:spcAft>
              <a:buClrTx/>
              <a:buSzTx/>
              <a:buFontTx/>
              <a:buNone/>
              <a:tabLst/>
              <a:defRPr/>
            </a:pPr>
            <a:r>
              <a:rPr lang="zh-CN" altLang="en-US" sz="1200" kern="1200" dirty="0" smtClean="0">
                <a:solidFill>
                  <a:schemeClr val="tx1"/>
                </a:solidFill>
                <a:latin typeface="+mn-lt"/>
                <a:ea typeface="+mn-ea"/>
                <a:cs typeface="+mn-cs"/>
              </a:rPr>
              <a:t>非机械脊柱疾病（如肿瘤，感染，炎症性关节炎，佩吉特氏病）和内脏牵涉痛（如胃肠道疾病，肾脏疾病，腹主动脉动脉瘤）分别占腰痛病例的</a:t>
            </a:r>
            <a:r>
              <a:rPr lang="en-US" altLang="zh-CN" sz="1200" kern="1200" dirty="0" smtClean="0">
                <a:solidFill>
                  <a:schemeClr val="tx1"/>
                </a:solidFill>
                <a:latin typeface="+mn-lt"/>
                <a:ea typeface="+mn-ea"/>
                <a:cs typeface="+mn-cs"/>
              </a:rPr>
              <a:t>1-2%</a:t>
            </a:r>
            <a:r>
              <a:rPr lang="zh-CN" altLang="en-US" sz="1200" kern="1200" dirty="0" smtClean="0">
                <a:solidFill>
                  <a:schemeClr val="tx1"/>
                </a:solidFill>
                <a:latin typeface="+mn-lt"/>
                <a:ea typeface="+mn-ea"/>
                <a:cs typeface="+mn-cs"/>
              </a:rPr>
              <a:t>。其他导致腰痛的原因包括纤维肌痛，躯体形式障碍，“伪造”或“假装”疼痛，占到病例的</a:t>
            </a:r>
            <a:r>
              <a:rPr lang="en-US" altLang="zh-CN" sz="1200" kern="1200" dirty="0" smtClean="0">
                <a:solidFill>
                  <a:schemeClr val="tx1"/>
                </a:solidFill>
                <a:latin typeface="+mn-lt"/>
                <a:ea typeface="+mn-ea"/>
                <a:cs typeface="+mn-cs"/>
              </a:rPr>
              <a:t>2-4%</a:t>
            </a:r>
            <a:r>
              <a:rPr lang="zh-CN" altLang="en-US" sz="1200" kern="1200" dirty="0" smtClean="0">
                <a:solidFill>
                  <a:schemeClr val="tx1"/>
                </a:solidFill>
                <a:latin typeface="+mn-lt"/>
                <a:ea typeface="+mn-ea"/>
                <a:cs typeface="+mn-cs"/>
              </a:rPr>
              <a:t>。</a:t>
            </a:r>
            <a:endParaRPr lang="en-US" dirty="0" smtClean="0"/>
          </a:p>
          <a:p>
            <a:pPr>
              <a:spcBef>
                <a:spcPct val="0"/>
              </a:spcBef>
              <a:spcAft>
                <a:spcPts val="609"/>
              </a:spcAft>
            </a:pPr>
            <a:endParaRPr lang="en-US" dirty="0" smtClean="0"/>
          </a:p>
          <a:p>
            <a:pPr>
              <a:spcBef>
                <a:spcPct val="0"/>
              </a:spcBef>
              <a:spcAft>
                <a:spcPts val="609"/>
              </a:spcAft>
            </a:pPr>
            <a:r>
              <a:rPr lang="zh-CN" altLang="en-US" b="1" dirty="0" smtClean="0"/>
              <a:t>参考文献</a:t>
            </a:r>
            <a:endParaRPr lang="en-US" b="1" dirty="0" smtClean="0"/>
          </a:p>
          <a:p>
            <a:pPr defTabSz="928299">
              <a:spcBef>
                <a:spcPct val="0"/>
              </a:spcBef>
              <a:spcAft>
                <a:spcPts val="609"/>
              </a:spcAft>
              <a:defRPr/>
            </a:pPr>
            <a:r>
              <a:rPr lang="en-US" spc="-30" dirty="0"/>
              <a:t>Cohen SP </a:t>
            </a:r>
            <a:r>
              <a:rPr lang="en-US" i="1" spc="-30" dirty="0"/>
              <a:t>et al. </a:t>
            </a:r>
            <a:r>
              <a:rPr lang="en-US" spc="-30" dirty="0"/>
              <a:t>Management of low back pain. </a:t>
            </a:r>
            <a:r>
              <a:rPr lang="en-US" i="1" spc="-30" dirty="0"/>
              <a:t>BMJ</a:t>
            </a:r>
            <a:r>
              <a:rPr lang="en-US" spc="-30" dirty="0"/>
              <a:t> 2008; 337:a2718.</a:t>
            </a:r>
          </a:p>
          <a:p>
            <a:pPr>
              <a:spcBef>
                <a:spcPct val="0"/>
              </a:spcBef>
              <a:spcAft>
                <a:spcPts val="609"/>
              </a:spcAft>
            </a:pPr>
            <a:endParaRPr lang="en-US" dirty="0" smtClean="0"/>
          </a:p>
        </p:txBody>
      </p:sp>
      <p:sp>
        <p:nvSpPr>
          <p:cNvPr id="2" name="TextBox 1"/>
          <p:cNvSpPr txBox="1"/>
          <p:nvPr/>
        </p:nvSpPr>
        <p:spPr>
          <a:xfrm>
            <a:off x="1370565" y="908650"/>
            <a:ext cx="188836" cy="373051"/>
          </a:xfrm>
          <a:prstGeom prst="rect">
            <a:avLst/>
          </a:prstGeom>
          <a:noFill/>
        </p:spPr>
        <p:txBody>
          <a:bodyPr wrap="none" lIns="92830" tIns="46415" rIns="92830" bIns="46415" rtlCol="0">
            <a:spAutoFit/>
          </a:bodyPr>
          <a:lstStyle/>
          <a:p>
            <a:endParaRPr lang="en-CA" dirty="0">
              <a:solidFill>
                <a:prstClr val="black"/>
              </a:solidFill>
            </a:endParaRPr>
          </a:p>
        </p:txBody>
      </p:sp>
      <p:sp>
        <p:nvSpPr>
          <p:cNvPr id="6" name="Slide Number Placeholder 3"/>
          <p:cNvSpPr>
            <a:spLocks noGrp="1"/>
          </p:cNvSpPr>
          <p:nvPr>
            <p:ph type="sldNum" sz="quarter" idx="5"/>
          </p:nvPr>
        </p:nvSpPr>
        <p:spPr>
          <a:xfrm>
            <a:off x="3970938" y="8772668"/>
            <a:ext cx="3037840" cy="461804"/>
          </a:xfrm>
        </p:spPr>
        <p:txBody>
          <a:bodyPr/>
          <a:lstStyle/>
          <a:p>
            <a:fld id="{EFE8784B-3E46-4D8A-B7C7-681B694BEE2E}" type="slidenum">
              <a:rPr lang="es-MX" smtClean="0">
                <a:solidFill>
                  <a:prstClr val="black"/>
                </a:solidFill>
              </a:rPr>
              <a:pPr/>
              <a:t>11</a:t>
            </a:fld>
            <a:endParaRPr lang="es-MX"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2"/>
          <p:cNvSpPr>
            <a:spLocks noGrp="1" noRot="1" noChangeAspect="1" noChangeArrowheads="1" noTextEdit="1"/>
          </p:cNvSpPr>
          <p:nvPr>
            <p:ph type="sldImg"/>
          </p:nvPr>
        </p:nvSpPr>
        <p:spPr bwMode="auto">
          <a:xfrm>
            <a:off x="1187450" y="673100"/>
            <a:ext cx="4656138"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9" name="Rectangle 3"/>
          <p:cNvSpPr>
            <a:spLocks noGrp="1" noChangeArrowheads="1"/>
          </p:cNvSpPr>
          <p:nvPr>
            <p:ph type="body" idx="1"/>
          </p:nvPr>
        </p:nvSpPr>
        <p:spPr>
          <a:xfrm>
            <a:off x="702451" y="4390924"/>
            <a:ext cx="5698349" cy="52102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71" tIns="45736" rIns="91471" bIns="45736">
            <a:noAutofit/>
          </a:bodyPr>
          <a:lstStyle/>
          <a:p>
            <a:pPr>
              <a:defRPr/>
            </a:pPr>
            <a:r>
              <a:rPr lang="zh-CN" altLang="en-US" b="1" dirty="0" smtClean="0">
                <a:ea typeface="ＭＳ Ｐゴシック" pitchFamily="34" charset="-128"/>
              </a:rPr>
              <a:t>演讲者备注</a:t>
            </a:r>
            <a:endParaRPr lang="en-CA" b="1" dirty="0">
              <a:ea typeface="ＭＳ Ｐゴシック" pitchFamily="34" charset="-128"/>
            </a:endParaRPr>
          </a:p>
          <a:p>
            <a:pPr>
              <a:defRPr/>
            </a:pPr>
            <a:r>
              <a:rPr lang="zh-CN" altLang="en-US" spc="-10" dirty="0" smtClean="0"/>
              <a:t>已知慢性腰痛有多种可能机制，可能是一种“混合疼痛状态”，其中结合有</a:t>
            </a:r>
            <a:r>
              <a:rPr lang="zh-CN" altLang="en-US" sz="1200" kern="1200" dirty="0" smtClean="0">
                <a:solidFill>
                  <a:schemeClr val="tx1"/>
                </a:solidFill>
                <a:latin typeface="+mn-lt"/>
                <a:ea typeface="+mn-ea"/>
                <a:cs typeface="+mn-cs"/>
              </a:rPr>
              <a:t>伤害性疼痛和神经性疼痛和</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或中枢致敏</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功能失调性疼痛共同导致疼痛。</a:t>
            </a:r>
            <a:r>
              <a:rPr lang="en-US" spc="-10" dirty="0" smtClean="0"/>
              <a:t> </a:t>
            </a:r>
            <a:endParaRPr lang="en-CA" spc="-10" dirty="0" smtClean="0"/>
          </a:p>
          <a:p>
            <a:pPr>
              <a:defRPr/>
            </a:pPr>
            <a:r>
              <a:rPr lang="zh-CN" altLang="en-US" spc="-10" dirty="0" smtClean="0"/>
              <a:t>由此，对特定患者有效的药物或非药物治疗可能取决于导致该疼痛的机制。因此，患者评估必须包括对导致疼痛的疼痛类型（可能不止一种）的确定。</a:t>
            </a:r>
            <a:endParaRPr lang="en-CA" spc="-10" dirty="0"/>
          </a:p>
          <a:p>
            <a:pPr>
              <a:defRPr/>
            </a:pPr>
            <a:endParaRPr lang="en-CA" dirty="0"/>
          </a:p>
          <a:p>
            <a:pPr>
              <a:defRPr/>
            </a:pPr>
            <a:r>
              <a:rPr lang="zh-CN" altLang="en-US" b="1" dirty="0" smtClean="0"/>
              <a:t>参考文献</a:t>
            </a:r>
            <a:endParaRPr lang="en-CA" b="1" dirty="0" smtClean="0"/>
          </a:p>
          <a:p>
            <a:pPr defTabSz="928299">
              <a:defRPr/>
            </a:pPr>
            <a:r>
              <a:rPr lang="en-CA" dirty="0" smtClean="0"/>
              <a:t>Manusov EG. Evaluation and diagnosis of low back pain. </a:t>
            </a:r>
            <a:r>
              <a:rPr lang="en-CA" i="1" dirty="0" smtClean="0"/>
              <a:t>Prim Care </a:t>
            </a:r>
            <a:r>
              <a:rPr lang="en-CA" dirty="0" smtClean="0"/>
              <a:t>2012; 39(1):471-9. </a:t>
            </a:r>
          </a:p>
          <a:p>
            <a:pPr defTabSz="928299">
              <a:defRPr/>
            </a:pPr>
            <a:r>
              <a:rPr lang="en-CA" dirty="0" err="1" smtClean="0"/>
              <a:t>Neblett</a:t>
            </a:r>
            <a:r>
              <a:rPr lang="en-CA" dirty="0" smtClean="0"/>
              <a:t> R </a:t>
            </a:r>
            <a:r>
              <a:rPr lang="en-CA" i="1" dirty="0" smtClean="0"/>
              <a:t>et al. </a:t>
            </a:r>
            <a:r>
              <a:rPr lang="en-CA" dirty="0" smtClean="0"/>
              <a:t>The Central Sensitization Inventory (CSI): establishing clinically significant values for identifying central sensitivity syndromes in an outpatient chronic pain sample. </a:t>
            </a:r>
            <a:r>
              <a:rPr lang="en-CA" i="1" dirty="0" smtClean="0"/>
              <a:t>J Pain</a:t>
            </a:r>
            <a:r>
              <a:rPr lang="en-CA" dirty="0" smtClean="0"/>
              <a:t> 2013; 14(5):438-45. </a:t>
            </a:r>
          </a:p>
          <a:p>
            <a:pPr defTabSz="928299">
              <a:defRPr/>
            </a:pPr>
            <a:r>
              <a:rPr lang="en-CA" dirty="0" smtClean="0"/>
              <a:t>Vellucci R. Heterogeneity of chronic pain. </a:t>
            </a:r>
            <a:r>
              <a:rPr lang="en-CA" i="1" dirty="0" smtClean="0"/>
              <a:t>Clin Drug </a:t>
            </a:r>
            <a:r>
              <a:rPr lang="en-CA" i="1" dirty="0" err="1" smtClean="0"/>
              <a:t>Investig</a:t>
            </a:r>
            <a:r>
              <a:rPr lang="en-CA" dirty="0" smtClean="0"/>
              <a:t> 2012; 32(</a:t>
            </a:r>
            <a:r>
              <a:rPr lang="en-CA" dirty="0" err="1" smtClean="0"/>
              <a:t>Suppl</a:t>
            </a:r>
            <a:r>
              <a:rPr lang="en-CA" dirty="0" smtClean="0"/>
              <a:t> 1):3-10.</a:t>
            </a:r>
          </a:p>
          <a:p>
            <a:pPr>
              <a:defRPr/>
            </a:pPr>
            <a:r>
              <a:rPr lang="en-CA" dirty="0" smtClean="0"/>
              <a:t>Woolf </a:t>
            </a:r>
            <a:r>
              <a:rPr lang="en-CA" dirty="0"/>
              <a:t>CJ, Salter MW</a:t>
            </a:r>
            <a:r>
              <a:rPr lang="en-CA" dirty="0" smtClean="0"/>
              <a:t>. Neuronal </a:t>
            </a:r>
            <a:r>
              <a:rPr lang="en-CA" dirty="0"/>
              <a:t>plasticity: increasing the gain in pain</a:t>
            </a:r>
            <a:r>
              <a:rPr lang="en-CA" dirty="0" smtClean="0"/>
              <a:t>. </a:t>
            </a:r>
            <a:r>
              <a:rPr lang="en-CA" i="1" dirty="0" smtClean="0"/>
              <a:t>Science</a:t>
            </a:r>
            <a:r>
              <a:rPr lang="en-CA" dirty="0" smtClean="0"/>
              <a:t> 2000; 288(5472</a:t>
            </a:r>
            <a:r>
              <a:rPr lang="en-CA" dirty="0"/>
              <a:t>):1765-9</a:t>
            </a:r>
            <a:r>
              <a:rPr lang="en-CA" dirty="0" smtClean="0"/>
              <a:t>.</a:t>
            </a:r>
            <a:endParaRPr lang="en-CA" dirty="0"/>
          </a:p>
          <a:p>
            <a:pPr>
              <a:defRPr/>
            </a:pPr>
            <a:endParaRPr lang="en-CA" dirty="0"/>
          </a:p>
          <a:p>
            <a:pPr>
              <a:defRPr/>
            </a:pPr>
            <a:endParaRPr lang="en-CA" dirty="0"/>
          </a:p>
        </p:txBody>
      </p:sp>
      <p:sp>
        <p:nvSpPr>
          <p:cNvPr id="6" name="Slide Number Placeholder 3"/>
          <p:cNvSpPr>
            <a:spLocks noGrp="1"/>
          </p:cNvSpPr>
          <p:nvPr>
            <p:ph type="sldNum" sz="quarter" idx="5"/>
          </p:nvPr>
        </p:nvSpPr>
        <p:spPr>
          <a:xfrm>
            <a:off x="3970938" y="8772668"/>
            <a:ext cx="3037840" cy="461804"/>
          </a:xfrm>
        </p:spPr>
        <p:txBody>
          <a:bodyPr/>
          <a:lstStyle/>
          <a:p>
            <a:fld id="{EFE8784B-3E46-4D8A-B7C7-681B694BEE2E}" type="slidenum">
              <a:rPr lang="es-MX" smtClean="0">
                <a:solidFill>
                  <a:prstClr val="black"/>
                </a:solidFill>
              </a:rPr>
              <a:pPr/>
              <a:t>12</a:t>
            </a:fld>
            <a:endParaRPr lang="es-MX"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90229"/>
            <a:ext cx="5608320" cy="5144296"/>
          </a:xfrm>
        </p:spPr>
        <p:txBody>
          <a:bodyPr>
            <a:normAutofit/>
          </a:bodyPr>
          <a:lstStyle/>
          <a:p>
            <a:pPr defTabSz="928299">
              <a:spcAft>
                <a:spcPts val="609"/>
              </a:spcAft>
              <a:defRPr/>
            </a:pPr>
            <a:r>
              <a:rPr lang="zh-CN" altLang="en-US" b="1" kern="1200" dirty="0" smtClean="0"/>
              <a:t>演讲者备注</a:t>
            </a:r>
            <a:r>
              <a:rPr lang="en-US" b="1" kern="1200" dirty="0" smtClean="0"/>
              <a:t> </a:t>
            </a:r>
            <a:endParaRPr lang="en-US" dirty="0" smtClean="0"/>
          </a:p>
          <a:p>
            <a:pPr>
              <a:spcAft>
                <a:spcPts val="609"/>
              </a:spcAft>
              <a:defRPr/>
            </a:pPr>
            <a:r>
              <a:rPr lang="zh-CN" altLang="en-US" kern="1200" dirty="0" smtClean="0"/>
              <a:t>腰痛的病理生理学复杂。因为可能并存有伤害性组成和神经性组成，因此常使用“</a:t>
            </a:r>
            <a:r>
              <a:rPr lang="zh-CN" altLang="en-US" i="1" kern="1200" dirty="0" smtClean="0"/>
              <a:t>混合疼痛综合征</a:t>
            </a:r>
            <a:r>
              <a:rPr lang="zh-CN" altLang="en-US" kern="1200" dirty="0" smtClean="0"/>
              <a:t>”描述腰痛。</a:t>
            </a:r>
            <a:endParaRPr lang="en-US" kern="1200" dirty="0" smtClean="0"/>
          </a:p>
          <a:p>
            <a:pPr>
              <a:spcAft>
                <a:spcPts val="609"/>
              </a:spcAft>
            </a:pPr>
            <a:endParaRPr lang="en-CA" dirty="0" smtClean="0"/>
          </a:p>
          <a:p>
            <a:pPr>
              <a:spcAft>
                <a:spcPts val="609"/>
              </a:spcAft>
            </a:pPr>
            <a:r>
              <a:rPr lang="zh-CN" altLang="en-US" b="1" dirty="0" smtClean="0"/>
              <a:t>参考文献</a:t>
            </a:r>
            <a:endParaRPr lang="en-CA" b="1" dirty="0" smtClean="0"/>
          </a:p>
          <a:p>
            <a:pPr defTabSz="928299">
              <a:spcAft>
                <a:spcPts val="609"/>
              </a:spcAft>
              <a:defRPr/>
            </a:pPr>
            <a:r>
              <a:rPr lang="en-US" dirty="0" err="1" smtClean="0"/>
              <a:t>Freynhagen</a:t>
            </a:r>
            <a:r>
              <a:rPr lang="en-US" dirty="0" smtClean="0"/>
              <a:t> R, Baron R. The evaluation of neuropathic components in low back pain. </a:t>
            </a:r>
            <a:r>
              <a:rPr lang="en-CA" i="1" dirty="0" err="1" smtClean="0"/>
              <a:t>Curr</a:t>
            </a:r>
            <a:r>
              <a:rPr lang="en-CA" i="1" dirty="0" smtClean="0"/>
              <a:t> Pain Headache Rep </a:t>
            </a:r>
            <a:r>
              <a:rPr lang="en-CA" dirty="0" smtClean="0"/>
              <a:t>2009; 13(3):185-90.</a:t>
            </a:r>
            <a:endParaRPr lang="en-US" dirty="0" smtClean="0"/>
          </a:p>
          <a:p>
            <a:pPr>
              <a:spcAft>
                <a:spcPts val="609"/>
              </a:spcAft>
            </a:pPr>
            <a:endParaRPr lang="en-US" dirty="0"/>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2457581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701040" y="4390229"/>
            <a:ext cx="5608320" cy="4156234"/>
          </a:xfrm>
        </p:spPr>
        <p:txBody>
          <a:bodyPr/>
          <a:lstStyle/>
          <a:p>
            <a:pPr>
              <a:spcAft>
                <a:spcPts val="609"/>
              </a:spcAft>
            </a:pPr>
            <a:r>
              <a:rPr lang="zh-CN" altLang="en-US" b="1" baseline="0" noProof="0" dirty="0" smtClean="0"/>
              <a:t>演讲者备注</a:t>
            </a:r>
            <a:endParaRPr lang="en-US" b="1" baseline="0" noProof="0" dirty="0" smtClean="0"/>
          </a:p>
          <a:p>
            <a:pPr>
              <a:spcAft>
                <a:spcPts val="609"/>
              </a:spcAft>
            </a:pPr>
            <a:r>
              <a:rPr lang="zh-CN" altLang="en-US" baseline="0" noProof="0" dirty="0" smtClean="0"/>
              <a:t>本页幻灯片列出了</a:t>
            </a:r>
            <a:r>
              <a:rPr lang="zh-CN" altLang="en-US" sz="1200" kern="1200" dirty="0" smtClean="0">
                <a:solidFill>
                  <a:schemeClr val="tx1"/>
                </a:solidFill>
                <a:latin typeface="+mn-lt"/>
                <a:ea typeface="+mn-ea"/>
                <a:cs typeface="+mn-cs"/>
              </a:rPr>
              <a:t>除腰痛中包含的经典的压缩神经根疼痛外，</a:t>
            </a:r>
            <a:r>
              <a:rPr lang="zh-CN" altLang="en-US" baseline="0" noProof="0" dirty="0" smtClean="0"/>
              <a:t>就该课题发表文献最多的作者（</a:t>
            </a:r>
            <a:r>
              <a:rPr lang="en-US" baseline="0" noProof="0" dirty="0" err="1" smtClean="0"/>
              <a:t>Feynhagen</a:t>
            </a:r>
            <a:r>
              <a:rPr lang="zh-CN" altLang="en-US" baseline="0" noProof="0" dirty="0" smtClean="0"/>
              <a:t>）对可能的神经性机制做出的一些假设。</a:t>
            </a:r>
            <a:endParaRPr lang="en-US" baseline="0" noProof="0" dirty="0" smtClean="0"/>
          </a:p>
          <a:p>
            <a:pPr>
              <a:spcAft>
                <a:spcPts val="609"/>
              </a:spcAft>
            </a:pPr>
            <a:endParaRPr lang="en-CA" dirty="0"/>
          </a:p>
          <a:p>
            <a:pPr>
              <a:spcAft>
                <a:spcPts val="609"/>
              </a:spcAft>
            </a:pPr>
            <a:r>
              <a:rPr lang="zh-CN" altLang="en-US" b="1" dirty="0" smtClean="0"/>
              <a:t>参考文献</a:t>
            </a:r>
            <a:endParaRPr lang="en-CA" b="1" dirty="0"/>
          </a:p>
          <a:p>
            <a:pPr>
              <a:spcAft>
                <a:spcPts val="609"/>
              </a:spcAft>
              <a:defRPr/>
            </a:pPr>
            <a:r>
              <a:rPr lang="en-US" dirty="0" err="1"/>
              <a:t>Freynhagen</a:t>
            </a:r>
            <a:r>
              <a:rPr lang="en-US" dirty="0"/>
              <a:t> R, Baron R. The evaluation of neuropathic components in low back pain. </a:t>
            </a:r>
            <a:r>
              <a:rPr lang="en-CA" i="1" dirty="0" err="1"/>
              <a:t>Curr</a:t>
            </a:r>
            <a:r>
              <a:rPr lang="en-CA" i="1" dirty="0"/>
              <a:t> Pain Headache Rep </a:t>
            </a:r>
            <a:r>
              <a:rPr lang="en-CA" dirty="0" smtClean="0"/>
              <a:t>2009; 13(3</a:t>
            </a:r>
            <a:r>
              <a:rPr lang="en-CA" dirty="0"/>
              <a:t>):185-90.</a:t>
            </a:r>
            <a:endParaRPr lang="en-US" dirty="0"/>
          </a:p>
          <a:p>
            <a:pPr>
              <a:spcAft>
                <a:spcPts val="609"/>
              </a:spcAft>
            </a:pPr>
            <a:endParaRPr lang="en-US" noProof="0" dirty="0"/>
          </a:p>
        </p:txBody>
      </p:sp>
      <p:sp>
        <p:nvSpPr>
          <p:cNvPr id="4" name="3 Marcador de número de diapositiva"/>
          <p:cNvSpPr>
            <a:spLocks noGrp="1"/>
          </p:cNvSpPr>
          <p:nvPr>
            <p:ph type="sldNum" sz="quarter" idx="10"/>
          </p:nvPr>
        </p:nvSpPr>
        <p:spPr/>
        <p:txBody>
          <a:bodyPr/>
          <a:lstStyle/>
          <a:p>
            <a:fld id="{DA689E47-83EE-446D-8FEE-E38964249D21}" type="slidenum">
              <a:rPr lang="es-MX" smtClean="0">
                <a:solidFill>
                  <a:prstClr val="black"/>
                </a:solidFill>
              </a:rPr>
              <a:pPr/>
              <a:t>14</a:t>
            </a:fld>
            <a:endParaRPr lang="es-MX" dirty="0">
              <a:solidFill>
                <a:prstClr val="black"/>
              </a:solidFill>
            </a:endParaRPr>
          </a:p>
        </p:txBody>
      </p:sp>
    </p:spTree>
    <p:extLst>
      <p:ext uri="{BB962C8B-B14F-4D97-AF65-F5344CB8AC3E}">
        <p14:creationId xmlns:p14="http://schemas.microsoft.com/office/powerpoint/2010/main" val="751004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90230"/>
            <a:ext cx="5608320" cy="4949879"/>
          </a:xfrm>
        </p:spPr>
        <p:txBody>
          <a:bodyPr/>
          <a:lstStyle/>
          <a:p>
            <a:r>
              <a:rPr lang="zh-CN" altLang="en-US" sz="1200" b="1" dirty="0" smtClean="0"/>
              <a:t>演讲者备注</a:t>
            </a:r>
            <a:endParaRPr lang="en-CA" sz="1200" b="1" dirty="0" smtClean="0"/>
          </a:p>
          <a:p>
            <a:pPr marL="0" marR="0" indent="0" algn="l" defTabSz="914400" rtl="0" eaLnBrk="1" fontAlgn="auto" latinLnBrk="0" hangingPunct="1">
              <a:lnSpc>
                <a:spcPct val="100000"/>
              </a:lnSpc>
              <a:spcBef>
                <a:spcPts val="0"/>
              </a:spcBef>
              <a:spcAft>
                <a:spcPts val="600"/>
              </a:spcAft>
              <a:buClrTx/>
              <a:buSzTx/>
              <a:buFontTx/>
              <a:buNone/>
              <a:tabLst/>
              <a:defRPr/>
            </a:pPr>
            <a:r>
              <a:rPr lang="zh-CN" altLang="en-US" sz="1200" b="0" i="0" kern="1200" dirty="0" smtClean="0">
                <a:solidFill>
                  <a:schemeClr val="tx1"/>
                </a:solidFill>
                <a:latin typeface="+mn-lt"/>
                <a:ea typeface="+mn-ea"/>
                <a:cs typeface="+mn-cs"/>
              </a:rPr>
              <a:t>对学员提出如幻灯片所示的问题，引发讨论。</a:t>
            </a:r>
            <a:endParaRPr lang="en-US" dirty="0" smtClean="0"/>
          </a:p>
          <a:p>
            <a:pPr>
              <a:spcAft>
                <a:spcPts val="609"/>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15</a:t>
            </a:fld>
            <a:endParaRPr lang="es-MX" dirty="0"/>
          </a:p>
        </p:txBody>
      </p:sp>
    </p:spTree>
    <p:extLst>
      <p:ext uri="{BB962C8B-B14F-4D97-AF65-F5344CB8AC3E}">
        <p14:creationId xmlns:p14="http://schemas.microsoft.com/office/powerpoint/2010/main" val="328244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90229"/>
            <a:ext cx="5608320" cy="4156234"/>
          </a:xfrm>
        </p:spPr>
        <p:txBody>
          <a:bodyPr/>
          <a:lstStyle/>
          <a:p>
            <a:pPr>
              <a:spcAft>
                <a:spcPts val="609"/>
              </a:spcAft>
            </a:pPr>
            <a:r>
              <a:rPr lang="zh-CN" altLang="en-US" b="1" dirty="0" smtClean="0"/>
              <a:t>演讲者备注</a:t>
            </a:r>
            <a:endParaRPr lang="en-CA" b="1" dirty="0"/>
          </a:p>
          <a:p>
            <a:pPr>
              <a:spcAft>
                <a:spcPts val="609"/>
              </a:spcAft>
            </a:pPr>
            <a:r>
              <a:rPr lang="zh-CN" altLang="en-US" dirty="0" smtClean="0"/>
              <a:t>在</a:t>
            </a:r>
            <a:r>
              <a:rPr lang="en-US" altLang="zh-CN" dirty="0" smtClean="0"/>
              <a:t>1975</a:t>
            </a:r>
            <a:r>
              <a:rPr lang="zh-CN" altLang="en-US" dirty="0" smtClean="0"/>
              <a:t>年对</a:t>
            </a:r>
            <a:r>
              <a:rPr lang="en-US" altLang="zh-CN" dirty="0" smtClean="0"/>
              <a:t>173</a:t>
            </a:r>
            <a:r>
              <a:rPr lang="zh-CN" altLang="en-US" dirty="0" smtClean="0"/>
              <a:t>例患者进行的研究中显示，不论使用何种治疗，多数（</a:t>
            </a:r>
            <a:r>
              <a:rPr lang="en-US" altLang="zh-CN" dirty="0" smtClean="0"/>
              <a:t>85%</a:t>
            </a:r>
            <a:r>
              <a:rPr lang="zh-CN" altLang="en-US" dirty="0" smtClean="0"/>
              <a:t>）的腰痛患者可在</a:t>
            </a:r>
            <a:r>
              <a:rPr lang="en-US" altLang="zh-CN" dirty="0" smtClean="0"/>
              <a:t>8</a:t>
            </a:r>
            <a:r>
              <a:rPr lang="zh-CN" altLang="en-US" dirty="0" smtClean="0"/>
              <a:t>周内恢复。</a:t>
            </a:r>
            <a:r>
              <a:rPr lang="en-US" altLang="zh-CN" dirty="0" smtClean="0"/>
              <a:t>12</a:t>
            </a:r>
            <a:r>
              <a:rPr lang="zh-CN" altLang="en-US" dirty="0" smtClean="0"/>
              <a:t>周后仍有不到</a:t>
            </a:r>
            <a:r>
              <a:rPr lang="en-US" altLang="zh-CN" dirty="0" smtClean="0"/>
              <a:t>10%</a:t>
            </a:r>
            <a:r>
              <a:rPr lang="zh-CN" altLang="en-US" dirty="0" smtClean="0"/>
              <a:t>的难治性腰痛，其恢复过程极其缓慢。总体看，多数腰痛是急性、良性、自限性且可随时间恢复的。</a:t>
            </a:r>
            <a:endParaRPr lang="en-CA" dirty="0" smtClean="0"/>
          </a:p>
          <a:p>
            <a:pPr>
              <a:spcAft>
                <a:spcPts val="609"/>
              </a:spcAft>
            </a:pPr>
            <a:endParaRPr lang="en-CA" dirty="0" smtClean="0"/>
          </a:p>
          <a:p>
            <a:pPr>
              <a:spcAft>
                <a:spcPts val="609"/>
              </a:spcAft>
            </a:pPr>
            <a:r>
              <a:rPr lang="zh-CN" altLang="en-US" b="1" dirty="0" smtClean="0"/>
              <a:t>参考文献</a:t>
            </a:r>
            <a:endParaRPr lang="en-CA" b="0" dirty="0" smtClean="0"/>
          </a:p>
          <a:p>
            <a:pPr defTabSz="928299">
              <a:spcAft>
                <a:spcPts val="0"/>
              </a:spcAft>
              <a:defRPr/>
            </a:pPr>
            <a:r>
              <a:rPr lang="en-CA" b="0" dirty="0" smtClean="0"/>
              <a:t>Gunn CC</a:t>
            </a:r>
            <a:r>
              <a:rPr lang="en-CA" dirty="0"/>
              <a:t> </a:t>
            </a:r>
            <a:r>
              <a:rPr lang="en-CA" i="1" dirty="0" smtClean="0"/>
              <a:t>et al</a:t>
            </a:r>
            <a:r>
              <a:rPr lang="en-CA" b="0" i="1" dirty="0" smtClean="0"/>
              <a:t>. </a:t>
            </a:r>
            <a:r>
              <a:rPr lang="en-CA" b="0" dirty="0" smtClean="0"/>
              <a:t>Dry needling of muscle motor points for chronic low-back pain: a randomized clinical trial with long-term follow-up. </a:t>
            </a:r>
            <a:r>
              <a:rPr lang="en-CA" b="0" i="1" dirty="0" smtClean="0"/>
              <a:t>Spine (Phila Pa 1976) </a:t>
            </a:r>
            <a:r>
              <a:rPr lang="en-CA" b="0" dirty="0" smtClean="0"/>
              <a:t>1980; 5(3):</a:t>
            </a:r>
            <a:br>
              <a:rPr lang="en-CA" b="0" dirty="0" smtClean="0"/>
            </a:br>
            <a:r>
              <a:rPr lang="en-CA" b="0" dirty="0" smtClean="0"/>
              <a:t>279-91.</a:t>
            </a:r>
          </a:p>
          <a:p>
            <a:pPr defTabSz="928299">
              <a:spcAft>
                <a:spcPts val="0"/>
              </a:spcAft>
              <a:defRPr/>
            </a:pPr>
            <a:endParaRPr lang="en-CA" b="0" dirty="0" smtClean="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16</a:t>
            </a:fld>
            <a:endParaRPr lang="es-MX" dirty="0">
              <a:solidFill>
                <a:prstClr val="black"/>
              </a:solidFill>
            </a:endParaRPr>
          </a:p>
        </p:txBody>
      </p:sp>
    </p:spTree>
    <p:extLst>
      <p:ext uri="{BB962C8B-B14F-4D97-AF65-F5344CB8AC3E}">
        <p14:creationId xmlns:p14="http://schemas.microsoft.com/office/powerpoint/2010/main" val="2721005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99753"/>
            <a:ext cx="5608320" cy="5210971"/>
          </a:xfrm>
        </p:spPr>
        <p:txBody>
          <a:bodyPr>
            <a:noAutofit/>
          </a:bodyPr>
          <a:lstStyle/>
          <a:p>
            <a:pPr>
              <a:spcAft>
                <a:spcPts val="609"/>
              </a:spcAft>
            </a:pPr>
            <a:r>
              <a:rPr lang="zh-CN" altLang="en-US" sz="1100" b="1" dirty="0" smtClean="0"/>
              <a:t>演讲者备注</a:t>
            </a:r>
            <a:endParaRPr lang="en-CA" sz="1100" b="1" dirty="0"/>
          </a:p>
          <a:p>
            <a:pPr>
              <a:spcAft>
                <a:spcPts val="609"/>
              </a:spcAft>
            </a:pPr>
            <a:r>
              <a:rPr lang="zh-CN" altLang="en-US" sz="1100" dirty="0" smtClean="0"/>
              <a:t>本页幻灯片给出</a:t>
            </a:r>
            <a:r>
              <a:rPr lang="zh-CN" altLang="en-US" sz="1200" kern="1200" dirty="0" smtClean="0">
                <a:solidFill>
                  <a:schemeClr val="tx1"/>
                </a:solidFill>
                <a:latin typeface="+mn-lt"/>
                <a:ea typeface="+mn-ea"/>
                <a:cs typeface="+mn-cs"/>
              </a:rPr>
              <a:t>英国疼痛协会对腰痛和放射痛的初步管理途径。建立共识的目标在于根据疾病的异质性给予慢性脊柱疼痛的最佳临床指导。现有大多数指南只涵盖了脊柱保健的一个方面；因此这些指南存在争议，且可能使护理质量降低。更何况，其中一些证据主观性强，质量差。</a:t>
            </a:r>
            <a:endParaRPr lang="en-US" altLang="zh-CN" sz="1200" kern="1200" dirty="0" smtClean="0">
              <a:solidFill>
                <a:schemeClr val="tx1"/>
              </a:solidFill>
              <a:latin typeface="+mn-lt"/>
              <a:ea typeface="+mn-ea"/>
              <a:cs typeface="+mn-cs"/>
            </a:endParaRPr>
          </a:p>
          <a:p>
            <a:pPr>
              <a:spcAft>
                <a:spcPts val="609"/>
              </a:spcAft>
            </a:pPr>
            <a:r>
              <a:rPr lang="zh-CN" altLang="en-US" sz="1100" kern="1200" dirty="0" smtClean="0">
                <a:solidFill>
                  <a:schemeClr val="tx1"/>
                </a:solidFill>
                <a:latin typeface="+mn-lt"/>
                <a:ea typeface="+mn-ea"/>
                <a:cs typeface="+mn-cs"/>
              </a:rPr>
              <a:t>英国疼痛协会腰痛路径（</a:t>
            </a:r>
            <a:r>
              <a:rPr lang="en-US" altLang="zh-CN" sz="1100" kern="1200" dirty="0" smtClean="0">
                <a:solidFill>
                  <a:schemeClr val="tx1"/>
                </a:solidFill>
                <a:latin typeface="+mn-lt"/>
                <a:ea typeface="+mn-ea"/>
                <a:cs typeface="+mn-cs"/>
              </a:rPr>
              <a:t>pathway</a:t>
            </a:r>
            <a:r>
              <a:rPr lang="zh-CN" altLang="en-US" sz="1100" kern="1200" dirty="0" smtClean="0">
                <a:solidFill>
                  <a:schemeClr val="tx1"/>
                </a:solidFill>
                <a:latin typeface="+mn-lt"/>
                <a:ea typeface="+mn-ea"/>
                <a:cs typeface="+mn-cs"/>
              </a:rPr>
              <a:t>）则覆盖所有学科，将所有患者情况考虑在内。</a:t>
            </a:r>
            <a:r>
              <a:rPr lang="zh-CN" altLang="en-US" sz="1100" dirty="0" smtClean="0"/>
              <a:t>脊柱疼痛路径描述了腰痛的不同表现并列出可能原因。考虑到腰痛发病率高，将目标放在大部分患者接受治疗的社区医疗管理上。将放射性疼痛包括在内，患者可接受及早治疗，由此可能避免接受手术。管理路径</a:t>
            </a:r>
            <a:r>
              <a:rPr lang="zh-CN" altLang="en-US" sz="1200" kern="1200" dirty="0" smtClean="0">
                <a:solidFill>
                  <a:schemeClr val="tx1"/>
                </a:solidFill>
                <a:latin typeface="+mn-lt"/>
                <a:ea typeface="+mn-ea"/>
                <a:cs typeface="+mn-cs"/>
              </a:rPr>
              <a:t>鼓励自我管理和早期评估。路径鼓励对治疗无响应的患者参考一系列干预措施，这些措施可能需要投入时间、跨专业合作和生物心理框架下的措施。该路径为使用分布护理措施，使得患者在充分理解的情况下做出治疗选择。该路径为医生提供了清晰的管理方案指南，推荐最佳做法以维持稳定性，获得优化结果。</a:t>
            </a:r>
            <a:endParaRPr lang="en-CA" sz="1100" dirty="0"/>
          </a:p>
          <a:p>
            <a:pPr>
              <a:spcAft>
                <a:spcPts val="609"/>
              </a:spcAft>
            </a:pPr>
            <a:endParaRPr lang="en-CA" sz="1100" dirty="0"/>
          </a:p>
          <a:p>
            <a:pPr>
              <a:spcAft>
                <a:spcPts val="609"/>
              </a:spcAft>
            </a:pPr>
            <a:r>
              <a:rPr lang="zh-CN" altLang="en-US" sz="1100" b="1" dirty="0" smtClean="0"/>
              <a:t>参考文献</a:t>
            </a:r>
            <a:endParaRPr lang="en-CA" sz="1100" dirty="0"/>
          </a:p>
          <a:p>
            <a:pPr>
              <a:spcAft>
                <a:spcPts val="609"/>
              </a:spcAft>
            </a:pPr>
            <a:r>
              <a:rPr lang="en-CA" sz="1100" dirty="0"/>
              <a:t>Lee J </a:t>
            </a:r>
            <a:r>
              <a:rPr lang="en-CA" sz="1100" i="1" dirty="0"/>
              <a:t>et al. </a:t>
            </a:r>
            <a:r>
              <a:rPr lang="en-CA" sz="1100" dirty="0"/>
              <a:t>Low back and radicular pain: a pathway for care developed by the British Pain Society. </a:t>
            </a:r>
            <a:r>
              <a:rPr lang="en-CA" sz="1100" i="1" dirty="0"/>
              <a:t>Br J </a:t>
            </a:r>
            <a:r>
              <a:rPr lang="en-CA" sz="1100" i="1" dirty="0" err="1"/>
              <a:t>Anaesth</a:t>
            </a:r>
            <a:r>
              <a:rPr lang="en-CA" sz="1100" dirty="0"/>
              <a:t> 2013; 111(2):112-20.</a:t>
            </a:r>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17</a:t>
            </a:fld>
            <a:endParaRPr lang="es-MX" dirty="0">
              <a:solidFill>
                <a:prstClr val="black"/>
              </a:solidFill>
            </a:endParaRPr>
          </a:p>
        </p:txBody>
      </p:sp>
    </p:spTree>
    <p:extLst>
      <p:ext uri="{BB962C8B-B14F-4D97-AF65-F5344CB8AC3E}">
        <p14:creationId xmlns:p14="http://schemas.microsoft.com/office/powerpoint/2010/main" val="2610482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90229"/>
            <a:ext cx="5608320" cy="4156234"/>
          </a:xfrm>
        </p:spPr>
        <p:txBody>
          <a:bodyPr/>
          <a:lstStyle/>
          <a:p>
            <a:r>
              <a:rPr lang="zh-CN" altLang="en-US" sz="1200" b="1" dirty="0" smtClean="0"/>
              <a:t>演讲者备注</a:t>
            </a:r>
            <a:endParaRPr lang="en-CA" sz="1200" b="1" dirty="0" smtClean="0"/>
          </a:p>
          <a:p>
            <a:pPr marL="0" marR="0" indent="0" algn="l" defTabSz="914400" rtl="0" eaLnBrk="1" fontAlgn="auto" latinLnBrk="0" hangingPunct="1">
              <a:lnSpc>
                <a:spcPct val="100000"/>
              </a:lnSpc>
              <a:spcBef>
                <a:spcPts val="0"/>
              </a:spcBef>
              <a:spcAft>
                <a:spcPts val="600"/>
              </a:spcAft>
              <a:buClrTx/>
              <a:buSzTx/>
              <a:buFontTx/>
              <a:buNone/>
              <a:tabLst/>
              <a:defRPr/>
            </a:pPr>
            <a:r>
              <a:rPr lang="zh-CN" altLang="en-US" sz="1200" b="0" i="0" kern="1200" dirty="0" smtClean="0">
                <a:solidFill>
                  <a:schemeClr val="tx1"/>
                </a:solidFill>
                <a:latin typeface="+mn-lt"/>
                <a:ea typeface="+mn-ea"/>
                <a:cs typeface="+mn-cs"/>
              </a:rPr>
              <a:t>对学员提出如幻灯片所示的问题，引发讨论。</a:t>
            </a:r>
            <a:endParaRPr lang="en-US" dirty="0" smtClean="0"/>
          </a:p>
          <a:p>
            <a:pPr>
              <a:spcAft>
                <a:spcPts val="609"/>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18</a:t>
            </a:fld>
            <a:endParaRPr lang="es-MX" dirty="0"/>
          </a:p>
        </p:txBody>
      </p:sp>
    </p:spTree>
    <p:extLst>
      <p:ext uri="{BB962C8B-B14F-4D97-AF65-F5344CB8AC3E}">
        <p14:creationId xmlns:p14="http://schemas.microsoft.com/office/powerpoint/2010/main" val="2711009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Slide Image Placeholder 1"/>
          <p:cNvSpPr>
            <a:spLocks noGrp="1" noRot="1" noChangeAspect="1" noTextEdit="1"/>
          </p:cNvSpPr>
          <p:nvPr>
            <p:ph type="sldImg"/>
          </p:nvPr>
        </p:nvSpPr>
        <p:spPr>
          <a:ln/>
        </p:spPr>
      </p:sp>
      <p:sp>
        <p:nvSpPr>
          <p:cNvPr id="147460" name="Notes Placeholder 2"/>
          <p:cNvSpPr>
            <a:spLocks noGrp="1"/>
          </p:cNvSpPr>
          <p:nvPr>
            <p:ph type="body" idx="1"/>
          </p:nvPr>
        </p:nvSpPr>
        <p:spPr>
          <a:xfrm>
            <a:off x="701040" y="4380704"/>
            <a:ext cx="5608320" cy="5163346"/>
          </a:xfrm>
          <a:noFill/>
        </p:spPr>
        <p:txBody>
          <a:bodyPr>
            <a:normAutofit lnSpcReduction="10000"/>
          </a:bodyPr>
          <a:lstStyle/>
          <a:p>
            <a:pPr>
              <a:lnSpc>
                <a:spcPct val="110000"/>
              </a:lnSpc>
              <a:spcBef>
                <a:spcPct val="0"/>
              </a:spcBef>
              <a:spcAft>
                <a:spcPts val="609"/>
              </a:spcAft>
            </a:pPr>
            <a:r>
              <a:rPr lang="zh-CN" altLang="en-US" b="1" dirty="0" smtClean="0"/>
              <a:t>演讲者备注</a:t>
            </a:r>
            <a:r>
              <a:rPr lang="en-CA" b="1" dirty="0" smtClean="0"/>
              <a:t> </a:t>
            </a:r>
            <a:endParaRPr lang="en-CA" dirty="0" smtClean="0">
              <a:ea typeface="MS PGothic" pitchFamily="34" charset="-128"/>
            </a:endParaRPr>
          </a:p>
          <a:p>
            <a:pPr marL="0" marR="0" indent="0" algn="l" defTabSz="914400" rtl="0" eaLnBrk="1" fontAlgn="auto" latinLnBrk="0" hangingPunct="1">
              <a:lnSpc>
                <a:spcPct val="110000"/>
              </a:lnSpc>
              <a:spcBef>
                <a:spcPct val="0"/>
              </a:spcBef>
              <a:spcAft>
                <a:spcPts val="609"/>
              </a:spcAft>
              <a:buClrTx/>
              <a:buSzTx/>
              <a:buFontTx/>
              <a:buNone/>
              <a:tabLst/>
              <a:defRPr/>
            </a:pPr>
            <a:r>
              <a:rPr lang="zh-CN" altLang="en-US" dirty="0" smtClean="0">
                <a:ea typeface="MS PGothic" pitchFamily="34" charset="-128"/>
              </a:rPr>
              <a:t>“红色警告”提示小部分患者可能患有严重潜在疾病（如</a:t>
            </a:r>
            <a:r>
              <a:rPr lang="zh-CN" altLang="en-US" sz="1200" kern="1200" dirty="0" smtClean="0">
                <a:solidFill>
                  <a:schemeClr val="tx1"/>
                </a:solidFill>
                <a:latin typeface="+mn-lt"/>
                <a:ea typeface="+mn-ea"/>
                <a:cs typeface="+mn-cs"/>
              </a:rPr>
              <a:t>恶性肿瘤，感染椎，腰椎压缩性骨折，马尾神经综合征或强直性脊柱炎</a:t>
            </a:r>
            <a:r>
              <a:rPr lang="zh-CN" altLang="en-US" dirty="0" smtClean="0">
                <a:ea typeface="MS PGothic" pitchFamily="34" charset="-128"/>
              </a:rPr>
              <a:t>）。出现严重或渐近性神经功能障碍的患者也包括在这类中。</a:t>
            </a:r>
            <a:endParaRPr lang="en-US" altLang="zh-CN" dirty="0" smtClean="0">
              <a:ea typeface="MS PGothic" pitchFamily="34" charset="-128"/>
            </a:endParaRPr>
          </a:p>
          <a:p>
            <a:pPr marL="0" marR="0" indent="0" algn="l" defTabSz="914400" rtl="0" eaLnBrk="1" fontAlgn="auto" latinLnBrk="0" hangingPunct="1">
              <a:lnSpc>
                <a:spcPct val="110000"/>
              </a:lnSpc>
              <a:spcBef>
                <a:spcPct val="0"/>
              </a:spcBef>
              <a:spcAft>
                <a:spcPts val="609"/>
              </a:spcAft>
              <a:buClrTx/>
              <a:buSzTx/>
              <a:buFontTx/>
              <a:buNone/>
              <a:tabLst/>
              <a:defRPr/>
            </a:pPr>
            <a:endParaRPr lang="en-US" altLang="zh-CN" dirty="0" smtClean="0">
              <a:ea typeface="MS PGothic" pitchFamily="34" charset="-128"/>
            </a:endParaRPr>
          </a:p>
          <a:p>
            <a:pPr marL="0" marR="0" indent="0" algn="l" defTabSz="914400" rtl="0" eaLnBrk="1" fontAlgn="auto" latinLnBrk="0" hangingPunct="1">
              <a:lnSpc>
                <a:spcPct val="110000"/>
              </a:lnSpc>
              <a:spcBef>
                <a:spcPct val="0"/>
              </a:spcBef>
              <a:spcAft>
                <a:spcPts val="609"/>
              </a:spcAft>
              <a:buClrTx/>
              <a:buSzTx/>
              <a:buFontTx/>
              <a:buNone/>
              <a:tabLst/>
              <a:defRPr/>
            </a:pPr>
            <a:r>
              <a:rPr lang="zh-CN" altLang="en-US" dirty="0" smtClean="0">
                <a:ea typeface="MS PGothic" pitchFamily="34" charset="-128"/>
              </a:rPr>
              <a:t>急性腰痛的可能严重潜在病因包括：年龄超过</a:t>
            </a:r>
            <a:r>
              <a:rPr lang="en-US" altLang="zh-CN" dirty="0" smtClean="0">
                <a:ea typeface="MS PGothic" pitchFamily="34" charset="-128"/>
              </a:rPr>
              <a:t>50</a:t>
            </a:r>
            <a:r>
              <a:rPr lang="zh-CN" altLang="en-US" dirty="0" smtClean="0">
                <a:ea typeface="MS PGothic" pitchFamily="34" charset="-128"/>
              </a:rPr>
              <a:t>周岁的患者发生</a:t>
            </a:r>
            <a:r>
              <a:rPr lang="zh-CN" altLang="en-US" sz="1200" kern="1200" dirty="0" smtClean="0">
                <a:solidFill>
                  <a:schemeClr val="tx1"/>
                </a:solidFill>
                <a:latin typeface="+mn-lt"/>
                <a:ea typeface="+mn-ea"/>
                <a:cs typeface="+mn-cs"/>
              </a:rPr>
              <a:t>严重创伤或较轻外伤，免疫抑制，静脉注射毒品使用或滥用，高龄（＞</a:t>
            </a:r>
            <a:r>
              <a:rPr lang="en-US" altLang="zh-CN" sz="1200" kern="1200" dirty="0" smtClean="0">
                <a:solidFill>
                  <a:schemeClr val="tx1"/>
                </a:solidFill>
                <a:latin typeface="+mn-lt"/>
                <a:ea typeface="+mn-ea"/>
                <a:cs typeface="+mn-cs"/>
              </a:rPr>
              <a:t>70</a:t>
            </a:r>
            <a:r>
              <a:rPr lang="zh-CN" altLang="en-US" sz="1200" kern="1200" dirty="0" smtClean="0">
                <a:solidFill>
                  <a:schemeClr val="tx1"/>
                </a:solidFill>
                <a:latin typeface="+mn-lt"/>
                <a:ea typeface="+mn-ea"/>
                <a:cs typeface="+mn-cs"/>
              </a:rPr>
              <a:t>岁）和骨质疏松症。这些患者需立刻检查和</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或转诊。</a:t>
            </a:r>
            <a:endParaRPr lang="en-CA" dirty="0" smtClean="0">
              <a:ea typeface="MS PGothic" pitchFamily="34" charset="-128"/>
            </a:endParaRPr>
          </a:p>
          <a:p>
            <a:pPr marL="0" marR="0" indent="0" algn="l" defTabSz="914400" rtl="0" eaLnBrk="1" fontAlgn="auto" latinLnBrk="0" hangingPunct="1">
              <a:lnSpc>
                <a:spcPct val="110000"/>
              </a:lnSpc>
              <a:spcBef>
                <a:spcPct val="0"/>
              </a:spcBef>
              <a:spcAft>
                <a:spcPts val="609"/>
              </a:spcAft>
              <a:buClrTx/>
              <a:buSzTx/>
              <a:buFontTx/>
              <a:buNone/>
              <a:tabLst/>
              <a:defRPr/>
            </a:pP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10000"/>
              </a:lnSpc>
              <a:spcBef>
                <a:spcPct val="0"/>
              </a:spcBef>
              <a:spcAft>
                <a:spcPts val="609"/>
              </a:spcAft>
              <a:buClrTx/>
              <a:buSzTx/>
              <a:buFontTx/>
              <a:buNone/>
              <a:tabLst/>
              <a:defRPr/>
            </a:pPr>
            <a:r>
              <a:rPr lang="zh-CN" altLang="en-US" sz="1200" kern="1200" dirty="0" smtClean="0">
                <a:solidFill>
                  <a:schemeClr val="tx1"/>
                </a:solidFill>
                <a:latin typeface="+mn-lt"/>
                <a:ea typeface="+mn-ea"/>
                <a:cs typeface="+mn-cs"/>
              </a:rPr>
              <a:t>诊断检查包括常规实验室检查（如基础代谢组，全血细胞计数），血沉，</a:t>
            </a:r>
            <a:r>
              <a:rPr lang="en-US" altLang="zh-CN" sz="1200" kern="1200" dirty="0" smtClean="0">
                <a:solidFill>
                  <a:schemeClr val="tx1"/>
                </a:solidFill>
                <a:latin typeface="+mn-lt"/>
                <a:ea typeface="+mn-ea"/>
                <a:cs typeface="+mn-cs"/>
              </a:rPr>
              <a:t>C</a:t>
            </a:r>
            <a:r>
              <a:rPr lang="zh-CN" altLang="en-US" sz="1200" kern="1200" dirty="0" smtClean="0">
                <a:solidFill>
                  <a:schemeClr val="tx1"/>
                </a:solidFill>
                <a:latin typeface="+mn-lt"/>
                <a:ea typeface="+mn-ea"/>
                <a:cs typeface="+mn-cs"/>
              </a:rPr>
              <a:t>反应蛋白，人类白细胞抗原</a:t>
            </a:r>
            <a:r>
              <a:rPr lang="en-US" altLang="zh-CN" sz="1200" kern="1200" dirty="0" smtClean="0">
                <a:solidFill>
                  <a:schemeClr val="tx1"/>
                </a:solidFill>
                <a:latin typeface="+mn-lt"/>
                <a:ea typeface="+mn-ea"/>
                <a:cs typeface="+mn-cs"/>
              </a:rPr>
              <a:t>B27 </a:t>
            </a:r>
            <a:r>
              <a:rPr lang="zh-CN" altLang="en-US" sz="1200" kern="1200" dirty="0" smtClean="0">
                <a:solidFill>
                  <a:schemeClr val="tx1"/>
                </a:solidFill>
                <a:latin typeface="+mn-lt"/>
                <a:ea typeface="+mn-ea"/>
                <a:cs typeface="+mn-cs"/>
              </a:rPr>
              <a:t>，血清或尿电泳，肌电和神经传导速度的测试。磁共振成像是出现红色警告患者成像方式的首选。对出现红色警告的患者的管理包括治疗潜在的病因。当确定具体潜在病因后，可能需要进行额外拍片。</a:t>
            </a:r>
            <a:endParaRPr lang="en-CA" dirty="0" smtClean="0">
              <a:ea typeface="MS PGothic" pitchFamily="34" charset="-128"/>
            </a:endParaRPr>
          </a:p>
          <a:p>
            <a:pPr>
              <a:lnSpc>
                <a:spcPct val="110000"/>
              </a:lnSpc>
              <a:spcBef>
                <a:spcPct val="0"/>
              </a:spcBef>
              <a:spcAft>
                <a:spcPts val="609"/>
              </a:spcAft>
            </a:pPr>
            <a:endParaRPr lang="en-US" b="1" dirty="0" smtClean="0">
              <a:ea typeface="MS PGothic" pitchFamily="34" charset="-128"/>
            </a:endParaRPr>
          </a:p>
          <a:p>
            <a:pPr>
              <a:lnSpc>
                <a:spcPct val="110000"/>
              </a:lnSpc>
              <a:spcBef>
                <a:spcPct val="0"/>
              </a:spcBef>
              <a:spcAft>
                <a:spcPts val="609"/>
              </a:spcAft>
            </a:pPr>
            <a:r>
              <a:rPr lang="zh-CN" altLang="en-US" b="1" dirty="0" smtClean="0">
                <a:ea typeface="MS PGothic" pitchFamily="34" charset="-128"/>
              </a:rPr>
              <a:t>参考文献</a:t>
            </a:r>
            <a:endParaRPr lang="en-US" b="0" dirty="0" smtClean="0">
              <a:ea typeface="MS PGothic" pitchFamily="34" charset="-128"/>
            </a:endParaRPr>
          </a:p>
          <a:p>
            <a:pPr defTabSz="928299">
              <a:lnSpc>
                <a:spcPct val="110000"/>
              </a:lnSpc>
              <a:spcBef>
                <a:spcPct val="0"/>
              </a:spcBef>
              <a:spcAft>
                <a:spcPts val="609"/>
              </a:spcAft>
              <a:defRPr/>
            </a:pPr>
            <a:r>
              <a:rPr lang="en-CA" b="0" i="0" dirty="0" smtClean="0">
                <a:ea typeface="MS PGothic" pitchFamily="34" charset="-128"/>
              </a:rPr>
              <a:t>Forseen SE, Corey AS. Clinical decision support and acute low back pain: </a:t>
            </a:r>
            <a:br>
              <a:rPr lang="en-CA" b="0" i="0" dirty="0" smtClean="0">
                <a:ea typeface="MS PGothic" pitchFamily="34" charset="-128"/>
              </a:rPr>
            </a:br>
            <a:r>
              <a:rPr lang="en-CA" b="0" i="0" dirty="0" smtClean="0">
                <a:ea typeface="MS PGothic" pitchFamily="34" charset="-128"/>
              </a:rPr>
              <a:t>evidence-based order sets. </a:t>
            </a:r>
            <a:r>
              <a:rPr lang="en-CA" b="0" i="1" dirty="0" smtClean="0">
                <a:ea typeface="MS PGothic" pitchFamily="34" charset="-128"/>
              </a:rPr>
              <a:t>J Am </a:t>
            </a:r>
            <a:r>
              <a:rPr lang="en-CA" b="0" i="1" dirty="0" err="1" smtClean="0">
                <a:ea typeface="MS PGothic" pitchFamily="34" charset="-128"/>
              </a:rPr>
              <a:t>Coll</a:t>
            </a:r>
            <a:r>
              <a:rPr lang="en-CA" b="0" i="1" dirty="0" smtClean="0">
                <a:ea typeface="MS PGothic" pitchFamily="34" charset="-128"/>
              </a:rPr>
              <a:t> </a:t>
            </a:r>
            <a:r>
              <a:rPr lang="en-CA" b="0" i="1" dirty="0" err="1" smtClean="0">
                <a:ea typeface="MS PGothic" pitchFamily="34" charset="-128"/>
              </a:rPr>
              <a:t>Radiol</a:t>
            </a:r>
            <a:r>
              <a:rPr lang="en-CA" b="0" i="0" dirty="0" smtClean="0">
                <a:ea typeface="MS PGothic" pitchFamily="34" charset="-128"/>
              </a:rPr>
              <a:t> 2012; 9(10):704-12.</a:t>
            </a:r>
            <a:endParaRPr lang="en-CA" b="1" dirty="0" smtClean="0">
              <a:ea typeface="MS PGothic" pitchFamily="34" charset="-128"/>
            </a:endParaRPr>
          </a:p>
        </p:txBody>
      </p:sp>
      <p:sp>
        <p:nvSpPr>
          <p:cNvPr id="6" name="Slide Number Placeholder 3"/>
          <p:cNvSpPr>
            <a:spLocks noGrp="1"/>
          </p:cNvSpPr>
          <p:nvPr>
            <p:ph type="sldNum" sz="quarter" idx="5"/>
          </p:nvPr>
        </p:nvSpPr>
        <p:spPr>
          <a:xfrm>
            <a:off x="3970938" y="8772668"/>
            <a:ext cx="3037840" cy="461804"/>
          </a:xfrm>
        </p:spPr>
        <p:txBody>
          <a:bodyPr/>
          <a:lstStyle/>
          <a:p>
            <a:fld id="{EFE8784B-3E46-4D8A-B7C7-681B694BEE2E}" type="slidenum">
              <a:rPr lang="es-MX" smtClean="0">
                <a:solidFill>
                  <a:prstClr val="black"/>
                </a:solidFill>
              </a:rPr>
              <a:pPr/>
              <a:t>19</a:t>
            </a:fld>
            <a:endParaRPr lang="es-MX"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90229"/>
            <a:ext cx="5608320" cy="4156234"/>
          </a:xfrm>
        </p:spPr>
        <p:txBody>
          <a:bodyPr>
            <a:noAutofit/>
          </a:bodyPr>
          <a:lstStyle/>
          <a:p>
            <a:pPr>
              <a:spcAft>
                <a:spcPts val="609"/>
              </a:spcAft>
            </a:pPr>
            <a:r>
              <a:rPr lang="zh-CN" altLang="en-US" b="1" dirty="0" smtClean="0">
                <a:latin typeface="+mj-lt"/>
              </a:rPr>
              <a:t>演讲者备注</a:t>
            </a:r>
            <a:r>
              <a:rPr lang="en-CA" b="1" dirty="0" smtClean="0">
                <a:latin typeface="+mj-lt"/>
              </a:rPr>
              <a:t> </a:t>
            </a:r>
            <a:endParaRPr lang="en-CA" dirty="0" smtClean="0">
              <a:ea typeface="ＭＳ Ｐゴシック" pitchFamily="34" charset="-128"/>
            </a:endParaRPr>
          </a:p>
          <a:p>
            <a:pPr>
              <a:spcAft>
                <a:spcPts val="609"/>
              </a:spcAft>
            </a:pPr>
            <a:r>
              <a:rPr lang="zh-CN" altLang="en-US" dirty="0" smtClean="0">
                <a:ea typeface="ＭＳ Ｐゴシック" pitchFamily="34" charset="-128"/>
              </a:rPr>
              <a:t>由于</a:t>
            </a:r>
            <a:r>
              <a:rPr lang="zh-CN" altLang="en-US" sz="1200" kern="1200" dirty="0" smtClean="0">
                <a:solidFill>
                  <a:schemeClr val="tx1"/>
                </a:solidFill>
                <a:latin typeface="+mn-lt"/>
                <a:ea typeface="+mn-ea"/>
                <a:cs typeface="+mn-cs"/>
              </a:rPr>
              <a:t>急性腰痛通常是非特异性的，因此不能归因于一个确定的原因。本页幻灯片列出了一些腰痛病因的关键临床线索。</a:t>
            </a:r>
            <a:r>
              <a:rPr lang="en-CA" dirty="0" smtClean="0">
                <a:ea typeface="ＭＳ Ｐゴシック" pitchFamily="34" charset="-128"/>
              </a:rPr>
              <a:t> </a:t>
            </a:r>
          </a:p>
          <a:p>
            <a:pPr>
              <a:spcAft>
                <a:spcPts val="609"/>
              </a:spcAft>
            </a:pPr>
            <a:r>
              <a:rPr lang="zh-CN" altLang="en-US" dirty="0" smtClean="0">
                <a:ea typeface="ＭＳ Ｐゴシック" pitchFamily="34" charset="-128"/>
              </a:rPr>
              <a:t>虽然简单治疗后多数患者可迅速恢复，仍有必要进行恰当的评估</a:t>
            </a:r>
            <a:r>
              <a:rPr lang="zh-CN" altLang="en-US" sz="1200" kern="1200" dirty="0" smtClean="0">
                <a:solidFill>
                  <a:schemeClr val="tx1"/>
                </a:solidFill>
                <a:latin typeface="+mn-lt"/>
                <a:ea typeface="+mn-ea"/>
                <a:cs typeface="+mn-cs"/>
              </a:rPr>
              <a:t>以识别罕见病例情况。特定红色警告信号出现时应及时积极治疗或转诊到专科脊椎，而另一些红色警告则无需采取此做法。严重的红色警告包括与年龄有关的显著创伤（如年轻患者从高处跌落导致损伤或车祸受伤，或患有或可能患有骨质疏松症的患者轻微跌倒或提重物），重大或渐进性运动或感觉障碍，新发肠道或膀胱尿失禁或尿潴留，肛门括约肌张力丧失，鞍麻，肿瘤转移至骨的病史，疑似脊柱感染。</a:t>
            </a:r>
            <a:endParaRPr lang="en-CA" dirty="0" smtClean="0">
              <a:ea typeface="ＭＳ Ｐゴシック" pitchFamily="34" charset="-128"/>
            </a:endParaRPr>
          </a:p>
          <a:p>
            <a:pPr>
              <a:spcAft>
                <a:spcPts val="609"/>
              </a:spcAft>
            </a:pPr>
            <a:endParaRPr lang="en-CA" dirty="0" smtClean="0">
              <a:ea typeface="ＭＳ Ｐゴシック" pitchFamily="34" charset="-128"/>
            </a:endParaRPr>
          </a:p>
          <a:p>
            <a:pPr>
              <a:spcAft>
                <a:spcPts val="609"/>
              </a:spcAft>
            </a:pPr>
            <a:r>
              <a:rPr lang="zh-CN" altLang="en-US" b="1" dirty="0" smtClean="0">
                <a:latin typeface="+mj-lt"/>
                <a:ea typeface="ＭＳ Ｐゴシック" pitchFamily="34" charset="-128"/>
              </a:rPr>
              <a:t>参考文献</a:t>
            </a:r>
            <a:endParaRPr lang="en-US" b="1" i="1" dirty="0" smtClean="0">
              <a:latin typeface="+mj-lt"/>
              <a:ea typeface="ＭＳ Ｐゴシック" pitchFamily="34" charset="-128"/>
            </a:endParaRPr>
          </a:p>
          <a:p>
            <a:pPr defTabSz="928299">
              <a:spcAft>
                <a:spcPts val="609"/>
              </a:spcAft>
              <a:defRPr/>
            </a:pPr>
            <a:r>
              <a:rPr lang="en-CA" b="0" i="0" dirty="0" smtClean="0">
                <a:latin typeface="+mj-lt"/>
                <a:ea typeface="ＭＳ Ｐゴシック" pitchFamily="34" charset="-128"/>
              </a:rPr>
              <a:t>Casazza BA. Diagnosis and treatment of acute low back pain. </a:t>
            </a:r>
            <a:r>
              <a:rPr lang="en-CA" b="0" i="1" dirty="0" smtClean="0">
                <a:latin typeface="+mj-lt"/>
                <a:ea typeface="ＭＳ Ｐゴシック" pitchFamily="34" charset="-128"/>
              </a:rPr>
              <a:t>Am </a:t>
            </a:r>
            <a:r>
              <a:rPr lang="en-CA" b="0" i="1" dirty="0" err="1" smtClean="0">
                <a:latin typeface="+mj-lt"/>
                <a:ea typeface="ＭＳ Ｐゴシック" pitchFamily="34" charset="-128"/>
              </a:rPr>
              <a:t>Fam</a:t>
            </a:r>
            <a:r>
              <a:rPr lang="en-CA" b="0" i="1" dirty="0" smtClean="0">
                <a:latin typeface="+mj-lt"/>
                <a:ea typeface="ＭＳ Ｐゴシック" pitchFamily="34" charset="-128"/>
              </a:rPr>
              <a:t> Physician </a:t>
            </a:r>
            <a:r>
              <a:rPr lang="en-CA" b="0" i="0" dirty="0" smtClean="0">
                <a:latin typeface="+mj-lt"/>
                <a:ea typeface="ＭＳ Ｐゴシック" pitchFamily="34" charset="-128"/>
              </a:rPr>
              <a:t>2012; 85(4):343-50.</a:t>
            </a:r>
          </a:p>
          <a:p>
            <a:pPr defTabSz="928299">
              <a:spcAft>
                <a:spcPts val="609"/>
              </a:spcAft>
              <a:defRPr/>
            </a:pPr>
            <a:endParaRPr lang="en-CA" b="1" i="1" dirty="0" smtClean="0">
              <a:latin typeface="+mj-lt"/>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AA7CD13B-4CE3-424D-A0B4-5EA6E94D24C4}"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dirty="0" smtClean="0"/>
              <a:t>演讲人备注 </a:t>
            </a:r>
            <a:r>
              <a:rPr lang="en-CA" altLang="en-US" b="1" dirty="0" smtClean="0"/>
              <a:t> </a:t>
            </a:r>
          </a:p>
          <a:p>
            <a:r>
              <a:rPr lang="zh-CN" altLang="en-US" dirty="0" smtClean="0"/>
              <a:t>请向发展委员会成员致谢。</a:t>
            </a:r>
            <a:endParaRPr lang="en-CA"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36628" indent="-283318" eaLnBrk="0" hangingPunct="0">
              <a:defRPr>
                <a:solidFill>
                  <a:schemeClr val="tx1"/>
                </a:solidFill>
                <a:latin typeface="Arial" pitchFamily="34" charset="0"/>
                <a:ea typeface="SimSun" pitchFamily="2" charset="-122"/>
              </a:defRPr>
            </a:lvl2pPr>
            <a:lvl3pPr marL="1133276" indent="-226656" eaLnBrk="0" hangingPunct="0">
              <a:defRPr>
                <a:solidFill>
                  <a:schemeClr val="tx1"/>
                </a:solidFill>
                <a:latin typeface="Arial" pitchFamily="34" charset="0"/>
                <a:ea typeface="SimSun" pitchFamily="2" charset="-122"/>
              </a:defRPr>
            </a:lvl3pPr>
            <a:lvl4pPr marL="1586584" indent="-226656" eaLnBrk="0" hangingPunct="0">
              <a:defRPr>
                <a:solidFill>
                  <a:schemeClr val="tx1"/>
                </a:solidFill>
                <a:latin typeface="Arial" pitchFamily="34" charset="0"/>
                <a:ea typeface="SimSun" pitchFamily="2" charset="-122"/>
              </a:defRPr>
            </a:lvl4pPr>
            <a:lvl5pPr marL="2039895" indent="-226656" eaLnBrk="0" hangingPunct="0">
              <a:defRPr>
                <a:solidFill>
                  <a:schemeClr val="tx1"/>
                </a:solidFill>
                <a:latin typeface="Arial" pitchFamily="34" charset="0"/>
                <a:ea typeface="SimSun" pitchFamily="2" charset="-122"/>
              </a:defRPr>
            </a:lvl5pPr>
            <a:lvl6pPr marL="2493205" indent="-226656" eaLnBrk="0" fontAlgn="base" hangingPunct="0">
              <a:spcBef>
                <a:spcPct val="0"/>
              </a:spcBef>
              <a:spcAft>
                <a:spcPct val="0"/>
              </a:spcAft>
              <a:defRPr>
                <a:solidFill>
                  <a:schemeClr val="tx1"/>
                </a:solidFill>
                <a:latin typeface="Arial" pitchFamily="34" charset="0"/>
                <a:ea typeface="SimSun" pitchFamily="2" charset="-122"/>
              </a:defRPr>
            </a:lvl6pPr>
            <a:lvl7pPr marL="2946515" indent="-226656" eaLnBrk="0" fontAlgn="base" hangingPunct="0">
              <a:spcBef>
                <a:spcPct val="0"/>
              </a:spcBef>
              <a:spcAft>
                <a:spcPct val="0"/>
              </a:spcAft>
              <a:defRPr>
                <a:solidFill>
                  <a:schemeClr val="tx1"/>
                </a:solidFill>
                <a:latin typeface="Arial" pitchFamily="34" charset="0"/>
                <a:ea typeface="SimSun" pitchFamily="2" charset="-122"/>
              </a:defRPr>
            </a:lvl7pPr>
            <a:lvl8pPr marL="3399826" indent="-226656" eaLnBrk="0" fontAlgn="base" hangingPunct="0">
              <a:spcBef>
                <a:spcPct val="0"/>
              </a:spcBef>
              <a:spcAft>
                <a:spcPct val="0"/>
              </a:spcAft>
              <a:defRPr>
                <a:solidFill>
                  <a:schemeClr val="tx1"/>
                </a:solidFill>
                <a:latin typeface="Arial" pitchFamily="34" charset="0"/>
                <a:ea typeface="SimSun" pitchFamily="2" charset="-122"/>
              </a:defRPr>
            </a:lvl8pPr>
            <a:lvl9pPr marL="3853136" indent="-226656"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F4AAAB2A-1D5C-4C2C-9BED-1D247D196C0F}" type="slidenum">
              <a:rPr lang="fr-CA" altLang="en-US" smtClean="0">
                <a:solidFill>
                  <a:srgbClr val="000000"/>
                </a:solidFill>
                <a:latin typeface="Calibri" pitchFamily="34" charset="0"/>
              </a:rPr>
              <a:pPr eaLnBrk="1" hangingPunct="1"/>
              <a:t>2</a:t>
            </a:fld>
            <a:endParaRPr lang="fr-CA" altLang="en-US" smtClean="0">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90229"/>
            <a:ext cx="5608320" cy="4156234"/>
          </a:xfrm>
        </p:spPr>
        <p:txBody>
          <a:bodyPr>
            <a:normAutofit/>
          </a:bodyPr>
          <a:lstStyle/>
          <a:p>
            <a:pPr>
              <a:spcBef>
                <a:spcPct val="0"/>
              </a:spcBef>
              <a:spcAft>
                <a:spcPts val="609"/>
              </a:spcAft>
            </a:pPr>
            <a:r>
              <a:rPr lang="zh-CN" altLang="en-US" b="1" dirty="0" smtClean="0"/>
              <a:t>演讲者备注</a:t>
            </a:r>
            <a:endParaRPr lang="en-CA" b="1" dirty="0" smtClean="0"/>
          </a:p>
          <a:p>
            <a:pPr>
              <a:spcBef>
                <a:spcPct val="0"/>
              </a:spcBef>
              <a:spcAft>
                <a:spcPts val="609"/>
              </a:spcAft>
            </a:pPr>
            <a:r>
              <a:rPr lang="en-CA" b="0" dirty="0" err="1" smtClean="0"/>
              <a:t>Freynhagen</a:t>
            </a:r>
            <a:r>
              <a:rPr lang="zh-CN" altLang="en-US" b="0" dirty="0" smtClean="0"/>
              <a:t>等人</a:t>
            </a:r>
            <a:r>
              <a:rPr lang="en-CA" b="0" dirty="0" smtClean="0"/>
              <a:t>(2006)</a:t>
            </a:r>
            <a:r>
              <a:rPr lang="zh-CN" altLang="en-US" b="0" baseline="0" dirty="0" smtClean="0"/>
              <a:t>面向</a:t>
            </a:r>
            <a:r>
              <a:rPr lang="en-US" altLang="zh-CN" b="0" baseline="0" dirty="0" smtClean="0"/>
              <a:t>8000</a:t>
            </a:r>
            <a:r>
              <a:rPr lang="zh-CN" altLang="en-US" b="0" baseline="0" dirty="0" smtClean="0"/>
              <a:t>例</a:t>
            </a:r>
            <a:r>
              <a:rPr lang="zh-CN" altLang="en-US" sz="1200" kern="1200" dirty="0" smtClean="0">
                <a:solidFill>
                  <a:schemeClr val="tx1"/>
                </a:solidFill>
                <a:latin typeface="+mn-lt"/>
                <a:ea typeface="+mn-ea"/>
                <a:cs typeface="+mn-cs"/>
              </a:rPr>
              <a:t>患慢性腰背的德国患者</a:t>
            </a:r>
            <a:r>
              <a:rPr lang="zh-CN" altLang="en-US" b="0" dirty="0" smtClean="0"/>
              <a:t>使用</a:t>
            </a:r>
            <a:r>
              <a:rPr lang="en-CA" b="0" baseline="0" dirty="0" err="1" smtClean="0"/>
              <a:t>painDETECT</a:t>
            </a:r>
            <a:r>
              <a:rPr lang="zh-CN" altLang="en-US" b="0" baseline="0" dirty="0" smtClean="0"/>
              <a:t>神经性疼痛筛选工具，</a:t>
            </a:r>
            <a:r>
              <a:rPr lang="zh-CN" altLang="en-US" sz="1200" kern="1200" dirty="0" smtClean="0">
                <a:solidFill>
                  <a:schemeClr val="tx1"/>
                </a:solidFill>
                <a:latin typeface="+mn-lt"/>
                <a:ea typeface="+mn-ea"/>
                <a:cs typeface="+mn-cs"/>
              </a:rPr>
              <a:t>发现其中</a:t>
            </a:r>
            <a:r>
              <a:rPr lang="en-US" altLang="zh-CN" sz="1200" kern="1200" dirty="0" smtClean="0">
                <a:solidFill>
                  <a:schemeClr val="tx1"/>
                </a:solidFill>
                <a:latin typeface="+mn-lt"/>
                <a:ea typeface="+mn-ea"/>
                <a:cs typeface="+mn-cs"/>
              </a:rPr>
              <a:t>37%</a:t>
            </a:r>
            <a:r>
              <a:rPr lang="zh-CN" altLang="en-US" sz="1200" kern="1200" dirty="0" smtClean="0">
                <a:solidFill>
                  <a:schemeClr val="tx1"/>
                </a:solidFill>
                <a:latin typeface="+mn-lt"/>
                <a:ea typeface="+mn-ea"/>
                <a:cs typeface="+mn-cs"/>
              </a:rPr>
              <a:t>的患者存在显著的神经性疼痛。</a:t>
            </a:r>
            <a:endParaRPr lang="en-US" altLang="zh-CN" sz="1200" kern="1200" dirty="0" smtClean="0">
              <a:solidFill>
                <a:schemeClr val="tx1"/>
              </a:solidFill>
              <a:latin typeface="+mn-lt"/>
              <a:ea typeface="+mn-ea"/>
              <a:cs typeface="+mn-cs"/>
            </a:endParaRPr>
          </a:p>
          <a:p>
            <a:pPr>
              <a:spcBef>
                <a:spcPct val="0"/>
              </a:spcBef>
              <a:spcAft>
                <a:spcPts val="609"/>
              </a:spcAft>
            </a:pPr>
            <a:endParaRPr lang="en-US" b="1" dirty="0" smtClean="0"/>
          </a:p>
          <a:p>
            <a:pPr>
              <a:spcBef>
                <a:spcPct val="0"/>
              </a:spcBef>
              <a:spcAft>
                <a:spcPts val="609"/>
              </a:spcAft>
            </a:pPr>
            <a:r>
              <a:rPr lang="zh-CN" altLang="en-US" b="1" dirty="0" smtClean="0"/>
              <a:t>参考文献</a:t>
            </a:r>
            <a:endParaRPr lang="en-US" b="1" dirty="0" smtClean="0"/>
          </a:p>
          <a:p>
            <a:pPr>
              <a:spcAft>
                <a:spcPts val="609"/>
              </a:spcAft>
            </a:pPr>
            <a:r>
              <a:rPr lang="en-US" dirty="0" err="1" smtClean="0"/>
              <a:t>Freynhagen</a:t>
            </a:r>
            <a:r>
              <a:rPr lang="en-US" dirty="0" smtClean="0"/>
              <a:t> R </a:t>
            </a:r>
            <a:r>
              <a:rPr lang="en-US" i="1" dirty="0" smtClean="0"/>
              <a:t>et al. </a:t>
            </a:r>
            <a:r>
              <a:rPr lang="en-CA" dirty="0" err="1" smtClean="0"/>
              <a:t>painDETECT</a:t>
            </a:r>
            <a:r>
              <a:rPr lang="en-CA" dirty="0" smtClean="0"/>
              <a:t>: a new screening questionnaire to identify neuropathic components in patients with back pain. </a:t>
            </a:r>
            <a:r>
              <a:rPr lang="en-US" i="1" dirty="0" err="1" smtClean="0"/>
              <a:t>Curr</a:t>
            </a:r>
            <a:r>
              <a:rPr lang="en-US" i="1" dirty="0" smtClean="0"/>
              <a:t> Med Res </a:t>
            </a:r>
            <a:r>
              <a:rPr lang="en-US" i="1" dirty="0" err="1" smtClean="0"/>
              <a:t>Opin</a:t>
            </a:r>
            <a:r>
              <a:rPr lang="en-US" dirty="0" smtClean="0"/>
              <a:t> 2006; 22(10):1911-20.</a:t>
            </a:r>
          </a:p>
          <a:p>
            <a:pPr>
              <a:spcAft>
                <a:spcPts val="609"/>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21</a:t>
            </a:fld>
            <a:endParaRPr lang="es-MX" dirty="0">
              <a:solidFill>
                <a:prstClr val="black"/>
              </a:solidFill>
            </a:endParaRPr>
          </a:p>
        </p:txBody>
      </p:sp>
    </p:spTree>
    <p:extLst>
      <p:ext uri="{BB962C8B-B14F-4D97-AF65-F5344CB8AC3E}">
        <p14:creationId xmlns:p14="http://schemas.microsoft.com/office/powerpoint/2010/main" val="3427538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50938" y="673100"/>
            <a:ext cx="4692650" cy="3519488"/>
          </a:xfrm>
          <a:ln/>
        </p:spPr>
      </p:sp>
      <p:sp>
        <p:nvSpPr>
          <p:cNvPr id="73732" name="Rectangle 3"/>
          <p:cNvSpPr>
            <a:spLocks noGrp="1" noChangeArrowheads="1"/>
          </p:cNvSpPr>
          <p:nvPr>
            <p:ph type="body" idx="1"/>
          </p:nvPr>
        </p:nvSpPr>
        <p:spPr>
          <a:xfrm>
            <a:off x="700850" y="4390968"/>
            <a:ext cx="5631688" cy="5181657"/>
          </a:xfrm>
          <a:ln/>
        </p:spPr>
        <p:txBody>
          <a:bodyPr lIns="91481" tIns="45741" rIns="91481" bIns="45741">
            <a:normAutofit lnSpcReduction="10000"/>
          </a:bodyPr>
          <a:lstStyle/>
          <a:p>
            <a:r>
              <a:rPr lang="zh-CN" altLang="en-US" b="1" dirty="0" smtClean="0"/>
              <a:t>演讲者备注</a:t>
            </a:r>
            <a:endParaRPr lang="en-CA" b="1" dirty="0" smtClean="0"/>
          </a:p>
          <a:p>
            <a:r>
              <a:rPr lang="zh-CN" altLang="en-US" dirty="0" smtClean="0"/>
              <a:t>疼痛的语言描述可成为解释疼痛背后病理生理学机制的重要线索。精神病理性疼痛常被描述为烧灼、刺痛或电击样感受。与精神病理性疼痛相关的病情的常见描述还有感到针扎和针刺或麻木。</a:t>
            </a:r>
            <a:endParaRPr lang="en-US" altLang="zh-CN" dirty="0" smtClean="0"/>
          </a:p>
          <a:p>
            <a:r>
              <a:rPr lang="zh-CN" altLang="en-US" sz="1200" kern="1200" dirty="0" smtClean="0">
                <a:solidFill>
                  <a:schemeClr val="tx1"/>
                </a:solidFill>
                <a:latin typeface="+mn-lt"/>
                <a:ea typeface="+mn-ea"/>
                <a:cs typeface="+mn-cs"/>
              </a:rPr>
              <a:t>虽然一些筛选工具也包括简单的病床侧检查，但神经病理性疼痛筛选方法主要包括对特征性口头描述。床边检查的工具包括：神</a:t>
            </a:r>
            <a:r>
              <a:rPr lang="zh-CN" altLang="en-US" sz="1200" b="0" i="0" kern="1200" dirty="0" smtClean="0">
                <a:solidFill>
                  <a:schemeClr val="tx1"/>
                </a:solidFill>
                <a:latin typeface="+mn-lt"/>
                <a:ea typeface="+mn-ea"/>
                <a:cs typeface="+mn-cs"/>
              </a:rPr>
              <a:t>经病理性</a:t>
            </a:r>
            <a:r>
              <a:rPr lang="zh-CN" altLang="en-US" sz="1200" kern="1200" dirty="0" smtClean="0">
                <a:solidFill>
                  <a:schemeClr val="tx1"/>
                </a:solidFill>
                <a:latin typeface="+mn-lt"/>
                <a:ea typeface="+mn-ea"/>
                <a:cs typeface="+mn-cs"/>
              </a:rPr>
              <a:t>症状体征</a:t>
            </a:r>
            <a:r>
              <a:rPr lang="zh-CN" altLang="en-US" sz="1200" b="0" i="0" kern="1200" dirty="0" smtClean="0">
                <a:solidFill>
                  <a:schemeClr val="tx1"/>
                </a:solidFill>
                <a:latin typeface="+mn-lt"/>
                <a:ea typeface="+mn-ea"/>
                <a:cs typeface="+mn-cs"/>
              </a:rPr>
              <a:t>疼痛诊断量表（</a:t>
            </a:r>
            <a:r>
              <a:rPr lang="en-US" altLang="zh-CN" sz="1200" b="0" i="0" kern="1200" dirty="0" smtClean="0">
                <a:solidFill>
                  <a:schemeClr val="tx1"/>
                </a:solidFill>
                <a:latin typeface="+mn-lt"/>
                <a:ea typeface="+mn-ea"/>
                <a:cs typeface="+mn-cs"/>
              </a:rPr>
              <a:t>LANSS</a:t>
            </a:r>
            <a:r>
              <a:rPr lang="zh-CN" altLang="en-US" sz="1200" b="0" i="0" kern="1200" dirty="0" smtClean="0">
                <a:solidFill>
                  <a:schemeClr val="tx1"/>
                </a:solidFill>
                <a:latin typeface="+mn-lt"/>
                <a:ea typeface="+mn-ea"/>
                <a:cs typeface="+mn-cs"/>
              </a:rPr>
              <a:t>）和</a:t>
            </a:r>
            <a:r>
              <a:rPr lang="en-GB" dirty="0" err="1" smtClean="0"/>
              <a:t>Douleur</a:t>
            </a:r>
            <a:r>
              <a:rPr lang="zh-CN" altLang="en-US" sz="1200" b="0" i="0" kern="1200" dirty="0" smtClean="0">
                <a:solidFill>
                  <a:schemeClr val="tx1"/>
                </a:solidFill>
                <a:latin typeface="+mn-lt"/>
                <a:ea typeface="+mn-ea"/>
                <a:cs typeface="+mn-cs"/>
              </a:rPr>
              <a:t>神经病变疼痛</a:t>
            </a:r>
            <a:r>
              <a:rPr lang="en-US" altLang="zh-CN" sz="1200" b="0" i="0" kern="1200" dirty="0" smtClean="0">
                <a:solidFill>
                  <a:schemeClr val="tx1"/>
                </a:solidFill>
                <a:latin typeface="+mn-lt"/>
                <a:ea typeface="+mn-ea"/>
                <a:cs typeface="+mn-cs"/>
              </a:rPr>
              <a:t>4</a:t>
            </a:r>
            <a:r>
              <a:rPr lang="zh-CN" altLang="en-US" sz="1200" b="0" i="0" kern="1200" dirty="0" smtClean="0">
                <a:solidFill>
                  <a:schemeClr val="tx1"/>
                </a:solidFill>
                <a:latin typeface="+mn-lt"/>
                <a:ea typeface="+mn-ea"/>
                <a:cs typeface="+mn-cs"/>
              </a:rPr>
              <a:t>问题（</a:t>
            </a:r>
            <a:r>
              <a:rPr lang="en-US" altLang="zh-CN" sz="1200" b="0" i="0" kern="1200" dirty="0" smtClean="0">
                <a:solidFill>
                  <a:schemeClr val="tx1"/>
                </a:solidFill>
                <a:latin typeface="+mn-lt"/>
                <a:ea typeface="+mn-ea"/>
                <a:cs typeface="+mn-cs"/>
              </a:rPr>
              <a:t>DN4</a:t>
            </a:r>
            <a:r>
              <a:rPr lang="zh-CN" altLang="en-US" sz="1200" b="0" i="0" kern="1200" dirty="0" smtClean="0">
                <a:solidFill>
                  <a:schemeClr val="tx1"/>
                </a:solidFill>
                <a:latin typeface="+mn-lt"/>
                <a:ea typeface="+mn-ea"/>
                <a:cs typeface="+mn-cs"/>
              </a:rPr>
              <a:t>）调查表。这些工具与专家临床判断相比，其</a:t>
            </a:r>
            <a:r>
              <a:rPr lang="zh-CN" altLang="en-US" sz="1200" kern="1200" dirty="0" smtClean="0">
                <a:solidFill>
                  <a:schemeClr val="tx1"/>
                </a:solidFill>
                <a:latin typeface="+mn-lt"/>
                <a:ea typeface="+mn-ea"/>
                <a:cs typeface="+mn-cs"/>
              </a:rPr>
              <a:t>确定神经性疼痛的</a:t>
            </a:r>
            <a:r>
              <a:rPr lang="zh-CN" altLang="en-US" sz="1200" b="0" i="0" kern="1200" dirty="0" smtClean="0">
                <a:solidFill>
                  <a:schemeClr val="tx1"/>
                </a:solidFill>
                <a:latin typeface="+mn-lt"/>
                <a:ea typeface="+mn-ea"/>
                <a:cs typeface="+mn-cs"/>
              </a:rPr>
              <a:t>准确率分别为</a:t>
            </a:r>
            <a:r>
              <a:rPr lang="en-US" altLang="zh-CN" sz="1200" b="0" i="0" kern="1200" dirty="0" smtClean="0">
                <a:solidFill>
                  <a:schemeClr val="tx1"/>
                </a:solidFill>
                <a:latin typeface="+mn-lt"/>
                <a:ea typeface="+mn-ea"/>
                <a:cs typeface="+mn-cs"/>
              </a:rPr>
              <a:t>80%</a:t>
            </a:r>
            <a:r>
              <a:rPr lang="zh-CN" altLang="en-US" sz="1200" b="0" i="0" kern="1200" dirty="0" smtClean="0">
                <a:solidFill>
                  <a:schemeClr val="tx1"/>
                </a:solidFill>
                <a:latin typeface="+mn-lt"/>
                <a:ea typeface="+mn-ea"/>
                <a:cs typeface="+mn-cs"/>
              </a:rPr>
              <a:t>和</a:t>
            </a:r>
            <a:r>
              <a:rPr lang="en-US" altLang="zh-CN" sz="1200" b="0" i="0" kern="1200" dirty="0" smtClean="0">
                <a:solidFill>
                  <a:schemeClr val="tx1"/>
                </a:solidFill>
                <a:latin typeface="+mn-lt"/>
                <a:ea typeface="+mn-ea"/>
                <a:cs typeface="+mn-cs"/>
              </a:rPr>
              <a:t>90%</a:t>
            </a:r>
            <a:r>
              <a:rPr lang="zh-CN" altLang="en-US" sz="1200" b="0" i="0" kern="1200" dirty="0" smtClean="0">
                <a:solidFill>
                  <a:schemeClr val="tx1"/>
                </a:solidFill>
                <a:latin typeface="+mn-lt"/>
                <a:ea typeface="+mn-ea"/>
                <a:cs typeface="+mn-cs"/>
              </a:rPr>
              <a:t>。</a:t>
            </a:r>
            <a:endParaRPr lang="en-US" altLang="zh-CN" sz="1200" b="0" i="0" kern="1200" dirty="0" smtClean="0">
              <a:solidFill>
                <a:schemeClr val="tx1"/>
              </a:solidFill>
              <a:latin typeface="+mn-lt"/>
              <a:ea typeface="+mn-ea"/>
              <a:cs typeface="+mn-cs"/>
            </a:endParaRPr>
          </a:p>
          <a:p>
            <a:r>
              <a:rPr lang="zh-CN" altLang="en-US" sz="1200" b="0" i="0" kern="1200" dirty="0" smtClean="0">
                <a:solidFill>
                  <a:schemeClr val="tx1"/>
                </a:solidFill>
                <a:latin typeface="+mn-lt"/>
                <a:ea typeface="+mn-ea"/>
                <a:cs typeface="+mn-cs"/>
              </a:rPr>
              <a:t>虽然工具可帮助筛选，但它不能替代</a:t>
            </a:r>
            <a:r>
              <a:rPr lang="zh-CN" altLang="en-US" sz="1200" kern="1200" dirty="0" smtClean="0">
                <a:solidFill>
                  <a:schemeClr val="tx1"/>
                </a:solidFill>
                <a:latin typeface="+mn-lt"/>
                <a:ea typeface="+mn-ea"/>
                <a:cs typeface="+mn-cs"/>
              </a:rPr>
              <a:t>良好的临床评估，且不能用于诊断。</a:t>
            </a:r>
            <a:endParaRPr lang="en-GB" dirty="0"/>
          </a:p>
          <a:p>
            <a:endParaRPr lang="en-GB" dirty="0"/>
          </a:p>
          <a:p>
            <a:r>
              <a:rPr lang="zh-CN" altLang="en-US" b="1" dirty="0" smtClean="0"/>
              <a:t>参考文献</a:t>
            </a:r>
            <a:r>
              <a:rPr lang="en-CA" b="1" dirty="0" smtClean="0"/>
              <a:t> </a:t>
            </a:r>
          </a:p>
          <a:p>
            <a:pPr marL="0" lvl="2"/>
            <a:r>
              <a:rPr lang="en-US" dirty="0" smtClean="0"/>
              <a:t>Baron R </a:t>
            </a:r>
            <a:r>
              <a:rPr lang="en-US" i="1" dirty="0" smtClean="0"/>
              <a:t>et al. </a:t>
            </a:r>
            <a:r>
              <a:rPr lang="en-CA" dirty="0" smtClean="0"/>
              <a:t>Neuropathic pain: diagnosis, pathophysiological mechanisms, and treatment. </a:t>
            </a:r>
            <a:r>
              <a:rPr lang="en-US" i="1" dirty="0" smtClean="0"/>
              <a:t>Lancet Neurol </a:t>
            </a:r>
            <a:r>
              <a:rPr lang="en-US" dirty="0" smtClean="0"/>
              <a:t>2010; 9(8):807-19.</a:t>
            </a:r>
          </a:p>
          <a:p>
            <a:pPr defTabSz="928299">
              <a:defRPr/>
            </a:pPr>
            <a:r>
              <a:rPr lang="en-CA" dirty="0" smtClean="0"/>
              <a:t>Bennett MI </a:t>
            </a:r>
            <a:r>
              <a:rPr lang="en-CA" i="1" dirty="0" smtClean="0"/>
              <a:t>et al. </a:t>
            </a:r>
            <a:r>
              <a:rPr lang="en-CA" dirty="0" smtClean="0"/>
              <a:t>Using screening tools to identify neuropathic pain. </a:t>
            </a:r>
            <a:r>
              <a:rPr lang="en-CA" i="1" dirty="0" smtClean="0"/>
              <a:t>Pain</a:t>
            </a:r>
            <a:r>
              <a:rPr lang="en-CA" dirty="0" smtClean="0"/>
              <a:t> 2007; 127(3):199-203.</a:t>
            </a:r>
          </a:p>
          <a:p>
            <a:r>
              <a:rPr lang="fr-FR" dirty="0" smtClean="0"/>
              <a:t>Gilron I </a:t>
            </a:r>
            <a:r>
              <a:rPr lang="fr-FR" i="1" dirty="0" smtClean="0"/>
              <a:t>et al. </a:t>
            </a:r>
            <a:r>
              <a:rPr lang="fr-FR" dirty="0" smtClean="0"/>
              <a:t>Ne</a:t>
            </a:r>
            <a:r>
              <a:rPr lang="en-CA" dirty="0" smtClean="0"/>
              <a:t>uropathic pain: a practical guide for the clinician. </a:t>
            </a:r>
            <a:r>
              <a:rPr lang="fr-FR" i="1" dirty="0" smtClean="0"/>
              <a:t>CMAJ</a:t>
            </a:r>
            <a:r>
              <a:rPr lang="fr-FR" dirty="0" smtClean="0"/>
              <a:t> 2006; 175(3):265-75.</a:t>
            </a:r>
          </a:p>
          <a:p>
            <a:endParaRPr lang="en-CA" b="1" dirty="0" smtClean="0"/>
          </a:p>
          <a:p>
            <a:endParaRPr lang="en-US" dirty="0"/>
          </a:p>
        </p:txBody>
      </p:sp>
      <p:sp>
        <p:nvSpPr>
          <p:cNvPr id="5" name="Slide Number Placeholder 3"/>
          <p:cNvSpPr>
            <a:spLocks noGrp="1"/>
          </p:cNvSpPr>
          <p:nvPr>
            <p:ph type="sldNum" sz="quarter" idx="5"/>
          </p:nvPr>
        </p:nvSpPr>
        <p:spPr>
          <a:xfrm>
            <a:off x="3970938" y="8772668"/>
            <a:ext cx="3037840" cy="461804"/>
          </a:xfrm>
        </p:spPr>
        <p:txBody>
          <a:bodyPr/>
          <a:lstStyle/>
          <a:p>
            <a:fld id="{EFE8784B-3E46-4D8A-B7C7-681B694BEE2E}" type="slidenum">
              <a:rPr lang="es-MX" smtClean="0">
                <a:solidFill>
                  <a:prstClr val="black"/>
                </a:solidFill>
              </a:rPr>
              <a:pPr/>
              <a:t>22</a:t>
            </a:fld>
            <a:endParaRPr lang="es-MX"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3834"/>
            <a:ext cx="5608320" cy="5217366"/>
          </a:xfrm>
        </p:spPr>
        <p:txBody>
          <a:bodyPr/>
          <a:lstStyle/>
          <a:p>
            <a:pPr eaLnBrk="1" hangingPunct="1">
              <a:lnSpc>
                <a:spcPct val="110000"/>
              </a:lnSpc>
              <a:spcBef>
                <a:spcPct val="0"/>
              </a:spcBef>
            </a:pPr>
            <a:r>
              <a:rPr lang="zh-CN" altLang="en-US" b="1" dirty="0" smtClean="0"/>
              <a:t>演讲者备注</a:t>
            </a:r>
            <a:endParaRPr lang="en-GB" b="1" dirty="0"/>
          </a:p>
          <a:p>
            <a:pPr eaLnBrk="1" hangingPunct="1">
              <a:lnSpc>
                <a:spcPct val="110000"/>
              </a:lnSpc>
              <a:spcBef>
                <a:spcPct val="0"/>
              </a:spcBef>
            </a:pPr>
            <a:r>
              <a:rPr lang="zh-CN" altLang="en-US" dirty="0" smtClean="0"/>
              <a:t>本页幻灯片总结了当前用于神经病理性疼痛的筛查工具。</a:t>
            </a:r>
            <a:endParaRPr lang="en-GB" dirty="0"/>
          </a:p>
          <a:p>
            <a:pPr eaLnBrk="1" hangingPunct="1">
              <a:lnSpc>
                <a:spcPct val="110000"/>
              </a:lnSpc>
              <a:spcBef>
                <a:spcPct val="0"/>
              </a:spcBef>
            </a:pPr>
            <a:r>
              <a:rPr lang="zh-CN" altLang="en-US" b="0" dirty="0" smtClean="0">
                <a:latin typeface="Arial" charset="0"/>
              </a:rPr>
              <a:t>神经病理性疼的筛查方法大多为对临床特征的语言描述，但也有部分包括了一些简单的床旁查体。</a:t>
            </a:r>
            <a:r>
              <a:rPr lang="en-US" altLang="zh-CN" b="0" dirty="0" smtClean="0">
                <a:latin typeface="Arial" charset="0"/>
              </a:rPr>
              <a:t>LANSS</a:t>
            </a:r>
            <a:r>
              <a:rPr lang="zh-CN" altLang="en-US" b="0" dirty="0" smtClean="0">
                <a:latin typeface="Arial" charset="0"/>
              </a:rPr>
              <a:t>疼痛量表和</a:t>
            </a:r>
            <a:r>
              <a:rPr lang="en-US" altLang="zh-CN" b="0" dirty="0" smtClean="0">
                <a:latin typeface="Arial" charset="0"/>
              </a:rPr>
              <a:t>DN4</a:t>
            </a:r>
            <a:r>
              <a:rPr lang="zh-CN" altLang="en-US" b="0" baseline="0" dirty="0" smtClean="0">
                <a:latin typeface="Arial" charset="0"/>
              </a:rPr>
              <a:t>问卷在鉴别神经病理性疼痛时与专家的临床判断相比准确度约为</a:t>
            </a:r>
            <a:r>
              <a:rPr lang="en-US" altLang="zh-CN" b="0" baseline="0" dirty="0" smtClean="0">
                <a:latin typeface="Arial" charset="0"/>
              </a:rPr>
              <a:t>80%</a:t>
            </a:r>
            <a:r>
              <a:rPr lang="zh-CN" altLang="en-US" b="0" baseline="0" dirty="0" smtClean="0">
                <a:latin typeface="Arial" charset="0"/>
              </a:rPr>
              <a:t>。然而，筛查方法并不适合作为临床评估规范，也不拟作为诊断方法。</a:t>
            </a:r>
            <a:endParaRPr lang="en-US" altLang="zh-CN" b="0" baseline="0" dirty="0" smtClean="0">
              <a:latin typeface="Arial" charset="0"/>
            </a:endParaRPr>
          </a:p>
          <a:p>
            <a:endParaRPr lang="en-CA" dirty="0" smtClean="0"/>
          </a:p>
          <a:p>
            <a:r>
              <a:rPr lang="zh-CN" altLang="en-US" b="1" dirty="0" smtClean="0"/>
              <a:t>参考文献</a:t>
            </a:r>
            <a:endParaRPr lang="en-CA" b="1" dirty="0" smtClean="0"/>
          </a:p>
          <a:p>
            <a:r>
              <a:rPr lang="en-CA" dirty="0"/>
              <a:t>Bennett MI </a:t>
            </a:r>
            <a:r>
              <a:rPr lang="en-CA" i="1" dirty="0"/>
              <a:t>et al. </a:t>
            </a:r>
            <a:r>
              <a:rPr lang="en-CA" dirty="0"/>
              <a:t>Using screening tools to identify neuropathic pain</a:t>
            </a:r>
            <a:r>
              <a:rPr lang="en-CA" dirty="0" smtClean="0"/>
              <a:t>. </a:t>
            </a:r>
            <a:r>
              <a:rPr lang="en-CA" i="1" dirty="0" smtClean="0"/>
              <a:t>Pain</a:t>
            </a:r>
            <a:r>
              <a:rPr lang="en-CA" dirty="0" smtClean="0"/>
              <a:t> </a:t>
            </a:r>
            <a:r>
              <a:rPr lang="en-CA" dirty="0"/>
              <a:t>2007; 127(3):199-203</a:t>
            </a:r>
            <a:r>
              <a:rPr lang="en-CA" dirty="0" smtClean="0"/>
              <a:t>.</a:t>
            </a:r>
          </a:p>
          <a:p>
            <a:r>
              <a:rPr lang="fi-FI" dirty="0"/>
              <a:t>Haanpää M </a:t>
            </a:r>
            <a:r>
              <a:rPr lang="fi-FI" i="1" dirty="0"/>
              <a:t>et al. </a:t>
            </a:r>
            <a:r>
              <a:rPr lang="fi-FI" dirty="0"/>
              <a:t>NeuPSIG guidelines on neuropathic pain assessment. </a:t>
            </a:r>
            <a:r>
              <a:rPr lang="fi-FI" i="1" dirty="0"/>
              <a:t>Pain </a:t>
            </a:r>
            <a:r>
              <a:rPr lang="fi-FI" dirty="0"/>
              <a:t>2011; 152(1):14-27. </a:t>
            </a:r>
            <a:endParaRPr lang="en-CA" dirty="0"/>
          </a:p>
          <a:p>
            <a:endParaRPr lang="en-CA" dirty="0"/>
          </a:p>
          <a:p>
            <a:endParaRPr lang="en-CA" b="1" dirty="0"/>
          </a:p>
        </p:txBody>
      </p:sp>
      <p:sp>
        <p:nvSpPr>
          <p:cNvPr id="5" name="Slide Number Placeholder 3"/>
          <p:cNvSpPr>
            <a:spLocks noGrp="1"/>
          </p:cNvSpPr>
          <p:nvPr>
            <p:ph type="sldNum" sz="quarter" idx="5"/>
          </p:nvPr>
        </p:nvSpPr>
        <p:spPr>
          <a:xfrm>
            <a:off x="3970938" y="8772668"/>
            <a:ext cx="3037840" cy="461804"/>
          </a:xfrm>
        </p:spPr>
        <p:txBody>
          <a:bodyPr/>
          <a:lstStyle/>
          <a:p>
            <a:fld id="{EFE8784B-3E46-4D8A-B7C7-681B694BEE2E}" type="slidenum">
              <a:rPr lang="es-MX" smtClean="0">
                <a:solidFill>
                  <a:prstClr val="black"/>
                </a:solidFill>
              </a:rPr>
              <a:pPr/>
              <a:t>23</a:t>
            </a:fld>
            <a:endParaRPr lang="es-MX" dirty="0">
              <a:solidFill>
                <a:prstClr val="black"/>
              </a:solidFill>
            </a:endParaRPr>
          </a:p>
        </p:txBody>
      </p:sp>
    </p:spTree>
    <p:extLst>
      <p:ext uri="{BB962C8B-B14F-4D97-AF65-F5344CB8AC3E}">
        <p14:creationId xmlns:p14="http://schemas.microsoft.com/office/powerpoint/2010/main" val="3250072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90229"/>
            <a:ext cx="5608320" cy="4156234"/>
          </a:xfrm>
        </p:spPr>
        <p:txBody>
          <a:bodyPr/>
          <a:lstStyle/>
          <a:p>
            <a:r>
              <a:rPr lang="zh-CN" altLang="en-US" sz="1200" b="1" dirty="0" smtClean="0"/>
              <a:t>演讲者备注</a:t>
            </a:r>
            <a:endParaRPr lang="en-CA" sz="1200" b="1" dirty="0" smtClean="0"/>
          </a:p>
          <a:p>
            <a:pPr marL="0" marR="0" indent="0" algn="l" defTabSz="914400" rtl="0" eaLnBrk="1" fontAlgn="auto" latinLnBrk="0" hangingPunct="1">
              <a:lnSpc>
                <a:spcPct val="100000"/>
              </a:lnSpc>
              <a:spcBef>
                <a:spcPts val="0"/>
              </a:spcBef>
              <a:spcAft>
                <a:spcPts val="600"/>
              </a:spcAft>
              <a:buClrTx/>
              <a:buSzTx/>
              <a:buFontTx/>
              <a:buNone/>
              <a:tabLst/>
              <a:defRPr/>
            </a:pPr>
            <a:r>
              <a:rPr lang="zh-CN" altLang="en-US" sz="1200" b="0" i="0" kern="1200" dirty="0" smtClean="0">
                <a:solidFill>
                  <a:schemeClr val="tx1"/>
                </a:solidFill>
                <a:latin typeface="+mn-lt"/>
                <a:ea typeface="+mn-ea"/>
                <a:cs typeface="+mn-cs"/>
              </a:rPr>
              <a:t>对学员提出如幻灯片所示的问题，引发讨论。</a:t>
            </a:r>
            <a:endParaRPr lang="en-US" dirty="0" smtClean="0"/>
          </a:p>
          <a:p>
            <a:pPr>
              <a:spcAft>
                <a:spcPts val="609"/>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24</a:t>
            </a:fld>
            <a:endParaRPr lang="es-MX" dirty="0"/>
          </a:p>
        </p:txBody>
      </p:sp>
    </p:spTree>
    <p:extLst>
      <p:ext uri="{BB962C8B-B14F-4D97-AF65-F5344CB8AC3E}">
        <p14:creationId xmlns:p14="http://schemas.microsoft.com/office/powerpoint/2010/main" val="4148704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xfrm>
            <a:off x="701040" y="4390229"/>
            <a:ext cx="5608320" cy="5087146"/>
          </a:xfrm>
        </p:spPr>
        <p:txBody>
          <a:bodyPr/>
          <a:lstStyle/>
          <a:p>
            <a:pPr>
              <a:spcBef>
                <a:spcPct val="0"/>
              </a:spcBef>
              <a:spcAft>
                <a:spcPts val="609"/>
              </a:spcAft>
            </a:pPr>
            <a:r>
              <a:rPr lang="zh-CN" altLang="en-US" b="1" dirty="0" smtClean="0"/>
              <a:t>演讲者备注</a:t>
            </a:r>
            <a:endParaRPr lang="en-CA" b="1" dirty="0"/>
          </a:p>
          <a:p>
            <a:pPr marL="0" marR="0" indent="0" algn="l" defTabSz="914400" rtl="0" eaLnBrk="1" fontAlgn="auto" latinLnBrk="0" hangingPunct="1">
              <a:lnSpc>
                <a:spcPct val="100000"/>
              </a:lnSpc>
              <a:spcBef>
                <a:spcPct val="0"/>
              </a:spcBef>
              <a:spcAft>
                <a:spcPts val="609"/>
              </a:spcAft>
              <a:buClrTx/>
              <a:buSzTx/>
              <a:buFontTx/>
              <a:buNone/>
              <a:tabLst/>
              <a:defRPr/>
            </a:pPr>
            <a:r>
              <a:rPr lang="zh-CN" altLang="en-US" dirty="0" smtClean="0">
                <a:ea typeface="MS PGothic" pitchFamily="34" charset="-128"/>
              </a:rPr>
              <a:t>本页幻灯片列出</a:t>
            </a:r>
            <a:r>
              <a:rPr lang="zh-CN" altLang="en-US" sz="1200" b="0" i="0" kern="1200" dirty="0" smtClean="0">
                <a:solidFill>
                  <a:schemeClr val="tx1"/>
                </a:solidFill>
                <a:latin typeface="+mn-lt"/>
                <a:ea typeface="+mn-ea"/>
                <a:cs typeface="+mn-cs"/>
              </a:rPr>
              <a:t>国家卫生和护理研究院（</a:t>
            </a:r>
            <a:r>
              <a:rPr lang="en-US" altLang="zh-CN" sz="1200" b="0" i="0" kern="1200" dirty="0" smtClean="0">
                <a:solidFill>
                  <a:schemeClr val="tx1"/>
                </a:solidFill>
                <a:latin typeface="+mn-lt"/>
                <a:ea typeface="+mn-ea"/>
                <a:cs typeface="+mn-cs"/>
              </a:rPr>
              <a:t>NICE</a:t>
            </a:r>
            <a:r>
              <a:rPr lang="zh-CN" altLang="en-US" sz="1200" b="0" i="0" kern="1200" dirty="0" smtClean="0">
                <a:solidFill>
                  <a:schemeClr val="tx1"/>
                </a:solidFill>
                <a:latin typeface="+mn-lt"/>
                <a:ea typeface="+mn-ea"/>
                <a:cs typeface="+mn-cs"/>
              </a:rPr>
              <a:t>）的急性腰痛患者随访推荐。这些推荐一般患者适用，除非患者特征提示评估应当在更短时间内进行。从这一方面看，如果患者接受充分治疗后疼痛仍然持续，则临床医生可能需要考虑患者为高危人群，此外如儿童和青少年，年龄在</a:t>
            </a:r>
            <a:r>
              <a:rPr lang="en-US" altLang="zh-CN" sz="1200" b="0" i="0" kern="1200" dirty="0" smtClean="0">
                <a:solidFill>
                  <a:schemeClr val="tx1"/>
                </a:solidFill>
                <a:latin typeface="+mn-lt"/>
                <a:ea typeface="+mn-ea"/>
                <a:cs typeface="+mn-cs"/>
              </a:rPr>
              <a:t>30</a:t>
            </a:r>
            <a:r>
              <a:rPr lang="zh-CN" altLang="en-US" sz="1200" b="0" i="0" kern="1200" dirty="0" smtClean="0">
                <a:solidFill>
                  <a:schemeClr val="tx1"/>
                </a:solidFill>
                <a:latin typeface="+mn-lt"/>
                <a:ea typeface="+mn-ea"/>
                <a:cs typeface="+mn-cs"/>
              </a:rPr>
              <a:t>岁以下的女性，年龄在</a:t>
            </a:r>
            <a:r>
              <a:rPr lang="en-US" altLang="zh-CN" sz="1200" b="0" i="0" kern="1200" dirty="0" smtClean="0">
                <a:solidFill>
                  <a:schemeClr val="tx1"/>
                </a:solidFill>
                <a:latin typeface="+mn-lt"/>
                <a:ea typeface="+mn-ea"/>
                <a:cs typeface="+mn-cs"/>
              </a:rPr>
              <a:t>60</a:t>
            </a:r>
            <a:r>
              <a:rPr lang="zh-CN" altLang="en-US" sz="1200" b="0" i="0" kern="1200" dirty="0" smtClean="0">
                <a:solidFill>
                  <a:schemeClr val="tx1"/>
                </a:solidFill>
                <a:latin typeface="+mn-lt"/>
                <a:ea typeface="+mn-ea"/>
                <a:cs typeface="+mn-cs"/>
              </a:rPr>
              <a:t>岁以上的男性，患有特定共患病（如糖尿病）和</a:t>
            </a:r>
            <a:r>
              <a:rPr lang="zh-CN" altLang="en-US" sz="1200" kern="1200" dirty="0" smtClean="0">
                <a:solidFill>
                  <a:schemeClr val="tx1"/>
                </a:solidFill>
                <a:latin typeface="+mn-lt"/>
                <a:ea typeface="+mn-ea"/>
                <a:cs typeface="+mn-cs"/>
              </a:rPr>
              <a:t>免疫功能低下或免疫抑制患者。同时应评估心理社会因素</a:t>
            </a:r>
            <a:r>
              <a:rPr lang="zh-CN" altLang="en-US" dirty="0" smtClean="0">
                <a:ea typeface="MS PGothic" pitchFamily="34" charset="-128"/>
              </a:rPr>
              <a:t>。</a:t>
            </a:r>
            <a:endParaRPr lang="en-CA" dirty="0" smtClean="0">
              <a:ea typeface="MS PGothic" pitchFamily="34" charset="-128"/>
            </a:endParaRPr>
          </a:p>
          <a:p>
            <a:pPr>
              <a:spcBef>
                <a:spcPct val="0"/>
              </a:spcBef>
              <a:spcAft>
                <a:spcPts val="609"/>
              </a:spcAft>
            </a:pPr>
            <a:endParaRPr lang="en-CA" dirty="0" smtClean="0">
              <a:ea typeface="MS PGothic" pitchFamily="34" charset="-128"/>
            </a:endParaRPr>
          </a:p>
          <a:p>
            <a:pPr>
              <a:spcBef>
                <a:spcPct val="0"/>
              </a:spcBef>
              <a:spcAft>
                <a:spcPts val="609"/>
              </a:spcAft>
            </a:pPr>
            <a:r>
              <a:rPr lang="zh-CN" altLang="en-US" b="1" dirty="0" smtClean="0">
                <a:ea typeface="MS PGothic" pitchFamily="34" charset="-128"/>
              </a:rPr>
              <a:t>参考文献</a:t>
            </a:r>
            <a:endParaRPr lang="en-CA" b="1" dirty="0" smtClean="0">
              <a:ea typeface="MS PGothic" pitchFamily="34" charset="-128"/>
            </a:endParaRPr>
          </a:p>
          <a:p>
            <a:pPr>
              <a:spcAft>
                <a:spcPts val="609"/>
              </a:spcAft>
            </a:pPr>
            <a:r>
              <a:rPr lang="es-ES" dirty="0"/>
              <a:t>Ochoa G. In: Díaz Barriga JS, Gamarra AI (</a:t>
            </a:r>
            <a:r>
              <a:rPr lang="es-ES" dirty="0" err="1"/>
              <a:t>eds</a:t>
            </a:r>
            <a:r>
              <a:rPr lang="es-ES" dirty="0"/>
              <a:t>). </a:t>
            </a:r>
            <a:r>
              <a:rPr lang="es-ES" i="1" dirty="0"/>
              <a:t>Libro Dolor </a:t>
            </a:r>
            <a:r>
              <a:rPr lang="es-ES" i="1" dirty="0" err="1"/>
              <a:t>Musculoesquelético</a:t>
            </a:r>
            <a:r>
              <a:rPr lang="es-ES" i="1" dirty="0"/>
              <a:t>. </a:t>
            </a:r>
            <a:r>
              <a:rPr lang="es-ES" dirty="0" err="1"/>
              <a:t>Asociacion</a:t>
            </a:r>
            <a:r>
              <a:rPr lang="es-ES" dirty="0"/>
              <a:t> Colombiana para el Estudio del Dolor, ACED; Bogotá, Colombia: </a:t>
            </a:r>
            <a:r>
              <a:rPr lang="es-ES" dirty="0" smtClean="0"/>
              <a:t>2010.</a:t>
            </a:r>
          </a:p>
          <a:p>
            <a:pPr>
              <a:spcAft>
                <a:spcPts val="609"/>
              </a:spcAft>
            </a:pPr>
            <a:r>
              <a:rPr lang="en-CA" dirty="0" err="1"/>
              <a:t>Savigny</a:t>
            </a:r>
            <a:r>
              <a:rPr lang="en-CA" dirty="0"/>
              <a:t> P </a:t>
            </a:r>
            <a:r>
              <a:rPr lang="en-CA" i="1" dirty="0"/>
              <a:t>et al. Low Back Pain: Early Management of Persistent Non-specific Low Back Pain. </a:t>
            </a:r>
            <a:r>
              <a:rPr lang="en-CA" dirty="0"/>
              <a:t>National Collaborating Centre for Primary Care and Royal College of General Practitioners; London, UK: 2009.</a:t>
            </a:r>
          </a:p>
          <a:p>
            <a:pPr marL="174056" indent="-174056">
              <a:spcBef>
                <a:spcPct val="0"/>
              </a:spcBef>
              <a:spcAft>
                <a:spcPts val="609"/>
              </a:spcAft>
              <a:buFont typeface="Arial" charset="0"/>
              <a:buChar char="•"/>
            </a:pPr>
            <a:endParaRPr lang="en-CA" b="1" dirty="0"/>
          </a:p>
        </p:txBody>
      </p:sp>
      <p:sp>
        <p:nvSpPr>
          <p:cNvPr id="6" name="Slide Number Placeholder 3"/>
          <p:cNvSpPr>
            <a:spLocks noGrp="1"/>
          </p:cNvSpPr>
          <p:nvPr>
            <p:ph type="sldNum" sz="quarter" idx="5"/>
          </p:nvPr>
        </p:nvSpPr>
        <p:spPr>
          <a:xfrm>
            <a:off x="3970938" y="8772668"/>
            <a:ext cx="3037840" cy="461804"/>
          </a:xfrm>
        </p:spPr>
        <p:txBody>
          <a:bodyPr/>
          <a:lstStyle/>
          <a:p>
            <a:fld id="{EFE8784B-3E46-4D8A-B7C7-681B694BEE2E}" type="slidenum">
              <a:rPr lang="es-MX" smtClean="0">
                <a:solidFill>
                  <a:prstClr val="black"/>
                </a:solidFill>
              </a:rPr>
              <a:pPr/>
              <a:t>25</a:t>
            </a:fld>
            <a:endParaRPr lang="es-MX"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90229"/>
            <a:ext cx="5608320" cy="4156234"/>
          </a:xfrm>
        </p:spPr>
        <p:txBody>
          <a:bodyPr/>
          <a:lstStyle/>
          <a:p>
            <a:pPr>
              <a:spcAft>
                <a:spcPts val="609"/>
              </a:spcAft>
            </a:pPr>
            <a:r>
              <a:rPr lang="zh-CN" altLang="en-US" b="1" dirty="0" smtClean="0"/>
              <a:t>演讲者备注</a:t>
            </a:r>
            <a:endParaRPr lang="en-CA" b="1" dirty="0" smtClean="0"/>
          </a:p>
          <a:p>
            <a:pPr>
              <a:spcAft>
                <a:spcPts val="609"/>
              </a:spcAft>
            </a:pPr>
            <a:r>
              <a:rPr lang="zh-CN" altLang="en-US" dirty="0" smtClean="0"/>
              <a:t>本页幻灯片描述了</a:t>
            </a:r>
            <a:r>
              <a:rPr lang="zh-CN" altLang="en-US" sz="1200" kern="1200" dirty="0" smtClean="0">
                <a:solidFill>
                  <a:schemeClr val="tx1"/>
                </a:solidFill>
                <a:latin typeface="+mn-lt"/>
                <a:ea typeface="+mn-ea"/>
                <a:cs typeface="+mn-cs"/>
              </a:rPr>
              <a:t>英国疼痛学会对急性腰痛患者随访的推荐。共识的目标在于为反映腰痛异质性的慢性脊柱疼痛管理的提供最佳实践的概述。</a:t>
            </a:r>
            <a:r>
              <a:rPr lang="zh-CN" altLang="en-US" sz="1100" kern="1200" dirty="0" smtClean="0">
                <a:solidFill>
                  <a:schemeClr val="tx1"/>
                </a:solidFill>
                <a:latin typeface="+mn-lt"/>
                <a:ea typeface="+mn-ea"/>
                <a:cs typeface="+mn-cs"/>
              </a:rPr>
              <a:t>英国疼痛协会腰痛路径覆盖所有学科，将所有患者情况包括在内。</a:t>
            </a:r>
            <a:r>
              <a:rPr lang="en-CA" sz="1100" dirty="0" smtClean="0"/>
              <a:t> </a:t>
            </a:r>
            <a:endParaRPr lang="en-CA" dirty="0" smtClean="0"/>
          </a:p>
          <a:p>
            <a:pPr>
              <a:spcAft>
                <a:spcPts val="609"/>
              </a:spcAft>
            </a:pPr>
            <a:r>
              <a:rPr lang="zh-CN" altLang="en-US" b="1" dirty="0" smtClean="0"/>
              <a:t>参考文献</a:t>
            </a:r>
            <a:endParaRPr lang="en-CA" dirty="0"/>
          </a:p>
          <a:p>
            <a:pPr>
              <a:spcAft>
                <a:spcPts val="609"/>
              </a:spcAft>
            </a:pPr>
            <a:r>
              <a:rPr lang="en-CA" dirty="0"/>
              <a:t>Lee J </a:t>
            </a:r>
            <a:r>
              <a:rPr lang="en-CA" i="1" dirty="0"/>
              <a:t>et al. </a:t>
            </a:r>
            <a:r>
              <a:rPr lang="en-CA" dirty="0"/>
              <a:t>Low back and radicular pain: a pathway for care developed by the British Pain Society. </a:t>
            </a:r>
            <a:r>
              <a:rPr lang="en-CA" i="1" dirty="0"/>
              <a:t>Br J </a:t>
            </a:r>
            <a:r>
              <a:rPr lang="en-CA" i="1" dirty="0" err="1"/>
              <a:t>Anaesth</a:t>
            </a:r>
            <a:r>
              <a:rPr lang="en-CA" dirty="0"/>
              <a:t> 2013; 111(2):112-20.</a:t>
            </a:r>
          </a:p>
          <a:p>
            <a:endParaRPr lang="en-CA" b="1"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26</a:t>
            </a:fld>
            <a:endParaRPr lang="es-MX" dirty="0">
              <a:solidFill>
                <a:prstClr val="black"/>
              </a:solidFill>
            </a:endParaRPr>
          </a:p>
        </p:txBody>
      </p:sp>
    </p:spTree>
    <p:extLst>
      <p:ext uri="{BB962C8B-B14F-4D97-AF65-F5344CB8AC3E}">
        <p14:creationId xmlns:p14="http://schemas.microsoft.com/office/powerpoint/2010/main" val="4109002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90229"/>
            <a:ext cx="5608320" cy="4156234"/>
          </a:xfrm>
        </p:spPr>
        <p:txBody>
          <a:bodyPr/>
          <a:lstStyle/>
          <a:p>
            <a:pPr>
              <a:spcAft>
                <a:spcPts val="609"/>
              </a:spcAft>
            </a:pPr>
            <a:r>
              <a:rPr lang="zh-CN" altLang="en-US" b="1" dirty="0" smtClean="0"/>
              <a:t>演讲者备注</a:t>
            </a:r>
            <a:endParaRPr lang="en-CA" b="1" dirty="0" smtClean="0"/>
          </a:p>
          <a:p>
            <a:pPr marL="0" marR="0" indent="0" algn="l" defTabSz="914400" rtl="0" eaLnBrk="1" fontAlgn="auto" latinLnBrk="0" hangingPunct="1">
              <a:lnSpc>
                <a:spcPct val="100000"/>
              </a:lnSpc>
              <a:spcBef>
                <a:spcPts val="0"/>
              </a:spcBef>
              <a:spcAft>
                <a:spcPts val="600"/>
              </a:spcAft>
              <a:buClrTx/>
              <a:buSzTx/>
              <a:buFontTx/>
              <a:buNone/>
              <a:tabLst/>
              <a:defRPr/>
            </a:pPr>
            <a:r>
              <a:rPr lang="zh-CN" altLang="en-US" sz="1200" b="0" i="0" kern="1200" dirty="0" smtClean="0">
                <a:solidFill>
                  <a:schemeClr val="tx1"/>
                </a:solidFill>
                <a:latin typeface="+mn-lt"/>
                <a:ea typeface="+mn-ea"/>
                <a:cs typeface="+mn-cs"/>
              </a:rPr>
              <a:t>对学员提出如幻灯片所示的问题，引发讨论。</a:t>
            </a:r>
            <a:endParaRPr lang="en-US" dirty="0" smtClean="0"/>
          </a:p>
          <a:p>
            <a:pPr>
              <a:spcAft>
                <a:spcPts val="609"/>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27</a:t>
            </a:fld>
            <a:endParaRPr lang="es-MX" dirty="0"/>
          </a:p>
        </p:txBody>
      </p:sp>
    </p:spTree>
    <p:extLst>
      <p:ext uri="{BB962C8B-B14F-4D97-AF65-F5344CB8AC3E}">
        <p14:creationId xmlns:p14="http://schemas.microsoft.com/office/powerpoint/2010/main" val="2111172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0703"/>
            <a:ext cx="5608320" cy="5172871"/>
          </a:xfrm>
        </p:spPr>
        <p:txBody>
          <a:bodyPr>
            <a:normAutofit lnSpcReduction="10000"/>
          </a:bodyPr>
          <a:lstStyle/>
          <a:p>
            <a:pPr>
              <a:lnSpc>
                <a:spcPct val="110000"/>
              </a:lnSpc>
              <a:spcAft>
                <a:spcPts val="609"/>
              </a:spcAft>
            </a:pPr>
            <a:r>
              <a:rPr lang="zh-CN" altLang="en-US" b="1" dirty="0" smtClean="0"/>
              <a:t>演讲者备注</a:t>
            </a:r>
            <a:endParaRPr lang="en-US" b="1" dirty="0" smtClean="0"/>
          </a:p>
          <a:p>
            <a:pPr>
              <a:lnSpc>
                <a:spcPct val="110000"/>
              </a:lnSpc>
              <a:spcAft>
                <a:spcPts val="609"/>
              </a:spcAft>
            </a:pPr>
            <a:r>
              <a:rPr lang="zh-CN" altLang="en-US" dirty="0" smtClean="0"/>
              <a:t>临床医生必须留意黄色警报，以帮助识别发生慢性腰痛患者的高危患者。黄色警告是能提示存在需要医生更多注意力（尤其是恢复工作方面）的长期问题的患者特征。</a:t>
            </a:r>
            <a:endParaRPr lang="en-US" dirty="0"/>
          </a:p>
          <a:p>
            <a:pPr>
              <a:lnSpc>
                <a:spcPct val="110000"/>
              </a:lnSpc>
              <a:spcAft>
                <a:spcPts val="609"/>
              </a:spcAft>
            </a:pPr>
            <a:r>
              <a:rPr lang="zh-CN" altLang="en-US" dirty="0" smtClean="0"/>
              <a:t>黄色警告包括：</a:t>
            </a:r>
            <a:r>
              <a:rPr lang="en-US" dirty="0" smtClean="0"/>
              <a:t> </a:t>
            </a:r>
          </a:p>
          <a:p>
            <a:pPr marL="182563" marR="0" indent="-182563" algn="l" defTabSz="914400" rtl="0" eaLnBrk="1" fontAlgn="auto" latinLnBrk="0" hangingPunct="1">
              <a:lnSpc>
                <a:spcPct val="110000"/>
              </a:lnSpc>
              <a:spcBef>
                <a:spcPts val="0"/>
              </a:spcBef>
              <a:spcAft>
                <a:spcPts val="305"/>
              </a:spcAft>
              <a:buClrTx/>
              <a:buSzTx/>
              <a:buFont typeface="Arial" pitchFamily="34" charset="0"/>
              <a:buChar char="•"/>
              <a:tabLst/>
              <a:defRPr/>
            </a:pPr>
            <a:r>
              <a:rPr lang="zh-CN" altLang="en-US" sz="1200" dirty="0" smtClean="0"/>
              <a:t>对待疼痛的悲观态度，对运动和活动过度恐惧，对改善不抱希望</a:t>
            </a:r>
            <a:endParaRPr lang="en-US" altLang="zh-CN" sz="1200" dirty="0" smtClean="0"/>
          </a:p>
          <a:p>
            <a:pPr marL="182563" marR="0" indent="-182563" algn="l" defTabSz="914400" rtl="0" eaLnBrk="1" fontAlgn="auto" latinLnBrk="0" hangingPunct="1">
              <a:lnSpc>
                <a:spcPct val="110000"/>
              </a:lnSpc>
              <a:spcBef>
                <a:spcPts val="0"/>
              </a:spcBef>
              <a:spcAft>
                <a:spcPts val="305"/>
              </a:spcAft>
              <a:buClrTx/>
              <a:buSzTx/>
              <a:buFont typeface="Arial" pitchFamily="34" charset="0"/>
              <a:buChar char="•"/>
              <a:tabLst/>
              <a:defRPr/>
            </a:pPr>
            <a:r>
              <a:rPr lang="zh-CN" altLang="en-US" sz="1200" dirty="0" smtClean="0"/>
              <a:t>与工作有关的问题（如不满、冲突） </a:t>
            </a:r>
            <a:endParaRPr lang="en-US" altLang="zh-CN" sz="1200" dirty="0" smtClean="0"/>
          </a:p>
          <a:p>
            <a:pPr marL="182563" marR="0" indent="-182563" algn="l" defTabSz="914400" rtl="0" eaLnBrk="1" fontAlgn="auto" latinLnBrk="0" hangingPunct="1">
              <a:lnSpc>
                <a:spcPct val="110000"/>
              </a:lnSpc>
              <a:spcBef>
                <a:spcPts val="0"/>
              </a:spcBef>
              <a:spcAft>
                <a:spcPts val="305"/>
              </a:spcAft>
              <a:buClrTx/>
              <a:buSzTx/>
              <a:buFont typeface="Arial" pitchFamily="34" charset="0"/>
              <a:buChar char="•"/>
              <a:tabLst/>
              <a:defRPr/>
            </a:pPr>
            <a:r>
              <a:rPr lang="zh-CN" altLang="en-US" sz="1200" dirty="0" smtClean="0"/>
              <a:t>情绪问题（如抑郁、焦虑、担忧）</a:t>
            </a:r>
            <a:endParaRPr lang="en-US" altLang="zh-CN" sz="1200" dirty="0" smtClean="0"/>
          </a:p>
          <a:p>
            <a:pPr marL="182563" marR="0" indent="-182563" algn="l" defTabSz="914400" rtl="0" eaLnBrk="1" fontAlgn="auto" latinLnBrk="0" hangingPunct="1">
              <a:lnSpc>
                <a:spcPct val="110000"/>
              </a:lnSpc>
              <a:spcBef>
                <a:spcPts val="0"/>
              </a:spcBef>
              <a:spcAft>
                <a:spcPts val="305"/>
              </a:spcAft>
              <a:buClrTx/>
              <a:buSzTx/>
              <a:buFont typeface="Arial" pitchFamily="34" charset="0"/>
              <a:buChar char="•"/>
              <a:tabLst/>
              <a:defRPr/>
            </a:pPr>
            <a:r>
              <a:rPr lang="zh-CN" altLang="en-US" sz="1200" dirty="0" smtClean="0"/>
              <a:t>全身疼痛（如头痛、乏力、头晕）</a:t>
            </a:r>
            <a:endParaRPr lang="en-US" sz="1200" dirty="0" smtClean="0"/>
          </a:p>
          <a:p>
            <a:pPr marL="182563" marR="0" indent="-182563" algn="l" defTabSz="914400" rtl="0" eaLnBrk="1" fontAlgn="auto" latinLnBrk="0" hangingPunct="1">
              <a:lnSpc>
                <a:spcPct val="110000"/>
              </a:lnSpc>
              <a:spcBef>
                <a:spcPts val="0"/>
              </a:spcBef>
              <a:spcAft>
                <a:spcPts val="305"/>
              </a:spcAft>
              <a:buClrTx/>
              <a:buSzTx/>
              <a:buFont typeface="Arial" pitchFamily="34" charset="0"/>
              <a:buChar char="•"/>
              <a:tabLst/>
              <a:defRPr/>
            </a:pPr>
            <a:r>
              <a:rPr lang="zh-CN" altLang="en-US" sz="1200" dirty="0" smtClean="0"/>
              <a:t>寻求被动治疗，缺乏主动的能力 </a:t>
            </a:r>
            <a:r>
              <a:rPr lang="en-US" sz="1200" dirty="0" smtClean="0"/>
              <a:t> </a:t>
            </a:r>
            <a:endParaRPr lang="en-CA" dirty="0"/>
          </a:p>
          <a:p>
            <a:pPr marL="182563" indent="-182563">
              <a:lnSpc>
                <a:spcPct val="110000"/>
              </a:lnSpc>
              <a:spcAft>
                <a:spcPts val="305"/>
              </a:spcAft>
              <a:buFont typeface="Arial" pitchFamily="34" charset="0"/>
              <a:buChar char="•"/>
            </a:pPr>
            <a:r>
              <a:rPr lang="zh-CN" altLang="en-US" sz="1200" dirty="0" smtClean="0">
                <a:latin typeface="Times New Roman" pitchFamily="18" charset="0"/>
                <a:cs typeface="Times New Roman" pitchFamily="18" charset="0"/>
              </a:rPr>
              <a:t>几次腰背痛发作接受了长期随访</a:t>
            </a:r>
            <a:endParaRPr lang="en-CA" dirty="0"/>
          </a:p>
          <a:p>
            <a:pPr>
              <a:lnSpc>
                <a:spcPct val="110000"/>
              </a:lnSpc>
              <a:spcAft>
                <a:spcPts val="609"/>
              </a:spcAft>
            </a:pPr>
            <a:r>
              <a:rPr lang="zh-CN" altLang="en-US" b="1" dirty="0" smtClean="0"/>
              <a:t>参考文献</a:t>
            </a:r>
            <a:endParaRPr lang="en-CA" b="1" dirty="0" smtClean="0"/>
          </a:p>
          <a:p>
            <a:pPr defTabSz="928299">
              <a:lnSpc>
                <a:spcPct val="110000"/>
              </a:lnSpc>
              <a:spcAft>
                <a:spcPts val="609"/>
              </a:spcAft>
              <a:defRPr/>
            </a:pPr>
            <a:r>
              <a:rPr lang="en-CA" dirty="0" err="1" smtClean="0"/>
              <a:t>Laerum</a:t>
            </a:r>
            <a:r>
              <a:rPr lang="en-CA" dirty="0" smtClean="0"/>
              <a:t> E </a:t>
            </a:r>
            <a:r>
              <a:rPr lang="en-CA" i="1" dirty="0" smtClean="0"/>
              <a:t>et al. </a:t>
            </a:r>
            <a:r>
              <a:rPr lang="en-CA" dirty="0" smtClean="0"/>
              <a:t>Low back pain – still a clinical challenge. </a:t>
            </a:r>
            <a:r>
              <a:rPr lang="en-CA" i="1" dirty="0" err="1" smtClean="0"/>
              <a:t>Tidsskr</a:t>
            </a:r>
            <a:r>
              <a:rPr lang="en-CA" i="1" dirty="0" smtClean="0"/>
              <a:t> Nor </a:t>
            </a:r>
            <a:r>
              <a:rPr lang="en-CA" i="1" dirty="0" err="1" smtClean="0"/>
              <a:t>Laegeforen</a:t>
            </a:r>
            <a:r>
              <a:rPr lang="en-CA" dirty="0" smtClean="0"/>
              <a:t> 2010; 130(22):2248-51.</a:t>
            </a:r>
          </a:p>
          <a:p>
            <a:pPr>
              <a:lnSpc>
                <a:spcPct val="110000"/>
              </a:lnSpc>
              <a:spcAft>
                <a:spcPts val="609"/>
              </a:spcAft>
            </a:pPr>
            <a:endParaRPr lang="en-CA" dirty="0" smtClean="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28</a:t>
            </a:fld>
            <a:endParaRPr lang="es-MX" dirty="0">
              <a:solidFill>
                <a:prstClr val="black"/>
              </a:solidFill>
            </a:endParaRPr>
          </a:p>
        </p:txBody>
      </p:sp>
    </p:spTree>
    <p:extLst>
      <p:ext uri="{BB962C8B-B14F-4D97-AF65-F5344CB8AC3E}">
        <p14:creationId xmlns:p14="http://schemas.microsoft.com/office/powerpoint/2010/main" val="2813325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90229"/>
            <a:ext cx="5608320" cy="4156234"/>
          </a:xfrm>
        </p:spPr>
        <p:txBody>
          <a:bodyPr/>
          <a:lstStyle/>
          <a:p>
            <a:pPr>
              <a:spcAft>
                <a:spcPts val="609"/>
              </a:spcAft>
            </a:pPr>
            <a:r>
              <a:rPr lang="zh-CN" altLang="en-US" b="1" dirty="0" smtClean="0"/>
              <a:t>演讲者备注</a:t>
            </a:r>
            <a:endParaRPr lang="en-CA" b="1" dirty="0"/>
          </a:p>
          <a:p>
            <a:pPr>
              <a:spcAft>
                <a:spcPts val="609"/>
              </a:spcAft>
            </a:pPr>
            <a:r>
              <a:rPr lang="zh-CN" altLang="en-US" dirty="0" smtClean="0"/>
              <a:t>本页幻灯片概述了</a:t>
            </a:r>
            <a:r>
              <a:rPr lang="zh-CN" altLang="en-US" sz="1200" b="0" kern="0" dirty="0" smtClean="0">
                <a:solidFill>
                  <a:srgbClr val="002060"/>
                </a:solidFill>
              </a:rPr>
              <a:t>美国医师协会和美国疼痛协会推荐的持续性腰痛的管理。</a:t>
            </a:r>
            <a:r>
              <a:rPr kumimoji="0" lang="en-CA" sz="1200" b="0" i="0" u="none" strike="noStrike" kern="0" cap="none" spc="0" normalizeH="0" baseline="0" noProof="0" dirty="0" smtClean="0">
                <a:ln>
                  <a:noFill/>
                </a:ln>
                <a:solidFill>
                  <a:srgbClr val="002060"/>
                </a:solidFill>
                <a:effectLst/>
                <a:uLnTx/>
                <a:uFillTx/>
              </a:rPr>
              <a:t> </a:t>
            </a:r>
            <a:r>
              <a:rPr lang="en-CA" b="0" dirty="0" smtClean="0"/>
              <a:t> </a:t>
            </a:r>
            <a:endParaRPr lang="en-CA" dirty="0" smtClean="0"/>
          </a:p>
          <a:p>
            <a:pPr>
              <a:spcAft>
                <a:spcPts val="609"/>
              </a:spcAft>
            </a:pPr>
            <a:r>
              <a:rPr lang="zh-CN" altLang="en-US" dirty="0" smtClean="0"/>
              <a:t>注意，如果患者仍有持续性疼痛，即使没有神经根疾病症状，也应该接受再评估和回顾诊断。此做法在神经疾病不太可能成为病因时仍成立。</a:t>
            </a:r>
            <a:endParaRPr lang="en-CA" dirty="0" smtClean="0"/>
          </a:p>
          <a:p>
            <a:pPr>
              <a:spcAft>
                <a:spcPts val="609"/>
              </a:spcAft>
            </a:pPr>
            <a:endParaRPr lang="en-CA" dirty="0" smtClean="0"/>
          </a:p>
          <a:p>
            <a:pPr>
              <a:spcAft>
                <a:spcPts val="609"/>
              </a:spcAft>
            </a:pPr>
            <a:r>
              <a:rPr lang="zh-CN" altLang="en-US" b="1" dirty="0" smtClean="0"/>
              <a:t>参考文献</a:t>
            </a:r>
            <a:endParaRPr lang="en-CA" b="1" dirty="0" smtClean="0"/>
          </a:p>
          <a:p>
            <a:r>
              <a:rPr lang="en-CA" dirty="0" smtClean="0"/>
              <a:t>Chou </a:t>
            </a:r>
            <a:r>
              <a:rPr lang="en-CA" i="1" dirty="0" smtClean="0"/>
              <a:t>R et al. </a:t>
            </a:r>
            <a:r>
              <a:rPr lang="en-CA" dirty="0" smtClean="0"/>
              <a:t>Diagnosis and treatment of low back pain: a joint clinical practice guideline from the American College of Physicians and the American Pain Society. </a:t>
            </a:r>
            <a:br>
              <a:rPr lang="en-CA" dirty="0" smtClean="0"/>
            </a:br>
            <a:r>
              <a:rPr lang="en-CA" i="1" dirty="0" smtClean="0"/>
              <a:t>Ann Intern Med </a:t>
            </a:r>
            <a:r>
              <a:rPr lang="en-CA" dirty="0" smtClean="0"/>
              <a:t>2007; 147(7):478-91.</a:t>
            </a:r>
          </a:p>
          <a:p>
            <a:endParaRPr lang="en-CA" dirty="0" smtClean="0">
              <a:solidFill>
                <a:srgbClr val="FF0000"/>
              </a:solidFill>
            </a:endParaRPr>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29</a:t>
            </a:fld>
            <a:endParaRPr lang="es-MX" dirty="0">
              <a:solidFill>
                <a:prstClr val="black"/>
              </a:solidFill>
            </a:endParaRPr>
          </a:p>
        </p:txBody>
      </p:sp>
    </p:spTree>
    <p:extLst>
      <p:ext uri="{BB962C8B-B14F-4D97-AF65-F5344CB8AC3E}">
        <p14:creationId xmlns:p14="http://schemas.microsoft.com/office/powerpoint/2010/main" val="1694804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5411242-6DB0-4571-8714-341962D27D1D}" type="slidenum">
              <a:rPr lang="en-GB" smtClean="0">
                <a:solidFill>
                  <a:prstClr val="black"/>
                </a:solidFill>
              </a:rPr>
              <a:pPr/>
              <a:t>30</a:t>
            </a:fld>
            <a:endParaRPr lang="en-GB" dirty="0" smtClean="0">
              <a:solidFill>
                <a:prstClr val="black"/>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701040" y="4390229"/>
            <a:ext cx="5608320" cy="5201446"/>
          </a:xfrm>
          <a:noFill/>
          <a:ln/>
        </p:spPr>
        <p:txBody>
          <a:bodyPr>
            <a:normAutofit/>
          </a:bodyPr>
          <a:lstStyle/>
          <a:p>
            <a:pPr>
              <a:spcAft>
                <a:spcPts val="609"/>
              </a:spcAft>
            </a:pPr>
            <a:r>
              <a:rPr lang="zh-CN" altLang="en-US" b="1" dirty="0" smtClean="0"/>
              <a:t>演讲者备注</a:t>
            </a:r>
            <a:endParaRPr lang="en-CA" b="1" dirty="0" smtClean="0"/>
          </a:p>
          <a:p>
            <a:pPr marL="0" marR="0" indent="0" algn="l" defTabSz="914400" rtl="0" eaLnBrk="1" fontAlgn="auto" latinLnBrk="0" hangingPunct="1">
              <a:lnSpc>
                <a:spcPct val="100000"/>
              </a:lnSpc>
              <a:spcBef>
                <a:spcPts val="0"/>
              </a:spcBef>
              <a:spcAft>
                <a:spcPts val="609"/>
              </a:spcAft>
              <a:buClrTx/>
              <a:buSzTx/>
              <a:buFontTx/>
              <a:buNone/>
              <a:tabLst/>
              <a:defRPr/>
            </a:pPr>
            <a:r>
              <a:rPr lang="en-CA" dirty="0" smtClean="0"/>
              <a:t>2011</a:t>
            </a:r>
            <a:r>
              <a:rPr lang="zh-CN" altLang="en-US" dirty="0" smtClean="0"/>
              <a:t>年</a:t>
            </a:r>
            <a:r>
              <a:rPr lang="zh-CN" altLang="en-US" sz="1200" kern="1200" dirty="0" smtClean="0">
                <a:solidFill>
                  <a:schemeClr val="tx1"/>
                </a:solidFill>
                <a:latin typeface="+mn-lt"/>
                <a:ea typeface="+mn-ea"/>
                <a:cs typeface="+mn-cs"/>
              </a:rPr>
              <a:t>医学研究所（</a:t>
            </a:r>
            <a:r>
              <a:rPr lang="en-US" altLang="zh-CN" sz="1200" kern="1200" dirty="0" smtClean="0">
                <a:solidFill>
                  <a:schemeClr val="tx1"/>
                </a:solidFill>
                <a:latin typeface="+mn-lt"/>
                <a:ea typeface="+mn-ea"/>
                <a:cs typeface="+mn-cs"/>
              </a:rPr>
              <a:t>IOM</a:t>
            </a:r>
            <a:r>
              <a:rPr lang="zh-CN" altLang="en-US" sz="1200" kern="1200" dirty="0" smtClean="0">
                <a:solidFill>
                  <a:schemeClr val="tx1"/>
                </a:solidFill>
                <a:latin typeface="+mn-lt"/>
                <a:ea typeface="+mn-ea"/>
                <a:cs typeface="+mn-cs"/>
              </a:rPr>
              <a:t>）疼痛报告建议，在护理疼痛患者时，采用身</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心结合的方式。</a:t>
            </a:r>
            <a:endParaRPr lang="en-CA" dirty="0" smtClean="0"/>
          </a:p>
          <a:p>
            <a:pPr>
              <a:spcAft>
                <a:spcPts val="609"/>
              </a:spcAft>
            </a:pPr>
            <a:r>
              <a:rPr lang="zh-CN" altLang="en-US" dirty="0" smtClean="0"/>
              <a:t>生物心理学方法在评估和治疗慢性疼痛时结合了身体和感情因素，提供了独特的有价值的临床视角。这种身</a:t>
            </a:r>
            <a:r>
              <a:rPr lang="en-US" altLang="zh-CN" dirty="0" smtClean="0"/>
              <a:t>-</a:t>
            </a:r>
            <a:r>
              <a:rPr lang="zh-CN" altLang="en-US" dirty="0" smtClean="0"/>
              <a:t>心视角已被疼痛研究者普遍接受，且不同学科临床医生均发现其有效。</a:t>
            </a:r>
            <a:endParaRPr lang="en-CA" dirty="0" smtClean="0"/>
          </a:p>
          <a:p>
            <a:pPr>
              <a:spcAft>
                <a:spcPts val="609"/>
              </a:spcAft>
            </a:pPr>
            <a:r>
              <a:rPr lang="zh-CN" altLang="en-US" baseline="0" dirty="0" smtClean="0"/>
              <a:t>这张动画幻灯列出了这种多模式治疗疼痛的方法中可能包括的组成部分。</a:t>
            </a:r>
            <a:endParaRPr lang="en-CA" baseline="0" dirty="0" smtClean="0"/>
          </a:p>
          <a:p>
            <a:pPr>
              <a:spcAft>
                <a:spcPts val="609"/>
              </a:spcAft>
            </a:pPr>
            <a:endParaRPr lang="en-CA" baseline="0" dirty="0" smtClean="0"/>
          </a:p>
          <a:p>
            <a:pPr>
              <a:spcAft>
                <a:spcPts val="609"/>
              </a:spcAft>
            </a:pPr>
            <a:r>
              <a:rPr lang="zh-CN" altLang="en-US" b="1" baseline="0" dirty="0" smtClean="0"/>
              <a:t>参考文献</a:t>
            </a:r>
            <a:endParaRPr lang="en-CA" b="1" baseline="0" dirty="0" smtClean="0"/>
          </a:p>
          <a:p>
            <a:pPr>
              <a:spcAft>
                <a:spcPts val="609"/>
              </a:spcAft>
              <a:defRPr/>
            </a:pPr>
            <a:r>
              <a:rPr lang="en-CA" dirty="0" smtClean="0"/>
              <a:t>Gatchel RJ </a:t>
            </a:r>
            <a:r>
              <a:rPr lang="en-CA" i="1" dirty="0" smtClean="0"/>
              <a:t>et al. </a:t>
            </a:r>
            <a:r>
              <a:rPr lang="en-CA" dirty="0" smtClean="0"/>
              <a:t>The biopsychosocial approach to chronic pain: scientific advances and future directions. </a:t>
            </a:r>
            <a:r>
              <a:rPr lang="en-CA" i="1" dirty="0" smtClean="0"/>
              <a:t>Psychol Bull </a:t>
            </a:r>
            <a:r>
              <a:rPr lang="en-CA" dirty="0" smtClean="0"/>
              <a:t>2007; 133(4):581-624.</a:t>
            </a:r>
          </a:p>
          <a:p>
            <a:pPr>
              <a:spcAft>
                <a:spcPts val="609"/>
              </a:spcAft>
              <a:defRPr/>
            </a:pPr>
            <a:r>
              <a:rPr lang="en-CA" dirty="0" smtClean="0"/>
              <a:t>Institute of Medicine. </a:t>
            </a:r>
            <a:r>
              <a:rPr lang="en-CA" i="1" dirty="0" smtClean="0"/>
              <a:t>Relieving Pain in America: A Blueprint for Transforming Prevention, Care, Education, and Research.</a:t>
            </a:r>
            <a:r>
              <a:rPr lang="en-CA" dirty="0" smtClean="0"/>
              <a:t> National Academies Press; </a:t>
            </a:r>
            <a:br>
              <a:rPr lang="en-CA" dirty="0" smtClean="0"/>
            </a:br>
            <a:r>
              <a:rPr lang="en-CA" dirty="0" smtClean="0"/>
              <a:t>Washington, DC: 2011. </a:t>
            </a:r>
          </a:p>
          <a:p>
            <a:pPr>
              <a:spcAft>
                <a:spcPts val="609"/>
              </a:spcAft>
            </a:pPr>
            <a:r>
              <a:rPr lang="en-CA" dirty="0" smtClean="0"/>
              <a:t>Mayo Foundation for Medical Education and Research. </a:t>
            </a:r>
            <a:r>
              <a:rPr lang="en-CA" i="1" dirty="0" smtClean="0"/>
              <a:t>Comprehensive Pain Rehabilitation Center Program Guide. </a:t>
            </a:r>
            <a:r>
              <a:rPr lang="en-CA" dirty="0" smtClean="0"/>
              <a:t>Mayo Clinic; Rochester, MN: 2006. </a:t>
            </a:r>
          </a:p>
          <a:p>
            <a:pPr>
              <a:spcAft>
                <a:spcPts val="609"/>
              </a:spcAft>
            </a:pPr>
            <a:endParaRPr lang="en-CA" dirty="0" smtClean="0"/>
          </a:p>
          <a:p>
            <a:pPr>
              <a:spcAft>
                <a:spcPts val="609"/>
              </a:spcAft>
            </a:pPr>
            <a:endParaRPr lang="en-GB" dirty="0" smtClean="0"/>
          </a:p>
          <a:p>
            <a:pPr>
              <a:spcAft>
                <a:spcPts val="609"/>
              </a:spcAft>
            </a:pPr>
            <a:endParaRPr lang="ru-RU" dirty="0" smtClean="0">
              <a:latin typeface="Arial" charset="0"/>
            </a:endParaRPr>
          </a:p>
          <a:p>
            <a:pPr>
              <a:spcAft>
                <a:spcPts val="609"/>
              </a:spcAft>
            </a:pPr>
            <a:endParaRPr lang="ru-RU"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b="1" dirty="0" smtClean="0"/>
              <a:t>演讲人备注 </a:t>
            </a:r>
            <a:r>
              <a:rPr lang="en-CA" b="1" dirty="0" smtClean="0"/>
              <a:t> </a:t>
            </a:r>
            <a:endParaRPr lang="en-CA" b="0" dirty="0" smtClean="0"/>
          </a:p>
          <a:p>
            <a:r>
              <a:rPr lang="zh-CN" altLang="en-US" dirty="0" smtClean="0"/>
              <a:t>评估本次会议的学习目标。询问学员是否有其他目标。</a:t>
            </a:r>
            <a:endParaRPr lang="en-CA" dirty="0" smtClean="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3</a:t>
            </a:fld>
            <a:endParaRPr lang="es-MX"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90229"/>
            <a:ext cx="5608320" cy="4156234"/>
          </a:xfrm>
        </p:spPr>
        <p:txBody>
          <a:bodyPr/>
          <a:lstStyle/>
          <a:p>
            <a:pPr>
              <a:spcAft>
                <a:spcPts val="609"/>
              </a:spcAft>
            </a:pPr>
            <a:r>
              <a:rPr lang="zh-CN" altLang="en-US" b="1" dirty="0" smtClean="0"/>
              <a:t>演讲者备注</a:t>
            </a:r>
            <a:endParaRPr lang="en-CA" b="1" dirty="0" smtClean="0"/>
          </a:p>
          <a:p>
            <a:pPr marL="0" marR="0" indent="0" algn="l" defTabSz="914400" rtl="0" eaLnBrk="1" fontAlgn="auto" latinLnBrk="0" hangingPunct="1">
              <a:lnSpc>
                <a:spcPct val="100000"/>
              </a:lnSpc>
              <a:spcBef>
                <a:spcPts val="0"/>
              </a:spcBef>
              <a:spcAft>
                <a:spcPts val="600"/>
              </a:spcAft>
              <a:buClrTx/>
              <a:buSzTx/>
              <a:buFontTx/>
              <a:buNone/>
              <a:tabLst/>
              <a:defRPr/>
            </a:pPr>
            <a:r>
              <a:rPr lang="zh-CN" altLang="en-US" sz="1200" b="0" i="0" kern="1200" dirty="0" smtClean="0">
                <a:solidFill>
                  <a:schemeClr val="tx1"/>
                </a:solidFill>
                <a:latin typeface="+mn-lt"/>
                <a:ea typeface="+mn-ea"/>
                <a:cs typeface="+mn-cs"/>
              </a:rPr>
              <a:t>对学员提出如幻灯片所示的问题，引发讨论。</a:t>
            </a:r>
            <a:endParaRPr lang="en-US" dirty="0" smtClean="0"/>
          </a:p>
          <a:p>
            <a:pPr>
              <a:spcAft>
                <a:spcPts val="609"/>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31</a:t>
            </a:fld>
            <a:endParaRPr lang="es-MX" dirty="0"/>
          </a:p>
        </p:txBody>
      </p:sp>
    </p:spTree>
    <p:extLst>
      <p:ext uri="{BB962C8B-B14F-4D97-AF65-F5344CB8AC3E}">
        <p14:creationId xmlns:p14="http://schemas.microsoft.com/office/powerpoint/2010/main" val="840007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a:ln/>
        </p:spPr>
      </p:sp>
      <p:sp>
        <p:nvSpPr>
          <p:cNvPr id="355331" name="Notes Placeholder 2"/>
          <p:cNvSpPr>
            <a:spLocks noGrp="1"/>
          </p:cNvSpPr>
          <p:nvPr>
            <p:ph type="body" idx="1"/>
          </p:nvPr>
        </p:nvSpPr>
        <p:spPr>
          <a:xfrm>
            <a:off x="701040" y="4434761"/>
            <a:ext cx="5608320" cy="4847336"/>
          </a:xfrm>
        </p:spPr>
        <p:txBody>
          <a:bodyPr>
            <a:noAutofit/>
          </a:bodyPr>
          <a:lstStyle/>
          <a:p>
            <a:pPr>
              <a:spcBef>
                <a:spcPct val="0"/>
              </a:spcBef>
              <a:spcAft>
                <a:spcPts val="305"/>
              </a:spcAft>
            </a:pPr>
            <a:r>
              <a:rPr lang="zh-CN" altLang="en-US" sz="900" b="1" dirty="0" smtClean="0"/>
              <a:t>演讲者备注</a:t>
            </a:r>
            <a:endParaRPr lang="en-CA" sz="900" b="1" dirty="0"/>
          </a:p>
          <a:p>
            <a:pPr>
              <a:spcBef>
                <a:spcPct val="0"/>
              </a:spcBef>
              <a:spcAft>
                <a:spcPts val="305"/>
              </a:spcAft>
            </a:pPr>
            <a:r>
              <a:rPr lang="zh-CN" altLang="en-US" sz="900" dirty="0" smtClean="0"/>
              <a:t>如本表格所示，可使用一系列非药物方法管理腰痛。值得注意的是，卧床休息和牵引对腰痛管理</a:t>
            </a:r>
            <a:r>
              <a:rPr lang="zh-CN" altLang="en-US" sz="900" b="1" dirty="0" smtClean="0"/>
              <a:t>无效</a:t>
            </a:r>
            <a:r>
              <a:rPr lang="zh-CN" altLang="en-US" sz="900" dirty="0" smtClean="0"/>
              <a:t>。</a:t>
            </a:r>
            <a:endParaRPr lang="en-CA" sz="900" dirty="0"/>
          </a:p>
          <a:p>
            <a:pPr>
              <a:spcBef>
                <a:spcPct val="0"/>
              </a:spcBef>
              <a:spcAft>
                <a:spcPts val="305"/>
              </a:spcAft>
            </a:pPr>
            <a:endParaRPr lang="en-CA" sz="900" dirty="0"/>
          </a:p>
          <a:p>
            <a:pPr>
              <a:spcBef>
                <a:spcPct val="0"/>
              </a:spcBef>
              <a:spcAft>
                <a:spcPts val="305"/>
              </a:spcAft>
            </a:pPr>
            <a:r>
              <a:rPr lang="zh-CN" altLang="en-US" sz="900" b="1" dirty="0" smtClean="0"/>
              <a:t>参考文献</a:t>
            </a:r>
            <a:endParaRPr lang="en-CA" sz="900" b="1" dirty="0"/>
          </a:p>
          <a:p>
            <a:pPr>
              <a:spcBef>
                <a:spcPct val="0"/>
              </a:spcBef>
              <a:spcAft>
                <a:spcPts val="305"/>
              </a:spcAft>
            </a:pPr>
            <a:r>
              <a:rPr lang="en-CA" sz="900" dirty="0"/>
              <a:t>Chou R </a:t>
            </a:r>
            <a:r>
              <a:rPr lang="en-CA" sz="900" i="1" dirty="0"/>
              <a:t>et al. </a:t>
            </a:r>
            <a:r>
              <a:rPr lang="en-CA" sz="900" dirty="0"/>
              <a:t>Interventional therapies, surgery, and interdisciplinary rehabilitation for low back pain: an evidence-based clinical practice guideline from the American Pain Society. </a:t>
            </a:r>
            <a:r>
              <a:rPr lang="en-CA" sz="900" i="1" dirty="0"/>
              <a:t>Spine (Phila Pa 1976)</a:t>
            </a:r>
            <a:r>
              <a:rPr lang="en-CA" sz="900" dirty="0"/>
              <a:t> 2009; 34(10):1066-77.</a:t>
            </a:r>
          </a:p>
          <a:p>
            <a:pPr>
              <a:spcBef>
                <a:spcPct val="0"/>
              </a:spcBef>
              <a:spcAft>
                <a:spcPts val="305"/>
              </a:spcAft>
            </a:pPr>
            <a:r>
              <a:rPr lang="en-CA" sz="900" dirty="0" err="1"/>
              <a:t>Dagenais</a:t>
            </a:r>
            <a:r>
              <a:rPr lang="en-CA" sz="900" dirty="0"/>
              <a:t> S </a:t>
            </a:r>
            <a:r>
              <a:rPr lang="en-CA" sz="900" i="1" dirty="0"/>
              <a:t>et al. </a:t>
            </a:r>
            <a:r>
              <a:rPr lang="en-CA" sz="900" dirty="0"/>
              <a:t>Evidence-informed management of chronic low back pain with prolotherapy. </a:t>
            </a:r>
            <a:r>
              <a:rPr lang="en-CA" sz="900" i="1" dirty="0"/>
              <a:t>Spine J</a:t>
            </a:r>
            <a:r>
              <a:rPr lang="en-CA" sz="900" dirty="0"/>
              <a:t> 2008; 8(1):203-12. </a:t>
            </a:r>
          </a:p>
          <a:p>
            <a:pPr>
              <a:spcBef>
                <a:spcPct val="0"/>
              </a:spcBef>
              <a:spcAft>
                <a:spcPts val="305"/>
              </a:spcAft>
            </a:pPr>
            <a:r>
              <a:rPr lang="en-CA" sz="900" dirty="0"/>
              <a:t>Gay RE, Brault JS. Evidence-informed management of chronic low back pain with traction therapy. </a:t>
            </a:r>
            <a:r>
              <a:rPr lang="en-CA" sz="900" i="1" dirty="0"/>
              <a:t>Spine J</a:t>
            </a:r>
            <a:r>
              <a:rPr lang="en-CA" sz="900" dirty="0"/>
              <a:t> 2008; 8(1):234-42.</a:t>
            </a:r>
          </a:p>
          <a:p>
            <a:pPr>
              <a:spcBef>
                <a:spcPct val="0"/>
              </a:spcBef>
              <a:spcAft>
                <a:spcPts val="305"/>
              </a:spcAft>
            </a:pPr>
            <a:r>
              <a:rPr lang="en-CA" sz="900" dirty="0"/>
              <a:t>Hagen KB </a:t>
            </a:r>
            <a:r>
              <a:rPr lang="en-CA" sz="900" i="1" dirty="0"/>
              <a:t>et al</a:t>
            </a:r>
            <a:r>
              <a:rPr lang="en-CA" sz="900" dirty="0"/>
              <a:t>. The updated Cochrane review of bed rest for low back pain and sciatica. </a:t>
            </a:r>
            <a:r>
              <a:rPr lang="en-CA" sz="900" i="1" dirty="0"/>
              <a:t>Spine (Phila Pa 1976).</a:t>
            </a:r>
            <a:r>
              <a:rPr lang="en-CA" sz="900" dirty="0"/>
              <a:t> 2005; 30(5):542-6.</a:t>
            </a:r>
          </a:p>
          <a:p>
            <a:pPr>
              <a:spcBef>
                <a:spcPct val="0"/>
              </a:spcBef>
              <a:spcAft>
                <a:spcPts val="305"/>
              </a:spcAft>
            </a:pPr>
            <a:r>
              <a:rPr lang="en-CA" sz="900" dirty="0" err="1"/>
              <a:t>Oleske</a:t>
            </a:r>
            <a:r>
              <a:rPr lang="en-CA" sz="900" dirty="0"/>
              <a:t> DM </a:t>
            </a:r>
            <a:r>
              <a:rPr lang="en-CA" sz="900" i="1" dirty="0"/>
              <a:t>et al. </a:t>
            </a:r>
            <a:r>
              <a:rPr lang="en-CA" sz="900" dirty="0"/>
              <a:t>Are back supports plus education more effective than education alone in promoting recovery from low back pain?: Results from a randomized clinical trial. </a:t>
            </a:r>
            <a:r>
              <a:rPr lang="en-CA" sz="900" i="1" dirty="0"/>
              <a:t>Spine (Phila Pa 1976)</a:t>
            </a:r>
            <a:r>
              <a:rPr lang="en-CA" sz="900" dirty="0"/>
              <a:t> 2007; 32(19):2050-7.</a:t>
            </a:r>
          </a:p>
          <a:p>
            <a:pPr>
              <a:spcBef>
                <a:spcPct val="0"/>
              </a:spcBef>
              <a:spcAft>
                <a:spcPts val="305"/>
              </a:spcAft>
            </a:pPr>
            <a:r>
              <a:rPr lang="en-CA" sz="900" dirty="0" err="1"/>
              <a:t>Pillastrini</a:t>
            </a:r>
            <a:r>
              <a:rPr lang="en-CA" sz="900" dirty="0"/>
              <a:t> P </a:t>
            </a:r>
            <a:r>
              <a:rPr lang="en-CA" sz="900" i="1" dirty="0"/>
              <a:t>et al. </a:t>
            </a:r>
            <a:r>
              <a:rPr lang="en-CA" sz="900" dirty="0"/>
              <a:t>An updated overview of clinical guidelines for chronic low back pain management in primary care. </a:t>
            </a:r>
            <a:r>
              <a:rPr lang="en-CA" sz="900" i="1" dirty="0"/>
              <a:t>Joint Bone Spine</a:t>
            </a:r>
            <a:r>
              <a:rPr lang="en-CA" sz="900" dirty="0"/>
              <a:t> 2012; 79(2):176-85.</a:t>
            </a:r>
          </a:p>
          <a:p>
            <a:pPr>
              <a:spcBef>
                <a:spcPct val="0"/>
              </a:spcBef>
              <a:spcAft>
                <a:spcPts val="305"/>
              </a:spcAft>
            </a:pPr>
            <a:r>
              <a:rPr lang="en-CA" sz="900" dirty="0"/>
              <a:t>Ramos-Remus CR </a:t>
            </a:r>
            <a:r>
              <a:rPr lang="en-CA" sz="900" i="1" dirty="0"/>
              <a:t>et al. </a:t>
            </a:r>
            <a:r>
              <a:rPr lang="en-CA" sz="900" dirty="0"/>
              <a:t>Evaluation of quality of life following treatment with etoricoxib in patients with arthritis or low-back pain: an open label, uncontrolled pilot study in Mexico. </a:t>
            </a:r>
            <a:r>
              <a:rPr lang="en-CA" sz="900" i="1" dirty="0"/>
              <a:t>Curr Med Res </a:t>
            </a:r>
            <a:r>
              <a:rPr lang="en-CA" sz="900" i="1" dirty="0" err="1"/>
              <a:t>Opin</a:t>
            </a:r>
            <a:r>
              <a:rPr lang="en-CA" sz="900" dirty="0"/>
              <a:t> 2004; 20(5):691-8.</a:t>
            </a:r>
          </a:p>
          <a:p>
            <a:pPr>
              <a:spcBef>
                <a:spcPct val="0"/>
              </a:spcBef>
              <a:spcAft>
                <a:spcPts val="305"/>
              </a:spcAft>
            </a:pPr>
            <a:r>
              <a:rPr lang="en-CA" sz="900" dirty="0" err="1"/>
              <a:t>Romanò</a:t>
            </a:r>
            <a:r>
              <a:rPr lang="en-CA" sz="900" dirty="0"/>
              <a:t> CL </a:t>
            </a:r>
            <a:r>
              <a:rPr lang="en-CA" sz="900" i="1" dirty="0"/>
              <a:t>et al. </a:t>
            </a:r>
            <a:r>
              <a:rPr lang="en-CA" sz="900" dirty="0"/>
              <a:t>Pregabalin, celecoxib, and their combination for treatment of chronic low-back pain. </a:t>
            </a:r>
            <a:r>
              <a:rPr lang="en-CA" sz="900" i="1" dirty="0"/>
              <a:t>J Orthop Traumatol </a:t>
            </a:r>
            <a:r>
              <a:rPr lang="en-CA" sz="900" dirty="0"/>
              <a:t>2009; 10(4):185-91.</a:t>
            </a:r>
          </a:p>
          <a:p>
            <a:pPr>
              <a:spcBef>
                <a:spcPct val="0"/>
              </a:spcBef>
              <a:spcAft>
                <a:spcPts val="305"/>
              </a:spcAft>
            </a:pPr>
            <a:r>
              <a:rPr lang="en-CA" sz="900" dirty="0">
                <a:ea typeface="MS PGothic" pitchFamily="34" charset="-128"/>
              </a:rPr>
              <a:t>Sakamoto C, Soen S. Efficacy and safety of the selective cyclooxygenase-2 inhibitor celecoxib in the treatment of rheumatoid arthritis and osteoarthritis in Japan. </a:t>
            </a:r>
            <a:r>
              <a:rPr lang="en-CA" sz="900" i="1" dirty="0">
                <a:ea typeface="MS PGothic" pitchFamily="34" charset="-128"/>
              </a:rPr>
              <a:t>Digestion</a:t>
            </a:r>
            <a:r>
              <a:rPr lang="en-CA" sz="900" dirty="0">
                <a:ea typeface="MS PGothic" pitchFamily="34" charset="-128"/>
              </a:rPr>
              <a:t> 2011; 83(1-2):108-23.</a:t>
            </a:r>
          </a:p>
          <a:p>
            <a:pPr>
              <a:spcBef>
                <a:spcPct val="0"/>
              </a:spcBef>
              <a:spcAft>
                <a:spcPts val="305"/>
              </a:spcAft>
            </a:pPr>
            <a:r>
              <a:rPr lang="en-CA" sz="900" dirty="0">
                <a:ea typeface="MS PGothic" pitchFamily="34" charset="-128"/>
              </a:rPr>
              <a:t>Savigny P </a:t>
            </a:r>
            <a:r>
              <a:rPr lang="en-CA" sz="900" i="1" dirty="0">
                <a:ea typeface="MS PGothic" pitchFamily="34" charset="-128"/>
              </a:rPr>
              <a:t>et al. Low Back Pain: Early Management of Persistent Non-specific Low Back Pain. </a:t>
            </a:r>
            <a:r>
              <a:rPr lang="en-CA" sz="900" dirty="0">
                <a:ea typeface="MS PGothic" pitchFamily="34" charset="-128"/>
              </a:rPr>
              <a:t>National Collaborating Centre for Primary Care and Royal College of General Practitioners; London, UK: 2009</a:t>
            </a:r>
          </a:p>
          <a:p>
            <a:pPr>
              <a:spcBef>
                <a:spcPct val="0"/>
              </a:spcBef>
              <a:spcAft>
                <a:spcPts val="305"/>
              </a:spcAft>
            </a:pPr>
            <a:r>
              <a:rPr lang="en-CA" sz="900" dirty="0">
                <a:ea typeface="MS PGothic" pitchFamily="34" charset="-128"/>
              </a:rPr>
              <a:t>Toward Optimized Practice. </a:t>
            </a:r>
            <a:r>
              <a:rPr lang="en-CA" sz="900" i="1" dirty="0">
                <a:ea typeface="MS PGothic" pitchFamily="34" charset="-128"/>
              </a:rPr>
              <a:t>Guidelines for the Evidence-Informed Primary Care Management of Low Back Pain. </a:t>
            </a:r>
            <a:r>
              <a:rPr lang="en-CA" sz="900" dirty="0">
                <a:ea typeface="MS PGothic" pitchFamily="34" charset="-128"/>
              </a:rPr>
              <a:t>Edmonton, AB: 2009.</a:t>
            </a:r>
          </a:p>
          <a:p>
            <a:pPr>
              <a:spcBef>
                <a:spcPct val="0"/>
              </a:spcBef>
              <a:spcAft>
                <a:spcPts val="305"/>
              </a:spcAft>
            </a:pPr>
            <a:endParaRPr lang="en-CA" sz="900" dirty="0">
              <a:ea typeface="MS PGothic" pitchFamily="34" charset="-128"/>
            </a:endParaRPr>
          </a:p>
          <a:p>
            <a:pPr>
              <a:spcBef>
                <a:spcPct val="0"/>
              </a:spcBef>
              <a:spcAft>
                <a:spcPts val="305"/>
              </a:spcAft>
            </a:pPr>
            <a:endParaRPr lang="en-CA" sz="900" dirty="0">
              <a:ea typeface="MS PGothic" pitchFamily="34" charset="-128"/>
            </a:endParaRPr>
          </a:p>
          <a:p>
            <a:pPr>
              <a:spcBef>
                <a:spcPct val="0"/>
              </a:spcBef>
              <a:spcAft>
                <a:spcPts val="305"/>
              </a:spcAft>
            </a:pPr>
            <a:endParaRPr lang="en-CA" sz="900" dirty="0"/>
          </a:p>
          <a:p>
            <a:pPr>
              <a:spcBef>
                <a:spcPct val="0"/>
              </a:spcBef>
              <a:spcAft>
                <a:spcPts val="305"/>
              </a:spcAft>
            </a:pPr>
            <a:endParaRPr lang="en-CA" sz="900" dirty="0"/>
          </a:p>
          <a:p>
            <a:pPr>
              <a:spcBef>
                <a:spcPct val="0"/>
              </a:spcBef>
              <a:spcAft>
                <a:spcPts val="305"/>
              </a:spcAft>
            </a:pPr>
            <a:endParaRPr lang="en-CA" sz="900" dirty="0"/>
          </a:p>
          <a:p>
            <a:pPr>
              <a:lnSpc>
                <a:spcPct val="80000"/>
              </a:lnSpc>
              <a:spcBef>
                <a:spcPct val="0"/>
              </a:spcBef>
              <a:spcAft>
                <a:spcPts val="305"/>
              </a:spcAft>
            </a:pPr>
            <a:endParaRPr lang="en-CA" sz="900" dirty="0"/>
          </a:p>
          <a:p>
            <a:pPr>
              <a:lnSpc>
                <a:spcPct val="80000"/>
              </a:lnSpc>
              <a:spcBef>
                <a:spcPct val="0"/>
              </a:spcBef>
              <a:spcAft>
                <a:spcPts val="305"/>
              </a:spcAft>
            </a:pPr>
            <a:endParaRPr lang="en-CA" sz="900" dirty="0"/>
          </a:p>
          <a:p>
            <a:pPr>
              <a:lnSpc>
                <a:spcPct val="80000"/>
              </a:lnSpc>
              <a:spcBef>
                <a:spcPct val="0"/>
              </a:spcBef>
              <a:spcAft>
                <a:spcPts val="305"/>
              </a:spcAft>
            </a:pPr>
            <a:endParaRPr lang="en-CA" sz="900" dirty="0"/>
          </a:p>
        </p:txBody>
      </p:sp>
      <p:sp>
        <p:nvSpPr>
          <p:cNvPr id="6" name="Slide Number Placeholder 3"/>
          <p:cNvSpPr>
            <a:spLocks noGrp="1"/>
          </p:cNvSpPr>
          <p:nvPr>
            <p:ph type="sldNum" sz="quarter" idx="5"/>
          </p:nvPr>
        </p:nvSpPr>
        <p:spPr>
          <a:xfrm>
            <a:off x="3970938" y="8772668"/>
            <a:ext cx="3037840" cy="461804"/>
          </a:xfrm>
        </p:spPr>
        <p:txBody>
          <a:bodyPr/>
          <a:lstStyle/>
          <a:p>
            <a:fld id="{EFE8784B-3E46-4D8A-B7C7-681B694BEE2E}" type="slidenum">
              <a:rPr lang="es-MX" smtClean="0">
                <a:solidFill>
                  <a:prstClr val="black"/>
                </a:solidFill>
              </a:rPr>
              <a:pPr/>
              <a:t>32</a:t>
            </a:fld>
            <a:endParaRPr lang="es-MX"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1 Marcador de imagen de diapositiva"/>
          <p:cNvSpPr>
            <a:spLocks noGrp="1" noRot="1" noChangeAspect="1" noTextEdit="1"/>
          </p:cNvSpPr>
          <p:nvPr>
            <p:ph type="sldImg"/>
          </p:nvPr>
        </p:nvSpPr>
        <p:spPr>
          <a:ln/>
        </p:spPr>
      </p:sp>
      <p:sp>
        <p:nvSpPr>
          <p:cNvPr id="332803" name="2 Marcador de notas"/>
          <p:cNvSpPr>
            <a:spLocks noGrp="1"/>
          </p:cNvSpPr>
          <p:nvPr>
            <p:ph type="body" idx="1"/>
          </p:nvPr>
        </p:nvSpPr>
        <p:spPr>
          <a:xfrm>
            <a:off x="701040" y="4396661"/>
            <a:ext cx="5601271" cy="5195014"/>
          </a:xfrm>
        </p:spPr>
        <p:txBody>
          <a:bodyPr/>
          <a:lstStyle/>
          <a:p>
            <a:pPr>
              <a:spcBef>
                <a:spcPct val="0"/>
              </a:spcBef>
              <a:spcAft>
                <a:spcPts val="609"/>
              </a:spcAft>
            </a:pPr>
            <a:r>
              <a:rPr lang="zh-CN" altLang="en-US" b="1" dirty="0" smtClean="0"/>
              <a:t>演讲者备注</a:t>
            </a:r>
            <a:endParaRPr lang="en-CA" b="1" dirty="0" smtClean="0"/>
          </a:p>
          <a:p>
            <a:pPr>
              <a:spcBef>
                <a:spcPct val="0"/>
              </a:spcBef>
              <a:spcAft>
                <a:spcPts val="609"/>
              </a:spcAft>
            </a:pPr>
            <a:r>
              <a:rPr lang="zh-CN" altLang="en-US" dirty="0" smtClean="0">
                <a:ea typeface="MS PGothic" pitchFamily="34" charset="-128"/>
              </a:rPr>
              <a:t>对腰痛的充分治疗必不可少，但对很多社区卫生保健医生提出了挑战。在医生具有充分医疗知识治疗用于治疗腰痛的情况下，多数腰痛患者在社区医疗的环境下接受治疗。急性腰痛的主要治疗目的，是控制疼痛和维持功能。对慢性腰痛患者来说，其目的在于持续疼痛管理和避免未来病情加重。</a:t>
            </a:r>
            <a:endParaRPr lang="en-CA" dirty="0" smtClean="0">
              <a:ea typeface="MS PGothic" pitchFamily="34" charset="-128"/>
            </a:endParaRPr>
          </a:p>
          <a:p>
            <a:pPr marL="0" marR="0" indent="0" algn="l" defTabSz="914400" rtl="0" eaLnBrk="1" fontAlgn="auto" latinLnBrk="0" hangingPunct="1">
              <a:lnSpc>
                <a:spcPct val="100000"/>
              </a:lnSpc>
              <a:spcBef>
                <a:spcPct val="0"/>
              </a:spcBef>
              <a:spcAft>
                <a:spcPts val="609"/>
              </a:spcAft>
              <a:buClrTx/>
              <a:buSzTx/>
              <a:buFontTx/>
              <a:buNone/>
              <a:tabLst/>
              <a:defRPr/>
            </a:pPr>
            <a:r>
              <a:rPr lang="zh-CN" altLang="en-US" dirty="0" smtClean="0">
                <a:ea typeface="MS PGothic" pitchFamily="34" charset="-128"/>
              </a:rPr>
              <a:t>治疗应权衡患者对疼痛缓解的期望和治疗实际可能的镇痛效果。总体看，及早告知患者药物治疗能给他</a:t>
            </a:r>
            <a:r>
              <a:rPr lang="en-US" altLang="zh-CN" dirty="0" smtClean="0">
                <a:ea typeface="MS PGothic" pitchFamily="34" charset="-128"/>
              </a:rPr>
              <a:t>/</a:t>
            </a:r>
            <a:r>
              <a:rPr lang="zh-CN" altLang="en-US" dirty="0" smtClean="0">
                <a:ea typeface="MS PGothic" pitchFamily="34" charset="-128"/>
              </a:rPr>
              <a:t>她带来的结果，或可让患者建立更为实际的期待。</a:t>
            </a:r>
            <a:r>
              <a:rPr lang="zh-CN" altLang="en-US" sz="1200" dirty="0" smtClean="0"/>
              <a:t>与体格检查结果或持续时间和疼痛严重程度相比，社会心理因素和情绪困扰是更有效的治疗结果预测因子。</a:t>
            </a:r>
            <a:endParaRPr lang="en-CA" sz="1200" dirty="0" smtClean="0"/>
          </a:p>
          <a:p>
            <a:pPr>
              <a:spcBef>
                <a:spcPct val="0"/>
              </a:spcBef>
              <a:spcAft>
                <a:spcPts val="609"/>
              </a:spcAft>
            </a:pPr>
            <a:endParaRPr lang="en-CA" dirty="0" smtClean="0">
              <a:ea typeface="MS PGothic" pitchFamily="34" charset="-128"/>
            </a:endParaRPr>
          </a:p>
          <a:p>
            <a:pPr>
              <a:spcBef>
                <a:spcPct val="0"/>
              </a:spcBef>
              <a:spcAft>
                <a:spcPts val="609"/>
              </a:spcAft>
            </a:pPr>
            <a:endParaRPr lang="en-CA" dirty="0" smtClean="0">
              <a:ea typeface="MS PGothic" pitchFamily="34" charset="-128"/>
            </a:endParaRPr>
          </a:p>
          <a:p>
            <a:pPr>
              <a:spcBef>
                <a:spcPct val="0"/>
              </a:spcBef>
              <a:spcAft>
                <a:spcPts val="609"/>
              </a:spcAft>
            </a:pPr>
            <a:r>
              <a:rPr lang="zh-CN" altLang="en-US" b="1" dirty="0" smtClean="0">
                <a:ea typeface="MS PGothic" pitchFamily="34" charset="-128"/>
              </a:rPr>
              <a:t>参考文献</a:t>
            </a:r>
            <a:endParaRPr lang="en-CA" b="0" dirty="0" smtClean="0">
              <a:ea typeface="MS PGothic" pitchFamily="34" charset="-128"/>
            </a:endParaRPr>
          </a:p>
          <a:p>
            <a:pPr defTabSz="928299">
              <a:spcBef>
                <a:spcPct val="0"/>
              </a:spcBef>
              <a:spcAft>
                <a:spcPts val="609"/>
              </a:spcAft>
              <a:defRPr/>
            </a:pPr>
            <a:r>
              <a:rPr lang="en-CA" spc="-20" dirty="0">
                <a:ea typeface="MS PGothic" pitchFamily="34" charset="-128"/>
              </a:rPr>
              <a:t>Miller SM. Low back pain: pharmacologic management. </a:t>
            </a:r>
            <a:r>
              <a:rPr lang="en-CA" i="1" spc="-20" dirty="0">
                <a:ea typeface="MS PGothic" pitchFamily="34" charset="-128"/>
              </a:rPr>
              <a:t>Prim Care </a:t>
            </a:r>
            <a:r>
              <a:rPr lang="en-CA" spc="-20" dirty="0">
                <a:ea typeface="MS PGothic" pitchFamily="34" charset="-128"/>
              </a:rPr>
              <a:t>2012; 39(3):499-510.</a:t>
            </a:r>
          </a:p>
        </p:txBody>
      </p:sp>
      <p:sp>
        <p:nvSpPr>
          <p:cNvPr id="6" name="Slide Number Placeholder 3"/>
          <p:cNvSpPr>
            <a:spLocks noGrp="1"/>
          </p:cNvSpPr>
          <p:nvPr>
            <p:ph type="sldNum" sz="quarter" idx="5"/>
          </p:nvPr>
        </p:nvSpPr>
        <p:spPr>
          <a:xfrm>
            <a:off x="3970938" y="8772668"/>
            <a:ext cx="3037840" cy="461804"/>
          </a:xfrm>
        </p:spPr>
        <p:txBody>
          <a:bodyPr/>
          <a:lstStyle/>
          <a:p>
            <a:fld id="{EFE8784B-3E46-4D8A-B7C7-681B694BEE2E}" type="slidenum">
              <a:rPr lang="es-MX" smtClean="0">
                <a:solidFill>
                  <a:prstClr val="black"/>
                </a:solidFill>
              </a:rPr>
              <a:pPr/>
              <a:t>33</a:t>
            </a:fld>
            <a:endParaRPr lang="es-MX"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bwMode="auto">
          <a:noFill/>
          <a:ln>
            <a:miter lim="800000"/>
            <a:headEnd/>
            <a:tailEnd/>
          </a:ln>
        </p:spPr>
        <p:txBody>
          <a:bodyPr/>
          <a:lstStyle/>
          <a:p>
            <a:fld id="{1E13A9B0-5D28-4645-88C0-1F70B50CDCFF}" type="slidenum">
              <a:rPr lang="en-GB" altLang="en-US" smtClean="0">
                <a:solidFill>
                  <a:srgbClr val="000000"/>
                </a:solidFill>
                <a:ea typeface="SimSun" pitchFamily="2" charset="-122"/>
              </a:rPr>
              <a:pPr/>
              <a:t>34</a:t>
            </a:fld>
            <a:endParaRPr lang="en-GB" altLang="en-US" smtClean="0">
              <a:solidFill>
                <a:srgbClr val="000000"/>
              </a:solidFill>
              <a:ea typeface="SimSun" pitchFamily="2" charset="-122"/>
            </a:endParaRPr>
          </a:p>
        </p:txBody>
      </p:sp>
      <p:sp>
        <p:nvSpPr>
          <p:cNvPr id="172035" name="Rectangle 3"/>
          <p:cNvSpPr>
            <a:spLocks noGrp="1" noChangeArrowheads="1"/>
          </p:cNvSpPr>
          <p:nvPr>
            <p:ph type="body" idx="1"/>
          </p:nvPr>
        </p:nvSpPr>
        <p:spPr bwMode="auto">
          <a:xfrm>
            <a:off x="701675" y="4425620"/>
            <a:ext cx="5634038" cy="5548841"/>
          </a:xfrm>
          <a:noFill/>
        </p:spPr>
        <p:txBody>
          <a:bodyPr/>
          <a:lstStyle/>
          <a:p>
            <a:r>
              <a:rPr lang="zh-CN" altLang="en-US" b="1" dirty="0" smtClean="0"/>
              <a:t>演讲者备注</a:t>
            </a:r>
            <a:endParaRPr lang="en-US" altLang="en-US" b="1" dirty="0" smtClean="0"/>
          </a:p>
          <a:p>
            <a:pPr marL="0" marR="0" indent="0" algn="l" defTabSz="914400" rtl="0" eaLnBrk="1" fontAlgn="base" latinLnBrk="0" hangingPunct="1">
              <a:lnSpc>
                <a:spcPct val="100000"/>
              </a:lnSpc>
              <a:spcBef>
                <a:spcPct val="0"/>
              </a:spcBef>
              <a:spcAft>
                <a:spcPts val="600"/>
              </a:spcAft>
              <a:buClrTx/>
              <a:buSzTx/>
              <a:buFontTx/>
              <a:buNone/>
              <a:tabLst/>
              <a:defRPr/>
            </a:pPr>
            <a:r>
              <a:rPr lang="zh-CN" altLang="en-US" sz="1200" b="0" i="0" kern="1200" dirty="0" smtClean="0">
                <a:solidFill>
                  <a:schemeClr val="tx1"/>
                </a:solidFill>
                <a:latin typeface="+mn-lt"/>
                <a:ea typeface="+mn-ea"/>
                <a:cs typeface="+mn-cs"/>
              </a:rPr>
              <a:t>组织损伤、炎细胞或肿瘤细胞释放化学介质，形成“炎症环境”，这些化学介质如</a:t>
            </a:r>
            <a:r>
              <a:rPr lang="zh-CN" altLang="en-US" sz="1200" kern="1200" dirty="0" smtClean="0">
                <a:solidFill>
                  <a:schemeClr val="tx1"/>
                </a:solidFill>
                <a:latin typeface="+mn-lt"/>
                <a:ea typeface="+mn-ea"/>
                <a:cs typeface="+mn-cs"/>
              </a:rPr>
              <a:t>前列腺素或缓激肽可激活或调控伤害感受器传入的刺激反应特性。该作用的结果为外周末梢膜的兴奋性增加（外周致敏）。这些改变反过来引起</a:t>
            </a:r>
            <a:r>
              <a:rPr lang="en-US" altLang="zh-CN" sz="1200" kern="1200" dirty="0" smtClean="0">
                <a:solidFill>
                  <a:schemeClr val="tx1"/>
                </a:solidFill>
                <a:latin typeface="+mn-lt"/>
                <a:ea typeface="+mn-ea"/>
                <a:cs typeface="+mn-cs"/>
              </a:rPr>
              <a:t>CNS</a:t>
            </a:r>
            <a:r>
              <a:rPr lang="zh-CN" altLang="en-US" sz="1200" kern="1200" dirty="0" smtClean="0">
                <a:solidFill>
                  <a:schemeClr val="tx1"/>
                </a:solidFill>
                <a:latin typeface="+mn-lt"/>
                <a:ea typeface="+mn-ea"/>
                <a:cs typeface="+mn-cs"/>
              </a:rPr>
              <a:t>内神经元兴奋性的改变（中枢致敏）。</a:t>
            </a:r>
            <a:r>
              <a:rPr lang="en-US" altLang="zh-CN" sz="1200" b="0" i="0" kern="1200" dirty="0" smtClean="0">
                <a:solidFill>
                  <a:schemeClr val="tx1"/>
                </a:solidFill>
                <a:latin typeface="+mn-lt"/>
                <a:ea typeface="+mn-ea"/>
                <a:cs typeface="+mn-cs"/>
              </a:rPr>
              <a:t> </a:t>
            </a:r>
            <a:endParaRPr lang="en-US" altLang="en-US" dirty="0" smtClean="0"/>
          </a:p>
          <a:p>
            <a:pPr eaLnBrk="1" hangingPunct="1"/>
            <a:endParaRPr lang="en-US" altLang="en-US" dirty="0" smtClean="0"/>
          </a:p>
          <a:p>
            <a:pPr eaLnBrk="1" hangingPunct="1"/>
            <a:r>
              <a:rPr lang="zh-CN" altLang="en-US" b="1" dirty="0" smtClean="0"/>
              <a:t>参考文献</a:t>
            </a:r>
            <a:endParaRPr lang="en-CA" altLang="en-US" dirty="0" smtClean="0"/>
          </a:p>
          <a:p>
            <a:pPr eaLnBrk="1" hangingPunct="1"/>
            <a:r>
              <a:rPr lang="fr-FR" altLang="en-US" dirty="0" smtClean="0"/>
              <a:t>Scholz J, Woolf  CJ. Can we conquer pain? </a:t>
            </a:r>
            <a:r>
              <a:rPr lang="fr-FR" altLang="en-US" i="1" dirty="0" smtClean="0"/>
              <a:t>Nat Neurosci</a:t>
            </a:r>
            <a:r>
              <a:rPr lang="fr-FR" altLang="en-US" dirty="0" smtClean="0"/>
              <a:t> 2002; 5(Suppl):1062-7.</a:t>
            </a:r>
          </a:p>
          <a:p>
            <a:pPr eaLnBrk="1" hangingPunct="1"/>
            <a:endParaRPr lang="en-US" altLang="en-US" dirty="0" smtClean="0"/>
          </a:p>
          <a:p>
            <a:endParaRPr lang="en-CA" altLang="en-US" dirty="0" smtClean="0"/>
          </a:p>
        </p:txBody>
      </p:sp>
      <p:sp>
        <p:nvSpPr>
          <p:cNvPr id="172036" name="Slide Image Placeholder 3"/>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xfrm>
            <a:off x="701040" y="4406185"/>
            <a:ext cx="5608320" cy="5166440"/>
          </a:xfrm>
        </p:spPr>
        <p:txBody>
          <a:bodyPr>
            <a:noAutofit/>
          </a:bodyPr>
          <a:lstStyle/>
          <a:p>
            <a:pPr>
              <a:spcBef>
                <a:spcPct val="0"/>
              </a:spcBef>
              <a:spcAft>
                <a:spcPts val="609"/>
              </a:spcAft>
            </a:pPr>
            <a:r>
              <a:rPr lang="zh-CN" altLang="en-US" sz="1100" b="1" dirty="0" smtClean="0"/>
              <a:t>演讲者备注</a:t>
            </a:r>
            <a:endParaRPr lang="en-US" sz="1100" b="1" dirty="0"/>
          </a:p>
          <a:p>
            <a:pPr marL="0" marR="0" indent="0" algn="l" defTabSz="914400" rtl="0" eaLnBrk="1" fontAlgn="auto" latinLnBrk="0" hangingPunct="1">
              <a:lnSpc>
                <a:spcPct val="100000"/>
              </a:lnSpc>
              <a:spcBef>
                <a:spcPct val="0"/>
              </a:spcBef>
              <a:spcAft>
                <a:spcPts val="609"/>
              </a:spcAft>
              <a:buClrTx/>
              <a:buSzTx/>
              <a:buFontTx/>
              <a:buNone/>
              <a:tabLst/>
              <a:defRPr/>
            </a:pPr>
            <a:r>
              <a:rPr lang="zh-CN" altLang="en-US" sz="1100" spc="-10" dirty="0" smtClean="0">
                <a:ea typeface="MS PGothic" pitchFamily="34" charset="-128"/>
              </a:rPr>
              <a:t>对乙酰氨基酚被认为是治疗强度为轻度到中度的急性和慢性腰痛的一线用药。虽然已经表明其镇痛效果不如</a:t>
            </a:r>
            <a:r>
              <a:rPr lang="zh-CN" altLang="en-US" sz="1200" kern="1200" dirty="0" smtClean="0">
                <a:solidFill>
                  <a:schemeClr val="tx1"/>
                </a:solidFill>
                <a:latin typeface="+mn-lt"/>
                <a:ea typeface="+mn-ea"/>
                <a:cs typeface="+mn-cs"/>
              </a:rPr>
              <a:t>非类固醇抗炎药和环氧合酶（</a:t>
            </a:r>
            <a:r>
              <a:rPr lang="en-US" altLang="zh-CN" sz="1200" kern="1200" dirty="0" smtClean="0">
                <a:solidFill>
                  <a:schemeClr val="tx1"/>
                </a:solidFill>
                <a:latin typeface="+mn-lt"/>
                <a:ea typeface="+mn-ea"/>
                <a:cs typeface="+mn-cs"/>
              </a:rPr>
              <a:t>COX </a:t>
            </a:r>
            <a:r>
              <a:rPr lang="zh-CN" altLang="en-US" sz="1200" kern="1200" dirty="0" smtClean="0">
                <a:solidFill>
                  <a:schemeClr val="tx1"/>
                </a:solidFill>
                <a:latin typeface="+mn-lt"/>
                <a:ea typeface="+mn-ea"/>
                <a:cs typeface="+mn-cs"/>
              </a:rPr>
              <a:t>）抑制剂，但其安全性好，成本低，降低疼痛的效果可使视觉模拟评分降低</a:t>
            </a:r>
            <a:r>
              <a:rPr lang="en-US" altLang="zh-CN" sz="1200" kern="1200" dirty="0" smtClean="0">
                <a:solidFill>
                  <a:schemeClr val="tx1"/>
                </a:solidFill>
                <a:latin typeface="+mn-lt"/>
                <a:ea typeface="+mn-ea"/>
                <a:cs typeface="+mn-cs"/>
              </a:rPr>
              <a:t>10 mm</a:t>
            </a:r>
            <a:r>
              <a:rPr lang="zh-CN" altLang="en-US" sz="1200" kern="1200" dirty="0" smtClean="0">
                <a:solidFill>
                  <a:schemeClr val="tx1"/>
                </a:solidFill>
                <a:latin typeface="+mn-lt"/>
                <a:ea typeface="+mn-ea"/>
                <a:cs typeface="+mn-cs"/>
              </a:rPr>
              <a:t>。当长期使用对乙酰氨基酚时，应对可能存在的肝毒性对患者进行监测，尤其当每日最大允许用量为</a:t>
            </a:r>
            <a:r>
              <a:rPr lang="en-US" altLang="zh-CN" sz="1200" kern="1200" dirty="0" smtClean="0">
                <a:solidFill>
                  <a:schemeClr val="tx1"/>
                </a:solidFill>
                <a:latin typeface="+mn-lt"/>
                <a:ea typeface="+mn-ea"/>
                <a:cs typeface="+mn-cs"/>
              </a:rPr>
              <a:t>4</a:t>
            </a:r>
            <a:r>
              <a:rPr lang="en-US" altLang="zh-CN" sz="1200" kern="1200" baseline="0" dirty="0" smtClean="0">
                <a:solidFill>
                  <a:schemeClr val="tx1"/>
                </a:solidFill>
                <a:latin typeface="+mn-lt"/>
                <a:ea typeface="+mn-ea"/>
                <a:cs typeface="+mn-cs"/>
              </a:rPr>
              <a:t> g</a:t>
            </a:r>
            <a:r>
              <a:rPr lang="zh-CN" altLang="en-US" sz="1200" kern="1200" baseline="0" dirty="0" smtClean="0">
                <a:solidFill>
                  <a:schemeClr val="tx1"/>
                </a:solidFill>
                <a:latin typeface="+mn-lt"/>
                <a:ea typeface="+mn-ea"/>
                <a:cs typeface="+mn-cs"/>
              </a:rPr>
              <a:t>时。</a:t>
            </a:r>
            <a:r>
              <a:rPr lang="zh-CN" altLang="en-US" sz="1200" kern="1200" dirty="0" smtClean="0">
                <a:solidFill>
                  <a:schemeClr val="tx1"/>
                </a:solidFill>
                <a:latin typeface="+mn-lt"/>
                <a:ea typeface="+mn-ea"/>
                <a:cs typeface="+mn-cs"/>
              </a:rPr>
              <a:t>很少有研究对乙酰氨基酚在治疗腰痛的功效。大多数研究持续时间短，其有效性的证据中等。在日常实践中，对乙酰氨基酚应与其他药物组合使用。</a:t>
            </a:r>
            <a:endParaRPr lang="en-CA" sz="1100" spc="-10" dirty="0">
              <a:ea typeface="MS PGothic" pitchFamily="34" charset="-128"/>
            </a:endParaRPr>
          </a:p>
          <a:p>
            <a:pPr>
              <a:spcBef>
                <a:spcPct val="0"/>
              </a:spcBef>
              <a:spcAft>
                <a:spcPts val="609"/>
              </a:spcAft>
            </a:pPr>
            <a:endParaRPr lang="en-CA" sz="1100" spc="-10" dirty="0">
              <a:ea typeface="MS PGothic" pitchFamily="34" charset="-128"/>
            </a:endParaRPr>
          </a:p>
          <a:p>
            <a:pPr>
              <a:spcBef>
                <a:spcPct val="0"/>
              </a:spcBef>
              <a:spcAft>
                <a:spcPts val="406"/>
              </a:spcAft>
            </a:pPr>
            <a:r>
              <a:rPr lang="zh-CN" altLang="en-US" sz="1100" b="1" dirty="0" smtClean="0">
                <a:ea typeface="MS PGothic" pitchFamily="34" charset="-128"/>
              </a:rPr>
              <a:t>参考文献</a:t>
            </a:r>
            <a:endParaRPr lang="en-CA" sz="1100" dirty="0">
              <a:ea typeface="MS PGothic" pitchFamily="34" charset="-128"/>
            </a:endParaRPr>
          </a:p>
          <a:p>
            <a:pPr defTabSz="928299">
              <a:spcBef>
                <a:spcPct val="0"/>
              </a:spcBef>
              <a:spcAft>
                <a:spcPts val="406"/>
              </a:spcAft>
              <a:defRPr/>
            </a:pPr>
            <a:r>
              <a:rPr lang="en-CA" sz="1100" dirty="0"/>
              <a:t>Chou R </a:t>
            </a:r>
            <a:r>
              <a:rPr lang="en-CA" sz="1100" i="1" dirty="0"/>
              <a:t>et al.</a:t>
            </a:r>
            <a:r>
              <a:rPr lang="en-CA" sz="1100" dirty="0"/>
              <a:t> Medications for acute and chronic low back pain: a review of the evidence for an American Pain Society/American College of Physicians clinical practice guideline. </a:t>
            </a:r>
            <a:br>
              <a:rPr lang="en-CA" sz="1100" dirty="0"/>
            </a:br>
            <a:r>
              <a:rPr lang="en-CA" sz="1100" i="1" dirty="0"/>
              <a:t>Ann Intern Med</a:t>
            </a:r>
            <a:r>
              <a:rPr lang="en-CA" sz="1100" dirty="0"/>
              <a:t> 2007; 147(7):505-14.</a:t>
            </a:r>
          </a:p>
          <a:p>
            <a:pPr defTabSz="928299">
              <a:spcBef>
                <a:spcPct val="0"/>
              </a:spcBef>
              <a:spcAft>
                <a:spcPts val="406"/>
              </a:spcAft>
              <a:defRPr/>
            </a:pPr>
            <a:r>
              <a:rPr lang="en-CA" sz="1100" dirty="0"/>
              <a:t>Lee C </a:t>
            </a:r>
            <a:r>
              <a:rPr lang="en-CA" sz="1100" i="1" dirty="0"/>
              <a:t>et al. </a:t>
            </a:r>
            <a:r>
              <a:rPr lang="en-CA" sz="1100" dirty="0"/>
              <a:t>A comparison of the efficacy and safety of nonsteroidal antiinflammatory agents versus acetaminophen in the treatment of osteoarthritis: a meta-analysis. </a:t>
            </a:r>
            <a:r>
              <a:rPr lang="en-CA" sz="1100" i="1" dirty="0"/>
              <a:t>Arthritis Rheum </a:t>
            </a:r>
            <a:r>
              <a:rPr lang="en-CA" sz="1100" dirty="0"/>
              <a:t>2004; 51(5):746-54.</a:t>
            </a:r>
          </a:p>
          <a:p>
            <a:pPr defTabSz="928299">
              <a:spcBef>
                <a:spcPct val="0"/>
              </a:spcBef>
              <a:spcAft>
                <a:spcPts val="406"/>
              </a:spcAft>
              <a:defRPr/>
            </a:pPr>
            <a:r>
              <a:rPr lang="en-CA" sz="1100" dirty="0"/>
              <a:t>Lee  J </a:t>
            </a:r>
            <a:r>
              <a:rPr lang="en-CA" sz="1100" i="1" dirty="0"/>
              <a:t>et al. </a:t>
            </a:r>
            <a:r>
              <a:rPr lang="en-CA" sz="1100" dirty="0"/>
              <a:t>Low back and radicular pain: a pathway for care developed by the British Pain Society. </a:t>
            </a:r>
            <a:r>
              <a:rPr lang="en-CA" sz="1100" i="1" dirty="0"/>
              <a:t>Br J </a:t>
            </a:r>
            <a:r>
              <a:rPr lang="en-CA" sz="1100" i="1" dirty="0" err="1"/>
              <a:t>Anaesth</a:t>
            </a:r>
            <a:r>
              <a:rPr lang="en-CA" sz="1100" dirty="0"/>
              <a:t> 2013; 111(1):112-20.</a:t>
            </a:r>
          </a:p>
          <a:p>
            <a:pPr defTabSz="928299">
              <a:spcBef>
                <a:spcPct val="0"/>
              </a:spcBef>
              <a:spcAft>
                <a:spcPts val="406"/>
              </a:spcAft>
              <a:defRPr/>
            </a:pPr>
            <a:r>
              <a:rPr lang="en-CA" sz="1100" dirty="0"/>
              <a:t>Mattia A, Coluzzi F. What anesthesiologists should know about paracetamol (acetaminophen). </a:t>
            </a:r>
            <a:r>
              <a:rPr lang="en-CA" sz="1100" i="1" dirty="0"/>
              <a:t>Minerva </a:t>
            </a:r>
            <a:r>
              <a:rPr lang="en-CA" sz="1100" i="1" dirty="0" err="1"/>
              <a:t>Anestesiol</a:t>
            </a:r>
            <a:r>
              <a:rPr lang="en-CA" sz="1100" dirty="0"/>
              <a:t> 2009; 75(11):644-53.</a:t>
            </a:r>
          </a:p>
          <a:p>
            <a:pPr defTabSz="928299">
              <a:spcBef>
                <a:spcPct val="0"/>
              </a:spcBef>
              <a:spcAft>
                <a:spcPts val="406"/>
              </a:spcAft>
              <a:defRPr/>
            </a:pPr>
            <a:r>
              <a:rPr lang="en-CA" sz="1100" dirty="0"/>
              <a:t>Watkins PB </a:t>
            </a:r>
            <a:r>
              <a:rPr lang="en-CA" sz="1100" i="1" dirty="0"/>
              <a:t>et al. </a:t>
            </a:r>
            <a:r>
              <a:rPr lang="en-CA" sz="1100" dirty="0"/>
              <a:t>Aminotransferase elevations in healthy adults receiving 4 grams of acetaminophen daily: a randomized controlled trial. </a:t>
            </a:r>
            <a:r>
              <a:rPr lang="en-CA" sz="1100" i="1" dirty="0"/>
              <a:t>JAMA</a:t>
            </a:r>
            <a:r>
              <a:rPr lang="en-CA" sz="1100" dirty="0"/>
              <a:t> 2006; 296(1):87-93</a:t>
            </a:r>
            <a:r>
              <a:rPr lang="en-CA" sz="1100" dirty="0" smtClean="0"/>
              <a:t>.</a:t>
            </a:r>
            <a:endParaRPr lang="en-CA" sz="1100" dirty="0"/>
          </a:p>
        </p:txBody>
      </p:sp>
      <p:sp>
        <p:nvSpPr>
          <p:cNvPr id="5" name="Slide Number Placeholder 3"/>
          <p:cNvSpPr>
            <a:spLocks noGrp="1"/>
          </p:cNvSpPr>
          <p:nvPr>
            <p:ph type="sldNum" sz="quarter" idx="5"/>
          </p:nvPr>
        </p:nvSpPr>
        <p:spPr>
          <a:xfrm>
            <a:off x="3970938" y="8772668"/>
            <a:ext cx="3037840" cy="461804"/>
          </a:xfrm>
        </p:spPr>
        <p:txBody>
          <a:bodyPr/>
          <a:lstStyle/>
          <a:p>
            <a:fld id="{EFE8784B-3E46-4D8A-B7C7-681B694BEE2E}" type="slidenum">
              <a:rPr lang="es-MX" smtClean="0">
                <a:solidFill>
                  <a:prstClr val="black"/>
                </a:solidFill>
              </a:rPr>
              <a:pPr/>
              <a:t>35</a:t>
            </a:fld>
            <a:endParaRPr lang="es-MX"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51C4A-7ECE-40D0-8952-8921AA583148}" type="slidenum">
              <a:rPr lang="en-US">
                <a:solidFill>
                  <a:prstClr val="black"/>
                </a:solidFill>
              </a:rPr>
              <a:pPr/>
              <a:t>36</a:t>
            </a:fld>
            <a:endParaRPr lang="en-US" dirty="0">
              <a:solidFill>
                <a:prstClr val="black"/>
              </a:solidFill>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xfrm>
            <a:off x="701040" y="4390229"/>
            <a:ext cx="5608320" cy="5163346"/>
          </a:xfrm>
        </p:spPr>
        <p:txBody>
          <a:bodyPr>
            <a:noAutofit/>
          </a:bodyPr>
          <a:lstStyle/>
          <a:p>
            <a:pPr>
              <a:spcBef>
                <a:spcPct val="0"/>
              </a:spcBef>
              <a:spcAft>
                <a:spcPts val="508"/>
              </a:spcAft>
            </a:pPr>
            <a:r>
              <a:rPr lang="zh-CN" altLang="en-US" b="1" dirty="0" smtClean="0"/>
              <a:t>演讲者备注</a:t>
            </a:r>
            <a:endParaRPr lang="en-CA" b="1" dirty="0" smtClean="0"/>
          </a:p>
          <a:p>
            <a:pPr>
              <a:spcBef>
                <a:spcPct val="0"/>
              </a:spcBef>
              <a:spcAft>
                <a:spcPts val="508"/>
              </a:spcAft>
            </a:pPr>
            <a:r>
              <a:rPr lang="en-CA" dirty="0" err="1" smtClean="0">
                <a:ea typeface="MS PGothic" pitchFamily="34" charset="-128"/>
              </a:rPr>
              <a:t>nsNSAID</a:t>
            </a:r>
            <a:r>
              <a:rPr lang="zh-CN" altLang="en-US" dirty="0" smtClean="0">
                <a:ea typeface="MS PGothic" pitchFamily="34" charset="-128"/>
              </a:rPr>
              <a:t>类和昔布类是用于急性和慢性阶段管理的使用最为广泛的药物。系统性文献综述可知，高质量证据支持</a:t>
            </a:r>
            <a:r>
              <a:rPr lang="en-US" altLang="zh-CN" dirty="0" err="1" smtClean="0">
                <a:ea typeface="MS PGothic" pitchFamily="34" charset="-128"/>
              </a:rPr>
              <a:t>nsNSAID</a:t>
            </a:r>
            <a:r>
              <a:rPr lang="zh-CN" altLang="en-US" dirty="0" smtClean="0">
                <a:ea typeface="MS PGothic" pitchFamily="34" charset="-128"/>
              </a:rPr>
              <a:t>类和昔布类缓解腰痛的作用优于安慰剂，且比对乙酰氨基酚更为有效。当使用</a:t>
            </a:r>
            <a:r>
              <a:rPr lang="en-US" altLang="zh-CN" dirty="0" err="1" smtClean="0">
                <a:ea typeface="MS PGothic" pitchFamily="34" charset="-128"/>
              </a:rPr>
              <a:t>nsNSAID</a:t>
            </a:r>
            <a:r>
              <a:rPr lang="zh-CN" altLang="en-US" dirty="0" smtClean="0">
                <a:ea typeface="MS PGothic" pitchFamily="34" charset="-128"/>
              </a:rPr>
              <a:t>类和昔布类时，需考虑风险</a:t>
            </a:r>
            <a:r>
              <a:rPr lang="en-US" altLang="zh-CN" dirty="0" smtClean="0">
                <a:ea typeface="MS PGothic" pitchFamily="34" charset="-128"/>
              </a:rPr>
              <a:t>/</a:t>
            </a:r>
            <a:r>
              <a:rPr lang="zh-CN" altLang="en-US" dirty="0" smtClean="0">
                <a:ea typeface="MS PGothic" pitchFamily="34" charset="-128"/>
              </a:rPr>
              <a:t>获益情况，以及胃肠道、心血管和肾脏方面的风险。</a:t>
            </a:r>
            <a:endParaRPr lang="en-CA" dirty="0" smtClean="0">
              <a:ea typeface="MS PGothic" pitchFamily="34" charset="-128"/>
            </a:endParaRPr>
          </a:p>
          <a:p>
            <a:pPr>
              <a:spcBef>
                <a:spcPct val="0"/>
              </a:spcBef>
              <a:spcAft>
                <a:spcPts val="508"/>
              </a:spcAft>
            </a:pPr>
            <a:r>
              <a:rPr lang="en-CA" dirty="0" smtClean="0">
                <a:ea typeface="MS PGothic" pitchFamily="34" charset="-128"/>
              </a:rPr>
              <a:t> </a:t>
            </a:r>
          </a:p>
          <a:p>
            <a:pPr>
              <a:spcBef>
                <a:spcPct val="0"/>
              </a:spcBef>
              <a:spcAft>
                <a:spcPts val="508"/>
              </a:spcAft>
            </a:pPr>
            <a:r>
              <a:rPr lang="zh-CN" altLang="en-US" b="1" dirty="0" smtClean="0">
                <a:ea typeface="MS PGothic" pitchFamily="34" charset="-128"/>
              </a:rPr>
              <a:t>参考文献</a:t>
            </a:r>
            <a:endParaRPr lang="en-CA" b="0" dirty="0" smtClean="0">
              <a:ea typeface="MS PGothic" pitchFamily="34" charset="-128"/>
            </a:endParaRPr>
          </a:p>
          <a:p>
            <a:pPr>
              <a:spcAft>
                <a:spcPts val="508"/>
              </a:spcAft>
            </a:pPr>
            <a:r>
              <a:rPr lang="en-CA" b="0" u="none" strike="noStrike" kern="1200" baseline="0" dirty="0" smtClean="0">
                <a:solidFill>
                  <a:srgbClr val="000000"/>
                </a:solidFill>
              </a:rPr>
              <a:t>Chou R </a:t>
            </a:r>
            <a:r>
              <a:rPr lang="en-CA" b="0" i="1" u="none" strike="noStrike" kern="1200" baseline="0" dirty="0" smtClean="0">
                <a:solidFill>
                  <a:srgbClr val="000000"/>
                </a:solidFill>
              </a:rPr>
              <a:t>et</a:t>
            </a:r>
            <a:r>
              <a:rPr lang="en-CA" b="0" i="1" u="none" strike="noStrike" kern="1200" dirty="0" smtClean="0">
                <a:solidFill>
                  <a:srgbClr val="000000"/>
                </a:solidFill>
              </a:rPr>
              <a:t> al.</a:t>
            </a:r>
            <a:r>
              <a:rPr lang="en-CA" b="0" i="1" u="none" strike="noStrike" kern="1200" baseline="0" dirty="0" smtClean="0">
                <a:solidFill>
                  <a:srgbClr val="000000"/>
                </a:solidFill>
              </a:rPr>
              <a:t> </a:t>
            </a:r>
            <a:r>
              <a:rPr lang="en-CA" b="0" u="none" strike="noStrike" kern="1200" baseline="0" dirty="0" smtClean="0">
                <a:solidFill>
                  <a:srgbClr val="000000"/>
                </a:solidFill>
              </a:rPr>
              <a:t>Diagnosis </a:t>
            </a:r>
            <a:r>
              <a:rPr lang="en-CA" b="0" i="0" u="none" strike="noStrike" kern="1200" baseline="0" dirty="0" smtClean="0">
                <a:solidFill>
                  <a:srgbClr val="000000"/>
                </a:solidFill>
              </a:rPr>
              <a:t>and treatment of low back pain: a joint clinical practice guideline from the American College of Physicians and the American Pain Society. </a:t>
            </a:r>
            <a:r>
              <a:rPr lang="en-CA" b="0" i="1" u="none" strike="noStrike" kern="1200" baseline="0" dirty="0" smtClean="0">
                <a:solidFill>
                  <a:srgbClr val="000000"/>
                </a:solidFill>
              </a:rPr>
              <a:t>Ann Intern Med </a:t>
            </a:r>
            <a:r>
              <a:rPr lang="en-CA" b="0" i="0" u="none" strike="noStrike" kern="1200" baseline="0" dirty="0" smtClean="0">
                <a:solidFill>
                  <a:srgbClr val="000000"/>
                </a:solidFill>
              </a:rPr>
              <a:t>2007; 147(7):478-91.</a:t>
            </a:r>
          </a:p>
          <a:p>
            <a:pPr>
              <a:spcAft>
                <a:spcPts val="508"/>
              </a:spcAft>
              <a:defRPr/>
            </a:pPr>
            <a:r>
              <a:rPr lang="en-CA" b="0" dirty="0" smtClean="0"/>
              <a:t>Lee J</a:t>
            </a:r>
            <a:r>
              <a:rPr lang="en-CA" dirty="0">
                <a:solidFill>
                  <a:srgbClr val="000000"/>
                </a:solidFill>
              </a:rPr>
              <a:t> </a:t>
            </a:r>
            <a:r>
              <a:rPr lang="en-CA" i="1" dirty="0">
                <a:solidFill>
                  <a:srgbClr val="000000"/>
                </a:solidFill>
              </a:rPr>
              <a:t>et </a:t>
            </a:r>
            <a:r>
              <a:rPr lang="en-CA" i="1" dirty="0" smtClean="0">
                <a:solidFill>
                  <a:srgbClr val="000000"/>
                </a:solidFill>
              </a:rPr>
              <a:t>al</a:t>
            </a:r>
            <a:r>
              <a:rPr lang="en-CA" b="0" i="1" dirty="0" smtClean="0"/>
              <a:t>. </a:t>
            </a:r>
            <a:r>
              <a:rPr lang="en-CA" b="0" dirty="0" smtClean="0"/>
              <a:t>Low back and radicular pain: a pathway for care developed by the British Pain Society. </a:t>
            </a:r>
            <a:r>
              <a:rPr lang="en-CA" b="0" i="1" dirty="0" smtClean="0"/>
              <a:t>Br J </a:t>
            </a:r>
            <a:r>
              <a:rPr lang="en-CA" b="0" i="1" dirty="0" err="1" smtClean="0"/>
              <a:t>Anaesth</a:t>
            </a:r>
            <a:r>
              <a:rPr lang="en-CA" b="0" dirty="0" smtClean="0"/>
              <a:t> 2013; 111(1):112-20.</a:t>
            </a:r>
          </a:p>
          <a:p>
            <a:pPr>
              <a:spcAft>
                <a:spcPts val="508"/>
              </a:spcAft>
              <a:defRPr/>
            </a:pPr>
            <a:r>
              <a:rPr lang="en-CA" spc="-20" dirty="0" err="1"/>
              <a:t>Schnitzer</a:t>
            </a:r>
            <a:r>
              <a:rPr lang="en-CA" spc="-20" dirty="0"/>
              <a:t> TJ</a:t>
            </a:r>
            <a:r>
              <a:rPr lang="en-CA" spc="-20" dirty="0">
                <a:solidFill>
                  <a:srgbClr val="000000"/>
                </a:solidFill>
              </a:rPr>
              <a:t> </a:t>
            </a:r>
            <a:r>
              <a:rPr lang="en-CA" i="1" spc="-20" dirty="0">
                <a:solidFill>
                  <a:srgbClr val="000000"/>
                </a:solidFill>
              </a:rPr>
              <a:t>et al. </a:t>
            </a:r>
            <a:r>
              <a:rPr lang="en-CA" spc="-20" dirty="0"/>
              <a:t>A comprehensive review of clinical trials on the efficacy and safety of drugs for the treatment of low back pain. </a:t>
            </a:r>
            <a:r>
              <a:rPr lang="en-CA" i="1" spc="-20" dirty="0"/>
              <a:t>J Pain Symptom Manage</a:t>
            </a:r>
            <a:r>
              <a:rPr lang="en-CA" spc="-20" dirty="0"/>
              <a:t> 2004; 28(1):72-95.</a:t>
            </a:r>
          </a:p>
          <a:p>
            <a:pPr>
              <a:spcAft>
                <a:spcPts val="508"/>
              </a:spcAft>
              <a:defRPr/>
            </a:pPr>
            <a:r>
              <a:rPr lang="en-CA" dirty="0"/>
              <a:t>v</a:t>
            </a:r>
            <a:r>
              <a:rPr lang="en-CA" b="0" dirty="0" smtClean="0"/>
              <a:t>an </a:t>
            </a:r>
            <a:r>
              <a:rPr lang="en-CA" b="0" dirty="0" err="1" smtClean="0"/>
              <a:t>Tulder</a:t>
            </a:r>
            <a:r>
              <a:rPr lang="en-CA" b="0" dirty="0" smtClean="0"/>
              <a:t> MW </a:t>
            </a:r>
            <a:r>
              <a:rPr lang="en-CA" i="1" dirty="0">
                <a:solidFill>
                  <a:srgbClr val="000000"/>
                </a:solidFill>
              </a:rPr>
              <a:t>et al. </a:t>
            </a:r>
            <a:r>
              <a:rPr lang="en-CA" b="0" dirty="0" smtClean="0"/>
              <a:t>Lumbar supports for prevention and treatment of low back pain. </a:t>
            </a:r>
            <a:r>
              <a:rPr lang="en-CA" b="0" i="1" dirty="0" smtClean="0"/>
              <a:t>Cochrane Database </a:t>
            </a:r>
            <a:r>
              <a:rPr lang="en-CA" b="0" i="1" dirty="0" err="1" smtClean="0"/>
              <a:t>Syst</a:t>
            </a:r>
            <a:r>
              <a:rPr lang="en-CA" b="0" i="1" dirty="0" smtClean="0"/>
              <a:t> Rev </a:t>
            </a:r>
            <a:r>
              <a:rPr lang="en-CA" b="0" dirty="0" smtClean="0"/>
              <a:t>2000; 3:CD001823.</a:t>
            </a:r>
          </a:p>
          <a:p>
            <a:pPr defTabSz="928299">
              <a:spcAft>
                <a:spcPts val="508"/>
              </a:spcAft>
              <a:defRPr/>
            </a:pPr>
            <a:r>
              <a:rPr lang="en-CA" b="0" dirty="0" smtClean="0"/>
              <a:t>Vane JR, Botting RM. New insights into the mode of action of anti-inflammatory drugs. </a:t>
            </a:r>
            <a:r>
              <a:rPr lang="en-CA" b="0" i="1" dirty="0" err="1" smtClean="0"/>
              <a:t>Inflamm</a:t>
            </a:r>
            <a:r>
              <a:rPr lang="en-CA" b="0" i="1" dirty="0" smtClean="0"/>
              <a:t> Res</a:t>
            </a:r>
            <a:r>
              <a:rPr lang="en-CA" b="0" baseline="0" dirty="0" smtClean="0"/>
              <a:t> </a:t>
            </a:r>
            <a:r>
              <a:rPr lang="en-CA" b="0" dirty="0" smtClean="0"/>
              <a:t>1995; 44(1):1-10.</a:t>
            </a:r>
          </a:p>
          <a:p>
            <a:pPr defTabSz="928299">
              <a:spcAft>
                <a:spcPts val="508"/>
              </a:spcAft>
              <a:defRPr/>
            </a:pPr>
            <a:endParaRPr lang="en-CA" b="0" dirty="0" smtClean="0"/>
          </a:p>
          <a:p>
            <a:pPr defTabSz="928299">
              <a:spcAft>
                <a:spcPts val="508"/>
              </a:spcAft>
              <a:defRPr/>
            </a:pPr>
            <a:endParaRPr lang="en-CA" b="0" dirty="0" smtClean="0"/>
          </a:p>
          <a:p>
            <a:pPr defTabSz="928299">
              <a:spcAft>
                <a:spcPts val="508"/>
              </a:spcAft>
              <a:defRPr/>
            </a:pPr>
            <a:endParaRPr lang="en-CA" b="0" dirty="0" smtClean="0"/>
          </a:p>
          <a:p>
            <a:pPr>
              <a:spcAft>
                <a:spcPts val="508"/>
              </a:spcAft>
            </a:pPr>
            <a:endParaRPr lang="en-CA" b="0" i="0" u="none" strike="noStrike" kern="1200" baseline="0" dirty="0" smtClean="0">
              <a:solidFill>
                <a:srgbClr val="FF0000"/>
              </a:solidFill>
            </a:endParaRPr>
          </a:p>
          <a:p>
            <a:pPr>
              <a:spcAft>
                <a:spcPts val="508"/>
              </a:spcAft>
            </a:pPr>
            <a:endParaRPr lang="en-CA" b="1" i="0" u="none" strike="noStrike" kern="1200" baseline="0" dirty="0" smtClean="0">
              <a:solidFill>
                <a:srgbClr val="FF0000"/>
              </a:solidFill>
            </a:endParaRPr>
          </a:p>
          <a:p>
            <a:pPr>
              <a:spcBef>
                <a:spcPct val="0"/>
              </a:spcBef>
              <a:spcAft>
                <a:spcPts val="508"/>
              </a:spcAft>
            </a:pPr>
            <a:endParaRPr lang="en-CA" b="1" dirty="0">
              <a:ea typeface="MS PGothic"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90229"/>
            <a:ext cx="5608320" cy="4156234"/>
          </a:xfrm>
        </p:spPr>
        <p:txBody>
          <a:bodyPr/>
          <a:lstStyle/>
          <a:p>
            <a:pPr>
              <a:spcAft>
                <a:spcPts val="609"/>
              </a:spcAft>
            </a:pPr>
            <a:r>
              <a:rPr lang="zh-CN" altLang="en-US" b="1" dirty="0" smtClean="0"/>
              <a:t>演讲者备注</a:t>
            </a:r>
            <a:endParaRPr lang="en-CA" b="1" dirty="0" smtClean="0"/>
          </a:p>
          <a:p>
            <a:pPr marL="0" marR="0" indent="0" algn="l" defTabSz="914400" rtl="0" eaLnBrk="1" fontAlgn="auto" latinLnBrk="0" hangingPunct="1">
              <a:lnSpc>
                <a:spcPct val="100000"/>
              </a:lnSpc>
              <a:spcBef>
                <a:spcPts val="0"/>
              </a:spcBef>
              <a:spcAft>
                <a:spcPts val="600"/>
              </a:spcAft>
              <a:buClrTx/>
              <a:buSzTx/>
              <a:buFontTx/>
              <a:buNone/>
              <a:tabLst/>
              <a:defRPr/>
            </a:pPr>
            <a:r>
              <a:rPr lang="zh-CN" altLang="en-US" sz="1200" b="0" i="0" kern="1200" dirty="0" smtClean="0">
                <a:solidFill>
                  <a:schemeClr val="tx1"/>
                </a:solidFill>
                <a:latin typeface="+mn-lt"/>
                <a:ea typeface="+mn-ea"/>
                <a:cs typeface="+mn-cs"/>
              </a:rPr>
              <a:t>对学员提出如幻灯片所示的问题，引发讨论。</a:t>
            </a:r>
            <a:endParaRPr lang="en-US" dirty="0" smtClean="0"/>
          </a:p>
        </p:txBody>
      </p:sp>
      <p:sp>
        <p:nvSpPr>
          <p:cNvPr id="4" name="Slide Number Placeholder 3"/>
          <p:cNvSpPr>
            <a:spLocks noGrp="1"/>
          </p:cNvSpPr>
          <p:nvPr>
            <p:ph type="sldNum" sz="quarter" idx="10"/>
          </p:nvPr>
        </p:nvSpPr>
        <p:spPr/>
        <p:txBody>
          <a:bodyPr/>
          <a:lstStyle/>
          <a:p>
            <a:fld id="{EFE8784B-3E46-4D8A-B7C7-681B694BEE2E}" type="slidenum">
              <a:rPr lang="es-MX" smtClean="0"/>
              <a:pPr/>
              <a:t>37</a:t>
            </a:fld>
            <a:endParaRPr lang="es-MX" dirty="0"/>
          </a:p>
        </p:txBody>
      </p:sp>
    </p:spTree>
    <p:extLst>
      <p:ext uri="{BB962C8B-B14F-4D97-AF65-F5344CB8AC3E}">
        <p14:creationId xmlns:p14="http://schemas.microsoft.com/office/powerpoint/2010/main" val="438292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bwMode="auto">
          <a:noFill/>
          <a:ln>
            <a:miter lim="800000"/>
            <a:headEnd/>
            <a:tailEnd/>
          </a:ln>
        </p:spPr>
        <p:txBody>
          <a:bodyPr/>
          <a:lstStyle/>
          <a:p>
            <a:fld id="{5E50D21E-D26E-4B08-82CD-5B2BF1D1B1D0}" type="slidenum">
              <a:rPr lang="en-CA" altLang="zh-CN" smtClean="0">
                <a:solidFill>
                  <a:srgbClr val="000000"/>
                </a:solidFill>
                <a:ea typeface="SimSun" pitchFamily="2" charset="-122"/>
              </a:rPr>
              <a:pPr/>
              <a:t>38</a:t>
            </a:fld>
            <a:endParaRPr lang="en-CA" altLang="zh-CN" smtClean="0">
              <a:solidFill>
                <a:srgbClr val="000000"/>
              </a:solidFill>
              <a:ea typeface="SimSun" pitchFamily="2" charset="-122"/>
            </a:endParaRPr>
          </a:p>
        </p:txBody>
      </p:sp>
      <p:sp>
        <p:nvSpPr>
          <p:cNvPr id="177155" name="Rectangle 2"/>
          <p:cNvSpPr>
            <a:spLocks noGrp="1" noRot="1" noChangeAspect="1" noChangeArrowheads="1" noTextEdit="1"/>
          </p:cNvSpPr>
          <p:nvPr>
            <p:ph type="sldImg"/>
          </p:nvPr>
        </p:nvSpPr>
        <p:spPr bwMode="auto">
          <a:xfrm>
            <a:off x="1196975" y="692150"/>
            <a:ext cx="4619625" cy="3463925"/>
          </a:xfrm>
          <a:noFill/>
          <a:ln>
            <a:solidFill>
              <a:srgbClr val="000000"/>
            </a:solidFill>
            <a:miter lim="800000"/>
            <a:headEnd/>
            <a:tailEnd/>
          </a:ln>
        </p:spPr>
      </p:sp>
      <p:sp>
        <p:nvSpPr>
          <p:cNvPr id="177156" name="Rectangle 3"/>
          <p:cNvSpPr>
            <a:spLocks noGrp="1" noChangeArrowheads="1"/>
          </p:cNvSpPr>
          <p:nvPr>
            <p:ph type="body" idx="1"/>
          </p:nvPr>
        </p:nvSpPr>
        <p:spPr bwMode="auto">
          <a:xfrm>
            <a:off x="695326" y="4383381"/>
            <a:ext cx="5629275" cy="5522247"/>
          </a:xfrm>
          <a:noFill/>
        </p:spPr>
        <p:txBody>
          <a:bodyPr/>
          <a:lstStyle/>
          <a:p>
            <a:r>
              <a:rPr lang="zh-CN" altLang="en-US" b="1" dirty="0" smtClean="0"/>
              <a:t>演讲者备注</a:t>
            </a:r>
            <a:endParaRPr lang="en-CA" altLang="en-US" b="1" dirty="0" smtClean="0"/>
          </a:p>
          <a:p>
            <a:r>
              <a:rPr lang="zh-CN" altLang="en-US" sz="1200" b="0" i="0" kern="1200" dirty="0" smtClean="0">
                <a:solidFill>
                  <a:schemeClr val="tx1"/>
                </a:solidFill>
                <a:latin typeface="+mn-lt"/>
                <a:ea typeface="+mn-ea"/>
                <a:cs typeface="+mn-cs"/>
              </a:rPr>
              <a:t>本研究的目的在于对可用的</a:t>
            </a:r>
            <a:r>
              <a:rPr lang="en-US" altLang="zh-CN" sz="1200" b="0" i="0" kern="1200" dirty="0" err="1" smtClean="0">
                <a:solidFill>
                  <a:schemeClr val="tx1"/>
                </a:solidFill>
                <a:latin typeface="+mn-lt"/>
                <a:ea typeface="+mn-ea"/>
                <a:cs typeface="+mn-cs"/>
              </a:rPr>
              <a:t>nsNSAID</a:t>
            </a:r>
            <a:r>
              <a:rPr lang="zh-CN" altLang="en-US" sz="1200" b="0" i="0" kern="1200" dirty="0" smtClean="0">
                <a:solidFill>
                  <a:schemeClr val="tx1"/>
                </a:solidFill>
                <a:latin typeface="+mn-lt"/>
                <a:ea typeface="+mn-ea"/>
                <a:cs typeface="+mn-cs"/>
              </a:rPr>
              <a:t>和昔布类的心血管安全性证据进行分析。从所有大型随机分组的比较任意非甾体抗炎药（</a:t>
            </a:r>
            <a:r>
              <a:rPr lang="en-US" altLang="zh-CN" sz="1200" b="0" i="0" kern="1200" dirty="0" smtClean="0">
                <a:solidFill>
                  <a:schemeClr val="tx1"/>
                </a:solidFill>
                <a:latin typeface="+mn-lt"/>
                <a:ea typeface="+mn-ea"/>
                <a:cs typeface="+mn-cs"/>
              </a:rPr>
              <a:t>NSAID</a:t>
            </a:r>
            <a:r>
              <a:rPr lang="zh-CN" altLang="en-US" sz="1200" b="0" i="0" kern="1200" dirty="0" smtClean="0">
                <a:solidFill>
                  <a:schemeClr val="tx1"/>
                </a:solidFill>
                <a:latin typeface="+mn-lt"/>
                <a:ea typeface="+mn-ea"/>
                <a:cs typeface="+mn-cs"/>
              </a:rPr>
              <a:t>）和其他</a:t>
            </a:r>
            <a:r>
              <a:rPr lang="en-US" altLang="zh-CN" sz="1200" b="0" i="0" kern="1200" dirty="0" smtClean="0">
                <a:solidFill>
                  <a:schemeClr val="tx1"/>
                </a:solidFill>
                <a:latin typeface="+mn-lt"/>
                <a:ea typeface="+mn-ea"/>
                <a:cs typeface="+mn-cs"/>
              </a:rPr>
              <a:t>NSAID</a:t>
            </a:r>
            <a:r>
              <a:rPr lang="zh-CN" altLang="en-US" sz="1200" b="0" i="0" kern="1200" dirty="0" smtClean="0">
                <a:solidFill>
                  <a:schemeClr val="tx1"/>
                </a:solidFill>
                <a:latin typeface="+mn-lt"/>
                <a:ea typeface="+mn-ea"/>
                <a:cs typeface="+mn-cs"/>
              </a:rPr>
              <a:t>或安慰剂的对照试验中获得数据。主要结局为心肌梗死。次要结局包括卒中、心血管疾病死亡和其他原因死亡。复合终点为与安慰剂对照的非致死性心梗，非致死性卒中或心血管死亡。</a:t>
            </a:r>
          </a:p>
          <a:p>
            <a:r>
              <a:rPr lang="zh-CN" altLang="en-US" sz="1200" b="0" i="0" kern="1200" dirty="0" smtClean="0">
                <a:solidFill>
                  <a:schemeClr val="tx1"/>
                </a:solidFill>
                <a:latin typeface="+mn-lt"/>
                <a:ea typeface="+mn-ea"/>
                <a:cs typeface="+mn-cs"/>
              </a:rPr>
              <a:t>分析纳入来自</a:t>
            </a:r>
            <a:r>
              <a:rPr lang="en-US" altLang="zh-CN" sz="1200" b="0" i="0" kern="1200" dirty="0" smtClean="0">
                <a:solidFill>
                  <a:schemeClr val="tx1"/>
                </a:solidFill>
                <a:latin typeface="+mn-lt"/>
                <a:ea typeface="+mn-ea"/>
                <a:cs typeface="+mn-cs"/>
              </a:rPr>
              <a:t>31</a:t>
            </a:r>
            <a:r>
              <a:rPr lang="zh-CN" altLang="en-US" sz="1200" b="0" i="0" kern="1200" dirty="0" smtClean="0">
                <a:solidFill>
                  <a:schemeClr val="tx1"/>
                </a:solidFill>
                <a:latin typeface="+mn-lt"/>
                <a:ea typeface="+mn-ea"/>
                <a:cs typeface="+mn-cs"/>
              </a:rPr>
              <a:t>项试验（患者数</a:t>
            </a:r>
            <a:r>
              <a:rPr lang="en-US" altLang="zh-CN" sz="1200" b="0" i="0" kern="1200" dirty="0" smtClean="0">
                <a:solidFill>
                  <a:schemeClr val="tx1"/>
                </a:solidFill>
                <a:latin typeface="+mn-lt"/>
                <a:ea typeface="+mn-ea"/>
                <a:cs typeface="+mn-cs"/>
              </a:rPr>
              <a:t>n = 116,429</a:t>
            </a:r>
            <a:r>
              <a:rPr lang="zh-CN" altLang="en-US" sz="1200" b="0" i="0" kern="1200" dirty="0" smtClean="0">
                <a:solidFill>
                  <a:schemeClr val="tx1"/>
                </a:solidFill>
                <a:latin typeface="+mn-lt"/>
                <a:ea typeface="+mn-ea"/>
                <a:cs typeface="+mn-cs"/>
              </a:rPr>
              <a:t>），患者年＞</a:t>
            </a:r>
            <a:r>
              <a:rPr lang="en-US" altLang="zh-CN" sz="1200" b="0" i="0" kern="1200" dirty="0" smtClean="0">
                <a:solidFill>
                  <a:schemeClr val="tx1"/>
                </a:solidFill>
                <a:latin typeface="+mn-lt"/>
                <a:ea typeface="+mn-ea"/>
                <a:cs typeface="+mn-cs"/>
              </a:rPr>
              <a:t>115,000</a:t>
            </a:r>
            <a:r>
              <a:rPr lang="zh-CN" altLang="en-US" sz="1200" b="0" i="0" kern="1200" dirty="0" smtClean="0">
                <a:solidFill>
                  <a:schemeClr val="tx1"/>
                </a:solidFill>
                <a:latin typeface="+mn-lt"/>
                <a:ea typeface="+mn-ea"/>
                <a:cs typeface="+mn-cs"/>
              </a:rPr>
              <a:t>。患者被分组到萘普生、布洛芬、双氯芬酸、塞来昔布</a:t>
            </a:r>
            <a:r>
              <a:rPr lang="zh-CN" altLang="en-US" sz="1200" b="0" i="0" kern="1200" smtClean="0">
                <a:solidFill>
                  <a:schemeClr val="tx1"/>
                </a:solidFill>
                <a:latin typeface="+mn-lt"/>
                <a:ea typeface="+mn-ea"/>
                <a:cs typeface="+mn-cs"/>
              </a:rPr>
              <a:t>、依托托</a:t>
            </a:r>
            <a:r>
              <a:rPr lang="zh-CN" altLang="en-US" sz="1200" b="0" i="0" kern="1200" dirty="0" smtClean="0">
                <a:solidFill>
                  <a:schemeClr val="tx1"/>
                </a:solidFill>
                <a:latin typeface="+mn-lt"/>
                <a:ea typeface="+mn-ea"/>
                <a:cs typeface="+mn-cs"/>
              </a:rPr>
              <a:t>考昔、罗美昔布或安慰剂组组。</a:t>
            </a:r>
          </a:p>
          <a:p>
            <a:r>
              <a:rPr lang="zh-CN" altLang="en-US" sz="1200" b="0" i="0" kern="1200" dirty="0" smtClean="0">
                <a:solidFill>
                  <a:schemeClr val="tx1"/>
                </a:solidFill>
                <a:latin typeface="+mn-lt"/>
                <a:ea typeface="+mn-ea"/>
                <a:cs typeface="+mn-cs"/>
              </a:rPr>
              <a:t>所有药物似乎均与复合终点风险增加相关。除萘普生以外的所有</a:t>
            </a:r>
            <a:r>
              <a:rPr lang="en-US" altLang="zh-CN" sz="1200" b="0" i="0" kern="1200" dirty="0" smtClean="0">
                <a:solidFill>
                  <a:schemeClr val="tx1"/>
                </a:solidFill>
                <a:latin typeface="+mn-lt"/>
                <a:ea typeface="+mn-ea"/>
                <a:cs typeface="+mn-cs"/>
              </a:rPr>
              <a:t>NSAID</a:t>
            </a:r>
            <a:r>
              <a:rPr lang="zh-CN" altLang="en-US" sz="1200" b="0" i="0" kern="1200" dirty="0" smtClean="0">
                <a:solidFill>
                  <a:schemeClr val="tx1"/>
                </a:solidFill>
                <a:latin typeface="+mn-lt"/>
                <a:ea typeface="+mn-ea"/>
                <a:cs typeface="+mn-cs"/>
              </a:rPr>
              <a:t>的预期估计比率均大于</a:t>
            </a:r>
            <a:r>
              <a:rPr lang="en-US" altLang="zh-CN" sz="1200" b="0" i="0" kern="1200" dirty="0" smtClean="0">
                <a:solidFill>
                  <a:schemeClr val="tx1"/>
                </a:solidFill>
                <a:latin typeface="+mn-lt"/>
                <a:ea typeface="+mn-ea"/>
                <a:cs typeface="+mn-cs"/>
              </a:rPr>
              <a:t>1.3</a:t>
            </a:r>
            <a:r>
              <a:rPr lang="zh-CN" altLang="en-US" sz="1200" b="0" i="0" kern="1200" dirty="0" smtClean="0">
                <a:solidFill>
                  <a:schemeClr val="tx1"/>
                </a:solidFill>
                <a:latin typeface="+mn-lt"/>
                <a:ea typeface="+mn-ea"/>
                <a:cs typeface="+mn-cs"/>
              </a:rPr>
              <a:t>，是临床相关风险增加的公认指标。</a:t>
            </a:r>
          </a:p>
          <a:p>
            <a:r>
              <a:rPr lang="zh-CN" altLang="en-US" sz="1200" b="0" i="0" kern="1200" dirty="0" smtClean="0">
                <a:solidFill>
                  <a:schemeClr val="tx1"/>
                </a:solidFill>
                <a:latin typeface="+mn-lt"/>
                <a:ea typeface="+mn-ea"/>
                <a:cs typeface="+mn-cs"/>
              </a:rPr>
              <a:t>作者得出结论认为，虽然存在不确定性，但缺乏证据表明任何被研究的药物有心血管安全性。萘普生的危害似乎最小。在开具任何</a:t>
            </a:r>
            <a:r>
              <a:rPr lang="en-US" altLang="zh-CN" sz="1200" b="0" i="0" kern="1200" dirty="0" smtClean="0">
                <a:solidFill>
                  <a:schemeClr val="tx1"/>
                </a:solidFill>
                <a:latin typeface="+mn-lt"/>
                <a:ea typeface="+mn-ea"/>
                <a:cs typeface="+mn-cs"/>
              </a:rPr>
              <a:t>NSAID</a:t>
            </a:r>
            <a:r>
              <a:rPr lang="zh-CN" altLang="en-US" sz="1200" b="0" i="0" kern="1200" dirty="0" smtClean="0">
                <a:solidFill>
                  <a:schemeClr val="tx1"/>
                </a:solidFill>
                <a:latin typeface="+mn-lt"/>
                <a:ea typeface="+mn-ea"/>
                <a:cs typeface="+mn-cs"/>
              </a:rPr>
              <a:t>处方时，均应考虑心血管风险考虑。</a:t>
            </a:r>
          </a:p>
          <a:p>
            <a:endParaRPr lang="en-CA" altLang="zh-CN" dirty="0" smtClean="0"/>
          </a:p>
          <a:p>
            <a:r>
              <a:rPr lang="zh-CN" altLang="en-US" b="1" dirty="0" smtClean="0"/>
              <a:t>参考文献</a:t>
            </a:r>
            <a:endParaRPr lang="en-CA" altLang="zh-CN" b="1" dirty="0" smtClean="0"/>
          </a:p>
          <a:p>
            <a:r>
              <a:rPr lang="en-CA" altLang="zh-CN" dirty="0" err="1" smtClean="0"/>
              <a:t>Trelle</a:t>
            </a:r>
            <a:r>
              <a:rPr lang="en-CA" altLang="zh-CN" dirty="0" smtClean="0"/>
              <a:t> S </a:t>
            </a:r>
            <a:r>
              <a:rPr lang="en-CA" altLang="zh-CN" i="1" dirty="0" smtClean="0"/>
              <a:t>et al. </a:t>
            </a:r>
            <a:r>
              <a:rPr lang="en-CA" altLang="zh-CN" dirty="0" smtClean="0"/>
              <a:t>Cardiovascular safety of non-steroidal anti-inflammatory drugs: network meta-analysis. </a:t>
            </a:r>
            <a:r>
              <a:rPr lang="en-CA" altLang="zh-CN" i="1" dirty="0" smtClean="0"/>
              <a:t>BMJ</a:t>
            </a:r>
            <a:r>
              <a:rPr lang="en-CA" altLang="zh-CN" dirty="0" smtClean="0"/>
              <a:t> 2011; 342:c7086.</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xfrm>
            <a:off x="1196975" y="690563"/>
            <a:ext cx="4619625" cy="3465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noChangeArrowheads="1"/>
          </p:cNvSpPr>
          <p:nvPr>
            <p:ph type="body" idx="1"/>
          </p:nvPr>
        </p:nvSpPr>
        <p:spPr bwMode="auto">
          <a:xfrm>
            <a:off x="707534" y="4393829"/>
            <a:ext cx="5617067" cy="55597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22" tIns="44562" rIns="89122" bIns="44562"/>
          <a:lstStyle/>
          <a:p>
            <a:pPr>
              <a:spcAft>
                <a:spcPts val="595"/>
              </a:spcAft>
            </a:pPr>
            <a:r>
              <a:rPr lang="zh-CN" altLang="en-US" b="1" dirty="0" smtClean="0"/>
              <a:t>演讲者备注 </a:t>
            </a:r>
            <a:r>
              <a:rPr lang="en-CA" b="1" dirty="0" smtClean="0"/>
              <a:t> </a:t>
            </a:r>
          </a:p>
          <a:p>
            <a:r>
              <a:rPr lang="zh-CN" altLang="en-US" dirty="0" smtClean="0"/>
              <a:t>多数抗炎药物都可引发胃肠道副作用。胃肠道粘膜损伤范围从无临床表现的内窥镜下病灶到严重上消化道并发症，严重时并发症可致命。该图给出了与</a:t>
            </a:r>
            <a:r>
              <a:rPr lang="en-CA" dirty="0" err="1" smtClean="0"/>
              <a:t>nsNSAID</a:t>
            </a:r>
            <a:r>
              <a:rPr lang="en-CA" dirty="0" smtClean="0"/>
              <a:t>/</a:t>
            </a:r>
            <a:r>
              <a:rPr lang="zh-CN" altLang="en-US" dirty="0" smtClean="0"/>
              <a:t>昔布类相关的胃肠道综合征的多项因素的相关风险。既往上消化道出血病史是未来上消化道出血的最为严重的单一预测因子。</a:t>
            </a:r>
            <a:endParaRPr lang="en-CA" altLang="zh-CN" dirty="0" smtClean="0"/>
          </a:p>
          <a:p>
            <a:pPr>
              <a:spcAft>
                <a:spcPts val="595"/>
              </a:spcAft>
            </a:pPr>
            <a:endParaRPr lang="en-CA" altLang="zh-CN" dirty="0" smtClean="0"/>
          </a:p>
          <a:p>
            <a:pPr>
              <a:spcAft>
                <a:spcPts val="595"/>
              </a:spcAft>
            </a:pPr>
            <a:r>
              <a:rPr lang="zh-CN" altLang="en-US" b="1" dirty="0" smtClean="0"/>
              <a:t>参考文献</a:t>
            </a:r>
            <a:endParaRPr lang="en-CA" altLang="zh-CN" b="1" dirty="0" smtClean="0"/>
          </a:p>
          <a:p>
            <a:pPr>
              <a:spcAft>
                <a:spcPts val="595"/>
              </a:spcAft>
            </a:pPr>
            <a:r>
              <a:rPr lang="en-CA" altLang="zh-CN" dirty="0" smtClean="0"/>
              <a:t>Bardou M, Barkun AN. Preventing the gastrointestinal adverse effects of nonsteroidal </a:t>
            </a:r>
            <a:br>
              <a:rPr lang="en-CA" altLang="zh-CN" dirty="0" smtClean="0"/>
            </a:br>
            <a:r>
              <a:rPr lang="en-CA" altLang="zh-CN" dirty="0" smtClean="0"/>
              <a:t>anti-inflammatory drugs: from risk factor identification to risk factor intervention. </a:t>
            </a:r>
            <a:br>
              <a:rPr lang="en-CA" altLang="zh-CN" dirty="0" smtClean="0"/>
            </a:br>
            <a:r>
              <a:rPr lang="en-CA" altLang="zh-CN" i="1" dirty="0" smtClean="0"/>
              <a:t>Joint Bone Spine </a:t>
            </a:r>
            <a:r>
              <a:rPr lang="en-CA" altLang="zh-CN" dirty="0" smtClean="0"/>
              <a:t>2010; 77(1):6-12. </a:t>
            </a:r>
          </a:p>
          <a:p>
            <a:pPr>
              <a:spcAft>
                <a:spcPts val="595"/>
              </a:spcAft>
            </a:pPr>
            <a:r>
              <a:rPr lang="en-CA" altLang="zh-CN" dirty="0" smtClean="0"/>
              <a:t>Gabriel SE </a:t>
            </a:r>
            <a:r>
              <a:rPr lang="en-CA" altLang="zh-CN" i="1" dirty="0" smtClean="0"/>
              <a:t>et al. </a:t>
            </a:r>
            <a:r>
              <a:rPr lang="en-CA" altLang="zh-CN" dirty="0" smtClean="0"/>
              <a:t>Risk for serious gastrointestinal complications related to use of nonsteroidal anti-inflammatory drugs. A meta-analysis. </a:t>
            </a:r>
            <a:r>
              <a:rPr lang="en-CA" altLang="zh-CN" i="1" dirty="0" smtClean="0"/>
              <a:t>Ann Intern Med </a:t>
            </a:r>
            <a:r>
              <a:rPr lang="en-CA" altLang="zh-CN" dirty="0" smtClean="0"/>
              <a:t>1991; 115(10):787-96.</a:t>
            </a:r>
          </a:p>
          <a:p>
            <a:pPr>
              <a:spcAft>
                <a:spcPts val="595"/>
              </a:spcAft>
            </a:pPr>
            <a:r>
              <a:rPr lang="en-CA" altLang="zh-CN" dirty="0" smtClean="0"/>
              <a:t>García Rodríguez LA, Hernández-Díaz S. The risk of upper gastrointestinal complications associated with nonsteroidal anti-inflammatory drugs, glucocorticoids, acetaminophen, and combinations of these agents. </a:t>
            </a:r>
            <a:r>
              <a:rPr lang="en-CA" altLang="zh-CN" i="1" dirty="0" smtClean="0"/>
              <a:t>Arthritis Res </a:t>
            </a:r>
            <a:r>
              <a:rPr lang="en-CA" altLang="zh-CN" dirty="0" smtClean="0"/>
              <a:t>2001; 3(2):98-101.</a:t>
            </a:r>
          </a:p>
          <a:p>
            <a:pPr>
              <a:spcAft>
                <a:spcPts val="595"/>
              </a:spcAft>
            </a:pPr>
            <a:r>
              <a:rPr lang="en-CA" altLang="zh-CN" dirty="0" smtClean="0"/>
              <a:t>García Rodríguez LA, Jick H. Risk of upper gastrointestinal bleeding and perforation associated with individual non-steroidal anti-inflammatory drugs. </a:t>
            </a:r>
            <a:r>
              <a:rPr lang="en-CA" altLang="zh-CN" i="1" dirty="0" smtClean="0"/>
              <a:t>Lancet </a:t>
            </a:r>
            <a:r>
              <a:rPr lang="en-CA" altLang="zh-CN" dirty="0" smtClean="0"/>
              <a:t>1994; 343(8900):769-72.</a:t>
            </a:r>
          </a:p>
          <a:p>
            <a:pPr>
              <a:spcAft>
                <a:spcPts val="595"/>
              </a:spcAft>
            </a:pPr>
            <a:endParaRPr lang="en-CA" altLang="zh-CN" dirty="0" smtClean="0"/>
          </a:p>
          <a:p>
            <a:pPr>
              <a:spcAft>
                <a:spcPts val="595"/>
              </a:spcAft>
            </a:pPr>
            <a:endParaRPr lang="en-CA" altLang="zh-CN" dirty="0" smtClean="0"/>
          </a:p>
          <a:p>
            <a:pPr>
              <a:spcAft>
                <a:spcPts val="595"/>
              </a:spcAft>
            </a:pPr>
            <a:endParaRPr lang="en-CA" altLang="zh-CN" dirty="0" smtClean="0"/>
          </a:p>
          <a:p>
            <a:pPr>
              <a:spcAft>
                <a:spcPts val="595"/>
              </a:spcAft>
            </a:pPr>
            <a:endParaRPr lang="en-CA" altLang="zh-CN" dirty="0" smtClean="0"/>
          </a:p>
        </p:txBody>
      </p:sp>
      <p:sp>
        <p:nvSpPr>
          <p:cNvPr id="4" name="Slide Number Placeholder 3"/>
          <p:cNvSpPr>
            <a:spLocks noGrp="1"/>
          </p:cNvSpPr>
          <p:nvPr>
            <p:ph type="sldNum" sz="quarter" idx="5"/>
          </p:nvPr>
        </p:nvSpPr>
        <p:spPr>
          <a:xfrm>
            <a:off x="3970938" y="8772669"/>
            <a:ext cx="3037840" cy="461804"/>
          </a:xfrm>
        </p:spPr>
        <p:txBody>
          <a:bodyPr/>
          <a:lstStyle/>
          <a:p>
            <a:fld id="{C869435C-097B-40B4-A7F6-991F06607D84}" type="slidenum">
              <a:rPr lang="en-CA" smtClean="0">
                <a:solidFill>
                  <a:prstClr val="black"/>
                </a:solidFill>
              </a:rPr>
              <a:pPr/>
              <a:t>39</a:t>
            </a:fld>
            <a:endParaRPr lang="en-CA"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2"/>
          <p:cNvSpPr>
            <a:spLocks noGrp="1" noRot="1" noChangeAspect="1" noChangeArrowheads="1" noTextEdit="1"/>
          </p:cNvSpPr>
          <p:nvPr>
            <p:ph type="sldImg"/>
          </p:nvPr>
        </p:nvSpPr>
        <p:spPr>
          <a:xfrm>
            <a:off x="1196975" y="690563"/>
            <a:ext cx="4619625" cy="3463925"/>
          </a:xfrm>
          <a:solidFill>
            <a:srgbClr val="FFFFFF"/>
          </a:solidFill>
          <a:ln/>
        </p:spPr>
      </p:sp>
      <p:sp>
        <p:nvSpPr>
          <p:cNvPr id="139269" name="Rectangle 3"/>
          <p:cNvSpPr>
            <a:spLocks noGrp="1" noChangeArrowheads="1"/>
          </p:cNvSpPr>
          <p:nvPr>
            <p:ph type="body" idx="1"/>
          </p:nvPr>
        </p:nvSpPr>
        <p:spPr>
          <a:xfrm>
            <a:off x="702369" y="4396961"/>
            <a:ext cx="5605669" cy="5194714"/>
          </a:xfrm>
          <a:noFill/>
        </p:spPr>
        <p:txBody>
          <a:bodyPr lIns="96845" tIns="48422" rIns="96845" bIns="48422">
            <a:noAutofit/>
          </a:bodyPr>
          <a:lstStyle/>
          <a:p>
            <a:pPr defTabSz="968590"/>
            <a:r>
              <a:rPr lang="zh-CN" altLang="en-US" sz="1100" b="1" dirty="0" smtClean="0"/>
              <a:t>演讲者备注</a:t>
            </a:r>
            <a:endParaRPr lang="en-US" sz="1100" b="1" dirty="0"/>
          </a:p>
          <a:p>
            <a:r>
              <a:rPr lang="zh-CN" altLang="en-US" sz="1100" b="0" i="0" kern="1200" dirty="0" smtClean="0">
                <a:solidFill>
                  <a:schemeClr val="tx1"/>
                </a:solidFill>
                <a:latin typeface="+mn-lt"/>
                <a:ea typeface="+mn-ea"/>
                <a:cs typeface="+mn-cs"/>
              </a:rPr>
              <a:t>消化道事件研究最早主要集中于上消化道。但在选择镇痛剂时，考虑整个消化道的安全性仍显得十分重要。</a:t>
            </a:r>
          </a:p>
          <a:p>
            <a:r>
              <a:rPr lang="zh-CN" altLang="en-US" sz="1100" b="0" i="0" kern="1200" dirty="0" smtClean="0">
                <a:solidFill>
                  <a:schemeClr val="tx1"/>
                </a:solidFill>
                <a:latin typeface="+mn-lt"/>
                <a:ea typeface="+mn-ea"/>
                <a:cs typeface="+mn-cs"/>
              </a:rPr>
              <a:t>对下消化道事件的重要性和临床相关性的关注程度不断提高。强有力证据显示</a:t>
            </a:r>
            <a:r>
              <a:rPr lang="en-US" altLang="zh-CN" sz="1100" b="0" i="0" kern="1200" dirty="0" err="1" smtClean="0">
                <a:solidFill>
                  <a:schemeClr val="tx1"/>
                </a:solidFill>
                <a:latin typeface="+mn-lt"/>
                <a:ea typeface="+mn-ea"/>
                <a:cs typeface="+mn-cs"/>
              </a:rPr>
              <a:t>nsNSAID</a:t>
            </a:r>
            <a:r>
              <a:rPr lang="en-US" altLang="zh-CN" sz="1100" b="0" i="0" kern="1200" dirty="0" smtClean="0">
                <a:solidFill>
                  <a:schemeClr val="tx1"/>
                </a:solidFill>
                <a:latin typeface="+mn-lt"/>
                <a:ea typeface="+mn-ea"/>
                <a:cs typeface="+mn-cs"/>
              </a:rPr>
              <a:t>/</a:t>
            </a:r>
            <a:r>
              <a:rPr lang="zh-CN" altLang="en-US" sz="1100" b="0" i="0" kern="1200" dirty="0" smtClean="0">
                <a:solidFill>
                  <a:schemeClr val="tx1"/>
                </a:solidFill>
                <a:latin typeface="+mn-lt"/>
                <a:ea typeface="+mn-ea"/>
                <a:cs typeface="+mn-cs"/>
              </a:rPr>
              <a:t>昔布类的消化道副作用不仅限于上消化道。实际上研究显示服用</a:t>
            </a:r>
            <a:r>
              <a:rPr lang="en-US" altLang="zh-CN" sz="1100" b="0" i="0" kern="1200" dirty="0" err="1" smtClean="0">
                <a:solidFill>
                  <a:schemeClr val="tx1"/>
                </a:solidFill>
                <a:latin typeface="+mn-lt"/>
                <a:ea typeface="+mn-ea"/>
                <a:cs typeface="+mn-cs"/>
              </a:rPr>
              <a:t>nsNSAID</a:t>
            </a:r>
            <a:r>
              <a:rPr lang="en-US" altLang="zh-CN" sz="1100" b="0" i="0" kern="1200" dirty="0" smtClean="0">
                <a:solidFill>
                  <a:schemeClr val="tx1"/>
                </a:solidFill>
                <a:latin typeface="+mn-lt"/>
                <a:ea typeface="+mn-ea"/>
                <a:cs typeface="+mn-cs"/>
              </a:rPr>
              <a:t>/</a:t>
            </a:r>
            <a:r>
              <a:rPr lang="zh-CN" altLang="en-US" sz="1100" b="0" i="0" kern="1200" dirty="0" smtClean="0">
                <a:solidFill>
                  <a:schemeClr val="tx1"/>
                </a:solidFill>
                <a:latin typeface="+mn-lt"/>
                <a:ea typeface="+mn-ea"/>
                <a:cs typeface="+mn-cs"/>
              </a:rPr>
              <a:t>昔布类的患者，发生下消化道（此处定义为十二指肠悬韧带或十二指肠第四段向后）临床事件的风险增高。但在这一方面昔布类的风险似乎要远低于</a:t>
            </a:r>
            <a:r>
              <a:rPr lang="en-US" altLang="zh-CN" sz="1100" b="0" i="0" kern="1200" dirty="0" err="1" smtClean="0">
                <a:solidFill>
                  <a:schemeClr val="tx1"/>
                </a:solidFill>
                <a:latin typeface="+mn-lt"/>
                <a:ea typeface="+mn-ea"/>
                <a:cs typeface="+mn-cs"/>
              </a:rPr>
              <a:t>nsNSAID</a:t>
            </a:r>
            <a:r>
              <a:rPr lang="zh-CN" altLang="en-US" sz="1100" b="0" i="0" kern="1200" dirty="0" smtClean="0">
                <a:solidFill>
                  <a:schemeClr val="tx1"/>
                </a:solidFill>
                <a:latin typeface="+mn-lt"/>
                <a:ea typeface="+mn-ea"/>
                <a:cs typeface="+mn-cs"/>
              </a:rPr>
              <a:t>。</a:t>
            </a:r>
            <a:endParaRPr lang="en-US" altLang="zh-CN" sz="1100" b="0" i="0" kern="1200" dirty="0" smtClean="0">
              <a:solidFill>
                <a:schemeClr val="tx1"/>
              </a:solidFill>
              <a:latin typeface="+mn-lt"/>
              <a:ea typeface="+mn-ea"/>
              <a:cs typeface="+mn-cs"/>
            </a:endParaRPr>
          </a:p>
          <a:p>
            <a:endParaRPr lang="en-US" sz="1100" dirty="0"/>
          </a:p>
          <a:p>
            <a:pPr marL="174056" indent="-174056" defTabSz="928299">
              <a:defRPr/>
            </a:pPr>
            <a:r>
              <a:rPr lang="zh-CN" altLang="en-US" sz="1100" b="1" dirty="0" smtClean="0">
                <a:ea typeface="ヒラギノ角ゴ Pro W3" pitchFamily="16" charset="-128"/>
              </a:rPr>
              <a:t>参考文献</a:t>
            </a:r>
            <a:endParaRPr lang="en-US" sz="1100" b="1" dirty="0">
              <a:ea typeface="ヒラギノ角ゴ Pro W3" pitchFamily="16" charset="-128"/>
            </a:endParaRPr>
          </a:p>
          <a:p>
            <a:r>
              <a:rPr lang="en-US" sz="1100" dirty="0">
                <a:ea typeface="ヒラギノ角ゴ Pro W3" pitchFamily="16" charset="-128"/>
              </a:rPr>
              <a:t>Allison </a:t>
            </a:r>
            <a:r>
              <a:rPr lang="en-US" sz="1100" i="1" dirty="0">
                <a:ea typeface="ヒラギノ角ゴ Pro W3" pitchFamily="16" charset="-128"/>
              </a:rPr>
              <a:t>MC et al.</a:t>
            </a:r>
            <a:r>
              <a:rPr lang="en-US" sz="1100" dirty="0">
                <a:ea typeface="ヒラギノ角ゴ Pro W3" pitchFamily="16" charset="-128"/>
              </a:rPr>
              <a:t> </a:t>
            </a:r>
            <a:r>
              <a:rPr lang="en-CA" sz="1100" dirty="0"/>
              <a:t>Gastrointestinal damage associated with the use of </a:t>
            </a:r>
            <a:r>
              <a:rPr lang="en-CA" sz="1100" dirty="0" err="1"/>
              <a:t>nonsteroidal</a:t>
            </a:r>
            <a:r>
              <a:rPr lang="en-CA" sz="1100" dirty="0"/>
              <a:t> </a:t>
            </a:r>
            <a:r>
              <a:rPr lang="en-CA" sz="1100" dirty="0" err="1"/>
              <a:t>antiinflammatory</a:t>
            </a:r>
            <a:r>
              <a:rPr lang="en-CA" sz="1100" dirty="0"/>
              <a:t> drugs. </a:t>
            </a:r>
            <a:r>
              <a:rPr lang="en-US" sz="1100" i="1" dirty="0">
                <a:ea typeface="ヒラギノ角ゴ Pro W3" pitchFamily="16" charset="-128"/>
              </a:rPr>
              <a:t>N </a:t>
            </a:r>
            <a:r>
              <a:rPr lang="en-US" sz="1100" i="1" dirty="0" err="1">
                <a:ea typeface="ヒラギノ角ゴ Pro W3" pitchFamily="16" charset="-128"/>
              </a:rPr>
              <a:t>Engl</a:t>
            </a:r>
            <a:r>
              <a:rPr lang="en-US" sz="1100" i="1" dirty="0">
                <a:ea typeface="ヒラギノ角ゴ Pro W3" pitchFamily="16" charset="-128"/>
              </a:rPr>
              <a:t> J Med</a:t>
            </a:r>
            <a:r>
              <a:rPr lang="en-US" sz="1100" dirty="0">
                <a:ea typeface="ヒラギノ角ゴ Pro W3" pitchFamily="16" charset="-128"/>
              </a:rPr>
              <a:t> 1992; 327(11):749-54; </a:t>
            </a:r>
            <a:endParaRPr lang="en-CA" sz="1100" b="1" dirty="0"/>
          </a:p>
          <a:p>
            <a:r>
              <a:rPr lang="pt-BR" altLang="ko-KR" sz="1100" dirty="0">
                <a:ea typeface="Batang" pitchFamily="18" charset="-127"/>
                <a:cs typeface="ＭＳ Ｐゴシック" pitchFamily="34" charset="-128"/>
              </a:rPr>
              <a:t>Chan FK </a:t>
            </a:r>
            <a:r>
              <a:rPr lang="pt-BR" altLang="ko-KR" sz="1100" i="1" dirty="0">
                <a:ea typeface="Batang" pitchFamily="18" charset="-127"/>
                <a:cs typeface="ＭＳ Ｐゴシック" pitchFamily="34" charset="-128"/>
              </a:rPr>
              <a:t>et al. </a:t>
            </a:r>
            <a:r>
              <a:rPr lang="en-CA" sz="1100" dirty="0" err="1"/>
              <a:t>Celecoxib</a:t>
            </a:r>
            <a:r>
              <a:rPr lang="en-CA" sz="1100" dirty="0"/>
              <a:t> versus </a:t>
            </a:r>
            <a:r>
              <a:rPr lang="en-CA" sz="1100" dirty="0" err="1"/>
              <a:t>diclofenac</a:t>
            </a:r>
            <a:r>
              <a:rPr lang="en-CA" sz="1100" dirty="0"/>
              <a:t> and omeprazole in reducing the risk of recurrent ulcer bleeding in patients with arthritis. </a:t>
            </a:r>
            <a:r>
              <a:rPr lang="en-GB" sz="1100" i="1" dirty="0">
                <a:ea typeface="Batang" pitchFamily="18" charset="-127"/>
                <a:cs typeface="ＭＳ Ｐゴシック" pitchFamily="34" charset="-128"/>
              </a:rPr>
              <a:t>N </a:t>
            </a:r>
            <a:r>
              <a:rPr lang="en-GB" sz="1100" i="1" dirty="0" err="1">
                <a:ea typeface="Batang" pitchFamily="18" charset="-127"/>
                <a:cs typeface="ＭＳ Ｐゴシック" pitchFamily="34" charset="-128"/>
              </a:rPr>
              <a:t>Engl</a:t>
            </a:r>
            <a:r>
              <a:rPr lang="en-GB" sz="1100" i="1" dirty="0">
                <a:ea typeface="Batang" pitchFamily="18" charset="-127"/>
                <a:cs typeface="ＭＳ Ｐゴシック" pitchFamily="34" charset="-128"/>
              </a:rPr>
              <a:t> J Med</a:t>
            </a:r>
            <a:r>
              <a:rPr lang="en-GB" sz="1100" dirty="0">
                <a:ea typeface="Batang" pitchFamily="18" charset="-127"/>
                <a:cs typeface="ＭＳ Ｐゴシック" pitchFamily="34" charset="-128"/>
              </a:rPr>
              <a:t> 2002; 347(26):2104-10.</a:t>
            </a:r>
          </a:p>
          <a:p>
            <a:r>
              <a:rPr lang="pt-BR" altLang="ko-KR" sz="1100" dirty="0">
                <a:ea typeface="Batang" pitchFamily="18" charset="-127"/>
                <a:cs typeface="ＭＳ Ｐゴシック" pitchFamily="34" charset="-128"/>
              </a:rPr>
              <a:t>Fujimori S </a:t>
            </a:r>
            <a:r>
              <a:rPr lang="pt-BR" altLang="ko-KR" sz="1100" i="1" dirty="0">
                <a:ea typeface="Batang" pitchFamily="18" charset="-127"/>
                <a:cs typeface="ＭＳ Ｐゴシック" pitchFamily="34" charset="-128"/>
              </a:rPr>
              <a:t>et al.</a:t>
            </a:r>
            <a:r>
              <a:rPr lang="pt-BR" altLang="ko-KR" sz="1100" dirty="0">
                <a:ea typeface="Batang" pitchFamily="18" charset="-127"/>
                <a:cs typeface="ＭＳ Ｐゴシック" pitchFamily="34" charset="-128"/>
              </a:rPr>
              <a:t> </a:t>
            </a:r>
            <a:r>
              <a:rPr lang="en-CA" sz="1100" dirty="0"/>
              <a:t>Prevention of </a:t>
            </a:r>
            <a:r>
              <a:rPr lang="en-CA" sz="1100" dirty="0" err="1"/>
              <a:t>nonsteroidal</a:t>
            </a:r>
            <a:r>
              <a:rPr lang="en-CA" sz="1100" dirty="0"/>
              <a:t> anti-inflammatory drug-induced small-intestinal injury by prostaglandin: a pilot randomized controlled trial evaluated by capsule endoscopy. </a:t>
            </a:r>
            <a:br>
              <a:rPr lang="en-CA" sz="1100" dirty="0"/>
            </a:br>
            <a:r>
              <a:rPr lang="pt-BR" altLang="ko-KR" sz="1100" i="1" dirty="0">
                <a:ea typeface="Batang" pitchFamily="18" charset="-127"/>
                <a:cs typeface="ＭＳ Ｐゴシック" pitchFamily="34" charset="-128"/>
              </a:rPr>
              <a:t>Gastro Endoscopy</a:t>
            </a:r>
            <a:r>
              <a:rPr lang="pt-BR" altLang="ko-KR" sz="1100" dirty="0">
                <a:ea typeface="Batang" pitchFamily="18" charset="-127"/>
                <a:cs typeface="ＭＳ Ｐゴシック" pitchFamily="34" charset="-128"/>
              </a:rPr>
              <a:t> 2009; 69(7):1339-46.</a:t>
            </a:r>
          </a:p>
          <a:p>
            <a:r>
              <a:rPr lang="pt-BR" altLang="ko-KR" sz="1100" dirty="0">
                <a:ea typeface="Batang" pitchFamily="18" charset="-127"/>
                <a:cs typeface="ＭＳ Ｐゴシック" pitchFamily="34" charset="-128"/>
              </a:rPr>
              <a:t>Laine L </a:t>
            </a:r>
            <a:r>
              <a:rPr lang="pt-BR" altLang="ko-KR" sz="1100" i="1" dirty="0">
                <a:ea typeface="Batang" pitchFamily="18" charset="-127"/>
                <a:cs typeface="ＭＳ Ｐゴシック" pitchFamily="34" charset="-128"/>
              </a:rPr>
              <a:t>et al. </a:t>
            </a:r>
            <a:r>
              <a:rPr lang="en-CA" sz="1100" dirty="0"/>
              <a:t>Serious lower gastrointestinal clinical events with </a:t>
            </a:r>
            <a:r>
              <a:rPr lang="en-CA" sz="1100" dirty="0" err="1"/>
              <a:t>nonselective</a:t>
            </a:r>
            <a:r>
              <a:rPr lang="en-CA" sz="1100" dirty="0"/>
              <a:t> NSAID or </a:t>
            </a:r>
            <a:r>
              <a:rPr lang="en-CA" sz="1100" dirty="0" err="1"/>
              <a:t>coxib</a:t>
            </a:r>
            <a:r>
              <a:rPr lang="en-CA" sz="1100" dirty="0"/>
              <a:t> use. </a:t>
            </a:r>
            <a:r>
              <a:rPr lang="pt-BR" altLang="ko-KR" sz="1100" i="1" dirty="0">
                <a:ea typeface="Batang" pitchFamily="18" charset="-127"/>
                <a:cs typeface="ＭＳ Ｐゴシック" pitchFamily="34" charset="-128"/>
              </a:rPr>
              <a:t>Gastroenterology</a:t>
            </a:r>
            <a:r>
              <a:rPr lang="pt-BR" altLang="ko-KR" sz="1100" dirty="0">
                <a:ea typeface="Batang" pitchFamily="18" charset="-127"/>
                <a:cs typeface="ＭＳ Ｐゴシック" pitchFamily="34" charset="-128"/>
              </a:rPr>
              <a:t> 2003; 124(2):288-92.</a:t>
            </a:r>
            <a:endParaRPr lang="en-GB" sz="1100" dirty="0">
              <a:ea typeface="ヒラギノ角ゴ Pro W3" pitchFamily="16" charset="-128"/>
            </a:endParaRPr>
          </a:p>
          <a:p>
            <a:r>
              <a:rPr lang="pt-BR" altLang="ko-KR" sz="1100" dirty="0">
                <a:ea typeface="Batang" pitchFamily="18" charset="-127"/>
                <a:cs typeface="ＭＳ Ｐゴシック" pitchFamily="34" charset="-128"/>
              </a:rPr>
              <a:t>Lanas A, Sopeña F. </a:t>
            </a:r>
            <a:r>
              <a:rPr lang="en-CA" altLang="ko-KR" sz="1100" dirty="0" err="1">
                <a:ea typeface="Batang" pitchFamily="18" charset="-127"/>
                <a:cs typeface="ＭＳ Ｐゴシック" pitchFamily="34" charset="-128"/>
              </a:rPr>
              <a:t>Nonsteroidal</a:t>
            </a:r>
            <a:r>
              <a:rPr lang="en-CA" altLang="ko-KR" sz="1100" dirty="0">
                <a:ea typeface="Batang" pitchFamily="18" charset="-127"/>
                <a:cs typeface="ＭＳ Ｐゴシック" pitchFamily="34" charset="-128"/>
              </a:rPr>
              <a:t> anti-inflammatory drugs and lower gastrointestinal complications. </a:t>
            </a:r>
            <a:r>
              <a:rPr lang="pt-BR" altLang="ko-KR" sz="1100" i="1" dirty="0">
                <a:ea typeface="Batang" pitchFamily="18" charset="-127"/>
                <a:cs typeface="ＭＳ Ｐゴシック" pitchFamily="34" charset="-128"/>
              </a:rPr>
              <a:t>Gastroenterol Clin N Am</a:t>
            </a:r>
            <a:r>
              <a:rPr lang="pt-BR" altLang="ko-KR" sz="1100" dirty="0">
                <a:ea typeface="Batang" pitchFamily="18" charset="-127"/>
                <a:cs typeface="ＭＳ Ｐゴシック" pitchFamily="34" charset="-128"/>
              </a:rPr>
              <a:t> 2009; 38(2):333-53.</a:t>
            </a:r>
            <a:endParaRPr lang="en-CA" sz="1100" b="1" dirty="0">
              <a:ea typeface="ＭＳ Ｐゴシック" pitchFamily="34" charset="-128"/>
            </a:endParaRPr>
          </a:p>
        </p:txBody>
      </p:sp>
      <p:sp>
        <p:nvSpPr>
          <p:cNvPr id="139270" name="Rectangle 3"/>
          <p:cNvSpPr>
            <a:spLocks noChangeArrowheads="1"/>
          </p:cNvSpPr>
          <p:nvPr/>
        </p:nvSpPr>
        <p:spPr bwMode="auto">
          <a:xfrm>
            <a:off x="710650" y="4436529"/>
            <a:ext cx="5794513" cy="4226755"/>
          </a:xfrm>
          <a:prstGeom prst="rect">
            <a:avLst/>
          </a:prstGeom>
          <a:noFill/>
          <a:ln w="9525">
            <a:noFill/>
            <a:miter lim="800000"/>
            <a:headEnd/>
            <a:tailEnd/>
          </a:ln>
        </p:spPr>
        <p:txBody>
          <a:bodyPr lIns="99150" tIns="49575" rIns="99150" bIns="49575"/>
          <a:lstStyle/>
          <a:p>
            <a:pPr marL="275589" indent="-275589" defTabSz="968590">
              <a:lnSpc>
                <a:spcPct val="90000"/>
              </a:lnSpc>
              <a:spcBef>
                <a:spcPct val="50000"/>
              </a:spcBef>
              <a:buFontTx/>
              <a:buChar char="•"/>
            </a:pPr>
            <a:endParaRPr lang="en-GB" sz="1000" dirty="0">
              <a:solidFill>
                <a:prstClr val="black"/>
              </a:solidFill>
            </a:endParaRPr>
          </a:p>
        </p:txBody>
      </p:sp>
      <p:sp>
        <p:nvSpPr>
          <p:cNvPr id="7" name="Slide Number Placeholder 3"/>
          <p:cNvSpPr>
            <a:spLocks noGrp="1"/>
          </p:cNvSpPr>
          <p:nvPr>
            <p:ph type="sldNum" sz="quarter" idx="5"/>
          </p:nvPr>
        </p:nvSpPr>
        <p:spPr>
          <a:xfrm>
            <a:off x="3970938" y="8772668"/>
            <a:ext cx="3037840" cy="461804"/>
          </a:xfrm>
        </p:spPr>
        <p:txBody>
          <a:bodyPr/>
          <a:lstStyle/>
          <a:p>
            <a:fld id="{EFE8784B-3E46-4D8A-B7C7-681B694BEE2E}" type="slidenum">
              <a:rPr lang="es-MX" smtClean="0">
                <a:solidFill>
                  <a:prstClr val="black"/>
                </a:solidFill>
              </a:rPr>
              <a:pPr/>
              <a:t>40</a:t>
            </a:fld>
            <a:endParaRPr lang="es-MX"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b="1" dirty="0" smtClean="0"/>
              <a:t>演讲人备注</a:t>
            </a:r>
            <a:r>
              <a:rPr lang="en-CA" b="1" dirty="0" smtClean="0"/>
              <a:t> </a:t>
            </a:r>
          </a:p>
          <a:p>
            <a:r>
              <a:rPr lang="zh-CN" altLang="en-US" b="0" baseline="0" dirty="0" smtClean="0"/>
              <a:t>此页幻灯片概述演讲脉络。</a:t>
            </a:r>
            <a:endParaRPr lang="en-US" dirty="0" smtClean="0"/>
          </a:p>
          <a:p>
            <a:pPr>
              <a:spcAft>
                <a:spcPts val="609"/>
              </a:spcAft>
            </a:pPr>
            <a:endParaRPr lang="en-CA" dirty="0" smtClean="0"/>
          </a:p>
          <a:p>
            <a:pPr>
              <a:spcAft>
                <a:spcPts val="609"/>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4</a:t>
            </a:fld>
            <a:endParaRPr lang="es-MX" dirty="0"/>
          </a:p>
        </p:txBody>
      </p:sp>
    </p:spTree>
    <p:extLst>
      <p:ext uri="{BB962C8B-B14F-4D97-AF65-F5344CB8AC3E}">
        <p14:creationId xmlns:p14="http://schemas.microsoft.com/office/powerpoint/2010/main" val="29591623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701039" y="4444285"/>
            <a:ext cx="6052186" cy="5166440"/>
          </a:xfrm>
        </p:spPr>
        <p:txBody>
          <a:bodyPr>
            <a:noAutofit/>
          </a:bodyPr>
          <a:lstStyle/>
          <a:p>
            <a:pPr>
              <a:spcBef>
                <a:spcPct val="0"/>
              </a:spcBef>
              <a:spcAft>
                <a:spcPts val="200"/>
              </a:spcAft>
            </a:pPr>
            <a:r>
              <a:rPr lang="zh-CN" altLang="en-US" sz="800" b="1" dirty="0" smtClean="0"/>
              <a:t>演讲者备注</a:t>
            </a:r>
            <a:endParaRPr lang="en-CA" sz="800" b="1" dirty="0"/>
          </a:p>
          <a:p>
            <a:pPr>
              <a:spcBef>
                <a:spcPct val="0"/>
              </a:spcBef>
              <a:spcAft>
                <a:spcPts val="200"/>
              </a:spcAft>
            </a:pPr>
            <a:r>
              <a:rPr lang="zh-CN" altLang="en-US" sz="800" dirty="0" smtClean="0">
                <a:ea typeface="MS PGothic" pitchFamily="34" charset="-128"/>
              </a:rPr>
              <a:t>阿片类药物已经被成功用于控制中度或严重的急性或慢性腰痛，尤其在当使用其他镇痛药物（如对乙酰氨基酚、</a:t>
            </a:r>
            <a:r>
              <a:rPr lang="en-US" altLang="zh-CN" sz="800" dirty="0" err="1" smtClean="0">
                <a:ea typeface="MS PGothic" pitchFamily="34" charset="-128"/>
              </a:rPr>
              <a:t>nsNSAID</a:t>
            </a:r>
            <a:r>
              <a:rPr lang="zh-CN" altLang="en-US" sz="800" dirty="0" smtClean="0">
                <a:ea typeface="MS PGothic" pitchFamily="34" charset="-128"/>
              </a:rPr>
              <a:t>、昔布类）不能或难以获得充分控制时使用。理论上阿片类同时对腰痛中的</a:t>
            </a:r>
            <a:r>
              <a:rPr lang="zh-CN" altLang="en-US" sz="1200" kern="1200" dirty="0" smtClean="0">
                <a:solidFill>
                  <a:schemeClr val="tx1"/>
                </a:solidFill>
                <a:latin typeface="+mn-lt"/>
                <a:ea typeface="+mn-ea"/>
                <a:cs typeface="+mn-cs"/>
              </a:rPr>
              <a:t>伤害性疼痛和神经性腰痛成分同时有效。阿片类药物通过改变大脑边缘系统活动，调节疼痛的感官和情感部分。阿片类药物还可激活脊髓中介导传输的下行通路，并影响疼痛刺激向神经冲动的转化。</a:t>
            </a:r>
            <a:r>
              <a:rPr lang="en-CA" sz="800" dirty="0" smtClean="0">
                <a:ea typeface="MS PGothic" pitchFamily="34" charset="-128"/>
              </a:rPr>
              <a:t> </a:t>
            </a:r>
          </a:p>
          <a:p>
            <a:pPr>
              <a:spcBef>
                <a:spcPct val="0"/>
              </a:spcBef>
              <a:spcAft>
                <a:spcPts val="200"/>
              </a:spcAft>
            </a:pPr>
            <a:r>
              <a:rPr lang="zh-CN" altLang="en-US" sz="800" dirty="0" smtClean="0">
                <a:ea typeface="MS PGothic" pitchFamily="34" charset="-128"/>
              </a:rPr>
              <a:t>在开具阿片类药物用于短期治疗腰痛前，应考虑其风险和获益。阿片类药物的使用一定程度上可获得性有限，且受到每个国家具体规定的限制。已发表的研究表明最广泛使用的种类（如</a:t>
            </a:r>
            <a:r>
              <a:rPr lang="zh-CN" altLang="en-US" sz="1200" kern="1200" dirty="0" smtClean="0">
                <a:solidFill>
                  <a:schemeClr val="tx1"/>
                </a:solidFill>
                <a:latin typeface="+mn-lt"/>
                <a:ea typeface="+mn-ea"/>
                <a:cs typeface="+mn-cs"/>
              </a:rPr>
              <a:t>曲马多，羟考酮，氢吗啡酮，吗啡</a:t>
            </a:r>
            <a:r>
              <a:rPr lang="zh-CN" altLang="en-US" sz="800" dirty="0" smtClean="0">
                <a:ea typeface="MS PGothic" pitchFamily="34" charset="-128"/>
              </a:rPr>
              <a:t>）间有显著差异，因此尚不足以做出一种优于另一种的推荐。不论何时使用阿片类药物，都必须考虑其安全性，尤其在长期使用时避免滥用和成瘾风险，并考虑患者的</a:t>
            </a:r>
            <a:r>
              <a:rPr lang="zh-CN" altLang="en-US" sz="1200" kern="1200" dirty="0" smtClean="0">
                <a:solidFill>
                  <a:schemeClr val="tx1"/>
                </a:solidFill>
                <a:latin typeface="+mn-lt"/>
                <a:ea typeface="+mn-ea"/>
                <a:cs typeface="+mn-cs"/>
              </a:rPr>
              <a:t>心理危险因素。抗胆碱能不良事件和镇静是常见于老年人。</a:t>
            </a:r>
            <a:r>
              <a:rPr lang="en-CA" sz="800" dirty="0" smtClean="0">
                <a:ea typeface="MS PGothic" pitchFamily="34" charset="-128"/>
              </a:rPr>
              <a:t> </a:t>
            </a:r>
          </a:p>
          <a:p>
            <a:pPr>
              <a:spcBef>
                <a:spcPct val="0"/>
              </a:spcBef>
              <a:spcAft>
                <a:spcPts val="200"/>
              </a:spcAft>
            </a:pPr>
            <a:r>
              <a:rPr lang="zh-CN" altLang="en-US" sz="800" dirty="0" smtClean="0">
                <a:ea typeface="MS PGothic" pitchFamily="34" charset="-128"/>
              </a:rPr>
              <a:t>临床医生应对所有长期接受阿片类药物治疗的患者进行再评估。当阿片类药物剂量达到吗啡</a:t>
            </a:r>
            <a:r>
              <a:rPr lang="en-US" altLang="zh-CN" sz="800" dirty="0" smtClean="0">
                <a:ea typeface="MS PGothic" pitchFamily="34" charset="-128"/>
              </a:rPr>
              <a:t>200</a:t>
            </a:r>
            <a:r>
              <a:rPr lang="en-US" altLang="zh-CN" sz="800" baseline="0" dirty="0" smtClean="0">
                <a:ea typeface="MS PGothic" pitchFamily="34" charset="-128"/>
              </a:rPr>
              <a:t> mg/</a:t>
            </a:r>
            <a:r>
              <a:rPr lang="zh-CN" altLang="en-US" sz="800" baseline="0" dirty="0" smtClean="0">
                <a:ea typeface="MS PGothic" pitchFamily="34" charset="-128"/>
              </a:rPr>
              <a:t>日或同等剂量水平时，应在增加监测频率和强度的基础上，就维持治疗或考虑额外剂量增加做出充分合理的决定。此外，对所有要求长期阿片类治疗的患者，均应考虑转诊到专科医生处接受评估。</a:t>
            </a:r>
            <a:endParaRPr lang="en-CA" sz="800" dirty="0">
              <a:ea typeface="MS PGothic" pitchFamily="34" charset="-128"/>
            </a:endParaRPr>
          </a:p>
          <a:p>
            <a:pPr>
              <a:spcBef>
                <a:spcPct val="0"/>
              </a:spcBef>
              <a:spcAft>
                <a:spcPts val="200"/>
              </a:spcAft>
            </a:pPr>
            <a:endParaRPr lang="en-CA" sz="800" dirty="0">
              <a:ea typeface="MS PGothic" pitchFamily="34" charset="-128"/>
            </a:endParaRPr>
          </a:p>
          <a:p>
            <a:pPr>
              <a:spcBef>
                <a:spcPct val="0"/>
              </a:spcBef>
              <a:spcAft>
                <a:spcPts val="200"/>
              </a:spcAft>
            </a:pPr>
            <a:r>
              <a:rPr lang="zh-CN" altLang="en-US" sz="800" b="1" dirty="0" smtClean="0">
                <a:ea typeface="MS PGothic" pitchFamily="34" charset="-128"/>
              </a:rPr>
              <a:t>参考文献</a:t>
            </a:r>
            <a:endParaRPr lang="en-CA" sz="800" dirty="0">
              <a:ea typeface="MS PGothic" pitchFamily="34" charset="-128"/>
            </a:endParaRPr>
          </a:p>
          <a:p>
            <a:pPr>
              <a:spcBef>
                <a:spcPct val="0"/>
              </a:spcBef>
              <a:spcAft>
                <a:spcPts val="200"/>
              </a:spcAft>
              <a:defRPr/>
            </a:pPr>
            <a:r>
              <a:rPr lang="en-CA" sz="800" dirty="0">
                <a:ea typeface="MS PGothic" pitchFamily="34" charset="-128"/>
              </a:rPr>
              <a:t>Chou R </a:t>
            </a:r>
            <a:r>
              <a:rPr lang="en-CA" sz="800" i="1" dirty="0">
                <a:ea typeface="MS PGothic" pitchFamily="34" charset="-128"/>
              </a:rPr>
              <a:t>et al. </a:t>
            </a:r>
            <a:r>
              <a:rPr lang="en-CA" sz="800" dirty="0">
                <a:ea typeface="MS PGothic" pitchFamily="34" charset="-128"/>
              </a:rPr>
              <a:t>Comparative efficacy and safety of long-acting oral opioids for chronic non-cancer pain: a systematic review. </a:t>
            </a:r>
            <a:br>
              <a:rPr lang="en-CA" sz="800" dirty="0">
                <a:ea typeface="MS PGothic" pitchFamily="34" charset="-128"/>
              </a:rPr>
            </a:br>
            <a:r>
              <a:rPr lang="en-CA" sz="800" i="1" dirty="0">
                <a:ea typeface="MS PGothic" pitchFamily="34" charset="-128"/>
              </a:rPr>
              <a:t>J Pain Symptom Manage </a:t>
            </a:r>
            <a:r>
              <a:rPr lang="en-CA" sz="800" dirty="0">
                <a:ea typeface="MS PGothic" pitchFamily="34" charset="-128"/>
              </a:rPr>
              <a:t>2003; 26(5):1026-48.</a:t>
            </a:r>
          </a:p>
          <a:p>
            <a:pPr>
              <a:spcBef>
                <a:spcPct val="0"/>
              </a:spcBef>
              <a:spcAft>
                <a:spcPts val="200"/>
              </a:spcAft>
              <a:defRPr/>
            </a:pPr>
            <a:r>
              <a:rPr lang="en-CA" sz="800" dirty="0"/>
              <a:t>Chou R </a:t>
            </a:r>
            <a:r>
              <a:rPr lang="en-CA" sz="800" i="1" dirty="0"/>
              <a:t>et al. </a:t>
            </a:r>
            <a:r>
              <a:rPr lang="en-CA" sz="800" dirty="0"/>
              <a:t>Clinical guidelines for the use of chronic opioid therapy in chronic </a:t>
            </a:r>
            <a:r>
              <a:rPr lang="en-CA" sz="800" dirty="0" err="1"/>
              <a:t>noncancer</a:t>
            </a:r>
            <a:r>
              <a:rPr lang="en-CA" sz="800" dirty="0"/>
              <a:t> pain. </a:t>
            </a:r>
            <a:r>
              <a:rPr lang="en-CA" sz="800" i="1" dirty="0"/>
              <a:t>J Pain </a:t>
            </a:r>
            <a:r>
              <a:rPr lang="en-CA" sz="800" dirty="0"/>
              <a:t>2009; 10(2):113-30.</a:t>
            </a:r>
          </a:p>
          <a:p>
            <a:pPr>
              <a:spcBef>
                <a:spcPct val="0"/>
              </a:spcBef>
              <a:spcAft>
                <a:spcPts val="200"/>
              </a:spcAft>
              <a:defRPr/>
            </a:pPr>
            <a:r>
              <a:rPr lang="en-CA" sz="800" dirty="0" err="1">
                <a:ea typeface="MS PGothic" pitchFamily="34" charset="-128"/>
              </a:rPr>
              <a:t>Furlan</a:t>
            </a:r>
            <a:r>
              <a:rPr lang="en-CA" sz="800" dirty="0">
                <a:ea typeface="MS PGothic" pitchFamily="34" charset="-128"/>
              </a:rPr>
              <a:t> AD</a:t>
            </a:r>
            <a:r>
              <a:rPr lang="en-CA" sz="800" i="1" dirty="0">
                <a:ea typeface="MS PGothic" pitchFamily="34" charset="-128"/>
              </a:rPr>
              <a:t> et al.</a:t>
            </a:r>
            <a:r>
              <a:rPr lang="en-CA" sz="800" dirty="0">
                <a:ea typeface="MS PGothic" pitchFamily="34" charset="-128"/>
              </a:rPr>
              <a:t> Opioids for chronic noncancer pain: a meta-analysis of effectiveness and side effects. </a:t>
            </a:r>
            <a:r>
              <a:rPr lang="en-CA" sz="800" i="1" dirty="0">
                <a:ea typeface="MS PGothic" pitchFamily="34" charset="-128"/>
              </a:rPr>
              <a:t>CMAJ</a:t>
            </a:r>
            <a:r>
              <a:rPr lang="en-CA" sz="800" dirty="0">
                <a:ea typeface="MS PGothic" pitchFamily="34" charset="-128"/>
              </a:rPr>
              <a:t> 2006; 17(11):1589-94.</a:t>
            </a:r>
          </a:p>
          <a:p>
            <a:pPr>
              <a:spcBef>
                <a:spcPct val="0"/>
              </a:spcBef>
              <a:spcAft>
                <a:spcPts val="200"/>
              </a:spcAft>
              <a:defRPr/>
            </a:pPr>
            <a:r>
              <a:rPr lang="en-CA" sz="800" dirty="0" err="1">
                <a:ea typeface="MS PGothic" pitchFamily="34" charset="-128"/>
              </a:rPr>
              <a:t>Kalso</a:t>
            </a:r>
            <a:r>
              <a:rPr lang="en-CA" sz="800" dirty="0">
                <a:ea typeface="MS PGothic" pitchFamily="34" charset="-128"/>
              </a:rPr>
              <a:t> E</a:t>
            </a:r>
            <a:r>
              <a:rPr lang="en-CA" sz="800" i="1" dirty="0">
                <a:ea typeface="MS PGothic" pitchFamily="34" charset="-128"/>
              </a:rPr>
              <a:t> et al.</a:t>
            </a:r>
            <a:r>
              <a:rPr lang="en-CA" sz="800" dirty="0">
                <a:ea typeface="MS PGothic" pitchFamily="34" charset="-128"/>
              </a:rPr>
              <a:t> Opioids in chronic non-cancer pain: systematic review of efficacy and safety. </a:t>
            </a:r>
            <a:r>
              <a:rPr lang="en-CA" sz="800" i="1" dirty="0">
                <a:ea typeface="MS PGothic" pitchFamily="34" charset="-128"/>
              </a:rPr>
              <a:t>Pain</a:t>
            </a:r>
            <a:r>
              <a:rPr lang="en-CA" sz="800" dirty="0">
                <a:ea typeface="MS PGothic" pitchFamily="34" charset="-128"/>
              </a:rPr>
              <a:t> 2004; 112(3):372-80.</a:t>
            </a:r>
          </a:p>
          <a:p>
            <a:pPr>
              <a:spcBef>
                <a:spcPct val="0"/>
              </a:spcBef>
              <a:spcAft>
                <a:spcPts val="200"/>
              </a:spcAft>
              <a:defRPr/>
            </a:pPr>
            <a:r>
              <a:rPr lang="en-CA" sz="800" dirty="0"/>
              <a:t>Lee J </a:t>
            </a:r>
            <a:r>
              <a:rPr lang="en-CA" sz="800" i="1" dirty="0">
                <a:ea typeface="MS PGothic" pitchFamily="34" charset="-128"/>
              </a:rPr>
              <a:t>et al. </a:t>
            </a:r>
            <a:r>
              <a:rPr lang="en-CA" sz="800" dirty="0"/>
              <a:t>Low back and radicular pain: a pathway for care developed by the British Pain Society. </a:t>
            </a:r>
            <a:r>
              <a:rPr lang="en-CA" sz="800" i="1" dirty="0"/>
              <a:t>Br J </a:t>
            </a:r>
            <a:r>
              <a:rPr lang="en-CA" sz="800" i="1" dirty="0" err="1"/>
              <a:t>Anaesth</a:t>
            </a:r>
            <a:r>
              <a:rPr lang="en-CA" sz="800" dirty="0"/>
              <a:t> 2013; 111(1):112-20.</a:t>
            </a:r>
          </a:p>
          <a:p>
            <a:pPr>
              <a:spcBef>
                <a:spcPct val="0"/>
              </a:spcBef>
              <a:spcAft>
                <a:spcPts val="200"/>
              </a:spcAft>
              <a:defRPr/>
            </a:pPr>
            <a:r>
              <a:rPr lang="en-CA" sz="800" dirty="0"/>
              <a:t>Martell BA </a:t>
            </a:r>
            <a:r>
              <a:rPr lang="en-CA" sz="800" i="1" dirty="0"/>
              <a:t>et al. </a:t>
            </a:r>
            <a:r>
              <a:rPr lang="en-CA" sz="800" dirty="0"/>
              <a:t>Systematic review: opioid treatment for chronic back pain: prevalence, efficacy, and association with addiction. </a:t>
            </a:r>
            <a:br>
              <a:rPr lang="en-CA" sz="800" dirty="0"/>
            </a:br>
            <a:r>
              <a:rPr lang="en-CA" sz="800" i="1" dirty="0"/>
              <a:t>Ann Intern Med</a:t>
            </a:r>
            <a:r>
              <a:rPr lang="en-CA" sz="800" dirty="0"/>
              <a:t> 2007; 146(2):116-27.</a:t>
            </a:r>
          </a:p>
          <a:p>
            <a:pPr>
              <a:spcBef>
                <a:spcPct val="0"/>
              </a:spcBef>
              <a:spcAft>
                <a:spcPts val="200"/>
              </a:spcAft>
              <a:defRPr/>
            </a:pPr>
            <a:r>
              <a:rPr lang="en-CA" sz="800" dirty="0" err="1"/>
              <a:t>Rauck</a:t>
            </a:r>
            <a:r>
              <a:rPr lang="en-CA" sz="800" dirty="0"/>
              <a:t> RL </a:t>
            </a:r>
            <a:r>
              <a:rPr lang="en-CA" sz="800" i="1" dirty="0"/>
              <a:t>et al</a:t>
            </a:r>
            <a:r>
              <a:rPr lang="en-CA" sz="800" dirty="0"/>
              <a:t>. The ACTION study: a randomized, open-label, multicenter trial comparing once-a-day extended-release morphine sulfate capsules (AVINZA) to twice-a-day controlled-release oxycodone hydrochloride tablets (OxyContin) for the treatment of chronic, moderate to severe low back pain. </a:t>
            </a:r>
            <a:r>
              <a:rPr lang="en-CA" sz="800" i="1" dirty="0"/>
              <a:t>J Opioid </a:t>
            </a:r>
            <a:r>
              <a:rPr lang="en-CA" sz="800" i="1" dirty="0" err="1"/>
              <a:t>Manag</a:t>
            </a:r>
            <a:r>
              <a:rPr lang="en-CA" sz="800" i="1" dirty="0"/>
              <a:t> </a:t>
            </a:r>
            <a:r>
              <a:rPr lang="en-CA" sz="800" dirty="0"/>
              <a:t>2006; 2(3):155-66.</a:t>
            </a:r>
          </a:p>
          <a:p>
            <a:pPr>
              <a:spcBef>
                <a:spcPct val="0"/>
              </a:spcBef>
              <a:spcAft>
                <a:spcPts val="200"/>
              </a:spcAft>
              <a:defRPr/>
            </a:pPr>
            <a:r>
              <a:rPr lang="en-CA" sz="800" dirty="0" err="1"/>
              <a:t>Reisine</a:t>
            </a:r>
            <a:r>
              <a:rPr lang="en-CA" sz="800" dirty="0"/>
              <a:t> T, Pasternak G. In: Hardman JG </a:t>
            </a:r>
            <a:r>
              <a:rPr lang="en-CA" sz="800" i="1" dirty="0"/>
              <a:t>et al </a:t>
            </a:r>
            <a:r>
              <a:rPr lang="en-CA" sz="800" dirty="0"/>
              <a:t>(</a:t>
            </a:r>
            <a:r>
              <a:rPr lang="en-CA" sz="800" dirty="0" err="1"/>
              <a:t>eds</a:t>
            </a:r>
            <a:r>
              <a:rPr lang="en-CA" sz="800" dirty="0"/>
              <a:t>). </a:t>
            </a:r>
            <a:r>
              <a:rPr lang="en-CA" sz="800" i="1" dirty="0"/>
              <a:t>Goodman and Gilman’s: The Pharmacological Basics of Therapeutics.</a:t>
            </a:r>
            <a:r>
              <a:rPr lang="en-CA" sz="800" dirty="0"/>
              <a:t> 9th ed. McGraw-Hill; New York, NY: 1996.</a:t>
            </a:r>
          </a:p>
          <a:p>
            <a:pPr>
              <a:spcBef>
                <a:spcPct val="0"/>
              </a:spcBef>
              <a:spcAft>
                <a:spcPts val="200"/>
              </a:spcAft>
              <a:defRPr/>
            </a:pPr>
            <a:r>
              <a:rPr lang="en-CA" sz="800" dirty="0" err="1"/>
              <a:t>Trescot</a:t>
            </a:r>
            <a:r>
              <a:rPr lang="en-CA" sz="800" dirty="0"/>
              <a:t> AM </a:t>
            </a:r>
            <a:r>
              <a:rPr lang="en-CA" sz="800" i="1" dirty="0"/>
              <a:t>et al. </a:t>
            </a:r>
            <a:r>
              <a:rPr lang="en-CA" sz="800" dirty="0"/>
              <a:t>Opioid pharmacology. </a:t>
            </a:r>
            <a:r>
              <a:rPr lang="en-CA" sz="800" i="1" dirty="0"/>
              <a:t>Pain Physician</a:t>
            </a:r>
            <a:r>
              <a:rPr lang="en-CA" sz="800" dirty="0"/>
              <a:t> 2008; 11(2 Suppl):S133-53.</a:t>
            </a:r>
          </a:p>
          <a:p>
            <a:pPr>
              <a:spcBef>
                <a:spcPct val="0"/>
              </a:spcBef>
              <a:spcAft>
                <a:spcPts val="200"/>
              </a:spcAft>
              <a:defRPr/>
            </a:pPr>
            <a:r>
              <a:rPr lang="en-CA" sz="800" dirty="0" err="1"/>
              <a:t>Scholz</a:t>
            </a:r>
            <a:r>
              <a:rPr lang="en-CA" sz="800" dirty="0"/>
              <a:t> J, Woolf CJ. Can we conquer pain? </a:t>
            </a:r>
            <a:r>
              <a:rPr lang="en-CA" sz="800" i="1" dirty="0"/>
              <a:t>Nat Neurosci.</a:t>
            </a:r>
            <a:r>
              <a:rPr lang="en-CA" sz="800" dirty="0"/>
              <a:t> 2002; 5(</a:t>
            </a:r>
            <a:r>
              <a:rPr lang="en-CA" sz="800" dirty="0" err="1"/>
              <a:t>Suppl</a:t>
            </a:r>
            <a:r>
              <a:rPr lang="en-CA" sz="800" dirty="0"/>
              <a:t>):1062-7.</a:t>
            </a:r>
          </a:p>
          <a:p>
            <a:pPr defTabSz="928299">
              <a:spcBef>
                <a:spcPct val="0"/>
              </a:spcBef>
              <a:spcAft>
                <a:spcPts val="200"/>
              </a:spcAft>
              <a:defRPr/>
            </a:pPr>
            <a:endParaRPr lang="en-CA" sz="800" dirty="0"/>
          </a:p>
          <a:p>
            <a:pPr defTabSz="928299">
              <a:spcBef>
                <a:spcPct val="0"/>
              </a:spcBef>
              <a:spcAft>
                <a:spcPts val="200"/>
              </a:spcAft>
              <a:defRPr/>
            </a:pPr>
            <a:endParaRPr lang="en-CA" sz="800" dirty="0"/>
          </a:p>
          <a:p>
            <a:pPr defTabSz="928299">
              <a:spcBef>
                <a:spcPct val="0"/>
              </a:spcBef>
              <a:spcAft>
                <a:spcPts val="200"/>
              </a:spcAft>
              <a:defRPr/>
            </a:pPr>
            <a:endParaRPr lang="en-CA" sz="800" dirty="0"/>
          </a:p>
          <a:p>
            <a:pPr defTabSz="928299">
              <a:spcBef>
                <a:spcPct val="0"/>
              </a:spcBef>
              <a:spcAft>
                <a:spcPts val="200"/>
              </a:spcAft>
              <a:defRPr/>
            </a:pPr>
            <a:endParaRPr lang="en-CA" sz="800" b="1" dirty="0">
              <a:ea typeface="MS PGothic" pitchFamily="34" charset="-128"/>
            </a:endParaRPr>
          </a:p>
          <a:p>
            <a:pPr>
              <a:spcBef>
                <a:spcPct val="0"/>
              </a:spcBef>
              <a:spcAft>
                <a:spcPts val="200"/>
              </a:spcAft>
            </a:pPr>
            <a:endParaRPr lang="en-CA" sz="800" b="1" dirty="0">
              <a:ea typeface="MS PGothic" pitchFamily="34" charset="-128"/>
            </a:endParaRPr>
          </a:p>
          <a:p>
            <a:pPr>
              <a:spcBef>
                <a:spcPct val="0"/>
              </a:spcBef>
              <a:spcAft>
                <a:spcPts val="200"/>
              </a:spcAft>
            </a:pPr>
            <a:endParaRPr lang="en-CA" sz="800" b="1" dirty="0">
              <a:ea typeface="MS PGothic" pitchFamily="34" charset="-128"/>
            </a:endParaRPr>
          </a:p>
          <a:p>
            <a:pPr>
              <a:spcBef>
                <a:spcPct val="0"/>
              </a:spcBef>
              <a:spcAft>
                <a:spcPts val="200"/>
              </a:spcAft>
            </a:pPr>
            <a:endParaRPr lang="en-CA" sz="800" b="1" dirty="0">
              <a:ea typeface="MS PGothic" pitchFamily="34" charset="-128"/>
            </a:endParaRPr>
          </a:p>
        </p:txBody>
      </p:sp>
      <p:sp>
        <p:nvSpPr>
          <p:cNvPr id="5" name="Slide Number Placeholder 3"/>
          <p:cNvSpPr>
            <a:spLocks noGrp="1"/>
          </p:cNvSpPr>
          <p:nvPr>
            <p:ph type="sldNum" sz="quarter" idx="5"/>
          </p:nvPr>
        </p:nvSpPr>
        <p:spPr>
          <a:xfrm>
            <a:off x="3970938" y="8772668"/>
            <a:ext cx="3037840" cy="461804"/>
          </a:xfrm>
        </p:spPr>
        <p:txBody>
          <a:bodyPr/>
          <a:lstStyle/>
          <a:p>
            <a:fld id="{EFE8784B-3E46-4D8A-B7C7-681B694BEE2E}" type="slidenum">
              <a:rPr lang="es-MX" smtClean="0">
                <a:solidFill>
                  <a:prstClr val="black"/>
                </a:solidFill>
              </a:rPr>
              <a:pPr/>
              <a:t>41</a:t>
            </a:fld>
            <a:endParaRPr lang="es-MX"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425236"/>
            <a:ext cx="5608320" cy="5223589"/>
          </a:xfrm>
        </p:spPr>
        <p:txBody>
          <a:bodyPr>
            <a:noAutofit/>
          </a:bodyPr>
          <a:lstStyle/>
          <a:p>
            <a:r>
              <a:rPr lang="zh-CN" altLang="en-US" sz="1000" b="1" dirty="0" smtClean="0"/>
              <a:t>演讲者备注</a:t>
            </a:r>
            <a:endParaRPr lang="en-CA" sz="1000" b="1" dirty="0"/>
          </a:p>
          <a:p>
            <a:pPr marL="0" marR="0" indent="0" algn="l" defTabSz="914400" rtl="0" eaLnBrk="1" fontAlgn="auto" latinLnBrk="0" hangingPunct="1">
              <a:lnSpc>
                <a:spcPct val="100000"/>
              </a:lnSpc>
              <a:spcBef>
                <a:spcPts val="0"/>
              </a:spcBef>
              <a:spcAft>
                <a:spcPts val="600"/>
              </a:spcAft>
              <a:buClrTx/>
              <a:buSzTx/>
              <a:buFontTx/>
              <a:buNone/>
              <a:tabLst/>
              <a:defRPr/>
            </a:pPr>
            <a:r>
              <a:rPr lang="zh-CN" altLang="en-US" sz="1200" kern="1200" dirty="0" smtClean="0">
                <a:solidFill>
                  <a:schemeClr val="tx1"/>
                </a:solidFill>
                <a:latin typeface="+mn-lt"/>
                <a:ea typeface="+mn-ea"/>
                <a:cs typeface="+mn-cs"/>
              </a:rPr>
              <a:t>曲马多是一种作用于中枢的合成阿片类镇痛药。虽然其作用机制尚未明确，但动物测试已经提示至少存在两种互补的作用机制：</a:t>
            </a:r>
            <a:r>
              <a:rPr lang="zh-CN" altLang="en-US" sz="1200" kern="1200" dirty="0" smtClean="0">
                <a:solidFill>
                  <a:schemeClr val="tx1"/>
                </a:solidFill>
                <a:latin typeface="+mn-lt"/>
                <a:ea typeface="+mn-ea"/>
                <a:cs typeface="+mn-cs"/>
                <a:sym typeface="Wingdings" pitchFamily="2" charset="2"/>
              </a:rPr>
              <a:t>（</a:t>
            </a:r>
            <a:r>
              <a:rPr lang="en-US" altLang="zh-CN" sz="1200" kern="1200" dirty="0" smtClean="0">
                <a:solidFill>
                  <a:schemeClr val="tx1"/>
                </a:solidFill>
                <a:latin typeface="+mn-lt"/>
                <a:ea typeface="+mn-ea"/>
                <a:cs typeface="+mn-cs"/>
                <a:sym typeface="Wingdings" pitchFamily="2" charset="2"/>
              </a:rPr>
              <a:t>1</a:t>
            </a:r>
            <a:r>
              <a:rPr lang="zh-CN" altLang="en-US" sz="1200" kern="1200" dirty="0" smtClean="0">
                <a:solidFill>
                  <a:schemeClr val="tx1"/>
                </a:solidFill>
                <a:latin typeface="+mn-lt"/>
                <a:ea typeface="+mn-ea"/>
                <a:cs typeface="+mn-cs"/>
                <a:sym typeface="Wingdings" pitchFamily="2" charset="2"/>
              </a:rPr>
              <a:t>）母体和</a:t>
            </a:r>
            <a:r>
              <a:rPr lang="en-US" altLang="zh-CN" sz="1200" kern="1200" dirty="0" smtClean="0">
                <a:solidFill>
                  <a:schemeClr val="tx1"/>
                </a:solidFill>
                <a:latin typeface="+mn-lt"/>
                <a:ea typeface="+mn-ea"/>
                <a:cs typeface="+mn-cs"/>
                <a:sym typeface="Wingdings" pitchFamily="2" charset="2"/>
              </a:rPr>
              <a:t>M1</a:t>
            </a:r>
            <a:r>
              <a:rPr lang="zh-CN" altLang="en-US" sz="1200" kern="1200" dirty="0" smtClean="0">
                <a:solidFill>
                  <a:schemeClr val="tx1"/>
                </a:solidFill>
                <a:latin typeface="+mn-lt"/>
                <a:ea typeface="+mn-ea"/>
                <a:cs typeface="+mn-cs"/>
                <a:sym typeface="Wingdings" pitchFamily="2" charset="2"/>
              </a:rPr>
              <a:t>代谢产物与</a:t>
            </a:r>
            <a:r>
              <a:rPr lang="en-CA" sz="1000" dirty="0" smtClean="0"/>
              <a:t>μ-</a:t>
            </a:r>
            <a:r>
              <a:rPr lang="zh-CN" altLang="en-US" sz="1000" dirty="0" smtClean="0"/>
              <a:t>阿片受体结合；和（</a:t>
            </a:r>
            <a:r>
              <a:rPr lang="en-US" altLang="zh-CN" sz="1000" dirty="0" smtClean="0"/>
              <a:t>2</a:t>
            </a:r>
            <a:r>
              <a:rPr lang="zh-CN" altLang="en-US" sz="1000" dirty="0" smtClean="0"/>
              <a:t>）对</a:t>
            </a:r>
            <a:r>
              <a:rPr lang="zh-CN" altLang="en-US" sz="1200" kern="1200" dirty="0" smtClean="0">
                <a:solidFill>
                  <a:schemeClr val="tx1"/>
                </a:solidFill>
                <a:latin typeface="+mn-lt"/>
                <a:ea typeface="+mn-ea"/>
                <a:cs typeface="+mn-cs"/>
              </a:rPr>
              <a:t>去甲肾上腺素和血清素再摄取的弱抑制作用。阿片类活性是由母体化合物与</a:t>
            </a:r>
            <a:r>
              <a:rPr lang="en-CA" sz="1200" dirty="0" smtClean="0"/>
              <a:t>μ-</a:t>
            </a:r>
            <a:r>
              <a:rPr lang="zh-CN" altLang="en-US" sz="1200" dirty="0" smtClean="0"/>
              <a:t>阿片受体的弱亲和力</a:t>
            </a:r>
            <a:r>
              <a:rPr lang="zh-CN" altLang="en-US" sz="1200" kern="1200" dirty="0" smtClean="0">
                <a:solidFill>
                  <a:schemeClr val="tx1"/>
                </a:solidFill>
                <a:latin typeface="+mn-lt"/>
                <a:ea typeface="+mn-ea"/>
                <a:cs typeface="+mn-cs"/>
              </a:rPr>
              <a:t>和</a:t>
            </a:r>
            <a:r>
              <a:rPr lang="en-US" altLang="zh-CN" sz="1200" kern="1200" dirty="0" smtClean="0">
                <a:solidFill>
                  <a:schemeClr val="tx1"/>
                </a:solidFill>
                <a:latin typeface="+mn-lt"/>
                <a:ea typeface="+mn-ea"/>
                <a:cs typeface="+mn-cs"/>
              </a:rPr>
              <a:t>O</a:t>
            </a:r>
            <a:r>
              <a:rPr lang="zh-CN" altLang="en-US" sz="1200" kern="1200" dirty="0" smtClean="0">
                <a:solidFill>
                  <a:schemeClr val="tx1"/>
                </a:solidFill>
                <a:latin typeface="+mn-lt"/>
                <a:ea typeface="+mn-ea"/>
                <a:cs typeface="+mn-cs"/>
              </a:rPr>
              <a:t>型去甲基化代谢产物</a:t>
            </a:r>
            <a:r>
              <a:rPr lang="en-US" altLang="zh-CN" sz="1200" kern="1200" dirty="0" smtClean="0">
                <a:solidFill>
                  <a:schemeClr val="tx1"/>
                </a:solidFill>
                <a:latin typeface="+mn-lt"/>
                <a:ea typeface="+mn-ea"/>
                <a:cs typeface="+mn-cs"/>
              </a:rPr>
              <a:t>M1</a:t>
            </a:r>
            <a:r>
              <a:rPr lang="zh-CN" altLang="en-US" sz="1200" kern="1200" dirty="0" smtClean="0">
                <a:solidFill>
                  <a:schemeClr val="tx1"/>
                </a:solidFill>
                <a:latin typeface="+mn-lt"/>
                <a:ea typeface="+mn-ea"/>
                <a:cs typeface="+mn-cs"/>
              </a:rPr>
              <a:t>对</a:t>
            </a:r>
            <a:r>
              <a:rPr lang="en-CA" sz="1200" dirty="0" smtClean="0"/>
              <a:t>μ-</a:t>
            </a:r>
            <a:r>
              <a:rPr lang="zh-CN" altLang="en-US" sz="1200" dirty="0" smtClean="0"/>
              <a:t>阿片受体的强亲和力所致。在动物模型中，</a:t>
            </a:r>
            <a:r>
              <a:rPr lang="en-US" altLang="zh-CN" sz="1200" dirty="0" smtClean="0"/>
              <a:t>M1</a:t>
            </a:r>
            <a:r>
              <a:rPr lang="zh-CN" altLang="en-US" sz="1200" dirty="0" smtClean="0"/>
              <a:t>产生的镇痛作用是曲马多的</a:t>
            </a:r>
            <a:r>
              <a:rPr lang="en-US" altLang="zh-CN" sz="1200" dirty="0" smtClean="0"/>
              <a:t>6</a:t>
            </a:r>
            <a:r>
              <a:rPr lang="zh-CN" altLang="en-US" sz="1200" dirty="0" smtClean="0"/>
              <a:t>倍，与</a:t>
            </a:r>
            <a:r>
              <a:rPr lang="en-CA" sz="1200" dirty="0" smtClean="0"/>
              <a:t>μ-</a:t>
            </a:r>
            <a:r>
              <a:rPr lang="zh-CN" altLang="en-US" sz="1200" dirty="0" smtClean="0"/>
              <a:t>阿片受体的结合力是曲马多的</a:t>
            </a:r>
            <a:r>
              <a:rPr lang="en-US" altLang="zh-CN" sz="1200" dirty="0" smtClean="0"/>
              <a:t>200</a:t>
            </a:r>
            <a:r>
              <a:rPr lang="zh-CN" altLang="en-US" sz="1200" dirty="0" smtClean="0"/>
              <a:t>倍。曲马多和</a:t>
            </a:r>
            <a:r>
              <a:rPr lang="en-US" altLang="zh-CN" sz="1200" dirty="0" smtClean="0"/>
              <a:t>M1</a:t>
            </a:r>
            <a:r>
              <a:rPr lang="zh-CN" altLang="en-US" sz="1200" dirty="0" smtClean="0"/>
              <a:t>对人体镇痛的相对贡献取决于血浆中每种成分的浓度。和其他种类的阿片类镇痛药类似，已知曲马多抑制</a:t>
            </a:r>
            <a:r>
              <a:rPr lang="zh-CN" altLang="en-US" sz="1200" kern="1200" dirty="0" smtClean="0">
                <a:solidFill>
                  <a:schemeClr val="tx1"/>
                </a:solidFill>
                <a:latin typeface="+mn-lt"/>
                <a:ea typeface="+mn-ea"/>
                <a:cs typeface="+mn-cs"/>
              </a:rPr>
              <a:t>去甲肾上腺素和血清素的体外</a:t>
            </a:r>
          </a:p>
          <a:p>
            <a:pPr marL="0" marR="0" indent="0" algn="l" defTabSz="914400" rtl="0" eaLnBrk="1" fontAlgn="auto" latinLnBrk="0" hangingPunct="1">
              <a:lnSpc>
                <a:spcPct val="100000"/>
              </a:lnSpc>
              <a:spcBef>
                <a:spcPts val="0"/>
              </a:spcBef>
              <a:spcAft>
                <a:spcPts val="600"/>
              </a:spcAft>
              <a:buClrTx/>
              <a:buSzTx/>
              <a:buFontTx/>
              <a:buNone/>
              <a:tabLst/>
              <a:defRPr/>
            </a:pPr>
            <a:r>
              <a:rPr lang="zh-CN" altLang="en-US" sz="1200" kern="1200" dirty="0" smtClean="0">
                <a:solidFill>
                  <a:schemeClr val="tx1"/>
                </a:solidFill>
                <a:latin typeface="+mn-lt"/>
                <a:ea typeface="+mn-ea"/>
                <a:cs typeface="+mn-cs"/>
              </a:rPr>
              <a:t>重摄取。这些机制可能对曲马多的整体镇痛作用产生独立作用。</a:t>
            </a:r>
            <a:endParaRPr lang="en-CA" sz="1000" dirty="0"/>
          </a:p>
          <a:p>
            <a:r>
              <a:rPr lang="zh-CN" altLang="en-US" sz="1000" dirty="0" smtClean="0"/>
              <a:t>对</a:t>
            </a:r>
            <a:r>
              <a:rPr lang="zh-CN" altLang="en-US" sz="1200" kern="1200" dirty="0" smtClean="0">
                <a:solidFill>
                  <a:schemeClr val="tx1"/>
                </a:solidFill>
                <a:latin typeface="+mn-lt"/>
                <a:ea typeface="+mn-ea"/>
                <a:cs typeface="+mn-cs"/>
              </a:rPr>
              <a:t>曲马多管理急性和慢性腰痛的功效的临床报告可查。曲马多</a:t>
            </a:r>
            <a:r>
              <a:rPr lang="en-US" altLang="zh-CN" sz="1200" kern="1200" dirty="0" smtClean="0">
                <a:solidFill>
                  <a:schemeClr val="tx1"/>
                </a:solidFill>
                <a:latin typeface="+mn-lt"/>
                <a:ea typeface="+mn-ea"/>
                <a:cs typeface="+mn-cs"/>
              </a:rPr>
              <a:t>50</a:t>
            </a:r>
            <a:r>
              <a:rPr lang="zh-CN" altLang="en-US" sz="1200" kern="1200" dirty="0" smtClean="0">
                <a:solidFill>
                  <a:schemeClr val="tx1"/>
                </a:solidFill>
                <a:latin typeface="+mn-lt"/>
                <a:ea typeface="+mn-ea"/>
                <a:cs typeface="+mn-cs"/>
              </a:rPr>
              <a:t>到</a:t>
            </a:r>
            <a:r>
              <a:rPr lang="en-US" altLang="zh-CN" sz="1200" kern="1200" dirty="0" smtClean="0">
                <a:solidFill>
                  <a:schemeClr val="tx1"/>
                </a:solidFill>
                <a:latin typeface="+mn-lt"/>
                <a:ea typeface="+mn-ea"/>
                <a:cs typeface="+mn-cs"/>
              </a:rPr>
              <a:t>400</a:t>
            </a:r>
            <a:r>
              <a:rPr lang="en-US" altLang="zh-CN" sz="1200" kern="1200" baseline="0" dirty="0" smtClean="0">
                <a:solidFill>
                  <a:schemeClr val="tx1"/>
                </a:solidFill>
                <a:latin typeface="+mn-lt"/>
                <a:ea typeface="+mn-ea"/>
                <a:cs typeface="+mn-cs"/>
              </a:rPr>
              <a:t> mg/</a:t>
            </a:r>
            <a:r>
              <a:rPr lang="zh-CN" altLang="en-US" sz="1200" kern="1200" baseline="0" dirty="0" smtClean="0">
                <a:solidFill>
                  <a:schemeClr val="tx1"/>
                </a:solidFill>
                <a:latin typeface="+mn-lt"/>
                <a:ea typeface="+mn-ea"/>
                <a:cs typeface="+mn-cs"/>
              </a:rPr>
              <a:t>日持续最多</a:t>
            </a:r>
            <a:r>
              <a:rPr lang="en-US" altLang="zh-CN" sz="1200" kern="1200" baseline="0" dirty="0" smtClean="0">
                <a:solidFill>
                  <a:schemeClr val="tx1"/>
                </a:solidFill>
                <a:latin typeface="+mn-lt"/>
                <a:ea typeface="+mn-ea"/>
                <a:cs typeface="+mn-cs"/>
              </a:rPr>
              <a:t>4</a:t>
            </a:r>
            <a:r>
              <a:rPr lang="zh-CN" altLang="en-US" sz="1200" kern="1200" baseline="0" dirty="0" smtClean="0">
                <a:solidFill>
                  <a:schemeClr val="tx1"/>
                </a:solidFill>
                <a:latin typeface="+mn-lt"/>
                <a:ea typeface="+mn-ea"/>
                <a:cs typeface="+mn-cs"/>
              </a:rPr>
              <a:t>周可短期改善疼痛和功能。</a:t>
            </a:r>
            <a:endParaRPr lang="en-CA" sz="1000" dirty="0"/>
          </a:p>
          <a:p>
            <a:endParaRPr lang="en-CA" sz="1000" dirty="0"/>
          </a:p>
          <a:p>
            <a:r>
              <a:rPr lang="zh-CN" altLang="en-US" sz="1000" b="1" dirty="0" smtClean="0"/>
              <a:t>参考文献</a:t>
            </a:r>
            <a:endParaRPr lang="en-CA" sz="1000" b="1" dirty="0"/>
          </a:p>
          <a:p>
            <a:r>
              <a:rPr lang="en-CA" sz="1000" dirty="0"/>
              <a:t>Baer P </a:t>
            </a:r>
            <a:r>
              <a:rPr lang="en-CA" sz="1000" i="1" dirty="0"/>
              <a:t>et al. </a:t>
            </a:r>
            <a:r>
              <a:rPr lang="en-CA" sz="1000" dirty="0"/>
              <a:t>Novel Therapeutic Approach to Chronic Low Back Pain. </a:t>
            </a:r>
            <a:r>
              <a:rPr lang="en-CA" sz="1000" i="1" dirty="0"/>
              <a:t>Can J Diagnosis </a:t>
            </a:r>
            <a:r>
              <a:rPr lang="en-CA" sz="1000" dirty="0"/>
              <a:t>2010; </a:t>
            </a:r>
            <a:br>
              <a:rPr lang="en-CA" sz="1000" dirty="0"/>
            </a:br>
            <a:r>
              <a:rPr lang="en-CA" sz="1000" dirty="0"/>
              <a:t>27(10):43-50.</a:t>
            </a:r>
          </a:p>
          <a:p>
            <a:r>
              <a:rPr lang="en-CA" sz="1000" dirty="0" err="1"/>
              <a:t>Deshpande</a:t>
            </a:r>
            <a:r>
              <a:rPr lang="en-CA" sz="1000" dirty="0"/>
              <a:t> A </a:t>
            </a:r>
            <a:r>
              <a:rPr lang="en-CA" sz="1000" i="1" dirty="0"/>
              <a:t>et al. </a:t>
            </a:r>
            <a:r>
              <a:rPr lang="en-CA" sz="1000" dirty="0"/>
              <a:t>Opioids for chronic low-back pain. </a:t>
            </a:r>
            <a:r>
              <a:rPr lang="en-CA" sz="1000" i="1" dirty="0"/>
              <a:t>Cochrane Database </a:t>
            </a:r>
            <a:r>
              <a:rPr lang="en-CA" sz="1000" i="1" dirty="0" err="1"/>
              <a:t>Syst</a:t>
            </a:r>
            <a:r>
              <a:rPr lang="en-CA" sz="1000" i="1" dirty="0"/>
              <a:t> Rev </a:t>
            </a:r>
            <a:r>
              <a:rPr lang="en-CA" sz="1000" dirty="0"/>
              <a:t>2007; 3:CD004959.</a:t>
            </a:r>
          </a:p>
          <a:p>
            <a:r>
              <a:rPr lang="en-CA" sz="1000" dirty="0"/>
              <a:t>Janssen Pharmaceuticals Inc. </a:t>
            </a:r>
            <a:r>
              <a:rPr lang="en-CA" sz="1000" i="1" dirty="0"/>
              <a:t>Tramadol Hydrochloride Tablets Full Prescribing Information. </a:t>
            </a:r>
            <a:br>
              <a:rPr lang="en-CA" sz="1000" i="1" dirty="0"/>
            </a:br>
            <a:r>
              <a:rPr lang="en-US" sz="1000" dirty="0"/>
              <a:t>Titusville, NJ:</a:t>
            </a:r>
            <a:r>
              <a:rPr lang="en-CA" sz="1000" dirty="0"/>
              <a:t> 2013.</a:t>
            </a:r>
          </a:p>
          <a:p>
            <a:r>
              <a:rPr lang="en-CA" sz="1000" dirty="0" err="1"/>
              <a:t>Schofferman</a:t>
            </a:r>
            <a:r>
              <a:rPr lang="en-CA" sz="1000" dirty="0"/>
              <a:t> J, </a:t>
            </a:r>
            <a:r>
              <a:rPr lang="en-CA" sz="1000" dirty="0" err="1"/>
              <a:t>Mazanec</a:t>
            </a:r>
            <a:r>
              <a:rPr lang="en-CA" sz="1000" dirty="0"/>
              <a:t> D. Evidence-informed management of chronic low back pain with opioid analgesics. </a:t>
            </a:r>
            <a:r>
              <a:rPr lang="en-CA" sz="1000" i="1" dirty="0"/>
              <a:t>Spine J </a:t>
            </a:r>
            <a:r>
              <a:rPr lang="en-CA" sz="1000" dirty="0"/>
              <a:t>2008; 8(1):185-94.</a:t>
            </a:r>
          </a:p>
          <a:p>
            <a:r>
              <a:rPr lang="en-CA" sz="1000" dirty="0" err="1"/>
              <a:t>Vorsanger</a:t>
            </a:r>
            <a:r>
              <a:rPr lang="en-CA" sz="1000" dirty="0"/>
              <a:t> GJ </a:t>
            </a:r>
            <a:r>
              <a:rPr lang="en-CA" sz="1000" i="1" dirty="0"/>
              <a:t>et al. </a:t>
            </a:r>
            <a:r>
              <a:rPr lang="en-CA" sz="1000" dirty="0"/>
              <a:t>Extended-release tramadol (tramadol ER) in the treatment of chronic low back pain. </a:t>
            </a:r>
            <a:r>
              <a:rPr lang="en-CA" sz="1000" i="1" dirty="0"/>
              <a:t>J Opioid </a:t>
            </a:r>
            <a:r>
              <a:rPr lang="en-CA" sz="1000" i="1" dirty="0" err="1"/>
              <a:t>Manag</a:t>
            </a:r>
            <a:r>
              <a:rPr lang="en-CA" sz="1000" dirty="0"/>
              <a:t> 2008; 4(2):87-97.</a:t>
            </a:r>
          </a:p>
        </p:txBody>
      </p:sp>
      <p:sp>
        <p:nvSpPr>
          <p:cNvPr id="4" name="Slide Number Placeholder 3"/>
          <p:cNvSpPr>
            <a:spLocks noGrp="1"/>
          </p:cNvSpPr>
          <p:nvPr>
            <p:ph type="sldNum" sz="quarter" idx="10"/>
          </p:nvPr>
        </p:nvSpPr>
        <p:spPr/>
        <p:txBody>
          <a:bodyPr/>
          <a:lstStyle/>
          <a:p>
            <a:fld id="{AA7CD13B-4CE3-424D-A0B4-5EA6E94D24C4}" type="slidenum">
              <a:rPr lang="en-US" smtClean="0">
                <a:solidFill>
                  <a:prstClr val="black"/>
                </a:solidFill>
              </a:rPr>
              <a:pPr/>
              <a:t>42</a:t>
            </a:fld>
            <a:endParaRPr lang="en-US" dirty="0">
              <a:solidFill>
                <a:prstClr val="black"/>
              </a:solidFill>
            </a:endParaRPr>
          </a:p>
        </p:txBody>
      </p:sp>
      <p:sp>
        <p:nvSpPr>
          <p:cNvPr id="7" name="Slide Image Placeholder 6"/>
          <p:cNvSpPr>
            <a:spLocks noGrp="1" noRot="1" noChangeAspect="1"/>
          </p:cNvSpPr>
          <p:nvPr>
            <p:ph type="sldImg"/>
          </p:nvPr>
        </p:nvSpPr>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90229"/>
            <a:ext cx="5608320" cy="4156234"/>
          </a:xfrm>
        </p:spPr>
        <p:txBody>
          <a:bodyPr/>
          <a:lstStyle/>
          <a:p>
            <a:pPr>
              <a:spcAft>
                <a:spcPts val="609"/>
              </a:spcAft>
            </a:pPr>
            <a:r>
              <a:rPr lang="zh-CN" altLang="en-US" b="1" dirty="0" smtClean="0"/>
              <a:t>演讲者备注</a:t>
            </a:r>
            <a:endParaRPr lang="en-CA" b="1" dirty="0" smtClean="0"/>
          </a:p>
          <a:p>
            <a:pPr marL="0" marR="0" indent="0" algn="l" defTabSz="914400" rtl="0" eaLnBrk="1" fontAlgn="auto" latinLnBrk="0" hangingPunct="1">
              <a:lnSpc>
                <a:spcPct val="100000"/>
              </a:lnSpc>
              <a:spcBef>
                <a:spcPts val="0"/>
              </a:spcBef>
              <a:spcAft>
                <a:spcPts val="600"/>
              </a:spcAft>
              <a:buClrTx/>
              <a:buSzTx/>
              <a:buFontTx/>
              <a:buNone/>
              <a:tabLst/>
              <a:defRPr/>
            </a:pPr>
            <a:r>
              <a:rPr lang="zh-CN" altLang="en-US" sz="1200" b="0" i="0" kern="1200" dirty="0" smtClean="0">
                <a:solidFill>
                  <a:schemeClr val="tx1"/>
                </a:solidFill>
                <a:latin typeface="+mn-lt"/>
                <a:ea typeface="+mn-ea"/>
                <a:cs typeface="+mn-cs"/>
              </a:rPr>
              <a:t>对学员提出如幻灯片所示的问题，引发讨论。</a:t>
            </a:r>
            <a:endParaRPr lang="en-US" dirty="0" smtClean="0"/>
          </a:p>
        </p:txBody>
      </p:sp>
      <p:sp>
        <p:nvSpPr>
          <p:cNvPr id="4" name="Slide Number Placeholder 3"/>
          <p:cNvSpPr>
            <a:spLocks noGrp="1"/>
          </p:cNvSpPr>
          <p:nvPr>
            <p:ph type="sldNum" sz="quarter" idx="10"/>
          </p:nvPr>
        </p:nvSpPr>
        <p:spPr/>
        <p:txBody>
          <a:bodyPr/>
          <a:lstStyle/>
          <a:p>
            <a:fld id="{EFE8784B-3E46-4D8A-B7C7-681B694BEE2E}" type="slidenum">
              <a:rPr lang="es-MX" smtClean="0"/>
              <a:pPr/>
              <a:t>43</a:t>
            </a:fld>
            <a:endParaRPr lang="es-MX" dirty="0"/>
          </a:p>
        </p:txBody>
      </p:sp>
    </p:spTree>
    <p:extLst>
      <p:ext uri="{BB962C8B-B14F-4D97-AF65-F5344CB8AC3E}">
        <p14:creationId xmlns:p14="http://schemas.microsoft.com/office/powerpoint/2010/main" val="34590477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3" name="Rectangle 3"/>
          <p:cNvSpPr>
            <a:spLocks noGrp="1" noChangeArrowheads="1"/>
          </p:cNvSpPr>
          <p:nvPr>
            <p:ph type="body" idx="1"/>
          </p:nvPr>
        </p:nvSpPr>
        <p:spPr bwMode="auto">
          <a:xfrm>
            <a:off x="708091" y="4379728"/>
            <a:ext cx="5616511" cy="3955614"/>
          </a:xfrm>
          <a:solidFill>
            <a:srgbClr val="FFFFFF"/>
          </a:solidFill>
          <a:ln>
            <a:noFill/>
            <a:miter lim="800000"/>
            <a:headEnd/>
            <a:tailEnd/>
          </a:ln>
        </p:spPr>
        <p:txBody>
          <a:bodyPr/>
          <a:lstStyle/>
          <a:p>
            <a:pPr>
              <a:defRPr/>
            </a:pPr>
            <a:r>
              <a:rPr lang="zh-CN" altLang="en-US" b="1" dirty="0" smtClean="0"/>
              <a:t>演讲者备注</a:t>
            </a:r>
            <a:endParaRPr lang="en-US" b="1" dirty="0" smtClean="0"/>
          </a:p>
          <a:p>
            <a:r>
              <a:rPr lang="zh-CN" altLang="en-US" dirty="0" smtClean="0"/>
              <a:t>管理疼痛时使用阿片类药物可引发如本页表格所示的不良反应。</a:t>
            </a:r>
          </a:p>
          <a:p>
            <a:r>
              <a:rPr lang="zh-CN" altLang="en-US" dirty="0" smtClean="0"/>
              <a:t>胃肠道副作用包括恶心、呕吐和便秘，中枢神经系统影响包括认知障碍、镇静、头晕和眩晕。阿片类其他潜在不良反应还包括呼吸抑制，体位性低血压，昏厥，荨麻疹，瞳孔缩小，多汗和尿滞留。</a:t>
            </a:r>
            <a:r>
              <a:rPr lang="en-US" altLang="zh-CN" dirty="0" smtClean="0"/>
              <a:t> </a:t>
            </a:r>
            <a:endParaRPr lang="en-US" dirty="0" smtClean="0">
              <a:solidFill>
                <a:srgbClr val="002060"/>
              </a:solidFill>
            </a:endParaRPr>
          </a:p>
          <a:p>
            <a:pPr>
              <a:defRPr/>
            </a:pPr>
            <a:endParaRPr lang="en-US" dirty="0" smtClean="0"/>
          </a:p>
          <a:p>
            <a:pPr>
              <a:defRPr/>
            </a:pPr>
            <a:r>
              <a:rPr lang="zh-CN" altLang="en-US" b="1" dirty="0" smtClean="0"/>
              <a:t>参考文献</a:t>
            </a:r>
            <a:r>
              <a:rPr lang="en-US" b="1" dirty="0" smtClean="0"/>
              <a:t>s</a:t>
            </a:r>
          </a:p>
          <a:p>
            <a:pPr>
              <a:defRPr/>
            </a:pPr>
            <a:r>
              <a:rPr lang="en-CA" dirty="0" smtClean="0"/>
              <a:t>Moreland LW, St Clair EW. The use of analgesics in the management of pain in rheumatic diseases. </a:t>
            </a:r>
            <a:r>
              <a:rPr lang="en-CA" i="1" dirty="0" smtClean="0"/>
              <a:t>Rheum Dis </a:t>
            </a:r>
            <a:r>
              <a:rPr lang="en-CA" i="1" dirty="0" err="1" smtClean="0"/>
              <a:t>Clin</a:t>
            </a:r>
            <a:r>
              <a:rPr lang="en-CA" i="1" dirty="0" smtClean="0"/>
              <a:t> North Am</a:t>
            </a:r>
            <a:r>
              <a:rPr lang="en-CA" dirty="0" smtClean="0"/>
              <a:t> 1999; 25(1):153-91.</a:t>
            </a:r>
          </a:p>
          <a:p>
            <a:r>
              <a:rPr lang="en-US" dirty="0" err="1" smtClean="0">
                <a:latin typeface="Calibri" pitchFamily="34" charset="0"/>
              </a:rPr>
              <a:t>Yaksh</a:t>
            </a:r>
            <a:r>
              <a:rPr lang="en-US" dirty="0" smtClean="0">
                <a:latin typeface="Calibri" pitchFamily="34" charset="0"/>
              </a:rPr>
              <a:t> TL, Wallace MS. </a:t>
            </a:r>
            <a:r>
              <a:rPr lang="sv-SE" dirty="0" smtClean="0">
                <a:latin typeface="Calibri" pitchFamily="34" charset="0"/>
              </a:rPr>
              <a:t>In:</a:t>
            </a:r>
            <a:r>
              <a:rPr lang="sv-SE" i="1" dirty="0" smtClean="0">
                <a:latin typeface="Calibri" pitchFamily="34" charset="0"/>
              </a:rPr>
              <a:t> </a:t>
            </a:r>
            <a:r>
              <a:rPr lang="sv-SE" dirty="0" smtClean="0">
                <a:latin typeface="Calibri" pitchFamily="34" charset="0"/>
              </a:rPr>
              <a:t>Brunton L </a:t>
            </a:r>
            <a:r>
              <a:rPr lang="sv-SE" i="1" dirty="0" smtClean="0">
                <a:latin typeface="Calibri" pitchFamily="34" charset="0"/>
              </a:rPr>
              <a:t>et al </a:t>
            </a:r>
            <a:r>
              <a:rPr lang="sv-SE" dirty="0" smtClean="0">
                <a:latin typeface="Calibri" pitchFamily="34" charset="0"/>
              </a:rPr>
              <a:t>(eds). </a:t>
            </a:r>
            <a:r>
              <a:rPr lang="en-US" i="1" dirty="0" smtClean="0">
                <a:latin typeface="Calibri" pitchFamily="34" charset="0"/>
              </a:rPr>
              <a:t>Goodman and Gilman’s </a:t>
            </a:r>
            <a:br>
              <a:rPr lang="en-US" i="1" dirty="0" smtClean="0">
                <a:latin typeface="Calibri" pitchFamily="34" charset="0"/>
              </a:rPr>
            </a:br>
            <a:r>
              <a:rPr lang="en-US" i="1" dirty="0" smtClean="0">
                <a:latin typeface="Calibri" pitchFamily="34" charset="0"/>
              </a:rPr>
              <a:t>The Pharmacological Basis of Therapeutics</a:t>
            </a:r>
            <a:r>
              <a:rPr lang="en-US" dirty="0" smtClean="0">
                <a:latin typeface="Calibri" pitchFamily="34" charset="0"/>
              </a:rPr>
              <a:t>. 12th ed. (online version). </a:t>
            </a:r>
            <a:br>
              <a:rPr lang="en-US" dirty="0" smtClean="0">
                <a:latin typeface="Calibri" pitchFamily="34" charset="0"/>
              </a:rPr>
            </a:br>
            <a:r>
              <a:rPr lang="en-US" dirty="0" smtClean="0">
                <a:latin typeface="Calibri" pitchFamily="34" charset="0"/>
              </a:rPr>
              <a:t>McGraw-Hill; New York, NY: 2010.</a:t>
            </a:r>
            <a:endParaRPr lang="en-US" dirty="0">
              <a:latin typeface="Calibri" pitchFamily="34" charset="0"/>
            </a:endParaRPr>
          </a:p>
        </p:txBody>
      </p:sp>
      <p:sp>
        <p:nvSpPr>
          <p:cNvPr id="195592" name="Rectangle 4"/>
          <p:cNvSpPr>
            <a:spLocks noChangeArrowheads="1"/>
          </p:cNvSpPr>
          <p:nvPr/>
        </p:nvSpPr>
        <p:spPr bwMode="black">
          <a:xfrm>
            <a:off x="168771" y="2648119"/>
            <a:ext cx="739987" cy="15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7525" eaLnBrk="0" hangingPunct="0">
              <a:buClr>
                <a:srgbClr val="000000"/>
              </a:buClr>
              <a:buSzPct val="80000"/>
            </a:pPr>
            <a:endParaRPr lang="tr-TR" sz="1000" dirty="0">
              <a:solidFill>
                <a:srgbClr val="000000"/>
              </a:solidFill>
            </a:endParaRPr>
          </a:p>
        </p:txBody>
      </p:sp>
      <p:sp>
        <p:nvSpPr>
          <p:cNvPr id="5" name="Slide Number Placeholder 3"/>
          <p:cNvSpPr>
            <a:spLocks noGrp="1"/>
          </p:cNvSpPr>
          <p:nvPr>
            <p:ph type="sldNum" sz="quarter" idx="5"/>
          </p:nvPr>
        </p:nvSpPr>
        <p:spPr>
          <a:xfrm>
            <a:off x="3970938" y="8772669"/>
            <a:ext cx="3037840" cy="461804"/>
          </a:xfrm>
        </p:spPr>
        <p:txBody>
          <a:bodyPr/>
          <a:lstStyle/>
          <a:p>
            <a:fld id="{C869435C-097B-40B4-A7F6-991F06607D84}" type="slidenum">
              <a:rPr lang="en-CA" smtClean="0">
                <a:solidFill>
                  <a:prstClr val="black"/>
                </a:solidFill>
              </a:rPr>
              <a:pPr/>
              <a:t>44</a:t>
            </a:fld>
            <a:endParaRPr lang="en-CA">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xfrm>
            <a:off x="701040" y="4406185"/>
            <a:ext cx="5947410" cy="5223590"/>
          </a:xfrm>
        </p:spPr>
        <p:txBody>
          <a:bodyPr>
            <a:noAutofit/>
          </a:bodyPr>
          <a:lstStyle/>
          <a:p>
            <a:pPr>
              <a:spcBef>
                <a:spcPct val="0"/>
              </a:spcBef>
            </a:pPr>
            <a:r>
              <a:rPr lang="zh-CN" altLang="en-US" sz="1100" b="1" dirty="0" smtClean="0">
                <a:ea typeface="MS PGothic" pitchFamily="34" charset="-128"/>
              </a:rPr>
              <a:t>演讲者备注</a:t>
            </a:r>
            <a:endParaRPr lang="en-CA" sz="1100" b="1" dirty="0">
              <a:ea typeface="MS PGothic" pitchFamily="34" charset="-128"/>
            </a:endParaRPr>
          </a:p>
          <a:p>
            <a:pPr>
              <a:spcBef>
                <a:spcPct val="0"/>
              </a:spcBef>
            </a:pPr>
            <a:r>
              <a:rPr lang="zh-CN" altLang="en-US" sz="1100" dirty="0" smtClean="0">
                <a:ea typeface="MS PGothic" pitchFamily="34" charset="-128"/>
              </a:rPr>
              <a:t>“肌松剂”这一术语的含义广泛，包括广泛范围的药物，具有不同的适应症和作用机制。</a:t>
            </a:r>
            <a:r>
              <a:rPr lang="en-CA" sz="1100" dirty="0" smtClean="0">
                <a:ea typeface="MS PGothic" pitchFamily="34" charset="-128"/>
              </a:rPr>
              <a:t> </a:t>
            </a:r>
            <a:endParaRPr lang="en-CA" sz="1100" spc="-20" dirty="0" smtClean="0">
              <a:ea typeface="MS PGothic" pitchFamily="34" charset="-128"/>
            </a:endParaRPr>
          </a:p>
          <a:p>
            <a:pPr>
              <a:spcBef>
                <a:spcPct val="0"/>
              </a:spcBef>
            </a:pPr>
            <a:r>
              <a:rPr lang="zh-CN" altLang="en-US" sz="1200" kern="1200" dirty="0" smtClean="0">
                <a:solidFill>
                  <a:schemeClr val="tx1"/>
                </a:solidFill>
                <a:latin typeface="+mn-lt"/>
                <a:ea typeface="+mn-ea"/>
                <a:cs typeface="+mn-cs"/>
              </a:rPr>
              <a:t>肌肉松弛剂可分类为解痉或解痉药物。抗解痉用于降低与疼痛病症相关的肌肉痉挛，如腰痛，包括苯二氮卓和非苯二氮卓。非苯二氮类包括多种药物，在脑干或脊髓水平起作用。其中枢神经系统内的机制尚未完全明确。</a:t>
            </a:r>
            <a:endParaRPr lang="en-CA" sz="1100" spc="-20" dirty="0">
              <a:ea typeface="MS PGothic" pitchFamily="34" charset="-128"/>
            </a:endParaRPr>
          </a:p>
          <a:p>
            <a:pPr marL="0" marR="0" indent="0" algn="l" defTabSz="914400" rtl="0" eaLnBrk="1" fontAlgn="auto" latinLnBrk="0" hangingPunct="1">
              <a:lnSpc>
                <a:spcPct val="100000"/>
              </a:lnSpc>
              <a:spcBef>
                <a:spcPct val="0"/>
              </a:spcBef>
              <a:spcAft>
                <a:spcPts val="600"/>
              </a:spcAft>
              <a:buClrTx/>
              <a:buSzTx/>
              <a:buFontTx/>
              <a:buNone/>
              <a:tabLst/>
              <a:defRPr/>
            </a:pPr>
            <a:r>
              <a:rPr lang="zh-CN" altLang="en-US" sz="1100" spc="-20" dirty="0" smtClean="0">
                <a:ea typeface="MS PGothic" pitchFamily="34" charset="-128"/>
              </a:rPr>
              <a:t>使用肌松药治疗腰痛存在争议，主要争议点在于其副作用（如</a:t>
            </a:r>
            <a:r>
              <a:rPr lang="zh-CN" altLang="en-US" sz="1200" kern="1200" dirty="0" smtClean="0">
                <a:solidFill>
                  <a:schemeClr val="tx1"/>
                </a:solidFill>
                <a:latin typeface="+mn-lt"/>
                <a:ea typeface="+mn-ea"/>
                <a:cs typeface="+mn-cs"/>
              </a:rPr>
              <a:t>镇静，嗜睡，头痛，视力模糊，恶心，呕吐）。此外，还有报告指出可能存在滥用和依赖性。国家临床指南对社区治疗中使用肌松药管理腰痛中存在明显争议。一些指南推荐肌松药单用或与非甾体抗炎药（</a:t>
            </a:r>
            <a:r>
              <a:rPr lang="en-US" altLang="zh-CN" sz="1200" kern="1200" dirty="0" smtClean="0">
                <a:solidFill>
                  <a:schemeClr val="tx1"/>
                </a:solidFill>
                <a:latin typeface="+mn-lt"/>
                <a:ea typeface="+mn-ea"/>
                <a:cs typeface="+mn-cs"/>
              </a:rPr>
              <a:t>NSAID</a:t>
            </a:r>
            <a:r>
              <a:rPr lang="zh-CN" altLang="en-US" sz="1200" kern="1200" dirty="0" smtClean="0">
                <a:solidFill>
                  <a:schemeClr val="tx1"/>
                </a:solidFill>
                <a:latin typeface="+mn-lt"/>
                <a:ea typeface="+mn-ea"/>
                <a:cs typeface="+mn-cs"/>
              </a:rPr>
              <a:t>类）合用，而另一些则完全不推荐使用肌松药。尽管如此，仍有</a:t>
            </a:r>
            <a:r>
              <a:rPr lang="en-US" altLang="zh-CN" sz="1200" kern="1200" dirty="0" smtClean="0">
                <a:solidFill>
                  <a:schemeClr val="tx1"/>
                </a:solidFill>
                <a:latin typeface="+mn-lt"/>
                <a:ea typeface="+mn-ea"/>
                <a:cs typeface="+mn-cs"/>
              </a:rPr>
              <a:t>91%</a:t>
            </a:r>
            <a:r>
              <a:rPr lang="zh-CN" altLang="en-US" sz="1200" kern="1200" dirty="0" smtClean="0">
                <a:solidFill>
                  <a:schemeClr val="tx1"/>
                </a:solidFill>
                <a:latin typeface="+mn-lt"/>
                <a:ea typeface="+mn-ea"/>
                <a:cs typeface="+mn-cs"/>
              </a:rPr>
              <a:t>的医生报告在指南不推荐的情况下使用肌松药。腰痛病理生理学中肌肉痉挛的角色也存在争议。</a:t>
            </a:r>
            <a:endParaRPr lang="en-CA" sz="1100" spc="-20" dirty="0">
              <a:ea typeface="MS PGothic" pitchFamily="34" charset="-128"/>
            </a:endParaRPr>
          </a:p>
          <a:p>
            <a:pPr>
              <a:spcBef>
                <a:spcPct val="0"/>
              </a:spcBef>
            </a:pPr>
            <a:r>
              <a:rPr lang="zh-CN" altLang="en-US" sz="1100" dirty="0" smtClean="0">
                <a:ea typeface="MS PGothic" pitchFamily="34" charset="-128"/>
              </a:rPr>
              <a:t>人们普遍认同肌松药对急性疼痛短期作用有效。没有证据支持其长期使用或推荐某种药物优于其他药物。</a:t>
            </a:r>
            <a:endParaRPr lang="en-CA" sz="1100" dirty="0">
              <a:ea typeface="MS PGothic" pitchFamily="34" charset="-128"/>
            </a:endParaRPr>
          </a:p>
          <a:p>
            <a:pPr>
              <a:spcBef>
                <a:spcPct val="0"/>
              </a:spcBef>
            </a:pPr>
            <a:endParaRPr lang="en-CA" sz="1100" dirty="0">
              <a:ea typeface="MS PGothic" pitchFamily="34" charset="-128"/>
            </a:endParaRPr>
          </a:p>
          <a:p>
            <a:pPr>
              <a:spcBef>
                <a:spcPct val="0"/>
              </a:spcBef>
            </a:pPr>
            <a:r>
              <a:rPr lang="zh-CN" altLang="en-US" sz="1100" b="1" dirty="0" smtClean="0">
                <a:ea typeface="MS PGothic" pitchFamily="34" charset="-128"/>
              </a:rPr>
              <a:t>参考文献</a:t>
            </a:r>
            <a:endParaRPr lang="en-CA" sz="1100" dirty="0">
              <a:ea typeface="MS PGothic" pitchFamily="34" charset="-128"/>
            </a:endParaRPr>
          </a:p>
          <a:p>
            <a:pPr defTabSz="928299">
              <a:spcBef>
                <a:spcPct val="0"/>
              </a:spcBef>
              <a:defRPr/>
            </a:pPr>
            <a:r>
              <a:rPr lang="en-CA" sz="1100" spc="-10" dirty="0">
                <a:ea typeface="MS PGothic" pitchFamily="34" charset="-128"/>
              </a:rPr>
              <a:t>Chou R </a:t>
            </a:r>
            <a:r>
              <a:rPr lang="en-CA" sz="1100" i="1" spc="-10" dirty="0">
                <a:ea typeface="MS PGothic" pitchFamily="34" charset="-128"/>
              </a:rPr>
              <a:t>et al. </a:t>
            </a:r>
            <a:r>
              <a:rPr lang="en-CA" sz="1100" spc="-10" dirty="0">
                <a:ea typeface="MS PGothic" pitchFamily="34" charset="-128"/>
              </a:rPr>
              <a:t>Comparative efficacy and safety of skeletal muscle relaxants for spasticity and musculoskeletal conditions: a systematic review. </a:t>
            </a:r>
            <a:r>
              <a:rPr lang="en-CA" sz="1100" i="1" spc="-10" dirty="0">
                <a:ea typeface="MS PGothic" pitchFamily="34" charset="-128"/>
              </a:rPr>
              <a:t>J Pain Symptom Manage</a:t>
            </a:r>
            <a:r>
              <a:rPr lang="en-CA" sz="1100" spc="-10" dirty="0">
                <a:ea typeface="MS PGothic" pitchFamily="34" charset="-128"/>
              </a:rPr>
              <a:t> 2004; 28(2):140-75.</a:t>
            </a:r>
          </a:p>
          <a:p>
            <a:pPr defTabSz="928299">
              <a:spcBef>
                <a:spcPct val="0"/>
              </a:spcBef>
              <a:defRPr/>
            </a:pPr>
            <a:r>
              <a:rPr lang="en-CA" sz="1100" dirty="0">
                <a:ea typeface="MS PGothic" pitchFamily="34" charset="-128"/>
              </a:rPr>
              <a:t>van </a:t>
            </a:r>
            <a:r>
              <a:rPr lang="en-CA" sz="1100" dirty="0" err="1">
                <a:ea typeface="MS PGothic" pitchFamily="34" charset="-128"/>
              </a:rPr>
              <a:t>Tulder</a:t>
            </a:r>
            <a:r>
              <a:rPr lang="en-CA" sz="1100" dirty="0">
                <a:ea typeface="MS PGothic" pitchFamily="34" charset="-128"/>
              </a:rPr>
              <a:t> MW </a:t>
            </a:r>
            <a:r>
              <a:rPr lang="en-CA" sz="1100" i="1" dirty="0">
                <a:ea typeface="MS PGothic" pitchFamily="34" charset="-128"/>
              </a:rPr>
              <a:t>et al</a:t>
            </a:r>
            <a:r>
              <a:rPr lang="en-CA" sz="1100" dirty="0">
                <a:ea typeface="MS PGothic" pitchFamily="34" charset="-128"/>
              </a:rPr>
              <a:t>. Muscle relaxants for nonspecific low back pain: a systematic review within the framework of the Cochrane collaboration. </a:t>
            </a:r>
            <a:r>
              <a:rPr lang="en-CA" sz="1100" i="1" dirty="0">
                <a:ea typeface="MS PGothic" pitchFamily="34" charset="-128"/>
              </a:rPr>
              <a:t>Spine (Phila Pa 1976)</a:t>
            </a:r>
            <a:r>
              <a:rPr lang="en-CA" sz="1100" dirty="0">
                <a:ea typeface="MS PGothic" pitchFamily="34" charset="-128"/>
              </a:rPr>
              <a:t> 2003; 28(17):1978-92.</a:t>
            </a:r>
          </a:p>
          <a:p>
            <a:pPr defTabSz="928299">
              <a:lnSpc>
                <a:spcPct val="80000"/>
              </a:lnSpc>
              <a:spcBef>
                <a:spcPct val="0"/>
              </a:spcBef>
              <a:spcAft>
                <a:spcPts val="305"/>
              </a:spcAft>
              <a:defRPr/>
            </a:pPr>
            <a:endParaRPr lang="en-CA" sz="1100" b="1" dirty="0">
              <a:ea typeface="MS PGothic" pitchFamily="34" charset="-128"/>
            </a:endParaRPr>
          </a:p>
          <a:p>
            <a:pPr defTabSz="928299">
              <a:lnSpc>
                <a:spcPct val="80000"/>
              </a:lnSpc>
              <a:spcBef>
                <a:spcPct val="0"/>
              </a:spcBef>
              <a:spcAft>
                <a:spcPts val="305"/>
              </a:spcAft>
              <a:defRPr/>
            </a:pPr>
            <a:endParaRPr lang="en-CA" sz="1100" b="1" dirty="0">
              <a:ea typeface="MS PGothic" pitchFamily="34" charset="-128"/>
            </a:endParaRPr>
          </a:p>
        </p:txBody>
      </p:sp>
      <p:sp>
        <p:nvSpPr>
          <p:cNvPr id="6" name="Slide Number Placeholder 3"/>
          <p:cNvSpPr>
            <a:spLocks noGrp="1"/>
          </p:cNvSpPr>
          <p:nvPr>
            <p:ph type="sldNum" sz="quarter" idx="5"/>
          </p:nvPr>
        </p:nvSpPr>
        <p:spPr>
          <a:xfrm>
            <a:off x="3970938" y="8772668"/>
            <a:ext cx="3037840" cy="461804"/>
          </a:xfrm>
        </p:spPr>
        <p:txBody>
          <a:bodyPr/>
          <a:lstStyle/>
          <a:p>
            <a:fld id="{EFE8784B-3E46-4D8A-B7C7-681B694BEE2E}" type="slidenum">
              <a:rPr lang="es-MX" smtClean="0">
                <a:solidFill>
                  <a:prstClr val="black"/>
                </a:solidFill>
              </a:rPr>
              <a:pPr/>
              <a:t>45</a:t>
            </a:fld>
            <a:endParaRPr lang="es-MX"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FC34AD7C-96A2-48E1-8088-9A58F8A9E959}" type="slidenum">
              <a:rPr lang="en-GB">
                <a:solidFill>
                  <a:prstClr val="black"/>
                </a:solidFill>
              </a:rPr>
              <a:pPr/>
              <a:t>46</a:t>
            </a:fld>
            <a:endParaRPr lang="en-GB">
              <a:solidFill>
                <a:prstClr val="black"/>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701040" y="4434761"/>
            <a:ext cx="5608320" cy="4858560"/>
          </a:xfrm>
          <a:noFill/>
          <a:ln/>
        </p:spPr>
        <p:txBody>
          <a:bodyPr>
            <a:noAutofit/>
          </a:bodyPr>
          <a:lstStyle/>
          <a:p>
            <a:r>
              <a:rPr lang="zh-CN" altLang="en-US" sz="900" b="1" dirty="0" smtClean="0"/>
              <a:t>演讲者备注</a:t>
            </a:r>
            <a:endParaRPr lang="en-US" sz="900" b="1" dirty="0"/>
          </a:p>
          <a:p>
            <a:r>
              <a:rPr lang="zh-CN" altLang="en-US" sz="900" dirty="0" smtClean="0"/>
              <a:t>本页幻灯片</a:t>
            </a:r>
            <a:r>
              <a:rPr lang="zh-CN" altLang="en-US" sz="1200" kern="1200" dirty="0" smtClean="0">
                <a:solidFill>
                  <a:schemeClr val="tx1"/>
                </a:solidFill>
                <a:latin typeface="+mn-lt"/>
                <a:ea typeface="+mn-ea"/>
                <a:cs typeface="+mn-cs"/>
              </a:rPr>
              <a:t>概述了一些神经性疼痛的治疗方案，包括这些药物作用的疼痛通路的位置。作为发生影响感受系统病变或疾病直接结果导致的疼痛被定义为“精神性疼痛”。</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600"/>
              </a:spcAft>
              <a:buClrTx/>
              <a:buSzTx/>
              <a:buFontTx/>
              <a:buNone/>
              <a:tabLst/>
              <a:defRPr/>
            </a:pPr>
            <a:r>
              <a:rPr lang="zh-CN" altLang="en-US" sz="1200" kern="1200" dirty="0" smtClean="0">
                <a:solidFill>
                  <a:schemeClr val="tx1"/>
                </a:solidFill>
                <a:latin typeface="+mn-lt"/>
                <a:ea typeface="+mn-ea"/>
                <a:cs typeface="+mn-cs"/>
              </a:rPr>
              <a:t>神经性疼痛的外周机制包括伤害性神经元兴奋性过度和感觉神经异位放电，后者可能导致背根神经节转录变化（外周致敏）。外周机制也可引发中枢神经系统变化（中枢机制）。</a:t>
            </a:r>
            <a:endParaRPr lang="en-US" sz="900" dirty="0" smtClean="0"/>
          </a:p>
          <a:p>
            <a:pPr marL="0" marR="0" indent="0" algn="l" defTabSz="914400" rtl="0" eaLnBrk="1" fontAlgn="auto" latinLnBrk="0" hangingPunct="1">
              <a:lnSpc>
                <a:spcPct val="100000"/>
              </a:lnSpc>
              <a:spcBef>
                <a:spcPts val="0"/>
              </a:spcBef>
              <a:spcAft>
                <a:spcPts val="600"/>
              </a:spcAft>
              <a:buClrTx/>
              <a:buSzTx/>
              <a:buFontTx/>
              <a:buNone/>
              <a:tabLst/>
              <a:defRPr/>
            </a:pPr>
            <a:r>
              <a:rPr lang="zh-CN" altLang="en-US" sz="900" dirty="0" smtClean="0"/>
              <a:t>脊髓内的中枢机制包括</a:t>
            </a:r>
            <a:r>
              <a:rPr lang="zh-CN" altLang="en-US" sz="1200" kern="1200" dirty="0" smtClean="0">
                <a:solidFill>
                  <a:schemeClr val="tx1"/>
                </a:solidFill>
                <a:latin typeface="+mn-lt"/>
                <a:ea typeface="+mn-ea"/>
                <a:cs typeface="+mn-cs"/>
              </a:rPr>
              <a:t>背角神经元兴奋性增高，背角处发出非伤害性有髓</a:t>
            </a:r>
            <a:r>
              <a:rPr lang="en-US" sz="1200" kern="1200" dirty="0" smtClean="0">
                <a:solidFill>
                  <a:schemeClr val="tx1"/>
                </a:solidFill>
                <a:latin typeface="+mn-lt"/>
                <a:ea typeface="+mn-ea"/>
                <a:cs typeface="+mn-cs"/>
              </a:rPr>
              <a:t>A</a:t>
            </a:r>
            <a:r>
              <a:rPr lang="en-US" altLang="zh-CN" sz="1200" kern="1200" dirty="0" smtClean="0">
                <a:solidFill>
                  <a:schemeClr val="tx1"/>
                </a:solidFill>
                <a:latin typeface="+mn-lt"/>
                <a:ea typeface="+mn-ea"/>
                <a:cs typeface="+mn-cs"/>
              </a:rPr>
              <a:t>-β-</a:t>
            </a:r>
            <a:r>
              <a:rPr lang="zh-CN" altLang="en-US" sz="1200" kern="1200" dirty="0" smtClean="0">
                <a:solidFill>
                  <a:schemeClr val="tx1"/>
                </a:solidFill>
                <a:latin typeface="+mn-lt"/>
                <a:ea typeface="+mn-ea"/>
                <a:cs typeface="+mn-cs"/>
              </a:rPr>
              <a:t>传入信号，与椎板</a:t>
            </a:r>
            <a:r>
              <a:rPr lang="en-US" altLang="zh-CN" sz="1200" kern="1200" dirty="0" smtClean="0">
                <a:solidFill>
                  <a:schemeClr val="tx1"/>
                </a:solidFill>
                <a:latin typeface="+mn-lt"/>
                <a:ea typeface="+mn-ea"/>
                <a:cs typeface="+mn-cs"/>
              </a:rPr>
              <a:t>I</a:t>
            </a:r>
            <a:r>
              <a:rPr lang="zh-CN" altLang="en-US" sz="1200" kern="1200" dirty="0" smtClean="0">
                <a:solidFill>
                  <a:schemeClr val="tx1"/>
                </a:solidFill>
                <a:latin typeface="+mn-lt"/>
                <a:ea typeface="+mn-ea"/>
                <a:cs typeface="+mn-cs"/>
              </a:rPr>
              <a:t>和</a:t>
            </a:r>
            <a:r>
              <a:rPr lang="en-US" altLang="zh-CN" sz="1200" kern="1200" dirty="0" smtClean="0">
                <a:solidFill>
                  <a:schemeClr val="tx1"/>
                </a:solidFill>
                <a:latin typeface="+mn-lt"/>
                <a:ea typeface="+mn-ea"/>
                <a:cs typeface="+mn-cs"/>
              </a:rPr>
              <a:t>II</a:t>
            </a:r>
            <a:r>
              <a:rPr lang="zh-CN" altLang="en-US" sz="1200" kern="1200" dirty="0" smtClean="0">
                <a:solidFill>
                  <a:schemeClr val="tx1"/>
                </a:solidFill>
                <a:latin typeface="+mn-lt"/>
                <a:ea typeface="+mn-ea"/>
                <a:cs typeface="+mn-cs"/>
              </a:rPr>
              <a:t>中的伤害性神经元建立新的连接，抑制性控制丧失（去抑制）。脊髓上系统的中枢机制包括过度兴奋和突触活动</a:t>
            </a:r>
            <a:r>
              <a:rPr lang="zh-CN" altLang="en-US" sz="900" kern="1200" dirty="0" smtClean="0">
                <a:solidFill>
                  <a:schemeClr val="tx1"/>
                </a:solidFill>
                <a:latin typeface="+mn-lt"/>
                <a:ea typeface="+mn-ea"/>
                <a:cs typeface="+mn-cs"/>
              </a:rPr>
              <a:t>改变，和与疼痛网络相关的</a:t>
            </a:r>
            <a:r>
              <a:rPr lang="zh-CN" altLang="en-US" sz="1200" kern="1200" dirty="0" smtClean="0">
                <a:solidFill>
                  <a:schemeClr val="tx1"/>
                </a:solidFill>
                <a:latin typeface="+mn-lt"/>
                <a:ea typeface="+mn-ea"/>
                <a:cs typeface="+mn-cs"/>
              </a:rPr>
              <a:t>脑干核、丘脑和大脑皮层内重组（</a:t>
            </a:r>
            <a:r>
              <a:rPr lang="zh-CN" altLang="en-US" sz="1200" b="1" kern="1200" dirty="0" smtClean="0">
                <a:solidFill>
                  <a:schemeClr val="tx1"/>
                </a:solidFill>
                <a:latin typeface="+mn-lt"/>
                <a:ea typeface="+mn-ea"/>
                <a:cs typeface="+mn-cs"/>
              </a:rPr>
              <a:t>中枢致敏</a:t>
            </a:r>
            <a:r>
              <a:rPr lang="zh-CN" altLang="en-US" sz="1200" kern="1200" dirty="0" smtClean="0">
                <a:solidFill>
                  <a:schemeClr val="tx1"/>
                </a:solidFill>
                <a:latin typeface="+mn-lt"/>
                <a:ea typeface="+mn-ea"/>
                <a:cs typeface="+mn-cs"/>
              </a:rPr>
              <a:t>）。</a:t>
            </a:r>
            <a:endParaRPr lang="en-US" sz="900" dirty="0"/>
          </a:p>
          <a:p>
            <a:endParaRPr lang="en-GB" sz="900" dirty="0"/>
          </a:p>
          <a:p>
            <a:pPr marL="175681" indent="-175681"/>
            <a:r>
              <a:rPr lang="zh-CN" altLang="en-US" sz="900" b="1" dirty="0" smtClean="0"/>
              <a:t>参考文献</a:t>
            </a:r>
            <a:endParaRPr lang="en-GB" sz="900" b="1" dirty="0"/>
          </a:p>
          <a:p>
            <a:pPr defTabSz="936966">
              <a:spcAft>
                <a:spcPts val="308"/>
              </a:spcAft>
              <a:defRPr/>
            </a:pPr>
            <a:r>
              <a:rPr lang="fr-FR" sz="900" dirty="0" err="1"/>
              <a:t>Attal</a:t>
            </a:r>
            <a:r>
              <a:rPr lang="fr-FR" sz="900" dirty="0"/>
              <a:t> N </a:t>
            </a:r>
            <a:r>
              <a:rPr lang="fr-FR" sz="900" i="1" dirty="0"/>
              <a:t>et al. </a:t>
            </a:r>
            <a:r>
              <a:rPr lang="en-US" sz="900" dirty="0"/>
              <a:t>EFNS guidelines on the pharmacological treatment of neuropathic pain: 2010 revision. </a:t>
            </a:r>
            <a:r>
              <a:rPr lang="nl-NL" sz="900" i="1" dirty="0"/>
              <a:t>Eur J Neurol </a:t>
            </a:r>
            <a:r>
              <a:rPr lang="nl-NL" sz="900" dirty="0"/>
              <a:t>2010; 17(9):1113-e88. </a:t>
            </a:r>
            <a:endParaRPr lang="fr-FR" sz="900" dirty="0"/>
          </a:p>
          <a:p>
            <a:pPr defTabSz="936966">
              <a:spcAft>
                <a:spcPts val="308"/>
              </a:spcAft>
              <a:defRPr/>
            </a:pPr>
            <a:r>
              <a:rPr lang="en-US" sz="900" dirty="0" err="1">
                <a:cs typeface="Arial" pitchFamily="34" charset="0"/>
              </a:rPr>
              <a:t>Beydoun</a:t>
            </a:r>
            <a:r>
              <a:rPr lang="en-US" sz="900" dirty="0">
                <a:cs typeface="Arial" pitchFamily="34" charset="0"/>
              </a:rPr>
              <a:t> A, </a:t>
            </a:r>
            <a:r>
              <a:rPr lang="en-US" sz="900" dirty="0" err="1">
                <a:cs typeface="Arial" pitchFamily="34" charset="0"/>
              </a:rPr>
              <a:t>Backonja</a:t>
            </a:r>
            <a:r>
              <a:rPr lang="en-US" sz="900" dirty="0">
                <a:cs typeface="Arial" pitchFamily="34" charset="0"/>
              </a:rPr>
              <a:t> MM</a:t>
            </a:r>
            <a:r>
              <a:rPr lang="en-US" sz="900" i="1" dirty="0">
                <a:cs typeface="Arial" pitchFamily="34" charset="0"/>
              </a:rPr>
              <a:t>. </a:t>
            </a:r>
            <a:r>
              <a:rPr lang="en-CA" sz="900" dirty="0">
                <a:cs typeface="Arial" pitchFamily="34" charset="0"/>
              </a:rPr>
              <a:t>Mechanistic stratification of </a:t>
            </a:r>
            <a:r>
              <a:rPr lang="en-CA" sz="900" dirty="0" err="1">
                <a:cs typeface="Arial" pitchFamily="34" charset="0"/>
              </a:rPr>
              <a:t>antineuralgic</a:t>
            </a:r>
            <a:r>
              <a:rPr lang="en-CA" sz="900" dirty="0">
                <a:cs typeface="Arial" pitchFamily="34" charset="0"/>
              </a:rPr>
              <a:t> agents. </a:t>
            </a:r>
            <a:r>
              <a:rPr lang="en-US" sz="900" i="1" dirty="0">
                <a:cs typeface="Arial" pitchFamily="34" charset="0"/>
              </a:rPr>
              <a:t>J Pain Symptom Manage </a:t>
            </a:r>
            <a:r>
              <a:rPr lang="en-US" sz="900" dirty="0">
                <a:cs typeface="Arial" pitchFamily="34" charset="0"/>
              </a:rPr>
              <a:t>2003; </a:t>
            </a:r>
            <a:br>
              <a:rPr lang="en-US" sz="900" dirty="0">
                <a:cs typeface="Arial" pitchFamily="34" charset="0"/>
              </a:rPr>
            </a:br>
            <a:r>
              <a:rPr lang="en-US" sz="900" dirty="0">
                <a:cs typeface="Arial" pitchFamily="34" charset="0"/>
              </a:rPr>
              <a:t>25(5 </a:t>
            </a:r>
            <a:r>
              <a:rPr lang="en-US" sz="900" dirty="0" err="1">
                <a:cs typeface="Arial" pitchFamily="34" charset="0"/>
              </a:rPr>
              <a:t>Suppl</a:t>
            </a:r>
            <a:r>
              <a:rPr lang="en-US" sz="900" dirty="0">
                <a:cs typeface="Arial" pitchFamily="34" charset="0"/>
              </a:rPr>
              <a:t>):S18-30.</a:t>
            </a:r>
          </a:p>
          <a:p>
            <a:pPr defTabSz="936966">
              <a:spcAft>
                <a:spcPts val="308"/>
              </a:spcAft>
              <a:defRPr/>
            </a:pPr>
            <a:r>
              <a:rPr lang="en-US" sz="900" dirty="0">
                <a:cs typeface="Arial" pitchFamily="34" charset="0"/>
              </a:rPr>
              <a:t>Jarvis MF, Boyce-</a:t>
            </a:r>
            <a:r>
              <a:rPr lang="en-US" sz="900" dirty="0" err="1">
                <a:cs typeface="Arial" pitchFamily="34" charset="0"/>
              </a:rPr>
              <a:t>Rustay</a:t>
            </a:r>
            <a:r>
              <a:rPr lang="en-US" sz="900" dirty="0">
                <a:cs typeface="Arial" pitchFamily="34" charset="0"/>
              </a:rPr>
              <a:t> JM</a:t>
            </a:r>
            <a:r>
              <a:rPr lang="en-US" sz="900" i="1" dirty="0">
                <a:cs typeface="Arial" pitchFamily="34" charset="0"/>
              </a:rPr>
              <a:t>. </a:t>
            </a:r>
            <a:r>
              <a:rPr lang="en-CA" sz="900" dirty="0">
                <a:cs typeface="Arial" pitchFamily="34" charset="0"/>
              </a:rPr>
              <a:t>Neuropathic pain: models and mechanisms. </a:t>
            </a:r>
            <a:r>
              <a:rPr lang="fr-FR" sz="900" i="1" dirty="0" err="1">
                <a:cs typeface="Arial" pitchFamily="34" charset="0"/>
              </a:rPr>
              <a:t>Curr</a:t>
            </a:r>
            <a:r>
              <a:rPr lang="fr-FR" sz="900" i="1" dirty="0">
                <a:cs typeface="Arial" pitchFamily="34" charset="0"/>
              </a:rPr>
              <a:t> </a:t>
            </a:r>
            <a:r>
              <a:rPr lang="fr-FR" sz="900" i="1" dirty="0" err="1">
                <a:cs typeface="Arial" pitchFamily="34" charset="0"/>
              </a:rPr>
              <a:t>Pharm</a:t>
            </a:r>
            <a:r>
              <a:rPr lang="fr-FR" sz="900" i="1" dirty="0">
                <a:cs typeface="Arial" pitchFamily="34" charset="0"/>
              </a:rPr>
              <a:t> Des </a:t>
            </a:r>
            <a:r>
              <a:rPr lang="fr-FR" sz="900" dirty="0">
                <a:cs typeface="Arial" pitchFamily="34" charset="0"/>
              </a:rPr>
              <a:t>2009; 15(15):1711</a:t>
            </a:r>
            <a:r>
              <a:rPr lang="en-GB" sz="900" dirty="0">
                <a:cs typeface="Arial" pitchFamily="34" charset="0"/>
              </a:rPr>
              <a:t>-</a:t>
            </a:r>
            <a:r>
              <a:rPr lang="fr-FR" sz="900" dirty="0">
                <a:cs typeface="Arial" pitchFamily="34" charset="0"/>
              </a:rPr>
              <a:t>6.</a:t>
            </a:r>
            <a:endParaRPr lang="fr-FR" sz="900" dirty="0"/>
          </a:p>
          <a:p>
            <a:pPr defTabSz="936966">
              <a:spcAft>
                <a:spcPts val="308"/>
              </a:spcAft>
              <a:defRPr/>
            </a:pPr>
            <a:r>
              <a:rPr lang="en-US" sz="900" dirty="0" err="1">
                <a:cs typeface="Arial" pitchFamily="34" charset="0"/>
              </a:rPr>
              <a:t>Gilron</a:t>
            </a:r>
            <a:r>
              <a:rPr lang="en-US" sz="900" dirty="0">
                <a:cs typeface="Arial" pitchFamily="34" charset="0"/>
              </a:rPr>
              <a:t> I </a:t>
            </a:r>
            <a:r>
              <a:rPr lang="en-US" sz="900" i="1" dirty="0">
                <a:cs typeface="Arial" pitchFamily="34" charset="0"/>
              </a:rPr>
              <a:t>et al. </a:t>
            </a:r>
            <a:r>
              <a:rPr lang="en-CA" sz="900" dirty="0">
                <a:cs typeface="Arial" pitchFamily="34" charset="0"/>
              </a:rPr>
              <a:t>Neuropathic pain: a practical guide for the clinician. </a:t>
            </a:r>
            <a:r>
              <a:rPr lang="en-US" sz="900" i="1" dirty="0">
                <a:cs typeface="Arial" pitchFamily="34" charset="0"/>
              </a:rPr>
              <a:t>CMAJ </a:t>
            </a:r>
            <a:r>
              <a:rPr lang="en-US" sz="900" dirty="0">
                <a:cs typeface="Arial" pitchFamily="34" charset="0"/>
              </a:rPr>
              <a:t>2006; 175(3):265-75. </a:t>
            </a:r>
          </a:p>
          <a:p>
            <a:pPr defTabSz="936966">
              <a:spcAft>
                <a:spcPts val="308"/>
              </a:spcAft>
              <a:defRPr/>
            </a:pPr>
            <a:r>
              <a:rPr lang="fr-FR" sz="900" dirty="0" err="1"/>
              <a:t>Moisset</a:t>
            </a:r>
            <a:r>
              <a:rPr lang="fr-FR" sz="900" dirty="0"/>
              <a:t> X, </a:t>
            </a:r>
            <a:r>
              <a:rPr lang="fr-FR" sz="900" dirty="0" err="1"/>
              <a:t>Bouhassira</a:t>
            </a:r>
            <a:r>
              <a:rPr lang="fr-FR" sz="900" dirty="0"/>
              <a:t> D. </a:t>
            </a:r>
            <a:r>
              <a:rPr lang="fr-FR" sz="900" dirty="0" err="1"/>
              <a:t>Brain</a:t>
            </a:r>
            <a:r>
              <a:rPr lang="fr-FR" sz="900" dirty="0"/>
              <a:t> </a:t>
            </a:r>
            <a:r>
              <a:rPr lang="fr-FR" sz="900" dirty="0" err="1"/>
              <a:t>imaging</a:t>
            </a:r>
            <a:r>
              <a:rPr lang="fr-FR" sz="900" dirty="0"/>
              <a:t> of </a:t>
            </a:r>
            <a:r>
              <a:rPr lang="fr-FR" sz="900" dirty="0" err="1"/>
              <a:t>neuropathic</a:t>
            </a:r>
            <a:r>
              <a:rPr lang="fr-FR" sz="900" dirty="0"/>
              <a:t> pain. </a:t>
            </a:r>
            <a:r>
              <a:rPr lang="fr-FR" sz="900" i="1" dirty="0" err="1"/>
              <a:t>NeuroImage</a:t>
            </a:r>
            <a:r>
              <a:rPr lang="fr-FR" sz="900" dirty="0"/>
              <a:t> 2007; 37(</a:t>
            </a:r>
            <a:r>
              <a:rPr lang="fr-FR" sz="900" dirty="0" err="1"/>
              <a:t>Suppl</a:t>
            </a:r>
            <a:r>
              <a:rPr lang="fr-FR" sz="900" dirty="0"/>
              <a:t> 1):S80-8.</a:t>
            </a:r>
          </a:p>
          <a:p>
            <a:pPr defTabSz="936966">
              <a:spcAft>
                <a:spcPts val="308"/>
              </a:spcAft>
              <a:defRPr/>
            </a:pPr>
            <a:r>
              <a:rPr lang="en-US" sz="900" dirty="0" err="1">
                <a:cs typeface="Arial" pitchFamily="34" charset="0"/>
              </a:rPr>
              <a:t>Morlion</a:t>
            </a:r>
            <a:r>
              <a:rPr lang="en-US" sz="900" dirty="0">
                <a:cs typeface="Arial" pitchFamily="34" charset="0"/>
              </a:rPr>
              <a:t> B. </a:t>
            </a:r>
            <a:r>
              <a:rPr lang="en-CA" sz="900" dirty="0">
                <a:cs typeface="Arial" pitchFamily="34" charset="0"/>
              </a:rPr>
              <a:t>Pharmacotherapy of low back pain: targeting nociceptive and neuropathic pain components. </a:t>
            </a:r>
            <a:br>
              <a:rPr lang="en-CA" sz="900" dirty="0">
                <a:cs typeface="Arial" pitchFamily="34" charset="0"/>
              </a:rPr>
            </a:br>
            <a:r>
              <a:rPr lang="en-US" sz="900" i="1" dirty="0" err="1">
                <a:cs typeface="Arial" pitchFamily="34" charset="0"/>
              </a:rPr>
              <a:t>Curr</a:t>
            </a:r>
            <a:r>
              <a:rPr lang="en-US" sz="900" i="1" dirty="0">
                <a:cs typeface="Arial" pitchFamily="34" charset="0"/>
              </a:rPr>
              <a:t> Med Res </a:t>
            </a:r>
            <a:r>
              <a:rPr lang="en-US" sz="900" i="1" dirty="0" err="1">
                <a:cs typeface="Arial" pitchFamily="34" charset="0"/>
              </a:rPr>
              <a:t>Opin</a:t>
            </a:r>
            <a:r>
              <a:rPr lang="en-US" sz="900" dirty="0">
                <a:cs typeface="Arial" pitchFamily="34" charset="0"/>
              </a:rPr>
              <a:t> 2011; 27(1):11-33.</a:t>
            </a:r>
          </a:p>
          <a:p>
            <a:pPr defTabSz="936966">
              <a:spcAft>
                <a:spcPts val="308"/>
              </a:spcAft>
              <a:defRPr/>
            </a:pPr>
            <a:r>
              <a:rPr lang="fr-FR" sz="900" dirty="0" err="1"/>
              <a:t>Scholz</a:t>
            </a:r>
            <a:r>
              <a:rPr lang="fr-FR" sz="900" dirty="0"/>
              <a:t> J, Woolf  CJ. Can </a:t>
            </a:r>
            <a:r>
              <a:rPr lang="fr-FR" sz="900" dirty="0" err="1"/>
              <a:t>we</a:t>
            </a:r>
            <a:r>
              <a:rPr lang="fr-FR" sz="900" dirty="0"/>
              <a:t> </a:t>
            </a:r>
            <a:r>
              <a:rPr lang="fr-FR" sz="900" dirty="0" err="1"/>
              <a:t>conquer</a:t>
            </a:r>
            <a:r>
              <a:rPr lang="fr-FR" sz="900" dirty="0"/>
              <a:t> pain? </a:t>
            </a:r>
            <a:r>
              <a:rPr lang="fr-FR" sz="900" i="1" dirty="0"/>
              <a:t>Nat </a:t>
            </a:r>
            <a:r>
              <a:rPr lang="fr-FR" sz="900" i="1" dirty="0" err="1"/>
              <a:t>Neurosci</a:t>
            </a:r>
            <a:r>
              <a:rPr lang="fr-FR" sz="900" dirty="0"/>
              <a:t> 2002; 5(</a:t>
            </a:r>
            <a:r>
              <a:rPr lang="fr-FR" sz="900" dirty="0" err="1"/>
              <a:t>Suppl</a:t>
            </a:r>
            <a:r>
              <a:rPr lang="fr-FR" sz="900" dirty="0"/>
              <a:t>):1062-7.</a:t>
            </a:r>
          </a:p>
          <a:p>
            <a:pPr defTabSz="936966">
              <a:spcAft>
                <a:spcPts val="308"/>
              </a:spcAft>
              <a:defRPr/>
            </a:pPr>
            <a:endParaRPr lang="fr-FR" sz="900" dirty="0"/>
          </a:p>
          <a:p>
            <a:pPr marL="175681" indent="-175681"/>
            <a:endParaRPr lang="en-US" sz="9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77226-8ACD-4981-AE4C-3A64E505359D}" type="slidenum">
              <a:rPr lang="en-US">
                <a:solidFill>
                  <a:prstClr val="black"/>
                </a:solidFill>
              </a:rPr>
              <a:pPr/>
              <a:t>47</a:t>
            </a:fld>
            <a:endParaRPr lang="en-US" dirty="0">
              <a:solidFill>
                <a:prstClr val="black"/>
              </a:solidFill>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701040" y="4406186"/>
            <a:ext cx="5608320" cy="5233114"/>
          </a:xfrm>
        </p:spPr>
        <p:txBody>
          <a:bodyPr>
            <a:noAutofit/>
          </a:bodyPr>
          <a:lstStyle/>
          <a:p>
            <a:pPr algn="just">
              <a:spcBef>
                <a:spcPct val="0"/>
              </a:spcBef>
            </a:pPr>
            <a:r>
              <a:rPr lang="zh-CN" altLang="en-US" sz="1100" b="1" dirty="0" smtClean="0"/>
              <a:t>演讲者备注</a:t>
            </a:r>
            <a:endParaRPr lang="en-CA" sz="1100" b="1" dirty="0"/>
          </a:p>
          <a:p>
            <a:pPr>
              <a:spcBef>
                <a:spcPct val="0"/>
              </a:spcBef>
            </a:pPr>
            <a:r>
              <a:rPr lang="el-GR" sz="1100" dirty="0"/>
              <a:t>α</a:t>
            </a:r>
            <a:r>
              <a:rPr lang="en-CA" sz="1100" baseline="-25000" dirty="0"/>
              <a:t>2</a:t>
            </a:r>
            <a:r>
              <a:rPr lang="el-GR" sz="1100" dirty="0"/>
              <a:t>δ</a:t>
            </a:r>
            <a:r>
              <a:rPr lang="en-CA" sz="1100" dirty="0"/>
              <a:t> </a:t>
            </a:r>
            <a:r>
              <a:rPr lang="zh-CN" altLang="en-US" sz="1100" dirty="0" smtClean="0"/>
              <a:t>配体（如普瑞巴林）对管理具有神经病理性腰痛有效。研究已经表明，普瑞巴林和昔布类具有协同作用，慢性腰痛患者两者联用，能比单独使用更有效地缓解疼痛。最常见的副作用为头晕和嗜睡。普瑞巴林作用通过与钙离子通道的</a:t>
            </a:r>
            <a:r>
              <a:rPr lang="el-GR" sz="1100" dirty="0" smtClean="0"/>
              <a:t>α</a:t>
            </a:r>
            <a:r>
              <a:rPr lang="en-CA" sz="1100" baseline="-25000" dirty="0" smtClean="0"/>
              <a:t>2</a:t>
            </a:r>
            <a:r>
              <a:rPr lang="el-GR" sz="1100" dirty="0" smtClean="0"/>
              <a:t>δ</a:t>
            </a:r>
            <a:r>
              <a:rPr lang="zh-CN" altLang="en-US" sz="1100" dirty="0" smtClean="0"/>
              <a:t>亚基结合，该亚基在神经性疼痛中上调。普瑞巴林与</a:t>
            </a:r>
            <a:r>
              <a:rPr lang="el-GR" sz="1100" dirty="0" smtClean="0"/>
              <a:t>α</a:t>
            </a:r>
            <a:r>
              <a:rPr lang="en-CA" sz="1100" baseline="-25000" dirty="0" smtClean="0"/>
              <a:t>2</a:t>
            </a:r>
            <a:r>
              <a:rPr lang="el-GR" sz="1100" dirty="0" smtClean="0"/>
              <a:t>δ</a:t>
            </a:r>
            <a:r>
              <a:rPr lang="zh-CN" altLang="en-US" sz="1100" dirty="0" smtClean="0"/>
              <a:t>配体结合能降低神经递质释放和疼痛敏感性。</a:t>
            </a:r>
            <a:r>
              <a:rPr lang="en-US" sz="1100" dirty="0" smtClean="0"/>
              <a:t> </a:t>
            </a:r>
            <a:endParaRPr lang="en-CA" sz="1100" dirty="0"/>
          </a:p>
          <a:p>
            <a:pPr>
              <a:spcBef>
                <a:spcPct val="0"/>
              </a:spcBef>
            </a:pPr>
            <a:endParaRPr lang="en-CA" sz="1100" dirty="0"/>
          </a:p>
          <a:p>
            <a:pPr>
              <a:spcBef>
                <a:spcPct val="0"/>
              </a:spcBef>
            </a:pPr>
            <a:r>
              <a:rPr lang="zh-CN" altLang="en-US" sz="1100" b="1" dirty="0" smtClean="0">
                <a:ea typeface="MS PGothic" pitchFamily="34" charset="-128"/>
              </a:rPr>
              <a:t>参考文献</a:t>
            </a:r>
            <a:endParaRPr lang="en-CA" sz="1100" dirty="0">
              <a:ea typeface="MS PGothic" pitchFamily="34" charset="-128"/>
            </a:endParaRPr>
          </a:p>
          <a:p>
            <a:pPr>
              <a:spcBef>
                <a:spcPct val="0"/>
              </a:spcBef>
            </a:pPr>
            <a:r>
              <a:rPr lang="en-CA" sz="1100" dirty="0">
                <a:ea typeface="MS PGothic" pitchFamily="34" charset="-128"/>
              </a:rPr>
              <a:t>Attal N, Finnerup NB. Pharmacologic management of neuropathic pain. </a:t>
            </a:r>
            <a:r>
              <a:rPr lang="en-CA" sz="1100" i="1" dirty="0">
                <a:ea typeface="MS PGothic" pitchFamily="34" charset="-128"/>
              </a:rPr>
              <a:t>Pain Clinical Updates </a:t>
            </a:r>
            <a:r>
              <a:rPr lang="en-CA" sz="1100" dirty="0">
                <a:ea typeface="MS PGothic" pitchFamily="34" charset="-128"/>
              </a:rPr>
              <a:t>2010; 18(9):1-8.</a:t>
            </a:r>
          </a:p>
          <a:p>
            <a:pPr defTabSz="928299">
              <a:spcBef>
                <a:spcPct val="0"/>
              </a:spcBef>
              <a:defRPr/>
            </a:pPr>
            <a:r>
              <a:rPr lang="en-CA" sz="1100" dirty="0">
                <a:ea typeface="MS PGothic" pitchFamily="34" charset="-128"/>
              </a:rPr>
              <a:t>Bauer CS </a:t>
            </a:r>
            <a:r>
              <a:rPr lang="en-CA" sz="1100" i="1" dirty="0">
                <a:ea typeface="MS PGothic" pitchFamily="34" charset="-128"/>
              </a:rPr>
              <a:t>et al.</a:t>
            </a:r>
            <a:r>
              <a:rPr lang="en-CA" sz="1100" dirty="0">
                <a:ea typeface="MS PGothic" pitchFamily="34" charset="-128"/>
              </a:rPr>
              <a:t> The increased trafficking of the calcium channel subunit alpha2delta-1 to presynaptic terminals in neuropathic pain is inhibited by the alpha2delta ligand pregabalin. </a:t>
            </a:r>
            <a:br>
              <a:rPr lang="en-CA" sz="1100" dirty="0">
                <a:ea typeface="MS PGothic" pitchFamily="34" charset="-128"/>
              </a:rPr>
            </a:br>
            <a:r>
              <a:rPr lang="en-CA" sz="1100" i="1" dirty="0">
                <a:ea typeface="MS PGothic" pitchFamily="34" charset="-128"/>
              </a:rPr>
              <a:t>J Neurosci</a:t>
            </a:r>
            <a:r>
              <a:rPr lang="en-CA" sz="1100" dirty="0">
                <a:ea typeface="MS PGothic" pitchFamily="34" charset="-128"/>
              </a:rPr>
              <a:t> 2009; 29(7):4076-88. </a:t>
            </a:r>
          </a:p>
          <a:p>
            <a:pPr defTabSz="928299">
              <a:spcBef>
                <a:spcPct val="0"/>
              </a:spcBef>
              <a:defRPr/>
            </a:pPr>
            <a:r>
              <a:rPr lang="en-CA" sz="1100" dirty="0"/>
              <a:t>Chou </a:t>
            </a:r>
            <a:r>
              <a:rPr lang="en-CA" sz="1100" i="1" dirty="0"/>
              <a:t>R et al. </a:t>
            </a:r>
            <a:r>
              <a:rPr lang="en-CA" sz="1100" dirty="0"/>
              <a:t>Medications for acute and chronic low back pain: a review of the evidence for an American Pain Society/American College of Physicians clinical practice guideline. </a:t>
            </a:r>
            <a:r>
              <a:rPr lang="en-CA" sz="1100" i="1" dirty="0"/>
              <a:t>Ann Intern Med</a:t>
            </a:r>
            <a:r>
              <a:rPr lang="en-CA" sz="1100" dirty="0"/>
              <a:t> 2007; 147(7):505-14.</a:t>
            </a:r>
          </a:p>
          <a:p>
            <a:pPr defTabSz="928299">
              <a:spcBef>
                <a:spcPct val="0"/>
              </a:spcBef>
              <a:defRPr/>
            </a:pPr>
            <a:r>
              <a:rPr lang="en-CA" sz="1100" dirty="0"/>
              <a:t>Lee J </a:t>
            </a:r>
            <a:r>
              <a:rPr lang="en-CA" sz="1100" i="1" dirty="0"/>
              <a:t>et al. </a:t>
            </a:r>
            <a:r>
              <a:rPr lang="en-CA" sz="1100" dirty="0"/>
              <a:t>Low back and radicular pain: a pathway for care developed by the British Pain Society. </a:t>
            </a:r>
            <a:r>
              <a:rPr lang="en-CA" sz="1100" i="1" dirty="0"/>
              <a:t>Br J </a:t>
            </a:r>
            <a:r>
              <a:rPr lang="en-CA" sz="1100" i="1" dirty="0" err="1"/>
              <a:t>Anaesth</a:t>
            </a:r>
            <a:r>
              <a:rPr lang="en-CA" sz="1100" dirty="0"/>
              <a:t> 2013; 111(1):112-20.</a:t>
            </a:r>
          </a:p>
          <a:p>
            <a:pPr defTabSz="928299">
              <a:spcBef>
                <a:spcPct val="0"/>
              </a:spcBef>
              <a:defRPr/>
            </a:pPr>
            <a:r>
              <a:rPr lang="en-CA" sz="1100" dirty="0" err="1"/>
              <a:t>Romanò</a:t>
            </a:r>
            <a:r>
              <a:rPr lang="en-CA" sz="1100" dirty="0"/>
              <a:t> CL </a:t>
            </a:r>
            <a:r>
              <a:rPr lang="en-CA" sz="1100" i="1" dirty="0"/>
              <a:t>et al. </a:t>
            </a:r>
            <a:r>
              <a:rPr lang="en-CA" sz="1100" dirty="0"/>
              <a:t>Pregabalin, celecoxib, and their combination for treatment of chronic </a:t>
            </a:r>
            <a:br>
              <a:rPr lang="en-CA" sz="1100" dirty="0"/>
            </a:br>
            <a:r>
              <a:rPr lang="en-CA" sz="1100" dirty="0"/>
              <a:t>low-back pain </a:t>
            </a:r>
            <a:r>
              <a:rPr lang="en-CA" sz="1100" i="1" dirty="0"/>
              <a:t>J Orthop Traumatol </a:t>
            </a:r>
            <a:r>
              <a:rPr lang="en-CA" sz="1100" dirty="0"/>
              <a:t>2009; 10(10):185-91.</a:t>
            </a:r>
            <a:endParaRPr lang="en-CA" sz="1100" dirty="0">
              <a:ea typeface="MS PGothic"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77226-8ACD-4981-AE4C-3A64E505359D}" type="slidenum">
              <a:rPr lang="en-US">
                <a:solidFill>
                  <a:prstClr val="black"/>
                </a:solidFill>
              </a:rPr>
              <a:pPr/>
              <a:t>48</a:t>
            </a:fld>
            <a:endParaRPr lang="en-US" dirty="0">
              <a:solidFill>
                <a:prstClr val="black"/>
              </a:solidFill>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701040" y="4390228"/>
            <a:ext cx="5608320" cy="5201447"/>
          </a:xfrm>
        </p:spPr>
        <p:txBody>
          <a:bodyPr>
            <a:noAutofit/>
          </a:bodyPr>
          <a:lstStyle/>
          <a:p>
            <a:pPr>
              <a:spcBef>
                <a:spcPct val="0"/>
              </a:spcBef>
            </a:pPr>
            <a:r>
              <a:rPr lang="zh-CN" altLang="en-US" b="1" dirty="0" smtClean="0"/>
              <a:t>演讲者备注</a:t>
            </a:r>
            <a:endParaRPr lang="en-CA" b="1" dirty="0" smtClean="0"/>
          </a:p>
          <a:p>
            <a:pPr>
              <a:spcBef>
                <a:spcPct val="0"/>
              </a:spcBef>
            </a:pPr>
            <a:r>
              <a:rPr lang="zh-CN" altLang="en-US" dirty="0" smtClean="0"/>
              <a:t>抗抑郁药可与其他治疗联用，用于管理具有神经病理性组成的腰痛；但抗抑郁药通常不推荐用于非特异性急性腰痛的管理。</a:t>
            </a:r>
            <a:endParaRPr lang="en-US" altLang="zh-CN" dirty="0" smtClean="0"/>
          </a:p>
          <a:p>
            <a:pPr>
              <a:spcBef>
                <a:spcPct val="0"/>
              </a:spcBef>
            </a:pPr>
            <a:r>
              <a:rPr lang="zh-CN" altLang="en-US" dirty="0" smtClean="0"/>
              <a:t>治疗者应清楚抗抑郁药有关的可能副作用。</a:t>
            </a:r>
            <a:r>
              <a:rPr lang="en-US" altLang="zh-CN" dirty="0" smtClean="0"/>
              <a:t>TCA</a:t>
            </a:r>
            <a:r>
              <a:rPr lang="zh-CN" altLang="en-US" dirty="0" smtClean="0"/>
              <a:t>类可导致认知障碍，意识模糊，步态不稳和跌倒。</a:t>
            </a:r>
            <a:r>
              <a:rPr lang="en-US" altLang="zh-CN" dirty="0" smtClean="0"/>
              <a:t>SNRI</a:t>
            </a:r>
            <a:r>
              <a:rPr lang="zh-CN" altLang="en-US" dirty="0" smtClean="0"/>
              <a:t>的禁忌症患者包括严重肝功能障碍或不稳定高血压患者。</a:t>
            </a:r>
            <a:endParaRPr lang="en-CA" dirty="0" smtClean="0"/>
          </a:p>
          <a:p>
            <a:pPr marL="0" marR="0" indent="0" algn="l" defTabSz="914400" rtl="0" eaLnBrk="1" fontAlgn="auto" latinLnBrk="0" hangingPunct="1">
              <a:lnSpc>
                <a:spcPct val="100000"/>
              </a:lnSpc>
              <a:spcBef>
                <a:spcPct val="0"/>
              </a:spcBef>
              <a:spcAft>
                <a:spcPts val="600"/>
              </a:spcAft>
              <a:buClrTx/>
              <a:buSzTx/>
              <a:buFontTx/>
              <a:buNone/>
              <a:tabLst/>
              <a:defRPr/>
            </a:pPr>
            <a:r>
              <a:rPr lang="zh-CN" altLang="en-US" sz="1200" kern="1200" dirty="0" smtClean="0">
                <a:solidFill>
                  <a:schemeClr val="tx1"/>
                </a:solidFill>
                <a:latin typeface="+mn-lt"/>
                <a:ea typeface="+mn-ea"/>
                <a:cs typeface="+mn-cs"/>
              </a:rPr>
              <a:t>抗抑郁药是通过抑制血清素和去甲肾上腺素的再摄取，从而提高下行调制和缓解疼痛。</a:t>
            </a:r>
          </a:p>
          <a:p>
            <a:pPr>
              <a:spcBef>
                <a:spcPct val="0"/>
              </a:spcBef>
            </a:pPr>
            <a:endParaRPr lang="en-CA" dirty="0" smtClean="0"/>
          </a:p>
          <a:p>
            <a:pPr>
              <a:spcBef>
                <a:spcPct val="0"/>
              </a:spcBef>
            </a:pPr>
            <a:endParaRPr lang="en-CA" dirty="0" smtClean="0"/>
          </a:p>
          <a:p>
            <a:pPr>
              <a:spcBef>
                <a:spcPct val="0"/>
              </a:spcBef>
            </a:pPr>
            <a:r>
              <a:rPr lang="zh-CN" altLang="en-US" b="1" dirty="0" smtClean="0">
                <a:ea typeface="MS PGothic" pitchFamily="34" charset="-128"/>
              </a:rPr>
              <a:t>参考文献</a:t>
            </a:r>
            <a:endParaRPr lang="en-CA" b="0" dirty="0" smtClean="0">
              <a:ea typeface="MS PGothic" pitchFamily="34" charset="-128"/>
            </a:endParaRPr>
          </a:p>
          <a:p>
            <a:pPr defTabSz="928299">
              <a:spcBef>
                <a:spcPct val="0"/>
              </a:spcBef>
              <a:defRPr/>
            </a:pPr>
            <a:r>
              <a:rPr lang="en-CA" b="0" dirty="0" smtClean="0">
                <a:ea typeface="MS PGothic" pitchFamily="34" charset="-128"/>
              </a:rPr>
              <a:t>Attal N, Finnerup NB. Pharmacologic management of neuropathic pain. </a:t>
            </a:r>
            <a:r>
              <a:rPr lang="en-CA" b="0" i="1" dirty="0" smtClean="0">
                <a:ea typeface="MS PGothic" pitchFamily="34" charset="-128"/>
              </a:rPr>
              <a:t>Pain Clinical Updates </a:t>
            </a:r>
            <a:r>
              <a:rPr lang="en-CA" b="0" dirty="0" smtClean="0">
                <a:ea typeface="MS PGothic" pitchFamily="34" charset="-128"/>
              </a:rPr>
              <a:t>2010; 18(9):1-8.</a:t>
            </a:r>
          </a:p>
          <a:p>
            <a:pPr defTabSz="928299">
              <a:spcBef>
                <a:spcPct val="0"/>
              </a:spcBef>
              <a:defRPr/>
            </a:pPr>
            <a:r>
              <a:rPr lang="en-CA" b="0" dirty="0" smtClean="0"/>
              <a:t>Lee J </a:t>
            </a:r>
            <a:r>
              <a:rPr lang="en-CA" b="0" i="1" dirty="0" smtClean="0"/>
              <a:t>et al. </a:t>
            </a:r>
            <a:r>
              <a:rPr lang="en-CA" b="0" dirty="0" smtClean="0"/>
              <a:t>Low back and radicular pain: a pathway for care developed by the British Pain Society. </a:t>
            </a:r>
            <a:r>
              <a:rPr lang="en-CA" b="0" i="1" dirty="0" smtClean="0"/>
              <a:t>Br J </a:t>
            </a:r>
            <a:r>
              <a:rPr lang="en-CA" b="0" i="1" dirty="0" err="1" smtClean="0"/>
              <a:t>Anaesth</a:t>
            </a:r>
            <a:r>
              <a:rPr lang="en-CA" b="0" dirty="0" smtClean="0"/>
              <a:t> 2013; 111(1):112-20.</a:t>
            </a:r>
          </a:p>
          <a:p>
            <a:pPr defTabSz="928299">
              <a:spcBef>
                <a:spcPct val="0"/>
              </a:spcBef>
              <a:defRPr/>
            </a:pPr>
            <a:r>
              <a:rPr lang="en-CA" b="0" dirty="0" err="1" smtClean="0"/>
              <a:t>Skljarevski</a:t>
            </a:r>
            <a:r>
              <a:rPr lang="en-CA" b="0" dirty="0" smtClean="0"/>
              <a:t> V </a:t>
            </a:r>
            <a:r>
              <a:rPr lang="en-CA" b="0" i="1" dirty="0" smtClean="0"/>
              <a:t>et al.</a:t>
            </a:r>
            <a:r>
              <a:rPr lang="en-CA" b="0" i="1" baseline="0" dirty="0" smtClean="0"/>
              <a:t> </a:t>
            </a:r>
            <a:r>
              <a:rPr lang="en-CA" b="0" dirty="0" smtClean="0"/>
              <a:t>A double-blind, randomized trial of duloxetine versus placebo in the management of chronic low back pain. </a:t>
            </a:r>
            <a:r>
              <a:rPr lang="en-CA" b="0" i="1" dirty="0" smtClean="0"/>
              <a:t>Eur J </a:t>
            </a:r>
            <a:r>
              <a:rPr lang="en-CA" b="0" i="1" dirty="0" err="1" smtClean="0"/>
              <a:t>Neurol</a:t>
            </a:r>
            <a:r>
              <a:rPr lang="en-CA" b="0" dirty="0" smtClean="0"/>
              <a:t> 2009; 16(9):1041-8.</a:t>
            </a:r>
          </a:p>
          <a:p>
            <a:pPr defTabSz="928299">
              <a:spcBef>
                <a:spcPct val="0"/>
              </a:spcBef>
              <a:defRPr/>
            </a:pPr>
            <a:r>
              <a:rPr lang="en-CA" b="0" dirty="0" err="1" smtClean="0">
                <a:ea typeface="MS PGothic" pitchFamily="34" charset="-128"/>
              </a:rPr>
              <a:t>Verdu</a:t>
            </a:r>
            <a:r>
              <a:rPr lang="en-CA" b="0" dirty="0" smtClean="0">
                <a:ea typeface="MS PGothic" pitchFamily="34" charset="-128"/>
              </a:rPr>
              <a:t> </a:t>
            </a:r>
            <a:r>
              <a:rPr lang="en-CA" b="0" i="1" dirty="0" smtClean="0">
                <a:ea typeface="MS PGothic" pitchFamily="34" charset="-128"/>
              </a:rPr>
              <a:t>B et al. </a:t>
            </a:r>
            <a:r>
              <a:rPr lang="en-CA" b="0" dirty="0" smtClean="0">
                <a:ea typeface="MS PGothic" pitchFamily="34" charset="-128"/>
              </a:rPr>
              <a:t>Antidepressants for the treatment of chronic pain. </a:t>
            </a:r>
            <a:r>
              <a:rPr lang="en-CA" b="0" i="1" dirty="0" smtClean="0">
                <a:ea typeface="MS PGothic" pitchFamily="34" charset="-128"/>
              </a:rPr>
              <a:t>Drugs</a:t>
            </a:r>
            <a:r>
              <a:rPr lang="en-CA" b="0" dirty="0" smtClean="0">
                <a:ea typeface="MS PGothic" pitchFamily="34" charset="-128"/>
              </a:rPr>
              <a:t> 2008; </a:t>
            </a:r>
            <a:br>
              <a:rPr lang="en-CA" b="0" dirty="0" smtClean="0">
                <a:ea typeface="MS PGothic" pitchFamily="34" charset="-128"/>
              </a:rPr>
            </a:br>
            <a:r>
              <a:rPr lang="en-CA" b="0" dirty="0" smtClean="0">
                <a:ea typeface="MS PGothic" pitchFamily="34" charset="-128"/>
              </a:rPr>
              <a:t>68(18):2611-32.</a:t>
            </a:r>
          </a:p>
          <a:p>
            <a:pPr algn="just">
              <a:spcBef>
                <a:spcPct val="0"/>
              </a:spcBef>
            </a:pPr>
            <a:endParaRPr lang="en-CA" b="1" dirty="0">
              <a:ea typeface="MS PGothic"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ED8420-ED77-4322-B88E-FA3DB185080B}" type="slidenum">
              <a:rPr lang="en-US">
                <a:solidFill>
                  <a:prstClr val="black"/>
                </a:solidFill>
              </a:rPr>
              <a:pPr/>
              <a:t>49</a:t>
            </a:fld>
            <a:endParaRPr lang="en-US" dirty="0">
              <a:solidFill>
                <a:prstClr val="black"/>
              </a:solidFill>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xfrm>
            <a:off x="701040" y="4425236"/>
            <a:ext cx="5608320" cy="5223589"/>
          </a:xfrm>
        </p:spPr>
        <p:txBody>
          <a:bodyPr>
            <a:noAutofit/>
          </a:bodyPr>
          <a:lstStyle/>
          <a:p>
            <a:pPr>
              <a:spcBef>
                <a:spcPct val="0"/>
              </a:spcBef>
              <a:spcAft>
                <a:spcPts val="305"/>
              </a:spcAft>
            </a:pPr>
            <a:r>
              <a:rPr lang="zh-CN" altLang="en-US" sz="1000" b="1" dirty="0" smtClean="0"/>
              <a:t>演讲者备注</a:t>
            </a:r>
            <a:endParaRPr lang="en-CA" sz="1000" b="1" dirty="0"/>
          </a:p>
          <a:p>
            <a:pPr>
              <a:spcBef>
                <a:spcPct val="0"/>
              </a:spcBef>
              <a:spcAft>
                <a:spcPts val="305"/>
              </a:spcAft>
            </a:pPr>
            <a:r>
              <a:rPr lang="zh-CN" altLang="en-US" sz="1000" dirty="0" smtClean="0">
                <a:ea typeface="MS PGothic" pitchFamily="34" charset="-128"/>
              </a:rPr>
              <a:t>一些药物治疗</a:t>
            </a:r>
            <a:r>
              <a:rPr lang="zh-CN" altLang="en-US" sz="1000" b="1" dirty="0" smtClean="0">
                <a:ea typeface="MS PGothic" pitchFamily="34" charset="-128"/>
              </a:rPr>
              <a:t>不</a:t>
            </a:r>
            <a:r>
              <a:rPr lang="zh-CN" altLang="en-US" sz="1000" dirty="0" smtClean="0">
                <a:ea typeface="MS PGothic" pitchFamily="34" charset="-128"/>
              </a:rPr>
              <a:t>推荐用于腰痛管理。</a:t>
            </a:r>
            <a:r>
              <a:rPr lang="en-CA" sz="1000" dirty="0">
                <a:ea typeface="MS PGothic" pitchFamily="34" charset="-128"/>
              </a:rPr>
              <a:t/>
            </a:r>
            <a:br>
              <a:rPr lang="en-CA" sz="1000" dirty="0">
                <a:ea typeface="MS PGothic" pitchFamily="34" charset="-128"/>
              </a:rPr>
            </a:br>
            <a:r>
              <a:rPr lang="en-CA" sz="1000" dirty="0" smtClean="0">
                <a:ea typeface="MS PGothic" pitchFamily="34" charset="-128"/>
              </a:rPr>
              <a:t>Chou</a:t>
            </a:r>
            <a:r>
              <a:rPr lang="zh-CN" altLang="en-US" sz="1000" dirty="0" smtClean="0">
                <a:ea typeface="MS PGothic" pitchFamily="34" charset="-128"/>
              </a:rPr>
              <a:t>等人</a:t>
            </a:r>
            <a:r>
              <a:rPr lang="en-CA" sz="1000" dirty="0" smtClean="0">
                <a:ea typeface="MS PGothic" pitchFamily="34" charset="-128"/>
              </a:rPr>
              <a:t>(2007)</a:t>
            </a:r>
            <a:r>
              <a:rPr lang="zh-CN" altLang="en-US" sz="1000" dirty="0" smtClean="0">
                <a:ea typeface="MS PGothic" pitchFamily="34" charset="-128"/>
              </a:rPr>
              <a:t>对腰痛的药物治疗进行了一项系统性文献综述，发现仅有</a:t>
            </a:r>
            <a:r>
              <a:rPr lang="en-US" altLang="zh-CN" sz="1000" dirty="0" smtClean="0">
                <a:ea typeface="MS PGothic" pitchFamily="34" charset="-128"/>
              </a:rPr>
              <a:t>1</a:t>
            </a:r>
            <a:r>
              <a:rPr lang="zh-CN" altLang="en-US" sz="1000" dirty="0" smtClean="0">
                <a:ea typeface="MS PGothic" pitchFamily="34" charset="-128"/>
              </a:rPr>
              <a:t>项研究</a:t>
            </a:r>
            <a:r>
              <a:rPr lang="en-US" altLang="zh-CN" sz="1000" dirty="0" smtClean="0">
                <a:ea typeface="MS PGothic" pitchFamily="34" charset="-128"/>
              </a:rPr>
              <a:t>ASA</a:t>
            </a:r>
            <a:r>
              <a:rPr lang="zh-CN" altLang="en-US" sz="1000" dirty="0" smtClean="0">
                <a:ea typeface="MS PGothic" pitchFamily="34" charset="-128"/>
              </a:rPr>
              <a:t>有效性研究满足入选标准。该作者得出结论认为，缺乏足够证据支持推荐使用</a:t>
            </a:r>
            <a:r>
              <a:rPr lang="en-US" altLang="zh-CN" sz="1000" dirty="0" smtClean="0">
                <a:ea typeface="MS PGothic" pitchFamily="34" charset="-128"/>
              </a:rPr>
              <a:t>ASA</a:t>
            </a:r>
            <a:r>
              <a:rPr lang="zh-CN" altLang="en-US" sz="1000" dirty="0" smtClean="0">
                <a:ea typeface="MS PGothic" pitchFamily="34" charset="-128"/>
              </a:rPr>
              <a:t>用于腰痛管理。</a:t>
            </a:r>
            <a:endParaRPr lang="en-US" altLang="zh-CN" sz="1000" dirty="0" smtClean="0">
              <a:ea typeface="MS PGothic" pitchFamily="34" charset="-128"/>
            </a:endParaRPr>
          </a:p>
          <a:p>
            <a:pPr>
              <a:spcBef>
                <a:spcPct val="0"/>
              </a:spcBef>
              <a:spcAft>
                <a:spcPts val="305"/>
              </a:spcAft>
            </a:pPr>
            <a:r>
              <a:rPr lang="zh-CN" altLang="en-US" sz="1000" dirty="0" smtClean="0">
                <a:ea typeface="MS PGothic" pitchFamily="34" charset="-128"/>
              </a:rPr>
              <a:t>没有发现苯二氮卓对腰痛管理有效，且存在滥用、成瘾和耐受性差的风险。</a:t>
            </a:r>
            <a:endParaRPr lang="en-US" altLang="zh-CN" sz="1000" dirty="0" smtClean="0">
              <a:ea typeface="MS PGothic" pitchFamily="34" charset="-128"/>
            </a:endParaRPr>
          </a:p>
          <a:p>
            <a:pPr>
              <a:spcBef>
                <a:spcPct val="0"/>
              </a:spcBef>
              <a:spcAft>
                <a:spcPts val="305"/>
              </a:spcAft>
            </a:pPr>
            <a:r>
              <a:rPr lang="zh-CN" altLang="en-US" sz="1000" dirty="0" smtClean="0">
                <a:ea typeface="MS PGothic" pitchFamily="34" charset="-128"/>
              </a:rPr>
              <a:t>由于口服或肠外给全身用皮质类固醇的作用均不优于安慰剂，因此两者均不推荐用于腰痛管理。</a:t>
            </a:r>
            <a:endParaRPr lang="en-CA" sz="1000" dirty="0" smtClean="0">
              <a:ea typeface="MS PGothic" pitchFamily="34" charset="-128"/>
            </a:endParaRPr>
          </a:p>
          <a:p>
            <a:pPr>
              <a:spcBef>
                <a:spcPct val="0"/>
              </a:spcBef>
              <a:spcAft>
                <a:spcPts val="305"/>
              </a:spcAft>
            </a:pPr>
            <a:endParaRPr lang="en-CA" sz="1000" dirty="0">
              <a:ea typeface="MS PGothic" pitchFamily="34" charset="-128"/>
            </a:endParaRPr>
          </a:p>
          <a:p>
            <a:pPr>
              <a:spcBef>
                <a:spcPct val="0"/>
              </a:spcBef>
              <a:spcAft>
                <a:spcPts val="305"/>
              </a:spcAft>
            </a:pPr>
            <a:r>
              <a:rPr lang="zh-CN" altLang="en-US" sz="1000" b="1" dirty="0" smtClean="0">
                <a:ea typeface="MS PGothic" pitchFamily="34" charset="-128"/>
              </a:rPr>
              <a:t>参考文献</a:t>
            </a:r>
            <a:endParaRPr lang="en-CA" sz="1000" dirty="0">
              <a:ea typeface="MS PGothic" pitchFamily="34" charset="-128"/>
            </a:endParaRPr>
          </a:p>
          <a:p>
            <a:pPr>
              <a:spcBef>
                <a:spcPct val="0"/>
              </a:spcBef>
              <a:spcAft>
                <a:spcPts val="305"/>
              </a:spcAft>
            </a:pPr>
            <a:r>
              <a:rPr lang="en-CA" sz="1000" dirty="0" err="1">
                <a:ea typeface="MS PGothic" pitchFamily="34" charset="-128"/>
              </a:rPr>
              <a:t>Arbus</a:t>
            </a:r>
            <a:r>
              <a:rPr lang="en-CA" sz="1000" dirty="0">
                <a:ea typeface="MS PGothic" pitchFamily="34" charset="-128"/>
              </a:rPr>
              <a:t> L </a:t>
            </a:r>
            <a:r>
              <a:rPr lang="en-CA" sz="1000" i="1" dirty="0">
                <a:ea typeface="MS PGothic" pitchFamily="34" charset="-128"/>
              </a:rPr>
              <a:t>et al. </a:t>
            </a:r>
            <a:r>
              <a:rPr lang="en-CA" sz="1000" dirty="0">
                <a:ea typeface="MS PGothic" pitchFamily="34" charset="-128"/>
              </a:rPr>
              <a:t>Activity of tetrazepam in low back pain. </a:t>
            </a:r>
            <a:r>
              <a:rPr lang="en-CA" sz="1000" i="1" dirty="0">
                <a:ea typeface="MS PGothic" pitchFamily="34" charset="-128"/>
              </a:rPr>
              <a:t>Clin Trials J</a:t>
            </a:r>
            <a:r>
              <a:rPr lang="en-CA" sz="1000" dirty="0">
                <a:ea typeface="MS PGothic" pitchFamily="34" charset="-128"/>
              </a:rPr>
              <a:t> 1990; 27:58-67.</a:t>
            </a:r>
          </a:p>
          <a:p>
            <a:pPr defTabSz="928299">
              <a:spcBef>
                <a:spcPct val="0"/>
              </a:spcBef>
              <a:spcAft>
                <a:spcPts val="305"/>
              </a:spcAft>
              <a:defRPr/>
            </a:pPr>
            <a:r>
              <a:rPr lang="en-CA" sz="1000" dirty="0"/>
              <a:t>Chou </a:t>
            </a:r>
            <a:r>
              <a:rPr lang="en-CA" sz="1000" i="1" dirty="0"/>
              <a:t>R et al. </a:t>
            </a:r>
            <a:r>
              <a:rPr lang="en-CA" sz="1000" dirty="0"/>
              <a:t>Medications for acute and chronic low back pain: a review of the evidence for an American Pain Society/American College of Physicians clinical practice guideline. </a:t>
            </a:r>
            <a:r>
              <a:rPr lang="en-CA" sz="1000" i="1" dirty="0"/>
              <a:t>Ann Intern Med</a:t>
            </a:r>
            <a:r>
              <a:rPr lang="en-CA" sz="1000" dirty="0"/>
              <a:t> 2007; 147(7):505-14.</a:t>
            </a:r>
          </a:p>
          <a:p>
            <a:pPr defTabSz="928299">
              <a:spcBef>
                <a:spcPct val="0"/>
              </a:spcBef>
              <a:spcAft>
                <a:spcPts val="305"/>
              </a:spcAft>
              <a:defRPr/>
            </a:pPr>
            <a:r>
              <a:rPr lang="en-CA" sz="1000" dirty="0"/>
              <a:t>Derry S, Loke YK. Risk of gastrointestinal haemorrhage with long term use of aspirin: </a:t>
            </a:r>
            <a:br>
              <a:rPr lang="en-CA" sz="1000" dirty="0"/>
            </a:br>
            <a:r>
              <a:rPr lang="en-CA" sz="1000" dirty="0"/>
              <a:t>meta-analysis. </a:t>
            </a:r>
            <a:r>
              <a:rPr lang="en-CA" sz="1000" i="1" dirty="0"/>
              <a:t>BMJ</a:t>
            </a:r>
            <a:r>
              <a:rPr lang="en-CA" sz="1000" dirty="0"/>
              <a:t> 2000; 321(7270):1183-7.</a:t>
            </a:r>
          </a:p>
          <a:p>
            <a:pPr defTabSz="928299">
              <a:spcBef>
                <a:spcPct val="0"/>
              </a:spcBef>
              <a:spcAft>
                <a:spcPts val="305"/>
              </a:spcAft>
              <a:defRPr/>
            </a:pPr>
            <a:r>
              <a:rPr lang="en-CA" sz="1000" dirty="0"/>
              <a:t>Evans DP </a:t>
            </a:r>
            <a:r>
              <a:rPr lang="en-CA" sz="1000" i="1" dirty="0"/>
              <a:t>et al. </a:t>
            </a:r>
            <a:r>
              <a:rPr lang="en-CA" sz="1000" dirty="0"/>
              <a:t>Medicines of choice in low back pain. </a:t>
            </a:r>
            <a:r>
              <a:rPr lang="en-CA" sz="1000" i="1" dirty="0"/>
              <a:t>Curr Med Res </a:t>
            </a:r>
            <a:r>
              <a:rPr lang="en-CA" sz="1000" i="1" dirty="0" err="1"/>
              <a:t>Opin</a:t>
            </a:r>
            <a:r>
              <a:rPr lang="en-CA" sz="1000" i="1" dirty="0"/>
              <a:t> </a:t>
            </a:r>
            <a:r>
              <a:rPr lang="en-CA" sz="1000" dirty="0"/>
              <a:t>1980; 6(8):540-7.</a:t>
            </a:r>
          </a:p>
          <a:p>
            <a:pPr defTabSz="928299">
              <a:spcBef>
                <a:spcPct val="0"/>
              </a:spcBef>
              <a:spcAft>
                <a:spcPts val="305"/>
              </a:spcAft>
              <a:defRPr/>
            </a:pPr>
            <a:r>
              <a:rPr lang="en-CA" sz="1000" dirty="0" err="1"/>
              <a:t>Finckh</a:t>
            </a:r>
            <a:r>
              <a:rPr lang="en-CA" sz="1000" dirty="0"/>
              <a:t> A </a:t>
            </a:r>
            <a:r>
              <a:rPr lang="en-CA" sz="1000" i="1" dirty="0"/>
              <a:t>et al. </a:t>
            </a:r>
            <a:r>
              <a:rPr lang="en-CA" sz="1000" dirty="0"/>
              <a:t>Short-term efficacy of intravenous pulse glucocorticoids in acute discogenic sciatica. A randomized controlled trial. </a:t>
            </a:r>
            <a:r>
              <a:rPr lang="en-CA" sz="1000" i="1" dirty="0"/>
              <a:t>Spine (Phila Pa 1976) </a:t>
            </a:r>
            <a:r>
              <a:rPr lang="en-CA" sz="1000" dirty="0"/>
              <a:t>2006; 31(4):377-81.</a:t>
            </a:r>
          </a:p>
          <a:p>
            <a:pPr defTabSz="928299">
              <a:spcBef>
                <a:spcPct val="0"/>
              </a:spcBef>
              <a:spcAft>
                <a:spcPts val="305"/>
              </a:spcAft>
              <a:defRPr/>
            </a:pPr>
            <a:r>
              <a:rPr lang="en-CA" sz="1000" spc="-10" dirty="0"/>
              <a:t>Friedman BW </a:t>
            </a:r>
            <a:r>
              <a:rPr lang="en-CA" sz="1000" i="1" spc="-10" dirty="0"/>
              <a:t>et al. </a:t>
            </a:r>
            <a:r>
              <a:rPr lang="en-CA" sz="1000" spc="-10" dirty="0"/>
              <a:t>Parenteral</a:t>
            </a:r>
            <a:r>
              <a:rPr lang="en-CA" sz="1000" i="1" spc="-10" dirty="0"/>
              <a:t> </a:t>
            </a:r>
            <a:r>
              <a:rPr lang="en-CA" sz="1000" spc="-10" dirty="0"/>
              <a:t>corticosteroids for Emergency Department patients with non-radicular low back pain. </a:t>
            </a:r>
            <a:r>
              <a:rPr lang="en-CA" sz="1000" i="1" spc="-10" dirty="0"/>
              <a:t>J </a:t>
            </a:r>
            <a:r>
              <a:rPr lang="en-CA" sz="1000" i="1" spc="-10" dirty="0" err="1"/>
              <a:t>Emerg</a:t>
            </a:r>
            <a:r>
              <a:rPr lang="en-CA" sz="1000" i="1" spc="-10" dirty="0"/>
              <a:t> Med</a:t>
            </a:r>
            <a:r>
              <a:rPr lang="en-CA" sz="1000" spc="-10" dirty="0"/>
              <a:t> 2006; 31(4):365-70.</a:t>
            </a:r>
          </a:p>
          <a:p>
            <a:pPr defTabSz="928299">
              <a:spcBef>
                <a:spcPct val="0"/>
              </a:spcBef>
              <a:spcAft>
                <a:spcPts val="305"/>
              </a:spcAft>
              <a:defRPr/>
            </a:pPr>
            <a:r>
              <a:rPr lang="en-CA" sz="1000" dirty="0"/>
              <a:t>Haimovic IC, Beresford HR. Dexamethasone is not superior to placebo for treating lumbosacral radicular pain. </a:t>
            </a:r>
            <a:r>
              <a:rPr lang="en-CA" sz="1000" i="1" dirty="0"/>
              <a:t>Neurology</a:t>
            </a:r>
            <a:r>
              <a:rPr lang="en-CA" sz="1000" dirty="0"/>
              <a:t> 1986; 36(12):1593-4.</a:t>
            </a:r>
          </a:p>
          <a:p>
            <a:pPr defTabSz="928299">
              <a:spcBef>
                <a:spcPct val="0"/>
              </a:spcBef>
              <a:spcAft>
                <a:spcPts val="305"/>
              </a:spcAft>
              <a:defRPr/>
            </a:pPr>
            <a:r>
              <a:rPr lang="en-CA" sz="1000" spc="-10" dirty="0"/>
              <a:t>Medina </a:t>
            </a:r>
            <a:r>
              <a:rPr lang="en-CA" sz="1000" spc="-10" dirty="0" err="1"/>
              <a:t>Santillán</a:t>
            </a:r>
            <a:r>
              <a:rPr lang="en-CA" sz="1000" spc="-10" dirty="0"/>
              <a:t> </a:t>
            </a:r>
            <a:r>
              <a:rPr lang="en-CA" sz="1000" i="1" spc="-10" dirty="0"/>
              <a:t>R et al. </a:t>
            </a:r>
            <a:r>
              <a:rPr lang="en-CA" sz="1000" spc="-10" dirty="0"/>
              <a:t>Dexamethasone alone versus dexamethasone plus complex B vitamins in the therapy of low back pain. </a:t>
            </a:r>
            <a:r>
              <a:rPr lang="en-CA" sz="1000" i="1" spc="-10" dirty="0"/>
              <a:t>Proc West </a:t>
            </a:r>
            <a:r>
              <a:rPr lang="en-CA" sz="1000" i="1" spc="-10" dirty="0" err="1"/>
              <a:t>Pharmacol</a:t>
            </a:r>
            <a:r>
              <a:rPr lang="en-CA" sz="1000" i="1" spc="-10" dirty="0"/>
              <a:t> </a:t>
            </a:r>
            <a:r>
              <a:rPr lang="en-CA" sz="1000" i="1" spc="-10" dirty="0" err="1"/>
              <a:t>Soc</a:t>
            </a:r>
            <a:r>
              <a:rPr lang="en-CA" sz="1000" i="1" spc="-10" dirty="0"/>
              <a:t> </a:t>
            </a:r>
            <a:r>
              <a:rPr lang="en-CA" sz="1000" spc="-10" dirty="0"/>
              <a:t>2000; 43:69-70.</a:t>
            </a:r>
          </a:p>
          <a:p>
            <a:pPr defTabSz="928299">
              <a:spcBef>
                <a:spcPct val="0"/>
              </a:spcBef>
              <a:spcAft>
                <a:spcPts val="305"/>
              </a:spcAft>
              <a:defRPr/>
            </a:pPr>
            <a:endParaRPr lang="en-CA" sz="1000" dirty="0"/>
          </a:p>
          <a:p>
            <a:pPr defTabSz="928299">
              <a:spcBef>
                <a:spcPct val="0"/>
              </a:spcBef>
              <a:spcAft>
                <a:spcPts val="305"/>
              </a:spcAft>
              <a:defRPr/>
            </a:pPr>
            <a:endParaRPr lang="en-CA" sz="1000" dirty="0"/>
          </a:p>
          <a:p>
            <a:pPr defTabSz="928299">
              <a:spcBef>
                <a:spcPct val="0"/>
              </a:spcBef>
              <a:spcAft>
                <a:spcPts val="305"/>
              </a:spcAft>
              <a:defRPr/>
            </a:pPr>
            <a:endParaRPr lang="en-CA" sz="1000" dirty="0"/>
          </a:p>
          <a:p>
            <a:pPr defTabSz="928299">
              <a:spcBef>
                <a:spcPct val="0"/>
              </a:spcBef>
              <a:spcAft>
                <a:spcPts val="305"/>
              </a:spcAft>
              <a:defRPr/>
            </a:pPr>
            <a:endParaRPr lang="en-CA" sz="1000" dirty="0"/>
          </a:p>
          <a:p>
            <a:pPr defTabSz="928299">
              <a:spcBef>
                <a:spcPct val="0"/>
              </a:spcBef>
              <a:spcAft>
                <a:spcPts val="305"/>
              </a:spcAft>
              <a:defRPr/>
            </a:pPr>
            <a:endParaRPr lang="en-CA" sz="1000" dirty="0"/>
          </a:p>
          <a:p>
            <a:pPr>
              <a:spcBef>
                <a:spcPct val="0"/>
              </a:spcBef>
              <a:spcAft>
                <a:spcPts val="305"/>
              </a:spcAft>
            </a:pPr>
            <a:endParaRPr lang="en-CA" sz="1000" b="1" dirty="0">
              <a:ea typeface="MS PGothic"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1040" y="4399755"/>
            <a:ext cx="5608320" cy="5172870"/>
          </a:xfrm>
        </p:spPr>
        <p:txBody>
          <a:bodyPr>
            <a:noAutofit/>
          </a:bodyPr>
          <a:lstStyle/>
          <a:p>
            <a:pPr>
              <a:spcAft>
                <a:spcPts val="300"/>
              </a:spcAft>
            </a:pPr>
            <a:r>
              <a:rPr lang="zh-CN" altLang="en-US" sz="1100" b="1" dirty="0" smtClean="0"/>
              <a:t>演讲者备注</a:t>
            </a:r>
            <a:endParaRPr lang="en-CA" sz="1100" b="1" dirty="0"/>
          </a:p>
          <a:p>
            <a:pPr>
              <a:spcAft>
                <a:spcPts val="300"/>
              </a:spcAft>
            </a:pPr>
            <a:r>
              <a:rPr lang="zh-CN" altLang="en-US" sz="1100" dirty="0" smtClean="0"/>
              <a:t>本页幻灯片分证据等级概述了对急性腰痛管理的推荐。</a:t>
            </a:r>
            <a:endParaRPr lang="en-CA" sz="1100" dirty="0"/>
          </a:p>
          <a:p>
            <a:pPr>
              <a:spcAft>
                <a:spcPts val="300"/>
              </a:spcAft>
            </a:pPr>
            <a:r>
              <a:rPr lang="en-CA" sz="1100" b="1" dirty="0" smtClean="0"/>
              <a:t>A</a:t>
            </a:r>
            <a:r>
              <a:rPr lang="zh-CN" altLang="en-US" sz="1100" b="1" dirty="0" smtClean="0"/>
              <a:t>类推荐（一致证据）：</a:t>
            </a:r>
            <a:r>
              <a:rPr lang="en-CA" sz="1100" b="1" dirty="0" smtClean="0"/>
              <a:t>  </a:t>
            </a:r>
            <a:endParaRPr lang="en-CA" sz="1100" b="1" dirty="0"/>
          </a:p>
          <a:p>
            <a:pPr marL="174056" indent="-174056">
              <a:spcAft>
                <a:spcPts val="300"/>
              </a:spcAft>
              <a:buFont typeface="Arial" pitchFamily="34" charset="0"/>
              <a:buChar char="•"/>
            </a:pPr>
            <a:r>
              <a:rPr lang="zh-CN" altLang="en-US" sz="1100" dirty="0" smtClean="0"/>
              <a:t>卧床休息对非特异性急性腰痛无帮助，因此不推荐</a:t>
            </a:r>
            <a:endParaRPr lang="en-CA" sz="1100" dirty="0"/>
          </a:p>
          <a:p>
            <a:pPr marL="174056" indent="-174056">
              <a:spcAft>
                <a:spcPts val="300"/>
              </a:spcAft>
              <a:buFont typeface="Arial" pitchFamily="34" charset="0"/>
              <a:buChar char="•"/>
            </a:pPr>
            <a:r>
              <a:rPr lang="en-CA" sz="1100" dirty="0" err="1" smtClean="0"/>
              <a:t>nsNSAID</a:t>
            </a:r>
            <a:r>
              <a:rPr lang="zh-CN" altLang="en-US" sz="1100" dirty="0" smtClean="0"/>
              <a:t>类</a:t>
            </a:r>
            <a:r>
              <a:rPr lang="en-CA" sz="1100" dirty="0" smtClean="0"/>
              <a:t>/</a:t>
            </a:r>
            <a:r>
              <a:rPr lang="zh-CN" altLang="en-US" sz="1100" dirty="0" smtClean="0"/>
              <a:t>昔布类</a:t>
            </a:r>
            <a:r>
              <a:rPr lang="zh-CN" altLang="en-US" sz="1100" kern="1200" baseline="0" dirty="0" smtClean="0">
                <a:solidFill>
                  <a:srgbClr val="002060"/>
                </a:solidFill>
                <a:latin typeface="+mn-lt"/>
                <a:ea typeface="+mn-ea"/>
                <a:cs typeface="+mn-cs"/>
              </a:rPr>
              <a:t>，对乙酰氨基酚和肌松剂治疗对</a:t>
            </a:r>
            <a:r>
              <a:rPr lang="zh-CN" altLang="en-US" sz="1100" b="1" kern="1200" baseline="0" dirty="0" smtClean="0">
                <a:solidFill>
                  <a:srgbClr val="002060"/>
                </a:solidFill>
                <a:latin typeface="+mn-lt"/>
                <a:ea typeface="+mn-ea"/>
                <a:cs typeface="+mn-cs"/>
              </a:rPr>
              <a:t>非特异性</a:t>
            </a:r>
            <a:r>
              <a:rPr lang="zh-CN" altLang="en-US" sz="1100" kern="1200" baseline="0" dirty="0" smtClean="0">
                <a:solidFill>
                  <a:srgbClr val="002060"/>
                </a:solidFill>
                <a:latin typeface="+mn-lt"/>
                <a:ea typeface="+mn-ea"/>
                <a:cs typeface="+mn-cs"/>
              </a:rPr>
              <a:t>急性腰痛有效</a:t>
            </a:r>
            <a:r>
              <a:rPr lang="en-US" sz="1100" kern="1200" baseline="0" dirty="0" smtClean="0">
                <a:solidFill>
                  <a:srgbClr val="002060"/>
                </a:solidFill>
                <a:latin typeface="+mn-lt"/>
                <a:ea typeface="+mn-ea"/>
                <a:cs typeface="+mn-cs"/>
              </a:rPr>
              <a:t> </a:t>
            </a:r>
            <a:endParaRPr lang="en-CA" sz="1100" dirty="0"/>
          </a:p>
          <a:p>
            <a:pPr>
              <a:spcAft>
                <a:spcPts val="300"/>
              </a:spcAft>
            </a:pPr>
            <a:r>
              <a:rPr lang="en-CA" sz="1100" b="1" dirty="0" smtClean="0"/>
              <a:t>B</a:t>
            </a:r>
            <a:r>
              <a:rPr lang="zh-CN" altLang="en-US" sz="1100" b="1" dirty="0" smtClean="0"/>
              <a:t>类推荐（不一致证据）：</a:t>
            </a:r>
            <a:r>
              <a:rPr lang="en-US" altLang="zh-CN" sz="1100" b="1" dirty="0" smtClean="0"/>
              <a:t> </a:t>
            </a:r>
            <a:endParaRPr lang="en-CA" sz="1100" dirty="0" smtClean="0"/>
          </a:p>
          <a:p>
            <a:pPr marL="174056" indent="-174056">
              <a:spcAft>
                <a:spcPts val="300"/>
              </a:spcAft>
              <a:buFont typeface="Arial" pitchFamily="34" charset="0"/>
              <a:buChar char="•"/>
            </a:pPr>
            <a:r>
              <a:rPr lang="zh-CN" altLang="en-US" sz="1100" dirty="0" smtClean="0"/>
              <a:t>患者宣教有益。应推荐患者保持活跃，避免过度运动，尽可能恢复正常活动。治疗者应告知患者急性腰痛多为良性。</a:t>
            </a:r>
            <a:endParaRPr lang="en-US" altLang="zh-CN" sz="1100" dirty="0" smtClean="0"/>
          </a:p>
          <a:p>
            <a:pPr marL="174056" indent="-174056">
              <a:spcAft>
                <a:spcPts val="300"/>
              </a:spcAft>
              <a:buFont typeface="Arial" pitchFamily="34" charset="0"/>
              <a:buChar char="•"/>
            </a:pPr>
            <a:r>
              <a:rPr lang="zh-CN" altLang="en-US" sz="1100" dirty="0" smtClean="0"/>
              <a:t>脊柱稳定可减少复发风险和对医疗服务的需要</a:t>
            </a:r>
            <a:r>
              <a:rPr lang="en-CA" sz="1100" dirty="0" smtClean="0"/>
              <a:t> </a:t>
            </a:r>
          </a:p>
          <a:p>
            <a:pPr marL="174056" indent="-174056">
              <a:spcAft>
                <a:spcPts val="300"/>
              </a:spcAft>
              <a:buFont typeface="Arial" pitchFamily="34" charset="0"/>
              <a:buChar char="•"/>
            </a:pPr>
            <a:r>
              <a:rPr lang="zh-CN" altLang="en-US" sz="1100" dirty="0" smtClean="0"/>
              <a:t>脊柱推拿、整脊技术的效果不优于已公认的治疗方式，因此增加该措施不会改善预后</a:t>
            </a:r>
            <a:endParaRPr lang="en-CA" sz="1100" dirty="0"/>
          </a:p>
          <a:p>
            <a:pPr>
              <a:spcAft>
                <a:spcPts val="300"/>
              </a:spcAft>
            </a:pPr>
            <a:r>
              <a:rPr lang="en-CA" sz="1100" b="1" dirty="0" smtClean="0"/>
              <a:t>C</a:t>
            </a:r>
            <a:r>
              <a:rPr lang="zh-CN" altLang="en-US" sz="1100" b="1" dirty="0" smtClean="0"/>
              <a:t>类推荐（共识）：</a:t>
            </a:r>
            <a:r>
              <a:rPr lang="en-CA" sz="1100" b="1" dirty="0" smtClean="0"/>
              <a:t>   </a:t>
            </a:r>
            <a:endParaRPr lang="en-CA" sz="1100" dirty="0" smtClean="0"/>
          </a:p>
          <a:p>
            <a:pPr marL="174056" indent="-174056">
              <a:spcAft>
                <a:spcPts val="300"/>
              </a:spcAft>
              <a:buFont typeface="Arial" pitchFamily="34" charset="0"/>
              <a:buChar char="•"/>
            </a:pPr>
            <a:r>
              <a:rPr lang="zh-CN" altLang="en-US" sz="1100" dirty="0" smtClean="0"/>
              <a:t>急性腰痛患者常出现红色警告，但不绝对提示严重病理情况。医生在评估红色警告时，应依赖综合临床手段，以排除急性腰痛的严重潜在病因。</a:t>
            </a:r>
            <a:endParaRPr lang="en-CA" sz="1100" dirty="0"/>
          </a:p>
          <a:p>
            <a:pPr marL="174056" indent="-174056">
              <a:spcAft>
                <a:spcPts val="300"/>
              </a:spcAft>
              <a:buFont typeface="Arial" pitchFamily="34" charset="0"/>
              <a:buChar char="•"/>
            </a:pPr>
            <a:r>
              <a:rPr lang="zh-CN" altLang="en-US" sz="1100" dirty="0" smtClean="0"/>
              <a:t>在没有提示发现严重病理情况时无需拍片</a:t>
            </a:r>
            <a:endParaRPr lang="en-CA" sz="1100" dirty="0"/>
          </a:p>
          <a:p>
            <a:pPr marL="174056" indent="-174056">
              <a:spcAft>
                <a:spcPts val="300"/>
              </a:spcAft>
              <a:buFont typeface="Arial" pitchFamily="34" charset="0"/>
              <a:buChar char="•"/>
            </a:pPr>
            <a:endParaRPr lang="en-CA" sz="1100" dirty="0"/>
          </a:p>
          <a:p>
            <a:pPr>
              <a:spcAft>
                <a:spcPts val="300"/>
              </a:spcAft>
            </a:pPr>
            <a:r>
              <a:rPr lang="zh-CN" altLang="en-US" sz="1100" b="1" dirty="0" smtClean="0"/>
              <a:t>参考文献</a:t>
            </a:r>
            <a:endParaRPr lang="en-CA" sz="1100" b="1" dirty="0"/>
          </a:p>
          <a:p>
            <a:pPr>
              <a:spcAft>
                <a:spcPts val="300"/>
              </a:spcAft>
            </a:pPr>
            <a:r>
              <a:rPr lang="en-CA" sz="1100" dirty="0" err="1"/>
              <a:t>Casazza</a:t>
            </a:r>
            <a:r>
              <a:rPr lang="en-CA" sz="1100" dirty="0"/>
              <a:t> BA. Diagnosis and treatment of acute low back pain. </a:t>
            </a:r>
            <a:r>
              <a:rPr lang="en-CA" sz="1100" i="1" dirty="0"/>
              <a:t>Am </a:t>
            </a:r>
            <a:r>
              <a:rPr lang="en-CA" sz="1100" i="1" dirty="0" err="1"/>
              <a:t>Fam</a:t>
            </a:r>
            <a:r>
              <a:rPr lang="en-CA" sz="1100" i="1" dirty="0"/>
              <a:t> Physician</a:t>
            </a:r>
            <a:r>
              <a:rPr lang="en-CA" sz="1100" dirty="0"/>
              <a:t> 2012; 85(4):343-50.</a:t>
            </a:r>
          </a:p>
          <a:p>
            <a:pPr>
              <a:spcAft>
                <a:spcPts val="300"/>
              </a:spcAft>
            </a:pPr>
            <a:endParaRPr lang="en-CA" sz="1100"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50</a:t>
            </a:fld>
            <a:endParaRPr lang="es-MX" dirty="0">
              <a:solidFill>
                <a:prstClr val="black"/>
              </a:solidFill>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411006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390229"/>
            <a:ext cx="5861685" cy="5201445"/>
          </a:xfrm>
        </p:spPr>
        <p:txBody>
          <a:bodyPr>
            <a:noAutofit/>
          </a:bodyPr>
          <a:lstStyle/>
          <a:p>
            <a:pPr>
              <a:lnSpc>
                <a:spcPct val="120000"/>
              </a:lnSpc>
            </a:pPr>
            <a:r>
              <a:rPr lang="zh-CN" altLang="en-US" sz="1050" b="1" dirty="0" smtClean="0"/>
              <a:t>演讲者备注</a:t>
            </a:r>
            <a:endParaRPr lang="en-CA" sz="1050" b="1" dirty="0"/>
          </a:p>
          <a:p>
            <a:pPr>
              <a:lnSpc>
                <a:spcPct val="120000"/>
              </a:lnSpc>
            </a:pPr>
            <a:r>
              <a:rPr lang="zh-CN" altLang="en-US" sz="1050" dirty="0" smtClean="0"/>
              <a:t>腰痛定义为肋缘以下臀沟以上的局部不适，可辐射或不辐射为腿部疼痛。</a:t>
            </a:r>
            <a:r>
              <a:rPr lang="en-US" sz="1050" dirty="0" smtClean="0"/>
              <a:t> </a:t>
            </a:r>
          </a:p>
          <a:p>
            <a:pPr>
              <a:lnSpc>
                <a:spcPct val="120000"/>
              </a:lnSpc>
            </a:pPr>
            <a:r>
              <a:rPr lang="zh-CN" altLang="en-US" sz="1050" dirty="0" smtClean="0"/>
              <a:t>急性疼痛与慢性疼痛的区别：急性疼痛是对损伤或特定事件的反应，一般为自限性，可在</a:t>
            </a:r>
            <a:r>
              <a:rPr lang="en-US" altLang="zh-CN" sz="1050" dirty="0" smtClean="0"/>
              <a:t>3</a:t>
            </a:r>
            <a:r>
              <a:rPr lang="zh-CN" altLang="en-US" sz="1050" dirty="0" smtClean="0"/>
              <a:t>个月内缓解。而慢性疼痛则在正常组织恢复时间（通常为三个月）后仍持续存在。虽然“亚急性”这一名词尚未被国际疼痛研究学会（</a:t>
            </a:r>
            <a:r>
              <a:rPr lang="en-US" altLang="zh-CN" sz="1050" dirty="0" smtClean="0"/>
              <a:t>IASP</a:t>
            </a:r>
            <a:r>
              <a:rPr lang="zh-CN" altLang="en-US" sz="1050" dirty="0" smtClean="0"/>
              <a:t>）的命名所接受，但一般认为亚急性疼痛为持续时间在</a:t>
            </a:r>
            <a:r>
              <a:rPr lang="en-US" altLang="zh-CN" sz="1050" dirty="0" smtClean="0"/>
              <a:t>6</a:t>
            </a:r>
            <a:r>
              <a:rPr lang="zh-CN" altLang="en-US" sz="1050" dirty="0" smtClean="0"/>
              <a:t>到</a:t>
            </a:r>
            <a:r>
              <a:rPr lang="en-US" altLang="zh-CN" sz="1050" dirty="0" smtClean="0"/>
              <a:t>12</a:t>
            </a:r>
            <a:r>
              <a:rPr lang="zh-CN" altLang="en-US" sz="1050" dirty="0" smtClean="0"/>
              <a:t>个周的疼痛。据估计约</a:t>
            </a:r>
            <a:r>
              <a:rPr lang="en-US" altLang="zh-CN" sz="1050" dirty="0" smtClean="0"/>
              <a:t>10%</a:t>
            </a:r>
            <a:r>
              <a:rPr lang="zh-CN" altLang="en-US" sz="1050" dirty="0" smtClean="0"/>
              <a:t>的亚急性疼痛将发展为慢性痛。</a:t>
            </a:r>
            <a:endParaRPr lang="en-US" sz="1050" dirty="0"/>
          </a:p>
          <a:p>
            <a:pPr>
              <a:lnSpc>
                <a:spcPct val="120000"/>
              </a:lnSpc>
            </a:pPr>
            <a:endParaRPr lang="en-US" sz="1050" dirty="0"/>
          </a:p>
          <a:p>
            <a:pPr>
              <a:lnSpc>
                <a:spcPct val="120000"/>
              </a:lnSpc>
            </a:pPr>
            <a:r>
              <a:rPr lang="zh-CN" altLang="en-US" sz="1050" b="1" dirty="0" smtClean="0"/>
              <a:t>参考文献</a:t>
            </a:r>
            <a:endParaRPr lang="en-US" sz="1050" b="1" dirty="0"/>
          </a:p>
          <a:p>
            <a:pPr marL="180975" indent="-180975">
              <a:lnSpc>
                <a:spcPct val="120000"/>
              </a:lnSpc>
              <a:buFont typeface="+mj-lt"/>
              <a:buAutoNum type="arabicPeriod"/>
            </a:pPr>
            <a:r>
              <a:rPr lang="en-US" sz="1050" dirty="0" err="1"/>
              <a:t>Airaksinen</a:t>
            </a:r>
            <a:r>
              <a:rPr lang="en-US" sz="1050" dirty="0"/>
              <a:t> O </a:t>
            </a:r>
            <a:r>
              <a:rPr lang="en-US" sz="1050" i="1" dirty="0"/>
              <a:t>et al. </a:t>
            </a:r>
            <a:r>
              <a:rPr lang="en-US" sz="1050" dirty="0"/>
              <a:t>European guidelines for the management of chronic nonspecific low back pain. </a:t>
            </a:r>
            <a:r>
              <a:rPr lang="en-US" sz="1050" i="1" dirty="0" err="1"/>
              <a:t>Eur</a:t>
            </a:r>
            <a:r>
              <a:rPr lang="en-US" sz="1050" i="1" dirty="0"/>
              <a:t> Spine J</a:t>
            </a:r>
            <a:r>
              <a:rPr lang="en-US" sz="1050" dirty="0"/>
              <a:t> 2006; 15(</a:t>
            </a:r>
            <a:r>
              <a:rPr lang="en-US" sz="1050" dirty="0" err="1"/>
              <a:t>Suppl</a:t>
            </a:r>
            <a:r>
              <a:rPr lang="en-US" sz="1050" dirty="0"/>
              <a:t> 2):S192-300.</a:t>
            </a:r>
          </a:p>
          <a:p>
            <a:pPr marL="180975" indent="-180975">
              <a:lnSpc>
                <a:spcPct val="120000"/>
              </a:lnSpc>
              <a:buFont typeface="+mj-lt"/>
              <a:buAutoNum type="arabicPeriod"/>
            </a:pPr>
            <a:r>
              <a:rPr lang="en-CA" sz="1050" dirty="0"/>
              <a:t>International Association for the Study of Pain. </a:t>
            </a:r>
            <a:r>
              <a:rPr lang="en-CA" sz="1050" i="1" dirty="0"/>
              <a:t>Unrelieved Pain Is a Major Global Healthcare Problem. </a:t>
            </a:r>
            <a:r>
              <a:rPr lang="en-CA" sz="1050" dirty="0"/>
              <a:t>Available at: http://www.iasp-pain.org/AM/Template.cfm?Section=Press_Release&amp;Template=/CM/ContentDisplay.cfm&amp;ContentID=2908. Accessed: July 22, 2013.</a:t>
            </a:r>
          </a:p>
          <a:p>
            <a:pPr marL="180975" indent="-180975">
              <a:lnSpc>
                <a:spcPct val="120000"/>
              </a:lnSpc>
              <a:buFont typeface="+mj-lt"/>
              <a:buAutoNum type="arabicPeriod"/>
            </a:pPr>
            <a:r>
              <a:rPr lang="en-CA" sz="1050" dirty="0"/>
              <a:t>National Pain Summit Initiative. </a:t>
            </a:r>
            <a:r>
              <a:rPr lang="en-CA" sz="1050" i="1" dirty="0"/>
              <a:t>National Pain Strategy: Pain Management for All Australians. </a:t>
            </a:r>
            <a:r>
              <a:rPr lang="en-CA" sz="1050" dirty="0"/>
              <a:t>Available at:  http://www.iasp-pain.org/PainSummit/Australia_2010PainStrategy.pdf. </a:t>
            </a:r>
            <a:br>
              <a:rPr lang="en-CA" sz="1050" dirty="0"/>
            </a:br>
            <a:r>
              <a:rPr lang="en-CA" sz="1050" dirty="0"/>
              <a:t>Accessed: July 22, 2013.</a:t>
            </a:r>
          </a:p>
          <a:p>
            <a:pPr>
              <a:lnSpc>
                <a:spcPct val="110000"/>
              </a:lnSpc>
              <a:spcBef>
                <a:spcPts val="609"/>
              </a:spcBef>
            </a:pPr>
            <a:endParaRPr lang="en-US" sz="1050" dirty="0"/>
          </a:p>
          <a:p>
            <a:pPr>
              <a:lnSpc>
                <a:spcPct val="110000"/>
              </a:lnSpc>
              <a:spcBef>
                <a:spcPts val="609"/>
              </a:spcBef>
            </a:pPr>
            <a:endParaRPr lang="en-US" sz="1050" dirty="0"/>
          </a:p>
        </p:txBody>
      </p:sp>
      <p:sp>
        <p:nvSpPr>
          <p:cNvPr id="4" name="Slide Number Placeholder 3"/>
          <p:cNvSpPr>
            <a:spLocks noGrp="1"/>
          </p:cNvSpPr>
          <p:nvPr>
            <p:ph type="sldNum" sz="quarter" idx="10"/>
          </p:nvPr>
        </p:nvSpPr>
        <p:spPr/>
        <p:txBody>
          <a:bodyPr/>
          <a:lstStyle/>
          <a:p>
            <a:fld id="{26EE3837-FAC3-4AF5-AFC9-0F67F9E94C5D}" type="slidenum">
              <a:rPr lang="es-VE" smtClean="0">
                <a:solidFill>
                  <a:prstClr val="black"/>
                </a:solidFill>
              </a:rPr>
              <a:pPr/>
              <a:t>5</a:t>
            </a:fld>
            <a:endParaRPr lang="es-VE" dirty="0">
              <a:solidFill>
                <a:prstClr val="black"/>
              </a:solidFill>
            </a:endParaRPr>
          </a:p>
        </p:txBody>
      </p:sp>
    </p:spTree>
    <p:extLst>
      <p:ext uri="{BB962C8B-B14F-4D97-AF65-F5344CB8AC3E}">
        <p14:creationId xmlns:p14="http://schemas.microsoft.com/office/powerpoint/2010/main" val="5408782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90228"/>
            <a:ext cx="5608320" cy="4944271"/>
          </a:xfrm>
        </p:spPr>
        <p:txBody>
          <a:bodyPr/>
          <a:lstStyle/>
          <a:p>
            <a:pPr>
              <a:spcAft>
                <a:spcPts val="609"/>
              </a:spcAft>
            </a:pPr>
            <a:r>
              <a:rPr lang="zh-CN" altLang="en-US" b="1" dirty="0" smtClean="0"/>
              <a:t>演讲者备注</a:t>
            </a:r>
            <a:endParaRPr lang="en-US" altLang="zh-CN" b="1" dirty="0" smtClean="0"/>
          </a:p>
          <a:p>
            <a:pPr>
              <a:spcAft>
                <a:spcPts val="609"/>
              </a:spcAft>
            </a:pPr>
            <a:r>
              <a:rPr lang="zh-CN" altLang="en-US" spc="-10" dirty="0" smtClean="0"/>
              <a:t>本页总结了对腰痛管理的关键推荐。对急性、非特异性腰痛，在缺乏红色警告时，可采用对乙酰氨基酚、</a:t>
            </a:r>
            <a:r>
              <a:rPr lang="en-US" altLang="zh-CN" spc="-10" dirty="0" err="1" smtClean="0"/>
              <a:t>nsNSADI</a:t>
            </a:r>
            <a:r>
              <a:rPr lang="zh-CN" altLang="en-US" spc="-10" dirty="0" smtClean="0"/>
              <a:t>类和昔布类管理。对年龄在</a:t>
            </a:r>
            <a:r>
              <a:rPr lang="en-US" altLang="zh-CN" spc="-10" dirty="0" smtClean="0"/>
              <a:t>45</a:t>
            </a:r>
            <a:r>
              <a:rPr lang="zh-CN" altLang="en-US" spc="-10" dirty="0" smtClean="0"/>
              <a:t>周岁以上的患者，可联合开具</a:t>
            </a:r>
            <a:r>
              <a:rPr lang="en-US" altLang="zh-CN" spc="-10" dirty="0" smtClean="0"/>
              <a:t>PPI</a:t>
            </a:r>
            <a:r>
              <a:rPr lang="zh-CN" altLang="en-US" spc="-10" dirty="0" smtClean="0"/>
              <a:t>和</a:t>
            </a:r>
            <a:r>
              <a:rPr lang="en-US" altLang="zh-CN" spc="-10" dirty="0" err="1" smtClean="0"/>
              <a:t>nsNSAID</a:t>
            </a:r>
            <a:r>
              <a:rPr lang="zh-CN" altLang="en-US" spc="-10" dirty="0" smtClean="0"/>
              <a:t>类</a:t>
            </a:r>
            <a:r>
              <a:rPr lang="en-US" altLang="zh-CN" spc="-10" dirty="0" smtClean="0"/>
              <a:t>/</a:t>
            </a:r>
            <a:r>
              <a:rPr lang="zh-CN" altLang="en-US" spc="-10" dirty="0" smtClean="0"/>
              <a:t>昔布类，以减少胃肠道副作用的风险。弱阿片类和肌松剂也可帮助管理急性非特异性腰痛。对急性非特异性腰痛伴神经根痛，考虑增加</a:t>
            </a:r>
            <a:r>
              <a:rPr lang="el-GR" spc="-10" dirty="0" smtClean="0"/>
              <a:t>α</a:t>
            </a:r>
            <a:r>
              <a:rPr lang="en-CA" spc="-10" baseline="-25000" dirty="0" smtClean="0"/>
              <a:t>2</a:t>
            </a:r>
            <a:r>
              <a:rPr lang="el-GR" spc="-10" dirty="0" smtClean="0"/>
              <a:t>δ</a:t>
            </a:r>
            <a:r>
              <a:rPr lang="zh-CN" altLang="en-US" spc="-10" dirty="0" smtClean="0"/>
              <a:t>配体或</a:t>
            </a:r>
            <a:r>
              <a:rPr lang="en-US" altLang="zh-CN" spc="-10" dirty="0" smtClean="0"/>
              <a:t>TCA</a:t>
            </a:r>
            <a:r>
              <a:rPr lang="zh-CN" altLang="en-US" spc="-10" dirty="0" smtClean="0"/>
              <a:t>类。</a:t>
            </a:r>
            <a:endParaRPr lang="en-CA" spc="-10" dirty="0"/>
          </a:p>
          <a:p>
            <a:pPr>
              <a:spcAft>
                <a:spcPts val="609"/>
              </a:spcAft>
            </a:pPr>
            <a:r>
              <a:rPr lang="zh-CN" altLang="en-US" sz="1200" kern="1200" dirty="0" smtClean="0">
                <a:solidFill>
                  <a:schemeClr val="tx1"/>
                </a:solidFill>
                <a:latin typeface="+mn-lt"/>
                <a:ea typeface="+mn-ea"/>
                <a:cs typeface="+mn-cs"/>
              </a:rPr>
              <a:t>慢性非特异性腰痛应转诊到专科医生处。这些患者需要综合药物管理；药物可包括阿片类和神经性疼痛药物。同时应考虑认知行为治疗和介入疼痛手段。对部分患者，最后可考虑手术治疗。</a:t>
            </a:r>
            <a:endParaRPr lang="en-US" altLang="zh-CN" sz="1200" kern="1200" dirty="0" smtClean="0">
              <a:solidFill>
                <a:schemeClr val="tx1"/>
              </a:solidFill>
              <a:latin typeface="+mn-lt"/>
              <a:ea typeface="+mn-ea"/>
              <a:cs typeface="+mn-cs"/>
            </a:endParaRPr>
          </a:p>
          <a:p>
            <a:pPr>
              <a:spcAft>
                <a:spcPts val="609"/>
              </a:spcAft>
            </a:pPr>
            <a:endParaRPr lang="en-CA" dirty="0" smtClean="0"/>
          </a:p>
          <a:p>
            <a:pPr>
              <a:spcAft>
                <a:spcPts val="609"/>
              </a:spcAft>
            </a:pPr>
            <a:r>
              <a:rPr lang="en-CA" dirty="0" smtClean="0"/>
              <a:t> </a:t>
            </a:r>
            <a:r>
              <a:rPr lang="zh-CN" altLang="en-US" b="1" dirty="0" smtClean="0"/>
              <a:t>参考文献</a:t>
            </a:r>
            <a:endParaRPr lang="en-CA" b="0" dirty="0" smtClean="0"/>
          </a:p>
          <a:p>
            <a:pPr defTabSz="928299">
              <a:spcAft>
                <a:spcPts val="0"/>
              </a:spcAft>
              <a:defRPr/>
            </a:pPr>
            <a:r>
              <a:rPr lang="en-CA" b="0" dirty="0" smtClean="0"/>
              <a:t>Lee J </a:t>
            </a:r>
            <a:r>
              <a:rPr lang="en-CA" b="0" i="1" dirty="0" smtClean="0"/>
              <a:t>et al. </a:t>
            </a:r>
            <a:r>
              <a:rPr lang="en-CA" b="0" dirty="0" smtClean="0"/>
              <a:t>Low back and radicular pain: a pathway for care developed by the British Pain Society. </a:t>
            </a:r>
            <a:r>
              <a:rPr lang="en-CA" b="0" i="1" dirty="0" smtClean="0"/>
              <a:t>Br J </a:t>
            </a:r>
            <a:r>
              <a:rPr lang="en-CA" b="0" i="1" dirty="0" err="1" smtClean="0"/>
              <a:t>Anaesth</a:t>
            </a:r>
            <a:r>
              <a:rPr lang="en-CA" b="0" dirty="0" smtClean="0"/>
              <a:t> 2013; 111(1):112-20.</a:t>
            </a:r>
          </a:p>
          <a:p>
            <a:endParaRPr lang="en-CA" b="1"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51</a:t>
            </a:fld>
            <a:endParaRPr lang="es-MX" dirty="0">
              <a:solidFill>
                <a:prstClr val="black"/>
              </a:solidFill>
            </a:endParaRPr>
          </a:p>
        </p:txBody>
      </p:sp>
    </p:spTree>
    <p:extLst>
      <p:ext uri="{BB962C8B-B14F-4D97-AF65-F5344CB8AC3E}">
        <p14:creationId xmlns:p14="http://schemas.microsoft.com/office/powerpoint/2010/main" val="16390037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90229"/>
            <a:ext cx="5608320" cy="4156234"/>
          </a:xfrm>
        </p:spPr>
        <p:txBody>
          <a:bodyPr/>
          <a:lstStyle/>
          <a:p>
            <a:pPr lvl="0"/>
            <a:r>
              <a:rPr lang="zh-CN" altLang="en-US" b="1" dirty="0" smtClean="0"/>
              <a:t>演讲者备注</a:t>
            </a:r>
            <a:endParaRPr lang="en-US" b="1" dirty="0" smtClean="0"/>
          </a:p>
          <a:p>
            <a:pPr lvl="0"/>
            <a:r>
              <a:rPr lang="zh-CN" altLang="en-US" dirty="0" smtClean="0"/>
              <a:t>本页幻灯片用于归纳演示文稿的要点。</a:t>
            </a:r>
            <a:endParaRPr lang="en-US" dirty="0" smtClean="0"/>
          </a:p>
          <a:p>
            <a:pPr>
              <a:spcAft>
                <a:spcPts val="609"/>
              </a:spcAft>
            </a:pPr>
            <a:r>
              <a:rPr lang="zh-CN" altLang="en-US" dirty="0" smtClean="0"/>
              <a:t>关键信息接下一页。</a:t>
            </a:r>
            <a:endParaRPr lang="en-CA" dirty="0" smtClean="0"/>
          </a:p>
          <a:p>
            <a:pPr>
              <a:spcAft>
                <a:spcPts val="609"/>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52</a:t>
            </a:fld>
            <a:endParaRPr lang="es-MX" dirty="0"/>
          </a:p>
        </p:txBody>
      </p:sp>
    </p:spTree>
    <p:extLst>
      <p:ext uri="{BB962C8B-B14F-4D97-AF65-F5344CB8AC3E}">
        <p14:creationId xmlns:p14="http://schemas.microsoft.com/office/powerpoint/2010/main" val="13199744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90229"/>
            <a:ext cx="5608320" cy="4156234"/>
          </a:xfrm>
        </p:spPr>
        <p:txBody>
          <a:bodyPr/>
          <a:lstStyle/>
          <a:p>
            <a:pPr lvl="0"/>
            <a:r>
              <a:rPr lang="zh-CN" altLang="en-US" b="1" dirty="0" smtClean="0"/>
              <a:t>演讲者备注</a:t>
            </a:r>
            <a:endParaRPr lang="en-US" b="1" dirty="0" smtClean="0"/>
          </a:p>
          <a:p>
            <a:pPr lvl="0"/>
            <a:r>
              <a:rPr lang="zh-CN" altLang="en-US" dirty="0" smtClean="0"/>
              <a:t>本页幻灯片用于归纳演示文稿的要点。</a:t>
            </a:r>
            <a:endParaRPr lang="en-US" dirty="0" smtClean="0"/>
          </a:p>
          <a:p>
            <a:pPr>
              <a:spcAft>
                <a:spcPts val="609"/>
              </a:spcAft>
            </a:pPr>
            <a:endParaRPr lang="en-CA" dirty="0" smtClean="0"/>
          </a:p>
          <a:p>
            <a:pPr>
              <a:spcAft>
                <a:spcPts val="609"/>
              </a:spcAft>
            </a:pPr>
            <a:endParaRPr lang="en-US"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53</a:t>
            </a:fld>
            <a:endParaRPr lang="es-MX" dirty="0"/>
          </a:p>
        </p:txBody>
      </p:sp>
    </p:spTree>
    <p:extLst>
      <p:ext uri="{BB962C8B-B14F-4D97-AF65-F5344CB8AC3E}">
        <p14:creationId xmlns:p14="http://schemas.microsoft.com/office/powerpoint/2010/main" val="1319974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sz="1100" b="1" dirty="0" smtClean="0"/>
              <a:t>演讲者备注</a:t>
            </a:r>
            <a:endParaRPr lang="en-CA" sz="1100" b="1" dirty="0" smtClean="0"/>
          </a:p>
          <a:p>
            <a:pPr marL="0" marR="0" indent="0" algn="l" defTabSz="914400" rtl="0" eaLnBrk="1" fontAlgn="auto" latinLnBrk="0" hangingPunct="1">
              <a:lnSpc>
                <a:spcPct val="100000"/>
              </a:lnSpc>
              <a:spcBef>
                <a:spcPts val="0"/>
              </a:spcBef>
              <a:spcAft>
                <a:spcPts val="600"/>
              </a:spcAft>
              <a:buClrTx/>
              <a:buSzTx/>
              <a:buFontTx/>
              <a:buNone/>
              <a:tabLst/>
              <a:defRPr/>
            </a:pPr>
            <a:r>
              <a:rPr lang="zh-CN" altLang="en-US" sz="1100" b="0" i="0" kern="1200" dirty="0" smtClean="0">
                <a:solidFill>
                  <a:schemeClr val="tx1"/>
                </a:solidFill>
                <a:latin typeface="+mn-lt"/>
                <a:ea typeface="+mn-ea"/>
                <a:cs typeface="+mn-cs"/>
              </a:rPr>
              <a:t>对学员提出如幻灯片所示的问题，引发讨论。</a:t>
            </a:r>
          </a:p>
          <a:p>
            <a:pPr>
              <a:spcAft>
                <a:spcPts val="609"/>
              </a:spcAft>
            </a:pPr>
            <a:endParaRPr lang="en-US" sz="1100" dirty="0"/>
          </a:p>
        </p:txBody>
      </p:sp>
      <p:sp>
        <p:nvSpPr>
          <p:cNvPr id="4" name="Slide Number Placeholder 3"/>
          <p:cNvSpPr>
            <a:spLocks noGrp="1"/>
          </p:cNvSpPr>
          <p:nvPr>
            <p:ph type="sldNum" sz="quarter" idx="10"/>
          </p:nvPr>
        </p:nvSpPr>
        <p:spPr/>
        <p:txBody>
          <a:bodyPr/>
          <a:lstStyle/>
          <a:p>
            <a:fld id="{EFE8784B-3E46-4D8A-B7C7-681B694BEE2E}" type="slidenum">
              <a:rPr lang="es-MX" smtClean="0"/>
              <a:pPr/>
              <a:t>6</a:t>
            </a:fld>
            <a:endParaRPr lang="es-MX" dirty="0"/>
          </a:p>
        </p:txBody>
      </p:sp>
    </p:spTree>
    <p:extLst>
      <p:ext uri="{BB962C8B-B14F-4D97-AF65-F5344CB8AC3E}">
        <p14:creationId xmlns:p14="http://schemas.microsoft.com/office/powerpoint/2010/main" val="1062218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96660"/>
            <a:ext cx="5608320" cy="4982272"/>
          </a:xfrm>
        </p:spPr>
        <p:txBody>
          <a:bodyPr>
            <a:noAutofit/>
          </a:bodyPr>
          <a:lstStyle/>
          <a:p>
            <a:pPr>
              <a:spcAft>
                <a:spcPts val="609"/>
              </a:spcAft>
            </a:pPr>
            <a:r>
              <a:rPr lang="zh-CN" altLang="en-US" b="1" dirty="0" smtClean="0"/>
              <a:t>演讲者备注</a:t>
            </a:r>
            <a:endParaRPr lang="en-CA" b="1" dirty="0"/>
          </a:p>
          <a:p>
            <a:pPr>
              <a:lnSpc>
                <a:spcPct val="90000"/>
              </a:lnSpc>
              <a:spcAft>
                <a:spcPts val="609"/>
              </a:spcAft>
            </a:pPr>
            <a:r>
              <a:rPr lang="zh-CN" altLang="en-US" dirty="0" smtClean="0"/>
              <a:t>腰痛是最常见的健康问题之一。超过</a:t>
            </a:r>
            <a:r>
              <a:rPr lang="en-US" altLang="zh-CN" dirty="0" smtClean="0"/>
              <a:t>80%</a:t>
            </a:r>
            <a:r>
              <a:rPr lang="zh-CN" altLang="en-US" dirty="0" smtClean="0"/>
              <a:t>的成年人可在一生中发生腰痛，因此如下统计结果并不让人感到意外：腰痛是导致工伤的最常见原因，是导致去医生处就诊的第二大常见症状（仅次于呼吸系统疾病）。研究已经显示，腰痛在</a:t>
            </a:r>
            <a:r>
              <a:rPr lang="en-US" altLang="zh-CN" dirty="0" smtClean="0"/>
              <a:t>30</a:t>
            </a:r>
            <a:r>
              <a:rPr lang="zh-CN" altLang="en-US" dirty="0" smtClean="0"/>
              <a:t>到</a:t>
            </a:r>
            <a:r>
              <a:rPr lang="en-US" altLang="zh-CN" dirty="0" smtClean="0"/>
              <a:t>40</a:t>
            </a:r>
            <a:r>
              <a:rPr lang="zh-CN" altLang="en-US" dirty="0" smtClean="0"/>
              <a:t>岁发病率最高，在</a:t>
            </a:r>
            <a:r>
              <a:rPr lang="en-US" altLang="zh-CN" dirty="0" smtClean="0"/>
              <a:t>60-65</a:t>
            </a:r>
            <a:r>
              <a:rPr lang="zh-CN" altLang="en-US" dirty="0" smtClean="0"/>
              <a:t>岁年龄段总体发病率都随年龄呈上升趋势，此后发病率则逐渐降低。男性和女性的腰痛发病率相当。</a:t>
            </a:r>
            <a:endParaRPr lang="en-CA" dirty="0" smtClean="0"/>
          </a:p>
          <a:p>
            <a:pPr>
              <a:lnSpc>
                <a:spcPct val="90000"/>
              </a:lnSpc>
              <a:spcAft>
                <a:spcPts val="609"/>
              </a:spcAft>
            </a:pPr>
            <a:endParaRPr lang="en-CA" b="1" dirty="0" smtClean="0"/>
          </a:p>
          <a:p>
            <a:pPr>
              <a:lnSpc>
                <a:spcPct val="90000"/>
              </a:lnSpc>
              <a:spcAft>
                <a:spcPts val="609"/>
              </a:spcAft>
            </a:pPr>
            <a:r>
              <a:rPr lang="zh-CN" altLang="en-US" b="1" dirty="0" smtClean="0"/>
              <a:t>参考文献</a:t>
            </a:r>
            <a:endParaRPr lang="en-CA" b="1" dirty="0" smtClean="0"/>
          </a:p>
          <a:p>
            <a:pPr>
              <a:lnSpc>
                <a:spcPct val="90000"/>
              </a:lnSpc>
              <a:spcAft>
                <a:spcPts val="609"/>
              </a:spcAft>
            </a:pPr>
            <a:r>
              <a:rPr lang="en-CA" dirty="0" err="1" smtClean="0"/>
              <a:t>Bassols</a:t>
            </a:r>
            <a:r>
              <a:rPr lang="en-CA" dirty="0" smtClean="0"/>
              <a:t> A </a:t>
            </a:r>
            <a:r>
              <a:rPr lang="en-CA" i="1" dirty="0" smtClean="0"/>
              <a:t>et al. </a:t>
            </a:r>
            <a:r>
              <a:rPr lang="en-CA" dirty="0" smtClean="0"/>
              <a:t>Back </a:t>
            </a:r>
            <a:r>
              <a:rPr lang="en-CA" dirty="0"/>
              <a:t>pain in the general population of Catalonia (Spain). Prevalence, characteristics and therapeutic </a:t>
            </a:r>
            <a:r>
              <a:rPr lang="en-CA" dirty="0" smtClean="0"/>
              <a:t>behavior. </a:t>
            </a:r>
            <a:r>
              <a:rPr lang="en-CA" i="1" dirty="0" err="1" smtClean="0"/>
              <a:t>Gac</a:t>
            </a:r>
            <a:r>
              <a:rPr lang="en-CA" i="1" dirty="0" smtClean="0"/>
              <a:t> </a:t>
            </a:r>
            <a:r>
              <a:rPr lang="en-CA" i="1" dirty="0" err="1" smtClean="0"/>
              <a:t>Sanit</a:t>
            </a:r>
            <a:r>
              <a:rPr lang="en-CA" i="1" dirty="0" smtClean="0"/>
              <a:t> </a:t>
            </a:r>
            <a:r>
              <a:rPr lang="en-CA" dirty="0" smtClean="0"/>
              <a:t>2003; 17(2):97-107.</a:t>
            </a:r>
          </a:p>
          <a:p>
            <a:pPr>
              <a:lnSpc>
                <a:spcPct val="90000"/>
              </a:lnSpc>
              <a:spcAft>
                <a:spcPts val="609"/>
              </a:spcAft>
            </a:pPr>
            <a:r>
              <a:rPr lang="en-CA" dirty="0" smtClean="0"/>
              <a:t>Hart LG </a:t>
            </a:r>
            <a:r>
              <a:rPr lang="en-CA" i="1" dirty="0" smtClean="0"/>
              <a:t>et al. </a:t>
            </a:r>
            <a:r>
              <a:rPr lang="en-CA" dirty="0" smtClean="0"/>
              <a:t>Physician </a:t>
            </a:r>
            <a:r>
              <a:rPr lang="en-CA" dirty="0"/>
              <a:t>office visits for low back pain. Frequency, clinical evaluation, and treatment patterns from a U.S. national survey</a:t>
            </a:r>
            <a:r>
              <a:rPr lang="en-CA" dirty="0" smtClean="0"/>
              <a:t>. </a:t>
            </a:r>
            <a:r>
              <a:rPr lang="en-CA" i="1" dirty="0"/>
              <a:t>Spine (Phila Pa 1976</a:t>
            </a:r>
            <a:r>
              <a:rPr lang="en-CA" i="1" dirty="0" smtClean="0"/>
              <a:t>)</a:t>
            </a:r>
            <a:r>
              <a:rPr lang="en-CA" dirty="0" smtClean="0"/>
              <a:t> 1995; 20(1):11-9</a:t>
            </a:r>
            <a:r>
              <a:rPr lang="en-CA" dirty="0"/>
              <a:t>.</a:t>
            </a:r>
          </a:p>
          <a:p>
            <a:pPr>
              <a:lnSpc>
                <a:spcPct val="90000"/>
              </a:lnSpc>
              <a:spcAft>
                <a:spcPts val="609"/>
              </a:spcAft>
            </a:pPr>
            <a:r>
              <a:rPr lang="en-CA" dirty="0"/>
              <a:t>Hoy </a:t>
            </a:r>
            <a:r>
              <a:rPr lang="en-CA" dirty="0" smtClean="0"/>
              <a:t>D </a:t>
            </a:r>
            <a:r>
              <a:rPr lang="en-CA" i="1" dirty="0" smtClean="0"/>
              <a:t>et al. </a:t>
            </a:r>
            <a:r>
              <a:rPr lang="en-CA" dirty="0"/>
              <a:t>The epidemiology of low back pain. </a:t>
            </a:r>
            <a:r>
              <a:rPr lang="en-CA" i="1" dirty="0"/>
              <a:t>Best </a:t>
            </a:r>
            <a:r>
              <a:rPr lang="en-CA" i="1" dirty="0" err="1"/>
              <a:t>Pract</a:t>
            </a:r>
            <a:r>
              <a:rPr lang="en-CA" i="1" dirty="0"/>
              <a:t> Res </a:t>
            </a:r>
            <a:r>
              <a:rPr lang="en-CA" i="1" dirty="0" err="1"/>
              <a:t>Clin</a:t>
            </a:r>
            <a:r>
              <a:rPr lang="en-CA" i="1" dirty="0"/>
              <a:t> </a:t>
            </a:r>
            <a:r>
              <a:rPr lang="en-CA" i="1" dirty="0" err="1" smtClean="0"/>
              <a:t>Rheumatol</a:t>
            </a:r>
            <a:r>
              <a:rPr lang="en-CA" dirty="0" smtClean="0"/>
              <a:t> </a:t>
            </a:r>
            <a:r>
              <a:rPr lang="en-CA" dirty="0"/>
              <a:t>2010</a:t>
            </a:r>
            <a:r>
              <a:rPr lang="en-CA" dirty="0" smtClean="0"/>
              <a:t>; 24(6):769-81.</a:t>
            </a:r>
          </a:p>
          <a:p>
            <a:pPr>
              <a:lnSpc>
                <a:spcPct val="90000"/>
              </a:lnSpc>
              <a:spcAft>
                <a:spcPts val="609"/>
              </a:spcAft>
            </a:pPr>
            <a:r>
              <a:rPr lang="en-CA" dirty="0" smtClean="0"/>
              <a:t>National Institutes of Health. </a:t>
            </a:r>
            <a:r>
              <a:rPr lang="en-CA" i="1" dirty="0"/>
              <a:t>Low Back Pain Fact Sheet. </a:t>
            </a:r>
            <a:r>
              <a:rPr lang="en-CA" i="1" dirty="0" smtClean="0"/>
              <a:t/>
            </a:r>
            <a:br>
              <a:rPr lang="en-CA" i="1" dirty="0" smtClean="0"/>
            </a:br>
            <a:r>
              <a:rPr lang="en-CA" dirty="0" smtClean="0"/>
              <a:t>Available </a:t>
            </a:r>
            <a:r>
              <a:rPr lang="en-CA" dirty="0"/>
              <a:t>at: http://www.ninds.nih.gov/disorders/backpain/detail_backpain.htm. </a:t>
            </a:r>
            <a:r>
              <a:rPr lang="en-CA" dirty="0" smtClean="0"/>
              <a:t>Accessed: </a:t>
            </a:r>
            <a:r>
              <a:rPr lang="en-CA" dirty="0"/>
              <a:t>July 22, 2013</a:t>
            </a:r>
            <a:r>
              <a:rPr lang="en-CA" dirty="0" smtClean="0"/>
              <a:t>.</a:t>
            </a:r>
          </a:p>
          <a:p>
            <a:pPr>
              <a:lnSpc>
                <a:spcPct val="90000"/>
              </a:lnSpc>
              <a:spcAft>
                <a:spcPts val="609"/>
              </a:spcAft>
            </a:pPr>
            <a:r>
              <a:rPr lang="en-CA" dirty="0"/>
              <a:t>Walker BF. The prevalence of low back pain: a systematic review of the literature from 1966 to 1998.</a:t>
            </a:r>
            <a:r>
              <a:rPr lang="en-CA" i="1" dirty="0"/>
              <a:t> J Spinal </a:t>
            </a:r>
            <a:r>
              <a:rPr lang="en-CA" i="1" dirty="0" err="1" smtClean="0"/>
              <a:t>Disord</a:t>
            </a:r>
            <a:r>
              <a:rPr lang="en-CA" i="1" dirty="0" smtClean="0"/>
              <a:t> </a:t>
            </a:r>
            <a:r>
              <a:rPr lang="en-CA" dirty="0"/>
              <a:t>2000</a:t>
            </a:r>
            <a:r>
              <a:rPr lang="en-CA" dirty="0" smtClean="0"/>
              <a:t>; 13(3):205-17</a:t>
            </a:r>
            <a:r>
              <a:rPr lang="en-CA" dirty="0"/>
              <a:t>.</a:t>
            </a:r>
          </a:p>
          <a:p>
            <a:pPr>
              <a:spcAft>
                <a:spcPts val="609"/>
              </a:spcAft>
            </a:pPr>
            <a:endParaRPr lang="en-CA" dirty="0"/>
          </a:p>
          <a:p>
            <a:pPr>
              <a:spcAft>
                <a:spcPts val="609"/>
              </a:spcAft>
            </a:pPr>
            <a:endParaRPr lang="en-CA" dirty="0" smtClean="0"/>
          </a:p>
          <a:p>
            <a:pPr>
              <a:spcAft>
                <a:spcPts val="609"/>
              </a:spcAft>
            </a:pPr>
            <a:endParaRPr lang="en-CA"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7</a:t>
            </a:fld>
            <a:endParaRPr lang="es-MX" dirty="0">
              <a:solidFill>
                <a:prstClr val="black"/>
              </a:solidFill>
            </a:endParaRPr>
          </a:p>
        </p:txBody>
      </p:sp>
    </p:spTree>
    <p:extLst>
      <p:ext uri="{BB962C8B-B14F-4D97-AF65-F5344CB8AC3E}">
        <p14:creationId xmlns:p14="http://schemas.microsoft.com/office/powerpoint/2010/main" val="164989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09"/>
            <a:ext cx="5621973" cy="5156915"/>
          </a:xfrm>
        </p:spPr>
        <p:txBody>
          <a:bodyPr>
            <a:noAutofit/>
          </a:bodyPr>
          <a:lstStyle/>
          <a:p>
            <a:pPr>
              <a:lnSpc>
                <a:spcPct val="90000"/>
              </a:lnSpc>
              <a:spcAft>
                <a:spcPts val="609"/>
              </a:spcAft>
            </a:pPr>
            <a:r>
              <a:rPr lang="en-CA" b="1" dirty="0"/>
              <a:t>Speaker’s Notes</a:t>
            </a:r>
          </a:p>
          <a:p>
            <a:pPr>
              <a:lnSpc>
                <a:spcPct val="90000"/>
              </a:lnSpc>
              <a:spcAft>
                <a:spcPts val="609"/>
              </a:spcAft>
            </a:pPr>
            <a:r>
              <a:rPr lang="en-CA" dirty="0" smtClean="0"/>
              <a:t>Hoy </a:t>
            </a:r>
            <a:r>
              <a:rPr lang="en-CA" i="0" dirty="0"/>
              <a:t>et </a:t>
            </a:r>
            <a:r>
              <a:rPr lang="en-CA" i="0" dirty="0" smtClean="0"/>
              <a:t>al</a:t>
            </a:r>
            <a:r>
              <a:rPr lang="en-CA" dirty="0" smtClean="0"/>
              <a:t> (2012) </a:t>
            </a:r>
            <a:r>
              <a:rPr lang="zh-CN" altLang="en-US" dirty="0" smtClean="0"/>
              <a:t>对腰痛患病率进行了全球系统回顾，以期了解诊断、患病时长和其他变量对患病率的影响。他们回顾了</a:t>
            </a:r>
            <a:r>
              <a:rPr lang="en-US" altLang="zh-CN" dirty="0" smtClean="0"/>
              <a:t>1980-2009</a:t>
            </a:r>
            <a:r>
              <a:rPr lang="zh-CN" altLang="en-US" dirty="0" smtClean="0"/>
              <a:t>年</a:t>
            </a:r>
            <a:r>
              <a:rPr lang="en-US" altLang="zh-CN" dirty="0" smtClean="0"/>
              <a:t>54</a:t>
            </a:r>
            <a:r>
              <a:rPr lang="zh-CN" altLang="en-US" dirty="0" smtClean="0"/>
              <a:t>个国家的</a:t>
            </a:r>
            <a:r>
              <a:rPr lang="en-US" altLang="zh-CN" dirty="0" smtClean="0"/>
              <a:t>165</a:t>
            </a:r>
            <a:r>
              <a:rPr lang="zh-CN" altLang="en-US" dirty="0" smtClean="0"/>
              <a:t>篇发表研究。</a:t>
            </a:r>
            <a:r>
              <a:rPr lang="en-CA" dirty="0" smtClean="0"/>
              <a:t> </a:t>
            </a:r>
            <a:endParaRPr lang="en-US" dirty="0" smtClean="0"/>
          </a:p>
          <a:p>
            <a:pPr>
              <a:lnSpc>
                <a:spcPct val="90000"/>
              </a:lnSpc>
              <a:spcAft>
                <a:spcPts val="609"/>
              </a:spcAft>
            </a:pPr>
            <a:r>
              <a:rPr lang="zh-CN" altLang="en-US" dirty="0" smtClean="0"/>
              <a:t>结果提示：腰痛是一个全球性问题，女性和</a:t>
            </a:r>
            <a:r>
              <a:rPr lang="en-CA" dirty="0" smtClean="0"/>
              <a:t>40–80</a:t>
            </a:r>
            <a:r>
              <a:rPr lang="zh-CN" altLang="en-US" dirty="0" smtClean="0"/>
              <a:t>岁人群患病率最高。</a:t>
            </a:r>
            <a:endParaRPr lang="en-US" altLang="zh-CN" dirty="0" smtClean="0"/>
          </a:p>
          <a:p>
            <a:pPr>
              <a:lnSpc>
                <a:spcPct val="90000"/>
              </a:lnSpc>
              <a:spcAft>
                <a:spcPts val="609"/>
              </a:spcAft>
            </a:pPr>
            <a:r>
              <a:rPr lang="zh-CN" altLang="en-US" dirty="0" smtClean="0"/>
              <a:t>调整方法学后，平均值</a:t>
            </a:r>
            <a:r>
              <a:rPr lang="en-CA" dirty="0" smtClean="0"/>
              <a:t>±</a:t>
            </a:r>
            <a:r>
              <a:rPr lang="zh-CN" altLang="en-US" dirty="0" smtClean="0"/>
              <a:t>标准差时点患病率为</a:t>
            </a:r>
            <a:r>
              <a:rPr lang="en-CA" dirty="0" smtClean="0"/>
              <a:t>11.9 ± 2.0%</a:t>
            </a:r>
            <a:r>
              <a:rPr lang="zh-CN" altLang="en-US" dirty="0" smtClean="0"/>
              <a:t>，</a:t>
            </a:r>
            <a:r>
              <a:rPr lang="en-CA" dirty="0" smtClean="0"/>
              <a:t> </a:t>
            </a:r>
            <a:r>
              <a:rPr lang="en-US" altLang="zh-CN" dirty="0" smtClean="0"/>
              <a:t>1</a:t>
            </a:r>
            <a:r>
              <a:rPr lang="zh-CN" altLang="en-US" dirty="0" smtClean="0"/>
              <a:t>月患病率为</a:t>
            </a:r>
            <a:r>
              <a:rPr lang="en-CA" dirty="0" smtClean="0"/>
              <a:t>23.2 ± 2.9%</a:t>
            </a:r>
            <a:r>
              <a:rPr lang="zh-CN" altLang="en-US" dirty="0" smtClean="0"/>
              <a:t>。</a:t>
            </a:r>
            <a:r>
              <a:rPr lang="en-CA" dirty="0" smtClean="0"/>
              <a:t> </a:t>
            </a:r>
            <a:r>
              <a:rPr lang="en-CA" spc="-20" dirty="0" smtClean="0"/>
              <a:t>point </a:t>
            </a:r>
            <a:r>
              <a:rPr lang="en-CA" spc="-20" dirty="0"/>
              <a:t>(n = 243), 1 month (n = 145), 1 year (n = 271), and lifetime </a:t>
            </a:r>
            <a:r>
              <a:rPr lang="en-CA" spc="-20" dirty="0" smtClean="0"/>
              <a:t>(</a:t>
            </a:r>
            <a:r>
              <a:rPr lang="en-CA" spc="-20" dirty="0"/>
              <a:t>n = 133</a:t>
            </a:r>
            <a:r>
              <a:rPr lang="en-CA" spc="-20" dirty="0" smtClean="0"/>
              <a:t>)</a:t>
            </a:r>
            <a:r>
              <a:rPr lang="zh-CN" altLang="en-US" spc="-20" dirty="0" smtClean="0"/>
              <a:t>。发病率和周期发病率有显著差异</a:t>
            </a:r>
            <a:r>
              <a:rPr lang="en-CA" spc="-20" dirty="0" smtClean="0"/>
              <a:t>(</a:t>
            </a:r>
            <a:r>
              <a:rPr lang="en-CA" spc="-20" dirty="0"/>
              <a:t>F = 29.15, </a:t>
            </a:r>
            <a:r>
              <a:rPr lang="en-CA" i="1" spc="-20" dirty="0" smtClean="0"/>
              <a:t>p </a:t>
            </a:r>
            <a:r>
              <a:rPr lang="en-CA" spc="-20" dirty="0"/>
              <a:t>&lt;0.001</a:t>
            </a:r>
            <a:r>
              <a:rPr lang="en-CA" spc="-20" dirty="0" smtClean="0"/>
              <a:t>)</a:t>
            </a:r>
            <a:r>
              <a:rPr lang="zh-CN" altLang="en-US" spc="-20" dirty="0" smtClean="0"/>
              <a:t>。平均时点患病率</a:t>
            </a:r>
            <a:r>
              <a:rPr lang="en-CA" spc="-20" dirty="0" smtClean="0"/>
              <a:t>(</a:t>
            </a:r>
            <a:r>
              <a:rPr lang="en-CA" spc="-20" dirty="0"/>
              <a:t>18.3%) </a:t>
            </a:r>
            <a:r>
              <a:rPr lang="zh-CN" altLang="en-US" spc="-20" dirty="0" smtClean="0"/>
              <a:t>显著低于</a:t>
            </a:r>
            <a:r>
              <a:rPr lang="en-US" altLang="zh-CN" spc="-20" dirty="0" smtClean="0"/>
              <a:t>1</a:t>
            </a:r>
            <a:r>
              <a:rPr lang="zh-CN" altLang="en-US" spc="-20" dirty="0" smtClean="0"/>
              <a:t>月患病率</a:t>
            </a:r>
            <a:r>
              <a:rPr lang="en-CA" spc="-20" dirty="0" smtClean="0"/>
              <a:t> </a:t>
            </a:r>
            <a:r>
              <a:rPr lang="en-CA" spc="-20" dirty="0"/>
              <a:t>(30.8%) (T = -9.8, </a:t>
            </a:r>
            <a:r>
              <a:rPr lang="en-CA" i="1" spc="-20" dirty="0"/>
              <a:t>p </a:t>
            </a:r>
            <a:r>
              <a:rPr lang="en-CA" spc="-20" dirty="0"/>
              <a:t>&lt;0.001</a:t>
            </a:r>
            <a:r>
              <a:rPr lang="en-CA" spc="-20" dirty="0" smtClean="0"/>
              <a:t>)</a:t>
            </a:r>
            <a:r>
              <a:rPr lang="zh-CN" altLang="en-US" spc="-20" dirty="0" smtClean="0"/>
              <a:t>。</a:t>
            </a:r>
            <a:r>
              <a:rPr lang="en-US" altLang="zh-CN" spc="-20" dirty="0" smtClean="0"/>
              <a:t>1</a:t>
            </a:r>
            <a:r>
              <a:rPr lang="zh-CN" altLang="en-US" spc="-20" dirty="0" smtClean="0"/>
              <a:t>月患病率又显著低于</a:t>
            </a:r>
            <a:r>
              <a:rPr lang="en-US" altLang="zh-CN" spc="-20" dirty="0" smtClean="0"/>
              <a:t>1</a:t>
            </a:r>
            <a:r>
              <a:rPr lang="zh-CN" altLang="en-US" spc="-20" dirty="0" smtClean="0"/>
              <a:t>年患病率</a:t>
            </a:r>
            <a:r>
              <a:rPr lang="en-CA" spc="-20" dirty="0" smtClean="0"/>
              <a:t>(</a:t>
            </a:r>
            <a:r>
              <a:rPr lang="en-CA" spc="-20" dirty="0"/>
              <a:t>38.0%) (T = -4.0, </a:t>
            </a:r>
            <a:r>
              <a:rPr lang="en-CA" i="1" spc="-20" dirty="0"/>
              <a:t>p </a:t>
            </a:r>
            <a:r>
              <a:rPr lang="en-CA" spc="-20" dirty="0"/>
              <a:t>&lt;0.001</a:t>
            </a:r>
            <a:r>
              <a:rPr lang="en-CA" spc="-20" dirty="0" smtClean="0"/>
              <a:t>)</a:t>
            </a:r>
            <a:r>
              <a:rPr lang="zh-CN" altLang="en-US" spc="-20" dirty="0" smtClean="0"/>
              <a:t>。</a:t>
            </a:r>
            <a:r>
              <a:rPr lang="en-US" altLang="zh-CN" spc="-20" dirty="0" smtClean="0"/>
              <a:t>1</a:t>
            </a:r>
            <a:r>
              <a:rPr lang="zh-CN" altLang="en-US" spc="-20" dirty="0" smtClean="0"/>
              <a:t>年患病率和终生患病率</a:t>
            </a:r>
            <a:r>
              <a:rPr lang="en-CA" spc="-20" dirty="0" smtClean="0"/>
              <a:t> </a:t>
            </a:r>
            <a:r>
              <a:rPr lang="en-CA" spc="-20" dirty="0"/>
              <a:t>(38.9</a:t>
            </a:r>
            <a:r>
              <a:rPr lang="en-CA" spc="-20" dirty="0" smtClean="0"/>
              <a:t>%)</a:t>
            </a:r>
            <a:r>
              <a:rPr lang="zh-CN" altLang="en-US" spc="-20" dirty="0" smtClean="0"/>
              <a:t>则无显著差别。回归分析的时点患病率明显低于</a:t>
            </a:r>
            <a:r>
              <a:rPr lang="en-US" altLang="zh-CN" spc="-20" dirty="0" smtClean="0"/>
              <a:t>1</a:t>
            </a:r>
            <a:r>
              <a:rPr lang="zh-CN" altLang="en-US" spc="-20" dirty="0" smtClean="0"/>
              <a:t>月，</a:t>
            </a:r>
            <a:r>
              <a:rPr lang="en-US" altLang="zh-CN" spc="-20" dirty="0" smtClean="0"/>
              <a:t>1</a:t>
            </a:r>
            <a:r>
              <a:rPr lang="zh-CN" altLang="en-US" spc="-20" dirty="0" smtClean="0"/>
              <a:t>年，</a:t>
            </a:r>
            <a:r>
              <a:rPr lang="en-US" altLang="zh-CN" spc="-20" dirty="0" smtClean="0"/>
              <a:t>1</a:t>
            </a:r>
            <a:r>
              <a:rPr lang="zh-CN" altLang="en-US" spc="-20" dirty="0" smtClean="0"/>
              <a:t>生。</a:t>
            </a:r>
            <a:endParaRPr lang="en-CA" spc="-20" dirty="0"/>
          </a:p>
          <a:p>
            <a:pPr>
              <a:lnSpc>
                <a:spcPct val="90000"/>
              </a:lnSpc>
              <a:spcAft>
                <a:spcPts val="609"/>
              </a:spcAft>
            </a:pPr>
            <a:r>
              <a:rPr lang="zh-CN" altLang="en-US" spc="-10" dirty="0" smtClean="0"/>
              <a:t>结果表明，背痛仍然是一个全球非常普遍的问题，随人口年龄增加，未来几十年腰痛患者绝对数量还会大幅增加。</a:t>
            </a:r>
            <a:endParaRPr lang="en-CA" spc="-10" dirty="0"/>
          </a:p>
          <a:p>
            <a:pPr>
              <a:lnSpc>
                <a:spcPct val="90000"/>
              </a:lnSpc>
              <a:spcAft>
                <a:spcPts val="609"/>
              </a:spcAft>
            </a:pPr>
            <a:endParaRPr lang="en-CA" b="1" dirty="0" smtClean="0"/>
          </a:p>
          <a:p>
            <a:pPr>
              <a:lnSpc>
                <a:spcPct val="90000"/>
              </a:lnSpc>
              <a:spcAft>
                <a:spcPts val="609"/>
              </a:spcAft>
            </a:pPr>
            <a:r>
              <a:rPr lang="en-CA" b="1" dirty="0" smtClean="0"/>
              <a:t>Reference</a:t>
            </a:r>
          </a:p>
          <a:p>
            <a:pPr>
              <a:lnSpc>
                <a:spcPct val="90000"/>
              </a:lnSpc>
              <a:spcAft>
                <a:spcPts val="609"/>
              </a:spcAft>
            </a:pPr>
            <a:r>
              <a:rPr lang="en-CA" spc="-10" dirty="0"/>
              <a:t>Hoy D </a:t>
            </a:r>
            <a:r>
              <a:rPr lang="en-CA" i="1" spc="-10" dirty="0"/>
              <a:t>et al. </a:t>
            </a:r>
            <a:r>
              <a:rPr lang="en-CA" spc="-10" dirty="0"/>
              <a:t>A systematic review of the global prevalence of low back pain. </a:t>
            </a:r>
            <a:br>
              <a:rPr lang="en-CA" spc="-10" dirty="0"/>
            </a:br>
            <a:r>
              <a:rPr lang="en-CA" i="1" spc="-10" dirty="0"/>
              <a:t>Arthritis Rheum </a:t>
            </a:r>
            <a:r>
              <a:rPr lang="en-CA" spc="-10" dirty="0"/>
              <a:t>2012; 64(6):2028-37. </a:t>
            </a:r>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9</a:t>
            </a:fld>
            <a:endParaRPr lang="es-MX" dirty="0">
              <a:solidFill>
                <a:prstClr val="black"/>
              </a:solidFill>
            </a:endParaRPr>
          </a:p>
        </p:txBody>
      </p:sp>
    </p:spTree>
    <p:extLst>
      <p:ext uri="{BB962C8B-B14F-4D97-AF65-F5344CB8AC3E}">
        <p14:creationId xmlns:p14="http://schemas.microsoft.com/office/powerpoint/2010/main" val="844654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Marcador de imagen de diapositiva"/>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2 Marcador de notas"/>
          <p:cNvSpPr>
            <a:spLocks noGrp="1"/>
          </p:cNvSpPr>
          <p:nvPr>
            <p:ph type="body" idx="1"/>
          </p:nvPr>
        </p:nvSpPr>
        <p:spPr bwMode="auto">
          <a:xfrm>
            <a:off x="701040" y="4390228"/>
            <a:ext cx="5608320" cy="52109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609"/>
              </a:spcAft>
            </a:pPr>
            <a:r>
              <a:rPr lang="zh-CN" altLang="en-US" b="1" dirty="0" smtClean="0">
                <a:ea typeface="ＭＳ Ｐゴシック" pitchFamily="34" charset="-128"/>
              </a:rPr>
              <a:t>演讲者备注</a:t>
            </a:r>
            <a:endParaRPr lang="en-CA" b="1" dirty="0">
              <a:ea typeface="ＭＳ Ｐゴシック" pitchFamily="34" charset="-128"/>
            </a:endParaRPr>
          </a:p>
          <a:p>
            <a:pPr>
              <a:spcBef>
                <a:spcPct val="0"/>
              </a:spcBef>
              <a:spcAft>
                <a:spcPts val="609"/>
              </a:spcAft>
            </a:pPr>
            <a:r>
              <a:rPr lang="zh-CN" altLang="en-US" dirty="0" smtClean="0">
                <a:ea typeface="ＭＳ Ｐゴシック" pitchFamily="34" charset="-128"/>
              </a:rPr>
              <a:t>慢性非癌性疼痛是导致个体病痛、影响</a:t>
            </a:r>
            <a:r>
              <a:rPr lang="zh-CN" altLang="en-US" sz="1200" kern="1200" dirty="0" smtClean="0">
                <a:solidFill>
                  <a:schemeClr val="tx1"/>
                </a:solidFill>
                <a:latin typeface="+mn-lt"/>
                <a:ea typeface="+mn-ea"/>
                <a:cs typeface="+mn-cs"/>
              </a:rPr>
              <a:t>卫生保健提供和地方经济实力的全球问题。</a:t>
            </a:r>
            <a:r>
              <a:rPr lang="zh-CN" altLang="en-US" dirty="0" smtClean="0">
                <a:ea typeface="MS PGothic" pitchFamily="34" charset="-128"/>
              </a:rPr>
              <a:t>与</a:t>
            </a:r>
            <a:r>
              <a:rPr lang="en-US" altLang="zh-CN" dirty="0" smtClean="0">
                <a:ea typeface="MS PGothic" pitchFamily="34" charset="-128"/>
              </a:rPr>
              <a:t>2001</a:t>
            </a:r>
            <a:r>
              <a:rPr lang="zh-CN" altLang="en-US" dirty="0" smtClean="0">
                <a:ea typeface="MS PGothic" pitchFamily="34" charset="-128"/>
              </a:rPr>
              <a:t>年的研究（</a:t>
            </a:r>
            <a:r>
              <a:rPr lang="en-US" altLang="zh-CN" dirty="0" smtClean="0">
                <a:ea typeface="MS PGothic" pitchFamily="34" charset="-128"/>
              </a:rPr>
              <a:t>CCPSI</a:t>
            </a:r>
            <a:r>
              <a:rPr lang="zh-CN" altLang="en-US" dirty="0" smtClean="0">
                <a:ea typeface="MS PGothic" pitchFamily="34" charset="-128"/>
              </a:rPr>
              <a:t>）相比，加拿大慢性疼痛研究</a:t>
            </a:r>
            <a:r>
              <a:rPr lang="en-US" altLang="zh-CN" dirty="0" smtClean="0">
                <a:ea typeface="MS PGothic" pitchFamily="34" charset="-128"/>
              </a:rPr>
              <a:t>II (CCPSII) </a:t>
            </a:r>
            <a:r>
              <a:rPr lang="zh-CN" altLang="en-US" dirty="0" smtClean="0">
                <a:ea typeface="MS PGothic" pitchFamily="34" charset="-128"/>
              </a:rPr>
              <a:t>旨在评估慢性非癌性疼痛的患病率和治疗以及对强效镇痛药使用的态度，并提供加拿大疼痛管理的治疗标准简介。两项研究均采用标准的计算机辅助电话访谈调查方法；一项普通人群调查，一项针对随机选择的治疗中度至重度慢性非癌性疼痛的初级保健医生的调查。</a:t>
            </a:r>
            <a:endParaRPr lang="en-CA" dirty="0" smtClean="0">
              <a:ea typeface="ＭＳ Ｐゴシック" pitchFamily="34" charset="-128"/>
            </a:endParaRPr>
          </a:p>
          <a:p>
            <a:pPr>
              <a:spcBef>
                <a:spcPct val="0"/>
              </a:spcBef>
              <a:spcAft>
                <a:spcPts val="609"/>
              </a:spcAft>
            </a:pPr>
            <a:r>
              <a:rPr lang="zh-CN" altLang="en-US" dirty="0" smtClean="0">
                <a:ea typeface="ＭＳ Ｐゴシック" pitchFamily="34" charset="-128"/>
              </a:rPr>
              <a:t>结果显示，腰痛是</a:t>
            </a:r>
            <a:r>
              <a:rPr lang="zh-CN" altLang="en-US" sz="1200" kern="1200" dirty="0" smtClean="0">
                <a:solidFill>
                  <a:schemeClr val="tx1"/>
                </a:solidFill>
                <a:latin typeface="+mn-lt"/>
                <a:ea typeface="+mn-ea"/>
                <a:cs typeface="+mn-cs"/>
              </a:rPr>
              <a:t>慢性非癌症疼痛的主要原因，占到非癌性慢性肌肉骨骼疼痛的半数以上。</a:t>
            </a:r>
            <a:endParaRPr lang="en-US" altLang="zh-CN" sz="1200" kern="1200" dirty="0" smtClean="0">
              <a:solidFill>
                <a:schemeClr val="tx1"/>
              </a:solidFill>
              <a:latin typeface="+mn-lt"/>
              <a:ea typeface="+mn-ea"/>
              <a:cs typeface="+mn-cs"/>
            </a:endParaRPr>
          </a:p>
          <a:p>
            <a:pPr>
              <a:spcBef>
                <a:spcPct val="0"/>
              </a:spcBef>
              <a:spcAft>
                <a:spcPts val="609"/>
              </a:spcAft>
            </a:pPr>
            <a:endParaRPr lang="en-US" altLang="zh-CN" dirty="0" smtClean="0">
              <a:ea typeface="ＭＳ Ｐゴシック" pitchFamily="34" charset="-128"/>
            </a:endParaRPr>
          </a:p>
          <a:p>
            <a:pPr>
              <a:spcBef>
                <a:spcPct val="0"/>
              </a:spcBef>
              <a:spcAft>
                <a:spcPts val="609"/>
              </a:spcAft>
            </a:pPr>
            <a:r>
              <a:rPr lang="zh-CN" altLang="en-US" b="1" baseline="0" noProof="0" dirty="0" smtClean="0">
                <a:ea typeface="ＭＳ Ｐゴシック" pitchFamily="34" charset="-128"/>
              </a:rPr>
              <a:t>参考文献</a:t>
            </a:r>
            <a:endParaRPr lang="en-US" b="1" baseline="0" noProof="0" dirty="0" smtClean="0">
              <a:ea typeface="ＭＳ Ｐゴシック" pitchFamily="34" charset="-128"/>
            </a:endParaRPr>
          </a:p>
          <a:p>
            <a:pPr eaLnBrk="1" hangingPunct="1">
              <a:spcBef>
                <a:spcPct val="0"/>
              </a:spcBef>
            </a:pPr>
            <a:r>
              <a:rPr lang="en-CA" spc="-10" dirty="0">
                <a:ea typeface="ＭＳ Ｐゴシック" pitchFamily="34" charset="-128"/>
              </a:rPr>
              <a:t>Boulanger A  </a:t>
            </a:r>
            <a:r>
              <a:rPr lang="en-CA" i="1" spc="-10" dirty="0">
                <a:ea typeface="ＭＳ Ｐゴシック" pitchFamily="34" charset="-128"/>
              </a:rPr>
              <a:t>et al. </a:t>
            </a:r>
            <a:r>
              <a:rPr lang="en-CA" spc="-10" dirty="0">
                <a:ea typeface="ＭＳ Ｐゴシック" pitchFamily="34" charset="-128"/>
              </a:rPr>
              <a:t>Chronic pain in Canada: have we improved our management of chronic noncancer pain? </a:t>
            </a:r>
            <a:r>
              <a:rPr lang="en-CA" i="1" spc="-10" dirty="0">
                <a:ea typeface="ＭＳ Ｐゴシック" pitchFamily="34" charset="-128"/>
              </a:rPr>
              <a:t>Pain Res </a:t>
            </a:r>
            <a:r>
              <a:rPr lang="en-CA" i="1" spc="-10" dirty="0" err="1">
                <a:ea typeface="ＭＳ Ｐゴシック" pitchFamily="34" charset="-128"/>
              </a:rPr>
              <a:t>Manag</a:t>
            </a:r>
            <a:r>
              <a:rPr lang="en-CA" spc="-10" dirty="0">
                <a:ea typeface="ＭＳ Ｐゴシック" pitchFamily="34" charset="-128"/>
              </a:rPr>
              <a:t> 2007; 12(1):39-47.</a:t>
            </a:r>
            <a:endParaRPr lang="en-US" spc="-10" dirty="0">
              <a:ea typeface="ＭＳ Ｐゴシック" pitchFamily="34" charset="-128"/>
            </a:endParaRPr>
          </a:p>
        </p:txBody>
      </p:sp>
      <p:sp>
        <p:nvSpPr>
          <p:cNvPr id="5" name="Slide Number Placeholder 3"/>
          <p:cNvSpPr>
            <a:spLocks noGrp="1"/>
          </p:cNvSpPr>
          <p:nvPr>
            <p:ph type="sldNum" sz="quarter" idx="5"/>
          </p:nvPr>
        </p:nvSpPr>
        <p:spPr>
          <a:xfrm>
            <a:off x="3970938" y="8772668"/>
            <a:ext cx="3037840" cy="461804"/>
          </a:xfrm>
        </p:spPr>
        <p:txBody>
          <a:bodyPr/>
          <a:lstStyle/>
          <a:p>
            <a:fld id="{EFE8784B-3E46-4D8A-B7C7-681B694BEE2E}" type="slidenum">
              <a:rPr lang="es-MX" smtClean="0">
                <a:solidFill>
                  <a:prstClr val="black"/>
                </a:solidFill>
              </a:rPr>
              <a:pPr/>
              <a:t>10</a:t>
            </a:fld>
            <a:endParaRPr lang="es-MX"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0F02FCB1-2C7E-48FE-AFB6-C4DD5DA12CBD}" type="datetime1">
              <a:rPr lang="en-CA"/>
              <a:pPr>
                <a:defRPr/>
              </a:pPr>
              <a:t>2015-02-16</a:t>
            </a:fld>
            <a:endParaRPr lang="en-CA" dirty="0"/>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E2894C6B-9EBB-4627-80B8-FF4C7B0D556D}" type="slidenum">
              <a:rPr lang="en-CA"/>
              <a:pPr>
                <a:defRPr/>
              </a:pPr>
              <a:t>‹#›</a:t>
            </a:fld>
            <a:endParaRPr lang="en-CA" dirty="0"/>
          </a:p>
        </p:txBody>
      </p:sp>
    </p:spTree>
    <p:extLst>
      <p:ext uri="{BB962C8B-B14F-4D97-AF65-F5344CB8AC3E}">
        <p14:creationId xmlns:p14="http://schemas.microsoft.com/office/powerpoint/2010/main" val="297624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CA"/>
            </a:lvl1pPr>
          </a:lstStyle>
          <a:p>
            <a:pPr lvl="0" eaLnBrk="1" hangingPunct="1">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C4C4404B-BA79-445C-BD61-9352AD1889CF}" type="datetime1">
              <a:rPr lang="en-CA"/>
              <a:pPr>
                <a:defRPr/>
              </a:pPr>
              <a:t>2015-02-16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EEF22D28-A030-46D2-8008-C71754C01391}" type="slidenum">
              <a:rPr lang="en-CA"/>
              <a:pPr>
                <a:defRPr/>
              </a:pPr>
              <a:t>‹#›</a:t>
            </a:fld>
            <a:endParaRPr lang="en-CA" dirty="0"/>
          </a:p>
        </p:txBody>
      </p:sp>
    </p:spTree>
    <p:extLst>
      <p:ext uri="{BB962C8B-B14F-4D97-AF65-F5344CB8AC3E}">
        <p14:creationId xmlns:p14="http://schemas.microsoft.com/office/powerpoint/2010/main" val="2495734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3FCA37D0-401F-4CEE-8E0D-5176B878823C}" type="datetime1">
              <a:rPr lang="en-CA"/>
              <a:pPr>
                <a:defRPr/>
              </a:pPr>
              <a:t>2015-02-16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BED5448D-A6D2-4992-82FD-B1DAB1F13A49}" type="slidenum">
              <a:rPr lang="en-CA"/>
              <a:pPr>
                <a:defRPr/>
              </a:pPr>
              <a:t>‹#›</a:t>
            </a:fld>
            <a:endParaRPr lang="en-CA" dirty="0"/>
          </a:p>
        </p:txBody>
      </p:sp>
    </p:spTree>
    <p:extLst>
      <p:ext uri="{BB962C8B-B14F-4D97-AF65-F5344CB8AC3E}">
        <p14:creationId xmlns:p14="http://schemas.microsoft.com/office/powerpoint/2010/main" val="66173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CA"/>
            </a:lvl1pPr>
          </a:lstStyle>
          <a:p>
            <a:pPr lvl="0" eaLnBrk="1" hangingPunct="1">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42AF30EF-E8A0-480D-A2B3-15E6618FFF89}" type="datetime1">
              <a:rPr lang="en-CA"/>
              <a:pPr>
                <a:defRPr/>
              </a:pPr>
              <a:t>2015-02-16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9274B9FF-0E85-4409-AE23-A8CEE9328FB6}" type="slidenum">
              <a:rPr lang="en-CA"/>
              <a:pPr>
                <a:defRPr/>
              </a:pPr>
              <a:t>‹#›</a:t>
            </a:fld>
            <a:endParaRPr lang="en-CA" dirty="0"/>
          </a:p>
        </p:txBody>
      </p:sp>
    </p:spTree>
    <p:extLst>
      <p:ext uri="{BB962C8B-B14F-4D97-AF65-F5344CB8AC3E}">
        <p14:creationId xmlns:p14="http://schemas.microsoft.com/office/powerpoint/2010/main" val="2469367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B5DF8A68-84C0-4001-A655-208EB6AA82DE}" type="datetime1">
              <a:rPr lang="en-CA"/>
              <a:pPr>
                <a:defRPr/>
              </a:pPr>
              <a:t>2015-02-16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2D3E546A-5C3D-42A1-B69C-EBD826894E94}" type="slidenum">
              <a:rPr lang="en-CA"/>
              <a:pPr>
                <a:defRPr/>
              </a:pPr>
              <a:t>‹#›</a:t>
            </a:fld>
            <a:endParaRPr lang="en-CA" dirty="0"/>
          </a:p>
        </p:txBody>
      </p:sp>
    </p:spTree>
    <p:extLst>
      <p:ext uri="{BB962C8B-B14F-4D97-AF65-F5344CB8AC3E}">
        <p14:creationId xmlns:p14="http://schemas.microsoft.com/office/powerpoint/2010/main" val="193321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CA"/>
            </a:lvl1pPr>
          </a:lstStyle>
          <a:p>
            <a:pPr lvl="0" eaLnBrk="1" hangingPunct="1">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86C7E20F-B2B4-4061-8850-A9F42E8BD33E}" type="datetime1">
              <a:rPr lang="en-CA"/>
              <a:pPr>
                <a:defRPr/>
              </a:pPr>
              <a:t>2015-02-16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27E5AC16-6400-4920-B447-7AB2260BE6DD}" type="slidenum">
              <a:rPr lang="en-CA"/>
              <a:pPr>
                <a:defRPr/>
              </a:pPr>
              <a:t>‹#›</a:t>
            </a:fld>
            <a:endParaRPr lang="en-CA" dirty="0"/>
          </a:p>
        </p:txBody>
      </p:sp>
    </p:spTree>
    <p:extLst>
      <p:ext uri="{BB962C8B-B14F-4D97-AF65-F5344CB8AC3E}">
        <p14:creationId xmlns:p14="http://schemas.microsoft.com/office/powerpoint/2010/main" val="3469371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CA"/>
            </a:lvl1pPr>
          </a:lstStyle>
          <a:p>
            <a:pPr lvl="0" eaLnBrk="1" hangingPunct="1">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2D31D6E7-2E7F-47B8-8B3C-ACE84C735492}" type="datetime1">
              <a:rPr lang="en-CA"/>
              <a:pPr>
                <a:defRPr/>
              </a:pPr>
              <a:t>2015-02-16</a:t>
            </a:fld>
            <a:endParaRPr lang="en-CA"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ABF6E225-FBB7-41F3-9D51-230984700947}" type="slidenum">
              <a:rPr lang="en-CA"/>
              <a:pPr>
                <a:defRPr/>
              </a:pPr>
              <a:t>‹#›</a:t>
            </a:fld>
            <a:endParaRPr lang="en-CA" dirty="0"/>
          </a:p>
        </p:txBody>
      </p:sp>
    </p:spTree>
    <p:extLst>
      <p:ext uri="{BB962C8B-B14F-4D97-AF65-F5344CB8AC3E}">
        <p14:creationId xmlns:p14="http://schemas.microsoft.com/office/powerpoint/2010/main" val="352843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lang="en-CA"/>
            </a:lvl1pPr>
          </a:lstStyle>
          <a:p>
            <a:pPr lvl="0" eaLnBrk="1" hangingPunct="1">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17758AE9-A20F-48B5-BDAA-A720A55A3EEC}" type="datetime1">
              <a:rPr lang="en-CA"/>
              <a:pPr>
                <a:defRPr/>
              </a:pPr>
              <a:t>2015-02-16</a:t>
            </a:fld>
            <a:endParaRPr lang="en-CA"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5FFF424C-055A-4B2C-A1DC-B355ABBE50E7}" type="slidenum">
              <a:rPr lang="en-CA"/>
              <a:pPr>
                <a:defRPr/>
              </a:pPr>
              <a:t>‹#›</a:t>
            </a:fld>
            <a:endParaRPr lang="en-CA" dirty="0"/>
          </a:p>
        </p:txBody>
      </p:sp>
    </p:spTree>
    <p:extLst>
      <p:ext uri="{BB962C8B-B14F-4D97-AF65-F5344CB8AC3E}">
        <p14:creationId xmlns:p14="http://schemas.microsoft.com/office/powerpoint/2010/main" val="664769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36FC749D-4184-4C71-801E-9E89F5E534B7}" type="datetime1">
              <a:rPr lang="en-CA"/>
              <a:pPr>
                <a:defRPr/>
              </a:pPr>
              <a:t>2015-02-16</a:t>
            </a:fld>
            <a:endParaRPr lang="en-CA"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90C41018-B9D0-4518-87E6-5B96B1D9494B}" type="slidenum">
              <a:rPr lang="en-CA"/>
              <a:pPr>
                <a:defRPr/>
              </a:pPr>
              <a:t>‹#›</a:t>
            </a:fld>
            <a:endParaRPr lang="en-CA" dirty="0"/>
          </a:p>
        </p:txBody>
      </p:sp>
    </p:spTree>
    <p:extLst>
      <p:ext uri="{BB962C8B-B14F-4D97-AF65-F5344CB8AC3E}">
        <p14:creationId xmlns:p14="http://schemas.microsoft.com/office/powerpoint/2010/main" val="644481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11E3DDC4-A8DF-48F0-A2E5-D19B3E8914D5}" type="datetime1">
              <a:rPr lang="en-CA"/>
              <a:pPr>
                <a:defRPr/>
              </a:pPr>
              <a:t>2015-02-16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4C3F65C7-C7B5-4ECF-A8B3-48A131ECEB1F}" type="slidenum">
              <a:rPr lang="en-CA"/>
              <a:pPr>
                <a:defRPr/>
              </a:pPr>
              <a:t>‹#›</a:t>
            </a:fld>
            <a:endParaRPr lang="en-CA" dirty="0"/>
          </a:p>
        </p:txBody>
      </p:sp>
    </p:spTree>
    <p:extLst>
      <p:ext uri="{BB962C8B-B14F-4D97-AF65-F5344CB8AC3E}">
        <p14:creationId xmlns:p14="http://schemas.microsoft.com/office/powerpoint/2010/main" val="302191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444A7E68-E419-46A1-9FB6-76BA2F7678A9}" type="datetime1">
              <a:rPr lang="en-CA"/>
              <a:pPr>
                <a:defRPr/>
              </a:pPr>
              <a:t>2015-02-16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9BEDF524-21B4-48DA-9629-D183AFB01AE4}" type="slidenum">
              <a:rPr lang="en-CA"/>
              <a:pPr>
                <a:defRPr/>
              </a:pPr>
              <a:t>‹#›</a:t>
            </a:fld>
            <a:endParaRPr lang="en-CA" dirty="0"/>
          </a:p>
        </p:txBody>
      </p:sp>
    </p:spTree>
    <p:extLst>
      <p:ext uri="{BB962C8B-B14F-4D97-AF65-F5344CB8AC3E}">
        <p14:creationId xmlns:p14="http://schemas.microsoft.com/office/powerpoint/2010/main" val="3764737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6146" name="Picture 7" descr="PPT_fond_23mai2013_3.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457200" y="25454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eaLnBrk="1" hangingPunct="1">
              <a:lnSpc>
                <a:spcPct val="85000"/>
              </a:lnSpc>
            </a:pPr>
            <a:r>
              <a:rPr lang="en-US" smtClean="0"/>
              <a:t>Click to edit Master title style</a:t>
            </a:r>
            <a:endParaRPr lang="en-CA" smtClean="0"/>
          </a:p>
        </p:txBody>
      </p:sp>
      <p:sp>
        <p:nvSpPr>
          <p:cNvPr id="614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ea typeface="+mn-ea"/>
              </a:defRPr>
            </a:lvl1pPr>
          </a:lstStyle>
          <a:p>
            <a:pPr>
              <a:defRPr/>
            </a:pPr>
            <a:fld id="{42F933DF-4403-412A-9A47-2D877CE653CA}" type="datetime1">
              <a:rPr lang="en-CA"/>
              <a:pPr>
                <a:defRPr/>
              </a:pPr>
              <a:t>2015-02-16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ea typeface="+mn-ea"/>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ea typeface="+mn-ea"/>
              </a:defRPr>
            </a:lvl1pPr>
          </a:lstStyle>
          <a:p>
            <a:pPr>
              <a:defRPr/>
            </a:pPr>
            <a:fld id="{B935BE9E-267D-4FD3-83C6-CC1B33E9D901}" type="slidenum">
              <a:rPr lang="en-CA"/>
              <a:pPr>
                <a:defRPr/>
              </a:pPr>
              <a:t>‹#›</a:t>
            </a:fld>
            <a:endParaRPr lang="en-CA" dirty="0"/>
          </a:p>
        </p:txBody>
      </p:sp>
    </p:spTree>
    <p:extLst>
      <p:ext uri="{BB962C8B-B14F-4D97-AF65-F5344CB8AC3E}">
        <p14:creationId xmlns:p14="http://schemas.microsoft.com/office/powerpoint/2010/main" val="311564241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lang="en-CA" altLang="zh-CN" sz="4000" kern="1200" smtClean="0">
          <a:solidFill>
            <a:srgbClr val="002060"/>
          </a:solidFill>
          <a:latin typeface="+mj-lt"/>
          <a:ea typeface="SimSun" pitchFamily="2" charset="-122"/>
          <a:cs typeface="+mj-cs"/>
        </a:defRPr>
      </a:lvl1pPr>
      <a:lvl2pPr algn="ctr" rtl="0" eaLnBrk="0" fontAlgn="base" hangingPunct="0">
        <a:spcBef>
          <a:spcPct val="0"/>
        </a:spcBef>
        <a:spcAft>
          <a:spcPct val="0"/>
        </a:spcAft>
        <a:defRPr sz="4400">
          <a:solidFill>
            <a:srgbClr val="002060"/>
          </a:solidFill>
          <a:latin typeface="Calibri" pitchFamily="34" charset="0"/>
        </a:defRPr>
      </a:lvl2pPr>
      <a:lvl3pPr algn="ctr" rtl="0" eaLnBrk="0" fontAlgn="base" hangingPunct="0">
        <a:spcBef>
          <a:spcPct val="0"/>
        </a:spcBef>
        <a:spcAft>
          <a:spcPct val="0"/>
        </a:spcAft>
        <a:defRPr sz="4400">
          <a:solidFill>
            <a:srgbClr val="002060"/>
          </a:solidFill>
          <a:latin typeface="Calibri" pitchFamily="34" charset="0"/>
        </a:defRPr>
      </a:lvl3pPr>
      <a:lvl4pPr algn="ctr" rtl="0" eaLnBrk="0" fontAlgn="base" hangingPunct="0">
        <a:spcBef>
          <a:spcPct val="0"/>
        </a:spcBef>
        <a:spcAft>
          <a:spcPct val="0"/>
        </a:spcAft>
        <a:defRPr sz="4400">
          <a:solidFill>
            <a:srgbClr val="002060"/>
          </a:solidFill>
          <a:latin typeface="Calibri" pitchFamily="34" charset="0"/>
        </a:defRPr>
      </a:lvl4pPr>
      <a:lvl5pPr algn="ctr" rtl="0" eaLnBrk="0" fontAlgn="base" hangingPunct="0">
        <a:spcBef>
          <a:spcPct val="0"/>
        </a:spcBef>
        <a:spcAft>
          <a:spcPct val="0"/>
        </a:spcAft>
        <a:defRPr sz="4400">
          <a:solidFill>
            <a:srgbClr val="002060"/>
          </a:solidFill>
          <a:latin typeface="Calibri" pitchFamily="34" charset="0"/>
        </a:defRPr>
      </a:lvl5pPr>
      <a:lvl6pPr marL="457200" algn="ctr" rtl="0" fontAlgn="base">
        <a:spcBef>
          <a:spcPct val="0"/>
        </a:spcBef>
        <a:spcAft>
          <a:spcPct val="0"/>
        </a:spcAft>
        <a:defRPr sz="4400">
          <a:solidFill>
            <a:srgbClr val="002060"/>
          </a:solidFill>
          <a:latin typeface="Calibri" pitchFamily="34" charset="0"/>
        </a:defRPr>
      </a:lvl6pPr>
      <a:lvl7pPr marL="914400" algn="ctr" rtl="0" fontAlgn="base">
        <a:spcBef>
          <a:spcPct val="0"/>
        </a:spcBef>
        <a:spcAft>
          <a:spcPct val="0"/>
        </a:spcAft>
        <a:defRPr sz="4400">
          <a:solidFill>
            <a:srgbClr val="002060"/>
          </a:solidFill>
          <a:latin typeface="Calibri" pitchFamily="34" charset="0"/>
        </a:defRPr>
      </a:lvl7pPr>
      <a:lvl8pPr marL="1371600" algn="ctr" rtl="0" fontAlgn="base">
        <a:spcBef>
          <a:spcPct val="0"/>
        </a:spcBef>
        <a:spcAft>
          <a:spcPct val="0"/>
        </a:spcAft>
        <a:defRPr sz="4400">
          <a:solidFill>
            <a:srgbClr val="002060"/>
          </a:solidFill>
          <a:latin typeface="Calibri" pitchFamily="34" charset="0"/>
        </a:defRPr>
      </a:lvl8pPr>
      <a:lvl9pPr marL="1828800" algn="ctr" rtl="0" fontAlgn="base">
        <a:spcBef>
          <a:spcPct val="0"/>
        </a:spcBef>
        <a:spcAft>
          <a:spcPct val="0"/>
        </a:spcAft>
        <a:defRPr sz="44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altLang="zh-CN" sz="3200" kern="1200" smtClean="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n-US" altLang="zh-CN" sz="2800" kern="1200" smtClean="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altLang="zh-CN" sz="2400" kern="1200" smtClean="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altLang="zh-CN" sz="2000" kern="1200" smtClean="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n-CA" altLang="zh-CN" sz="2000" kern="1200" smtClean="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6.emf"/><Relationship Id="rId5" Type="http://schemas.openxmlformats.org/officeDocument/2006/relationships/oleObject" Target="../embeddings/Microsoft_Excel_97-2003_Worksheet1.xls"/><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32.png"/><Relationship Id="rId4" Type="http://schemas.openxmlformats.org/officeDocument/2006/relationships/image" Target="../media/image31.jpe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iasp-pain.org/AM/Template.cfm?Section=Press_Release&amp;Template=/CM/ContentDisplay.cfm&amp;ContentID=290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iasp-pain.org/PainSummit/Australia_2010PainStrategy.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inds.nih.gov/disorders/backpain/detail_backpain.ht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Clients\Clients N-Z\PFIZER_GLOBAL\LYRICA\2013\GPFLY1301 Pain Education Activities\Pieces_Produites\Presentations\Background\Toutes_lesTitle_Slides\Visuel_KNOW_LOW_BACK_PAIN_TitleSl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r>
              <a:rPr lang="en-CA" smtClean="0">
                <a:ea typeface="宋体" pitchFamily="2" charset="-122"/>
                <a:cs typeface="Arial" pitchFamily="34" charset="0"/>
              </a:rPr>
              <a:t/>
            </a:r>
            <a:br>
              <a:rPr lang="en-CA" smtClean="0">
                <a:ea typeface="宋体" pitchFamily="2" charset="-122"/>
                <a:cs typeface="Arial" pitchFamily="34" charset="0"/>
              </a:rPr>
            </a:br>
            <a:fld id="{0818CAAA-595C-40BF-BDA9-176ED7A49E95}" type="slidenum">
              <a:rPr lang="en-CA" smtClean="0">
                <a:ea typeface="宋体" pitchFamily="2" charset="-122"/>
                <a:cs typeface="Arial" pitchFamily="34" charset="0"/>
              </a:rPr>
              <a:pPr>
                <a:defRPr/>
              </a:pPr>
              <a:t>1</a:t>
            </a:fld>
            <a:endParaRPr lang="en-CA" dirty="0">
              <a:ea typeface="宋体" pitchFamily="2" charset="-122"/>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腰部是非癌性疼痛最常发部位</a:t>
            </a:r>
            <a:endParaRPr lang="en-US" dirty="0">
              <a:latin typeface="Arial" pitchFamily="34" charset="0"/>
              <a:ea typeface="宋体" pitchFamily="2" charset="-122"/>
              <a:cs typeface="Arial" pitchFamily="34" charset="0"/>
            </a:endParaRPr>
          </a:p>
        </p:txBody>
      </p:sp>
      <p:sp>
        <p:nvSpPr>
          <p:cNvPr id="12" name="Marcador de número de diapositiva 1"/>
          <p:cNvSpPr txBox="1">
            <a:spLocks/>
          </p:cNvSpPr>
          <p:nvPr/>
        </p:nvSpPr>
        <p:spPr bwMode="auto">
          <a:xfrm>
            <a:off x="208084" y="6476452"/>
            <a:ext cx="6696744" cy="338554"/>
          </a:xfrm>
          <a:prstGeom prst="rect">
            <a:avLst/>
          </a:prstGeom>
          <a:noFill/>
          <a:ln w="9525">
            <a:noFill/>
            <a:miter lim="800000"/>
            <a:headEnd/>
            <a:tailEnd/>
          </a:ln>
        </p:spPr>
        <p:txBody>
          <a:bodyPr wrap="square" lIns="0" tIns="0" rIns="0" bIns="0" anchor="b" anchorCtr="0">
            <a:spAutoFit/>
          </a:bodyPr>
          <a:lstStyle/>
          <a:p>
            <a:pPr>
              <a:buClr>
                <a:srgbClr val="C03932"/>
              </a:buClr>
            </a:pPr>
            <a:r>
              <a:rPr lang="en-US" sz="1200" b="1" dirty="0" smtClean="0">
                <a:solidFill>
                  <a:srgbClr val="002060"/>
                </a:solidFill>
                <a:latin typeface="Arial" pitchFamily="34" charset="0"/>
                <a:ea typeface="宋体" pitchFamily="2" charset="-122"/>
                <a:cs typeface="Arial" pitchFamily="34" charset="0"/>
              </a:rPr>
              <a:t>*</a:t>
            </a:r>
            <a:r>
              <a:rPr lang="zh-CN" altLang="en-US" sz="1200" b="1" dirty="0" smtClean="0">
                <a:solidFill>
                  <a:srgbClr val="002060"/>
                </a:solidFill>
                <a:latin typeface="Arial" pitchFamily="34" charset="0"/>
                <a:ea typeface="宋体" pitchFamily="2" charset="-122"/>
                <a:cs typeface="Arial" pitchFamily="34" charset="0"/>
              </a:rPr>
              <a:t>基于医生调查</a:t>
            </a:r>
            <a:endParaRPr lang="en-US" sz="1200" b="1" dirty="0" smtClean="0">
              <a:solidFill>
                <a:srgbClr val="002060"/>
              </a:solidFill>
              <a:latin typeface="Arial" pitchFamily="34" charset="0"/>
              <a:ea typeface="宋体" pitchFamily="2" charset="-122"/>
              <a:cs typeface="Arial" pitchFamily="34" charset="0"/>
            </a:endParaRPr>
          </a:p>
          <a:p>
            <a:pPr>
              <a:buClr>
                <a:srgbClr val="C03932"/>
              </a:buClr>
            </a:pPr>
            <a:r>
              <a:rPr lang="en-US" sz="1000" dirty="0" smtClean="0">
                <a:solidFill>
                  <a:srgbClr val="002060"/>
                </a:solidFill>
                <a:latin typeface="Arial" pitchFamily="34" charset="0"/>
                <a:ea typeface="宋体" pitchFamily="2" charset="-122"/>
                <a:cs typeface="Arial" pitchFamily="34" charset="0"/>
              </a:rPr>
              <a:t>Boulanger A </a:t>
            </a:r>
            <a:r>
              <a:rPr lang="en-US" sz="1000" i="1" dirty="0" smtClean="0">
                <a:solidFill>
                  <a:srgbClr val="002060"/>
                </a:solidFill>
                <a:latin typeface="Arial" pitchFamily="34" charset="0"/>
                <a:ea typeface="宋体" pitchFamily="2" charset="-122"/>
                <a:cs typeface="Arial" pitchFamily="34" charset="0"/>
              </a:rPr>
              <a:t>et al. Pain </a:t>
            </a:r>
            <a:r>
              <a:rPr lang="en-US" sz="1000" i="1" dirty="0">
                <a:solidFill>
                  <a:srgbClr val="002060"/>
                </a:solidFill>
                <a:latin typeface="Arial" pitchFamily="34" charset="0"/>
                <a:ea typeface="宋体" pitchFamily="2" charset="-122"/>
                <a:cs typeface="Arial" pitchFamily="34" charset="0"/>
              </a:rPr>
              <a:t>Res Manage </a:t>
            </a:r>
            <a:r>
              <a:rPr lang="en-US" sz="1000" dirty="0">
                <a:solidFill>
                  <a:srgbClr val="002060"/>
                </a:solidFill>
                <a:latin typeface="Arial" pitchFamily="34" charset="0"/>
                <a:ea typeface="宋体" pitchFamily="2" charset="-122"/>
                <a:cs typeface="Arial" pitchFamily="34" charset="0"/>
              </a:rPr>
              <a:t>2007; 12(1):</a:t>
            </a:r>
            <a:r>
              <a:rPr lang="en-US" sz="1000" dirty="0" smtClean="0">
                <a:solidFill>
                  <a:srgbClr val="002060"/>
                </a:solidFill>
                <a:latin typeface="Arial" pitchFamily="34" charset="0"/>
                <a:ea typeface="宋体" pitchFamily="2" charset="-122"/>
                <a:cs typeface="Arial" pitchFamily="34" charset="0"/>
              </a:rPr>
              <a:t>39-47.</a:t>
            </a:r>
            <a:endParaRPr lang="en-US" sz="1000" dirty="0">
              <a:solidFill>
                <a:srgbClr val="002060"/>
              </a:solidFill>
              <a:latin typeface="Arial" pitchFamily="34" charset="0"/>
              <a:ea typeface="宋体" pitchFamily="2" charset="-122"/>
              <a:cs typeface="Arial" pitchFamily="34" charset="0"/>
            </a:endParaRPr>
          </a:p>
        </p:txBody>
      </p:sp>
      <p:graphicFrame>
        <p:nvGraphicFramePr>
          <p:cNvPr id="9" name="Chart 8"/>
          <p:cNvGraphicFramePr/>
          <p:nvPr>
            <p:extLst>
              <p:ext uri="{D42A27DB-BD31-4B8C-83A1-F6EECF244321}">
                <p14:modId xmlns:p14="http://schemas.microsoft.com/office/powerpoint/2010/main" val="170751151"/>
              </p:ext>
            </p:extLst>
          </p:nvPr>
        </p:nvGraphicFramePr>
        <p:xfrm>
          <a:off x="285856" y="1507040"/>
          <a:ext cx="8642350" cy="490537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120151" y="1669440"/>
            <a:ext cx="8892480" cy="3877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sz="1920" b="1" i="0" u="none" strike="noStrike" kern="1200" baseline="0">
                <a:solidFill>
                  <a:prstClr val="black"/>
                </a:solidFill>
                <a:latin typeface="+mn-lt"/>
                <a:ea typeface="+mn-ea"/>
                <a:cs typeface="+mn-cs"/>
              </a:defRPr>
            </a:pPr>
            <a:r>
              <a:rPr kumimoji="0" lang="zh-CN" altLang="en-US" sz="1920" b="1" i="0" u="none" strike="noStrike" kern="120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慢性疼痛患者常见主诉身体区域的百分比</a:t>
            </a:r>
            <a:r>
              <a:rPr kumimoji="0" lang="en-CA" sz="1920" b="1" i="0" u="none" strike="noStrike" kern="120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a:t>
            </a:r>
            <a:endParaRPr kumimoji="0" lang="en-CA" sz="1920" b="1" i="0" u="none" strike="noStrike" kern="1200" cap="none" spc="0" normalizeH="0" baseline="0" noProof="0" dirty="0">
              <a:ln>
                <a:noFill/>
              </a:ln>
              <a:solidFill>
                <a:srgbClr val="002060"/>
              </a:solidFill>
              <a:effectLst/>
              <a:uLnTx/>
              <a:uFillTx/>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388074520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腰痛的常见病因</a:t>
            </a:r>
            <a:endParaRPr lang="en-US" dirty="0">
              <a:latin typeface="Arial" pitchFamily="34" charset="0"/>
              <a:ea typeface="宋体" pitchFamily="2" charset="-122"/>
              <a:cs typeface="Arial" pitchFamily="34" charset="0"/>
            </a:endParaRPr>
          </a:p>
        </p:txBody>
      </p:sp>
      <p:sp>
        <p:nvSpPr>
          <p:cNvPr id="3" name="Rectangle 2"/>
          <p:cNvSpPr/>
          <p:nvPr/>
        </p:nvSpPr>
        <p:spPr>
          <a:xfrm>
            <a:off x="250825" y="1628800"/>
            <a:ext cx="8641655"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prstClr val="white"/>
                </a:solidFill>
                <a:latin typeface="Arial" pitchFamily="34" charset="0"/>
                <a:ea typeface="宋体" pitchFamily="2" charset="-122"/>
                <a:cs typeface="Arial" pitchFamily="34" charset="0"/>
              </a:rPr>
              <a:t>机械性（</a:t>
            </a:r>
            <a:r>
              <a:rPr lang="en-US" sz="2000" b="1" dirty="0" smtClean="0">
                <a:solidFill>
                  <a:prstClr val="white"/>
                </a:solidFill>
                <a:latin typeface="Arial" pitchFamily="34" charset="0"/>
                <a:ea typeface="宋体" pitchFamily="2" charset="-122"/>
                <a:cs typeface="Arial" pitchFamily="34" charset="0"/>
              </a:rPr>
              <a:t>80-90%</a:t>
            </a:r>
            <a:r>
              <a:rPr lang="zh-CN" altLang="en-US" sz="2000" b="1" dirty="0" smtClean="0">
                <a:solidFill>
                  <a:prstClr val="white"/>
                </a:solidFill>
                <a:latin typeface="Arial" pitchFamily="34" charset="0"/>
                <a:ea typeface="宋体" pitchFamily="2" charset="-122"/>
                <a:cs typeface="Arial" pitchFamily="34" charset="0"/>
              </a:rPr>
              <a:t>）</a:t>
            </a:r>
            <a:endParaRPr lang="en-US" sz="2000" b="1" dirty="0">
              <a:solidFill>
                <a:prstClr val="white"/>
              </a:solidFill>
              <a:latin typeface="Arial" pitchFamily="34" charset="0"/>
              <a:ea typeface="宋体" pitchFamily="2" charset="-122"/>
              <a:cs typeface="Arial" pitchFamily="34" charset="0"/>
            </a:endParaRPr>
          </a:p>
          <a:p>
            <a:pPr algn="ctr"/>
            <a:r>
              <a:rPr lang="zh-CN" altLang="en-US" dirty="0" smtClean="0">
                <a:latin typeface="Arial" pitchFamily="34" charset="0"/>
                <a:ea typeface="宋体" pitchFamily="2" charset="-122"/>
                <a:cs typeface="Arial" pitchFamily="34" charset="0"/>
              </a:rPr>
              <a:t>（如椎间盘退变、椎体骨折、不稳定、原因不明</a:t>
            </a:r>
            <a:r>
              <a:rPr lang="en-US" altLang="zh-CN" dirty="0" smtClean="0">
                <a:latin typeface="Arial" pitchFamily="34" charset="0"/>
                <a:ea typeface="宋体" pitchFamily="2" charset="-122"/>
                <a:cs typeface="Arial" pitchFamily="34" charset="0"/>
              </a:rPr>
              <a:t>[</a:t>
            </a:r>
            <a:r>
              <a:rPr lang="zh-CN" altLang="en-US" dirty="0" smtClean="0">
                <a:latin typeface="Arial" pitchFamily="34" charset="0"/>
                <a:ea typeface="宋体" pitchFamily="2" charset="-122"/>
                <a:cs typeface="Arial" pitchFamily="34" charset="0"/>
              </a:rPr>
              <a:t>大多数情况</a:t>
            </a:r>
            <a:r>
              <a:rPr lang="en-US" altLang="zh-CN" dirty="0" smtClean="0">
                <a:latin typeface="Arial" pitchFamily="34" charset="0"/>
                <a:ea typeface="宋体" pitchFamily="2" charset="-122"/>
                <a:cs typeface="Arial" pitchFamily="34" charset="0"/>
              </a:rPr>
              <a:t>] </a:t>
            </a:r>
            <a:r>
              <a:rPr lang="zh-CN" altLang="en-US" dirty="0" smtClean="0">
                <a:latin typeface="Arial" pitchFamily="34" charset="0"/>
                <a:ea typeface="宋体" pitchFamily="2" charset="-122"/>
                <a:cs typeface="Arial" pitchFamily="34" charset="0"/>
              </a:rPr>
              <a:t>）</a:t>
            </a:r>
            <a:endParaRPr lang="en-CA" spc="-20" dirty="0">
              <a:solidFill>
                <a:prstClr val="white"/>
              </a:solidFill>
              <a:latin typeface="Arial" pitchFamily="34" charset="0"/>
              <a:ea typeface="宋体" pitchFamily="2" charset="-122"/>
              <a:cs typeface="Arial" pitchFamily="34" charset="0"/>
            </a:endParaRPr>
          </a:p>
        </p:txBody>
      </p:sp>
      <p:sp>
        <p:nvSpPr>
          <p:cNvPr id="8" name="Rectangle 7"/>
          <p:cNvSpPr/>
          <p:nvPr/>
        </p:nvSpPr>
        <p:spPr>
          <a:xfrm>
            <a:off x="539552" y="2636912"/>
            <a:ext cx="78845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prstClr val="white"/>
                </a:solidFill>
                <a:latin typeface="Arial" pitchFamily="34" charset="0"/>
                <a:ea typeface="宋体" pitchFamily="2" charset="-122"/>
                <a:cs typeface="Arial" pitchFamily="34" charset="0"/>
              </a:rPr>
              <a:t>神经性（</a:t>
            </a:r>
            <a:r>
              <a:rPr lang="en-US" sz="2000" b="1" dirty="0" smtClean="0">
                <a:solidFill>
                  <a:prstClr val="white"/>
                </a:solidFill>
                <a:latin typeface="Arial" pitchFamily="34" charset="0"/>
                <a:ea typeface="宋体" pitchFamily="2" charset="-122"/>
                <a:cs typeface="Arial" pitchFamily="34" charset="0"/>
              </a:rPr>
              <a:t>5-15%</a:t>
            </a:r>
            <a:r>
              <a:rPr lang="zh-CN" altLang="en-US" sz="2000" b="1" dirty="0" smtClean="0">
                <a:solidFill>
                  <a:prstClr val="white"/>
                </a:solidFill>
                <a:latin typeface="Arial" pitchFamily="34" charset="0"/>
                <a:ea typeface="宋体" pitchFamily="2" charset="-122"/>
                <a:cs typeface="Arial" pitchFamily="34" charset="0"/>
              </a:rPr>
              <a:t>）</a:t>
            </a:r>
            <a:endParaRPr lang="en-US" sz="2000" b="1" dirty="0">
              <a:solidFill>
                <a:prstClr val="white"/>
              </a:solidFill>
              <a:latin typeface="Arial" pitchFamily="34" charset="0"/>
              <a:ea typeface="宋体" pitchFamily="2" charset="-122"/>
              <a:cs typeface="Arial" pitchFamily="34" charset="0"/>
            </a:endParaRPr>
          </a:p>
          <a:p>
            <a:pPr algn="ctr"/>
            <a:r>
              <a:rPr lang="zh-CN" altLang="en-US" dirty="0" smtClean="0">
                <a:latin typeface="Arial" pitchFamily="34" charset="0"/>
                <a:ea typeface="宋体" pitchFamily="2" charset="-122"/>
                <a:cs typeface="Arial" pitchFamily="34" charset="0"/>
              </a:rPr>
              <a:t>（如椎间盘突出、椎管狭窄、骨赘损害神经根）</a:t>
            </a:r>
            <a:endParaRPr lang="en-CA" dirty="0">
              <a:solidFill>
                <a:prstClr val="white"/>
              </a:solidFill>
              <a:latin typeface="Arial" pitchFamily="34" charset="0"/>
              <a:ea typeface="宋体" pitchFamily="2" charset="-122"/>
              <a:cs typeface="Arial" pitchFamily="34" charset="0"/>
            </a:endParaRPr>
          </a:p>
        </p:txBody>
      </p:sp>
      <p:sp>
        <p:nvSpPr>
          <p:cNvPr id="9" name="Rectangle 8"/>
          <p:cNvSpPr/>
          <p:nvPr/>
        </p:nvSpPr>
        <p:spPr>
          <a:xfrm>
            <a:off x="1207032" y="3576114"/>
            <a:ext cx="6984467"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prstClr val="white"/>
                </a:solidFill>
                <a:latin typeface="Arial" pitchFamily="34" charset="0"/>
                <a:ea typeface="宋体" pitchFamily="2" charset="-122"/>
                <a:cs typeface="Arial" pitchFamily="34" charset="0"/>
              </a:rPr>
              <a:t>非机械性脊髓疾病（</a:t>
            </a:r>
            <a:r>
              <a:rPr lang="en-US" sz="2000" b="1" dirty="0" smtClean="0">
                <a:solidFill>
                  <a:prstClr val="white"/>
                </a:solidFill>
                <a:latin typeface="Arial" pitchFamily="34" charset="0"/>
                <a:ea typeface="宋体" pitchFamily="2" charset="-122"/>
                <a:cs typeface="Arial" pitchFamily="34" charset="0"/>
              </a:rPr>
              <a:t>1-2%</a:t>
            </a:r>
            <a:r>
              <a:rPr lang="zh-CN" altLang="en-US" sz="2000" b="1" dirty="0" smtClean="0">
                <a:solidFill>
                  <a:prstClr val="white"/>
                </a:solidFill>
                <a:latin typeface="Arial" pitchFamily="34" charset="0"/>
                <a:ea typeface="宋体" pitchFamily="2" charset="-122"/>
                <a:cs typeface="Arial" pitchFamily="34" charset="0"/>
              </a:rPr>
              <a:t>）</a:t>
            </a:r>
            <a:endParaRPr lang="en-US" sz="2000" b="1" dirty="0" smtClean="0">
              <a:solidFill>
                <a:prstClr val="white"/>
              </a:solidFill>
              <a:latin typeface="Arial" pitchFamily="34" charset="0"/>
              <a:ea typeface="宋体" pitchFamily="2" charset="-122"/>
              <a:cs typeface="Arial" pitchFamily="34" charset="0"/>
            </a:endParaRPr>
          </a:p>
          <a:p>
            <a:pPr algn="ctr"/>
            <a:r>
              <a:rPr lang="zh-CN" altLang="en-US" dirty="0" smtClean="0">
                <a:latin typeface="Arial" pitchFamily="34" charset="0"/>
                <a:ea typeface="宋体" pitchFamily="2" charset="-122"/>
                <a:cs typeface="Arial" pitchFamily="34" charset="0"/>
              </a:rPr>
              <a:t>（如肿瘤、感染、炎症性关节炎、佩吉特氏病）</a:t>
            </a:r>
            <a:endParaRPr lang="en-US" dirty="0">
              <a:solidFill>
                <a:prstClr val="white"/>
              </a:solidFill>
              <a:latin typeface="Arial" pitchFamily="34" charset="0"/>
              <a:ea typeface="宋体" pitchFamily="2" charset="-122"/>
              <a:cs typeface="Arial" pitchFamily="34" charset="0"/>
            </a:endParaRPr>
          </a:p>
        </p:txBody>
      </p:sp>
      <p:sp>
        <p:nvSpPr>
          <p:cNvPr id="10" name="Rectangle 9"/>
          <p:cNvSpPr/>
          <p:nvPr/>
        </p:nvSpPr>
        <p:spPr>
          <a:xfrm>
            <a:off x="1207032" y="4437112"/>
            <a:ext cx="6984467"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prstClr val="white"/>
                </a:solidFill>
                <a:latin typeface="Arial" pitchFamily="34" charset="0"/>
                <a:ea typeface="宋体" pitchFamily="2" charset="-122"/>
                <a:cs typeface="Arial" pitchFamily="34" charset="0"/>
              </a:rPr>
              <a:t>内脏牵涉痛（</a:t>
            </a:r>
            <a:r>
              <a:rPr lang="en-US" sz="2000" b="1" dirty="0" smtClean="0">
                <a:solidFill>
                  <a:prstClr val="white"/>
                </a:solidFill>
                <a:latin typeface="Arial" pitchFamily="34" charset="0"/>
                <a:ea typeface="宋体" pitchFamily="2" charset="-122"/>
                <a:cs typeface="Arial" pitchFamily="34" charset="0"/>
              </a:rPr>
              <a:t>1-2%</a:t>
            </a:r>
            <a:r>
              <a:rPr lang="zh-CN" altLang="en-US" sz="2000" b="1" dirty="0" smtClean="0">
                <a:solidFill>
                  <a:prstClr val="white"/>
                </a:solidFill>
                <a:latin typeface="Arial" pitchFamily="34" charset="0"/>
                <a:ea typeface="宋体" pitchFamily="2" charset="-122"/>
                <a:cs typeface="Arial" pitchFamily="34" charset="0"/>
              </a:rPr>
              <a:t>）</a:t>
            </a:r>
            <a:endParaRPr lang="en-US" sz="2000" b="1" dirty="0">
              <a:solidFill>
                <a:prstClr val="white"/>
              </a:solidFill>
              <a:latin typeface="Arial" pitchFamily="34" charset="0"/>
              <a:ea typeface="宋体" pitchFamily="2" charset="-122"/>
              <a:cs typeface="Arial" pitchFamily="34" charset="0"/>
            </a:endParaRPr>
          </a:p>
          <a:p>
            <a:pPr algn="ctr"/>
            <a:r>
              <a:rPr lang="zh-CN" altLang="en-US" dirty="0" smtClean="0">
                <a:latin typeface="Arial" pitchFamily="34" charset="0"/>
                <a:ea typeface="宋体" pitchFamily="2" charset="-122"/>
                <a:cs typeface="Arial" pitchFamily="34" charset="0"/>
              </a:rPr>
              <a:t>（如胃肠道疾病、肾脏疾病、腹主动脉动脉瘤）</a:t>
            </a:r>
            <a:endParaRPr lang="en-US" spc="-20" dirty="0">
              <a:solidFill>
                <a:prstClr val="white"/>
              </a:solidFill>
              <a:latin typeface="Arial" pitchFamily="34" charset="0"/>
              <a:ea typeface="宋体" pitchFamily="2" charset="-122"/>
              <a:cs typeface="Arial" pitchFamily="34" charset="0"/>
            </a:endParaRPr>
          </a:p>
        </p:txBody>
      </p:sp>
      <p:sp>
        <p:nvSpPr>
          <p:cNvPr id="11" name="Rectangle 10"/>
          <p:cNvSpPr/>
          <p:nvPr/>
        </p:nvSpPr>
        <p:spPr>
          <a:xfrm>
            <a:off x="1906004" y="5445224"/>
            <a:ext cx="5331296" cy="664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prstClr val="white"/>
                </a:solidFill>
                <a:latin typeface="Arial" pitchFamily="34" charset="0"/>
                <a:ea typeface="宋体" pitchFamily="2" charset="-122"/>
                <a:cs typeface="Arial" pitchFamily="34" charset="0"/>
              </a:rPr>
              <a:t>其他（</a:t>
            </a:r>
            <a:r>
              <a:rPr lang="en-US" sz="2000" b="1" dirty="0" smtClean="0">
                <a:solidFill>
                  <a:prstClr val="white"/>
                </a:solidFill>
                <a:latin typeface="Arial" pitchFamily="34" charset="0"/>
                <a:ea typeface="宋体" pitchFamily="2" charset="-122"/>
                <a:cs typeface="Arial" pitchFamily="34" charset="0"/>
              </a:rPr>
              <a:t>2-4%</a:t>
            </a:r>
            <a:r>
              <a:rPr lang="zh-CN" altLang="en-US" sz="2000" b="1" dirty="0" smtClean="0">
                <a:solidFill>
                  <a:prstClr val="white"/>
                </a:solidFill>
                <a:latin typeface="Arial" pitchFamily="34" charset="0"/>
                <a:ea typeface="宋体" pitchFamily="2" charset="-122"/>
                <a:cs typeface="Arial" pitchFamily="34" charset="0"/>
              </a:rPr>
              <a:t>）</a:t>
            </a:r>
            <a:endParaRPr lang="en-US" sz="2000" b="1" dirty="0">
              <a:solidFill>
                <a:prstClr val="white"/>
              </a:solidFill>
              <a:latin typeface="Arial" pitchFamily="34" charset="0"/>
              <a:ea typeface="宋体" pitchFamily="2" charset="-122"/>
              <a:cs typeface="Arial" pitchFamily="34" charset="0"/>
            </a:endParaRPr>
          </a:p>
          <a:p>
            <a:pPr algn="ctr"/>
            <a:r>
              <a:rPr lang="zh-CN" altLang="en-US" dirty="0" smtClean="0">
                <a:solidFill>
                  <a:prstClr val="white"/>
                </a:solidFill>
                <a:latin typeface="Arial" pitchFamily="34" charset="0"/>
                <a:ea typeface="宋体" pitchFamily="2" charset="-122"/>
                <a:cs typeface="Arial" pitchFamily="34" charset="0"/>
              </a:rPr>
              <a:t>（如</a:t>
            </a:r>
            <a:r>
              <a:rPr lang="zh-CN" altLang="en-US" dirty="0" smtClean="0">
                <a:latin typeface="Arial" pitchFamily="34" charset="0"/>
                <a:ea typeface="宋体" pitchFamily="2" charset="-122"/>
                <a:cs typeface="Arial" pitchFamily="34" charset="0"/>
              </a:rPr>
              <a:t>纤维肌痛、躯体形式障碍、“伪装”疼痛）</a:t>
            </a:r>
            <a:endParaRPr lang="en-US" dirty="0">
              <a:solidFill>
                <a:prstClr val="white"/>
              </a:solidFill>
              <a:latin typeface="Arial" pitchFamily="34" charset="0"/>
              <a:ea typeface="宋体" pitchFamily="2" charset="-122"/>
              <a:cs typeface="Arial" pitchFamily="34" charset="0"/>
            </a:endParaRPr>
          </a:p>
        </p:txBody>
      </p:sp>
      <p:sp>
        <p:nvSpPr>
          <p:cNvPr id="14" name="TextBox 7"/>
          <p:cNvSpPr txBox="1">
            <a:spLocks noChangeArrowheads="1"/>
          </p:cNvSpPr>
          <p:nvPr/>
        </p:nvSpPr>
        <p:spPr bwMode="auto">
          <a:xfrm>
            <a:off x="207832" y="6417762"/>
            <a:ext cx="766603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smtClean="0">
                <a:solidFill>
                  <a:srgbClr val="002060"/>
                </a:solidFill>
                <a:ea typeface="宋体" pitchFamily="2" charset="-122"/>
                <a:cs typeface="Arial" pitchFamily="34" charset="0"/>
              </a:rPr>
              <a:t>Cohen </a:t>
            </a:r>
            <a:r>
              <a:rPr lang="en-US" sz="1000" dirty="0">
                <a:solidFill>
                  <a:srgbClr val="002060"/>
                </a:solidFill>
                <a:ea typeface="宋体" pitchFamily="2" charset="-122"/>
                <a:cs typeface="Arial" pitchFamily="34" charset="0"/>
              </a:rPr>
              <a:t>S. </a:t>
            </a:r>
            <a:r>
              <a:rPr lang="en-US" sz="1000" i="1" dirty="0" smtClean="0">
                <a:solidFill>
                  <a:srgbClr val="002060"/>
                </a:solidFill>
                <a:ea typeface="宋体" pitchFamily="2" charset="-122"/>
                <a:cs typeface="Arial" pitchFamily="34" charset="0"/>
              </a:rPr>
              <a:t>BMJ</a:t>
            </a:r>
            <a:r>
              <a:rPr lang="en-US" sz="1000" dirty="0" smtClean="0">
                <a:solidFill>
                  <a:srgbClr val="002060"/>
                </a:solidFill>
                <a:ea typeface="宋体" pitchFamily="2" charset="-122"/>
                <a:cs typeface="Arial" pitchFamily="34" charset="0"/>
              </a:rPr>
              <a:t> </a:t>
            </a:r>
            <a:r>
              <a:rPr lang="en-US" sz="1000" dirty="0">
                <a:solidFill>
                  <a:srgbClr val="002060"/>
                </a:solidFill>
                <a:ea typeface="宋体" pitchFamily="2" charset="-122"/>
                <a:cs typeface="Arial" pitchFamily="34" charset="0"/>
              </a:rPr>
              <a:t>2008</a:t>
            </a:r>
            <a:r>
              <a:rPr lang="en-US" sz="1000" dirty="0" smtClean="0">
                <a:solidFill>
                  <a:srgbClr val="002060"/>
                </a:solidFill>
                <a:ea typeface="宋体" pitchFamily="2" charset="-122"/>
                <a:cs typeface="Arial" pitchFamily="34" charset="0"/>
              </a:rPr>
              <a:t>; 337:a2718</a:t>
            </a:r>
            <a:r>
              <a:rPr lang="en-US" sz="1000" dirty="0">
                <a:solidFill>
                  <a:srgbClr val="002060"/>
                </a:solidFill>
                <a:ea typeface="宋体" pitchFamily="2" charset="-122"/>
                <a:cs typeface="Arial" pitchFamily="34" charset="0"/>
              </a:rPr>
              <a:t>.</a:t>
            </a:r>
          </a:p>
        </p:txBody>
      </p:sp>
    </p:spTree>
    <p:extLst>
      <p:ext uri="{BB962C8B-B14F-4D97-AF65-F5344CB8AC3E}">
        <p14:creationId xmlns:p14="http://schemas.microsoft.com/office/powerpoint/2010/main" val="62615585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492125"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fontAlgn="base" hangingPunct="0">
              <a:lnSpc>
                <a:spcPct val="85000"/>
              </a:lnSpc>
              <a:spcBef>
                <a:spcPct val="0"/>
              </a:spcBef>
              <a:spcAft>
                <a:spcPct val="0"/>
              </a:spcAft>
              <a:defRPr lang="en-CA" altLang="zh-CN" sz="4000">
                <a:solidFill>
                  <a:srgbClr val="002060"/>
                </a:solidFill>
                <a:latin typeface="+mj-lt"/>
                <a:ea typeface="SimSun" pitchFamily="2" charset="-122"/>
                <a:cs typeface="+mj-cs"/>
              </a:defRPr>
            </a:lvl1pPr>
            <a:lvl2pPr algn="ctr" eaLnBrk="0" fontAlgn="base" hangingPunct="0">
              <a:spcBef>
                <a:spcPct val="0"/>
              </a:spcBef>
              <a:spcAft>
                <a:spcPct val="0"/>
              </a:spcAft>
              <a:defRPr sz="4400">
                <a:solidFill>
                  <a:srgbClr val="002060"/>
                </a:solidFill>
                <a:latin typeface="Calibri" pitchFamily="34" charset="0"/>
              </a:defRPr>
            </a:lvl2pPr>
            <a:lvl3pPr algn="ctr" eaLnBrk="0" fontAlgn="base" hangingPunct="0">
              <a:spcBef>
                <a:spcPct val="0"/>
              </a:spcBef>
              <a:spcAft>
                <a:spcPct val="0"/>
              </a:spcAft>
              <a:defRPr sz="4400">
                <a:solidFill>
                  <a:srgbClr val="002060"/>
                </a:solidFill>
                <a:latin typeface="Calibri" pitchFamily="34" charset="0"/>
              </a:defRPr>
            </a:lvl3pPr>
            <a:lvl4pPr algn="ctr" eaLnBrk="0" fontAlgn="base" hangingPunct="0">
              <a:spcBef>
                <a:spcPct val="0"/>
              </a:spcBef>
              <a:spcAft>
                <a:spcPct val="0"/>
              </a:spcAft>
              <a:defRPr sz="4400">
                <a:solidFill>
                  <a:srgbClr val="002060"/>
                </a:solidFill>
                <a:latin typeface="Calibri" pitchFamily="34" charset="0"/>
              </a:defRPr>
            </a:lvl4pPr>
            <a:lvl5pPr algn="ctr" eaLnBrk="0" fontAlgn="base" hangingPunct="0">
              <a:spcBef>
                <a:spcPct val="0"/>
              </a:spcBef>
              <a:spcAft>
                <a:spcPct val="0"/>
              </a:spcAft>
              <a:defRPr sz="4400">
                <a:solidFill>
                  <a:srgbClr val="002060"/>
                </a:solidFill>
                <a:latin typeface="Calibri" pitchFamily="34" charset="0"/>
              </a:defRPr>
            </a:lvl5pPr>
            <a:lvl6pPr marL="457200" algn="ctr" fontAlgn="base">
              <a:spcBef>
                <a:spcPct val="0"/>
              </a:spcBef>
              <a:spcAft>
                <a:spcPct val="0"/>
              </a:spcAft>
              <a:defRPr sz="4400">
                <a:solidFill>
                  <a:srgbClr val="002060"/>
                </a:solidFill>
                <a:latin typeface="Calibri" pitchFamily="34" charset="0"/>
              </a:defRPr>
            </a:lvl6pPr>
            <a:lvl7pPr marL="914400" algn="ctr" fontAlgn="base">
              <a:spcBef>
                <a:spcPct val="0"/>
              </a:spcBef>
              <a:spcAft>
                <a:spcPct val="0"/>
              </a:spcAft>
              <a:defRPr sz="4400">
                <a:solidFill>
                  <a:srgbClr val="002060"/>
                </a:solidFill>
                <a:latin typeface="Calibri" pitchFamily="34" charset="0"/>
              </a:defRPr>
            </a:lvl7pPr>
            <a:lvl8pPr marL="1371600" algn="ctr" fontAlgn="base">
              <a:spcBef>
                <a:spcPct val="0"/>
              </a:spcBef>
              <a:spcAft>
                <a:spcPct val="0"/>
              </a:spcAft>
              <a:defRPr sz="4400">
                <a:solidFill>
                  <a:srgbClr val="002060"/>
                </a:solidFill>
                <a:latin typeface="Calibri" pitchFamily="34" charset="0"/>
              </a:defRPr>
            </a:lvl8pPr>
            <a:lvl9pPr marL="1828800" algn="ctr" fontAlgn="base">
              <a:spcBef>
                <a:spcPct val="0"/>
              </a:spcBef>
              <a:spcAft>
                <a:spcPct val="0"/>
              </a:spcAft>
              <a:defRPr sz="4400">
                <a:solidFill>
                  <a:srgbClr val="002060"/>
                </a:solidFill>
                <a:latin typeface="Calibri" pitchFamily="34" charset="0"/>
              </a:defRPr>
            </a:lvl9pPr>
          </a:lstStyle>
          <a:p>
            <a:r>
              <a:rPr lang="zh-CN" altLang="en-US" dirty="0" smtClean="0">
                <a:latin typeface="Arial" pitchFamily="34" charset="0"/>
                <a:ea typeface="宋体" pitchFamily="2" charset="-122"/>
                <a:cs typeface="Arial" pitchFamily="34" charset="0"/>
              </a:rPr>
              <a:t>腰痛的病理生理学</a:t>
            </a:r>
            <a:endParaRPr lang="en-US" altLang="en-US" dirty="0">
              <a:latin typeface="Arial" pitchFamily="34" charset="0"/>
              <a:ea typeface="宋体" pitchFamily="2" charset="-122"/>
              <a:cs typeface="Arial" pitchFamily="34" charset="0"/>
            </a:endParaRPr>
          </a:p>
        </p:txBody>
      </p:sp>
      <p:graphicFrame>
        <p:nvGraphicFramePr>
          <p:cNvPr id="18" name="Content Placeholder 3"/>
          <p:cNvGraphicFramePr>
            <a:graphicFrameLocks/>
          </p:cNvGraphicFramePr>
          <p:nvPr>
            <p:extLst>
              <p:ext uri="{D42A27DB-BD31-4B8C-83A1-F6EECF244321}">
                <p14:modId xmlns:p14="http://schemas.microsoft.com/office/powerpoint/2010/main" val="3137069487"/>
              </p:ext>
            </p:extLst>
          </p:nvPr>
        </p:nvGraphicFramePr>
        <p:xfrm>
          <a:off x="457200" y="150467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 Box 5"/>
          <p:cNvSpPr txBox="1">
            <a:spLocks noChangeArrowheads="1"/>
          </p:cNvSpPr>
          <p:nvPr/>
        </p:nvSpPr>
        <p:spPr bwMode="auto">
          <a:xfrm>
            <a:off x="3738481" y="3950385"/>
            <a:ext cx="167533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hangingPunct="1"/>
            <a:r>
              <a:rPr lang="zh-CN" altLang="en-US" sz="1600" b="1" dirty="0" smtClean="0">
                <a:solidFill>
                  <a:srgbClr val="C00000"/>
                </a:solidFill>
                <a:ea typeface="宋体" pitchFamily="2" charset="-122"/>
                <a:cs typeface="Arial" pitchFamily="34" charset="0"/>
              </a:rPr>
              <a:t>已知腰痛有多种可能机制。</a:t>
            </a:r>
            <a:endParaRPr lang="en-US" altLang="zh-CN" sz="1600" b="1" dirty="0" smtClean="0">
              <a:solidFill>
                <a:srgbClr val="C00000"/>
              </a:solidFill>
              <a:ea typeface="宋体" pitchFamily="2" charset="-122"/>
              <a:cs typeface="Arial" pitchFamily="34" charset="0"/>
            </a:endParaRPr>
          </a:p>
          <a:p>
            <a:pPr algn="ctr" eaLnBrk="1" hangingPunct="1"/>
            <a:r>
              <a:rPr lang="zh-CN" altLang="en-US" sz="1600" b="1" dirty="0" smtClean="0">
                <a:solidFill>
                  <a:srgbClr val="C00000"/>
                </a:solidFill>
                <a:ea typeface="宋体" pitchFamily="2" charset="-122"/>
                <a:cs typeface="Arial" pitchFamily="34" charset="0"/>
              </a:rPr>
              <a:t>被称为“混合痛”。</a:t>
            </a:r>
            <a:endParaRPr lang="en-CA" sz="1600" b="1" dirty="0">
              <a:solidFill>
                <a:srgbClr val="C00000"/>
              </a:solidFill>
              <a:ea typeface="宋体" pitchFamily="2" charset="-122"/>
              <a:cs typeface="Arial" pitchFamily="34" charset="0"/>
            </a:endParaRPr>
          </a:p>
        </p:txBody>
      </p:sp>
      <p:sp>
        <p:nvSpPr>
          <p:cNvPr id="20" name="Rectangle 4"/>
          <p:cNvSpPr>
            <a:spLocks noChangeArrowheads="1"/>
          </p:cNvSpPr>
          <p:nvPr/>
        </p:nvSpPr>
        <p:spPr bwMode="auto">
          <a:xfrm>
            <a:off x="468668" y="4129038"/>
            <a:ext cx="302609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kern="0" dirty="0" smtClean="0">
                <a:solidFill>
                  <a:srgbClr val="002060"/>
                </a:solidFill>
                <a:latin typeface="Arial" pitchFamily="34" charset="0"/>
                <a:ea typeface="宋体" pitchFamily="2" charset="-122"/>
                <a:cs typeface="Arial" pitchFamily="34" charset="0"/>
              </a:rPr>
              <a:t>伤害性疼痛</a:t>
            </a:r>
            <a:r>
              <a:rPr kumimoji="0" lang="en-US" sz="18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a:t>
            </a:r>
            <a:r>
              <a:rPr kumimoji="0" lang="zh-CN" altLang="en-US" sz="16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多数患者为急性</a:t>
            </a:r>
            <a:endParaRPr kumimoji="0" lang="en-US" altLang="zh-CN" sz="16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非特异性腰痛</a:t>
            </a:r>
            <a:r>
              <a:rPr lang="zh-CN" altLang="en-US" sz="1600" kern="0" dirty="0" smtClean="0">
                <a:solidFill>
                  <a:srgbClr val="002060"/>
                </a:solidFill>
                <a:latin typeface="Arial" pitchFamily="34" charset="0"/>
                <a:ea typeface="宋体" pitchFamily="2" charset="-122"/>
                <a:cs typeface="Arial" pitchFamily="34" charset="0"/>
              </a:rPr>
              <a:t>（</a:t>
            </a:r>
            <a:r>
              <a:rPr kumimoji="0" lang="en-US" sz="16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85%</a:t>
            </a:r>
            <a:r>
              <a:rPr kumimoji="0" lang="zh-CN" altLang="en-US" sz="16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a:t>
            </a:r>
            <a:endParaRPr kumimoji="0" lang="en-CA" sz="2400" b="0" i="0" u="none" strike="noStrike" kern="0" cap="none" spc="0" normalizeH="0" baseline="3000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21" name="Rectangle 5"/>
          <p:cNvSpPr>
            <a:spLocks noChangeArrowheads="1"/>
          </p:cNvSpPr>
          <p:nvPr/>
        </p:nvSpPr>
        <p:spPr bwMode="auto">
          <a:xfrm>
            <a:off x="5724128" y="4129038"/>
            <a:ext cx="273685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ctr">
              <a:defRPr/>
            </a:pPr>
            <a:r>
              <a:rPr kumimoji="0" lang="zh-CN" altLang="en-US" sz="18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神经性疼痛</a:t>
            </a:r>
            <a:r>
              <a:rPr kumimoji="0" lang="en-US" sz="20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a:r>
            <a:br>
              <a:rPr kumimoji="0" lang="en-US" sz="20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br>
            <a:r>
              <a:rPr lang="en-US" sz="1600" kern="0" dirty="0" smtClean="0">
                <a:solidFill>
                  <a:srgbClr val="002060"/>
                </a:solidFill>
                <a:latin typeface="Arial" pitchFamily="34" charset="0"/>
                <a:ea typeface="宋体" pitchFamily="2" charset="-122"/>
                <a:cs typeface="Arial" pitchFamily="34" charset="0"/>
              </a:rPr>
              <a:t> </a:t>
            </a:r>
            <a:r>
              <a:rPr lang="zh-CN" altLang="en-US" sz="1600" kern="0" dirty="0" smtClean="0">
                <a:solidFill>
                  <a:srgbClr val="002060"/>
                </a:solidFill>
                <a:latin typeface="Arial" pitchFamily="34" charset="0"/>
                <a:ea typeface="宋体" pitchFamily="2" charset="-122"/>
                <a:cs typeface="Arial" pitchFamily="34" charset="0"/>
              </a:rPr>
              <a:t>神经根病（</a:t>
            </a:r>
            <a:r>
              <a:rPr kumimoji="0" lang="en-US" sz="16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7%</a:t>
            </a:r>
            <a:r>
              <a:rPr kumimoji="0" lang="zh-CN" altLang="en-US" sz="16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a:t>
            </a:r>
            <a:endParaRPr kumimoji="0" lang="en-CA" sz="16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22" name="Rectangle 6"/>
          <p:cNvSpPr>
            <a:spLocks noChangeArrowheads="1"/>
          </p:cNvSpPr>
          <p:nvPr/>
        </p:nvSpPr>
        <p:spPr bwMode="auto">
          <a:xfrm>
            <a:off x="2208213" y="1936725"/>
            <a:ext cx="479901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中枢致敏</a:t>
            </a:r>
            <a:r>
              <a:rPr kumimoji="0" lang="en-US" altLang="zh-CN" sz="18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功能失调性疼痛</a:t>
            </a:r>
            <a:endParaRPr kumimoji="0" lang="en-US" sz="18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部分患者可随时间发展为慢性腰痛</a:t>
            </a:r>
            <a:endParaRPr kumimoji="0" lang="en-US" sz="16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23" name="TextBox 22"/>
          <p:cNvSpPr txBox="1"/>
          <p:nvPr/>
        </p:nvSpPr>
        <p:spPr>
          <a:xfrm>
            <a:off x="115889" y="6463496"/>
            <a:ext cx="8025779" cy="40011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Manusov EG. </a:t>
            </a:r>
            <a:r>
              <a:rPr kumimoji="0" lang="en-CA"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Prim Care</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2012; 39(3):471-9; Neblett R </a:t>
            </a:r>
            <a:r>
              <a:rPr kumimoji="0" lang="en-CA"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 Pain</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2013; 14(5):438-45; </a:t>
            </a:r>
            <a:b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br>
            <a:r>
              <a:rPr kumimoji="0" lang="en-CA" sz="1000" b="0" i="0" u="none" strike="noStrike" kern="0" cap="none" spc="0" normalizeH="0" baseline="0" noProof="0" dirty="0" err="1" smtClean="0">
                <a:ln>
                  <a:noFill/>
                </a:ln>
                <a:solidFill>
                  <a:srgbClr val="002060"/>
                </a:solidFill>
                <a:effectLst/>
                <a:uLnTx/>
                <a:uFillTx/>
                <a:latin typeface="Arial" pitchFamily="34" charset="0"/>
                <a:ea typeface="宋体" pitchFamily="2" charset="-122"/>
                <a:cs typeface="Arial" pitchFamily="34" charset="0"/>
              </a:rPr>
              <a:t>Vellucci</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R. </a:t>
            </a:r>
            <a:r>
              <a:rPr kumimoji="0" lang="en-CA"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Clin Drug Investig</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2012; 32(Suppl 1):3-10</a:t>
            </a:r>
            <a:r>
              <a:rPr kumimoji="0" lang="en-CA" sz="1000" b="0" i="0" u="none" strike="noStrike" kern="0" cap="none" spc="0" normalizeH="0" baseline="0" noProof="0" dirty="0">
                <a:ln>
                  <a:noFill/>
                </a:ln>
                <a:solidFill>
                  <a:srgbClr val="002060"/>
                </a:solidFill>
                <a:effectLst/>
                <a:uLnTx/>
                <a:uFillTx/>
                <a:latin typeface="Arial" pitchFamily="34" charset="0"/>
                <a:ea typeface="宋体" pitchFamily="2" charset="-122"/>
                <a:cs typeface="Arial" pitchFamily="34" charset="0"/>
              </a:rPr>
              <a:t>; Woolf CJ, Salter MW. </a:t>
            </a:r>
            <a:r>
              <a:rPr kumimoji="0" lang="en-CA"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Science</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a:t>
            </a:r>
            <a:r>
              <a:rPr kumimoji="0" lang="en-CA" sz="1000" b="0" i="0" u="none" strike="noStrike" kern="0" cap="none" spc="0" normalizeH="0" baseline="0" noProof="0" dirty="0">
                <a:ln>
                  <a:noFill/>
                </a:ln>
                <a:solidFill>
                  <a:srgbClr val="002060"/>
                </a:solidFill>
                <a:effectLst/>
                <a:uLnTx/>
                <a:uFillTx/>
                <a:latin typeface="Arial" pitchFamily="34" charset="0"/>
                <a:ea typeface="宋体" pitchFamily="2" charset="-122"/>
                <a:cs typeface="Arial" pitchFamily="34" charset="0"/>
              </a:rPr>
              <a:t>2000</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288(5472</a:t>
            </a:r>
            <a:r>
              <a:rPr kumimoji="0" lang="en-CA" sz="1000" b="0" i="0" u="none" strike="noStrike" kern="0" cap="none" spc="0" normalizeH="0" baseline="0" noProof="0" dirty="0">
                <a:ln>
                  <a:noFill/>
                </a:ln>
                <a:solidFill>
                  <a:srgbClr val="002060"/>
                </a:solidFill>
                <a:effectLst/>
                <a:uLnTx/>
                <a:uFillTx/>
                <a:latin typeface="Arial" pitchFamily="34" charset="0"/>
                <a:ea typeface="宋体" pitchFamily="2" charset="-122"/>
                <a:cs typeface="Arial" pitchFamily="34" charset="0"/>
              </a:rPr>
              <a:t>):1765-9</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a:t>
            </a:r>
            <a:endParaRPr kumimoji="0" lang="en-CA" sz="1000" b="0" i="0" u="none" strike="noStrike" kern="0" cap="none" spc="0" normalizeH="0" baseline="0" noProof="0" dirty="0">
              <a:ln>
                <a:noFill/>
              </a:ln>
              <a:solidFill>
                <a:srgbClr val="002060"/>
              </a:solidFill>
              <a:effectLst/>
              <a:uLnTx/>
              <a:uFillTx/>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90491494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sz="3600" dirty="0" smtClean="0">
                <a:latin typeface="Arial" pitchFamily="34" charset="0"/>
                <a:ea typeface="宋体" pitchFamily="2" charset="-122"/>
                <a:cs typeface="Arial" pitchFamily="34" charset="0"/>
              </a:rPr>
              <a:t>腰痛中可能存在伤害性和神经疼痛</a:t>
            </a:r>
            <a:endParaRPr lang="en-US" sz="3600" dirty="0">
              <a:latin typeface="Arial" pitchFamily="34" charset="0"/>
              <a:ea typeface="宋体" pitchFamily="2" charset="-122"/>
              <a:cs typeface="Arial" pitchFamily="34" charset="0"/>
            </a:endParaRPr>
          </a:p>
        </p:txBody>
      </p:sp>
      <p:pic>
        <p:nvPicPr>
          <p:cNvPr id="4" name="Picture 3" descr="Slide_06_v02"/>
          <p:cNvPicPr>
            <a:picLocks noChangeAspect="1" noChangeArrowheads="1"/>
          </p:cNvPicPr>
          <p:nvPr/>
        </p:nvPicPr>
        <p:blipFill>
          <a:blip r:embed="rId3" cstate="print"/>
          <a:srcRect/>
          <a:stretch>
            <a:fillRect/>
          </a:stretch>
        </p:blipFill>
        <p:spPr bwMode="auto">
          <a:xfrm>
            <a:off x="734587" y="1795933"/>
            <a:ext cx="1598613" cy="4105275"/>
          </a:xfrm>
          <a:prstGeom prst="rect">
            <a:avLst/>
          </a:prstGeom>
          <a:ln>
            <a:noFill/>
          </a:ln>
          <a:effectLst>
            <a:outerShdw blurRad="292100" dist="139700" dir="2700000" algn="tl" rotWithShape="0">
              <a:srgbClr val="333333">
                <a:alpha val="65000"/>
              </a:srgbClr>
            </a:outerShdw>
          </a:effectLst>
        </p:spPr>
      </p:pic>
      <p:pic>
        <p:nvPicPr>
          <p:cNvPr id="5" name="Picture 4" descr="Slide_05b_v01"/>
          <p:cNvPicPr>
            <a:picLocks noChangeAspect="1" noChangeArrowheads="1"/>
          </p:cNvPicPr>
          <p:nvPr/>
        </p:nvPicPr>
        <p:blipFill>
          <a:blip r:embed="rId4" cstate="print"/>
          <a:srcRect/>
          <a:stretch>
            <a:fillRect/>
          </a:stretch>
        </p:blipFill>
        <p:spPr bwMode="auto">
          <a:xfrm>
            <a:off x="6732421" y="1795933"/>
            <a:ext cx="1600200" cy="4110038"/>
          </a:xfrm>
          <a:prstGeom prst="rect">
            <a:avLst/>
          </a:prstGeom>
          <a:ln>
            <a:noFill/>
          </a:ln>
          <a:effectLst>
            <a:outerShdw blurRad="292100" dist="139700" dir="2700000" algn="tl" rotWithShape="0">
              <a:srgbClr val="333333">
                <a:alpha val="65000"/>
              </a:srgbClr>
            </a:outerShdw>
          </a:effectLst>
        </p:spPr>
      </p:pic>
      <p:pic>
        <p:nvPicPr>
          <p:cNvPr id="6" name="Picture 6" descr="Slides_11 to 13_man with pain and nerve"/>
          <p:cNvPicPr>
            <a:picLocks noChangeArrowheads="1"/>
          </p:cNvPicPr>
          <p:nvPr/>
        </p:nvPicPr>
        <p:blipFill>
          <a:blip r:embed="rId5" cstate="print"/>
          <a:srcRect t="2434" r="174" b="2097"/>
          <a:stretch>
            <a:fillRect/>
          </a:stretch>
        </p:blipFill>
        <p:spPr bwMode="auto">
          <a:xfrm>
            <a:off x="3642711" y="1631865"/>
            <a:ext cx="1770590" cy="4461431"/>
          </a:xfrm>
          <a:prstGeom prst="rect">
            <a:avLst/>
          </a:prstGeom>
          <a:ln>
            <a:noFill/>
          </a:ln>
          <a:effectLst>
            <a:outerShdw blurRad="292100" dist="139700" dir="2700000" algn="tl" rotWithShape="0">
              <a:srgbClr val="333333">
                <a:alpha val="65000"/>
              </a:srgbClr>
            </a:outerShdw>
          </a:effectLst>
        </p:spPr>
      </p:pic>
      <p:sp>
        <p:nvSpPr>
          <p:cNvPr id="7" name="Text Box 8"/>
          <p:cNvSpPr txBox="1">
            <a:spLocks noChangeArrowheads="1"/>
          </p:cNvSpPr>
          <p:nvPr/>
        </p:nvSpPr>
        <p:spPr bwMode="auto">
          <a:xfrm>
            <a:off x="6969158" y="6050316"/>
            <a:ext cx="1218603" cy="338554"/>
          </a:xfrm>
          <a:prstGeom prst="rect">
            <a:avLst/>
          </a:prstGeom>
          <a:noFill/>
          <a:ln w="9525">
            <a:noFill/>
            <a:miter lim="800000"/>
            <a:headEnd/>
            <a:tailEnd/>
          </a:ln>
        </p:spPr>
        <p:txBody>
          <a:bodyPr wrap="none">
            <a:spAutoFit/>
          </a:bodyPr>
          <a:lstStyle/>
          <a:p>
            <a:pPr eaLnBrk="0" hangingPunct="0"/>
            <a:r>
              <a:rPr lang="zh-CN" altLang="en-US" sz="1600" b="1" dirty="0" smtClean="0">
                <a:solidFill>
                  <a:srgbClr val="002060"/>
                </a:solidFill>
                <a:latin typeface="Arial" pitchFamily="34" charset="0"/>
                <a:ea typeface="宋体" pitchFamily="2" charset="-122"/>
                <a:cs typeface="Arial" pitchFamily="34" charset="0"/>
              </a:rPr>
              <a:t>神经性疼痛</a:t>
            </a:r>
            <a:endParaRPr lang="en-US" sz="1600" b="1" dirty="0">
              <a:solidFill>
                <a:srgbClr val="002060"/>
              </a:solidFill>
              <a:latin typeface="Arial" pitchFamily="34" charset="0"/>
              <a:ea typeface="宋体" pitchFamily="2" charset="-122"/>
              <a:cs typeface="Arial" pitchFamily="34" charset="0"/>
            </a:endParaRPr>
          </a:p>
        </p:txBody>
      </p:sp>
      <p:sp>
        <p:nvSpPr>
          <p:cNvPr id="8" name="Text Box 9"/>
          <p:cNvSpPr txBox="1">
            <a:spLocks noChangeArrowheads="1"/>
          </p:cNvSpPr>
          <p:nvPr/>
        </p:nvSpPr>
        <p:spPr bwMode="auto">
          <a:xfrm>
            <a:off x="976107" y="6050317"/>
            <a:ext cx="1218603" cy="338554"/>
          </a:xfrm>
          <a:prstGeom prst="rect">
            <a:avLst/>
          </a:prstGeom>
          <a:noFill/>
          <a:ln w="9525">
            <a:noFill/>
            <a:miter lim="800000"/>
            <a:headEnd/>
            <a:tailEnd/>
          </a:ln>
        </p:spPr>
        <p:txBody>
          <a:bodyPr wrap="none">
            <a:spAutoFit/>
          </a:bodyPr>
          <a:lstStyle/>
          <a:p>
            <a:pPr eaLnBrk="0" hangingPunct="0"/>
            <a:r>
              <a:rPr lang="zh-CN" altLang="en-US" sz="1600" b="1" dirty="0" smtClean="0">
                <a:solidFill>
                  <a:srgbClr val="002060"/>
                </a:solidFill>
                <a:latin typeface="Arial" pitchFamily="34" charset="0"/>
                <a:ea typeface="宋体" pitchFamily="2" charset="-122"/>
                <a:cs typeface="Arial" pitchFamily="34" charset="0"/>
              </a:rPr>
              <a:t>伤害性</a:t>
            </a:r>
            <a:r>
              <a:rPr lang="zh-CN" altLang="en-US" sz="1600" b="1" dirty="0">
                <a:solidFill>
                  <a:srgbClr val="002060"/>
                </a:solidFill>
                <a:latin typeface="Arial" pitchFamily="34" charset="0"/>
                <a:ea typeface="宋体" pitchFamily="2" charset="-122"/>
                <a:cs typeface="Arial" pitchFamily="34" charset="0"/>
              </a:rPr>
              <a:t>疼痛</a:t>
            </a:r>
            <a:endParaRPr lang="en-US" sz="1600" b="1" dirty="0">
              <a:solidFill>
                <a:srgbClr val="002060"/>
              </a:solidFill>
              <a:latin typeface="Arial" pitchFamily="34" charset="0"/>
              <a:ea typeface="宋体" pitchFamily="2" charset="-122"/>
              <a:cs typeface="Arial" pitchFamily="34" charset="0"/>
            </a:endParaRPr>
          </a:p>
        </p:txBody>
      </p:sp>
      <p:sp>
        <p:nvSpPr>
          <p:cNvPr id="10" name="AutoShape 11"/>
          <p:cNvSpPr>
            <a:spLocks noChangeArrowheads="1"/>
          </p:cNvSpPr>
          <p:nvPr/>
        </p:nvSpPr>
        <p:spPr bwMode="auto">
          <a:xfrm>
            <a:off x="2365301" y="3939058"/>
            <a:ext cx="1277410" cy="369888"/>
          </a:xfrm>
          <a:prstGeom prst="curvedUpArrow">
            <a:avLst>
              <a:gd name="adj1" fmla="val 65503"/>
              <a:gd name="adj2" fmla="val 131083"/>
              <a:gd name="adj3" fmla="val 33333"/>
            </a:avLst>
          </a:prstGeom>
          <a:solidFill>
            <a:schemeClr val="accent1"/>
          </a:solidFill>
          <a:ln w="9525">
            <a:noFill/>
            <a:miter lim="800000"/>
            <a:headEnd/>
            <a:tailEnd/>
          </a:ln>
        </p:spPr>
        <p:txBody>
          <a:bodyPr wrap="none" anchor="ctr"/>
          <a:lstStyle/>
          <a:p>
            <a:endParaRPr lang="es-ES_tradnl" dirty="0">
              <a:solidFill>
                <a:prstClr val="white"/>
              </a:solidFill>
              <a:latin typeface="Arial" pitchFamily="34" charset="0"/>
              <a:ea typeface="宋体" pitchFamily="2" charset="-122"/>
              <a:cs typeface="Arial" pitchFamily="34" charset="0"/>
            </a:endParaRPr>
          </a:p>
        </p:txBody>
      </p:sp>
      <p:sp>
        <p:nvSpPr>
          <p:cNvPr id="11" name="AutoShape 12"/>
          <p:cNvSpPr>
            <a:spLocks noChangeArrowheads="1"/>
          </p:cNvSpPr>
          <p:nvPr/>
        </p:nvSpPr>
        <p:spPr bwMode="auto">
          <a:xfrm flipH="1">
            <a:off x="5391908" y="3929533"/>
            <a:ext cx="1277410" cy="369888"/>
          </a:xfrm>
          <a:prstGeom prst="curvedUpArrow">
            <a:avLst>
              <a:gd name="adj1" fmla="val 65503"/>
              <a:gd name="adj2" fmla="val 131083"/>
              <a:gd name="adj3" fmla="val 33333"/>
            </a:avLst>
          </a:prstGeom>
          <a:solidFill>
            <a:schemeClr val="accent1"/>
          </a:solidFill>
          <a:ln w="9525">
            <a:noFill/>
            <a:miter lim="800000"/>
            <a:headEnd/>
            <a:tailEnd/>
          </a:ln>
        </p:spPr>
        <p:txBody>
          <a:bodyPr wrap="none" anchor="ctr"/>
          <a:lstStyle/>
          <a:p>
            <a:endParaRPr lang="es-ES_tradnl" dirty="0">
              <a:solidFill>
                <a:prstClr val="white"/>
              </a:solidFill>
              <a:latin typeface="Arial" pitchFamily="34" charset="0"/>
              <a:ea typeface="宋体" pitchFamily="2" charset="-122"/>
              <a:cs typeface="Arial" pitchFamily="34" charset="0"/>
            </a:endParaRPr>
          </a:p>
        </p:txBody>
      </p:sp>
      <p:sp>
        <p:nvSpPr>
          <p:cNvPr id="14" name="TextBox 13"/>
          <p:cNvSpPr txBox="1"/>
          <p:nvPr/>
        </p:nvSpPr>
        <p:spPr>
          <a:xfrm>
            <a:off x="207700" y="6416496"/>
            <a:ext cx="7666038" cy="398070"/>
          </a:xfrm>
          <a:prstGeom prst="rect">
            <a:avLst/>
          </a:prstGeom>
          <a:noFill/>
        </p:spPr>
        <p:txBody>
          <a:bodyPr wrap="square" lIns="0" tIns="0" rIns="0" bIns="0" rtlCol="0" anchor="b"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Freynhagen R, Baron R. </a:t>
            </a:r>
            <a:r>
              <a:rPr kumimoji="0" lang="en-CA" sz="1000" b="0" i="1" u="none" strike="noStrike" kern="0" cap="none" spc="0" normalizeH="0" baseline="0" noProof="0" dirty="0" err="1" smtClean="0">
                <a:ln>
                  <a:noFill/>
                </a:ln>
                <a:solidFill>
                  <a:srgbClr val="002060"/>
                </a:solidFill>
                <a:effectLst/>
                <a:uLnTx/>
                <a:uFillTx/>
                <a:latin typeface="Arial" pitchFamily="34" charset="0"/>
                <a:ea typeface="宋体" pitchFamily="2" charset="-122"/>
                <a:cs typeface="Arial" pitchFamily="34" charset="0"/>
              </a:rPr>
              <a:t>Curr</a:t>
            </a:r>
            <a:r>
              <a:rPr kumimoji="0" lang="en-CA"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Pain Headache Rep </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2009; 13(3):185-90</a:t>
            </a:r>
            <a:r>
              <a:rPr kumimoji="0" lang="en-CA"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a:t>
            </a:r>
            <a:endParaRPr kumimoji="0" lang="en-US"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1159964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24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神经性腰痛</a:t>
            </a:r>
            <a:endParaRPr lang="en-US" dirty="0">
              <a:latin typeface="Arial" pitchFamily="34" charset="0"/>
              <a:ea typeface="宋体" pitchFamily="2" charset="-122"/>
              <a:cs typeface="Arial" pitchFamily="34" charset="0"/>
            </a:endParaRPr>
          </a:p>
        </p:txBody>
      </p:sp>
      <p:sp>
        <p:nvSpPr>
          <p:cNvPr id="20482" name="5 Marcador de contenido"/>
          <p:cNvSpPr>
            <a:spLocks noGrp="1"/>
          </p:cNvSpPr>
          <p:nvPr>
            <p:ph idx="1"/>
          </p:nvPr>
        </p:nvSpPr>
        <p:spPr>
          <a:xfrm>
            <a:off x="457200" y="1600200"/>
            <a:ext cx="8229600" cy="5161977"/>
          </a:xfrm>
        </p:spPr>
        <p:txBody>
          <a:bodyPr/>
          <a:lstStyle/>
          <a:p>
            <a:r>
              <a:rPr lang="zh-CN" altLang="en-US" dirty="0">
                <a:latin typeface="Arial" pitchFamily="34" charset="0"/>
                <a:ea typeface="宋体" pitchFamily="2" charset="-122"/>
                <a:cs typeface="Arial" pitchFamily="34" charset="0"/>
              </a:rPr>
              <a:t>引起神经性</a:t>
            </a:r>
            <a:r>
              <a:rPr lang="zh-CN" altLang="en-US" dirty="0" smtClean="0">
                <a:latin typeface="Arial" pitchFamily="34" charset="0"/>
                <a:ea typeface="宋体" pitchFamily="2" charset="-122"/>
                <a:cs typeface="Arial" pitchFamily="34" charset="0"/>
              </a:rPr>
              <a:t>腰痛的原因可能有：</a:t>
            </a:r>
            <a:endParaRPr lang="en-US" dirty="0" smtClean="0">
              <a:latin typeface="Arial" pitchFamily="34" charset="0"/>
              <a:ea typeface="宋体" pitchFamily="2" charset="-122"/>
              <a:cs typeface="Arial" pitchFamily="34" charset="0"/>
            </a:endParaRPr>
          </a:p>
          <a:p>
            <a:pPr lvl="1"/>
            <a:r>
              <a:rPr lang="zh-CN" altLang="en-US" dirty="0">
                <a:latin typeface="Arial" pitchFamily="34" charset="0"/>
                <a:ea typeface="宋体" pitchFamily="2" charset="-122"/>
                <a:cs typeface="Arial" pitchFamily="34" charset="0"/>
              </a:rPr>
              <a:t>退变椎间盘</a:t>
            </a:r>
            <a:r>
              <a:rPr lang="zh-CN" altLang="en-US" dirty="0" smtClean="0">
                <a:latin typeface="Arial" pitchFamily="34" charset="0"/>
                <a:ea typeface="宋体" pitchFamily="2" charset="-122"/>
                <a:cs typeface="Arial" pitchFamily="34" charset="0"/>
              </a:rPr>
              <a:t>内伤害性神经</a:t>
            </a:r>
            <a:r>
              <a:rPr lang="zh-CN" altLang="en-US" dirty="0">
                <a:latin typeface="Arial" pitchFamily="34" charset="0"/>
                <a:ea typeface="宋体" pitchFamily="2" charset="-122"/>
                <a:cs typeface="Arial" pitchFamily="34" charset="0"/>
              </a:rPr>
              <a:t>再</a:t>
            </a:r>
            <a:r>
              <a:rPr lang="zh-CN" altLang="en-US" dirty="0" smtClean="0">
                <a:latin typeface="Arial" pitchFamily="34" charset="0"/>
                <a:ea typeface="宋体" pitchFamily="2" charset="-122"/>
                <a:cs typeface="Arial" pitchFamily="34" charset="0"/>
              </a:rPr>
              <a:t>支配损伤（</a:t>
            </a:r>
            <a:r>
              <a:rPr lang="zh-CN" altLang="en-US" i="1" dirty="0">
                <a:latin typeface="Arial" pitchFamily="34" charset="0"/>
                <a:ea typeface="宋体" pitchFamily="2" charset="-122"/>
                <a:cs typeface="Arial" pitchFamily="34" charset="0"/>
              </a:rPr>
              <a:t>局部</a:t>
            </a:r>
            <a:r>
              <a:rPr lang="zh-CN" altLang="en-US" i="1" dirty="0" smtClean="0">
                <a:latin typeface="Arial" pitchFamily="34" charset="0"/>
                <a:ea typeface="宋体" pitchFamily="2" charset="-122"/>
                <a:cs typeface="Arial" pitchFamily="34" charset="0"/>
              </a:rPr>
              <a:t>神经性疼痛</a:t>
            </a:r>
            <a:r>
              <a:rPr lang="zh-CN" altLang="en-US" dirty="0" smtClean="0">
                <a:latin typeface="Arial" pitchFamily="34" charset="0"/>
                <a:ea typeface="宋体" pitchFamily="2" charset="-122"/>
                <a:cs typeface="Arial" pitchFamily="34" charset="0"/>
              </a:rPr>
              <a:t>）</a:t>
            </a:r>
            <a:endParaRPr lang="en-US" dirty="0" smtClean="0">
              <a:latin typeface="Arial" pitchFamily="34" charset="0"/>
              <a:ea typeface="宋体" pitchFamily="2" charset="-122"/>
              <a:cs typeface="Arial" pitchFamily="34" charset="0"/>
            </a:endParaRPr>
          </a:p>
          <a:p>
            <a:pPr lvl="1"/>
            <a:r>
              <a:rPr lang="zh-CN" altLang="en-US" dirty="0" smtClean="0">
                <a:latin typeface="Arial" pitchFamily="34" charset="0"/>
                <a:ea typeface="宋体" pitchFamily="2" charset="-122"/>
                <a:cs typeface="Arial" pitchFamily="34" charset="0"/>
              </a:rPr>
              <a:t>神经根机械性压迫（</a:t>
            </a:r>
            <a:r>
              <a:rPr lang="zh-CN" altLang="en-US" i="1" dirty="0" smtClean="0">
                <a:latin typeface="Arial" pitchFamily="34" charset="0"/>
                <a:ea typeface="宋体" pitchFamily="2" charset="-122"/>
                <a:cs typeface="Arial" pitchFamily="34" charset="0"/>
              </a:rPr>
              <a:t>机械性神经性</a:t>
            </a:r>
            <a:r>
              <a:rPr lang="zh-CN" altLang="en-US" i="1" dirty="0">
                <a:latin typeface="Arial" pitchFamily="34" charset="0"/>
                <a:ea typeface="宋体" pitchFamily="2" charset="-122"/>
                <a:cs typeface="Arial" pitchFamily="34" charset="0"/>
              </a:rPr>
              <a:t>神经根</a:t>
            </a:r>
            <a:r>
              <a:rPr lang="zh-CN" altLang="en-US" i="1" dirty="0" smtClean="0">
                <a:latin typeface="Arial" pitchFamily="34" charset="0"/>
                <a:ea typeface="宋体" pitchFamily="2" charset="-122"/>
                <a:cs typeface="Arial" pitchFamily="34" charset="0"/>
              </a:rPr>
              <a:t>痛</a:t>
            </a:r>
            <a:r>
              <a:rPr lang="zh-CN" altLang="en-US" dirty="0" smtClean="0">
                <a:latin typeface="Arial" pitchFamily="34" charset="0"/>
                <a:ea typeface="宋体" pitchFamily="2" charset="-122"/>
                <a:cs typeface="Arial" pitchFamily="34" charset="0"/>
              </a:rPr>
              <a:t>）</a:t>
            </a:r>
            <a:endParaRPr lang="en-US" dirty="0" smtClean="0">
              <a:latin typeface="Arial" pitchFamily="34" charset="0"/>
              <a:ea typeface="宋体" pitchFamily="2" charset="-122"/>
              <a:cs typeface="Arial" pitchFamily="34" charset="0"/>
            </a:endParaRPr>
          </a:p>
          <a:p>
            <a:pPr lvl="1"/>
            <a:r>
              <a:rPr lang="zh-CN" altLang="en-US" dirty="0" smtClean="0">
                <a:latin typeface="Arial" pitchFamily="34" charset="0"/>
                <a:ea typeface="宋体" pitchFamily="2" charset="-122"/>
                <a:cs typeface="Arial" pitchFamily="34" charset="0"/>
              </a:rPr>
              <a:t>退化的椎间盘释放</a:t>
            </a:r>
            <a:r>
              <a:rPr lang="zh-CN" altLang="en-US" dirty="0">
                <a:latin typeface="Arial" pitchFamily="34" charset="0"/>
                <a:ea typeface="宋体" pitchFamily="2" charset="-122"/>
                <a:cs typeface="Arial" pitchFamily="34" charset="0"/>
              </a:rPr>
              <a:t>炎症</a:t>
            </a:r>
            <a:r>
              <a:rPr lang="zh-CN" altLang="en-US" dirty="0" smtClean="0">
                <a:latin typeface="Arial" pitchFamily="34" charset="0"/>
                <a:ea typeface="宋体" pitchFamily="2" charset="-122"/>
                <a:cs typeface="Arial" pitchFamily="34" charset="0"/>
              </a:rPr>
              <a:t>介质（</a:t>
            </a:r>
            <a:r>
              <a:rPr lang="zh-CN" altLang="en-US" i="1" dirty="0" smtClean="0">
                <a:latin typeface="Arial" pitchFamily="34" charset="0"/>
                <a:ea typeface="宋体" pitchFamily="2" charset="-122"/>
                <a:cs typeface="Arial" pitchFamily="34" charset="0"/>
              </a:rPr>
              <a:t>炎症</a:t>
            </a:r>
            <a:r>
              <a:rPr lang="zh-CN" altLang="en-US" i="1" dirty="0">
                <a:latin typeface="Arial" pitchFamily="34" charset="0"/>
                <a:ea typeface="宋体" pitchFamily="2" charset="-122"/>
                <a:cs typeface="Arial" pitchFamily="34" charset="0"/>
              </a:rPr>
              <a:t>性神经性神经根</a:t>
            </a:r>
            <a:r>
              <a:rPr lang="zh-CN" altLang="en-US" i="1" dirty="0" smtClean="0">
                <a:latin typeface="Arial" pitchFamily="34" charset="0"/>
                <a:ea typeface="宋体" pitchFamily="2" charset="-122"/>
                <a:cs typeface="Arial" pitchFamily="34" charset="0"/>
              </a:rPr>
              <a:t>痛</a:t>
            </a:r>
            <a:r>
              <a:rPr lang="zh-CN" altLang="en-US" dirty="0" smtClean="0">
                <a:latin typeface="Arial" pitchFamily="34" charset="0"/>
                <a:ea typeface="宋体" pitchFamily="2" charset="-122"/>
                <a:cs typeface="Arial" pitchFamily="34" charset="0"/>
              </a:rPr>
              <a:t>）但没有机械性压迫</a:t>
            </a:r>
            <a:r>
              <a:rPr dirty="0" smtClean="0">
                <a:latin typeface="Arial" pitchFamily="34" charset="0"/>
                <a:ea typeface="宋体" pitchFamily="2" charset="-122"/>
                <a:cs typeface="Arial" pitchFamily="34" charset="0"/>
              </a:rPr>
              <a:t> </a:t>
            </a:r>
            <a:endParaRPr lang="en-US" dirty="0">
              <a:latin typeface="Arial" pitchFamily="34" charset="0"/>
              <a:ea typeface="宋体" pitchFamily="2" charset="-122"/>
              <a:cs typeface="Arial" pitchFamily="34" charset="0"/>
            </a:endParaRPr>
          </a:p>
        </p:txBody>
      </p:sp>
      <p:sp>
        <p:nvSpPr>
          <p:cNvPr id="8" name="TextBox 7"/>
          <p:cNvSpPr txBox="1"/>
          <p:nvPr/>
        </p:nvSpPr>
        <p:spPr>
          <a:xfrm>
            <a:off x="207700" y="6416496"/>
            <a:ext cx="7666038" cy="398070"/>
          </a:xfrm>
          <a:prstGeom prst="rect">
            <a:avLst/>
          </a:prstGeom>
          <a:noFill/>
        </p:spPr>
        <p:txBody>
          <a:bodyPr wrap="square" lIns="0" tIns="0" rIns="0" bIns="0" rtlCol="0" anchor="b" anchorCtr="0">
            <a:noAutofit/>
          </a:bodyPr>
          <a:lstStyle/>
          <a:p>
            <a:r>
              <a:rPr lang="en-US" sz="1000" dirty="0">
                <a:solidFill>
                  <a:srgbClr val="002060"/>
                </a:solidFill>
                <a:latin typeface="Arial" pitchFamily="34" charset="0"/>
                <a:ea typeface="宋体" pitchFamily="2" charset="-122"/>
                <a:cs typeface="Arial" pitchFamily="34" charset="0"/>
              </a:rPr>
              <a:t>Freynhagen R, Baron R</a:t>
            </a:r>
            <a:r>
              <a:rPr lang="en-US" sz="1000" dirty="0" smtClean="0">
                <a:solidFill>
                  <a:srgbClr val="002060"/>
                </a:solidFill>
                <a:latin typeface="Arial" pitchFamily="34" charset="0"/>
                <a:ea typeface="宋体" pitchFamily="2" charset="-122"/>
                <a:cs typeface="Arial" pitchFamily="34" charset="0"/>
              </a:rPr>
              <a:t>. </a:t>
            </a:r>
            <a:r>
              <a:rPr lang="en-CA" sz="1000" i="1" dirty="0" err="1">
                <a:solidFill>
                  <a:srgbClr val="002060"/>
                </a:solidFill>
                <a:latin typeface="Arial" pitchFamily="34" charset="0"/>
                <a:ea typeface="宋体" pitchFamily="2" charset="-122"/>
                <a:cs typeface="Arial" pitchFamily="34" charset="0"/>
              </a:rPr>
              <a:t>Curr</a:t>
            </a:r>
            <a:r>
              <a:rPr lang="en-CA" sz="1000" i="1" dirty="0">
                <a:solidFill>
                  <a:srgbClr val="002060"/>
                </a:solidFill>
                <a:latin typeface="Arial" pitchFamily="34" charset="0"/>
                <a:ea typeface="宋体" pitchFamily="2" charset="-122"/>
                <a:cs typeface="Arial" pitchFamily="34" charset="0"/>
              </a:rPr>
              <a:t> Pain Headache </a:t>
            </a:r>
            <a:r>
              <a:rPr lang="en-CA" sz="1000" i="1" dirty="0" smtClean="0">
                <a:solidFill>
                  <a:srgbClr val="002060"/>
                </a:solidFill>
                <a:latin typeface="Arial" pitchFamily="34" charset="0"/>
                <a:ea typeface="宋体" pitchFamily="2" charset="-122"/>
                <a:cs typeface="Arial" pitchFamily="34" charset="0"/>
              </a:rPr>
              <a:t>Rep </a:t>
            </a:r>
            <a:r>
              <a:rPr lang="en-CA" sz="1000" dirty="0" smtClean="0">
                <a:solidFill>
                  <a:srgbClr val="002060"/>
                </a:solidFill>
                <a:latin typeface="Arial" pitchFamily="34" charset="0"/>
                <a:ea typeface="宋体" pitchFamily="2" charset="-122"/>
                <a:cs typeface="Arial" pitchFamily="34" charset="0"/>
              </a:rPr>
              <a:t>2009; 13(3</a:t>
            </a:r>
            <a:r>
              <a:rPr lang="en-CA" sz="1000" dirty="0">
                <a:solidFill>
                  <a:srgbClr val="002060"/>
                </a:solidFill>
                <a:latin typeface="Arial" pitchFamily="34" charset="0"/>
                <a:ea typeface="宋体" pitchFamily="2" charset="-122"/>
                <a:cs typeface="Arial" pitchFamily="34" charset="0"/>
              </a:rPr>
              <a:t>):185-90</a:t>
            </a:r>
            <a:r>
              <a:rPr lang="en-CA" sz="1000" i="1" dirty="0">
                <a:solidFill>
                  <a:srgbClr val="002060"/>
                </a:solidFill>
                <a:latin typeface="Arial" pitchFamily="34" charset="0"/>
                <a:ea typeface="宋体" pitchFamily="2" charset="-122"/>
                <a:cs typeface="Arial" pitchFamily="34" charset="0"/>
              </a:rPr>
              <a:t>.</a:t>
            </a:r>
            <a:endParaRPr lang="en-US" sz="1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2763219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zh-CN" altLang="en-US" dirty="0" smtClean="0">
                <a:latin typeface="Arial" pitchFamily="34" charset="0"/>
                <a:ea typeface="宋体" pitchFamily="2" charset="-122"/>
                <a:cs typeface="Arial" pitchFamily="34" charset="0"/>
              </a:rPr>
              <a:t>问题讨论</a:t>
            </a:r>
            <a:endParaRPr lang="en-CA" dirty="0">
              <a:latin typeface="Arial" pitchFamily="34" charset="0"/>
              <a:ea typeface="宋体" pitchFamily="2" charset="-122"/>
              <a:cs typeface="Arial"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l="2489" t="3435" r="-2489" b="19701"/>
          <a:stretch>
            <a:fillRect/>
          </a:stretch>
        </p:blipFill>
        <p:spPr bwMode="auto">
          <a:xfrm>
            <a:off x="1828800" y="1228725"/>
            <a:ext cx="54864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1689544" y="2809649"/>
            <a:ext cx="6293304" cy="2016125"/>
          </a:xfrm>
          <a:prstGeom prst="roundRect">
            <a:avLst/>
          </a:prstGeom>
          <a:noFill/>
          <a:ln w="25400" cap="flat" cmpd="sng" algn="ctr">
            <a:noFill/>
            <a:prstDash val="solid"/>
          </a:ln>
          <a:effectLst/>
        </p:spPr>
        <p:txBody>
          <a:bodyPr anchor="ctr">
            <a:normAutofit/>
          </a:bodyPr>
          <a:lstStyle/>
          <a:p>
            <a:pPr algn="ctr" fontAlgn="auto">
              <a:lnSpc>
                <a:spcPct val="80000"/>
              </a:lnSpc>
              <a:spcBef>
                <a:spcPct val="20000"/>
              </a:spcBef>
              <a:spcAft>
                <a:spcPts val="0"/>
              </a:spcAft>
              <a:buClr>
                <a:srgbClr val="0092FF"/>
              </a:buClr>
              <a:defRPr/>
            </a:pPr>
            <a:r>
              <a:rPr lang="zh-CN" altLang="en-US" sz="4000" b="1" kern="0" cap="small" dirty="0" smtClean="0">
                <a:solidFill>
                  <a:srgbClr val="002060">
                    <a:lumMod val="75000"/>
                    <a:lumOff val="25000"/>
                  </a:srgbClr>
                </a:solidFill>
                <a:latin typeface="Arial" pitchFamily="34" charset="0"/>
                <a:ea typeface="宋体" pitchFamily="2" charset="-122"/>
                <a:cs typeface="Arial" pitchFamily="34" charset="0"/>
              </a:rPr>
              <a:t>腰痛需多长时间才能康复？</a:t>
            </a:r>
            <a:endParaRPr lang="en-CA" sz="4000" b="1" kern="0" cap="small" dirty="0">
              <a:solidFill>
                <a:srgbClr val="002060">
                  <a:lumMod val="75000"/>
                  <a:lumOff val="25000"/>
                </a:srgbClr>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401556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腰痛自然发展史</a:t>
            </a:r>
            <a:endParaRPr lang="en-CA" dirty="0">
              <a:latin typeface="Arial" pitchFamily="34" charset="0"/>
              <a:ea typeface="宋体" pitchFamily="2" charset="-122"/>
              <a:cs typeface="Arial" pitchFamily="34" charset="0"/>
            </a:endParaRPr>
          </a:p>
        </p:txBody>
      </p:sp>
      <p:sp>
        <p:nvSpPr>
          <p:cNvPr id="78" name="Freeform 2"/>
          <p:cNvSpPr>
            <a:spLocks/>
          </p:cNvSpPr>
          <p:nvPr/>
        </p:nvSpPr>
        <p:spPr bwMode="auto">
          <a:xfrm>
            <a:off x="1793024" y="1675572"/>
            <a:ext cx="5775225" cy="3900665"/>
          </a:xfrm>
          <a:custGeom>
            <a:avLst/>
            <a:gdLst>
              <a:gd name="T0" fmla="*/ 0 w 4340"/>
              <a:gd name="T1" fmla="*/ 0 h 3118"/>
              <a:gd name="T2" fmla="*/ 0 w 4340"/>
              <a:gd name="T3" fmla="*/ 4949825 h 3118"/>
              <a:gd name="T4" fmla="*/ 7046912 w 4340"/>
              <a:gd name="T5" fmla="*/ 4949825 h 3118"/>
              <a:gd name="T6" fmla="*/ 0 60000 65536"/>
              <a:gd name="T7" fmla="*/ 0 60000 65536"/>
              <a:gd name="T8" fmla="*/ 0 60000 65536"/>
            </a:gdLst>
            <a:ahLst/>
            <a:cxnLst>
              <a:cxn ang="T6">
                <a:pos x="T0" y="T1"/>
              </a:cxn>
              <a:cxn ang="T7">
                <a:pos x="T2" y="T3"/>
              </a:cxn>
              <a:cxn ang="T8">
                <a:pos x="T4" y="T5"/>
              </a:cxn>
            </a:cxnLst>
            <a:rect l="0" t="0" r="r" b="b"/>
            <a:pathLst>
              <a:path w="4340" h="3118">
                <a:moveTo>
                  <a:pt x="0" y="0"/>
                </a:moveTo>
                <a:lnTo>
                  <a:pt x="0" y="3118"/>
                </a:lnTo>
                <a:lnTo>
                  <a:pt x="4340" y="3118"/>
                </a:lnTo>
              </a:path>
            </a:pathLst>
          </a:custGeom>
          <a:noFill/>
          <a:ln w="12700" cap="flat" cmpd="sng">
            <a:solidFill>
              <a:srgbClr val="002060"/>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grpSp>
        <p:nvGrpSpPr>
          <p:cNvPr id="79" name="Group 3"/>
          <p:cNvGrpSpPr>
            <a:grpSpLocks/>
          </p:cNvGrpSpPr>
          <p:nvPr/>
        </p:nvGrpSpPr>
        <p:grpSpPr bwMode="auto">
          <a:xfrm>
            <a:off x="1664223" y="2461563"/>
            <a:ext cx="128801" cy="3114676"/>
            <a:chOff x="626" y="1233"/>
            <a:chExt cx="129" cy="2342"/>
          </a:xfrm>
        </p:grpSpPr>
        <p:sp>
          <p:nvSpPr>
            <p:cNvPr id="80" name="Line 4"/>
            <p:cNvSpPr>
              <a:spLocks noChangeShapeType="1"/>
            </p:cNvSpPr>
            <p:nvPr/>
          </p:nvSpPr>
          <p:spPr bwMode="auto">
            <a:xfrm>
              <a:off x="626" y="3575"/>
              <a:ext cx="129" cy="0"/>
            </a:xfrm>
            <a:prstGeom prst="line">
              <a:avLst/>
            </a:prstGeom>
            <a:noFill/>
            <a:ln w="127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81" name="Line 5"/>
            <p:cNvSpPr>
              <a:spLocks noChangeShapeType="1"/>
            </p:cNvSpPr>
            <p:nvPr/>
          </p:nvSpPr>
          <p:spPr bwMode="auto">
            <a:xfrm>
              <a:off x="626" y="3106"/>
              <a:ext cx="129" cy="0"/>
            </a:xfrm>
            <a:prstGeom prst="line">
              <a:avLst/>
            </a:prstGeom>
            <a:noFill/>
            <a:ln w="127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82" name="Line 6"/>
            <p:cNvSpPr>
              <a:spLocks noChangeShapeType="1"/>
            </p:cNvSpPr>
            <p:nvPr/>
          </p:nvSpPr>
          <p:spPr bwMode="auto">
            <a:xfrm>
              <a:off x="626" y="2638"/>
              <a:ext cx="129" cy="0"/>
            </a:xfrm>
            <a:prstGeom prst="line">
              <a:avLst/>
            </a:prstGeom>
            <a:noFill/>
            <a:ln w="127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83" name="Line 7"/>
            <p:cNvSpPr>
              <a:spLocks noChangeShapeType="1"/>
            </p:cNvSpPr>
            <p:nvPr/>
          </p:nvSpPr>
          <p:spPr bwMode="auto">
            <a:xfrm>
              <a:off x="626" y="2169"/>
              <a:ext cx="129" cy="0"/>
            </a:xfrm>
            <a:prstGeom prst="line">
              <a:avLst/>
            </a:prstGeom>
            <a:noFill/>
            <a:ln w="127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84" name="Line 8"/>
            <p:cNvSpPr>
              <a:spLocks noChangeShapeType="1"/>
            </p:cNvSpPr>
            <p:nvPr/>
          </p:nvSpPr>
          <p:spPr bwMode="auto">
            <a:xfrm>
              <a:off x="626" y="1701"/>
              <a:ext cx="129" cy="0"/>
            </a:xfrm>
            <a:prstGeom prst="line">
              <a:avLst/>
            </a:prstGeom>
            <a:noFill/>
            <a:ln w="127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85" name="Line 9"/>
            <p:cNvSpPr>
              <a:spLocks noChangeShapeType="1"/>
            </p:cNvSpPr>
            <p:nvPr/>
          </p:nvSpPr>
          <p:spPr bwMode="auto">
            <a:xfrm>
              <a:off x="626" y="1233"/>
              <a:ext cx="129" cy="0"/>
            </a:xfrm>
            <a:prstGeom prst="line">
              <a:avLst/>
            </a:prstGeom>
            <a:noFill/>
            <a:ln w="127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grpSp>
      <p:sp>
        <p:nvSpPr>
          <p:cNvPr id="86" name="Line 11"/>
          <p:cNvSpPr>
            <a:spLocks noChangeShapeType="1"/>
          </p:cNvSpPr>
          <p:nvPr/>
        </p:nvSpPr>
        <p:spPr bwMode="auto">
          <a:xfrm>
            <a:off x="1793024" y="5578363"/>
            <a:ext cx="0" cy="139859"/>
          </a:xfrm>
          <a:prstGeom prst="line">
            <a:avLst/>
          </a:prstGeom>
          <a:noFill/>
          <a:ln w="127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87" name="Line 12"/>
          <p:cNvSpPr>
            <a:spLocks noChangeShapeType="1"/>
          </p:cNvSpPr>
          <p:nvPr/>
        </p:nvSpPr>
        <p:spPr bwMode="auto">
          <a:xfrm>
            <a:off x="2425319" y="5578363"/>
            <a:ext cx="0" cy="139859"/>
          </a:xfrm>
          <a:prstGeom prst="line">
            <a:avLst/>
          </a:prstGeom>
          <a:noFill/>
          <a:ln w="127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88" name="Line 13"/>
          <p:cNvSpPr>
            <a:spLocks noChangeShapeType="1"/>
          </p:cNvSpPr>
          <p:nvPr/>
        </p:nvSpPr>
        <p:spPr bwMode="auto">
          <a:xfrm>
            <a:off x="3058916" y="5578363"/>
            <a:ext cx="0" cy="139859"/>
          </a:xfrm>
          <a:prstGeom prst="line">
            <a:avLst/>
          </a:prstGeom>
          <a:noFill/>
          <a:ln w="127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89" name="Line 14"/>
          <p:cNvSpPr>
            <a:spLocks noChangeShapeType="1"/>
          </p:cNvSpPr>
          <p:nvPr/>
        </p:nvSpPr>
        <p:spPr bwMode="auto">
          <a:xfrm>
            <a:off x="3691211" y="5578363"/>
            <a:ext cx="0" cy="139859"/>
          </a:xfrm>
          <a:prstGeom prst="line">
            <a:avLst/>
          </a:prstGeom>
          <a:noFill/>
          <a:ln w="127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90" name="Line 15"/>
          <p:cNvSpPr>
            <a:spLocks noChangeShapeType="1"/>
          </p:cNvSpPr>
          <p:nvPr/>
        </p:nvSpPr>
        <p:spPr bwMode="auto">
          <a:xfrm>
            <a:off x="4324808" y="5578363"/>
            <a:ext cx="0" cy="139859"/>
          </a:xfrm>
          <a:prstGeom prst="line">
            <a:avLst/>
          </a:prstGeom>
          <a:noFill/>
          <a:ln w="127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91" name="Line 16"/>
          <p:cNvSpPr>
            <a:spLocks noChangeShapeType="1"/>
          </p:cNvSpPr>
          <p:nvPr/>
        </p:nvSpPr>
        <p:spPr bwMode="auto">
          <a:xfrm>
            <a:off x="4958404" y="5578363"/>
            <a:ext cx="0" cy="139859"/>
          </a:xfrm>
          <a:prstGeom prst="line">
            <a:avLst/>
          </a:prstGeom>
          <a:noFill/>
          <a:ln w="127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92" name="Line 17"/>
          <p:cNvSpPr>
            <a:spLocks noChangeShapeType="1"/>
          </p:cNvSpPr>
          <p:nvPr/>
        </p:nvSpPr>
        <p:spPr bwMode="auto">
          <a:xfrm>
            <a:off x="5590700" y="5578363"/>
            <a:ext cx="0" cy="139859"/>
          </a:xfrm>
          <a:prstGeom prst="line">
            <a:avLst/>
          </a:prstGeom>
          <a:noFill/>
          <a:ln w="127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93" name="Line 18"/>
          <p:cNvSpPr>
            <a:spLocks noChangeShapeType="1"/>
          </p:cNvSpPr>
          <p:nvPr/>
        </p:nvSpPr>
        <p:spPr bwMode="auto">
          <a:xfrm>
            <a:off x="6263327" y="5578363"/>
            <a:ext cx="0" cy="139859"/>
          </a:xfrm>
          <a:prstGeom prst="line">
            <a:avLst/>
          </a:prstGeom>
          <a:noFill/>
          <a:ln w="127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94" name="Line 19"/>
          <p:cNvSpPr>
            <a:spLocks noChangeShapeType="1"/>
          </p:cNvSpPr>
          <p:nvPr/>
        </p:nvSpPr>
        <p:spPr bwMode="auto">
          <a:xfrm>
            <a:off x="7219576" y="5578363"/>
            <a:ext cx="0" cy="139859"/>
          </a:xfrm>
          <a:prstGeom prst="line">
            <a:avLst/>
          </a:prstGeom>
          <a:noFill/>
          <a:ln w="127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useBgFill="1">
        <p:nvSpPr>
          <p:cNvPr id="95" name="Freeform 21"/>
          <p:cNvSpPr>
            <a:spLocks/>
          </p:cNvSpPr>
          <p:nvPr/>
        </p:nvSpPr>
        <p:spPr bwMode="auto">
          <a:xfrm>
            <a:off x="5171537" y="5511072"/>
            <a:ext cx="182143" cy="186189"/>
          </a:xfrm>
          <a:custGeom>
            <a:avLst/>
            <a:gdLst>
              <a:gd name="T0" fmla="*/ 0 w 140"/>
              <a:gd name="T1" fmla="*/ 140 h 140"/>
              <a:gd name="T2" fmla="*/ 76 w 140"/>
              <a:gd name="T3" fmla="*/ 140 h 140"/>
              <a:gd name="T4" fmla="*/ 140 w 140"/>
              <a:gd name="T5" fmla="*/ 0 h 140"/>
              <a:gd name="T6" fmla="*/ 68 w 140"/>
              <a:gd name="T7" fmla="*/ 0 h 140"/>
              <a:gd name="T8" fmla="*/ 0 w 140"/>
              <a:gd name="T9" fmla="*/ 14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140">
                <a:moveTo>
                  <a:pt x="0" y="140"/>
                </a:moveTo>
                <a:lnTo>
                  <a:pt x="76" y="140"/>
                </a:lnTo>
                <a:lnTo>
                  <a:pt x="140" y="0"/>
                </a:lnTo>
                <a:lnTo>
                  <a:pt x="68" y="0"/>
                </a:lnTo>
                <a:lnTo>
                  <a:pt x="0" y="140"/>
                </a:lnTo>
                <a:close/>
              </a:path>
            </a:pathLst>
          </a:custGeom>
          <a:noFill/>
          <a:ln>
            <a:noFill/>
          </a:ln>
          <a:effectLst/>
          <a:extLst>
            <a:ext uri="{91240B29-F687-4F45-9708-019B960494DF}">
              <a14:hiddenLine xmlns:a14="http://schemas.microsoft.com/office/drawing/2010/main" w="19050" cap="flat" cmpd="sng">
                <a:solidFill>
                  <a:srgbClr val="00FF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96" name="Line 22"/>
          <p:cNvSpPr>
            <a:spLocks noChangeShapeType="1"/>
          </p:cNvSpPr>
          <p:nvPr/>
        </p:nvSpPr>
        <p:spPr bwMode="auto">
          <a:xfrm flipH="1">
            <a:off x="5168935" y="5497773"/>
            <a:ext cx="104082" cy="210128"/>
          </a:xfrm>
          <a:prstGeom prst="line">
            <a:avLst/>
          </a:prstGeom>
          <a:noFill/>
          <a:ln w="190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97" name="Line 23"/>
          <p:cNvSpPr>
            <a:spLocks noChangeShapeType="1"/>
          </p:cNvSpPr>
          <p:nvPr/>
        </p:nvSpPr>
        <p:spPr bwMode="auto">
          <a:xfrm flipH="1">
            <a:off x="5260006" y="5497773"/>
            <a:ext cx="104082" cy="210128"/>
          </a:xfrm>
          <a:prstGeom prst="line">
            <a:avLst/>
          </a:prstGeom>
          <a:noFill/>
          <a:ln w="190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useBgFill="1">
        <p:nvSpPr>
          <p:cNvPr id="98" name="Freeform 25"/>
          <p:cNvSpPr>
            <a:spLocks/>
          </p:cNvSpPr>
          <p:nvPr/>
        </p:nvSpPr>
        <p:spPr bwMode="auto">
          <a:xfrm>
            <a:off x="6662834" y="5511072"/>
            <a:ext cx="182143" cy="186189"/>
          </a:xfrm>
          <a:custGeom>
            <a:avLst/>
            <a:gdLst>
              <a:gd name="T0" fmla="*/ 0 w 140"/>
              <a:gd name="T1" fmla="*/ 140 h 140"/>
              <a:gd name="T2" fmla="*/ 76 w 140"/>
              <a:gd name="T3" fmla="*/ 140 h 140"/>
              <a:gd name="T4" fmla="*/ 140 w 140"/>
              <a:gd name="T5" fmla="*/ 0 h 140"/>
              <a:gd name="T6" fmla="*/ 68 w 140"/>
              <a:gd name="T7" fmla="*/ 0 h 140"/>
              <a:gd name="T8" fmla="*/ 0 w 140"/>
              <a:gd name="T9" fmla="*/ 14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140">
                <a:moveTo>
                  <a:pt x="0" y="140"/>
                </a:moveTo>
                <a:lnTo>
                  <a:pt x="76" y="140"/>
                </a:lnTo>
                <a:lnTo>
                  <a:pt x="140" y="0"/>
                </a:lnTo>
                <a:lnTo>
                  <a:pt x="68" y="0"/>
                </a:lnTo>
                <a:lnTo>
                  <a:pt x="0" y="140"/>
                </a:lnTo>
                <a:close/>
              </a:path>
            </a:pathLst>
          </a:custGeom>
          <a:noFill/>
          <a:ln>
            <a:noFill/>
          </a:ln>
          <a:effectLst/>
          <a:extLst>
            <a:ext uri="{91240B29-F687-4F45-9708-019B960494DF}">
              <a14:hiddenLine xmlns:a14="http://schemas.microsoft.com/office/drawing/2010/main" w="19050" cap="flat" cmpd="sng">
                <a:solidFill>
                  <a:srgbClr val="00FF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99" name="Line 26"/>
          <p:cNvSpPr>
            <a:spLocks noChangeShapeType="1"/>
          </p:cNvSpPr>
          <p:nvPr/>
        </p:nvSpPr>
        <p:spPr bwMode="auto">
          <a:xfrm flipH="1">
            <a:off x="6660232" y="5497773"/>
            <a:ext cx="104082" cy="210128"/>
          </a:xfrm>
          <a:prstGeom prst="line">
            <a:avLst/>
          </a:prstGeom>
          <a:noFill/>
          <a:ln w="190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100" name="Line 27"/>
          <p:cNvSpPr>
            <a:spLocks noChangeShapeType="1"/>
          </p:cNvSpPr>
          <p:nvPr/>
        </p:nvSpPr>
        <p:spPr bwMode="auto">
          <a:xfrm flipH="1">
            <a:off x="6751303" y="5497773"/>
            <a:ext cx="104082" cy="210128"/>
          </a:xfrm>
          <a:prstGeom prst="line">
            <a:avLst/>
          </a:prstGeom>
          <a:noFill/>
          <a:ln w="190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101" name="Freeform 28"/>
          <p:cNvSpPr>
            <a:spLocks/>
          </p:cNvSpPr>
          <p:nvPr/>
        </p:nvSpPr>
        <p:spPr bwMode="auto">
          <a:xfrm>
            <a:off x="1945243" y="2387088"/>
            <a:ext cx="5507216" cy="2748947"/>
          </a:xfrm>
          <a:custGeom>
            <a:avLst/>
            <a:gdLst>
              <a:gd name="T0" fmla="*/ 77788 w 4233"/>
              <a:gd name="T1" fmla="*/ 0 h 2067"/>
              <a:gd name="T2" fmla="*/ 1768475 w 4233"/>
              <a:gd name="T3" fmla="*/ 2854325 h 2067"/>
              <a:gd name="T4" fmla="*/ 6719888 w 4233"/>
              <a:gd name="T5" fmla="*/ 3189287 h 2067"/>
              <a:gd name="T6" fmla="*/ 0 60000 65536"/>
              <a:gd name="T7" fmla="*/ 0 60000 65536"/>
              <a:gd name="T8" fmla="*/ 0 60000 65536"/>
            </a:gdLst>
            <a:ahLst/>
            <a:cxnLst>
              <a:cxn ang="T6">
                <a:pos x="T0" y="T1"/>
              </a:cxn>
              <a:cxn ang="T7">
                <a:pos x="T2" y="T3"/>
              </a:cxn>
              <a:cxn ang="T8">
                <a:pos x="T4" y="T5"/>
              </a:cxn>
            </a:cxnLst>
            <a:rect l="0" t="0" r="r" b="b"/>
            <a:pathLst>
              <a:path w="4233" h="2067">
                <a:moveTo>
                  <a:pt x="49" y="0"/>
                </a:moveTo>
                <a:cubicBezTo>
                  <a:pt x="0" y="1011"/>
                  <a:pt x="111" y="1473"/>
                  <a:pt x="1114" y="1798"/>
                </a:cubicBezTo>
                <a:cubicBezTo>
                  <a:pt x="1936" y="2067"/>
                  <a:pt x="3583" y="1965"/>
                  <a:pt x="4233" y="2009"/>
                </a:cubicBezTo>
              </a:path>
            </a:pathLst>
          </a:custGeom>
          <a:noFill/>
          <a:ln w="57150" cap="flat" cmpd="sng">
            <a:solidFill>
              <a:srgbClr val="C03932"/>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102" name="Text Box 29"/>
          <p:cNvSpPr txBox="1">
            <a:spLocks noChangeArrowheads="1"/>
          </p:cNvSpPr>
          <p:nvPr/>
        </p:nvSpPr>
        <p:spPr bwMode="auto">
          <a:xfrm>
            <a:off x="1065802" y="2255425"/>
            <a:ext cx="612733" cy="2893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lnSpc>
                <a:spcPct val="105000"/>
              </a:lnSpc>
              <a:spcBef>
                <a:spcPct val="17000"/>
              </a:spcBef>
            </a:pPr>
            <a:r>
              <a:rPr lang="en-CA" sz="2000" dirty="0" smtClean="0">
                <a:solidFill>
                  <a:srgbClr val="002060"/>
                </a:solidFill>
                <a:ea typeface="宋体" pitchFamily="2" charset="-122"/>
                <a:cs typeface="Arial" pitchFamily="34" charset="0"/>
              </a:rPr>
              <a:t>100</a:t>
            </a:r>
          </a:p>
          <a:p>
            <a:pPr algn="r" eaLnBrk="1" hangingPunct="1">
              <a:lnSpc>
                <a:spcPct val="105000"/>
              </a:lnSpc>
              <a:spcBef>
                <a:spcPct val="17000"/>
              </a:spcBef>
            </a:pPr>
            <a:endParaRPr lang="en-CA" sz="1400" dirty="0" smtClean="0">
              <a:solidFill>
                <a:srgbClr val="002060"/>
              </a:solidFill>
              <a:ea typeface="宋体" pitchFamily="2" charset="-122"/>
              <a:cs typeface="Arial" pitchFamily="34" charset="0"/>
            </a:endParaRPr>
          </a:p>
          <a:p>
            <a:pPr algn="r" eaLnBrk="1" hangingPunct="1">
              <a:lnSpc>
                <a:spcPct val="105000"/>
              </a:lnSpc>
              <a:spcBef>
                <a:spcPct val="17000"/>
              </a:spcBef>
            </a:pPr>
            <a:r>
              <a:rPr lang="en-CA" sz="2000" dirty="0" smtClean="0">
                <a:solidFill>
                  <a:srgbClr val="002060"/>
                </a:solidFill>
                <a:ea typeface="宋体" pitchFamily="2" charset="-122"/>
                <a:cs typeface="Arial" pitchFamily="34" charset="0"/>
              </a:rPr>
              <a:t>80</a:t>
            </a:r>
          </a:p>
          <a:p>
            <a:pPr algn="r" eaLnBrk="1" hangingPunct="1">
              <a:lnSpc>
                <a:spcPct val="105000"/>
              </a:lnSpc>
              <a:spcBef>
                <a:spcPct val="17000"/>
              </a:spcBef>
            </a:pPr>
            <a:endParaRPr lang="en-CA" sz="1200" dirty="0" smtClean="0">
              <a:solidFill>
                <a:srgbClr val="002060"/>
              </a:solidFill>
              <a:ea typeface="宋体" pitchFamily="2" charset="-122"/>
              <a:cs typeface="Arial" pitchFamily="34" charset="0"/>
            </a:endParaRPr>
          </a:p>
          <a:p>
            <a:pPr algn="r" eaLnBrk="1" hangingPunct="1">
              <a:lnSpc>
                <a:spcPct val="105000"/>
              </a:lnSpc>
              <a:spcBef>
                <a:spcPct val="17000"/>
              </a:spcBef>
            </a:pPr>
            <a:r>
              <a:rPr lang="en-CA" sz="2000" dirty="0" smtClean="0">
                <a:solidFill>
                  <a:srgbClr val="002060"/>
                </a:solidFill>
                <a:ea typeface="宋体" pitchFamily="2" charset="-122"/>
                <a:cs typeface="Arial" pitchFamily="34" charset="0"/>
              </a:rPr>
              <a:t>60</a:t>
            </a:r>
          </a:p>
          <a:p>
            <a:pPr algn="r" eaLnBrk="1" hangingPunct="1">
              <a:lnSpc>
                <a:spcPct val="105000"/>
              </a:lnSpc>
              <a:spcBef>
                <a:spcPct val="17000"/>
              </a:spcBef>
            </a:pPr>
            <a:endParaRPr lang="en-CA" sz="1200" dirty="0" smtClean="0">
              <a:solidFill>
                <a:srgbClr val="002060"/>
              </a:solidFill>
              <a:ea typeface="宋体" pitchFamily="2" charset="-122"/>
              <a:cs typeface="Arial" pitchFamily="34" charset="0"/>
            </a:endParaRPr>
          </a:p>
          <a:p>
            <a:pPr algn="r" eaLnBrk="1" hangingPunct="1">
              <a:lnSpc>
                <a:spcPct val="105000"/>
              </a:lnSpc>
              <a:spcBef>
                <a:spcPct val="17000"/>
              </a:spcBef>
            </a:pPr>
            <a:r>
              <a:rPr lang="en-CA" sz="2000" dirty="0" smtClean="0">
                <a:solidFill>
                  <a:srgbClr val="002060"/>
                </a:solidFill>
                <a:ea typeface="宋体" pitchFamily="2" charset="-122"/>
                <a:cs typeface="Arial" pitchFamily="34" charset="0"/>
              </a:rPr>
              <a:t>40</a:t>
            </a:r>
          </a:p>
          <a:p>
            <a:pPr algn="r" eaLnBrk="1" hangingPunct="1">
              <a:lnSpc>
                <a:spcPct val="105000"/>
              </a:lnSpc>
              <a:spcBef>
                <a:spcPct val="17000"/>
              </a:spcBef>
            </a:pPr>
            <a:endParaRPr lang="en-CA" sz="1400" dirty="0" smtClean="0">
              <a:solidFill>
                <a:srgbClr val="002060"/>
              </a:solidFill>
              <a:ea typeface="宋体" pitchFamily="2" charset="-122"/>
              <a:cs typeface="Arial" pitchFamily="34" charset="0"/>
            </a:endParaRPr>
          </a:p>
          <a:p>
            <a:pPr algn="r" eaLnBrk="1" hangingPunct="1">
              <a:lnSpc>
                <a:spcPct val="105000"/>
              </a:lnSpc>
              <a:spcBef>
                <a:spcPct val="17000"/>
              </a:spcBef>
            </a:pPr>
            <a:r>
              <a:rPr lang="en-CA" sz="2000" dirty="0" smtClean="0">
                <a:solidFill>
                  <a:srgbClr val="002060"/>
                </a:solidFill>
                <a:ea typeface="宋体" pitchFamily="2" charset="-122"/>
                <a:cs typeface="Arial" pitchFamily="34" charset="0"/>
              </a:rPr>
              <a:t>20</a:t>
            </a:r>
            <a:endParaRPr lang="en-CA" sz="2000" dirty="0">
              <a:solidFill>
                <a:srgbClr val="002060"/>
              </a:solidFill>
              <a:ea typeface="宋体" pitchFamily="2" charset="-122"/>
              <a:cs typeface="Arial" pitchFamily="34" charset="0"/>
            </a:endParaRPr>
          </a:p>
        </p:txBody>
      </p:sp>
      <p:sp>
        <p:nvSpPr>
          <p:cNvPr id="103" name="Text Box 31"/>
          <p:cNvSpPr txBox="1">
            <a:spLocks noChangeArrowheads="1"/>
          </p:cNvSpPr>
          <p:nvPr/>
        </p:nvSpPr>
        <p:spPr bwMode="auto">
          <a:xfrm>
            <a:off x="4245819" y="6204231"/>
            <a:ext cx="147508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05000"/>
              </a:lnSpc>
              <a:spcBef>
                <a:spcPct val="17000"/>
              </a:spcBef>
            </a:pPr>
            <a:r>
              <a:rPr lang="zh-CN" altLang="en-US" sz="2000" b="1" dirty="0" smtClean="0">
                <a:solidFill>
                  <a:srgbClr val="002060"/>
                </a:solidFill>
                <a:ea typeface="宋体" pitchFamily="2" charset="-122"/>
                <a:cs typeface="Arial" pitchFamily="34" charset="0"/>
              </a:rPr>
              <a:t>时间（天）</a:t>
            </a:r>
            <a:endParaRPr lang="en-CA" sz="2000" b="1" dirty="0">
              <a:solidFill>
                <a:srgbClr val="002060"/>
              </a:solidFill>
              <a:ea typeface="宋体" pitchFamily="2" charset="-122"/>
              <a:cs typeface="Arial" pitchFamily="34" charset="0"/>
            </a:endParaRPr>
          </a:p>
        </p:txBody>
      </p:sp>
      <p:sp>
        <p:nvSpPr>
          <p:cNvPr id="104" name="Text Box 32"/>
          <p:cNvSpPr txBox="1">
            <a:spLocks noChangeArrowheads="1"/>
          </p:cNvSpPr>
          <p:nvPr/>
        </p:nvSpPr>
        <p:spPr bwMode="auto">
          <a:xfrm rot="16200000">
            <a:off x="377118" y="3498621"/>
            <a:ext cx="92845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05000"/>
              </a:lnSpc>
              <a:spcBef>
                <a:spcPct val="17000"/>
              </a:spcBef>
            </a:pPr>
            <a:r>
              <a:rPr lang="en-US" altLang="zh-CN" sz="2000" b="1" dirty="0" smtClean="0">
                <a:solidFill>
                  <a:srgbClr val="002060"/>
                </a:solidFill>
                <a:ea typeface="宋体" pitchFamily="2" charset="-122"/>
                <a:cs typeface="Arial" pitchFamily="34" charset="0"/>
              </a:rPr>
              <a:t>%</a:t>
            </a:r>
            <a:r>
              <a:rPr lang="zh-CN" altLang="en-US" sz="2000" b="1" dirty="0" smtClean="0">
                <a:solidFill>
                  <a:srgbClr val="002060"/>
                </a:solidFill>
                <a:ea typeface="宋体" pitchFamily="2" charset="-122"/>
                <a:cs typeface="Arial" pitchFamily="34" charset="0"/>
              </a:rPr>
              <a:t>病例</a:t>
            </a:r>
            <a:endParaRPr lang="en-CA" sz="2000" b="1" dirty="0">
              <a:solidFill>
                <a:srgbClr val="002060"/>
              </a:solidFill>
              <a:ea typeface="宋体" pitchFamily="2" charset="-122"/>
              <a:cs typeface="Arial" pitchFamily="34" charset="0"/>
            </a:endParaRPr>
          </a:p>
        </p:txBody>
      </p:sp>
      <p:sp>
        <p:nvSpPr>
          <p:cNvPr id="105" name="Text Box 33"/>
          <p:cNvSpPr txBox="1">
            <a:spLocks noChangeArrowheads="1"/>
          </p:cNvSpPr>
          <p:nvPr/>
        </p:nvSpPr>
        <p:spPr bwMode="auto">
          <a:xfrm>
            <a:off x="2129857" y="1352408"/>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3600" b="0" i="0" u="none" strike="noStrike" kern="0" cap="none" spc="0" normalizeH="0" baseline="0" noProof="0" dirty="0">
              <a:ln>
                <a:noFill/>
              </a:ln>
              <a:solidFill>
                <a:prstClr val="black"/>
              </a:solidFill>
              <a:effectLst/>
              <a:uLnTx/>
              <a:uFillTx/>
              <a:ea typeface="宋体" pitchFamily="2" charset="-122"/>
              <a:cs typeface="Arial" pitchFamily="34" charset="0"/>
            </a:endParaRPr>
          </a:p>
        </p:txBody>
      </p:sp>
      <p:sp>
        <p:nvSpPr>
          <p:cNvPr id="106" name="Text Box 34"/>
          <p:cNvSpPr txBox="1">
            <a:spLocks noChangeArrowheads="1"/>
          </p:cNvSpPr>
          <p:nvPr/>
        </p:nvSpPr>
        <p:spPr bwMode="auto">
          <a:xfrm>
            <a:off x="3151570" y="2225618"/>
            <a:ext cx="3647152"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200"/>
              </a:spcAft>
            </a:pPr>
            <a:r>
              <a:rPr lang="zh-CN" altLang="en-US" b="1" dirty="0" smtClean="0">
                <a:solidFill>
                  <a:srgbClr val="002060"/>
                </a:solidFill>
                <a:ea typeface="宋体" pitchFamily="2" charset="-122"/>
                <a:cs typeface="Arial" pitchFamily="34" charset="0"/>
              </a:rPr>
              <a:t>多数情况下的腰痛：</a:t>
            </a:r>
            <a:endParaRPr lang="en-CA" b="1" dirty="0" smtClean="0">
              <a:solidFill>
                <a:srgbClr val="002060"/>
              </a:solidFill>
              <a:ea typeface="宋体" pitchFamily="2" charset="-122"/>
              <a:cs typeface="Arial" pitchFamily="34" charset="0"/>
            </a:endParaRPr>
          </a:p>
          <a:p>
            <a:pPr marL="457200" indent="-279400" eaLnBrk="1" hangingPunct="1">
              <a:spcAft>
                <a:spcPts val="200"/>
              </a:spcAft>
              <a:buFont typeface="Arial" pitchFamily="34" charset="0"/>
              <a:buChar char="•"/>
            </a:pPr>
            <a:r>
              <a:rPr lang="zh-CN" altLang="en-US" dirty="0" smtClean="0">
                <a:solidFill>
                  <a:srgbClr val="002060"/>
                </a:solidFill>
                <a:ea typeface="宋体" pitchFamily="2" charset="-122"/>
                <a:cs typeface="Arial" pitchFamily="34" charset="0"/>
              </a:rPr>
              <a:t>急性</a:t>
            </a:r>
            <a:endParaRPr lang="en-CA" dirty="0" smtClean="0">
              <a:solidFill>
                <a:srgbClr val="002060"/>
              </a:solidFill>
              <a:ea typeface="宋体" pitchFamily="2" charset="-122"/>
              <a:cs typeface="Arial" pitchFamily="34" charset="0"/>
            </a:endParaRPr>
          </a:p>
          <a:p>
            <a:pPr marL="457200" indent="-279400" eaLnBrk="1" hangingPunct="1">
              <a:spcAft>
                <a:spcPts val="200"/>
              </a:spcAft>
              <a:buFont typeface="Arial" pitchFamily="34" charset="0"/>
              <a:buChar char="•"/>
            </a:pPr>
            <a:r>
              <a:rPr lang="zh-CN" altLang="en-US" dirty="0" smtClean="0">
                <a:solidFill>
                  <a:srgbClr val="002060"/>
                </a:solidFill>
                <a:ea typeface="宋体" pitchFamily="2" charset="-122"/>
                <a:cs typeface="Arial" pitchFamily="34" charset="0"/>
              </a:rPr>
              <a:t>良性</a:t>
            </a:r>
            <a:endParaRPr lang="en-CA" altLang="en-US" dirty="0" smtClean="0">
              <a:solidFill>
                <a:srgbClr val="002060"/>
              </a:solidFill>
              <a:ea typeface="宋体" pitchFamily="2" charset="-122"/>
              <a:cs typeface="Arial" pitchFamily="34" charset="0"/>
            </a:endParaRPr>
          </a:p>
          <a:p>
            <a:pPr marL="457200" indent="-279400" eaLnBrk="1" hangingPunct="1">
              <a:spcAft>
                <a:spcPts val="200"/>
              </a:spcAft>
              <a:buFont typeface="Arial" pitchFamily="34" charset="0"/>
              <a:buChar char="•"/>
            </a:pPr>
            <a:r>
              <a:rPr lang="zh-CN" altLang="en-US" dirty="0" smtClean="0">
                <a:solidFill>
                  <a:srgbClr val="002060"/>
                </a:solidFill>
                <a:ea typeface="宋体" pitchFamily="2" charset="-122"/>
                <a:cs typeface="Arial" pitchFamily="34" charset="0"/>
              </a:rPr>
              <a:t>自限性，并倾向于随时间恢复</a:t>
            </a:r>
            <a:endParaRPr lang="en-CA" altLang="en-US" dirty="0" smtClean="0">
              <a:solidFill>
                <a:srgbClr val="002060"/>
              </a:solidFill>
              <a:ea typeface="宋体" pitchFamily="2" charset="-122"/>
              <a:cs typeface="Arial" pitchFamily="34" charset="0"/>
            </a:endParaRPr>
          </a:p>
        </p:txBody>
      </p:sp>
      <p:sp>
        <p:nvSpPr>
          <p:cNvPr id="107" name="TextBox 7"/>
          <p:cNvSpPr txBox="1">
            <a:spLocks noChangeArrowheads="1"/>
          </p:cNvSpPr>
          <p:nvPr/>
        </p:nvSpPr>
        <p:spPr bwMode="auto">
          <a:xfrm>
            <a:off x="206756" y="6416387"/>
            <a:ext cx="766603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smtClean="0">
                <a:solidFill>
                  <a:srgbClr val="002060"/>
                </a:solidFill>
                <a:ea typeface="宋体" pitchFamily="2" charset="-122"/>
                <a:cs typeface="Arial" pitchFamily="34" charset="0"/>
              </a:rPr>
              <a:t>Adapted from: Gunn CC </a:t>
            </a:r>
            <a:r>
              <a:rPr lang="en-US" sz="1000" i="1" dirty="0" smtClean="0">
                <a:solidFill>
                  <a:srgbClr val="002060"/>
                </a:solidFill>
                <a:ea typeface="宋体" pitchFamily="2" charset="-122"/>
                <a:cs typeface="Arial" pitchFamily="34" charset="0"/>
              </a:rPr>
              <a:t>et al. Spine </a:t>
            </a:r>
            <a:r>
              <a:rPr lang="en-US" sz="1000" dirty="0" smtClean="0">
                <a:solidFill>
                  <a:srgbClr val="002060"/>
                </a:solidFill>
                <a:ea typeface="宋体" pitchFamily="2" charset="-122"/>
                <a:cs typeface="Arial" pitchFamily="34" charset="0"/>
              </a:rPr>
              <a:t>1980; 5(3):279-91.</a:t>
            </a:r>
            <a:endParaRPr lang="en-US" sz="1000" dirty="0">
              <a:solidFill>
                <a:srgbClr val="002060"/>
              </a:solidFill>
              <a:ea typeface="宋体" pitchFamily="2" charset="-122"/>
              <a:cs typeface="Arial" pitchFamily="34" charset="0"/>
            </a:endParaRPr>
          </a:p>
        </p:txBody>
      </p:sp>
      <p:sp>
        <p:nvSpPr>
          <p:cNvPr id="108" name="Rectangle 107"/>
          <p:cNvSpPr/>
          <p:nvPr/>
        </p:nvSpPr>
        <p:spPr>
          <a:xfrm>
            <a:off x="2179711" y="5701245"/>
            <a:ext cx="540533"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20 </a:t>
            </a:r>
            <a:endParaRPr kumimoji="0" lang="en-CA" sz="18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109" name="Rectangle 108"/>
          <p:cNvSpPr/>
          <p:nvPr/>
        </p:nvSpPr>
        <p:spPr>
          <a:xfrm>
            <a:off x="2836740" y="5701245"/>
            <a:ext cx="470000"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40</a:t>
            </a:r>
            <a:endParaRPr kumimoji="0" lang="en-CA" sz="18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110" name="Rectangle 109"/>
          <p:cNvSpPr/>
          <p:nvPr/>
        </p:nvSpPr>
        <p:spPr>
          <a:xfrm>
            <a:off x="3469035" y="5701245"/>
            <a:ext cx="470000"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60</a:t>
            </a:r>
            <a:endParaRPr kumimoji="0" lang="en-CA" sz="18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111" name="Rectangle 110"/>
          <p:cNvSpPr/>
          <p:nvPr/>
        </p:nvSpPr>
        <p:spPr>
          <a:xfrm>
            <a:off x="4099073" y="5701245"/>
            <a:ext cx="470000"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80</a:t>
            </a:r>
            <a:endParaRPr kumimoji="0" lang="en-CA" sz="18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112" name="Rectangle 111"/>
          <p:cNvSpPr/>
          <p:nvPr/>
        </p:nvSpPr>
        <p:spPr>
          <a:xfrm>
            <a:off x="4678887" y="5701245"/>
            <a:ext cx="612668"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100</a:t>
            </a:r>
            <a:endParaRPr kumimoji="0" lang="en-CA" sz="18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113" name="Rectangle 112"/>
          <p:cNvSpPr/>
          <p:nvPr/>
        </p:nvSpPr>
        <p:spPr>
          <a:xfrm>
            <a:off x="5313560" y="5701245"/>
            <a:ext cx="612668"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140</a:t>
            </a:r>
            <a:endParaRPr kumimoji="0" lang="en-CA" sz="18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114" name="Rectangle 113"/>
          <p:cNvSpPr/>
          <p:nvPr/>
        </p:nvSpPr>
        <p:spPr>
          <a:xfrm>
            <a:off x="6004804" y="5701245"/>
            <a:ext cx="612668"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180</a:t>
            </a:r>
            <a:endParaRPr kumimoji="0" lang="en-CA" sz="18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115" name="Rectangle 114"/>
          <p:cNvSpPr/>
          <p:nvPr/>
        </p:nvSpPr>
        <p:spPr>
          <a:xfrm>
            <a:off x="6951528" y="5701245"/>
            <a:ext cx="612668"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300</a:t>
            </a:r>
            <a:endParaRPr kumimoji="0" lang="en-CA" sz="18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431203418"/>
      </p:ext>
    </p:extLst>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急性腰痛的</a:t>
            </a:r>
            <a:r>
              <a:rPr lang="zh-CN" altLang="en-US" dirty="0">
                <a:latin typeface="Arial" pitchFamily="34" charset="0"/>
                <a:ea typeface="宋体" pitchFamily="2" charset="-122"/>
                <a:cs typeface="Arial" pitchFamily="34" charset="0"/>
              </a:rPr>
              <a:t>处理</a:t>
            </a:r>
            <a:endParaRPr lang="en-CA" dirty="0">
              <a:latin typeface="Arial" pitchFamily="34" charset="0"/>
              <a:ea typeface="宋体" pitchFamily="2" charset="-122"/>
              <a:cs typeface="Arial" pitchFamily="34" charset="0"/>
            </a:endParaRPr>
          </a:p>
        </p:txBody>
      </p:sp>
      <p:cxnSp>
        <p:nvCxnSpPr>
          <p:cNvPr id="25" name="Straight Connector 24"/>
          <p:cNvCxnSpPr/>
          <p:nvPr/>
        </p:nvCxnSpPr>
        <p:spPr>
          <a:xfrm>
            <a:off x="5451348" y="4365104"/>
            <a:ext cx="0" cy="12933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64743" y="4387348"/>
            <a:ext cx="0" cy="12933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91092" y="4365104"/>
            <a:ext cx="0" cy="129336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16314" y="6464107"/>
            <a:ext cx="7786742" cy="400110"/>
          </a:xfrm>
          <a:prstGeom prst="rect">
            <a:avLst/>
          </a:prstGeom>
        </p:spPr>
        <p:txBody>
          <a:bodyPr wrap="square">
            <a:spAutoFit/>
          </a:bodyPr>
          <a:lstStyle/>
          <a:p>
            <a:endParaRPr lang="en-US" sz="1000" dirty="0" smtClean="0">
              <a:solidFill>
                <a:srgbClr val="002060"/>
              </a:solidFill>
              <a:latin typeface="Arial" pitchFamily="34" charset="0"/>
              <a:ea typeface="宋体" pitchFamily="2" charset="-122"/>
              <a:cs typeface="Arial" pitchFamily="34" charset="0"/>
            </a:endParaRPr>
          </a:p>
          <a:p>
            <a:r>
              <a:rPr lang="en-US" sz="1000" dirty="0" smtClean="0">
                <a:solidFill>
                  <a:srgbClr val="002060"/>
                </a:solidFill>
                <a:latin typeface="Arial" pitchFamily="34" charset="0"/>
                <a:ea typeface="宋体" pitchFamily="2" charset="-122"/>
                <a:cs typeface="Arial" pitchFamily="34" charset="0"/>
              </a:rPr>
              <a:t>Adapted from: Lee J </a:t>
            </a:r>
            <a:r>
              <a:rPr lang="en-US" sz="1000" i="1" dirty="0" smtClean="0">
                <a:solidFill>
                  <a:srgbClr val="002060"/>
                </a:solidFill>
                <a:latin typeface="Arial" pitchFamily="34" charset="0"/>
                <a:ea typeface="宋体" pitchFamily="2" charset="-122"/>
                <a:cs typeface="Arial" pitchFamily="34" charset="0"/>
              </a:rPr>
              <a:t>et al. </a:t>
            </a:r>
            <a:r>
              <a:rPr lang="en-US" sz="1000" i="1" dirty="0">
                <a:solidFill>
                  <a:srgbClr val="002060"/>
                </a:solidFill>
                <a:latin typeface="Arial" pitchFamily="34" charset="0"/>
                <a:ea typeface="宋体" pitchFamily="2" charset="-122"/>
                <a:cs typeface="Arial" pitchFamily="34" charset="0"/>
              </a:rPr>
              <a:t>Br J </a:t>
            </a:r>
            <a:r>
              <a:rPr lang="en-US" sz="1000" i="1" dirty="0" smtClean="0">
                <a:solidFill>
                  <a:srgbClr val="002060"/>
                </a:solidFill>
                <a:latin typeface="Arial" pitchFamily="34" charset="0"/>
                <a:ea typeface="宋体" pitchFamily="2" charset="-122"/>
                <a:cs typeface="Arial" pitchFamily="34" charset="0"/>
              </a:rPr>
              <a:t>Anaesth</a:t>
            </a:r>
            <a:r>
              <a:rPr lang="en-US" sz="1000" dirty="0" smtClean="0">
                <a:solidFill>
                  <a:srgbClr val="002060"/>
                </a:solidFill>
                <a:latin typeface="Arial" pitchFamily="34" charset="0"/>
                <a:ea typeface="宋体" pitchFamily="2" charset="-122"/>
                <a:cs typeface="Arial" pitchFamily="34" charset="0"/>
              </a:rPr>
              <a:t> 2013; 111(1</a:t>
            </a:r>
            <a:r>
              <a:rPr lang="en-US" sz="1000" dirty="0">
                <a:solidFill>
                  <a:srgbClr val="002060"/>
                </a:solidFill>
                <a:latin typeface="Arial" pitchFamily="34" charset="0"/>
                <a:ea typeface="宋体" pitchFamily="2" charset="-122"/>
                <a:cs typeface="Arial" pitchFamily="34" charset="0"/>
              </a:rPr>
              <a:t>):112-20.</a:t>
            </a:r>
            <a:endParaRPr lang="es-MX" sz="1000" dirty="0">
              <a:solidFill>
                <a:srgbClr val="002060"/>
              </a:solidFill>
              <a:latin typeface="Arial" pitchFamily="34" charset="0"/>
              <a:ea typeface="宋体" pitchFamily="2" charset="-122"/>
              <a:cs typeface="Arial" pitchFamily="34" charset="0"/>
            </a:endParaRPr>
          </a:p>
        </p:txBody>
      </p:sp>
      <p:sp>
        <p:nvSpPr>
          <p:cNvPr id="29" name="Freeform 28"/>
          <p:cNvSpPr/>
          <p:nvPr/>
        </p:nvSpPr>
        <p:spPr>
          <a:xfrm>
            <a:off x="5190962" y="3550022"/>
            <a:ext cx="2420412" cy="377666"/>
          </a:xfrm>
          <a:custGeom>
            <a:avLst/>
            <a:gdLst/>
            <a:ahLst/>
            <a:cxnLst/>
            <a:rect l="0" t="0" r="0" b="0"/>
            <a:pathLst>
              <a:path>
                <a:moveTo>
                  <a:pt x="0" y="0"/>
                </a:moveTo>
                <a:lnTo>
                  <a:pt x="0" y="243967"/>
                </a:lnTo>
                <a:lnTo>
                  <a:pt x="2420412" y="243967"/>
                </a:lnTo>
                <a:lnTo>
                  <a:pt x="2420412" y="377666"/>
                </a:lnTo>
              </a:path>
            </a:pathLst>
          </a:custGeom>
          <a:noFill/>
          <a:ln>
            <a:solidFill>
              <a:schemeClr val="accent2"/>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Freeform 30"/>
          <p:cNvSpPr/>
          <p:nvPr/>
        </p:nvSpPr>
        <p:spPr>
          <a:xfrm>
            <a:off x="2955056" y="3540497"/>
            <a:ext cx="2216855" cy="388412"/>
          </a:xfrm>
          <a:custGeom>
            <a:avLst/>
            <a:gdLst/>
            <a:ahLst/>
            <a:cxnLst/>
            <a:rect l="0" t="0" r="0" b="0"/>
            <a:pathLst>
              <a:path>
                <a:moveTo>
                  <a:pt x="2216855" y="0"/>
                </a:moveTo>
                <a:lnTo>
                  <a:pt x="2216855" y="254714"/>
                </a:lnTo>
                <a:lnTo>
                  <a:pt x="0" y="254714"/>
                </a:lnTo>
                <a:lnTo>
                  <a:pt x="0" y="38841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31"/>
          <p:cNvSpPr/>
          <p:nvPr/>
        </p:nvSpPr>
        <p:spPr>
          <a:xfrm>
            <a:off x="5124944" y="2917902"/>
            <a:ext cx="91440" cy="254612"/>
          </a:xfrm>
          <a:custGeom>
            <a:avLst/>
            <a:gdLst/>
            <a:ahLst/>
            <a:cxnLst/>
            <a:rect l="0" t="0" r="0" b="0"/>
            <a:pathLst>
              <a:path>
                <a:moveTo>
                  <a:pt x="45720" y="0"/>
                </a:moveTo>
                <a:lnTo>
                  <a:pt x="45720" y="120914"/>
                </a:lnTo>
                <a:lnTo>
                  <a:pt x="46967" y="120914"/>
                </a:lnTo>
                <a:lnTo>
                  <a:pt x="46967" y="25461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3" name="Freeform 32"/>
          <p:cNvSpPr/>
          <p:nvPr/>
        </p:nvSpPr>
        <p:spPr>
          <a:xfrm>
            <a:off x="5124944" y="2266371"/>
            <a:ext cx="91440" cy="280180"/>
          </a:xfrm>
          <a:custGeom>
            <a:avLst/>
            <a:gdLst/>
            <a:ahLst/>
            <a:cxnLst/>
            <a:rect l="0" t="0" r="0" b="0"/>
            <a:pathLst>
              <a:path>
                <a:moveTo>
                  <a:pt x="46967" y="0"/>
                </a:moveTo>
                <a:lnTo>
                  <a:pt x="46967" y="146482"/>
                </a:lnTo>
                <a:lnTo>
                  <a:pt x="45720" y="146482"/>
                </a:lnTo>
                <a:lnTo>
                  <a:pt x="45720" y="28018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4" name="Freeform 33"/>
          <p:cNvSpPr/>
          <p:nvPr/>
        </p:nvSpPr>
        <p:spPr>
          <a:xfrm>
            <a:off x="2878854" y="1896523"/>
            <a:ext cx="4637270" cy="369847"/>
          </a:xfrm>
          <a:custGeom>
            <a:avLst/>
            <a:gdLst>
              <a:gd name="connsiteX0" fmla="*/ 0 w 4783790"/>
              <a:gd name="connsiteY0" fmla="*/ 0 h 369847"/>
              <a:gd name="connsiteX1" fmla="*/ 4783790 w 4783790"/>
              <a:gd name="connsiteY1" fmla="*/ 0 h 369847"/>
              <a:gd name="connsiteX2" fmla="*/ 4783790 w 4783790"/>
              <a:gd name="connsiteY2" fmla="*/ 369847 h 369847"/>
              <a:gd name="connsiteX3" fmla="*/ 0 w 4783790"/>
              <a:gd name="connsiteY3" fmla="*/ 369847 h 369847"/>
              <a:gd name="connsiteX4" fmla="*/ 0 w 4783790"/>
              <a:gd name="connsiteY4" fmla="*/ 0 h 369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3790" h="369847">
                <a:moveTo>
                  <a:pt x="0" y="0"/>
                </a:moveTo>
                <a:lnTo>
                  <a:pt x="4783790" y="0"/>
                </a:lnTo>
                <a:lnTo>
                  <a:pt x="4783790" y="369847"/>
                </a:lnTo>
                <a:lnTo>
                  <a:pt x="0" y="36984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zh-CN" altLang="en-US" dirty="0" smtClean="0">
                <a:solidFill>
                  <a:prstClr val="white"/>
                </a:solidFill>
                <a:latin typeface="Arial" pitchFamily="34" charset="0"/>
                <a:ea typeface="宋体" pitchFamily="2" charset="-122"/>
                <a:cs typeface="Arial" pitchFamily="34" charset="0"/>
              </a:rPr>
              <a:t>临床表现：急性腰痛</a:t>
            </a:r>
            <a:endParaRPr lang="en-CA" dirty="0">
              <a:solidFill>
                <a:prstClr val="white"/>
              </a:solidFill>
              <a:latin typeface="Arial" pitchFamily="34" charset="0"/>
              <a:ea typeface="宋体" pitchFamily="2" charset="-122"/>
              <a:cs typeface="Arial" pitchFamily="34" charset="0"/>
            </a:endParaRPr>
          </a:p>
        </p:txBody>
      </p:sp>
      <p:sp>
        <p:nvSpPr>
          <p:cNvPr id="35" name="Freeform 34"/>
          <p:cNvSpPr/>
          <p:nvPr/>
        </p:nvSpPr>
        <p:spPr>
          <a:xfrm>
            <a:off x="2878856" y="2546551"/>
            <a:ext cx="4637267" cy="371350"/>
          </a:xfrm>
          <a:custGeom>
            <a:avLst/>
            <a:gdLst>
              <a:gd name="connsiteX0" fmla="*/ 0 w 4827592"/>
              <a:gd name="connsiteY0" fmla="*/ 0 h 371350"/>
              <a:gd name="connsiteX1" fmla="*/ 4827592 w 4827592"/>
              <a:gd name="connsiteY1" fmla="*/ 0 h 371350"/>
              <a:gd name="connsiteX2" fmla="*/ 4827592 w 4827592"/>
              <a:gd name="connsiteY2" fmla="*/ 371350 h 371350"/>
              <a:gd name="connsiteX3" fmla="*/ 0 w 4827592"/>
              <a:gd name="connsiteY3" fmla="*/ 371350 h 371350"/>
              <a:gd name="connsiteX4" fmla="*/ 0 w 4827592"/>
              <a:gd name="connsiteY4" fmla="*/ 0 h 37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7592" h="371350">
                <a:moveTo>
                  <a:pt x="0" y="0"/>
                </a:moveTo>
                <a:lnTo>
                  <a:pt x="4827592" y="0"/>
                </a:lnTo>
                <a:lnTo>
                  <a:pt x="4827592" y="371350"/>
                </a:lnTo>
                <a:lnTo>
                  <a:pt x="0" y="3713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zh-CN" altLang="en-US" dirty="0" smtClean="0">
                <a:solidFill>
                  <a:prstClr val="white"/>
                </a:solidFill>
                <a:latin typeface="Arial" pitchFamily="34" charset="0"/>
                <a:ea typeface="宋体" pitchFamily="2" charset="-122"/>
                <a:cs typeface="Arial" pitchFamily="34" charset="0"/>
              </a:rPr>
              <a:t>病史和检查</a:t>
            </a:r>
            <a:endParaRPr lang="en-CA" dirty="0">
              <a:solidFill>
                <a:prstClr val="white"/>
              </a:solidFill>
              <a:latin typeface="Arial" pitchFamily="34" charset="0"/>
              <a:ea typeface="宋体" pitchFamily="2" charset="-122"/>
              <a:cs typeface="Arial" pitchFamily="34" charset="0"/>
            </a:endParaRPr>
          </a:p>
        </p:txBody>
      </p:sp>
      <p:sp>
        <p:nvSpPr>
          <p:cNvPr id="41" name="Freeform 40"/>
          <p:cNvSpPr/>
          <p:nvPr/>
        </p:nvSpPr>
        <p:spPr>
          <a:xfrm>
            <a:off x="2878854" y="3172514"/>
            <a:ext cx="4637269" cy="367982"/>
          </a:xfrm>
          <a:custGeom>
            <a:avLst/>
            <a:gdLst>
              <a:gd name="connsiteX0" fmla="*/ 0 w 4791838"/>
              <a:gd name="connsiteY0" fmla="*/ 0 h 367982"/>
              <a:gd name="connsiteX1" fmla="*/ 4791838 w 4791838"/>
              <a:gd name="connsiteY1" fmla="*/ 0 h 367982"/>
              <a:gd name="connsiteX2" fmla="*/ 4791838 w 4791838"/>
              <a:gd name="connsiteY2" fmla="*/ 367982 h 367982"/>
              <a:gd name="connsiteX3" fmla="*/ 0 w 4791838"/>
              <a:gd name="connsiteY3" fmla="*/ 367982 h 367982"/>
              <a:gd name="connsiteX4" fmla="*/ 0 w 4791838"/>
              <a:gd name="connsiteY4" fmla="*/ 0 h 367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838" h="367982">
                <a:moveTo>
                  <a:pt x="0" y="0"/>
                </a:moveTo>
                <a:lnTo>
                  <a:pt x="4791838" y="0"/>
                </a:lnTo>
                <a:lnTo>
                  <a:pt x="4791838" y="367982"/>
                </a:lnTo>
                <a:lnTo>
                  <a:pt x="0" y="367982"/>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zh-CN" altLang="en-US" dirty="0" smtClean="0">
                <a:solidFill>
                  <a:prstClr val="white"/>
                </a:solidFill>
                <a:latin typeface="Arial" pitchFamily="34" charset="0"/>
                <a:ea typeface="宋体" pitchFamily="2" charset="-122"/>
                <a:cs typeface="Arial" pitchFamily="34" charset="0"/>
              </a:rPr>
              <a:t>红色警告？</a:t>
            </a:r>
            <a:endParaRPr lang="en-CA" dirty="0">
              <a:solidFill>
                <a:prstClr val="white"/>
              </a:solidFill>
              <a:latin typeface="Arial" pitchFamily="34" charset="0"/>
              <a:ea typeface="宋体" pitchFamily="2" charset="-122"/>
              <a:cs typeface="Arial" pitchFamily="34" charset="0"/>
            </a:endParaRPr>
          </a:p>
        </p:txBody>
      </p:sp>
      <p:sp>
        <p:nvSpPr>
          <p:cNvPr id="42" name="Freeform 41"/>
          <p:cNvSpPr/>
          <p:nvPr/>
        </p:nvSpPr>
        <p:spPr>
          <a:xfrm>
            <a:off x="179512" y="3928910"/>
            <a:ext cx="6169159" cy="458438"/>
          </a:xfrm>
          <a:custGeom>
            <a:avLst/>
            <a:gdLst>
              <a:gd name="connsiteX0" fmla="*/ 0 w 2945705"/>
              <a:gd name="connsiteY0" fmla="*/ 0 h 458438"/>
              <a:gd name="connsiteX1" fmla="*/ 2945705 w 2945705"/>
              <a:gd name="connsiteY1" fmla="*/ 0 h 458438"/>
              <a:gd name="connsiteX2" fmla="*/ 2945705 w 2945705"/>
              <a:gd name="connsiteY2" fmla="*/ 458438 h 458438"/>
              <a:gd name="connsiteX3" fmla="*/ 0 w 2945705"/>
              <a:gd name="connsiteY3" fmla="*/ 458438 h 458438"/>
              <a:gd name="connsiteX4" fmla="*/ 0 w 2945705"/>
              <a:gd name="connsiteY4" fmla="*/ 0 h 458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705" h="458438">
                <a:moveTo>
                  <a:pt x="0" y="0"/>
                </a:moveTo>
                <a:lnTo>
                  <a:pt x="2945705" y="0"/>
                </a:lnTo>
                <a:lnTo>
                  <a:pt x="2945705" y="458438"/>
                </a:lnTo>
                <a:lnTo>
                  <a:pt x="0" y="45843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zh-CN" altLang="en-US" dirty="0" smtClean="0">
                <a:solidFill>
                  <a:prstClr val="white"/>
                </a:solidFill>
                <a:latin typeface="Arial" pitchFamily="34" charset="0"/>
                <a:ea typeface="宋体" pitchFamily="2" charset="-122"/>
                <a:cs typeface="Arial" pitchFamily="34" charset="0"/>
              </a:rPr>
              <a:t>考虑鉴别诊断</a:t>
            </a:r>
            <a:endParaRPr lang="en-CA" dirty="0">
              <a:solidFill>
                <a:prstClr val="white"/>
              </a:solidFill>
              <a:latin typeface="Arial" pitchFamily="34" charset="0"/>
              <a:ea typeface="宋体" pitchFamily="2" charset="-122"/>
              <a:cs typeface="Arial" pitchFamily="34" charset="0"/>
            </a:endParaRPr>
          </a:p>
        </p:txBody>
      </p:sp>
      <p:sp>
        <p:nvSpPr>
          <p:cNvPr id="43" name="Freeform 42"/>
          <p:cNvSpPr/>
          <p:nvPr/>
        </p:nvSpPr>
        <p:spPr>
          <a:xfrm>
            <a:off x="179512" y="4653136"/>
            <a:ext cx="2023161" cy="864096"/>
          </a:xfrm>
          <a:custGeom>
            <a:avLst/>
            <a:gdLst>
              <a:gd name="connsiteX0" fmla="*/ 0 w 2023161"/>
              <a:gd name="connsiteY0" fmla="*/ 0 h 636658"/>
              <a:gd name="connsiteX1" fmla="*/ 2023161 w 2023161"/>
              <a:gd name="connsiteY1" fmla="*/ 0 h 636658"/>
              <a:gd name="connsiteX2" fmla="*/ 2023161 w 2023161"/>
              <a:gd name="connsiteY2" fmla="*/ 636658 h 636658"/>
              <a:gd name="connsiteX3" fmla="*/ 0 w 2023161"/>
              <a:gd name="connsiteY3" fmla="*/ 636658 h 636658"/>
              <a:gd name="connsiteX4" fmla="*/ 0 w 2023161"/>
              <a:gd name="connsiteY4" fmla="*/ 0 h 636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161" h="636658">
                <a:moveTo>
                  <a:pt x="0" y="0"/>
                </a:moveTo>
                <a:lnTo>
                  <a:pt x="2023161" y="0"/>
                </a:lnTo>
                <a:lnTo>
                  <a:pt x="2023161" y="636658"/>
                </a:lnTo>
                <a:lnTo>
                  <a:pt x="0" y="63665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zh-CN" altLang="en-US" dirty="0" smtClean="0">
                <a:solidFill>
                  <a:prstClr val="white"/>
                </a:solidFill>
                <a:latin typeface="Arial" pitchFamily="34" charset="0"/>
                <a:ea typeface="宋体" pitchFamily="2" charset="-122"/>
                <a:cs typeface="Arial" pitchFamily="34" charset="0"/>
              </a:rPr>
              <a:t>建议静养，避免</a:t>
            </a:r>
            <a:endParaRPr lang="en-CA" dirty="0">
              <a:solidFill>
                <a:prstClr val="white"/>
              </a:solidFill>
              <a:latin typeface="Arial" pitchFamily="34" charset="0"/>
              <a:ea typeface="宋体" pitchFamily="2" charset="-122"/>
              <a:cs typeface="Arial" pitchFamily="34" charset="0"/>
            </a:endParaRPr>
          </a:p>
        </p:txBody>
      </p:sp>
      <p:sp>
        <p:nvSpPr>
          <p:cNvPr id="44" name="Freeform 43"/>
          <p:cNvSpPr/>
          <p:nvPr/>
        </p:nvSpPr>
        <p:spPr>
          <a:xfrm>
            <a:off x="2339754" y="4653136"/>
            <a:ext cx="2025892" cy="864096"/>
          </a:xfrm>
          <a:custGeom>
            <a:avLst/>
            <a:gdLst>
              <a:gd name="connsiteX0" fmla="*/ 0 w 1838021"/>
              <a:gd name="connsiteY0" fmla="*/ 0 h 636658"/>
              <a:gd name="connsiteX1" fmla="*/ 1838021 w 1838021"/>
              <a:gd name="connsiteY1" fmla="*/ 0 h 636658"/>
              <a:gd name="connsiteX2" fmla="*/ 1838021 w 1838021"/>
              <a:gd name="connsiteY2" fmla="*/ 636658 h 636658"/>
              <a:gd name="connsiteX3" fmla="*/ 0 w 1838021"/>
              <a:gd name="connsiteY3" fmla="*/ 636658 h 636658"/>
              <a:gd name="connsiteX4" fmla="*/ 0 w 1838021"/>
              <a:gd name="connsiteY4" fmla="*/ 0 h 636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021" h="636658">
                <a:moveTo>
                  <a:pt x="0" y="0"/>
                </a:moveTo>
                <a:lnTo>
                  <a:pt x="1838021" y="0"/>
                </a:lnTo>
                <a:lnTo>
                  <a:pt x="1838021" y="636658"/>
                </a:lnTo>
                <a:lnTo>
                  <a:pt x="0" y="63665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zh-CN" altLang="en-US" dirty="0" smtClean="0">
                <a:solidFill>
                  <a:prstClr val="white"/>
                </a:solidFill>
                <a:latin typeface="Arial" pitchFamily="34" charset="0"/>
                <a:ea typeface="宋体" pitchFamily="2" charset="-122"/>
                <a:cs typeface="Arial" pitchFamily="34" charset="0"/>
              </a:rPr>
              <a:t>提供适当的</a:t>
            </a:r>
            <a:endParaRPr lang="en-US" altLang="zh-CN" dirty="0" smtClean="0">
              <a:solidFill>
                <a:prstClr val="white"/>
              </a:solidFill>
              <a:latin typeface="Arial" pitchFamily="34" charset="0"/>
              <a:ea typeface="宋体" pitchFamily="2" charset="-122"/>
              <a:cs typeface="Arial" pitchFamily="34" charset="0"/>
            </a:endParaRPr>
          </a:p>
          <a:p>
            <a:pPr algn="ctr" defTabSz="800100">
              <a:lnSpc>
                <a:spcPct val="90000"/>
              </a:lnSpc>
              <a:spcBef>
                <a:spcPct val="0"/>
              </a:spcBef>
              <a:spcAft>
                <a:spcPct val="35000"/>
              </a:spcAft>
            </a:pPr>
            <a:r>
              <a:rPr lang="zh-CN" altLang="en-US" dirty="0" smtClean="0">
                <a:solidFill>
                  <a:prstClr val="white"/>
                </a:solidFill>
                <a:latin typeface="Arial" pitchFamily="34" charset="0"/>
                <a:ea typeface="宋体" pitchFamily="2" charset="-122"/>
                <a:cs typeface="Arial" pitchFamily="34" charset="0"/>
              </a:rPr>
              <a:t>缓解疼痛治疗</a:t>
            </a:r>
            <a:endParaRPr lang="en-CA" dirty="0">
              <a:solidFill>
                <a:prstClr val="white"/>
              </a:solidFill>
              <a:latin typeface="Arial" pitchFamily="34" charset="0"/>
              <a:ea typeface="宋体" pitchFamily="2" charset="-122"/>
              <a:cs typeface="Arial" pitchFamily="34" charset="0"/>
            </a:endParaRPr>
          </a:p>
        </p:txBody>
      </p:sp>
      <p:sp>
        <p:nvSpPr>
          <p:cNvPr id="45" name="Freeform 44"/>
          <p:cNvSpPr/>
          <p:nvPr/>
        </p:nvSpPr>
        <p:spPr>
          <a:xfrm>
            <a:off x="179512" y="5638912"/>
            <a:ext cx="6126406" cy="392054"/>
          </a:xfrm>
          <a:custGeom>
            <a:avLst/>
            <a:gdLst>
              <a:gd name="connsiteX0" fmla="*/ 0 w 4532144"/>
              <a:gd name="connsiteY0" fmla="*/ 0 h 392054"/>
              <a:gd name="connsiteX1" fmla="*/ 4532144 w 4532144"/>
              <a:gd name="connsiteY1" fmla="*/ 0 h 392054"/>
              <a:gd name="connsiteX2" fmla="*/ 4532144 w 4532144"/>
              <a:gd name="connsiteY2" fmla="*/ 392054 h 392054"/>
              <a:gd name="connsiteX3" fmla="*/ 0 w 4532144"/>
              <a:gd name="connsiteY3" fmla="*/ 392054 h 392054"/>
              <a:gd name="connsiteX4" fmla="*/ 0 w 4532144"/>
              <a:gd name="connsiteY4" fmla="*/ 0 h 39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2144" h="392054">
                <a:moveTo>
                  <a:pt x="0" y="0"/>
                </a:moveTo>
                <a:lnTo>
                  <a:pt x="4532144" y="0"/>
                </a:lnTo>
                <a:lnTo>
                  <a:pt x="4532144" y="392054"/>
                </a:lnTo>
                <a:lnTo>
                  <a:pt x="0" y="39205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en-CA" dirty="0" smtClean="0">
                <a:solidFill>
                  <a:prstClr val="white"/>
                </a:solidFill>
                <a:latin typeface="Arial" pitchFamily="34" charset="0"/>
                <a:ea typeface="宋体" pitchFamily="2" charset="-122"/>
                <a:cs typeface="Arial" pitchFamily="34" charset="0"/>
              </a:rPr>
              <a:t>2</a:t>
            </a:r>
            <a:r>
              <a:rPr lang="zh-CN" altLang="en-US" dirty="0" smtClean="0">
                <a:solidFill>
                  <a:prstClr val="white"/>
                </a:solidFill>
                <a:latin typeface="Arial" pitchFamily="34" charset="0"/>
                <a:ea typeface="宋体" pitchFamily="2" charset="-122"/>
                <a:cs typeface="Arial" pitchFamily="34" charset="0"/>
              </a:rPr>
              <a:t>周内对改善进行审查和评估</a:t>
            </a:r>
            <a:endParaRPr lang="en-CA" dirty="0">
              <a:solidFill>
                <a:prstClr val="white"/>
              </a:solidFill>
              <a:latin typeface="Arial" pitchFamily="34" charset="0"/>
              <a:ea typeface="宋体" pitchFamily="2" charset="-122"/>
              <a:cs typeface="Arial" pitchFamily="34" charset="0"/>
            </a:endParaRPr>
          </a:p>
        </p:txBody>
      </p:sp>
      <p:sp>
        <p:nvSpPr>
          <p:cNvPr id="46" name="Freeform 45"/>
          <p:cNvSpPr/>
          <p:nvPr/>
        </p:nvSpPr>
        <p:spPr>
          <a:xfrm>
            <a:off x="4551970" y="4653136"/>
            <a:ext cx="1796702" cy="864096"/>
          </a:xfrm>
          <a:custGeom>
            <a:avLst/>
            <a:gdLst>
              <a:gd name="connsiteX0" fmla="*/ 0 w 1796702"/>
              <a:gd name="connsiteY0" fmla="*/ 0 h 636658"/>
              <a:gd name="connsiteX1" fmla="*/ 1796702 w 1796702"/>
              <a:gd name="connsiteY1" fmla="*/ 0 h 636658"/>
              <a:gd name="connsiteX2" fmla="*/ 1796702 w 1796702"/>
              <a:gd name="connsiteY2" fmla="*/ 636658 h 636658"/>
              <a:gd name="connsiteX3" fmla="*/ 0 w 1796702"/>
              <a:gd name="connsiteY3" fmla="*/ 636658 h 636658"/>
              <a:gd name="connsiteX4" fmla="*/ 0 w 1796702"/>
              <a:gd name="connsiteY4" fmla="*/ 0 h 636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702" h="636658">
                <a:moveTo>
                  <a:pt x="0" y="0"/>
                </a:moveTo>
                <a:lnTo>
                  <a:pt x="1796702" y="0"/>
                </a:lnTo>
                <a:lnTo>
                  <a:pt x="1796702" y="636658"/>
                </a:lnTo>
                <a:lnTo>
                  <a:pt x="0" y="63665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zh-CN" altLang="en-US" dirty="0" smtClean="0">
                <a:solidFill>
                  <a:prstClr val="white"/>
                </a:solidFill>
                <a:latin typeface="Arial" pitchFamily="34" charset="0"/>
                <a:ea typeface="宋体" pitchFamily="2" charset="-122"/>
                <a:cs typeface="Arial" pitchFamily="34" charset="0"/>
              </a:rPr>
              <a:t>提供自我保健宣教和咨询</a:t>
            </a:r>
            <a:endParaRPr lang="en-CA" dirty="0">
              <a:solidFill>
                <a:prstClr val="white"/>
              </a:solidFill>
              <a:latin typeface="Arial" pitchFamily="34" charset="0"/>
              <a:ea typeface="宋体" pitchFamily="2" charset="-122"/>
              <a:cs typeface="Arial" pitchFamily="34" charset="0"/>
            </a:endParaRPr>
          </a:p>
        </p:txBody>
      </p:sp>
      <p:sp>
        <p:nvSpPr>
          <p:cNvPr id="47" name="Freeform 46"/>
          <p:cNvSpPr/>
          <p:nvPr/>
        </p:nvSpPr>
        <p:spPr>
          <a:xfrm>
            <a:off x="6633479" y="3918163"/>
            <a:ext cx="2186993" cy="997962"/>
          </a:xfrm>
          <a:custGeom>
            <a:avLst/>
            <a:gdLst>
              <a:gd name="connsiteX0" fmla="*/ 0 w 1765289"/>
              <a:gd name="connsiteY0" fmla="*/ 0 h 997962"/>
              <a:gd name="connsiteX1" fmla="*/ 1765289 w 1765289"/>
              <a:gd name="connsiteY1" fmla="*/ 0 h 997962"/>
              <a:gd name="connsiteX2" fmla="*/ 1765289 w 1765289"/>
              <a:gd name="connsiteY2" fmla="*/ 997962 h 997962"/>
              <a:gd name="connsiteX3" fmla="*/ 0 w 1765289"/>
              <a:gd name="connsiteY3" fmla="*/ 997962 h 997962"/>
              <a:gd name="connsiteX4" fmla="*/ 0 w 1765289"/>
              <a:gd name="connsiteY4" fmla="*/ 0 h 997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289" h="997962">
                <a:moveTo>
                  <a:pt x="0" y="0"/>
                </a:moveTo>
                <a:lnTo>
                  <a:pt x="1765289" y="0"/>
                </a:lnTo>
                <a:lnTo>
                  <a:pt x="1765289" y="997962"/>
                </a:lnTo>
                <a:lnTo>
                  <a:pt x="0" y="997962"/>
                </a:lnTo>
                <a:lnTo>
                  <a:pt x="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zh-CN" altLang="en-US" dirty="0" smtClean="0">
                <a:solidFill>
                  <a:prstClr val="white"/>
                </a:solidFill>
                <a:latin typeface="Arial" pitchFamily="34" charset="0"/>
                <a:ea typeface="宋体" pitchFamily="2" charset="-122"/>
                <a:cs typeface="Arial" pitchFamily="34" charset="0"/>
              </a:rPr>
              <a:t>检查和管理；</a:t>
            </a:r>
            <a:endParaRPr lang="en-US" altLang="zh-CN" dirty="0" smtClean="0">
              <a:solidFill>
                <a:prstClr val="white"/>
              </a:solidFill>
              <a:latin typeface="Arial" pitchFamily="34" charset="0"/>
              <a:ea typeface="宋体" pitchFamily="2" charset="-122"/>
              <a:cs typeface="Arial" pitchFamily="34" charset="0"/>
            </a:endParaRPr>
          </a:p>
          <a:p>
            <a:pPr algn="ctr" defTabSz="800100">
              <a:lnSpc>
                <a:spcPct val="90000"/>
              </a:lnSpc>
              <a:spcBef>
                <a:spcPct val="0"/>
              </a:spcBef>
              <a:spcAft>
                <a:spcPct val="35000"/>
              </a:spcAft>
            </a:pPr>
            <a:r>
              <a:rPr lang="zh-CN" altLang="en-US" dirty="0" smtClean="0">
                <a:solidFill>
                  <a:prstClr val="white"/>
                </a:solidFill>
                <a:latin typeface="Arial" pitchFamily="34" charset="0"/>
                <a:ea typeface="宋体" pitchFamily="2" charset="-122"/>
                <a:cs typeface="Arial" pitchFamily="34" charset="0"/>
              </a:rPr>
              <a:t>考虑转诊</a:t>
            </a:r>
            <a:endParaRPr lang="en-CA" dirty="0">
              <a:solidFill>
                <a:prstClr val="white"/>
              </a:solidFill>
              <a:latin typeface="Arial" pitchFamily="34" charset="0"/>
              <a:ea typeface="宋体" pitchFamily="2" charset="-122"/>
              <a:cs typeface="Arial" pitchFamily="34" charset="0"/>
            </a:endParaRPr>
          </a:p>
        </p:txBody>
      </p:sp>
      <p:sp>
        <p:nvSpPr>
          <p:cNvPr id="48" name="TextBox 47"/>
          <p:cNvSpPr txBox="1"/>
          <p:nvPr/>
        </p:nvSpPr>
        <p:spPr>
          <a:xfrm>
            <a:off x="3518302" y="3491716"/>
            <a:ext cx="417102" cy="369332"/>
          </a:xfrm>
          <a:prstGeom prst="rect">
            <a:avLst/>
          </a:prstGeom>
          <a:noFill/>
        </p:spPr>
        <p:txBody>
          <a:bodyPr wrap="none" rtlCol="0">
            <a:spAutoFit/>
          </a:bodyPr>
          <a:lstStyle/>
          <a:p>
            <a:r>
              <a:rPr lang="zh-CN" altLang="en-US" b="1" dirty="0" smtClean="0">
                <a:solidFill>
                  <a:srgbClr val="0C6FCF"/>
                </a:solidFill>
                <a:latin typeface="Arial" pitchFamily="34" charset="0"/>
                <a:ea typeface="宋体" pitchFamily="2" charset="-122"/>
                <a:cs typeface="Arial" pitchFamily="34" charset="0"/>
              </a:rPr>
              <a:t>无</a:t>
            </a:r>
            <a:endParaRPr lang="en-CA" b="1" dirty="0">
              <a:solidFill>
                <a:srgbClr val="0C6FCF"/>
              </a:solidFill>
              <a:latin typeface="Arial" pitchFamily="34" charset="0"/>
              <a:ea typeface="宋体" pitchFamily="2" charset="-122"/>
              <a:cs typeface="Arial" pitchFamily="34" charset="0"/>
            </a:endParaRPr>
          </a:p>
        </p:txBody>
      </p:sp>
      <p:sp>
        <p:nvSpPr>
          <p:cNvPr id="49" name="TextBox 48"/>
          <p:cNvSpPr txBox="1"/>
          <p:nvPr/>
        </p:nvSpPr>
        <p:spPr>
          <a:xfrm>
            <a:off x="6075727" y="3491716"/>
            <a:ext cx="417102" cy="369332"/>
          </a:xfrm>
          <a:prstGeom prst="rect">
            <a:avLst/>
          </a:prstGeom>
          <a:noFill/>
        </p:spPr>
        <p:txBody>
          <a:bodyPr wrap="none" rtlCol="0">
            <a:spAutoFit/>
          </a:bodyPr>
          <a:lstStyle/>
          <a:p>
            <a:r>
              <a:rPr lang="zh-CN" altLang="en-US" b="1" dirty="0" smtClean="0">
                <a:solidFill>
                  <a:srgbClr val="C03932"/>
                </a:solidFill>
                <a:latin typeface="Arial" pitchFamily="34" charset="0"/>
                <a:ea typeface="宋体" pitchFamily="2" charset="-122"/>
                <a:cs typeface="Arial" pitchFamily="34" charset="0"/>
              </a:rPr>
              <a:t>有</a:t>
            </a:r>
            <a:endParaRPr lang="en-CA" b="1" dirty="0">
              <a:solidFill>
                <a:srgbClr val="C03932"/>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3448870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zh-CN" altLang="en-US" dirty="0" smtClean="0">
                <a:latin typeface="Arial" pitchFamily="34" charset="0"/>
                <a:ea typeface="宋体" pitchFamily="2" charset="-122"/>
                <a:cs typeface="Arial" pitchFamily="34" charset="0"/>
              </a:rPr>
              <a:t>问题讨论</a:t>
            </a:r>
            <a:endParaRPr lang="en-CA" dirty="0">
              <a:latin typeface="Arial" pitchFamily="34" charset="0"/>
              <a:ea typeface="宋体" pitchFamily="2" charset="-122"/>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t="8398" b="11177"/>
          <a:stretch>
            <a:fillRect/>
          </a:stretch>
        </p:blipFill>
        <p:spPr bwMode="auto">
          <a:xfrm>
            <a:off x="1436688" y="1146175"/>
            <a:ext cx="6256337"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1403350" y="2781300"/>
            <a:ext cx="6488113" cy="20875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spcBef>
                <a:spcPct val="20000"/>
              </a:spcBef>
              <a:buClr>
                <a:schemeClr val="accent5"/>
              </a:buClr>
              <a:buFont typeface="Arial" pitchFamily="34" charset="0"/>
              <a:buNone/>
              <a:defRPr/>
            </a:pPr>
            <a:r>
              <a:rPr lang="zh-CN" altLang="en-US" sz="4000" b="1" cap="small" dirty="0" smtClean="0">
                <a:solidFill>
                  <a:srgbClr val="5F9127"/>
                </a:solidFill>
                <a:latin typeface="Arial" pitchFamily="34" charset="0"/>
                <a:ea typeface="宋体" pitchFamily="2" charset="-122"/>
                <a:cs typeface="Arial" pitchFamily="34" charset="0"/>
              </a:rPr>
              <a:t>何时需要将急性腰痛患者转诊至专科医生处？</a:t>
            </a:r>
            <a:endParaRPr lang="en-CA" sz="4000" b="1" cap="small" dirty="0">
              <a:solidFill>
                <a:srgbClr val="5F9127"/>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3318905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457200" y="267242"/>
            <a:ext cx="86868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en-US" dirty="0">
                <a:latin typeface="Arial" pitchFamily="34" charset="0"/>
                <a:ea typeface="宋体" pitchFamily="2" charset="-122"/>
                <a:cs typeface="Arial" pitchFamily="34" charset="0"/>
              </a:rPr>
              <a:t>     </a:t>
            </a:r>
            <a:r>
              <a:rPr lang="zh-CN" altLang="en-US" dirty="0" smtClean="0">
                <a:latin typeface="Arial" pitchFamily="34" charset="0"/>
                <a:ea typeface="宋体" pitchFamily="2" charset="-122"/>
                <a:cs typeface="Arial" pitchFamily="34" charset="0"/>
              </a:rPr>
              <a:t>“红色警告”需立刻检查和</a:t>
            </a:r>
            <a:r>
              <a:rPr lang="en-US" dirty="0" smtClean="0">
                <a:latin typeface="Arial" pitchFamily="34" charset="0"/>
                <a:ea typeface="宋体" pitchFamily="2" charset="-122"/>
                <a:cs typeface="Arial" pitchFamily="34" charset="0"/>
              </a:rPr>
              <a:t>/</a:t>
            </a:r>
            <a:r>
              <a:rPr lang="zh-CN" altLang="en-US" dirty="0" smtClean="0">
                <a:latin typeface="Arial" pitchFamily="34" charset="0"/>
                <a:ea typeface="宋体" pitchFamily="2" charset="-122"/>
                <a:cs typeface="Arial" pitchFamily="34" charset="0"/>
              </a:rPr>
              <a:t>或转诊</a:t>
            </a:r>
            <a:endParaRPr lang="en-US" dirty="0">
              <a:latin typeface="Arial" pitchFamily="34" charset="0"/>
              <a:ea typeface="宋体" pitchFamily="2" charset="-122"/>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917035069"/>
              </p:ext>
            </p:extLst>
          </p:nvPr>
        </p:nvGraphicFramePr>
        <p:xfrm>
          <a:off x="391344" y="1884680"/>
          <a:ext cx="8316000" cy="3296920"/>
        </p:xfrm>
        <a:graphic>
          <a:graphicData uri="http://schemas.openxmlformats.org/drawingml/2006/table">
            <a:tbl>
              <a:tblPr firstRow="1" bandRow="1"/>
              <a:tblGrid>
                <a:gridCol w="2628000"/>
                <a:gridCol w="2988624"/>
                <a:gridCol w="2699376"/>
              </a:tblGrid>
              <a:tr h="370840">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zh-CN" altLang="en-US" dirty="0" smtClean="0">
                          <a:latin typeface="Arial" pitchFamily="34" charset="0"/>
                          <a:ea typeface="宋体" pitchFamily="2" charset="-122"/>
                          <a:cs typeface="Arial" pitchFamily="34" charset="0"/>
                        </a:rPr>
                        <a:t>可能情况</a:t>
                      </a:r>
                      <a:endParaRPr lang="en-CA" dirty="0">
                        <a:latin typeface="Arial" pitchFamily="34" charset="0"/>
                        <a:ea typeface="宋体" pitchFamily="2" charset="-122"/>
                        <a:cs typeface="Arial"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C6FCF"/>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zh-CN" altLang="en-US" dirty="0" smtClean="0">
                          <a:latin typeface="Arial" pitchFamily="34" charset="0"/>
                          <a:ea typeface="宋体" pitchFamily="2" charset="-122"/>
                          <a:cs typeface="Arial" pitchFamily="34" charset="0"/>
                        </a:rPr>
                        <a:t>红色警告</a:t>
                      </a:r>
                      <a:endParaRPr lang="en-CA" dirty="0">
                        <a:latin typeface="Arial" pitchFamily="34" charset="0"/>
                        <a:ea typeface="宋体" pitchFamily="2" charset="-122"/>
                        <a:cs typeface="Arial"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C6FCF"/>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endParaRPr lang="en-CA" dirty="0">
                        <a:latin typeface="Arial" pitchFamily="34" charset="0"/>
                        <a:ea typeface="宋体" pitchFamily="2" charset="-122"/>
                        <a:cs typeface="Arial"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C6FCF"/>
                    </a:solidFill>
                  </a:tcPr>
                </a:tc>
              </a:tr>
              <a:tr h="52334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zh-CN" altLang="en-US" dirty="0" smtClean="0">
                          <a:solidFill>
                            <a:srgbClr val="002060"/>
                          </a:solidFill>
                          <a:latin typeface="Arial" pitchFamily="34" charset="0"/>
                          <a:ea typeface="宋体" pitchFamily="2" charset="-122"/>
                          <a:cs typeface="Arial" pitchFamily="34" charset="0"/>
                        </a:rPr>
                        <a:t>癌症</a:t>
                      </a:r>
                      <a:endParaRPr lang="en-CA" dirty="0">
                        <a:solidFill>
                          <a:srgbClr val="002060"/>
                        </a:solidFill>
                        <a:latin typeface="Arial" pitchFamily="34" charset="0"/>
                        <a:ea typeface="宋体" pitchFamily="2" charset="-122"/>
                        <a:cs typeface="Arial"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AA9F5"/>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96850" indent="-196850">
                        <a:buFont typeface="Arial" pitchFamily="34" charset="0"/>
                        <a:buChar char="•"/>
                      </a:pPr>
                      <a:r>
                        <a:rPr lang="zh-CN" altLang="en-US" dirty="0" smtClean="0">
                          <a:solidFill>
                            <a:srgbClr val="002060"/>
                          </a:solidFill>
                          <a:latin typeface="Arial" pitchFamily="34" charset="0"/>
                          <a:ea typeface="宋体" pitchFamily="2" charset="-122"/>
                          <a:cs typeface="Arial" pitchFamily="34" charset="0"/>
                        </a:rPr>
                        <a:t>个人患癌病史</a:t>
                      </a:r>
                      <a:endParaRPr lang="en-US" altLang="zh-CN" dirty="0" smtClean="0">
                        <a:solidFill>
                          <a:srgbClr val="002060"/>
                        </a:solidFill>
                        <a:latin typeface="Arial" pitchFamily="34" charset="0"/>
                        <a:ea typeface="宋体" pitchFamily="2" charset="-122"/>
                        <a:cs typeface="Arial" pitchFamily="34" charset="0"/>
                      </a:endParaRPr>
                    </a:p>
                    <a:p>
                      <a:pPr marL="196850" indent="-196850">
                        <a:buFont typeface="Arial" pitchFamily="34" charset="0"/>
                        <a:buChar char="•"/>
                      </a:pPr>
                      <a:r>
                        <a:rPr lang="zh-CN" altLang="en-US" baseline="0" dirty="0" smtClean="0">
                          <a:solidFill>
                            <a:srgbClr val="002060"/>
                          </a:solidFill>
                          <a:latin typeface="Arial" pitchFamily="34" charset="0"/>
                          <a:ea typeface="宋体" pitchFamily="2" charset="-122"/>
                          <a:cs typeface="Arial" pitchFamily="34" charset="0"/>
                        </a:rPr>
                        <a:t>体重减轻</a:t>
                      </a:r>
                      <a:r>
                        <a:rPr lang="en-CA" baseline="0" dirty="0" smtClean="0">
                          <a:solidFill>
                            <a:srgbClr val="002060"/>
                          </a:solidFill>
                          <a:latin typeface="Arial" pitchFamily="34" charset="0"/>
                          <a:ea typeface="宋体" pitchFamily="2" charset="-122"/>
                          <a:cs typeface="Arial" pitchFamily="34" charset="0"/>
                        </a:rPr>
                        <a:t> </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AA9F5"/>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96850" marR="0" indent="-196850" algn="l" defTabSz="914400" rtl="0" eaLnBrk="1" fontAlgn="auto" latinLnBrk="0" hangingPunct="1">
                        <a:lnSpc>
                          <a:spcPct val="100000"/>
                        </a:lnSpc>
                        <a:spcBef>
                          <a:spcPts val="0"/>
                        </a:spcBef>
                        <a:spcAft>
                          <a:spcPts val="0"/>
                        </a:spcAft>
                        <a:buClrTx/>
                        <a:buSzTx/>
                        <a:buFont typeface="Arial" pitchFamily="34" charset="0"/>
                        <a:buChar char="•"/>
                        <a:tabLst/>
                        <a:defRPr/>
                      </a:pPr>
                      <a:r>
                        <a:rPr lang="zh-CN" altLang="en-US" baseline="0" dirty="0" smtClean="0">
                          <a:solidFill>
                            <a:srgbClr val="002060"/>
                          </a:solidFill>
                          <a:latin typeface="Arial" pitchFamily="34" charset="0"/>
                          <a:ea typeface="宋体" pitchFamily="2" charset="-122"/>
                          <a:cs typeface="Arial" pitchFamily="34" charset="0"/>
                        </a:rPr>
                        <a:t>年龄</a:t>
                      </a:r>
                      <a:r>
                        <a:rPr lang="en-CA" baseline="0" dirty="0" smtClean="0">
                          <a:solidFill>
                            <a:srgbClr val="002060"/>
                          </a:solidFill>
                          <a:latin typeface="Arial" pitchFamily="34" charset="0"/>
                          <a:ea typeface="宋体" pitchFamily="2" charset="-122"/>
                          <a:cs typeface="Arial" pitchFamily="34" charset="0"/>
                        </a:rPr>
                        <a:t>&gt;50</a:t>
                      </a:r>
                      <a:r>
                        <a:rPr lang="zh-CN" altLang="en-US" baseline="0" dirty="0" smtClean="0">
                          <a:solidFill>
                            <a:srgbClr val="002060"/>
                          </a:solidFill>
                          <a:latin typeface="Arial" pitchFamily="34" charset="0"/>
                          <a:ea typeface="宋体" pitchFamily="2" charset="-122"/>
                          <a:cs typeface="Arial" pitchFamily="34" charset="0"/>
                        </a:rPr>
                        <a:t>周岁</a:t>
                      </a:r>
                      <a:endParaRPr lang="en-CA" dirty="0" smtClean="0">
                        <a:solidFill>
                          <a:srgbClr val="002060"/>
                        </a:solidFill>
                        <a:latin typeface="Arial" pitchFamily="34" charset="0"/>
                        <a:ea typeface="宋体" pitchFamily="2" charset="-122"/>
                        <a:cs typeface="Arial" pitchFamily="34" charset="0"/>
                      </a:endParaRPr>
                    </a:p>
                    <a:p>
                      <a:pPr marL="196850" indent="-196850">
                        <a:buFont typeface="Arial" pitchFamily="34" charset="0"/>
                        <a:buChar char="•"/>
                      </a:pPr>
                      <a:endParaRPr lang="en-CA" dirty="0">
                        <a:solidFill>
                          <a:srgbClr val="002060"/>
                        </a:solidFill>
                        <a:latin typeface="Arial" pitchFamily="34" charset="0"/>
                        <a:ea typeface="宋体" pitchFamily="2" charset="-122"/>
                        <a:cs typeface="Arial"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AA9F5"/>
                    </a:solidFill>
                  </a:tcPr>
                </a:tc>
              </a:tr>
              <a:tr h="39126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zh-CN" altLang="en-US" dirty="0" smtClean="0">
                          <a:solidFill>
                            <a:srgbClr val="002060"/>
                          </a:solidFill>
                          <a:latin typeface="Arial" pitchFamily="34" charset="0"/>
                          <a:ea typeface="宋体" pitchFamily="2" charset="-122"/>
                          <a:cs typeface="Arial" pitchFamily="34" charset="0"/>
                        </a:rPr>
                        <a:t>感染</a:t>
                      </a:r>
                      <a:endParaRPr lang="en-CA" dirty="0">
                        <a:solidFill>
                          <a:srgbClr val="002060"/>
                        </a:solidFill>
                        <a:latin typeface="Arial" pitchFamily="34" charset="0"/>
                        <a:ea typeface="宋体" pitchFamily="2" charset="-122"/>
                        <a:cs typeface="Arial"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96850" indent="-196850">
                        <a:buFont typeface="Arial" pitchFamily="34" charset="0"/>
                        <a:buChar char="•"/>
                      </a:pPr>
                      <a:r>
                        <a:rPr lang="zh-CN" altLang="en-US" dirty="0" smtClean="0">
                          <a:solidFill>
                            <a:srgbClr val="002060"/>
                          </a:solidFill>
                          <a:latin typeface="Arial" pitchFamily="34" charset="0"/>
                          <a:ea typeface="宋体" pitchFamily="2" charset="-122"/>
                          <a:cs typeface="Arial" pitchFamily="34" charset="0"/>
                        </a:rPr>
                        <a:t>发热</a:t>
                      </a:r>
                      <a:endParaRPr lang="en-CA" dirty="0" smtClean="0">
                        <a:solidFill>
                          <a:srgbClr val="002060"/>
                        </a:solidFill>
                        <a:latin typeface="Arial" pitchFamily="34" charset="0"/>
                        <a:ea typeface="宋体" pitchFamily="2" charset="-122"/>
                        <a:cs typeface="Arial" pitchFamily="34" charset="0"/>
                      </a:endParaRPr>
                    </a:p>
                    <a:p>
                      <a:pPr marL="196850" indent="-196850">
                        <a:buFont typeface="Arial" pitchFamily="34" charset="0"/>
                        <a:buChar char="•"/>
                      </a:pPr>
                      <a:r>
                        <a:rPr lang="zh-CN" altLang="en-US" dirty="0" smtClean="0">
                          <a:solidFill>
                            <a:srgbClr val="002060"/>
                          </a:solidFill>
                          <a:latin typeface="Arial" pitchFamily="34" charset="0"/>
                          <a:ea typeface="宋体" pitchFamily="2" charset="-122"/>
                          <a:cs typeface="Arial" pitchFamily="34" charset="0"/>
                        </a:rPr>
                        <a:t>静脉用药</a:t>
                      </a:r>
                      <a:endParaRPr lang="en-CA" dirty="0" smtClean="0">
                        <a:solidFill>
                          <a:srgbClr val="002060"/>
                        </a:solidFill>
                        <a:latin typeface="Arial" pitchFamily="34" charset="0"/>
                        <a:ea typeface="宋体" pitchFamily="2" charset="-122"/>
                        <a:cs typeface="Arial"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8E2FC"/>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96850" indent="-196850">
                        <a:buFont typeface="Arial" pitchFamily="34" charset="0"/>
                        <a:buChar char="•"/>
                      </a:pPr>
                      <a:r>
                        <a:rPr lang="zh-CN" altLang="en-US" dirty="0" smtClean="0">
                          <a:solidFill>
                            <a:srgbClr val="002060"/>
                          </a:solidFill>
                          <a:latin typeface="Arial" pitchFamily="34" charset="0"/>
                          <a:ea typeface="宋体" pitchFamily="2" charset="-122"/>
                          <a:cs typeface="Arial" pitchFamily="34" charset="0"/>
                        </a:rPr>
                        <a:t>新近感染</a:t>
                      </a:r>
                      <a:endParaRPr lang="en-CA" dirty="0">
                        <a:solidFill>
                          <a:srgbClr val="002060"/>
                        </a:solidFill>
                        <a:latin typeface="Arial" pitchFamily="34" charset="0"/>
                        <a:ea typeface="宋体" pitchFamily="2" charset="-122"/>
                        <a:cs typeface="Arial"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8E2FC"/>
                    </a:solidFill>
                  </a:tcPr>
                </a:tc>
              </a:tr>
              <a:tr h="41158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r>
                        <a:rPr lang="zh-CN" altLang="en-US" dirty="0" smtClean="0">
                          <a:solidFill>
                            <a:srgbClr val="002060"/>
                          </a:solidFill>
                          <a:latin typeface="Arial" pitchFamily="34" charset="0"/>
                          <a:ea typeface="宋体" pitchFamily="2" charset="-122"/>
                          <a:cs typeface="Arial" pitchFamily="34" charset="0"/>
                        </a:rPr>
                        <a:t>骨折</a:t>
                      </a:r>
                      <a:endParaRPr lang="en-CA" dirty="0">
                        <a:solidFill>
                          <a:srgbClr val="002060"/>
                        </a:solidFill>
                        <a:latin typeface="Arial" pitchFamily="34" charset="0"/>
                        <a:ea typeface="宋体" pitchFamily="2" charset="-122"/>
                        <a:cs typeface="Arial"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AA9F5"/>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96850" indent="-196850" algn="l" defTabSz="914400" rtl="0" eaLnBrk="1" latinLnBrk="0" hangingPunct="1">
                        <a:buFont typeface="Arial" pitchFamily="34" charset="0"/>
                        <a:buChar char="•"/>
                      </a:pPr>
                      <a:r>
                        <a:rPr lang="zh-CN" altLang="en-US" sz="1800" kern="1200" dirty="0" smtClean="0">
                          <a:solidFill>
                            <a:srgbClr val="002060"/>
                          </a:solidFill>
                          <a:latin typeface="Arial" pitchFamily="34" charset="0"/>
                          <a:ea typeface="宋体" pitchFamily="2" charset="-122"/>
                          <a:cs typeface="Arial" pitchFamily="34" charset="0"/>
                        </a:rPr>
                        <a:t>骨质疏松</a:t>
                      </a:r>
                      <a:endParaRPr lang="en-US" altLang="zh-CN" sz="1800" kern="1200" dirty="0" smtClean="0">
                        <a:solidFill>
                          <a:srgbClr val="002060"/>
                        </a:solidFill>
                        <a:latin typeface="Arial" pitchFamily="34" charset="0"/>
                        <a:ea typeface="宋体" pitchFamily="2" charset="-122"/>
                        <a:cs typeface="Arial" pitchFamily="34" charset="0"/>
                      </a:endParaRPr>
                    </a:p>
                    <a:p>
                      <a:pPr marL="196850" indent="-196850" algn="l" defTabSz="914400" rtl="0" eaLnBrk="1" latinLnBrk="0" hangingPunct="1">
                        <a:buFont typeface="Arial" pitchFamily="34" charset="0"/>
                        <a:buChar char="•"/>
                      </a:pPr>
                      <a:r>
                        <a:rPr lang="zh-CN" altLang="en-US" sz="1800" kern="1200" dirty="0" smtClean="0">
                          <a:solidFill>
                            <a:srgbClr val="002060"/>
                          </a:solidFill>
                          <a:latin typeface="Arial" pitchFamily="34" charset="0"/>
                          <a:ea typeface="宋体" pitchFamily="2" charset="-122"/>
                          <a:cs typeface="Arial" pitchFamily="34" charset="0"/>
                        </a:rPr>
                        <a:t>使用类固醇</a:t>
                      </a:r>
                      <a:endParaRPr lang="en-CA" altLang="en-US" sz="1800" kern="1200" dirty="0" smtClean="0">
                        <a:solidFill>
                          <a:srgbClr val="002060"/>
                        </a:solidFill>
                        <a:latin typeface="Arial" pitchFamily="34" charset="0"/>
                        <a:ea typeface="宋体" pitchFamily="2" charset="-122"/>
                        <a:cs typeface="Arial"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AA9F5"/>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96850" indent="-196850">
                        <a:buFont typeface="Arial" pitchFamily="34" charset="0"/>
                        <a:buChar char="•"/>
                      </a:pPr>
                      <a:r>
                        <a:rPr lang="zh-CN" altLang="en-US" dirty="0" smtClean="0">
                          <a:solidFill>
                            <a:srgbClr val="002060"/>
                          </a:solidFill>
                          <a:latin typeface="Arial" pitchFamily="34" charset="0"/>
                          <a:ea typeface="宋体" pitchFamily="2" charset="-122"/>
                          <a:cs typeface="Arial" pitchFamily="34" charset="0"/>
                        </a:rPr>
                        <a:t>创伤</a:t>
                      </a:r>
                      <a:endParaRPr lang="en-CA" dirty="0" smtClean="0">
                        <a:solidFill>
                          <a:srgbClr val="002060"/>
                        </a:solidFill>
                        <a:latin typeface="Arial" pitchFamily="34" charset="0"/>
                        <a:ea typeface="宋体" pitchFamily="2" charset="-122"/>
                        <a:cs typeface="Arial" pitchFamily="34" charset="0"/>
                      </a:endParaRPr>
                    </a:p>
                    <a:p>
                      <a:pPr marL="196850" indent="-196850">
                        <a:buFont typeface="Arial" pitchFamily="34" charset="0"/>
                        <a:buChar char="•"/>
                      </a:pPr>
                      <a:r>
                        <a:rPr lang="zh-CN" altLang="en-US" dirty="0" smtClean="0">
                          <a:solidFill>
                            <a:srgbClr val="002060"/>
                          </a:solidFill>
                          <a:latin typeface="Arial" pitchFamily="34" charset="0"/>
                          <a:ea typeface="宋体" pitchFamily="2" charset="-122"/>
                          <a:cs typeface="Arial" pitchFamily="34" charset="0"/>
                        </a:rPr>
                        <a:t>年老</a:t>
                      </a:r>
                      <a:r>
                        <a:rPr lang="en-CA" dirty="0" smtClean="0">
                          <a:solidFill>
                            <a:srgbClr val="002060"/>
                          </a:solidFill>
                          <a:latin typeface="Arial" pitchFamily="34" charset="0"/>
                          <a:ea typeface="宋体" pitchFamily="2" charset="-122"/>
                          <a:cs typeface="Arial" pitchFamily="34" charset="0"/>
                        </a:rPr>
                        <a:t> </a:t>
                      </a:r>
                      <a:endParaRPr lang="en-CA" dirty="0">
                        <a:solidFill>
                          <a:srgbClr val="002060"/>
                        </a:solidFill>
                        <a:latin typeface="Arial" pitchFamily="34" charset="0"/>
                        <a:ea typeface="宋体" pitchFamily="2" charset="-122"/>
                        <a:cs typeface="Arial"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AA9F5"/>
                    </a:solidFill>
                  </a:tcPr>
                </a:tc>
              </a:tr>
              <a:tr h="17790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smtClean="0">
                          <a:solidFill>
                            <a:srgbClr val="002060"/>
                          </a:solidFill>
                          <a:latin typeface="Arial" pitchFamily="34" charset="0"/>
                          <a:ea typeface="宋体" pitchFamily="2" charset="-122"/>
                          <a:cs typeface="Arial" pitchFamily="34" charset="0"/>
                        </a:rPr>
                        <a:t>局灶性神经功能缺损</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8E2FC"/>
                    </a:solidFill>
                  </a:tcPr>
                </a:tc>
                <a:tc grid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96850" indent="-196850">
                        <a:buFont typeface="Arial" pitchFamily="34" charset="0"/>
                        <a:buChar char="•"/>
                      </a:pPr>
                      <a:r>
                        <a:rPr lang="zh-CN" altLang="en-US" sz="1800" kern="1200" baseline="0" dirty="0" smtClean="0">
                          <a:solidFill>
                            <a:srgbClr val="002060"/>
                          </a:solidFill>
                          <a:latin typeface="Arial" pitchFamily="34" charset="0"/>
                          <a:ea typeface="宋体" pitchFamily="2" charset="-122"/>
                          <a:cs typeface="Arial" pitchFamily="34" charset="0"/>
                        </a:rPr>
                        <a:t>症状进展或残疾症状</a:t>
                      </a:r>
                      <a:endParaRPr lang="en-CA" sz="1800" kern="1200" baseline="0" dirty="0">
                        <a:solidFill>
                          <a:srgbClr val="002060"/>
                        </a:solidFill>
                        <a:latin typeface="Arial" pitchFamily="34" charset="0"/>
                        <a:ea typeface="宋体" pitchFamily="2" charset="-122"/>
                        <a:cs typeface="Arial"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8E2FC"/>
                    </a:solidFill>
                  </a:tcPr>
                </a:tc>
                <a:tc hMerge="1">
                  <a:txBody>
                    <a:bodyPr/>
                    <a:lstStyle/>
                    <a:p>
                      <a:endParaRPr lang="en-CA"/>
                    </a:p>
                  </a:txBody>
                  <a:tcPr/>
                </a:tc>
              </a:tr>
              <a:tr h="54874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rtl="0"/>
                      <a:r>
                        <a:rPr lang="zh-CN" altLang="en-US" sz="1800" kern="1200" dirty="0" smtClean="0">
                          <a:solidFill>
                            <a:srgbClr val="002060"/>
                          </a:solidFill>
                          <a:latin typeface="Arial" pitchFamily="34" charset="0"/>
                          <a:ea typeface="宋体" pitchFamily="2" charset="-122"/>
                          <a:cs typeface="Arial" pitchFamily="34" charset="0"/>
                        </a:rPr>
                        <a:t>马尾综合征</a:t>
                      </a:r>
                      <a:endParaRPr lang="zh-CN" altLang="en-US" sz="1800" kern="1200" dirty="0">
                        <a:solidFill>
                          <a:srgbClr val="002060"/>
                        </a:solidFill>
                        <a:latin typeface="Arial" pitchFamily="34" charset="0"/>
                        <a:ea typeface="宋体" pitchFamily="2" charset="-122"/>
                        <a:cs typeface="Arial"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AA9F5"/>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96850" indent="-196850" algn="l" defTabSz="914400" rtl="0" eaLnBrk="1" latinLnBrk="0" hangingPunct="1">
                        <a:buFont typeface="Arial" pitchFamily="34" charset="0"/>
                        <a:buChar char="•"/>
                      </a:pPr>
                      <a:r>
                        <a:rPr lang="zh-CN" altLang="en-US" sz="1800" kern="1200" dirty="0" smtClean="0">
                          <a:solidFill>
                            <a:srgbClr val="002060"/>
                          </a:solidFill>
                          <a:latin typeface="Arial" pitchFamily="34" charset="0"/>
                          <a:ea typeface="宋体" pitchFamily="2" charset="-122"/>
                          <a:cs typeface="Arial" pitchFamily="34" charset="0"/>
                        </a:rPr>
                        <a:t>尿潴留</a:t>
                      </a:r>
                      <a:endParaRPr lang="en-US" altLang="zh-CN" sz="1800" kern="1200" dirty="0" smtClean="0">
                        <a:solidFill>
                          <a:srgbClr val="002060"/>
                        </a:solidFill>
                        <a:latin typeface="Arial" pitchFamily="34" charset="0"/>
                        <a:ea typeface="宋体" pitchFamily="2" charset="-122"/>
                        <a:cs typeface="Arial" pitchFamily="34" charset="0"/>
                      </a:endParaRPr>
                    </a:p>
                    <a:p>
                      <a:pPr marL="196850" indent="-196850" algn="l" defTabSz="914400" rtl="0" eaLnBrk="1" latinLnBrk="0" hangingPunct="1">
                        <a:buFont typeface="Arial" pitchFamily="34" charset="0"/>
                        <a:buChar char="•"/>
                      </a:pPr>
                      <a:r>
                        <a:rPr lang="zh-CN" altLang="en-US" sz="1800" kern="1200" dirty="0" smtClean="0">
                          <a:solidFill>
                            <a:srgbClr val="002060"/>
                          </a:solidFill>
                          <a:latin typeface="Arial" pitchFamily="34" charset="0"/>
                          <a:ea typeface="宋体" pitchFamily="2" charset="-122"/>
                          <a:cs typeface="Arial" pitchFamily="34" charset="0"/>
                        </a:rPr>
                        <a:t>多级运动缺陷</a:t>
                      </a:r>
                      <a:endParaRPr lang="en-CA" sz="1800" kern="1200" dirty="0" smtClean="0">
                        <a:solidFill>
                          <a:srgbClr val="002060"/>
                        </a:solidFill>
                        <a:latin typeface="Arial" pitchFamily="34" charset="0"/>
                        <a:ea typeface="宋体" pitchFamily="2" charset="-122"/>
                        <a:cs typeface="Arial"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AA9F5"/>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96850" indent="-196850">
                        <a:buFont typeface="Arial" pitchFamily="34" charset="0"/>
                        <a:buChar char="•"/>
                      </a:pPr>
                      <a:r>
                        <a:rPr lang="zh-CN" altLang="en-US" sz="1800" kern="1200" baseline="0" dirty="0" smtClean="0">
                          <a:solidFill>
                            <a:srgbClr val="002060"/>
                          </a:solidFill>
                          <a:latin typeface="Arial" pitchFamily="34" charset="0"/>
                          <a:ea typeface="宋体" pitchFamily="2" charset="-122"/>
                          <a:cs typeface="Arial" pitchFamily="34" charset="0"/>
                        </a:rPr>
                        <a:t>排便失禁</a:t>
                      </a:r>
                      <a:endParaRPr lang="en-US" altLang="zh-CN" sz="1800" kern="1200" baseline="0" dirty="0" smtClean="0">
                        <a:solidFill>
                          <a:srgbClr val="002060"/>
                        </a:solidFill>
                        <a:latin typeface="Arial" pitchFamily="34" charset="0"/>
                        <a:ea typeface="宋体" pitchFamily="2" charset="-122"/>
                        <a:cs typeface="Arial" pitchFamily="34" charset="0"/>
                      </a:endParaRPr>
                    </a:p>
                    <a:p>
                      <a:pPr marL="196850" indent="-196850">
                        <a:buFont typeface="Arial" pitchFamily="34" charset="0"/>
                        <a:buChar char="•"/>
                      </a:pPr>
                      <a:r>
                        <a:rPr lang="zh-CN" altLang="en-US" sz="1800" kern="1200" baseline="0" dirty="0" smtClean="0">
                          <a:solidFill>
                            <a:srgbClr val="002060"/>
                          </a:solidFill>
                          <a:latin typeface="Arial" pitchFamily="34" charset="0"/>
                          <a:ea typeface="宋体" pitchFamily="2" charset="-122"/>
                          <a:cs typeface="Arial" pitchFamily="34" charset="0"/>
                        </a:rPr>
                        <a:t>鞍麻</a:t>
                      </a:r>
                      <a:endParaRPr lang="zh-CN" altLang="en-US" sz="1800" kern="1200" baseline="0" dirty="0">
                        <a:solidFill>
                          <a:srgbClr val="002060"/>
                        </a:solidFill>
                        <a:latin typeface="Arial" pitchFamily="34" charset="0"/>
                        <a:ea typeface="宋体" pitchFamily="2" charset="-122"/>
                        <a:cs typeface="Arial"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AA9F5"/>
                    </a:solidFill>
                  </a:tcPr>
                </a:tc>
              </a:tr>
            </a:tbl>
          </a:graphicData>
        </a:graphic>
      </p:graphicFrame>
      <p:sp>
        <p:nvSpPr>
          <p:cNvPr id="13" name="Rectangle 12"/>
          <p:cNvSpPr/>
          <p:nvPr/>
        </p:nvSpPr>
        <p:spPr>
          <a:xfrm>
            <a:off x="116358" y="6616543"/>
            <a:ext cx="3679212"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Forseen. SE, Corey AS. </a:t>
            </a:r>
            <a:r>
              <a:rPr kumimoji="0" lang="en-CA"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J Am </a:t>
            </a:r>
            <a:r>
              <a:rPr kumimoji="0" lang="en-CA" sz="1000" b="0" i="1" u="none" strike="noStrike" kern="0" cap="none" spc="0" normalizeH="0" baseline="0" noProof="0" dirty="0" err="1" smtClean="0">
                <a:ln>
                  <a:noFill/>
                </a:ln>
                <a:solidFill>
                  <a:srgbClr val="002060"/>
                </a:solidFill>
                <a:effectLst/>
                <a:uLnTx/>
                <a:uFillTx/>
                <a:latin typeface="Arial" pitchFamily="34" charset="0"/>
                <a:ea typeface="宋体" pitchFamily="2" charset="-122"/>
                <a:cs typeface="Arial" pitchFamily="34" charset="0"/>
              </a:rPr>
              <a:t>Coll</a:t>
            </a:r>
            <a:r>
              <a:rPr kumimoji="0" lang="en-CA"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a:t>
            </a:r>
            <a:r>
              <a:rPr kumimoji="0" lang="en-CA" sz="1000" b="0" i="1" u="none" strike="noStrike" kern="0" cap="none" spc="0" normalizeH="0" baseline="0" noProof="0" dirty="0" err="1" smtClean="0">
                <a:ln>
                  <a:noFill/>
                </a:ln>
                <a:solidFill>
                  <a:srgbClr val="002060"/>
                </a:solidFill>
                <a:effectLst/>
                <a:uLnTx/>
                <a:uFillTx/>
                <a:latin typeface="Arial" pitchFamily="34" charset="0"/>
                <a:ea typeface="宋体" pitchFamily="2" charset="-122"/>
                <a:cs typeface="Arial" pitchFamily="34" charset="0"/>
              </a:rPr>
              <a:t>Radiol</a:t>
            </a:r>
            <a:r>
              <a:rPr kumimoji="0" lang="en-CA"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2012; 9(10):704-12.</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31803"/>
          <a:stretch/>
        </p:blipFill>
        <p:spPr>
          <a:xfrm flipH="1">
            <a:off x="15879" y="209016"/>
            <a:ext cx="1419547" cy="1220640"/>
          </a:xfrm>
          <a:prstGeom prst="rect">
            <a:avLst/>
          </a:prstGeom>
        </p:spPr>
      </p:pic>
    </p:spTree>
    <p:extLst>
      <p:ext uri="{BB962C8B-B14F-4D97-AF65-F5344CB8AC3E}">
        <p14:creationId xmlns:p14="http://schemas.microsoft.com/office/powerpoint/2010/main" val="2589125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457200" y="263525"/>
            <a:ext cx="8229600" cy="1143000"/>
          </a:xfrm>
        </p:spPr>
        <p:txBody>
          <a:bodyPr/>
          <a:lstStyle/>
          <a:p>
            <a:pPr eaLnBrk="1" hangingPunct="1"/>
            <a:r>
              <a:rPr lang="zh-CN" altLang="en-US" dirty="0">
                <a:latin typeface="Arial" pitchFamily="34" charset="0"/>
                <a:ea typeface="宋体" pitchFamily="2" charset="-122"/>
                <a:cs typeface="Arial" pitchFamily="34" charset="0"/>
              </a:rPr>
              <a:t>编委</a:t>
            </a:r>
            <a:r>
              <a:rPr lang="zh-CN" altLang="en-US" dirty="0" smtClean="0">
                <a:latin typeface="Arial" pitchFamily="34" charset="0"/>
                <a:ea typeface="宋体" pitchFamily="2" charset="-122"/>
                <a:cs typeface="Arial" pitchFamily="34" charset="0"/>
              </a:rPr>
              <a:t>会</a:t>
            </a:r>
            <a:endParaRPr lang="en-US" altLang="en-US" dirty="0" smtClean="0">
              <a:latin typeface="Arial" pitchFamily="34" charset="0"/>
              <a:ea typeface="宋体" pitchFamily="2" charset="-122"/>
              <a:cs typeface="Arial" pitchFamily="34" charset="0"/>
            </a:endParaRPr>
          </a:p>
        </p:txBody>
      </p:sp>
      <p:sp>
        <p:nvSpPr>
          <p:cNvPr id="4" name="Rectangle 3"/>
          <p:cNvSpPr/>
          <p:nvPr/>
        </p:nvSpPr>
        <p:spPr>
          <a:xfrm>
            <a:off x="395288" y="1443038"/>
            <a:ext cx="2881312" cy="5293757"/>
          </a:xfrm>
          <a:prstGeom prst="rect">
            <a:avLst/>
          </a:prstGeom>
        </p:spPr>
        <p:txBody>
          <a:bodyPr>
            <a:spAutoFit/>
          </a:bodyPr>
          <a:lstStyle/>
          <a:p>
            <a:pPr fontAlgn="auto">
              <a:spcBef>
                <a:spcPts val="0"/>
              </a:spcBef>
              <a:spcAft>
                <a:spcPts val="0"/>
              </a:spcAft>
              <a:defRPr/>
            </a:pPr>
            <a:r>
              <a:rPr lang="en-CA" sz="1600" b="1" dirty="0">
                <a:solidFill>
                  <a:prstClr val="black"/>
                </a:solidFill>
                <a:latin typeface="Arial" pitchFamily="34" charset="0"/>
                <a:ea typeface="宋体" pitchFamily="2" charset="-122"/>
                <a:cs typeface="Arial" pitchFamily="34" charset="0"/>
              </a:rPr>
              <a:t>Mario H. Cardiel, MD, MSc</a:t>
            </a: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风湿病学家</a:t>
            </a:r>
            <a:endParaRPr lang="en-US" altLang="zh-CN" sz="1600" dirty="0" smtClean="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US" sz="1600" dirty="0" smtClean="0">
                <a:solidFill>
                  <a:srgbClr val="0C6FCF">
                    <a:lumMod val="75000"/>
                  </a:srgbClr>
                </a:solidFill>
                <a:latin typeface="Arial" pitchFamily="34" charset="0"/>
                <a:ea typeface="宋体" pitchFamily="2" charset="-122"/>
                <a:cs typeface="Arial" pitchFamily="34" charset="0"/>
              </a:rPr>
              <a:t>Morelia</a:t>
            </a:r>
            <a:r>
              <a:rPr lang="en-CA" sz="1600" dirty="0">
                <a:solidFill>
                  <a:srgbClr val="0C6FCF">
                    <a:lumMod val="75000"/>
                  </a:srgbClr>
                </a:solidFill>
                <a:latin typeface="Arial" pitchFamily="34" charset="0"/>
                <a:ea typeface="宋体" pitchFamily="2" charset="-122"/>
                <a:cs typeface="Arial" pitchFamily="34" charset="0"/>
              </a:rPr>
              <a:t>, Mexico</a:t>
            </a:r>
          </a:p>
          <a:p>
            <a:pPr fontAlgn="auto">
              <a:spcBef>
                <a:spcPts val="0"/>
              </a:spcBef>
              <a:spcAft>
                <a:spcPts val="0"/>
              </a:spcAft>
              <a:defRPr/>
            </a:pPr>
            <a:r>
              <a:rPr lang="en-CA" sz="1600" dirty="0">
                <a:solidFill>
                  <a:prstClr val="white"/>
                </a:solidFill>
                <a:latin typeface="Arial" pitchFamily="34" charset="0"/>
                <a:ea typeface="宋体" pitchFamily="2" charset="-122"/>
                <a:cs typeface="Arial" pitchFamily="34" charset="0"/>
              </a:rPr>
              <a:t> </a:t>
            </a:r>
            <a:endParaRPr lang="en-CA" sz="2400" dirty="0">
              <a:solidFill>
                <a:prstClr val="white"/>
              </a:solidFill>
              <a:latin typeface="Arial" pitchFamily="34" charset="0"/>
              <a:ea typeface="宋体" pitchFamily="2" charset="-122"/>
              <a:cs typeface="Arial" pitchFamily="34" charset="0"/>
            </a:endParaRPr>
          </a:p>
          <a:p>
            <a:pPr fontAlgn="auto">
              <a:spcBef>
                <a:spcPts val="0"/>
              </a:spcBef>
              <a:spcAft>
                <a:spcPts val="0"/>
              </a:spcAft>
              <a:defRPr/>
            </a:pPr>
            <a:r>
              <a:rPr lang="en-CA" sz="1600" b="1" dirty="0">
                <a:solidFill>
                  <a:prstClr val="black"/>
                </a:solidFill>
                <a:latin typeface="Arial" pitchFamily="34" charset="0"/>
                <a:ea typeface="宋体" pitchFamily="2" charset="-122"/>
                <a:cs typeface="Arial" pitchFamily="34" charset="0"/>
              </a:rPr>
              <a:t>Andrei Danilov, MD, DSc</a:t>
            </a: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神经病学家</a:t>
            </a:r>
            <a:endParaRPr lang="en-US" altLang="zh-CN" sz="1600" dirty="0" smtClean="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latin typeface="Arial" pitchFamily="34" charset="0"/>
                <a:ea typeface="宋体" pitchFamily="2" charset="-122"/>
                <a:cs typeface="Arial" pitchFamily="34" charset="0"/>
              </a:rPr>
              <a:t>Moscow</a:t>
            </a:r>
            <a:r>
              <a:rPr lang="en-CA" sz="1600" dirty="0">
                <a:solidFill>
                  <a:srgbClr val="0C6FCF">
                    <a:lumMod val="75000"/>
                  </a:srgbClr>
                </a:solidFill>
                <a:latin typeface="Arial" pitchFamily="34" charset="0"/>
                <a:ea typeface="宋体" pitchFamily="2" charset="-122"/>
                <a:cs typeface="Arial" pitchFamily="34" charset="0"/>
              </a:rPr>
              <a:t>, Russia</a:t>
            </a:r>
          </a:p>
          <a:p>
            <a:pPr fontAlgn="auto">
              <a:spcBef>
                <a:spcPts val="0"/>
              </a:spcBef>
              <a:spcAft>
                <a:spcPts val="0"/>
              </a:spcAft>
              <a:defRPr/>
            </a:pPr>
            <a:r>
              <a:rPr lang="en-CA" sz="1600" dirty="0">
                <a:solidFill>
                  <a:prstClr val="white"/>
                </a:solidFill>
                <a:latin typeface="Arial" pitchFamily="34" charset="0"/>
                <a:ea typeface="宋体" pitchFamily="2" charset="-122"/>
                <a:cs typeface="Arial" pitchFamily="34" charset="0"/>
              </a:rPr>
              <a:t> </a:t>
            </a:r>
          </a:p>
          <a:p>
            <a:pPr fontAlgn="auto">
              <a:spcBef>
                <a:spcPts val="0"/>
              </a:spcBef>
              <a:spcAft>
                <a:spcPts val="0"/>
              </a:spcAft>
              <a:defRPr/>
            </a:pPr>
            <a:r>
              <a:rPr lang="en-CA" sz="1600" b="1" dirty="0">
                <a:solidFill>
                  <a:prstClr val="black"/>
                </a:solidFill>
                <a:latin typeface="Arial" pitchFamily="34" charset="0"/>
                <a:ea typeface="宋体" pitchFamily="2" charset="-122"/>
                <a:cs typeface="Arial" pitchFamily="34" charset="0"/>
              </a:rPr>
              <a:t>Smail Daoudi, MD</a:t>
            </a:r>
          </a:p>
          <a:p>
            <a:pPr>
              <a:defRPr/>
            </a:pPr>
            <a:r>
              <a:rPr lang="zh-CN" altLang="en-US" sz="1600" dirty="0" smtClean="0">
                <a:solidFill>
                  <a:srgbClr val="0C6FCF">
                    <a:lumMod val="75000"/>
                  </a:srgbClr>
                </a:solidFill>
                <a:latin typeface="Arial" pitchFamily="34" charset="0"/>
                <a:ea typeface="宋体" pitchFamily="2" charset="-122"/>
                <a:cs typeface="Arial" pitchFamily="34" charset="0"/>
              </a:rPr>
              <a:t>神经病学家</a:t>
            </a:r>
            <a:endParaRPr lang="en-CA" sz="1600" dirty="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fr-CA" sz="1600" dirty="0">
                <a:solidFill>
                  <a:srgbClr val="0C6FCF">
                    <a:lumMod val="75000"/>
                  </a:srgbClr>
                </a:solidFill>
                <a:latin typeface="Arial" pitchFamily="34" charset="0"/>
                <a:ea typeface="宋体" pitchFamily="2" charset="-122"/>
                <a:cs typeface="Arial" pitchFamily="34" charset="0"/>
              </a:rPr>
              <a:t>Tizi Ouzou, Algeria</a:t>
            </a:r>
          </a:p>
          <a:p>
            <a:pPr fontAlgn="auto">
              <a:spcBef>
                <a:spcPts val="0"/>
              </a:spcBef>
              <a:spcAft>
                <a:spcPts val="0"/>
              </a:spcAft>
              <a:defRPr/>
            </a:pPr>
            <a:endParaRPr lang="fr-CA" sz="1600" dirty="0">
              <a:solidFill>
                <a:prstClr val="white"/>
              </a:solidFill>
              <a:latin typeface="Arial" pitchFamily="34" charset="0"/>
              <a:ea typeface="宋体" pitchFamily="2" charset="-122"/>
              <a:cs typeface="Arial" pitchFamily="34" charset="0"/>
            </a:endParaRPr>
          </a:p>
          <a:p>
            <a:pPr fontAlgn="auto">
              <a:spcBef>
                <a:spcPts val="0"/>
              </a:spcBef>
              <a:spcAft>
                <a:spcPts val="0"/>
              </a:spcAft>
              <a:defRPr/>
            </a:pPr>
            <a:r>
              <a:rPr lang="fr-CA" sz="1600" b="1" dirty="0">
                <a:solidFill>
                  <a:prstClr val="black"/>
                </a:solidFill>
                <a:latin typeface="Arial" pitchFamily="34" charset="0"/>
                <a:ea typeface="宋体" pitchFamily="2" charset="-122"/>
                <a:cs typeface="Arial" pitchFamily="34" charset="0"/>
              </a:rPr>
              <a:t>João Batista S. Garcia, MD, PhD</a:t>
            </a:r>
            <a:endParaRPr lang="en-CA" sz="1600" b="1" dirty="0">
              <a:solidFill>
                <a:prstClr val="black"/>
              </a:solidFill>
              <a:latin typeface="Arial" pitchFamily="34" charset="0"/>
              <a:ea typeface="宋体" pitchFamily="2" charset="-122"/>
              <a:cs typeface="Arial" pitchFamily="34" charset="0"/>
            </a:endParaRP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麻醉学家</a:t>
            </a:r>
            <a:endParaRPr lang="en-US" altLang="zh-CN" sz="1600" dirty="0" smtClean="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latin typeface="Arial" pitchFamily="34" charset="0"/>
                <a:ea typeface="宋体" pitchFamily="2" charset="-122"/>
                <a:cs typeface="Arial" pitchFamily="34" charset="0"/>
              </a:rPr>
              <a:t>S</a:t>
            </a:r>
            <a:r>
              <a:rPr lang="fr-CA" sz="1600" dirty="0">
                <a:solidFill>
                  <a:srgbClr val="0C6FCF">
                    <a:lumMod val="75000"/>
                  </a:srgbClr>
                </a:solidFill>
                <a:latin typeface="Arial" pitchFamily="34" charset="0"/>
                <a:ea typeface="宋体" pitchFamily="2" charset="-122"/>
                <a:cs typeface="Arial" pitchFamily="34" charset="0"/>
              </a:rPr>
              <a:t>ã</a:t>
            </a:r>
            <a:r>
              <a:rPr lang="en-CA" sz="1600" dirty="0">
                <a:solidFill>
                  <a:srgbClr val="0C6FCF">
                    <a:lumMod val="75000"/>
                  </a:srgbClr>
                </a:solidFill>
                <a:latin typeface="Arial" pitchFamily="34" charset="0"/>
                <a:ea typeface="宋体" pitchFamily="2" charset="-122"/>
                <a:cs typeface="Arial" pitchFamily="34" charset="0"/>
              </a:rPr>
              <a:t>o Luis, Brazil</a:t>
            </a:r>
          </a:p>
          <a:p>
            <a:pPr fontAlgn="auto">
              <a:spcBef>
                <a:spcPts val="0"/>
              </a:spcBef>
              <a:spcAft>
                <a:spcPts val="0"/>
              </a:spcAft>
              <a:defRPr/>
            </a:pPr>
            <a:r>
              <a:rPr lang="en-CA" sz="1600" b="1" dirty="0" err="1" smtClean="0">
                <a:solidFill>
                  <a:prstClr val="black"/>
                </a:solidFill>
                <a:latin typeface="Arial" pitchFamily="34" charset="0"/>
                <a:ea typeface="宋体" pitchFamily="2" charset="-122"/>
                <a:cs typeface="Arial" pitchFamily="34" charset="0"/>
              </a:rPr>
              <a:t>Yuzhou</a:t>
            </a:r>
            <a:r>
              <a:rPr lang="en-CA" sz="1600" b="1" dirty="0" smtClean="0">
                <a:solidFill>
                  <a:prstClr val="black"/>
                </a:solidFill>
                <a:latin typeface="Arial" pitchFamily="34" charset="0"/>
                <a:ea typeface="宋体" pitchFamily="2" charset="-122"/>
                <a:cs typeface="Arial" pitchFamily="34" charset="0"/>
              </a:rPr>
              <a:t> </a:t>
            </a:r>
            <a:r>
              <a:rPr lang="en-CA" sz="1600" b="1" dirty="0">
                <a:solidFill>
                  <a:prstClr val="black"/>
                </a:solidFill>
                <a:latin typeface="Arial" pitchFamily="34" charset="0"/>
                <a:ea typeface="宋体" pitchFamily="2" charset="-122"/>
                <a:cs typeface="Arial" pitchFamily="34" charset="0"/>
              </a:rPr>
              <a:t>Guan, MD</a:t>
            </a: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神经病学家</a:t>
            </a:r>
            <a:endParaRPr lang="en-US" altLang="zh-CN" sz="1600" dirty="0" smtClean="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latin typeface="Arial" pitchFamily="34" charset="0"/>
                <a:ea typeface="宋体" pitchFamily="2" charset="-122"/>
                <a:cs typeface="Arial" pitchFamily="34" charset="0"/>
              </a:rPr>
              <a:t>Beijing</a:t>
            </a:r>
            <a:r>
              <a:rPr lang="en-CA" sz="1600" dirty="0">
                <a:solidFill>
                  <a:srgbClr val="0C6FCF">
                    <a:lumMod val="75000"/>
                  </a:srgbClr>
                </a:solidFill>
                <a:latin typeface="Arial" pitchFamily="34" charset="0"/>
                <a:ea typeface="宋体" pitchFamily="2" charset="-122"/>
                <a:cs typeface="Arial" pitchFamily="34" charset="0"/>
              </a:rPr>
              <a:t>, China</a:t>
            </a:r>
          </a:p>
          <a:p>
            <a:pPr fontAlgn="auto">
              <a:spcBef>
                <a:spcPts val="0"/>
              </a:spcBef>
              <a:spcAft>
                <a:spcPts val="0"/>
              </a:spcAft>
              <a:defRPr/>
            </a:pPr>
            <a:endParaRPr lang="en-CA" sz="1700" dirty="0">
              <a:solidFill>
                <a:prstClr val="white"/>
              </a:solidFill>
              <a:latin typeface="Arial" pitchFamily="34" charset="0"/>
              <a:ea typeface="宋体" pitchFamily="2" charset="-122"/>
              <a:cs typeface="Arial" pitchFamily="34" charset="0"/>
            </a:endParaRPr>
          </a:p>
          <a:p>
            <a:pPr fontAlgn="auto">
              <a:spcBef>
                <a:spcPts val="0"/>
              </a:spcBef>
              <a:spcAft>
                <a:spcPts val="0"/>
              </a:spcAft>
              <a:defRPr/>
            </a:pPr>
            <a:r>
              <a:rPr lang="fr-CA" sz="1700" dirty="0">
                <a:solidFill>
                  <a:prstClr val="white"/>
                </a:solidFill>
                <a:latin typeface="Arial" pitchFamily="34" charset="0"/>
                <a:ea typeface="宋体" pitchFamily="2" charset="-122"/>
                <a:cs typeface="Arial" pitchFamily="34" charset="0"/>
              </a:rPr>
              <a:t> </a:t>
            </a:r>
            <a:endParaRPr lang="en-CA" sz="1700" dirty="0">
              <a:solidFill>
                <a:prstClr val="white"/>
              </a:solidFill>
              <a:latin typeface="Arial" pitchFamily="34" charset="0"/>
              <a:ea typeface="宋体" pitchFamily="2" charset="-122"/>
              <a:cs typeface="Arial" pitchFamily="34" charset="0"/>
            </a:endParaRPr>
          </a:p>
        </p:txBody>
      </p:sp>
      <p:sp>
        <p:nvSpPr>
          <p:cNvPr id="5" name="Rectangle 4"/>
          <p:cNvSpPr/>
          <p:nvPr/>
        </p:nvSpPr>
        <p:spPr>
          <a:xfrm>
            <a:off x="3276600" y="1443038"/>
            <a:ext cx="2805113" cy="4278094"/>
          </a:xfrm>
          <a:prstGeom prst="rect">
            <a:avLst/>
          </a:prstGeom>
        </p:spPr>
        <p:txBody>
          <a:bodyPr>
            <a:spAutoFit/>
          </a:bodyPr>
          <a:lstStyle/>
          <a:p>
            <a:pPr fontAlgn="auto">
              <a:spcBef>
                <a:spcPts val="0"/>
              </a:spcBef>
              <a:spcAft>
                <a:spcPts val="0"/>
              </a:spcAft>
              <a:defRPr/>
            </a:pPr>
            <a:r>
              <a:rPr lang="en-CA" sz="1600" b="1" dirty="0" err="1" smtClean="0">
                <a:solidFill>
                  <a:prstClr val="black"/>
                </a:solidFill>
                <a:latin typeface="Arial" pitchFamily="34" charset="0"/>
                <a:ea typeface="宋体" pitchFamily="2" charset="-122"/>
                <a:cs typeface="Arial" pitchFamily="34" charset="0"/>
              </a:rPr>
              <a:t>Supranee</a:t>
            </a:r>
            <a:r>
              <a:rPr lang="en-CA" sz="1600" b="1" dirty="0" smtClean="0">
                <a:solidFill>
                  <a:prstClr val="black"/>
                </a:solidFill>
                <a:latin typeface="Arial" pitchFamily="34" charset="0"/>
                <a:ea typeface="宋体" pitchFamily="2" charset="-122"/>
                <a:cs typeface="Arial" pitchFamily="34" charset="0"/>
              </a:rPr>
              <a:t> </a:t>
            </a:r>
            <a:r>
              <a:rPr lang="en-CA" sz="1600" b="1" dirty="0">
                <a:solidFill>
                  <a:prstClr val="black"/>
                </a:solidFill>
                <a:latin typeface="Arial" pitchFamily="34" charset="0"/>
                <a:ea typeface="宋体" pitchFamily="2" charset="-122"/>
                <a:cs typeface="Arial" pitchFamily="34" charset="0"/>
              </a:rPr>
              <a:t>Niruthisard, MD</a:t>
            </a: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疼痛专家</a:t>
            </a:r>
            <a:endParaRPr lang="en-US" altLang="zh-CN" sz="1600" dirty="0" smtClean="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latin typeface="Arial" pitchFamily="34" charset="0"/>
                <a:ea typeface="宋体" pitchFamily="2" charset="-122"/>
                <a:cs typeface="Arial" pitchFamily="34" charset="0"/>
              </a:rPr>
              <a:t>Bangkok</a:t>
            </a:r>
            <a:r>
              <a:rPr lang="en-CA" sz="1600" dirty="0">
                <a:solidFill>
                  <a:srgbClr val="0C6FCF">
                    <a:lumMod val="75000"/>
                  </a:srgbClr>
                </a:solidFill>
                <a:latin typeface="Arial" pitchFamily="34" charset="0"/>
                <a:ea typeface="宋体" pitchFamily="2" charset="-122"/>
                <a:cs typeface="Arial" pitchFamily="34" charset="0"/>
              </a:rPr>
              <a:t>, Thailand</a:t>
            </a:r>
          </a:p>
          <a:p>
            <a:pPr fontAlgn="auto">
              <a:spcBef>
                <a:spcPts val="0"/>
              </a:spcBef>
              <a:spcAft>
                <a:spcPts val="0"/>
              </a:spcAft>
              <a:defRPr/>
            </a:pPr>
            <a:r>
              <a:rPr lang="en-CA" sz="1600" dirty="0">
                <a:solidFill>
                  <a:prstClr val="white"/>
                </a:solidFill>
                <a:latin typeface="Arial" pitchFamily="34" charset="0"/>
                <a:ea typeface="宋体" pitchFamily="2" charset="-122"/>
                <a:cs typeface="Arial" pitchFamily="34" charset="0"/>
              </a:rPr>
              <a:t> </a:t>
            </a:r>
          </a:p>
          <a:p>
            <a:pPr fontAlgn="auto">
              <a:spcBef>
                <a:spcPts val="0"/>
              </a:spcBef>
              <a:spcAft>
                <a:spcPts val="0"/>
              </a:spcAft>
              <a:defRPr/>
            </a:pPr>
            <a:r>
              <a:rPr lang="en-CA" sz="1600" b="1" dirty="0">
                <a:solidFill>
                  <a:prstClr val="black"/>
                </a:solidFill>
                <a:latin typeface="Arial" pitchFamily="34" charset="0"/>
                <a:ea typeface="宋体" pitchFamily="2" charset="-122"/>
                <a:cs typeface="Arial" pitchFamily="34" charset="0"/>
              </a:rPr>
              <a:t>Germán Ochoa, MD</a:t>
            </a: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骨科，脊柱外科医生</a:t>
            </a:r>
            <a:endParaRPr lang="en-US" altLang="zh-CN" sz="1600" dirty="0" smtClean="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和疼痛专家</a:t>
            </a:r>
            <a:endParaRPr lang="en-CA" sz="1600" dirty="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CA" sz="1600" dirty="0">
                <a:solidFill>
                  <a:srgbClr val="0C6FCF">
                    <a:lumMod val="75000"/>
                  </a:srgbClr>
                </a:solidFill>
                <a:latin typeface="Arial" pitchFamily="34" charset="0"/>
                <a:ea typeface="宋体" pitchFamily="2" charset="-122"/>
                <a:cs typeface="Arial" pitchFamily="34" charset="0"/>
              </a:rPr>
              <a:t>Bogotá, Colombia</a:t>
            </a:r>
          </a:p>
          <a:p>
            <a:pPr fontAlgn="auto">
              <a:spcBef>
                <a:spcPts val="0"/>
              </a:spcBef>
              <a:spcAft>
                <a:spcPts val="0"/>
              </a:spcAft>
              <a:defRPr/>
            </a:pPr>
            <a:r>
              <a:rPr lang="en-CA" sz="1600" b="1" dirty="0" smtClean="0">
                <a:solidFill>
                  <a:prstClr val="black"/>
                </a:solidFill>
                <a:latin typeface="Arial" pitchFamily="34" charset="0"/>
                <a:ea typeface="宋体" pitchFamily="2" charset="-122"/>
                <a:cs typeface="Arial" pitchFamily="34" charset="0"/>
              </a:rPr>
              <a:t>Milton </a:t>
            </a:r>
            <a:r>
              <a:rPr lang="en-CA" sz="1600" b="1" dirty="0">
                <a:solidFill>
                  <a:prstClr val="black"/>
                </a:solidFill>
                <a:latin typeface="Arial" pitchFamily="34" charset="0"/>
                <a:ea typeface="宋体" pitchFamily="2" charset="-122"/>
                <a:cs typeface="Arial" pitchFamily="34" charset="0"/>
              </a:rPr>
              <a:t>Raff, MD, BSc</a:t>
            </a: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麻醉顾问</a:t>
            </a:r>
            <a:endParaRPr lang="en-US" altLang="zh-CN" sz="1600" dirty="0" smtClean="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latin typeface="Arial" pitchFamily="34" charset="0"/>
                <a:ea typeface="宋体" pitchFamily="2" charset="-122"/>
                <a:cs typeface="Arial" pitchFamily="34" charset="0"/>
              </a:rPr>
              <a:t>Cape </a:t>
            </a:r>
            <a:r>
              <a:rPr lang="en-CA" sz="1600" dirty="0">
                <a:solidFill>
                  <a:srgbClr val="0C6FCF">
                    <a:lumMod val="75000"/>
                  </a:srgbClr>
                </a:solidFill>
                <a:latin typeface="Arial" pitchFamily="34" charset="0"/>
                <a:ea typeface="宋体" pitchFamily="2" charset="-122"/>
                <a:cs typeface="Arial" pitchFamily="34" charset="0"/>
              </a:rPr>
              <a:t>Town, South Africa</a:t>
            </a:r>
          </a:p>
          <a:p>
            <a:pPr fontAlgn="auto">
              <a:spcBef>
                <a:spcPts val="0"/>
              </a:spcBef>
              <a:spcAft>
                <a:spcPts val="0"/>
              </a:spcAft>
              <a:defRPr/>
            </a:pPr>
            <a:r>
              <a:rPr lang="en-CA" sz="1600" dirty="0">
                <a:solidFill>
                  <a:prstClr val="white"/>
                </a:solidFill>
                <a:latin typeface="Arial" pitchFamily="34" charset="0"/>
                <a:ea typeface="宋体" pitchFamily="2" charset="-122"/>
                <a:cs typeface="Arial" pitchFamily="34" charset="0"/>
              </a:rPr>
              <a:t> </a:t>
            </a:r>
          </a:p>
          <a:p>
            <a:pPr fontAlgn="auto">
              <a:spcBef>
                <a:spcPts val="0"/>
              </a:spcBef>
              <a:spcAft>
                <a:spcPts val="0"/>
              </a:spcAft>
              <a:defRPr/>
            </a:pPr>
            <a:r>
              <a:rPr lang="en-CA" sz="1600" b="1" dirty="0">
                <a:solidFill>
                  <a:prstClr val="black"/>
                </a:solidFill>
                <a:latin typeface="Arial" pitchFamily="34" charset="0"/>
                <a:ea typeface="宋体" pitchFamily="2" charset="-122"/>
                <a:cs typeface="Arial" pitchFamily="34" charset="0"/>
              </a:rPr>
              <a:t>Raymond L. Rosales, MD, PhD</a:t>
            </a: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神经病学家</a:t>
            </a:r>
            <a:endParaRPr lang="en-CA" sz="1600" dirty="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CA" sz="1600" dirty="0">
                <a:solidFill>
                  <a:srgbClr val="0C6FCF">
                    <a:lumMod val="75000"/>
                  </a:srgbClr>
                </a:solidFill>
                <a:latin typeface="Arial" pitchFamily="34" charset="0"/>
                <a:ea typeface="宋体" pitchFamily="2" charset="-122"/>
                <a:cs typeface="Arial" pitchFamily="34" charset="0"/>
              </a:rPr>
              <a:t>Manila, Philippines</a:t>
            </a:r>
          </a:p>
          <a:p>
            <a:pPr fontAlgn="auto">
              <a:spcBef>
                <a:spcPts val="0"/>
              </a:spcBef>
              <a:spcAft>
                <a:spcPts val="0"/>
              </a:spcAft>
              <a:defRPr/>
            </a:pPr>
            <a:endParaRPr lang="en-CA" sz="1600" dirty="0">
              <a:solidFill>
                <a:prstClr val="white"/>
              </a:solidFill>
              <a:latin typeface="Arial" pitchFamily="34" charset="0"/>
              <a:ea typeface="宋体" pitchFamily="2" charset="-122"/>
              <a:cs typeface="Arial" pitchFamily="34" charset="0"/>
            </a:endParaRPr>
          </a:p>
        </p:txBody>
      </p:sp>
      <p:sp>
        <p:nvSpPr>
          <p:cNvPr id="6" name="Rectangle 5"/>
          <p:cNvSpPr/>
          <p:nvPr/>
        </p:nvSpPr>
        <p:spPr>
          <a:xfrm>
            <a:off x="6008688" y="1447800"/>
            <a:ext cx="2955925" cy="4278094"/>
          </a:xfrm>
          <a:prstGeom prst="rect">
            <a:avLst/>
          </a:prstGeom>
        </p:spPr>
        <p:txBody>
          <a:bodyPr>
            <a:spAutoFit/>
          </a:bodyPr>
          <a:lstStyle/>
          <a:p>
            <a:pPr fontAlgn="auto">
              <a:spcBef>
                <a:spcPts val="0"/>
              </a:spcBef>
              <a:spcAft>
                <a:spcPts val="0"/>
              </a:spcAft>
              <a:defRPr/>
            </a:pPr>
            <a:r>
              <a:rPr lang="en-CA" sz="1600" b="1" dirty="0">
                <a:solidFill>
                  <a:prstClr val="black"/>
                </a:solidFill>
                <a:latin typeface="Arial" pitchFamily="34" charset="0"/>
                <a:ea typeface="宋体" pitchFamily="2" charset="-122"/>
                <a:cs typeface="Arial" pitchFamily="34" charset="0"/>
              </a:rPr>
              <a:t>Ammar Salti, MD</a:t>
            </a: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麻醉顾问</a:t>
            </a:r>
            <a:endParaRPr lang="en-US" altLang="zh-CN" sz="1600" dirty="0" smtClean="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latin typeface="Arial" pitchFamily="34" charset="0"/>
                <a:ea typeface="宋体" pitchFamily="2" charset="-122"/>
                <a:cs typeface="Arial" pitchFamily="34" charset="0"/>
              </a:rPr>
              <a:t>Abu </a:t>
            </a:r>
            <a:r>
              <a:rPr lang="en-CA" sz="1600" dirty="0">
                <a:solidFill>
                  <a:srgbClr val="0C6FCF">
                    <a:lumMod val="75000"/>
                  </a:srgbClr>
                </a:solidFill>
                <a:latin typeface="Arial" pitchFamily="34" charset="0"/>
                <a:ea typeface="宋体" pitchFamily="2" charset="-122"/>
                <a:cs typeface="Arial" pitchFamily="34" charset="0"/>
              </a:rPr>
              <a:t>Dhabi, United Arab Emirates</a:t>
            </a:r>
          </a:p>
          <a:p>
            <a:pPr fontAlgn="auto">
              <a:spcBef>
                <a:spcPts val="0"/>
              </a:spcBef>
              <a:spcAft>
                <a:spcPts val="0"/>
              </a:spcAft>
              <a:defRPr/>
            </a:pPr>
            <a:r>
              <a:rPr lang="en-CA" sz="1600" b="1" dirty="0" smtClean="0">
                <a:solidFill>
                  <a:prstClr val="black"/>
                </a:solidFill>
                <a:latin typeface="Arial" pitchFamily="34" charset="0"/>
                <a:ea typeface="宋体" pitchFamily="2" charset="-122"/>
                <a:cs typeface="Arial" pitchFamily="34" charset="0"/>
              </a:rPr>
              <a:t>Jose </a:t>
            </a:r>
            <a:r>
              <a:rPr lang="en-CA" sz="1600" b="1" dirty="0">
                <a:solidFill>
                  <a:prstClr val="black"/>
                </a:solidFill>
                <a:latin typeface="Arial" pitchFamily="34" charset="0"/>
                <a:ea typeface="宋体" pitchFamily="2" charset="-122"/>
                <a:cs typeface="Arial" pitchFamily="34" charset="0"/>
              </a:rPr>
              <a:t>Antonio San Juan, MD</a:t>
            </a: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整形外科医生</a:t>
            </a:r>
            <a:endParaRPr lang="en-US" altLang="zh-CN" sz="1600" dirty="0" smtClean="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latin typeface="Arial" pitchFamily="34" charset="0"/>
                <a:ea typeface="宋体" pitchFamily="2" charset="-122"/>
                <a:cs typeface="Arial" pitchFamily="34" charset="0"/>
              </a:rPr>
              <a:t>Cebu </a:t>
            </a:r>
            <a:r>
              <a:rPr lang="en-CA" sz="1600" dirty="0">
                <a:solidFill>
                  <a:srgbClr val="0C6FCF">
                    <a:lumMod val="75000"/>
                  </a:srgbClr>
                </a:solidFill>
                <a:latin typeface="Arial" pitchFamily="34" charset="0"/>
                <a:ea typeface="宋体" pitchFamily="2" charset="-122"/>
                <a:cs typeface="Arial" pitchFamily="34" charset="0"/>
              </a:rPr>
              <a:t>City, Philippines</a:t>
            </a:r>
          </a:p>
          <a:p>
            <a:pPr fontAlgn="auto">
              <a:spcBef>
                <a:spcPts val="0"/>
              </a:spcBef>
              <a:spcAft>
                <a:spcPts val="0"/>
              </a:spcAft>
              <a:defRPr/>
            </a:pPr>
            <a:endParaRPr lang="en-CA" sz="1600" b="1" dirty="0">
              <a:solidFill>
                <a:prstClr val="black"/>
              </a:solidFill>
              <a:latin typeface="Arial" pitchFamily="34" charset="0"/>
              <a:ea typeface="宋体" pitchFamily="2" charset="-122"/>
              <a:cs typeface="Arial" pitchFamily="34" charset="0"/>
            </a:endParaRPr>
          </a:p>
          <a:p>
            <a:pPr fontAlgn="auto">
              <a:spcBef>
                <a:spcPts val="0"/>
              </a:spcBef>
              <a:spcAft>
                <a:spcPts val="0"/>
              </a:spcAft>
              <a:defRPr/>
            </a:pPr>
            <a:r>
              <a:rPr lang="en-CA" sz="1600" b="1" dirty="0" err="1">
                <a:solidFill>
                  <a:prstClr val="black"/>
                </a:solidFill>
                <a:latin typeface="Arial" pitchFamily="34" charset="0"/>
                <a:ea typeface="宋体" pitchFamily="2" charset="-122"/>
                <a:cs typeface="Arial" pitchFamily="34" charset="0"/>
              </a:rPr>
              <a:t>Xinping</a:t>
            </a:r>
            <a:r>
              <a:rPr lang="en-CA" sz="1600" b="1" dirty="0">
                <a:solidFill>
                  <a:prstClr val="black"/>
                </a:solidFill>
                <a:latin typeface="Arial" pitchFamily="34" charset="0"/>
                <a:ea typeface="宋体" pitchFamily="2" charset="-122"/>
                <a:cs typeface="Arial" pitchFamily="34" charset="0"/>
              </a:rPr>
              <a:t> </a:t>
            </a:r>
            <a:r>
              <a:rPr lang="en-CA" sz="1600" b="1" dirty="0" err="1">
                <a:solidFill>
                  <a:prstClr val="black"/>
                </a:solidFill>
                <a:latin typeface="Arial" pitchFamily="34" charset="0"/>
                <a:ea typeface="宋体" pitchFamily="2" charset="-122"/>
                <a:cs typeface="Arial" pitchFamily="34" charset="0"/>
              </a:rPr>
              <a:t>Tian</a:t>
            </a:r>
            <a:r>
              <a:rPr lang="en-CA" sz="1600" b="1" dirty="0">
                <a:solidFill>
                  <a:prstClr val="black"/>
                </a:solidFill>
                <a:latin typeface="Arial" pitchFamily="34" charset="0"/>
                <a:ea typeface="宋体" pitchFamily="2" charset="-122"/>
                <a:cs typeface="Arial" pitchFamily="34" charset="0"/>
              </a:rPr>
              <a:t>, MD</a:t>
            </a:r>
          </a:p>
          <a:p>
            <a:pPr>
              <a:defRPr/>
            </a:pPr>
            <a:r>
              <a:rPr lang="zh-CN" altLang="en-US" sz="1600" dirty="0" smtClean="0">
                <a:solidFill>
                  <a:srgbClr val="0C6FCF">
                    <a:lumMod val="75000"/>
                  </a:srgbClr>
                </a:solidFill>
                <a:latin typeface="Arial" pitchFamily="34" charset="0"/>
                <a:ea typeface="宋体" pitchFamily="2" charset="-122"/>
                <a:cs typeface="Arial" pitchFamily="34" charset="0"/>
              </a:rPr>
              <a:t>风湿病学家</a:t>
            </a:r>
            <a:endParaRPr lang="en-CA" sz="1600" dirty="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CA" sz="1600" dirty="0">
                <a:solidFill>
                  <a:srgbClr val="0C6FCF">
                    <a:lumMod val="75000"/>
                  </a:srgbClr>
                </a:solidFill>
                <a:latin typeface="Arial" pitchFamily="34" charset="0"/>
                <a:ea typeface="宋体" pitchFamily="2" charset="-122"/>
                <a:cs typeface="Arial" pitchFamily="34" charset="0"/>
              </a:rPr>
              <a:t>Beijing, China</a:t>
            </a:r>
          </a:p>
          <a:p>
            <a:pPr fontAlgn="auto">
              <a:spcBef>
                <a:spcPts val="0"/>
              </a:spcBef>
              <a:spcAft>
                <a:spcPts val="0"/>
              </a:spcAft>
              <a:defRPr/>
            </a:pPr>
            <a:r>
              <a:rPr lang="en-CA" sz="1600" dirty="0">
                <a:solidFill>
                  <a:prstClr val="white"/>
                </a:solidFill>
                <a:latin typeface="Arial" pitchFamily="34" charset="0"/>
                <a:ea typeface="宋体" pitchFamily="2" charset="-122"/>
                <a:cs typeface="Arial" pitchFamily="34" charset="0"/>
              </a:rPr>
              <a:t> </a:t>
            </a:r>
          </a:p>
          <a:p>
            <a:pPr fontAlgn="auto">
              <a:spcBef>
                <a:spcPts val="0"/>
              </a:spcBef>
              <a:spcAft>
                <a:spcPts val="0"/>
              </a:spcAft>
              <a:defRPr/>
            </a:pPr>
            <a:r>
              <a:rPr lang="en-CA" sz="1600" b="1" dirty="0" err="1">
                <a:solidFill>
                  <a:prstClr val="black"/>
                </a:solidFill>
                <a:latin typeface="Arial" pitchFamily="34" charset="0"/>
                <a:ea typeface="宋体" pitchFamily="2" charset="-122"/>
                <a:cs typeface="Arial" pitchFamily="34" charset="0"/>
              </a:rPr>
              <a:t>Işin</a:t>
            </a:r>
            <a:r>
              <a:rPr lang="en-CA" sz="1600" b="1" dirty="0">
                <a:solidFill>
                  <a:prstClr val="black"/>
                </a:solidFill>
                <a:latin typeface="Arial" pitchFamily="34" charset="0"/>
                <a:ea typeface="宋体" pitchFamily="2" charset="-122"/>
                <a:cs typeface="Arial" pitchFamily="34" charset="0"/>
              </a:rPr>
              <a:t> </a:t>
            </a:r>
            <a:r>
              <a:rPr lang="en-CA" sz="1600" b="1" dirty="0" err="1">
                <a:solidFill>
                  <a:prstClr val="black"/>
                </a:solidFill>
                <a:latin typeface="Arial" pitchFamily="34" charset="0"/>
                <a:ea typeface="宋体" pitchFamily="2" charset="-122"/>
                <a:cs typeface="Arial" pitchFamily="34" charset="0"/>
              </a:rPr>
              <a:t>Ünal-Çevik</a:t>
            </a:r>
            <a:r>
              <a:rPr lang="en-CA" sz="1600" b="1" dirty="0">
                <a:solidFill>
                  <a:prstClr val="black"/>
                </a:solidFill>
                <a:latin typeface="Arial" pitchFamily="34" charset="0"/>
                <a:ea typeface="宋体" pitchFamily="2" charset="-122"/>
                <a:cs typeface="Arial" pitchFamily="34" charset="0"/>
              </a:rPr>
              <a:t>, MD, PhD</a:t>
            </a: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神经学家，神经病学家</a:t>
            </a:r>
            <a:endParaRPr lang="en-US" altLang="zh-CN" sz="1600" dirty="0" smtClean="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zh-CN" altLang="en-US" sz="1600" dirty="0" smtClean="0">
                <a:solidFill>
                  <a:srgbClr val="0C6FCF">
                    <a:lumMod val="75000"/>
                  </a:srgbClr>
                </a:solidFill>
                <a:latin typeface="Arial" pitchFamily="34" charset="0"/>
                <a:ea typeface="宋体" pitchFamily="2" charset="-122"/>
                <a:cs typeface="Arial" pitchFamily="34" charset="0"/>
              </a:rPr>
              <a:t>和疼痛专家</a:t>
            </a:r>
            <a:endParaRPr lang="en-US" altLang="zh-CN" sz="1600" dirty="0" smtClean="0">
              <a:solidFill>
                <a:srgbClr val="0C6FCF">
                  <a:lumMod val="75000"/>
                </a:srgbClr>
              </a:solidFill>
              <a:latin typeface="Arial" pitchFamily="34" charset="0"/>
              <a:ea typeface="宋体" pitchFamily="2" charset="-122"/>
              <a:cs typeface="Arial" pitchFamily="34" charset="0"/>
            </a:endParaRPr>
          </a:p>
          <a:p>
            <a:pPr fontAlgn="auto">
              <a:spcBef>
                <a:spcPts val="0"/>
              </a:spcBef>
              <a:spcAft>
                <a:spcPts val="0"/>
              </a:spcAft>
              <a:defRPr/>
            </a:pPr>
            <a:r>
              <a:rPr lang="en-CA" sz="1600" dirty="0" smtClean="0">
                <a:solidFill>
                  <a:srgbClr val="0C6FCF">
                    <a:lumMod val="75000"/>
                  </a:srgbClr>
                </a:solidFill>
                <a:latin typeface="Arial" pitchFamily="34" charset="0"/>
                <a:ea typeface="宋体" pitchFamily="2" charset="-122"/>
                <a:cs typeface="Arial" pitchFamily="34" charset="0"/>
              </a:rPr>
              <a:t>Ankara</a:t>
            </a:r>
            <a:r>
              <a:rPr lang="en-CA" sz="1600" dirty="0">
                <a:solidFill>
                  <a:srgbClr val="0C6FCF">
                    <a:lumMod val="75000"/>
                  </a:srgbClr>
                </a:solidFill>
                <a:latin typeface="Arial" pitchFamily="34" charset="0"/>
                <a:ea typeface="宋体" pitchFamily="2" charset="-122"/>
                <a:cs typeface="Arial" pitchFamily="34" charset="0"/>
              </a:rPr>
              <a:t>, Turkey</a:t>
            </a:r>
          </a:p>
          <a:p>
            <a:pPr fontAlgn="auto">
              <a:spcBef>
                <a:spcPts val="0"/>
              </a:spcBef>
              <a:spcAft>
                <a:spcPts val="0"/>
              </a:spcAft>
              <a:defRPr/>
            </a:pPr>
            <a:r>
              <a:rPr lang="en-CA" sz="1600" dirty="0">
                <a:solidFill>
                  <a:srgbClr val="0C6FCF">
                    <a:lumMod val="75000"/>
                  </a:srgbClr>
                </a:solidFill>
                <a:latin typeface="Arial" pitchFamily="34" charset="0"/>
                <a:ea typeface="宋体" pitchFamily="2" charset="-122"/>
                <a:cs typeface="Arial" pitchFamily="34" charset="0"/>
              </a:rPr>
              <a:t> </a:t>
            </a:r>
            <a:endParaRPr lang="en-CA" sz="1700" dirty="0">
              <a:solidFill>
                <a:prstClr val="white"/>
              </a:solidFill>
              <a:latin typeface="Arial" pitchFamily="34" charset="0"/>
              <a:ea typeface="宋体" pitchFamily="2" charset="-122"/>
              <a:cs typeface="Arial" pitchFamily="34" charset="0"/>
            </a:endParaRPr>
          </a:p>
        </p:txBody>
      </p:sp>
      <p:sp>
        <p:nvSpPr>
          <p:cNvPr id="3" name="TextBox 2"/>
          <p:cNvSpPr txBox="1"/>
          <p:nvPr/>
        </p:nvSpPr>
        <p:spPr>
          <a:xfrm>
            <a:off x="2509838" y="6510338"/>
            <a:ext cx="2492990" cy="369332"/>
          </a:xfrm>
          <a:prstGeom prst="rect">
            <a:avLst/>
          </a:prstGeom>
          <a:noFill/>
        </p:spPr>
        <p:txBody>
          <a:bodyPr wrap="none">
            <a:spAutoFit/>
          </a:bodyPr>
          <a:lstStyle/>
          <a:p>
            <a:pPr fontAlgn="auto">
              <a:spcBef>
                <a:spcPts val="0"/>
              </a:spcBef>
              <a:spcAft>
                <a:spcPts val="0"/>
              </a:spcAft>
              <a:defRPr/>
            </a:pPr>
            <a:r>
              <a:rPr lang="zh-CN" altLang="en-US" i="1" dirty="0" smtClean="0">
                <a:solidFill>
                  <a:srgbClr val="002060"/>
                </a:solidFill>
                <a:latin typeface="Arial" pitchFamily="34" charset="0"/>
                <a:ea typeface="宋体" pitchFamily="2" charset="-122"/>
                <a:cs typeface="Arial" pitchFamily="34" charset="0"/>
              </a:rPr>
              <a:t>本项目由辉瑞公司赞助</a:t>
            </a:r>
            <a:endParaRPr lang="en-CA" i="1"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225125430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724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急性腰痛的鉴别诊断</a:t>
            </a:r>
            <a:endParaRPr lang="en-CA" dirty="0">
              <a:latin typeface="Arial" pitchFamily="34" charset="0"/>
              <a:ea typeface="宋体" pitchFamily="2" charset="-122"/>
              <a:cs typeface="Arial" pitchFamily="34" charset="0"/>
            </a:endParaRPr>
          </a:p>
        </p:txBody>
      </p:sp>
      <p:sp>
        <p:nvSpPr>
          <p:cNvPr id="13" name="Rectangle 12"/>
          <p:cNvSpPr/>
          <p:nvPr/>
        </p:nvSpPr>
        <p:spPr>
          <a:xfrm>
            <a:off x="86015" y="6619456"/>
            <a:ext cx="3281668"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Casazza BA. </a:t>
            </a:r>
            <a:r>
              <a:rPr kumimoji="0" lang="en-US"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Am Fam Physician </a:t>
            </a:r>
            <a:r>
              <a:rPr kumimoji="0" lang="en-US"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2012; 85(4):343-50.  </a:t>
            </a:r>
          </a:p>
        </p:txBody>
      </p:sp>
      <p:sp>
        <p:nvSpPr>
          <p:cNvPr id="14" name="Rounded Rectangle 13"/>
          <p:cNvSpPr/>
          <p:nvPr/>
        </p:nvSpPr>
        <p:spPr>
          <a:xfrm>
            <a:off x="219075" y="5448958"/>
            <a:ext cx="8721725" cy="794792"/>
          </a:xfrm>
          <a:prstGeom prst="roundRect">
            <a:avLst/>
          </a:prstGeom>
          <a:solidFill>
            <a:srgbClr val="C03932"/>
          </a:solidFill>
          <a:ln w="25400" cap="flat" cmpd="sng" algn="ctr">
            <a:solidFill>
              <a:srgbClr val="C03932">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400" b="1" kern="0" dirty="0" smtClean="0">
                <a:solidFill>
                  <a:prstClr val="white"/>
                </a:solidFill>
                <a:latin typeface="Arial" pitchFamily="34" charset="0"/>
                <a:ea typeface="宋体" pitchFamily="2" charset="-122"/>
                <a:cs typeface="Arial" pitchFamily="34" charset="0"/>
              </a:rPr>
              <a:t>尽可能识别和治疗疼痛的潜在病因非常重要！</a:t>
            </a:r>
            <a:endParaRPr kumimoji="0" lang="en-CA" sz="2400" b="1" i="0" u="none" strike="noStrike" kern="0" cap="none" spc="0" normalizeH="0" noProof="0" dirty="0" smtClean="0">
              <a:ln>
                <a:noFill/>
              </a:ln>
              <a:solidFill>
                <a:prstClr val="white"/>
              </a:solidFill>
              <a:effectLst/>
              <a:uLnTx/>
              <a:uFillTx/>
              <a:latin typeface="Arial" pitchFamily="34" charset="0"/>
              <a:ea typeface="宋体" pitchFamily="2" charset="-122"/>
              <a:cs typeface="Arial"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536951373"/>
              </p:ext>
            </p:extLst>
          </p:nvPr>
        </p:nvGraphicFramePr>
        <p:xfrm>
          <a:off x="159192" y="1700808"/>
          <a:ext cx="8820000" cy="3185160"/>
        </p:xfrm>
        <a:graphic>
          <a:graphicData uri="http://schemas.openxmlformats.org/drawingml/2006/table">
            <a:tbl>
              <a:tblPr firstRow="1" bandRow="1"/>
              <a:tblGrid>
                <a:gridCol w="2520280"/>
                <a:gridCol w="2592288"/>
                <a:gridCol w="3707432"/>
              </a:tblGrid>
              <a:tr h="370840">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b="1" baseline="0" noProof="0" dirty="0" smtClean="0">
                          <a:latin typeface="Arial" pitchFamily="34" charset="0"/>
                          <a:ea typeface="宋体" pitchFamily="2" charset="-122"/>
                          <a:cs typeface="Arial" pitchFamily="34" charset="0"/>
                        </a:rPr>
                        <a:t>脊柱源</a:t>
                      </a:r>
                      <a:endParaRPr lang="en-CA" sz="2000" baseline="0" noProof="0" dirty="0">
                        <a:latin typeface="Arial" pitchFamily="34" charset="0"/>
                        <a:ea typeface="宋体" pitchFamily="2" charset="-122"/>
                        <a:cs typeface="Arial"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C6FCF"/>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baseline="0" noProof="0" dirty="0" smtClean="0">
                          <a:latin typeface="Arial" pitchFamily="34" charset="0"/>
                          <a:ea typeface="宋体" pitchFamily="2" charset="-122"/>
                          <a:cs typeface="Arial" pitchFamily="34" charset="0"/>
                        </a:rPr>
                        <a:t>全身性</a:t>
                      </a:r>
                      <a:endParaRPr lang="en-CA" sz="2000" baseline="0" noProof="0" dirty="0">
                        <a:latin typeface="Arial" pitchFamily="34" charset="0"/>
                        <a:ea typeface="宋体" pitchFamily="2" charset="-122"/>
                        <a:cs typeface="Arial"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BB30"/>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baseline="0" noProof="0" dirty="0" smtClean="0">
                          <a:latin typeface="Arial" pitchFamily="34" charset="0"/>
                          <a:ea typeface="宋体" pitchFamily="2" charset="-122"/>
                          <a:cs typeface="Arial" pitchFamily="34" charset="0"/>
                        </a:rPr>
                        <a:t>牵涉痛</a:t>
                      </a:r>
                      <a:endParaRPr lang="en-CA" sz="2000" baseline="0" noProof="0" dirty="0">
                        <a:latin typeface="Arial" pitchFamily="34" charset="0"/>
                        <a:ea typeface="宋体" pitchFamily="2" charset="-122"/>
                        <a:cs typeface="Arial"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64A2"/>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76213" lvl="1" indent="-176213">
                        <a:spcAft>
                          <a:spcPts val="300"/>
                        </a:spcAft>
                        <a:buFont typeface="Arial" pitchFamily="34" charset="0"/>
                        <a:buChar char="•"/>
                      </a:pPr>
                      <a:r>
                        <a:rPr lang="zh-CN" altLang="en-US" sz="1800" kern="1200" baseline="0" noProof="0" dirty="0" smtClean="0">
                          <a:solidFill>
                            <a:srgbClr val="002060"/>
                          </a:solidFill>
                          <a:latin typeface="Arial" pitchFamily="34" charset="0"/>
                          <a:ea typeface="宋体" pitchFamily="2" charset="-122"/>
                          <a:cs typeface="Arial" pitchFamily="34" charset="0"/>
                        </a:rPr>
                        <a:t>压缩性骨折</a:t>
                      </a:r>
                      <a:r>
                        <a:rPr lang="en-CA" altLang="en-US" sz="1800" kern="1200" baseline="0" noProof="0" dirty="0" smtClean="0">
                          <a:solidFill>
                            <a:srgbClr val="002060"/>
                          </a:solidFill>
                          <a:latin typeface="Arial" pitchFamily="34" charset="0"/>
                          <a:ea typeface="宋体" pitchFamily="2" charset="-122"/>
                          <a:cs typeface="Arial" pitchFamily="34" charset="0"/>
                        </a:rPr>
                        <a:t> </a:t>
                      </a:r>
                    </a:p>
                    <a:p>
                      <a:pPr marL="176213" lvl="1" indent="-176213">
                        <a:spcAft>
                          <a:spcPts val="300"/>
                        </a:spcAft>
                        <a:buFont typeface="Arial" pitchFamily="34" charset="0"/>
                        <a:buChar char="•"/>
                      </a:pPr>
                      <a:r>
                        <a:rPr lang="zh-CN" altLang="en-US" sz="1800" kern="1200" baseline="0" noProof="0" dirty="0" smtClean="0">
                          <a:solidFill>
                            <a:srgbClr val="002060"/>
                          </a:solidFill>
                          <a:latin typeface="Arial" pitchFamily="34" charset="0"/>
                          <a:ea typeface="宋体" pitchFamily="2" charset="-122"/>
                          <a:cs typeface="Arial" pitchFamily="34" charset="0"/>
                        </a:rPr>
                        <a:t>腰椎劳损</a:t>
                      </a:r>
                      <a:r>
                        <a:rPr lang="en-US" altLang="zh-CN" sz="1800" kern="1200" baseline="0" noProof="0" dirty="0" smtClean="0">
                          <a:solidFill>
                            <a:srgbClr val="002060"/>
                          </a:solidFill>
                          <a:latin typeface="Arial" pitchFamily="34" charset="0"/>
                          <a:ea typeface="宋体" pitchFamily="2" charset="-122"/>
                          <a:cs typeface="Arial" pitchFamily="34" charset="0"/>
                        </a:rPr>
                        <a:t>/</a:t>
                      </a:r>
                      <a:r>
                        <a:rPr lang="zh-CN" altLang="en-US" sz="1800" kern="1200" baseline="0" noProof="0" dirty="0" smtClean="0">
                          <a:solidFill>
                            <a:srgbClr val="002060"/>
                          </a:solidFill>
                          <a:latin typeface="Arial" pitchFamily="34" charset="0"/>
                          <a:ea typeface="宋体" pitchFamily="2" charset="-122"/>
                          <a:cs typeface="Arial" pitchFamily="34" charset="0"/>
                        </a:rPr>
                        <a:t>扭伤</a:t>
                      </a:r>
                      <a:endParaRPr lang="en-US" altLang="zh-CN" sz="1800" kern="1200" baseline="0" noProof="0" dirty="0" smtClean="0">
                        <a:solidFill>
                          <a:srgbClr val="002060"/>
                        </a:solidFill>
                        <a:latin typeface="Arial" pitchFamily="34" charset="0"/>
                        <a:ea typeface="宋体" pitchFamily="2" charset="-122"/>
                        <a:cs typeface="Arial" pitchFamily="34" charset="0"/>
                      </a:endParaRPr>
                    </a:p>
                    <a:p>
                      <a:pPr marL="176213" marR="0" lvl="1" indent="-176213" algn="l" defTabSz="914400" rtl="0" eaLnBrk="1" fontAlgn="auto" latinLnBrk="0" hangingPunct="1">
                        <a:lnSpc>
                          <a:spcPct val="100000"/>
                        </a:lnSpc>
                        <a:spcBef>
                          <a:spcPts val="0"/>
                        </a:spcBef>
                        <a:spcAft>
                          <a:spcPts val="300"/>
                        </a:spcAft>
                        <a:buClrTx/>
                        <a:buSzTx/>
                        <a:buFont typeface="Arial" pitchFamily="34" charset="0"/>
                        <a:buChar char="•"/>
                        <a:tabLst/>
                        <a:defRPr/>
                      </a:pPr>
                      <a:r>
                        <a:rPr lang="zh-CN" altLang="en-US" sz="1800" kern="1200" baseline="0" noProof="0" dirty="0" smtClean="0">
                          <a:solidFill>
                            <a:srgbClr val="002060"/>
                          </a:solidFill>
                          <a:latin typeface="Arial" pitchFamily="34" charset="0"/>
                          <a:ea typeface="宋体" pitchFamily="2" charset="-122"/>
                          <a:cs typeface="Arial" pitchFamily="34" charset="0"/>
                        </a:rPr>
                        <a:t>椎间盘突出</a:t>
                      </a:r>
                    </a:p>
                    <a:p>
                      <a:pPr marL="176213" marR="0" lvl="1" indent="-176213" algn="l" defTabSz="914400" rtl="0" eaLnBrk="1" fontAlgn="auto" latinLnBrk="0" hangingPunct="1">
                        <a:lnSpc>
                          <a:spcPct val="100000"/>
                        </a:lnSpc>
                        <a:spcBef>
                          <a:spcPts val="0"/>
                        </a:spcBef>
                        <a:spcAft>
                          <a:spcPts val="300"/>
                        </a:spcAft>
                        <a:buClrTx/>
                        <a:buSzTx/>
                        <a:buFont typeface="Arial" pitchFamily="34" charset="0"/>
                        <a:buChar char="•"/>
                        <a:tabLst/>
                        <a:defRPr/>
                      </a:pPr>
                      <a:r>
                        <a:rPr lang="zh-CN" altLang="en-US" sz="1800" kern="1200" baseline="0" noProof="0" dirty="0" smtClean="0">
                          <a:solidFill>
                            <a:srgbClr val="002060"/>
                          </a:solidFill>
                          <a:latin typeface="Arial" pitchFamily="34" charset="0"/>
                          <a:ea typeface="宋体" pitchFamily="2" charset="-122"/>
                          <a:cs typeface="Arial" pitchFamily="34" charset="0"/>
                        </a:rPr>
                        <a:t>椎管狭窄</a:t>
                      </a:r>
                    </a:p>
                    <a:p>
                      <a:pPr marL="176213" lvl="1" indent="-176213">
                        <a:spcAft>
                          <a:spcPts val="300"/>
                        </a:spcAft>
                        <a:buFont typeface="Arial" pitchFamily="34" charset="0"/>
                        <a:buChar char="•"/>
                      </a:pPr>
                      <a:r>
                        <a:rPr lang="zh-CN" altLang="en-US" sz="1800" kern="1200" baseline="0" noProof="0" dirty="0" smtClean="0">
                          <a:solidFill>
                            <a:srgbClr val="002060"/>
                          </a:solidFill>
                          <a:latin typeface="Arial" pitchFamily="34" charset="0"/>
                          <a:ea typeface="宋体" pitchFamily="2" charset="-122"/>
                          <a:cs typeface="Arial" pitchFamily="34" charset="0"/>
                        </a:rPr>
                        <a:t>脊椎脱位</a:t>
                      </a:r>
                      <a:r>
                        <a:rPr lang="en-CA" altLang="en-US" sz="1800" kern="1200" baseline="0" noProof="0" dirty="0" smtClean="0">
                          <a:solidFill>
                            <a:srgbClr val="002060"/>
                          </a:solidFill>
                          <a:latin typeface="Arial" pitchFamily="34" charset="0"/>
                          <a:ea typeface="宋体" pitchFamily="2" charset="-122"/>
                          <a:cs typeface="Arial" pitchFamily="34" charset="0"/>
                        </a:rPr>
                        <a:t> </a:t>
                      </a:r>
                    </a:p>
                    <a:p>
                      <a:pPr marL="176213" lvl="1" indent="-176213">
                        <a:spcAft>
                          <a:spcPts val="300"/>
                        </a:spcAft>
                        <a:buFont typeface="Arial" pitchFamily="34" charset="0"/>
                        <a:buChar char="•"/>
                      </a:pPr>
                      <a:r>
                        <a:rPr lang="zh-CN" altLang="en-US" sz="1800" kern="1200" baseline="0" noProof="0" dirty="0" smtClean="0">
                          <a:solidFill>
                            <a:srgbClr val="002060"/>
                          </a:solidFill>
                          <a:latin typeface="Arial" pitchFamily="34" charset="0"/>
                          <a:ea typeface="宋体" pitchFamily="2" charset="-122"/>
                          <a:cs typeface="Arial" pitchFamily="34" charset="0"/>
                        </a:rPr>
                        <a:t>峡部裂</a:t>
                      </a:r>
                      <a:endParaRPr lang="en-CA" altLang="en-US" sz="1800" kern="1200" baseline="0" noProof="0" dirty="0" smtClean="0">
                        <a:solidFill>
                          <a:srgbClr val="002060"/>
                        </a:solidFill>
                        <a:latin typeface="Arial" pitchFamily="34" charset="0"/>
                        <a:ea typeface="宋体" pitchFamily="2" charset="-122"/>
                        <a:cs typeface="Arial" pitchFamily="34" charset="0"/>
                      </a:endParaRPr>
                    </a:p>
                    <a:p>
                      <a:pPr marL="176213" lvl="1" indent="-176213">
                        <a:buFont typeface="Arial" pitchFamily="34" charset="0"/>
                        <a:buChar char="•"/>
                      </a:pPr>
                      <a:r>
                        <a:rPr lang="zh-CN" altLang="en-US" sz="1800" kern="1200" baseline="0" noProof="0" dirty="0" smtClean="0">
                          <a:solidFill>
                            <a:srgbClr val="002060"/>
                          </a:solidFill>
                          <a:latin typeface="Arial" pitchFamily="34" charset="0"/>
                          <a:ea typeface="宋体" pitchFamily="2" charset="-122"/>
                          <a:cs typeface="Arial" pitchFamily="34" charset="0"/>
                        </a:rPr>
                        <a:t>椎关节强硬椎间盘或腰椎后关节退变）</a:t>
                      </a:r>
                      <a:endParaRPr lang="en-CA" altLang="en-US" sz="1800" kern="1200" baseline="0" noProof="0" dirty="0" smtClean="0">
                        <a:solidFill>
                          <a:srgbClr val="002060"/>
                        </a:solidFill>
                        <a:latin typeface="Arial" pitchFamily="34" charset="0"/>
                        <a:ea typeface="宋体" pitchFamily="2" charset="-122"/>
                        <a:cs typeface="Arial" pitchFamily="34" charset="0"/>
                      </a:endParaRPr>
                    </a:p>
                    <a:p>
                      <a:endParaRPr lang="en-CA" sz="1800" baseline="0" noProof="0" dirty="0">
                        <a:solidFill>
                          <a:srgbClr val="002060"/>
                        </a:solidFill>
                        <a:latin typeface="Arial" pitchFamily="34" charset="0"/>
                        <a:ea typeface="宋体" pitchFamily="2" charset="-122"/>
                        <a:cs typeface="Arial"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3">
                        <a:alphaModFix amt="48000"/>
                      </a:blip>
                      <a:srcRect/>
                      <a:stretch>
                        <a:fillRect/>
                      </a:stretch>
                    </a:blip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76213" lvl="1" indent="-176213" algn="l" defTabSz="914400" rtl="0" eaLnBrk="1" latinLnBrk="0" hangingPunct="1">
                        <a:spcAft>
                          <a:spcPts val="300"/>
                        </a:spcAft>
                        <a:buFont typeface="Arial" pitchFamily="34" charset="0"/>
                        <a:buChar char="•"/>
                      </a:pPr>
                      <a:r>
                        <a:rPr lang="zh-CN" altLang="en-US" sz="1800" kern="1200" baseline="0" noProof="0" dirty="0" smtClean="0">
                          <a:solidFill>
                            <a:schemeClr val="accent3">
                              <a:lumMod val="50000"/>
                            </a:schemeClr>
                          </a:solidFill>
                          <a:latin typeface="Arial" pitchFamily="34" charset="0"/>
                          <a:ea typeface="宋体" pitchFamily="2" charset="-122"/>
                          <a:cs typeface="Arial" pitchFamily="34" charset="0"/>
                        </a:rPr>
                        <a:t>恶性肿瘤</a:t>
                      </a:r>
                      <a:endParaRPr lang="en-US" altLang="zh-CN" sz="1800" kern="1200" baseline="0" noProof="0" dirty="0" smtClean="0">
                        <a:solidFill>
                          <a:schemeClr val="accent3">
                            <a:lumMod val="50000"/>
                          </a:schemeClr>
                        </a:solidFill>
                        <a:latin typeface="Arial" pitchFamily="34" charset="0"/>
                        <a:ea typeface="宋体" pitchFamily="2" charset="-122"/>
                        <a:cs typeface="Arial" pitchFamily="34" charset="0"/>
                      </a:endParaRPr>
                    </a:p>
                    <a:p>
                      <a:pPr marL="176213" marR="0" lvl="1" indent="-176213" algn="l" defTabSz="914400" rtl="0" eaLnBrk="1" fontAlgn="auto" latinLnBrk="0" hangingPunct="1">
                        <a:lnSpc>
                          <a:spcPct val="100000"/>
                        </a:lnSpc>
                        <a:spcBef>
                          <a:spcPts val="0"/>
                        </a:spcBef>
                        <a:spcAft>
                          <a:spcPts val="300"/>
                        </a:spcAft>
                        <a:buClrTx/>
                        <a:buSzTx/>
                        <a:buFont typeface="Arial" pitchFamily="34" charset="0"/>
                        <a:buChar char="•"/>
                        <a:tabLst/>
                        <a:defRPr/>
                      </a:pPr>
                      <a:r>
                        <a:rPr lang="zh-CN" altLang="en-US" sz="1800" kern="1200" baseline="0" noProof="0" dirty="0" smtClean="0">
                          <a:solidFill>
                            <a:schemeClr val="accent3">
                              <a:lumMod val="50000"/>
                            </a:schemeClr>
                          </a:solidFill>
                          <a:latin typeface="Arial" pitchFamily="34" charset="0"/>
                          <a:ea typeface="宋体" pitchFamily="2" charset="-122"/>
                          <a:cs typeface="Arial" pitchFamily="34" charset="0"/>
                        </a:rPr>
                        <a:t>感染（如脊椎椎间盘炎</a:t>
                      </a:r>
                      <a:r>
                        <a:rPr lang="en-US" altLang="zh-CN" sz="1800" kern="1200" baseline="0" noProof="0" dirty="0" smtClean="0">
                          <a:solidFill>
                            <a:schemeClr val="accent3">
                              <a:lumMod val="50000"/>
                            </a:schemeClr>
                          </a:solidFill>
                          <a:latin typeface="Arial" pitchFamily="34" charset="0"/>
                          <a:ea typeface="宋体" pitchFamily="2" charset="-122"/>
                          <a:cs typeface="Arial" pitchFamily="34" charset="0"/>
                        </a:rPr>
                        <a:t>/</a:t>
                      </a:r>
                      <a:r>
                        <a:rPr lang="zh-CN" altLang="en-US" sz="1800" kern="1200" baseline="0" noProof="0" dirty="0" smtClean="0">
                          <a:solidFill>
                            <a:schemeClr val="accent3">
                              <a:lumMod val="50000"/>
                            </a:schemeClr>
                          </a:solidFill>
                          <a:latin typeface="Arial" pitchFamily="34" charset="0"/>
                          <a:ea typeface="宋体" pitchFamily="2" charset="-122"/>
                          <a:cs typeface="Arial" pitchFamily="34" charset="0"/>
                        </a:rPr>
                        <a:t>骨髓炎）</a:t>
                      </a:r>
                    </a:p>
                    <a:p>
                      <a:pPr marL="176213" marR="0" lvl="1" indent="-176213" algn="l" defTabSz="914400" rtl="0" eaLnBrk="1" fontAlgn="auto" latinLnBrk="0" hangingPunct="1">
                        <a:lnSpc>
                          <a:spcPct val="100000"/>
                        </a:lnSpc>
                        <a:spcBef>
                          <a:spcPts val="0"/>
                        </a:spcBef>
                        <a:spcAft>
                          <a:spcPts val="300"/>
                        </a:spcAft>
                        <a:buClrTx/>
                        <a:buSzTx/>
                        <a:buFont typeface="Arial" pitchFamily="34" charset="0"/>
                        <a:buChar char="•"/>
                        <a:tabLst/>
                        <a:defRPr/>
                      </a:pPr>
                      <a:r>
                        <a:rPr lang="zh-CN" altLang="en-US" sz="1800" kern="1200" baseline="0" noProof="0" dirty="0" smtClean="0">
                          <a:solidFill>
                            <a:schemeClr val="accent3">
                              <a:lumMod val="50000"/>
                            </a:schemeClr>
                          </a:solidFill>
                          <a:latin typeface="Arial" pitchFamily="34" charset="0"/>
                          <a:ea typeface="宋体" pitchFamily="2" charset="-122"/>
                          <a:cs typeface="Arial" pitchFamily="34" charset="0"/>
                        </a:rPr>
                        <a:t>结缔组织病</a:t>
                      </a:r>
                      <a:br>
                        <a:rPr lang="zh-CN" altLang="en-US" sz="1800" kern="1200" baseline="0" noProof="0" dirty="0" smtClean="0">
                          <a:solidFill>
                            <a:schemeClr val="accent3">
                              <a:lumMod val="50000"/>
                            </a:schemeClr>
                          </a:solidFill>
                          <a:latin typeface="Arial" pitchFamily="34" charset="0"/>
                          <a:ea typeface="宋体" pitchFamily="2" charset="-122"/>
                          <a:cs typeface="Arial" pitchFamily="34" charset="0"/>
                        </a:rPr>
                      </a:br>
                      <a:r>
                        <a:rPr lang="zh-CN" altLang="en-US" sz="1800" kern="1200" baseline="0" noProof="0" dirty="0" smtClean="0">
                          <a:solidFill>
                            <a:schemeClr val="accent3">
                              <a:lumMod val="50000"/>
                            </a:schemeClr>
                          </a:solidFill>
                          <a:latin typeface="Arial" pitchFamily="34" charset="0"/>
                          <a:ea typeface="宋体" pitchFamily="2" charset="-122"/>
                          <a:cs typeface="Arial" pitchFamily="34" charset="0"/>
                        </a:rPr>
                        <a:t>炎性脊椎关节病</a:t>
                      </a:r>
                      <a:r>
                        <a:rPr lang="en-US" altLang="zh-CN" sz="1800" kern="1200" baseline="0" noProof="0" dirty="0" smtClean="0">
                          <a:solidFill>
                            <a:schemeClr val="accent3">
                              <a:lumMod val="50000"/>
                            </a:schemeClr>
                          </a:solidFill>
                          <a:latin typeface="Arial" pitchFamily="34" charset="0"/>
                          <a:ea typeface="宋体" pitchFamily="2" charset="-122"/>
                          <a:cs typeface="Arial" pitchFamily="34" charset="0"/>
                        </a:rPr>
                        <a:t> </a:t>
                      </a:r>
                      <a:endParaRPr lang="en-CA" altLang="en-US" sz="1800" kern="1200" baseline="0" noProof="0" dirty="0" smtClean="0">
                        <a:solidFill>
                          <a:schemeClr val="accent3">
                            <a:lumMod val="50000"/>
                          </a:schemeClr>
                        </a:solidFill>
                        <a:latin typeface="Arial" pitchFamily="34" charset="0"/>
                        <a:ea typeface="宋体" pitchFamily="2" charset="-122"/>
                        <a:cs typeface="Arial" pitchFamily="34" charset="0"/>
                      </a:endParaRPr>
                    </a:p>
                    <a:p>
                      <a:pPr marL="176213" lvl="1" indent="-176213" algn="l" defTabSz="914400" rtl="0" eaLnBrk="1" latinLnBrk="0" hangingPunct="1">
                        <a:spcAft>
                          <a:spcPts val="300"/>
                        </a:spcAft>
                        <a:buFont typeface="Arial" pitchFamily="34" charset="0"/>
                        <a:buChar char="•"/>
                      </a:pPr>
                      <a:endParaRPr lang="en-CA" sz="1800" kern="1200" baseline="0" noProof="0" dirty="0">
                        <a:solidFill>
                          <a:srgbClr val="002060"/>
                        </a:solidFill>
                        <a:latin typeface="Arial" pitchFamily="34" charset="0"/>
                        <a:ea typeface="宋体" pitchFamily="2" charset="-122"/>
                        <a:cs typeface="Arial"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4">
                        <a:alphaModFix amt="48000"/>
                      </a:blip>
                      <a:srcRect/>
                      <a:stretch>
                        <a:fillRect/>
                      </a:stretch>
                    </a:blip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76213" lvl="1" indent="-176213" algn="l" defTabSz="914400" rtl="0" eaLnBrk="1" latinLnBrk="0" hangingPunct="1">
                        <a:spcAft>
                          <a:spcPts val="300"/>
                        </a:spcAft>
                        <a:buFont typeface="Arial" pitchFamily="34" charset="0"/>
                        <a:buChar char="•"/>
                      </a:pPr>
                      <a:r>
                        <a:rPr lang="zh-CN" altLang="en-US" sz="1800" kern="1200" baseline="0" noProof="0" dirty="0" smtClean="0">
                          <a:solidFill>
                            <a:schemeClr val="accent4">
                              <a:lumMod val="50000"/>
                            </a:schemeClr>
                          </a:solidFill>
                          <a:latin typeface="Arial" pitchFamily="34" charset="0"/>
                          <a:ea typeface="宋体" pitchFamily="2" charset="-122"/>
                          <a:cs typeface="Arial" pitchFamily="34" charset="0"/>
                        </a:rPr>
                        <a:t>胃肠道疾病（如胰腺炎、消化性溃疡、胆囊炎）</a:t>
                      </a:r>
                      <a:endParaRPr lang="en-US" altLang="zh-CN" sz="1800" kern="1200" baseline="0" noProof="0" dirty="0" smtClean="0">
                        <a:solidFill>
                          <a:schemeClr val="accent4">
                            <a:lumMod val="50000"/>
                          </a:schemeClr>
                        </a:solidFill>
                        <a:latin typeface="Arial" pitchFamily="34" charset="0"/>
                        <a:ea typeface="宋体" pitchFamily="2" charset="-122"/>
                        <a:cs typeface="Arial" pitchFamily="34" charset="0"/>
                      </a:endParaRPr>
                    </a:p>
                    <a:p>
                      <a:pPr marL="176213" lvl="1" indent="-176213" algn="l" defTabSz="914400" rtl="0" eaLnBrk="1" latinLnBrk="0" hangingPunct="1">
                        <a:spcAft>
                          <a:spcPts val="300"/>
                        </a:spcAft>
                        <a:buFont typeface="Arial" pitchFamily="34" charset="0"/>
                        <a:buChar char="•"/>
                      </a:pPr>
                      <a:r>
                        <a:rPr lang="zh-CN" altLang="en-US" sz="1800" kern="1200" baseline="0" noProof="0" dirty="0" smtClean="0">
                          <a:solidFill>
                            <a:schemeClr val="accent4">
                              <a:lumMod val="50000"/>
                            </a:schemeClr>
                          </a:solidFill>
                          <a:latin typeface="Arial" pitchFamily="34" charset="0"/>
                          <a:ea typeface="宋体" pitchFamily="2" charset="-122"/>
                          <a:cs typeface="Arial" pitchFamily="34" charset="0"/>
                        </a:rPr>
                        <a:t>盆腔疾病（如子宫内膜异位症、盆腔炎、前列腺炎）</a:t>
                      </a:r>
                    </a:p>
                    <a:p>
                      <a:pPr marL="176213" lvl="1" indent="-176213" algn="l" defTabSz="914400" rtl="0" eaLnBrk="1" latinLnBrk="0" hangingPunct="1">
                        <a:spcAft>
                          <a:spcPts val="300"/>
                        </a:spcAft>
                        <a:buFont typeface="Arial" pitchFamily="34" charset="0"/>
                        <a:buChar char="•"/>
                      </a:pPr>
                      <a:r>
                        <a:rPr lang="zh-CN" altLang="en-US" sz="1800" kern="1200" baseline="0" noProof="0" dirty="0" smtClean="0">
                          <a:solidFill>
                            <a:schemeClr val="accent4">
                              <a:lumMod val="50000"/>
                            </a:schemeClr>
                          </a:solidFill>
                          <a:latin typeface="Arial" pitchFamily="34" charset="0"/>
                          <a:ea typeface="宋体" pitchFamily="2" charset="-122"/>
                          <a:cs typeface="Arial" pitchFamily="34" charset="0"/>
                        </a:rPr>
                        <a:t>腹膜后疾病（例如肾绞痛、肾盂肾炎）</a:t>
                      </a:r>
                      <a:endParaRPr lang="en-US" altLang="zh-CN" sz="1800" kern="1200" baseline="0" noProof="0" dirty="0" smtClean="0">
                        <a:solidFill>
                          <a:schemeClr val="accent4">
                            <a:lumMod val="50000"/>
                          </a:schemeClr>
                        </a:solidFill>
                        <a:latin typeface="Arial" pitchFamily="34" charset="0"/>
                        <a:ea typeface="宋体" pitchFamily="2" charset="-122"/>
                        <a:cs typeface="Arial" pitchFamily="34" charset="0"/>
                      </a:endParaRPr>
                    </a:p>
                    <a:p>
                      <a:pPr marL="176213" marR="0" lvl="1" indent="-176213" algn="l" defTabSz="914400" rtl="0" eaLnBrk="1" fontAlgn="auto" latinLnBrk="0" hangingPunct="1">
                        <a:lnSpc>
                          <a:spcPct val="100000"/>
                        </a:lnSpc>
                        <a:spcBef>
                          <a:spcPts val="0"/>
                        </a:spcBef>
                        <a:spcAft>
                          <a:spcPts val="300"/>
                        </a:spcAft>
                        <a:buClrTx/>
                        <a:buSzTx/>
                        <a:buFont typeface="Arial" pitchFamily="34" charset="0"/>
                        <a:buChar char="•"/>
                        <a:tabLst/>
                        <a:defRPr/>
                      </a:pPr>
                      <a:r>
                        <a:rPr lang="zh-CN" altLang="en-US" sz="1800" kern="1200" baseline="0" noProof="0" dirty="0" smtClean="0">
                          <a:solidFill>
                            <a:schemeClr val="accent4">
                              <a:lumMod val="50000"/>
                            </a:schemeClr>
                          </a:solidFill>
                          <a:latin typeface="Arial" pitchFamily="34" charset="0"/>
                          <a:ea typeface="宋体" pitchFamily="2" charset="-122"/>
                          <a:cs typeface="Arial" pitchFamily="34" charset="0"/>
                        </a:rPr>
                        <a:t>带状疱疹</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5">
                        <a:alphaModFix amt="36000"/>
                      </a:blip>
                      <a:srcRect/>
                      <a:stretch>
                        <a:fillRect/>
                      </a:stretch>
                    </a:blipFill>
                  </a:tcPr>
                </a:tc>
              </a:tr>
            </a:tbl>
          </a:graphicData>
        </a:graphic>
      </p:graphicFrame>
    </p:spTree>
    <p:extLst>
      <p:ext uri="{BB962C8B-B14F-4D97-AF65-F5344CB8AC3E}">
        <p14:creationId xmlns:p14="http://schemas.microsoft.com/office/powerpoint/2010/main" val="636404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24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慢性腰痛中的神经病理性疼痛</a:t>
            </a:r>
            <a:endParaRPr lang="en-US" dirty="0">
              <a:latin typeface="Arial" pitchFamily="34" charset="0"/>
              <a:ea typeface="宋体" pitchFamily="2" charset="-122"/>
              <a:cs typeface="Arial" pitchFamily="34" charset="0"/>
            </a:endParaRPr>
          </a:p>
        </p:txBody>
      </p:sp>
      <p:sp>
        <p:nvSpPr>
          <p:cNvPr id="5" name="Up Arrow 4"/>
          <p:cNvSpPr/>
          <p:nvPr/>
        </p:nvSpPr>
        <p:spPr>
          <a:xfrm>
            <a:off x="1547664" y="1556792"/>
            <a:ext cx="6408712" cy="4608512"/>
          </a:xfrm>
          <a:prstGeom prst="up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ea typeface="宋体" pitchFamily="2" charset="-122"/>
              <a:cs typeface="Arial" pitchFamily="34" charset="0"/>
            </a:endParaRPr>
          </a:p>
        </p:txBody>
      </p:sp>
      <p:sp>
        <p:nvSpPr>
          <p:cNvPr id="6" name="Rectangle 5"/>
          <p:cNvSpPr/>
          <p:nvPr/>
        </p:nvSpPr>
        <p:spPr>
          <a:xfrm>
            <a:off x="3396343" y="3276729"/>
            <a:ext cx="2685143" cy="1384995"/>
          </a:xfrm>
          <a:prstGeom prst="rect">
            <a:avLst/>
          </a:prstGeom>
        </p:spPr>
        <p:txBody>
          <a:bodyPr wrap="square">
            <a:spAutoFit/>
          </a:bodyPr>
          <a:lstStyle/>
          <a:p>
            <a:pPr algn="ctr"/>
            <a:r>
              <a:rPr lang="zh-CN" altLang="en-US" sz="2800" dirty="0" smtClean="0">
                <a:solidFill>
                  <a:srgbClr val="002060"/>
                </a:solidFill>
                <a:latin typeface="Arial" pitchFamily="34" charset="0"/>
                <a:ea typeface="宋体" pitchFamily="2" charset="-122"/>
                <a:cs typeface="Arial" pitchFamily="34" charset="0"/>
              </a:rPr>
              <a:t>多达</a:t>
            </a:r>
            <a:r>
              <a:rPr lang="en-US" altLang="zh-CN" sz="2800" dirty="0" smtClean="0">
                <a:solidFill>
                  <a:srgbClr val="002060"/>
                </a:solidFill>
                <a:latin typeface="Arial" pitchFamily="34" charset="0"/>
                <a:ea typeface="宋体" pitchFamily="2" charset="-122"/>
                <a:cs typeface="Arial" pitchFamily="34" charset="0"/>
              </a:rPr>
              <a:t>37%</a:t>
            </a:r>
            <a:r>
              <a:rPr lang="zh-CN" altLang="en-US" sz="2800" dirty="0" smtClean="0">
                <a:solidFill>
                  <a:srgbClr val="002060"/>
                </a:solidFill>
                <a:latin typeface="Arial" pitchFamily="34" charset="0"/>
                <a:ea typeface="宋体" pitchFamily="2" charset="-122"/>
                <a:cs typeface="Arial" pitchFamily="34" charset="0"/>
              </a:rPr>
              <a:t>的慢性腰痛患者具有</a:t>
            </a:r>
            <a:r>
              <a:rPr lang="zh-CN" altLang="en-US" sz="2800" b="1" dirty="0" smtClean="0">
                <a:solidFill>
                  <a:srgbClr val="002060"/>
                </a:solidFill>
                <a:latin typeface="Arial" pitchFamily="34" charset="0"/>
                <a:ea typeface="宋体" pitchFamily="2" charset="-122"/>
                <a:cs typeface="Arial" pitchFamily="34" charset="0"/>
              </a:rPr>
              <a:t>神经病理性疼痛</a:t>
            </a:r>
            <a:endParaRPr lang="en-US" sz="2800" b="1" dirty="0">
              <a:solidFill>
                <a:srgbClr val="002060"/>
              </a:solidFill>
              <a:latin typeface="Arial" pitchFamily="34" charset="0"/>
              <a:ea typeface="宋体" pitchFamily="2" charset="-122"/>
              <a:cs typeface="Arial" pitchFamily="34" charset="0"/>
            </a:endParaRPr>
          </a:p>
        </p:txBody>
      </p:sp>
      <p:sp>
        <p:nvSpPr>
          <p:cNvPr id="10" name="Rectangle 9"/>
          <p:cNvSpPr/>
          <p:nvPr/>
        </p:nvSpPr>
        <p:spPr>
          <a:xfrm>
            <a:off x="116171" y="6620510"/>
            <a:ext cx="7056784"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err="1" smtClean="0">
                <a:ln>
                  <a:noFill/>
                </a:ln>
                <a:solidFill>
                  <a:srgbClr val="002060"/>
                </a:solidFill>
                <a:effectLst/>
                <a:uLnTx/>
                <a:uFillTx/>
                <a:latin typeface="Arial" pitchFamily="34" charset="0"/>
                <a:ea typeface="宋体" pitchFamily="2" charset="-122"/>
                <a:cs typeface="Arial" pitchFamily="34" charset="0"/>
              </a:rPr>
              <a:t>Freynhagen</a:t>
            </a:r>
            <a:r>
              <a:rPr kumimoji="0" lang="en-US"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R </a:t>
            </a:r>
            <a:r>
              <a:rPr kumimoji="0" lang="en-US"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 </a:t>
            </a:r>
            <a:r>
              <a:rPr kumimoji="0" lang="en-US" sz="1000" b="0" i="1" u="none" strike="noStrike" kern="0" cap="none" spc="0" normalizeH="0" baseline="0" noProof="0" dirty="0" err="1" smtClean="0">
                <a:ln>
                  <a:noFill/>
                </a:ln>
                <a:solidFill>
                  <a:srgbClr val="002060"/>
                </a:solidFill>
                <a:effectLst/>
                <a:uLnTx/>
                <a:uFillTx/>
                <a:latin typeface="Arial" pitchFamily="34" charset="0"/>
                <a:ea typeface="宋体" pitchFamily="2" charset="-122"/>
                <a:cs typeface="Arial" pitchFamily="34" charset="0"/>
              </a:rPr>
              <a:t>Curr</a:t>
            </a:r>
            <a:r>
              <a:rPr kumimoji="0" lang="en-US"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Med Res </a:t>
            </a:r>
            <a:r>
              <a:rPr kumimoji="0" lang="en-US" sz="1000" b="0" i="1" u="none" strike="noStrike" kern="0" cap="none" spc="0" normalizeH="0" baseline="0" noProof="0" dirty="0" err="1" smtClean="0">
                <a:ln>
                  <a:noFill/>
                </a:ln>
                <a:solidFill>
                  <a:srgbClr val="002060"/>
                </a:solidFill>
                <a:effectLst/>
                <a:uLnTx/>
                <a:uFillTx/>
                <a:latin typeface="Arial" pitchFamily="34" charset="0"/>
                <a:ea typeface="宋体" pitchFamily="2" charset="-122"/>
                <a:cs typeface="Arial" pitchFamily="34" charset="0"/>
              </a:rPr>
              <a:t>Opin</a:t>
            </a:r>
            <a:r>
              <a:rPr kumimoji="0" lang="en-US"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2006; 22(10):1911-20.</a:t>
            </a:r>
            <a:endParaRPr kumimoji="0" lang="en-US" sz="10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779574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认识神经病理性疼痛</a:t>
            </a:r>
            <a:endParaRPr lang="en-GB" dirty="0">
              <a:latin typeface="Arial" pitchFamily="34" charset="0"/>
              <a:ea typeface="宋体" pitchFamily="2" charset="-122"/>
              <a:cs typeface="Arial" pitchFamily="34" charset="0"/>
            </a:endParaRPr>
          </a:p>
        </p:txBody>
      </p:sp>
      <p:sp>
        <p:nvSpPr>
          <p:cNvPr id="14" name="Rectangle 4"/>
          <p:cNvSpPr>
            <a:spLocks noChangeArrowheads="1"/>
          </p:cNvSpPr>
          <p:nvPr/>
        </p:nvSpPr>
        <p:spPr bwMode="auto">
          <a:xfrm>
            <a:off x="539552" y="3666491"/>
            <a:ext cx="8604448" cy="461665"/>
          </a:xfrm>
          <a:prstGeom prst="rect">
            <a:avLst/>
          </a:prstGeom>
          <a:noFill/>
          <a:ln w="25400">
            <a:noFill/>
            <a:miter lim="800000"/>
            <a:headEnd/>
            <a:tailEnd/>
          </a:ln>
        </p:spPr>
        <p:txBody>
          <a:bodyPr wrap="square" tIns="91440" bIns="91440">
            <a:spAutoFit/>
          </a:bodyPr>
          <a:lstStyle/>
          <a:p>
            <a:pPr eaLnBrk="0" hangingPunct="0">
              <a:buClr>
                <a:srgbClr val="FFFFFF"/>
              </a:buClr>
              <a:buSzPct val="120000"/>
              <a:defRPr/>
            </a:pPr>
            <a:r>
              <a:rPr lang="zh-CN" altLang="en-US" b="1" i="1" dirty="0" smtClean="0">
                <a:solidFill>
                  <a:srgbClr val="002060"/>
                </a:solidFill>
                <a:latin typeface="Arial" pitchFamily="34" charset="0"/>
                <a:ea typeface="宋体" pitchFamily="2" charset="-122"/>
                <a:cs typeface="Arial" pitchFamily="34" charset="0"/>
              </a:rPr>
              <a:t>  烧灼                    麻刺感</a:t>
            </a:r>
            <a:r>
              <a:rPr lang="en-US" b="1" i="1" dirty="0" smtClean="0">
                <a:solidFill>
                  <a:srgbClr val="002060"/>
                </a:solidFill>
                <a:latin typeface="Arial" pitchFamily="34" charset="0"/>
                <a:ea typeface="宋体" pitchFamily="2" charset="-122"/>
                <a:cs typeface="Arial" pitchFamily="34" charset="0"/>
              </a:rPr>
              <a:t>                  </a:t>
            </a:r>
            <a:r>
              <a:rPr lang="zh-CN" altLang="en-US" b="1" i="1" dirty="0" smtClean="0">
                <a:solidFill>
                  <a:srgbClr val="002060"/>
                </a:solidFill>
                <a:latin typeface="Arial" pitchFamily="34" charset="0"/>
                <a:ea typeface="宋体" pitchFamily="2" charset="-122"/>
                <a:cs typeface="Arial" pitchFamily="34" charset="0"/>
              </a:rPr>
              <a:t>刺痛</a:t>
            </a:r>
            <a:r>
              <a:rPr lang="en-US" b="1" i="1" dirty="0" smtClean="0">
                <a:solidFill>
                  <a:srgbClr val="002060"/>
                </a:solidFill>
                <a:latin typeface="Arial" pitchFamily="34" charset="0"/>
                <a:ea typeface="宋体" pitchFamily="2" charset="-122"/>
                <a:cs typeface="Arial" pitchFamily="34" charset="0"/>
              </a:rPr>
              <a:t>                   </a:t>
            </a:r>
            <a:r>
              <a:rPr lang="zh-CN" altLang="en-US" b="1" i="1" dirty="0" smtClean="0">
                <a:solidFill>
                  <a:srgbClr val="002060"/>
                </a:solidFill>
                <a:latin typeface="Arial" pitchFamily="34" charset="0"/>
                <a:ea typeface="宋体" pitchFamily="2" charset="-122"/>
                <a:cs typeface="Arial" pitchFamily="34" charset="0"/>
              </a:rPr>
              <a:t>电击感                   麻木</a:t>
            </a:r>
            <a:endParaRPr lang="en-US" b="1" i="1" dirty="0">
              <a:solidFill>
                <a:srgbClr val="002060"/>
              </a:solidFill>
              <a:latin typeface="Arial" pitchFamily="34" charset="0"/>
              <a:ea typeface="宋体" pitchFamily="2" charset="-122"/>
              <a:cs typeface="Arial" pitchFamily="34" charset="0"/>
            </a:endParaRPr>
          </a:p>
        </p:txBody>
      </p:sp>
      <p:sp>
        <p:nvSpPr>
          <p:cNvPr id="15" name="Rectangle 14"/>
          <p:cNvSpPr/>
          <p:nvPr/>
        </p:nvSpPr>
        <p:spPr>
          <a:xfrm>
            <a:off x="116189" y="6618289"/>
            <a:ext cx="8185982" cy="246221"/>
          </a:xfrm>
          <a:prstGeom prst="rect">
            <a:avLst/>
          </a:prstGeom>
        </p:spPr>
        <p:txBody>
          <a:bodyPr wrap="square">
            <a:spAutoFit/>
          </a:bodyPr>
          <a:lstStyle/>
          <a:p>
            <a:pPr marL="180975" lvl="2" indent="-180975"/>
            <a:r>
              <a:rPr lang="en-US" sz="1000" dirty="0">
                <a:solidFill>
                  <a:srgbClr val="002060"/>
                </a:solidFill>
                <a:latin typeface="Arial" pitchFamily="34" charset="0"/>
                <a:ea typeface="宋体" pitchFamily="2" charset="-122"/>
                <a:cs typeface="Arial" pitchFamily="34" charset="0"/>
              </a:rPr>
              <a:t>Baron R </a:t>
            </a:r>
            <a:r>
              <a:rPr lang="en-US" sz="1000" i="1" dirty="0">
                <a:solidFill>
                  <a:srgbClr val="002060"/>
                </a:solidFill>
                <a:latin typeface="Arial" pitchFamily="34" charset="0"/>
                <a:ea typeface="宋体" pitchFamily="2" charset="-122"/>
                <a:cs typeface="Arial" pitchFamily="34" charset="0"/>
              </a:rPr>
              <a:t>et al. Lancet </a:t>
            </a:r>
            <a:r>
              <a:rPr lang="en-US" sz="1000" i="1" dirty="0" smtClean="0">
                <a:solidFill>
                  <a:srgbClr val="002060"/>
                </a:solidFill>
                <a:latin typeface="Arial" pitchFamily="34" charset="0"/>
                <a:ea typeface="宋体" pitchFamily="2" charset="-122"/>
                <a:cs typeface="Arial" pitchFamily="34" charset="0"/>
              </a:rPr>
              <a:t>Neurol. </a:t>
            </a:r>
            <a:r>
              <a:rPr lang="en-US" sz="1000" dirty="0" smtClean="0">
                <a:solidFill>
                  <a:srgbClr val="002060"/>
                </a:solidFill>
                <a:latin typeface="Arial" pitchFamily="34" charset="0"/>
                <a:ea typeface="宋体" pitchFamily="2" charset="-122"/>
                <a:cs typeface="Arial" pitchFamily="34" charset="0"/>
              </a:rPr>
              <a:t>2010; 9(8):807-19</a:t>
            </a:r>
            <a:r>
              <a:rPr lang="en-GB" sz="1000" dirty="0" smtClean="0">
                <a:solidFill>
                  <a:srgbClr val="002060"/>
                </a:solidFill>
                <a:latin typeface="Arial" pitchFamily="34" charset="0"/>
                <a:ea typeface="宋体" pitchFamily="2" charset="-122"/>
                <a:cs typeface="Arial" pitchFamily="34" charset="0"/>
              </a:rPr>
              <a:t>; Bennett </a:t>
            </a:r>
            <a:r>
              <a:rPr lang="en-GB" sz="1000" dirty="0">
                <a:solidFill>
                  <a:srgbClr val="002060"/>
                </a:solidFill>
                <a:latin typeface="Arial" pitchFamily="34" charset="0"/>
                <a:ea typeface="宋体" pitchFamily="2" charset="-122"/>
                <a:cs typeface="Arial" pitchFamily="34" charset="0"/>
              </a:rPr>
              <a:t>MI </a:t>
            </a:r>
            <a:r>
              <a:rPr lang="en-GB" sz="1000" i="1" dirty="0">
                <a:solidFill>
                  <a:srgbClr val="002060"/>
                </a:solidFill>
                <a:latin typeface="Arial" pitchFamily="34" charset="0"/>
                <a:ea typeface="宋体" pitchFamily="2" charset="-122"/>
                <a:cs typeface="Arial" pitchFamily="34" charset="0"/>
              </a:rPr>
              <a:t>et al. Pain </a:t>
            </a:r>
            <a:r>
              <a:rPr lang="en-GB" sz="1000" dirty="0">
                <a:solidFill>
                  <a:srgbClr val="002060"/>
                </a:solidFill>
                <a:latin typeface="Arial" pitchFamily="34" charset="0"/>
                <a:ea typeface="宋体" pitchFamily="2" charset="-122"/>
                <a:cs typeface="Arial" pitchFamily="34" charset="0"/>
              </a:rPr>
              <a:t>2007; 127(3):</a:t>
            </a:r>
            <a:r>
              <a:rPr lang="en-GB" sz="1000" dirty="0" smtClean="0">
                <a:solidFill>
                  <a:srgbClr val="002060"/>
                </a:solidFill>
                <a:latin typeface="Arial" pitchFamily="34" charset="0"/>
                <a:ea typeface="宋体" pitchFamily="2" charset="-122"/>
                <a:cs typeface="Arial" pitchFamily="34" charset="0"/>
              </a:rPr>
              <a:t>199-203; Gilron I </a:t>
            </a:r>
            <a:r>
              <a:rPr lang="en-GB" sz="1000" i="1" dirty="0" smtClean="0">
                <a:solidFill>
                  <a:srgbClr val="002060"/>
                </a:solidFill>
                <a:latin typeface="Arial" pitchFamily="34" charset="0"/>
                <a:ea typeface="宋体" pitchFamily="2" charset="-122"/>
                <a:cs typeface="Arial" pitchFamily="34" charset="0"/>
              </a:rPr>
              <a:t>et al. </a:t>
            </a:r>
            <a:r>
              <a:rPr lang="en-US" sz="1000" i="1" dirty="0" smtClean="0">
                <a:solidFill>
                  <a:srgbClr val="002060"/>
                </a:solidFill>
                <a:latin typeface="Arial" pitchFamily="34" charset="0"/>
                <a:ea typeface="宋体" pitchFamily="2" charset="-122"/>
                <a:cs typeface="Arial" pitchFamily="34" charset="0"/>
              </a:rPr>
              <a:t>CMAJ </a:t>
            </a:r>
            <a:r>
              <a:rPr lang="en-GB" sz="1000" dirty="0" smtClean="0">
                <a:solidFill>
                  <a:srgbClr val="002060"/>
                </a:solidFill>
                <a:latin typeface="Arial" pitchFamily="34" charset="0"/>
                <a:ea typeface="宋体" pitchFamily="2" charset="-122"/>
                <a:cs typeface="Arial" pitchFamily="34" charset="0"/>
              </a:rPr>
              <a:t>2006; 175(3):265-75. </a:t>
            </a:r>
            <a:endParaRPr lang="en-US" sz="1000" dirty="0">
              <a:solidFill>
                <a:srgbClr val="002060"/>
              </a:solidFill>
              <a:latin typeface="Arial" pitchFamily="34" charset="0"/>
              <a:ea typeface="宋体" pitchFamily="2" charset="-122"/>
              <a:cs typeface="Arial" pitchFamily="34" charset="0"/>
            </a:endParaRPr>
          </a:p>
        </p:txBody>
      </p:sp>
      <p:pic>
        <p:nvPicPr>
          <p:cNvPr id="16" name="Picture 5" descr="Semptom Bilinclendirmesi ayak görselleri"/>
          <p:cNvPicPr>
            <a:picLocks noChangeAspect="1" noChangeArrowheads="1"/>
          </p:cNvPicPr>
          <p:nvPr/>
        </p:nvPicPr>
        <p:blipFill rotWithShape="1">
          <a:blip r:embed="rId3" cstate="print"/>
          <a:srcRect t="7300" b="29219"/>
          <a:stretch/>
        </p:blipFill>
        <p:spPr bwMode="auto">
          <a:xfrm>
            <a:off x="97040" y="2132856"/>
            <a:ext cx="9020175" cy="1572126"/>
          </a:xfrm>
          <a:prstGeom prst="rect">
            <a:avLst/>
          </a:prstGeom>
          <a:noFill/>
          <a:ln w="9525">
            <a:noFill/>
            <a:miter lim="800000"/>
            <a:headEnd/>
            <a:tailEnd/>
          </a:ln>
        </p:spPr>
      </p:pic>
      <p:sp>
        <p:nvSpPr>
          <p:cNvPr id="17" name="Rectangle 4"/>
          <p:cNvSpPr>
            <a:spLocks noChangeArrowheads="1"/>
          </p:cNvSpPr>
          <p:nvPr/>
        </p:nvSpPr>
        <p:spPr bwMode="auto">
          <a:xfrm>
            <a:off x="427645" y="1556792"/>
            <a:ext cx="8280920" cy="553998"/>
          </a:xfrm>
          <a:prstGeom prst="rect">
            <a:avLst/>
          </a:prstGeom>
          <a:noFill/>
          <a:ln w="25400">
            <a:noFill/>
            <a:miter lim="800000"/>
            <a:headEnd/>
            <a:tailEnd/>
          </a:ln>
        </p:spPr>
        <p:txBody>
          <a:bodyPr wrap="square" tIns="91440" bIns="91440">
            <a:spAutoFit/>
          </a:bodyPr>
          <a:lstStyle/>
          <a:p>
            <a:pPr marL="168275" indent="-168275" algn="ctr" eaLnBrk="0" hangingPunct="0">
              <a:buClr>
                <a:srgbClr val="FFFFFF"/>
              </a:buClr>
              <a:buSzPct val="120000"/>
              <a:defRPr/>
            </a:pPr>
            <a:r>
              <a:rPr lang="zh-CN" altLang="en-US" sz="2400" b="1" dirty="0" smtClean="0">
                <a:solidFill>
                  <a:srgbClr val="002060"/>
                </a:solidFill>
                <a:latin typeface="Arial" pitchFamily="34" charset="0"/>
                <a:ea typeface="宋体" pitchFamily="2" charset="-122"/>
                <a:cs typeface="Arial" pitchFamily="34" charset="0"/>
              </a:rPr>
              <a:t>注意对神经性疼痛的常见描述</a:t>
            </a:r>
            <a:endParaRPr lang="en-CA" sz="2400" b="1" dirty="0">
              <a:solidFill>
                <a:srgbClr val="002060"/>
              </a:solidFill>
              <a:latin typeface="Arial" pitchFamily="34" charset="0"/>
              <a:ea typeface="宋体" pitchFamily="2" charset="-122"/>
              <a:cs typeface="Arial" pitchFamily="34" charset="0"/>
            </a:endParaRPr>
          </a:p>
        </p:txBody>
      </p:sp>
      <p:sp>
        <p:nvSpPr>
          <p:cNvPr id="18" name="TextBox 17"/>
          <p:cNvSpPr txBox="1"/>
          <p:nvPr/>
        </p:nvSpPr>
        <p:spPr>
          <a:xfrm>
            <a:off x="465745" y="4437112"/>
            <a:ext cx="8149963" cy="1015663"/>
          </a:xfrm>
          <a:prstGeom prst="rect">
            <a:avLst/>
          </a:prstGeom>
          <a:noFill/>
        </p:spPr>
        <p:txBody>
          <a:bodyPr wrap="square" rtlCol="0">
            <a:spAutoFit/>
          </a:bodyPr>
          <a:lstStyle/>
          <a:p>
            <a:pPr marL="361950" marR="0" lvl="0" indent="-361950" defTabSz="914400" eaLnBrk="1" fontAlgn="auto" latinLnBrk="0" hangingPunct="1">
              <a:lnSpc>
                <a:spcPct val="100000"/>
              </a:lnSpc>
              <a:spcBef>
                <a:spcPts val="0"/>
              </a:spcBef>
              <a:spcAft>
                <a:spcPts val="0"/>
              </a:spcAft>
              <a:buClrTx/>
              <a:buSzTx/>
              <a:buFont typeface="Arial" pitchFamily="34" charset="0"/>
              <a:buChar char="•"/>
              <a:tabLst/>
              <a:defRPr/>
            </a:pPr>
            <a:r>
              <a:rPr kumimoji="0" lang="zh-CN" altLang="en-US" sz="2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存在多种神经性疼痛筛选工具</a:t>
            </a:r>
            <a:endParaRPr kumimoji="0" lang="en-US" altLang="zh-CN" sz="2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a:p>
            <a:pPr marL="361950" marR="0" lvl="0" indent="-361950" defTabSz="914400" eaLnBrk="1" fontAlgn="auto" latinLnBrk="0" hangingPunct="1">
              <a:lnSpc>
                <a:spcPct val="100000"/>
              </a:lnSpc>
              <a:spcBef>
                <a:spcPts val="0"/>
              </a:spcBef>
              <a:spcAft>
                <a:spcPts val="0"/>
              </a:spcAft>
              <a:buClrTx/>
              <a:buSzTx/>
              <a:buFont typeface="Arial" pitchFamily="34" charset="0"/>
              <a:buChar char="•"/>
              <a:tabLst/>
              <a:defRPr/>
            </a:pPr>
            <a:r>
              <a:rPr kumimoji="0" lang="zh-CN" altLang="en-US" sz="2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虽然一些工具也</a:t>
            </a:r>
            <a:r>
              <a:rPr lang="zh-CN" altLang="en-US" sz="2000" kern="0" dirty="0" smtClean="0">
                <a:solidFill>
                  <a:srgbClr val="002060"/>
                </a:solidFill>
                <a:latin typeface="Arial" pitchFamily="34" charset="0"/>
                <a:ea typeface="宋体" pitchFamily="2" charset="-122"/>
                <a:cs typeface="Arial" pitchFamily="34" charset="0"/>
              </a:rPr>
              <a:t>包括体格检查，但主要依赖对疼痛的常见口头描述</a:t>
            </a:r>
            <a:r>
              <a:rPr lang="en-CA" altLang="en-US" sz="2000" kern="0" dirty="0" smtClean="0">
                <a:solidFill>
                  <a:srgbClr val="002060"/>
                </a:solidFill>
                <a:latin typeface="Arial" pitchFamily="34" charset="0"/>
                <a:ea typeface="宋体" pitchFamily="2" charset="-122"/>
                <a:cs typeface="Arial" pitchFamily="34" charset="0"/>
              </a:rPr>
              <a:t> </a:t>
            </a:r>
          </a:p>
          <a:p>
            <a:pPr marL="361950" marR="0" lvl="0" indent="-361950" defTabSz="914400" eaLnBrk="1" fontAlgn="auto" latinLnBrk="0" hangingPunct="1">
              <a:lnSpc>
                <a:spcPct val="100000"/>
              </a:lnSpc>
              <a:spcBef>
                <a:spcPts val="0"/>
              </a:spcBef>
              <a:spcAft>
                <a:spcPts val="0"/>
              </a:spcAft>
              <a:buClrTx/>
              <a:buSzTx/>
              <a:buFont typeface="Arial" pitchFamily="34" charset="0"/>
              <a:buChar char="•"/>
              <a:tabLst/>
              <a:defRPr/>
            </a:pPr>
            <a:r>
              <a:rPr lang="zh-CN" altLang="en-US" sz="2000" kern="0" dirty="0" smtClean="0">
                <a:solidFill>
                  <a:srgbClr val="002060"/>
                </a:solidFill>
                <a:latin typeface="Arial" pitchFamily="34" charset="0"/>
                <a:ea typeface="宋体" pitchFamily="2" charset="-122"/>
                <a:cs typeface="Arial" pitchFamily="34" charset="0"/>
              </a:rPr>
              <a:t>根据易用性选择工具</a:t>
            </a:r>
            <a:endParaRPr lang="en-CA" altLang="en-US" sz="2000" kern="0" dirty="0" smtClean="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66838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96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精神病理性疼痛筛查工具</a:t>
            </a:r>
            <a:endParaRPr lang="en-CA" dirty="0">
              <a:latin typeface="Arial" pitchFamily="34" charset="0"/>
              <a:ea typeface="宋体" pitchFamily="2" charset="-122"/>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8076644"/>
              </p:ext>
            </p:extLst>
          </p:nvPr>
        </p:nvGraphicFramePr>
        <p:xfrm>
          <a:off x="285750" y="1388264"/>
          <a:ext cx="8591550" cy="4863008"/>
        </p:xfrm>
        <a:graphic>
          <a:graphicData uri="http://schemas.openxmlformats.org/drawingml/2006/table">
            <a:tbl>
              <a:tblPr firstRow="1" bandRow="1">
                <a:tableStyleId>{5C22544A-7EE6-4342-B048-85BDC9FD1C3A}</a:tableStyleId>
              </a:tblPr>
              <a:tblGrid>
                <a:gridCol w="3845884"/>
                <a:gridCol w="920136"/>
                <a:gridCol w="653662"/>
                <a:gridCol w="672925"/>
                <a:gridCol w="1508368"/>
                <a:gridCol w="990575"/>
              </a:tblGrid>
              <a:tr h="504368">
                <a:tc>
                  <a:txBody>
                    <a:bodyPr/>
                    <a:lstStyle/>
                    <a:p>
                      <a:endParaRPr lang="en-CA" sz="2000" dirty="0">
                        <a:latin typeface="Arial" pitchFamily="34" charset="0"/>
                        <a:ea typeface="宋体" pitchFamily="2" charset="-122"/>
                        <a:cs typeface="Arial" pitchFamily="34" charset="0"/>
                      </a:endParaRPr>
                    </a:p>
                  </a:txBody>
                  <a:tcPr/>
                </a:tc>
                <a:tc>
                  <a:txBody>
                    <a:bodyPr/>
                    <a:lstStyle/>
                    <a:p>
                      <a:pPr algn="ctr"/>
                      <a:r>
                        <a:rPr lang="en-CA" sz="1600" dirty="0" smtClean="0">
                          <a:latin typeface="Arial" pitchFamily="34" charset="0"/>
                          <a:ea typeface="宋体" pitchFamily="2" charset="-122"/>
                          <a:cs typeface="Arial" pitchFamily="34" charset="0"/>
                        </a:rPr>
                        <a:t>LANSS</a:t>
                      </a:r>
                      <a:endParaRPr lang="en-CA" sz="1600" dirty="0">
                        <a:latin typeface="Arial" pitchFamily="34" charset="0"/>
                        <a:ea typeface="宋体" pitchFamily="2" charset="-122"/>
                        <a:cs typeface="Arial" pitchFamily="34" charset="0"/>
                      </a:endParaRPr>
                    </a:p>
                  </a:txBody>
                  <a:tcPr/>
                </a:tc>
                <a:tc>
                  <a:txBody>
                    <a:bodyPr/>
                    <a:lstStyle/>
                    <a:p>
                      <a:pPr algn="ctr"/>
                      <a:r>
                        <a:rPr lang="en-CA" sz="1600" dirty="0" smtClean="0">
                          <a:latin typeface="Arial" pitchFamily="34" charset="0"/>
                          <a:ea typeface="宋体" pitchFamily="2" charset="-122"/>
                          <a:cs typeface="Arial" pitchFamily="34" charset="0"/>
                        </a:rPr>
                        <a:t>DN4</a:t>
                      </a:r>
                      <a:endParaRPr lang="en-CA" sz="1600" dirty="0">
                        <a:latin typeface="Arial" pitchFamily="34" charset="0"/>
                        <a:ea typeface="宋体" pitchFamily="2" charset="-122"/>
                        <a:cs typeface="Arial" pitchFamily="34" charset="0"/>
                      </a:endParaRPr>
                    </a:p>
                  </a:txBody>
                  <a:tcPr/>
                </a:tc>
                <a:tc>
                  <a:txBody>
                    <a:bodyPr/>
                    <a:lstStyle/>
                    <a:p>
                      <a:pPr algn="ctr"/>
                      <a:r>
                        <a:rPr lang="en-CA" sz="1600" dirty="0" smtClean="0">
                          <a:latin typeface="Arial" pitchFamily="34" charset="0"/>
                          <a:ea typeface="宋体" pitchFamily="2" charset="-122"/>
                          <a:cs typeface="Arial" pitchFamily="34" charset="0"/>
                        </a:rPr>
                        <a:t>NPQ</a:t>
                      </a:r>
                      <a:endParaRPr lang="en-CA" sz="1600" dirty="0">
                        <a:latin typeface="Arial" pitchFamily="34" charset="0"/>
                        <a:ea typeface="宋体" pitchFamily="2" charset="-122"/>
                        <a:cs typeface="Arial" pitchFamily="34" charset="0"/>
                      </a:endParaRPr>
                    </a:p>
                  </a:txBody>
                  <a:tcPr/>
                </a:tc>
                <a:tc>
                  <a:txBody>
                    <a:bodyPr/>
                    <a:lstStyle/>
                    <a:p>
                      <a:pPr algn="ctr"/>
                      <a:r>
                        <a:rPr lang="en-CA" sz="1600" dirty="0" smtClean="0">
                          <a:latin typeface="Arial" pitchFamily="34" charset="0"/>
                          <a:ea typeface="宋体" pitchFamily="2" charset="-122"/>
                          <a:cs typeface="Arial" pitchFamily="34" charset="0"/>
                        </a:rPr>
                        <a:t>painDETECT</a:t>
                      </a:r>
                      <a:endParaRPr lang="en-CA" sz="1600" dirty="0">
                        <a:latin typeface="Arial" pitchFamily="34" charset="0"/>
                        <a:ea typeface="宋体" pitchFamily="2" charset="-122"/>
                        <a:cs typeface="Arial" pitchFamily="34" charset="0"/>
                      </a:endParaRPr>
                    </a:p>
                  </a:txBody>
                  <a:tcPr/>
                </a:tc>
                <a:tc>
                  <a:txBody>
                    <a:bodyPr/>
                    <a:lstStyle/>
                    <a:p>
                      <a:pPr algn="ctr"/>
                      <a:r>
                        <a:rPr lang="en-CA" sz="1600" dirty="0" smtClean="0">
                          <a:latin typeface="Arial" pitchFamily="34" charset="0"/>
                          <a:ea typeface="宋体" pitchFamily="2" charset="-122"/>
                          <a:cs typeface="Arial" pitchFamily="34" charset="0"/>
                        </a:rPr>
                        <a:t>ID Pain</a:t>
                      </a:r>
                      <a:endParaRPr lang="en-CA" sz="1600" dirty="0">
                        <a:latin typeface="Arial" pitchFamily="34" charset="0"/>
                        <a:ea typeface="宋体" pitchFamily="2" charset="-122"/>
                        <a:cs typeface="Arial" pitchFamily="34" charset="0"/>
                      </a:endParaRPr>
                    </a:p>
                  </a:txBody>
                  <a:tcPr/>
                </a:tc>
              </a:tr>
              <a:tr h="186328">
                <a:tc gridSpan="6">
                  <a:txBody>
                    <a:bodyPr/>
                    <a:lstStyle/>
                    <a:p>
                      <a:r>
                        <a:rPr lang="zh-CN" altLang="en-US" sz="2000" i="1" dirty="0" smtClean="0">
                          <a:solidFill>
                            <a:srgbClr val="002060"/>
                          </a:solidFill>
                          <a:latin typeface="Arial" pitchFamily="34" charset="0"/>
                          <a:ea typeface="宋体" pitchFamily="2" charset="-122"/>
                          <a:cs typeface="Arial" pitchFamily="34" charset="0"/>
                        </a:rPr>
                        <a:t>症状</a:t>
                      </a:r>
                      <a:endParaRPr lang="en-CA" sz="2000" i="1" dirty="0">
                        <a:solidFill>
                          <a:srgbClr val="002060"/>
                        </a:solidFill>
                        <a:latin typeface="Arial" pitchFamily="34" charset="0"/>
                        <a:ea typeface="宋体" pitchFamily="2" charset="-122"/>
                        <a:cs typeface="Arial" pitchFamily="34" charset="0"/>
                      </a:endParaRPr>
                    </a:p>
                  </a:txBody>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c hMerge="1">
                  <a:txBody>
                    <a:bodyPr/>
                    <a:lstStyle/>
                    <a:p>
                      <a:pPr algn="ctr"/>
                      <a:endParaRPr lang="en-CA" sz="1050" dirty="0"/>
                    </a:p>
                  </a:txBody>
                  <a:tcPr>
                    <a:solidFill>
                      <a:schemeClr val="bg2">
                        <a:lumMod val="10000"/>
                        <a:lumOff val="90000"/>
                      </a:schemeClr>
                    </a:solidFill>
                  </a:tcPr>
                </a:tc>
              </a:tr>
              <a:tr h="128032">
                <a:tc>
                  <a:txBody>
                    <a:bodyPr/>
                    <a:lstStyle/>
                    <a:p>
                      <a:pPr marL="0" marR="0" lvl="0" indent="0" algn="l" defTabSz="0" rtl="0" eaLnBrk="1" fontAlgn="base" latinLnBrk="0" hangingPunct="1">
                        <a:lnSpc>
                          <a:spcPct val="100000"/>
                        </a:lnSpc>
                        <a:spcBef>
                          <a:spcPct val="0"/>
                        </a:spcBef>
                        <a:spcAft>
                          <a:spcPct val="0"/>
                        </a:spcAft>
                        <a:buClrTx/>
                        <a:buSzTx/>
                        <a:buFont typeface="Arial" pitchFamily="34" charset="0"/>
                        <a:buNone/>
                        <a:tabLst/>
                      </a:pPr>
                      <a:r>
                        <a:rPr kumimoji="0" lang="zh-CN" altLang="en-US" sz="2000" b="0" i="0" u="none" strike="noStrike" cap="none" normalizeH="0" baseline="0" dirty="0" smtClean="0">
                          <a:ln>
                            <a:noFill/>
                          </a:ln>
                          <a:solidFill>
                            <a:srgbClr val="000000"/>
                          </a:solidFill>
                          <a:effectLst/>
                          <a:latin typeface="Times New Roman" pitchFamily="18" charset="0"/>
                          <a:ea typeface="宋体" pitchFamily="2" charset="-122"/>
                          <a:sym typeface="Calibri" pitchFamily="34" charset="0"/>
                        </a:rPr>
                        <a:t>麻刺感、刺痛、针刺感</a:t>
                      </a:r>
                    </a:p>
                  </a:txBody>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60000"/>
                        <a:lumOff val="40000"/>
                      </a:schemeClr>
                    </a:solidFill>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60000"/>
                        <a:lumOff val="40000"/>
                      </a:schemeClr>
                    </a:solidFill>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60000"/>
                        <a:lumOff val="40000"/>
                      </a:schemeClr>
                    </a:solidFill>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60000"/>
                        <a:lumOff val="40000"/>
                      </a:schemeClr>
                    </a:solidFill>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60000"/>
                        <a:lumOff val="40000"/>
                      </a:schemeClr>
                    </a:solidFill>
                  </a:tcPr>
                </a:tc>
              </a:tr>
              <a:tr h="141744">
                <a:tc>
                  <a:txBody>
                    <a:bodyPr/>
                    <a:lstStyle/>
                    <a:p>
                      <a:r>
                        <a:rPr lang="zh-CN" altLang="en-US" sz="2000" dirty="0" smtClean="0">
                          <a:solidFill>
                            <a:srgbClr val="002060"/>
                          </a:solidFill>
                          <a:latin typeface="Arial" pitchFamily="34" charset="0"/>
                          <a:ea typeface="宋体" pitchFamily="2" charset="-122"/>
                          <a:cs typeface="Arial" pitchFamily="34" charset="0"/>
                        </a:rPr>
                        <a:t>电击感</a:t>
                      </a:r>
                      <a:r>
                        <a:rPr lang="en-CA" sz="2000" dirty="0" smtClean="0">
                          <a:solidFill>
                            <a:srgbClr val="002060"/>
                          </a:solidFill>
                          <a:latin typeface="Arial" pitchFamily="34" charset="0"/>
                          <a:ea typeface="宋体" pitchFamily="2" charset="-122"/>
                          <a:cs typeface="Arial" pitchFamily="34" charset="0"/>
                        </a:rPr>
                        <a:t> </a:t>
                      </a:r>
                      <a:endParaRPr lang="en-CA" sz="2000" dirty="0">
                        <a:solidFill>
                          <a:srgbClr val="002060"/>
                        </a:solidFill>
                        <a:latin typeface="Arial" pitchFamily="34" charset="0"/>
                        <a:ea typeface="宋体" pitchFamily="2" charset="-122"/>
                        <a:cs typeface="Arial" pitchFamily="34" charset="0"/>
                      </a:endParaRPr>
                    </a:p>
                  </a:txBody>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60000"/>
                        <a:lumOff val="40000"/>
                      </a:schemeClr>
                    </a:solidFill>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60000"/>
                        <a:lumOff val="40000"/>
                      </a:schemeClr>
                    </a:solidFill>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60000"/>
                        <a:lumOff val="40000"/>
                      </a:schemeClr>
                    </a:solidFill>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60000"/>
                        <a:lumOff val="40000"/>
                      </a:schemeClr>
                    </a:solidFill>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60000"/>
                        <a:lumOff val="40000"/>
                      </a:schemeClr>
                    </a:solidFill>
                  </a:tcPr>
                </a:tc>
              </a:tr>
              <a:tr h="0">
                <a:tc>
                  <a:txBody>
                    <a:bodyPr/>
                    <a:lstStyle/>
                    <a:p>
                      <a:r>
                        <a:rPr lang="zh-CN" altLang="en-US" sz="2000" dirty="0" smtClean="0">
                          <a:solidFill>
                            <a:srgbClr val="002060"/>
                          </a:solidFill>
                          <a:latin typeface="Arial" pitchFamily="34" charset="0"/>
                          <a:ea typeface="宋体" pitchFamily="2" charset="-122"/>
                          <a:cs typeface="Arial" pitchFamily="34" charset="0"/>
                        </a:rPr>
                        <a:t>热或烧灼感</a:t>
                      </a:r>
                      <a:endParaRPr lang="en-CA" sz="2000" dirty="0">
                        <a:solidFill>
                          <a:srgbClr val="002060"/>
                        </a:solidFill>
                        <a:latin typeface="Arial" pitchFamily="34" charset="0"/>
                        <a:ea typeface="宋体" pitchFamily="2" charset="-122"/>
                        <a:cs typeface="Arial" pitchFamily="34" charset="0"/>
                      </a:endParaRPr>
                    </a:p>
                  </a:txBody>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60000"/>
                        <a:lumOff val="40000"/>
                      </a:schemeClr>
                    </a:solidFill>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60000"/>
                        <a:lumOff val="40000"/>
                      </a:schemeClr>
                    </a:solidFill>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60000"/>
                        <a:lumOff val="40000"/>
                      </a:schemeClr>
                    </a:solidFill>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60000"/>
                        <a:lumOff val="40000"/>
                      </a:schemeClr>
                    </a:solidFill>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60000"/>
                        <a:lumOff val="40000"/>
                      </a:schemeClr>
                    </a:solidFill>
                  </a:tcPr>
                </a:tc>
              </a:tr>
              <a:tr h="0">
                <a:tc>
                  <a:txBody>
                    <a:bodyPr/>
                    <a:lstStyle/>
                    <a:p>
                      <a:r>
                        <a:rPr lang="zh-CN" altLang="en-US" sz="2000" dirty="0" smtClean="0">
                          <a:solidFill>
                            <a:srgbClr val="002060"/>
                          </a:solidFill>
                          <a:latin typeface="Arial" pitchFamily="34" charset="0"/>
                          <a:ea typeface="宋体" pitchFamily="2" charset="-122"/>
                          <a:cs typeface="Arial" pitchFamily="34" charset="0"/>
                        </a:rPr>
                        <a:t>麻木感</a:t>
                      </a:r>
                      <a:endParaRPr lang="en-CA" sz="2000" dirty="0">
                        <a:solidFill>
                          <a:srgbClr val="002060"/>
                        </a:solidFill>
                        <a:latin typeface="Arial" pitchFamily="34" charset="0"/>
                        <a:ea typeface="宋体" pitchFamily="2" charset="-122"/>
                        <a:cs typeface="Arial" pitchFamily="34" charset="0"/>
                      </a:endParaRPr>
                    </a:p>
                  </a:txBody>
                  <a:tcPr/>
                </a:tc>
                <a:tc>
                  <a:txBody>
                    <a:bodyPr/>
                    <a:lstStyle/>
                    <a:p>
                      <a:pPr algn="ctr"/>
                      <a:endParaRPr lang="en-CA" sz="2000" b="0" dirty="0">
                        <a:solidFill>
                          <a:srgbClr val="002060"/>
                        </a:solidFill>
                        <a:latin typeface="Arial" pitchFamily="34" charset="0"/>
                        <a:ea typeface="宋体" pitchFamily="2" charset="-122"/>
                        <a:cs typeface="Arial" pitchFamily="34" charset="0"/>
                      </a:endParaRPr>
                    </a:p>
                  </a:txBody>
                  <a:tcPr>
                    <a:solidFill>
                      <a:srgbClr val="CCD5ED"/>
                    </a:solidFill>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40000"/>
                        <a:lumOff val="60000"/>
                      </a:schemeClr>
                    </a:solidFill>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40000"/>
                        <a:lumOff val="60000"/>
                      </a:schemeClr>
                    </a:solidFill>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40000"/>
                        <a:lumOff val="60000"/>
                      </a:schemeClr>
                    </a:solidFill>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40000"/>
                        <a:lumOff val="60000"/>
                      </a:schemeClr>
                    </a:solidFill>
                  </a:tcPr>
                </a:tc>
              </a:tr>
              <a:tr h="0">
                <a:tc>
                  <a:txBody>
                    <a:bodyPr/>
                    <a:lstStyle/>
                    <a:p>
                      <a:r>
                        <a:rPr lang="zh-CN" altLang="en-US" sz="2000" dirty="0" smtClean="0">
                          <a:solidFill>
                            <a:srgbClr val="002060"/>
                          </a:solidFill>
                          <a:latin typeface="Arial" pitchFamily="34" charset="0"/>
                          <a:ea typeface="宋体" pitchFamily="2" charset="-122"/>
                          <a:cs typeface="Arial" pitchFamily="34" charset="0"/>
                        </a:rPr>
                        <a:t>轻触引发疼痛</a:t>
                      </a:r>
                      <a:endParaRPr lang="en-CA" sz="2000" dirty="0">
                        <a:solidFill>
                          <a:srgbClr val="002060"/>
                        </a:solidFill>
                        <a:latin typeface="Arial" pitchFamily="34" charset="0"/>
                        <a:ea typeface="宋体" pitchFamily="2" charset="-122"/>
                        <a:cs typeface="Arial" pitchFamily="34" charset="0"/>
                      </a:endParaRPr>
                    </a:p>
                  </a:txBody>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40000"/>
                        <a:lumOff val="60000"/>
                      </a:schemeClr>
                    </a:solidFill>
                  </a:tcPr>
                </a:tc>
                <a:tc>
                  <a:txBody>
                    <a:bodyPr/>
                    <a:lstStyle/>
                    <a:p>
                      <a:pPr algn="ctr"/>
                      <a:endParaRPr lang="en-CA" sz="2000" b="0" dirty="0">
                        <a:solidFill>
                          <a:srgbClr val="002060"/>
                        </a:solidFill>
                        <a:latin typeface="Arial" pitchFamily="34" charset="0"/>
                        <a:ea typeface="宋体" pitchFamily="2" charset="-122"/>
                        <a:cs typeface="Arial" pitchFamily="34" charset="0"/>
                      </a:endParaRPr>
                    </a:p>
                  </a:txBody>
                  <a:tcPr>
                    <a:solidFill>
                      <a:srgbClr val="E7EBF6"/>
                    </a:solidFill>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40000"/>
                        <a:lumOff val="60000"/>
                      </a:schemeClr>
                    </a:solidFill>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40000"/>
                        <a:lumOff val="60000"/>
                      </a:schemeClr>
                    </a:solidFill>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40000"/>
                        <a:lumOff val="60000"/>
                      </a:schemeClr>
                    </a:solidFill>
                  </a:tcPr>
                </a:tc>
              </a:tr>
              <a:tr h="124584">
                <a:tc>
                  <a:txBody>
                    <a:bodyPr/>
                    <a:lstStyle/>
                    <a:p>
                      <a:r>
                        <a:rPr lang="zh-CN" altLang="en-US" sz="2000" dirty="0" smtClean="0">
                          <a:solidFill>
                            <a:srgbClr val="002060"/>
                          </a:solidFill>
                          <a:latin typeface="Arial" pitchFamily="34" charset="0"/>
                          <a:ea typeface="宋体" pitchFamily="2" charset="-122"/>
                          <a:cs typeface="Arial" pitchFamily="34" charset="0"/>
                        </a:rPr>
                        <a:t>痛性冷觉或冷性疼痛</a:t>
                      </a:r>
                      <a:endParaRPr lang="en-CA" sz="2000" dirty="0">
                        <a:solidFill>
                          <a:srgbClr val="002060"/>
                        </a:solidFill>
                        <a:latin typeface="Arial" pitchFamily="34" charset="0"/>
                        <a:ea typeface="宋体" pitchFamily="2" charset="-122"/>
                        <a:cs typeface="Arial" pitchFamily="34" charset="0"/>
                      </a:endParaRPr>
                    </a:p>
                  </a:txBody>
                  <a:tcPr/>
                </a:tc>
                <a:tc>
                  <a:txBody>
                    <a:bodyPr/>
                    <a:lstStyle/>
                    <a:p>
                      <a:pPr algn="ctr"/>
                      <a:endParaRPr lang="en-CA" sz="2000" b="0" dirty="0">
                        <a:solidFill>
                          <a:srgbClr val="002060"/>
                        </a:solidFill>
                        <a:latin typeface="Arial" pitchFamily="34" charset="0"/>
                        <a:ea typeface="宋体" pitchFamily="2" charset="-122"/>
                        <a:cs typeface="Arial" pitchFamily="34" charset="0"/>
                      </a:endParaRPr>
                    </a:p>
                  </a:txBody>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40000"/>
                        <a:lumOff val="60000"/>
                      </a:schemeClr>
                    </a:solidFill>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40000"/>
                        <a:lumOff val="60000"/>
                      </a:schemeClr>
                    </a:solidFill>
                  </a:tcPr>
                </a:tc>
                <a:tc>
                  <a:txBody>
                    <a:bodyPr/>
                    <a:lstStyle/>
                    <a:p>
                      <a:pPr algn="ctr"/>
                      <a:endParaRPr lang="en-CA" sz="2000" b="0" dirty="0">
                        <a:solidFill>
                          <a:srgbClr val="002060"/>
                        </a:solidFill>
                        <a:latin typeface="Arial" pitchFamily="34" charset="0"/>
                        <a:ea typeface="宋体" pitchFamily="2" charset="-122"/>
                        <a:cs typeface="Arial" pitchFamily="34" charset="0"/>
                      </a:endParaRPr>
                    </a:p>
                  </a:txBody>
                  <a:tcPr/>
                </a:tc>
                <a:tc>
                  <a:txBody>
                    <a:bodyPr/>
                    <a:lstStyle/>
                    <a:p>
                      <a:pPr algn="ctr"/>
                      <a:endParaRPr lang="en-CA" sz="2000" b="0" dirty="0">
                        <a:solidFill>
                          <a:srgbClr val="002060"/>
                        </a:solidFill>
                        <a:latin typeface="Arial" pitchFamily="34" charset="0"/>
                        <a:ea typeface="宋体" pitchFamily="2" charset="-122"/>
                        <a:cs typeface="Arial" pitchFamily="34" charset="0"/>
                      </a:endParaRPr>
                    </a:p>
                  </a:txBody>
                  <a:tcPr/>
                </a:tc>
              </a:tr>
              <a:tr h="0">
                <a:tc gridSpan="6">
                  <a:txBody>
                    <a:bodyPr/>
                    <a:lstStyle/>
                    <a:p>
                      <a:r>
                        <a:rPr lang="zh-CN" altLang="en-US" sz="2000" b="0" i="1" dirty="0" smtClean="0">
                          <a:solidFill>
                            <a:srgbClr val="002060"/>
                          </a:solidFill>
                          <a:latin typeface="Arial" pitchFamily="34" charset="0"/>
                          <a:ea typeface="宋体" pitchFamily="2" charset="-122"/>
                          <a:cs typeface="Arial" pitchFamily="34" charset="0"/>
                        </a:rPr>
                        <a:t>临床检查</a:t>
                      </a:r>
                      <a:endParaRPr lang="en-CA" sz="2000" b="0" i="1" dirty="0">
                        <a:solidFill>
                          <a:srgbClr val="002060"/>
                        </a:solidFill>
                        <a:latin typeface="Arial" pitchFamily="34" charset="0"/>
                        <a:ea typeface="宋体" pitchFamily="2" charset="-122"/>
                        <a:cs typeface="Arial" pitchFamily="34" charset="0"/>
                      </a:endParaRPr>
                    </a:p>
                  </a:txBody>
                  <a:tcPr/>
                </a:tc>
                <a:tc hMerge="1">
                  <a:txBody>
                    <a:bodyPr/>
                    <a:lstStyle/>
                    <a:p>
                      <a:pPr algn="ctr"/>
                      <a:endParaRPr lang="en-CA" sz="1050" dirty="0"/>
                    </a:p>
                  </a:txBody>
                  <a:tcPr/>
                </a:tc>
                <a:tc hMerge="1">
                  <a:txBody>
                    <a:bodyPr/>
                    <a:lstStyle/>
                    <a:p>
                      <a:pPr algn="ctr"/>
                      <a:endParaRPr lang="en-CA" sz="1050" dirty="0"/>
                    </a:p>
                  </a:txBody>
                  <a:tcPr/>
                </a:tc>
                <a:tc hMerge="1">
                  <a:txBody>
                    <a:bodyPr/>
                    <a:lstStyle/>
                    <a:p>
                      <a:pPr algn="ctr"/>
                      <a:endParaRPr lang="en-CA" sz="1050" dirty="0"/>
                    </a:p>
                  </a:txBody>
                  <a:tcPr/>
                </a:tc>
                <a:tc hMerge="1">
                  <a:txBody>
                    <a:bodyPr/>
                    <a:lstStyle/>
                    <a:p>
                      <a:pPr algn="ctr"/>
                      <a:endParaRPr lang="en-CA" sz="1050" dirty="0"/>
                    </a:p>
                  </a:txBody>
                  <a:tcPr/>
                </a:tc>
                <a:tc hMerge="1">
                  <a:txBody>
                    <a:bodyPr/>
                    <a:lstStyle/>
                    <a:p>
                      <a:pPr algn="ctr"/>
                      <a:endParaRPr lang="en-CA" sz="1050" dirty="0"/>
                    </a:p>
                  </a:txBody>
                  <a:tcPr/>
                </a:tc>
              </a:tr>
              <a:tr h="117688">
                <a:tc>
                  <a:txBody>
                    <a:bodyPr/>
                    <a:lstStyle/>
                    <a:p>
                      <a:r>
                        <a:rPr lang="zh-CN" altLang="en-US" sz="2000" dirty="0" smtClean="0">
                          <a:solidFill>
                            <a:srgbClr val="002060"/>
                          </a:solidFill>
                          <a:latin typeface="Arial" pitchFamily="34" charset="0"/>
                          <a:ea typeface="宋体" pitchFamily="2" charset="-122"/>
                          <a:cs typeface="Arial" pitchFamily="34" charset="0"/>
                        </a:rPr>
                        <a:t>轻擦触摸</a:t>
                      </a:r>
                      <a:r>
                        <a:rPr lang="zh-CN" altLang="en-US" sz="2000" kern="1200" dirty="0" smtClean="0">
                          <a:solidFill>
                            <a:srgbClr val="002060"/>
                          </a:solidFill>
                          <a:latin typeface="Arial" pitchFamily="34" charset="0"/>
                          <a:ea typeface="宋体" pitchFamily="2" charset="-122"/>
                          <a:cs typeface="Arial" pitchFamily="34" charset="0"/>
                        </a:rPr>
                        <a:t>痛</a:t>
                      </a:r>
                      <a:r>
                        <a:rPr lang="en-CA" altLang="en-US" sz="2000" kern="1200" dirty="0" smtClean="0">
                          <a:solidFill>
                            <a:srgbClr val="002060"/>
                          </a:solidFill>
                          <a:latin typeface="Arial" pitchFamily="34" charset="0"/>
                          <a:ea typeface="宋体" pitchFamily="2" charset="-122"/>
                          <a:cs typeface="Arial" pitchFamily="34" charset="0"/>
                        </a:rPr>
                        <a:t> </a:t>
                      </a:r>
                      <a:endParaRPr lang="en-CA" altLang="en-US" sz="2000" kern="1200" dirty="0">
                        <a:solidFill>
                          <a:srgbClr val="002060"/>
                        </a:solidFill>
                        <a:latin typeface="Arial" pitchFamily="34" charset="0"/>
                        <a:ea typeface="宋体" pitchFamily="2" charset="-122"/>
                        <a:cs typeface="Arial" pitchFamily="34" charset="0"/>
                      </a:endParaRPr>
                    </a:p>
                  </a:txBody>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40000"/>
                        <a:lumOff val="60000"/>
                      </a:schemeClr>
                    </a:solidFill>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40000"/>
                        <a:lumOff val="60000"/>
                      </a:schemeClr>
                    </a:solidFill>
                  </a:tcPr>
                </a:tc>
                <a:tc>
                  <a:txBody>
                    <a:bodyPr/>
                    <a:lstStyle/>
                    <a:p>
                      <a:pPr algn="ctr"/>
                      <a:endParaRPr lang="en-CA" sz="2000" b="0" dirty="0">
                        <a:solidFill>
                          <a:srgbClr val="002060"/>
                        </a:solidFill>
                        <a:latin typeface="Arial" pitchFamily="34" charset="0"/>
                        <a:ea typeface="宋体" pitchFamily="2" charset="-122"/>
                        <a:cs typeface="Arial" pitchFamily="34" charset="0"/>
                      </a:endParaRPr>
                    </a:p>
                  </a:txBody>
                  <a:tcPr/>
                </a:tc>
                <a:tc>
                  <a:txBody>
                    <a:bodyPr/>
                    <a:lstStyle/>
                    <a:p>
                      <a:pPr algn="ctr"/>
                      <a:endParaRPr lang="en-CA" sz="2000" b="0" dirty="0">
                        <a:solidFill>
                          <a:srgbClr val="002060"/>
                        </a:solidFill>
                        <a:latin typeface="Arial" pitchFamily="34" charset="0"/>
                        <a:ea typeface="宋体" pitchFamily="2" charset="-122"/>
                        <a:cs typeface="Arial" pitchFamily="34" charset="0"/>
                      </a:endParaRPr>
                    </a:p>
                  </a:txBody>
                  <a:tcPr/>
                </a:tc>
                <a:tc>
                  <a:txBody>
                    <a:bodyPr/>
                    <a:lstStyle/>
                    <a:p>
                      <a:pPr algn="ctr"/>
                      <a:endParaRPr lang="en-CA" sz="2000" b="0" dirty="0">
                        <a:solidFill>
                          <a:srgbClr val="002060"/>
                        </a:solidFill>
                        <a:latin typeface="Arial" pitchFamily="34" charset="0"/>
                        <a:ea typeface="宋体" pitchFamily="2" charset="-122"/>
                        <a:cs typeface="Arial" pitchFamily="34" charset="0"/>
                      </a:endParaRPr>
                    </a:p>
                  </a:txBody>
                  <a:tcPr/>
                </a:tc>
              </a:tr>
              <a:tr h="131400">
                <a:tc>
                  <a:txBody>
                    <a:bodyPr/>
                    <a:lstStyle/>
                    <a:p>
                      <a:r>
                        <a:rPr lang="zh-CN" altLang="en-US" sz="2000" dirty="0" smtClean="0">
                          <a:solidFill>
                            <a:srgbClr val="002060"/>
                          </a:solidFill>
                          <a:latin typeface="Arial" pitchFamily="34" charset="0"/>
                          <a:ea typeface="宋体" pitchFamily="2" charset="-122"/>
                          <a:cs typeface="Arial" pitchFamily="34" charset="0"/>
                        </a:rPr>
                        <a:t>轻柔触摸阈值提高</a:t>
                      </a:r>
                      <a:endParaRPr lang="en-CA" sz="2000" dirty="0">
                        <a:solidFill>
                          <a:srgbClr val="002060"/>
                        </a:solidFill>
                        <a:latin typeface="Arial" pitchFamily="34" charset="0"/>
                        <a:ea typeface="宋体" pitchFamily="2" charset="-122"/>
                        <a:cs typeface="Arial" pitchFamily="34" charset="0"/>
                      </a:endParaRPr>
                    </a:p>
                  </a:txBody>
                  <a:tcPr/>
                </a:tc>
                <a:tc>
                  <a:txBody>
                    <a:bodyPr/>
                    <a:lstStyle/>
                    <a:p>
                      <a:pPr algn="ctr"/>
                      <a:endParaRPr lang="en-CA" sz="2000" b="0" dirty="0">
                        <a:solidFill>
                          <a:srgbClr val="002060"/>
                        </a:solidFill>
                        <a:latin typeface="Arial" pitchFamily="34" charset="0"/>
                        <a:ea typeface="宋体" pitchFamily="2" charset="-122"/>
                        <a:cs typeface="Arial" pitchFamily="34" charset="0"/>
                      </a:endParaRPr>
                    </a:p>
                  </a:txBody>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tc>
                <a:tc>
                  <a:txBody>
                    <a:bodyPr/>
                    <a:lstStyle/>
                    <a:p>
                      <a:pPr algn="ctr"/>
                      <a:endParaRPr lang="en-CA" sz="2000" b="0" dirty="0">
                        <a:solidFill>
                          <a:srgbClr val="002060"/>
                        </a:solidFill>
                        <a:latin typeface="Arial" pitchFamily="34" charset="0"/>
                        <a:ea typeface="宋体" pitchFamily="2" charset="-122"/>
                        <a:cs typeface="Arial" pitchFamily="34" charset="0"/>
                      </a:endParaRPr>
                    </a:p>
                  </a:txBody>
                  <a:tcPr/>
                </a:tc>
                <a:tc>
                  <a:txBody>
                    <a:bodyPr/>
                    <a:lstStyle/>
                    <a:p>
                      <a:pPr algn="ctr"/>
                      <a:endParaRPr lang="en-CA" sz="2000" b="0" dirty="0">
                        <a:solidFill>
                          <a:srgbClr val="002060"/>
                        </a:solidFill>
                        <a:latin typeface="Arial" pitchFamily="34" charset="0"/>
                        <a:ea typeface="宋体" pitchFamily="2" charset="-122"/>
                        <a:cs typeface="Arial" pitchFamily="34" charset="0"/>
                      </a:endParaRPr>
                    </a:p>
                  </a:txBody>
                  <a:tcPr/>
                </a:tc>
                <a:tc>
                  <a:txBody>
                    <a:bodyPr/>
                    <a:lstStyle/>
                    <a:p>
                      <a:pPr algn="ctr"/>
                      <a:endParaRPr lang="en-CA" sz="2000" b="0" dirty="0">
                        <a:solidFill>
                          <a:srgbClr val="002060"/>
                        </a:solidFill>
                        <a:latin typeface="Arial" pitchFamily="34" charset="0"/>
                        <a:ea typeface="宋体" pitchFamily="2" charset="-122"/>
                        <a:cs typeface="Arial" pitchFamily="34" charset="0"/>
                      </a:endParaRPr>
                    </a:p>
                  </a:txBody>
                  <a:tcPr/>
                </a:tc>
              </a:tr>
              <a:tr h="145112">
                <a:tc>
                  <a:txBody>
                    <a:bodyPr/>
                    <a:lstStyle/>
                    <a:p>
                      <a:r>
                        <a:rPr lang="zh-CN" altLang="en-US" sz="2000" dirty="0" smtClean="0">
                          <a:solidFill>
                            <a:srgbClr val="002060"/>
                          </a:solidFill>
                          <a:latin typeface="Arial" pitchFamily="34" charset="0"/>
                          <a:ea typeface="宋体" pitchFamily="2" charset="-122"/>
                          <a:cs typeface="Arial" pitchFamily="34" charset="0"/>
                        </a:rPr>
                        <a:t>针刺疼痛阈值</a:t>
                      </a:r>
                      <a:endParaRPr lang="en-CA" sz="2000" dirty="0">
                        <a:solidFill>
                          <a:srgbClr val="002060"/>
                        </a:solidFill>
                        <a:latin typeface="Arial" pitchFamily="34" charset="0"/>
                        <a:ea typeface="宋体" pitchFamily="2" charset="-122"/>
                        <a:cs typeface="Arial" pitchFamily="34" charset="0"/>
                      </a:endParaRPr>
                    </a:p>
                  </a:txBody>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40000"/>
                        <a:lumOff val="60000"/>
                      </a:schemeClr>
                    </a:solidFill>
                  </a:tcPr>
                </a:tc>
                <a:tc>
                  <a:txBody>
                    <a:bodyPr/>
                    <a:lstStyle/>
                    <a:p>
                      <a:pPr algn="ctr"/>
                      <a:r>
                        <a:rPr lang="en-CA" sz="2000" b="0" dirty="0" smtClean="0">
                          <a:solidFill>
                            <a:srgbClr val="002060"/>
                          </a:solidFill>
                          <a:latin typeface="Arial" pitchFamily="34" charset="0"/>
                          <a:ea typeface="宋体" pitchFamily="2" charset="-122"/>
                          <a:cs typeface="Arial" pitchFamily="34" charset="0"/>
                        </a:rPr>
                        <a:t>X</a:t>
                      </a:r>
                      <a:endParaRPr lang="en-CA" sz="2000" b="0" dirty="0">
                        <a:solidFill>
                          <a:srgbClr val="002060"/>
                        </a:solidFill>
                        <a:latin typeface="Arial" pitchFamily="34" charset="0"/>
                        <a:ea typeface="宋体" pitchFamily="2" charset="-122"/>
                        <a:cs typeface="Arial" pitchFamily="34" charset="0"/>
                      </a:endParaRPr>
                    </a:p>
                  </a:txBody>
                  <a:tcPr>
                    <a:solidFill>
                      <a:schemeClr val="accent4">
                        <a:lumMod val="40000"/>
                        <a:lumOff val="60000"/>
                      </a:schemeClr>
                    </a:solidFill>
                  </a:tcPr>
                </a:tc>
                <a:tc>
                  <a:txBody>
                    <a:bodyPr/>
                    <a:lstStyle/>
                    <a:p>
                      <a:pPr algn="ctr"/>
                      <a:endParaRPr lang="en-CA" sz="2000" b="0" dirty="0">
                        <a:solidFill>
                          <a:srgbClr val="002060"/>
                        </a:solidFill>
                        <a:latin typeface="Arial" pitchFamily="34" charset="0"/>
                        <a:ea typeface="宋体" pitchFamily="2" charset="-122"/>
                        <a:cs typeface="Arial" pitchFamily="34" charset="0"/>
                      </a:endParaRPr>
                    </a:p>
                  </a:txBody>
                  <a:tcPr/>
                </a:tc>
                <a:tc>
                  <a:txBody>
                    <a:bodyPr/>
                    <a:lstStyle/>
                    <a:p>
                      <a:pPr algn="ctr"/>
                      <a:endParaRPr lang="en-CA" sz="2000" b="0" dirty="0">
                        <a:solidFill>
                          <a:srgbClr val="002060"/>
                        </a:solidFill>
                        <a:latin typeface="Arial" pitchFamily="34" charset="0"/>
                        <a:ea typeface="宋体" pitchFamily="2" charset="-122"/>
                        <a:cs typeface="Arial" pitchFamily="34" charset="0"/>
                      </a:endParaRPr>
                    </a:p>
                  </a:txBody>
                  <a:tcPr/>
                </a:tc>
                <a:tc>
                  <a:txBody>
                    <a:bodyPr/>
                    <a:lstStyle/>
                    <a:p>
                      <a:pPr algn="ctr"/>
                      <a:endParaRPr lang="en-CA" sz="2000" b="0" dirty="0">
                        <a:solidFill>
                          <a:srgbClr val="002060"/>
                        </a:solidFill>
                        <a:latin typeface="Arial" pitchFamily="34" charset="0"/>
                        <a:ea typeface="宋体" pitchFamily="2" charset="-122"/>
                        <a:cs typeface="Arial" pitchFamily="34" charset="0"/>
                      </a:endParaRPr>
                    </a:p>
                  </a:txBody>
                  <a:tcPr/>
                </a:tc>
              </a:tr>
            </a:tbl>
          </a:graphicData>
        </a:graphic>
      </p:graphicFrame>
      <p:sp>
        <p:nvSpPr>
          <p:cNvPr id="3" name="Rectangle 2"/>
          <p:cNvSpPr/>
          <p:nvPr/>
        </p:nvSpPr>
        <p:spPr>
          <a:xfrm>
            <a:off x="4831004" y="2523232"/>
            <a:ext cx="3600265" cy="646331"/>
          </a:xfrm>
          <a:prstGeom prst="rect">
            <a:avLst/>
          </a:prstGeom>
          <a:solidFill>
            <a:schemeClr val="accent4">
              <a:lumMod val="75000"/>
            </a:schemeClr>
          </a:solidFill>
        </p:spPr>
        <p:txBody>
          <a:bodyPr wrap="square">
            <a:spAutoFit/>
          </a:bodyPr>
          <a:lstStyle/>
          <a:p>
            <a:pPr algn="ctr"/>
            <a:r>
              <a:rPr lang="zh-CN" altLang="en-US" b="1" dirty="0">
                <a:latin typeface="Times New Roman" pitchFamily="18" charset="0"/>
                <a:sym typeface="Calibri" pitchFamily="34" charset="0"/>
              </a:rPr>
              <a:t>神经病理性疼痛筛查工具主要依赖于对疼痛的常用言语描述</a:t>
            </a:r>
          </a:p>
        </p:txBody>
      </p:sp>
      <p:sp>
        <p:nvSpPr>
          <p:cNvPr id="5" name="TextBox 4"/>
          <p:cNvSpPr txBox="1"/>
          <p:nvPr/>
        </p:nvSpPr>
        <p:spPr>
          <a:xfrm>
            <a:off x="4050101" y="1984097"/>
            <a:ext cx="663964" cy="1569660"/>
          </a:xfrm>
          <a:prstGeom prst="rect">
            <a:avLst/>
          </a:prstGeom>
          <a:noFill/>
        </p:spPr>
        <p:txBody>
          <a:bodyPr wrap="none" rtlCol="0">
            <a:spAutoFit/>
          </a:bodyPr>
          <a:lstStyle/>
          <a:p>
            <a:r>
              <a:rPr lang="en-CA" sz="9600" b="1" dirty="0">
                <a:solidFill>
                  <a:srgbClr val="8064A2">
                    <a:lumMod val="75000"/>
                  </a:srgbClr>
                </a:solidFill>
                <a:latin typeface="Arial" pitchFamily="34" charset="0"/>
                <a:ea typeface="宋体" pitchFamily="2" charset="-122"/>
                <a:cs typeface="Arial" pitchFamily="34" charset="0"/>
              </a:rPr>
              <a:t>}</a:t>
            </a:r>
          </a:p>
        </p:txBody>
      </p:sp>
      <p:sp>
        <p:nvSpPr>
          <p:cNvPr id="7" name="Rectangle 6"/>
          <p:cNvSpPr/>
          <p:nvPr/>
        </p:nvSpPr>
        <p:spPr>
          <a:xfrm>
            <a:off x="323529" y="2304412"/>
            <a:ext cx="3816424" cy="1584176"/>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Arial" pitchFamily="34" charset="0"/>
              <a:ea typeface="宋体" pitchFamily="2" charset="-122"/>
              <a:cs typeface="Arial" pitchFamily="34" charset="0"/>
            </a:endParaRPr>
          </a:p>
        </p:txBody>
      </p:sp>
      <p:sp>
        <p:nvSpPr>
          <p:cNvPr id="9" name="Rectangle 8"/>
          <p:cNvSpPr/>
          <p:nvPr/>
        </p:nvSpPr>
        <p:spPr>
          <a:xfrm>
            <a:off x="323528" y="5065124"/>
            <a:ext cx="3816424" cy="119972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Arial" pitchFamily="34" charset="0"/>
              <a:ea typeface="宋体" pitchFamily="2" charset="-122"/>
              <a:cs typeface="Arial" pitchFamily="34" charset="0"/>
            </a:endParaRPr>
          </a:p>
        </p:txBody>
      </p:sp>
      <p:sp>
        <p:nvSpPr>
          <p:cNvPr id="10" name="TextBox 9"/>
          <p:cNvSpPr txBox="1"/>
          <p:nvPr/>
        </p:nvSpPr>
        <p:spPr>
          <a:xfrm>
            <a:off x="4108157" y="4757220"/>
            <a:ext cx="663964" cy="1569660"/>
          </a:xfrm>
          <a:prstGeom prst="rect">
            <a:avLst/>
          </a:prstGeom>
          <a:noFill/>
        </p:spPr>
        <p:txBody>
          <a:bodyPr wrap="none" rtlCol="0">
            <a:spAutoFit/>
          </a:bodyPr>
          <a:lstStyle/>
          <a:p>
            <a:r>
              <a:rPr lang="en-CA" sz="9600" b="1" dirty="0">
                <a:solidFill>
                  <a:srgbClr val="8064A2">
                    <a:lumMod val="75000"/>
                  </a:srgbClr>
                </a:solidFill>
                <a:latin typeface="Arial" pitchFamily="34" charset="0"/>
                <a:ea typeface="宋体" pitchFamily="2" charset="-122"/>
                <a:cs typeface="Arial" pitchFamily="34" charset="0"/>
              </a:rPr>
              <a:t>}</a:t>
            </a:r>
          </a:p>
        </p:txBody>
      </p:sp>
      <p:sp>
        <p:nvSpPr>
          <p:cNvPr id="11" name="Rectangle 10"/>
          <p:cNvSpPr/>
          <p:nvPr/>
        </p:nvSpPr>
        <p:spPr>
          <a:xfrm>
            <a:off x="4860032" y="5350101"/>
            <a:ext cx="3600265" cy="646331"/>
          </a:xfrm>
          <a:prstGeom prst="rect">
            <a:avLst/>
          </a:prstGeom>
          <a:solidFill>
            <a:schemeClr val="accent4">
              <a:lumMod val="75000"/>
            </a:schemeClr>
          </a:solidFill>
        </p:spPr>
        <p:txBody>
          <a:bodyPr wrap="square">
            <a:spAutoFit/>
          </a:bodyPr>
          <a:lstStyle/>
          <a:p>
            <a:pPr algn="ctr"/>
            <a:r>
              <a:rPr lang="zh-CN" altLang="en-US" dirty="0" smtClean="0">
                <a:solidFill>
                  <a:prstClr val="white"/>
                </a:solidFill>
                <a:latin typeface="Arial" pitchFamily="34" charset="0"/>
                <a:ea typeface="宋体" pitchFamily="2" charset="-122"/>
                <a:cs typeface="Arial" pitchFamily="34" charset="0"/>
              </a:rPr>
              <a:t>一些筛选工具还包括床边神经系统检查</a:t>
            </a:r>
            <a:endParaRPr lang="en-CA" dirty="0">
              <a:solidFill>
                <a:prstClr val="white"/>
              </a:solidFill>
              <a:latin typeface="Arial" pitchFamily="34" charset="0"/>
              <a:ea typeface="宋体" pitchFamily="2" charset="-122"/>
              <a:cs typeface="Arial" pitchFamily="34" charset="0"/>
            </a:endParaRPr>
          </a:p>
        </p:txBody>
      </p:sp>
      <p:sp>
        <p:nvSpPr>
          <p:cNvPr id="12" name="Rounded Rectangle 11"/>
          <p:cNvSpPr/>
          <p:nvPr/>
        </p:nvSpPr>
        <p:spPr>
          <a:xfrm>
            <a:off x="836908" y="3967265"/>
            <a:ext cx="7576575" cy="789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6350" algn="ctr"/>
            <a:r>
              <a:rPr lang="zh-CN" altLang="en-CA" sz="2800" b="1" dirty="0">
                <a:solidFill>
                  <a:schemeClr val="tx1"/>
                </a:solidFill>
              </a:rPr>
              <a:t>基于使用</a:t>
            </a:r>
            <a:r>
              <a:rPr lang="zh-CN" altLang="en-US" sz="2800" b="1" dirty="0">
                <a:solidFill>
                  <a:schemeClr val="tx1"/>
                </a:solidFill>
              </a:rPr>
              <a:t>的</a:t>
            </a:r>
            <a:r>
              <a:rPr lang="zh-CN" altLang="en-CA" sz="2800" b="1" dirty="0">
                <a:solidFill>
                  <a:schemeClr val="tx1"/>
                </a:solidFill>
              </a:rPr>
              <a:t>便利性</a:t>
            </a:r>
            <a:r>
              <a:rPr lang="en-CA" altLang="zh-CN" sz="2800" b="1" dirty="0">
                <a:solidFill>
                  <a:schemeClr val="tx1"/>
                </a:solidFill>
              </a:rPr>
              <a:t> </a:t>
            </a:r>
            <a:r>
              <a:rPr lang="zh-CN" altLang="en-CA" sz="2800" b="1" dirty="0" smtClean="0">
                <a:solidFill>
                  <a:schemeClr val="tx1"/>
                </a:solidFill>
              </a:rPr>
              <a:t>和</a:t>
            </a:r>
            <a:r>
              <a:rPr lang="zh-CN" altLang="en-US" sz="2800" b="1" dirty="0" smtClean="0">
                <a:solidFill>
                  <a:schemeClr val="tx1"/>
                </a:solidFill>
              </a:rPr>
              <a:t>当地</a:t>
            </a:r>
            <a:r>
              <a:rPr lang="zh-CN" altLang="en-CA" sz="2800" b="1" dirty="0">
                <a:solidFill>
                  <a:schemeClr val="tx1"/>
                </a:solidFill>
              </a:rPr>
              <a:t>语言验证</a:t>
            </a:r>
            <a:r>
              <a:rPr lang="zh-CN" altLang="en-US" sz="2800" b="1" dirty="0">
                <a:solidFill>
                  <a:schemeClr val="tx1"/>
                </a:solidFill>
              </a:rPr>
              <a:t>来</a:t>
            </a:r>
            <a:r>
              <a:rPr lang="zh-CN" altLang="en-CA" sz="2800" b="1" dirty="0">
                <a:solidFill>
                  <a:schemeClr val="tx1"/>
                </a:solidFill>
              </a:rPr>
              <a:t>选择工具</a:t>
            </a:r>
            <a:endParaRPr lang="en-CA" altLang="zh-CN" sz="2800" b="1" dirty="0">
              <a:solidFill>
                <a:schemeClr val="tx1"/>
              </a:solidFill>
            </a:endParaRPr>
          </a:p>
        </p:txBody>
      </p:sp>
      <p:sp>
        <p:nvSpPr>
          <p:cNvPr id="14" name="Rectangle 13"/>
          <p:cNvSpPr/>
          <p:nvPr/>
        </p:nvSpPr>
        <p:spPr>
          <a:xfrm>
            <a:off x="116784" y="6313076"/>
            <a:ext cx="8347723" cy="553998"/>
          </a:xfrm>
          <a:prstGeom prst="rect">
            <a:avLst/>
          </a:prstGeom>
        </p:spPr>
        <p:txBody>
          <a:bodyPr wrap="square">
            <a:spAutoFit/>
          </a:bodyPr>
          <a:lstStyle/>
          <a:p>
            <a:pPr lvl="0">
              <a:defRPr/>
            </a:pPr>
            <a:r>
              <a:rPr kumimoji="0" lang="en-GB" sz="105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DN4 = </a:t>
            </a:r>
            <a:r>
              <a:rPr lang="en-GB" sz="1050" b="1" kern="0" dirty="0" err="1" smtClean="0">
                <a:solidFill>
                  <a:srgbClr val="002060"/>
                </a:solidFill>
                <a:latin typeface="Arial" pitchFamily="34" charset="0"/>
                <a:ea typeface="宋体" pitchFamily="2" charset="-122"/>
                <a:cs typeface="Arial" pitchFamily="34" charset="0"/>
              </a:rPr>
              <a:t>Douleur</a:t>
            </a:r>
            <a:r>
              <a:rPr lang="zh-CN" altLang="en-US" sz="1050" b="1" kern="0" dirty="0" smtClean="0">
                <a:solidFill>
                  <a:srgbClr val="002060"/>
                </a:solidFill>
                <a:latin typeface="Arial" pitchFamily="34" charset="0"/>
                <a:ea typeface="宋体" pitchFamily="2" charset="-122"/>
                <a:cs typeface="Arial" pitchFamily="34" charset="0"/>
              </a:rPr>
              <a:t>神经病变疼痛</a:t>
            </a:r>
            <a:r>
              <a:rPr lang="en-US" altLang="zh-CN" sz="1050" b="1" kern="0" dirty="0" smtClean="0">
                <a:solidFill>
                  <a:srgbClr val="002060"/>
                </a:solidFill>
                <a:latin typeface="Arial" pitchFamily="34" charset="0"/>
                <a:ea typeface="宋体" pitchFamily="2" charset="-122"/>
                <a:cs typeface="Arial" pitchFamily="34" charset="0"/>
              </a:rPr>
              <a:t>4</a:t>
            </a:r>
            <a:r>
              <a:rPr lang="zh-CN" altLang="en-US" sz="1050" b="1" kern="0" dirty="0" smtClean="0">
                <a:solidFill>
                  <a:srgbClr val="002060"/>
                </a:solidFill>
                <a:latin typeface="Arial" pitchFamily="34" charset="0"/>
                <a:ea typeface="宋体" pitchFamily="2" charset="-122"/>
                <a:cs typeface="Arial" pitchFamily="34" charset="0"/>
              </a:rPr>
              <a:t>问题调查表；</a:t>
            </a:r>
            <a:r>
              <a:rPr lang="fr-FR" sz="1050" b="1" kern="0" dirty="0" smtClean="0">
                <a:solidFill>
                  <a:srgbClr val="002060"/>
                </a:solidFill>
                <a:latin typeface="Arial" pitchFamily="34" charset="0"/>
                <a:ea typeface="宋体" pitchFamily="2" charset="-122"/>
                <a:cs typeface="Arial" pitchFamily="34" charset="0"/>
              </a:rPr>
              <a:t> </a:t>
            </a:r>
            <a:br>
              <a:rPr lang="fr-FR" sz="1050" b="1" kern="0" dirty="0" smtClean="0">
                <a:solidFill>
                  <a:srgbClr val="002060"/>
                </a:solidFill>
                <a:latin typeface="Arial" pitchFamily="34" charset="0"/>
                <a:ea typeface="宋体" pitchFamily="2" charset="-122"/>
                <a:cs typeface="Arial" pitchFamily="34" charset="0"/>
              </a:rPr>
            </a:br>
            <a:r>
              <a:rPr lang="en-GB" sz="1050" b="1" kern="0" dirty="0" smtClean="0">
                <a:solidFill>
                  <a:srgbClr val="002060"/>
                </a:solidFill>
                <a:latin typeface="Arial" pitchFamily="34" charset="0"/>
                <a:ea typeface="宋体" pitchFamily="2" charset="-122"/>
                <a:cs typeface="Arial" pitchFamily="34" charset="0"/>
              </a:rPr>
              <a:t>LANSS </a:t>
            </a:r>
            <a:r>
              <a:rPr lang="en-US" altLang="zh-CN" sz="1050" b="1" kern="0" dirty="0" smtClean="0">
                <a:solidFill>
                  <a:srgbClr val="002060"/>
                </a:solidFill>
                <a:latin typeface="Arial" pitchFamily="34" charset="0"/>
                <a:ea typeface="宋体" pitchFamily="2" charset="-122"/>
                <a:cs typeface="Arial" pitchFamily="34" charset="0"/>
              </a:rPr>
              <a:t>= </a:t>
            </a:r>
            <a:r>
              <a:rPr lang="zh-CN" altLang="en-US" sz="1050" b="1" kern="0" dirty="0" smtClean="0">
                <a:solidFill>
                  <a:srgbClr val="002060"/>
                </a:solidFill>
                <a:latin typeface="Arial" pitchFamily="34" charset="0"/>
                <a:ea typeface="宋体" pitchFamily="2" charset="-122"/>
                <a:cs typeface="Arial" pitchFamily="34" charset="0"/>
              </a:rPr>
              <a:t>神经病理性症状和体征（</a:t>
            </a:r>
            <a:r>
              <a:rPr lang="en-US" altLang="zh-CN" sz="1050" b="1" kern="0" dirty="0" smtClean="0">
                <a:solidFill>
                  <a:srgbClr val="002060"/>
                </a:solidFill>
                <a:latin typeface="Arial" pitchFamily="34" charset="0"/>
                <a:ea typeface="宋体" pitchFamily="2" charset="-122"/>
                <a:cs typeface="Arial" pitchFamily="34" charset="0"/>
              </a:rPr>
              <a:t>LANSS</a:t>
            </a:r>
            <a:r>
              <a:rPr lang="zh-CN" altLang="en-US" sz="1050" b="1" kern="0" dirty="0" smtClean="0">
                <a:solidFill>
                  <a:srgbClr val="002060"/>
                </a:solidFill>
                <a:latin typeface="Arial" pitchFamily="34" charset="0"/>
                <a:ea typeface="宋体" pitchFamily="2" charset="-122"/>
                <a:cs typeface="Arial" pitchFamily="34" charset="0"/>
              </a:rPr>
              <a:t>）疼痛诊断量表；</a:t>
            </a:r>
            <a:r>
              <a:rPr lang="en-GB" sz="1050" b="1" kern="0" dirty="0" smtClean="0">
                <a:solidFill>
                  <a:srgbClr val="002060"/>
                </a:solidFill>
                <a:latin typeface="Arial" pitchFamily="34" charset="0"/>
                <a:ea typeface="宋体" pitchFamily="2" charset="-122"/>
                <a:cs typeface="Arial" pitchFamily="34" charset="0"/>
              </a:rPr>
              <a:t>NPQ = </a:t>
            </a:r>
            <a:r>
              <a:rPr lang="zh-CN" altLang="en-US" sz="1050" b="1" kern="0" dirty="0" smtClean="0">
                <a:solidFill>
                  <a:srgbClr val="002060"/>
                </a:solidFill>
                <a:latin typeface="Arial" pitchFamily="34" charset="0"/>
                <a:ea typeface="宋体" pitchFamily="2" charset="-122"/>
                <a:cs typeface="Arial" pitchFamily="34" charset="0"/>
              </a:rPr>
              <a:t>神经性疼痛调查表</a:t>
            </a:r>
            <a:endParaRPr kumimoji="0" lang="en-GB" sz="105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CA" sz="9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Bennett MI </a:t>
            </a:r>
            <a:r>
              <a:rPr kumimoji="0" lang="en-CA" sz="9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 Pain</a:t>
            </a:r>
            <a:r>
              <a:rPr kumimoji="0" lang="en-CA" sz="9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2007; 127(3):199-203; </a:t>
            </a:r>
            <a:r>
              <a:rPr kumimoji="0" lang="fi-FI" sz="9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Haanpää M </a:t>
            </a:r>
            <a:r>
              <a:rPr kumimoji="0" lang="fi-FI" sz="9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 Pain </a:t>
            </a:r>
            <a:r>
              <a:rPr kumimoji="0" lang="fi-FI" sz="9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2011; 152(1):14-27. </a:t>
            </a:r>
            <a:endParaRPr kumimoji="0" lang="en-CA" sz="9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314230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P spid="9" grpId="0" animBg="1"/>
      <p:bldP spid="10" grpId="0"/>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zh-CN" altLang="en-US" dirty="0" smtClean="0">
                <a:latin typeface="Arial" pitchFamily="34" charset="0"/>
                <a:ea typeface="宋体" pitchFamily="2" charset="-122"/>
                <a:cs typeface="Arial" pitchFamily="34" charset="0"/>
              </a:rPr>
              <a:t>问题讨论</a:t>
            </a:r>
            <a:endParaRPr lang="en-CA" dirty="0">
              <a:latin typeface="Arial" pitchFamily="34" charset="0"/>
              <a:ea typeface="宋体" pitchFamily="2" charset="-122"/>
              <a:cs typeface="Arial"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l="2116" t="4167" r="-2116" b="13559"/>
          <a:stretch>
            <a:fillRect/>
          </a:stretch>
        </p:blipFill>
        <p:spPr bwMode="auto">
          <a:xfrm>
            <a:off x="1473200" y="928688"/>
            <a:ext cx="6313488"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17"/>
          <p:cNvSpPr txBox="1">
            <a:spLocks/>
          </p:cNvSpPr>
          <p:nvPr/>
        </p:nvSpPr>
        <p:spPr>
          <a:xfrm>
            <a:off x="458788" y="2349500"/>
            <a:ext cx="8229600" cy="2768600"/>
          </a:xfrm>
          <a:prstGeom prst="roundRect">
            <a:avLst/>
          </a:prstGeom>
          <a:noFill/>
          <a:ln w="25400"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lgn="l" defTabSz="914400" rtl="0" eaLnBrk="1" latinLnBrk="0" hangingPunct="1">
              <a:spcBef>
                <a:spcPct val="20000"/>
              </a:spcBef>
              <a:buClr>
                <a:srgbClr val="002060"/>
              </a:buClr>
              <a:buFont typeface="Arial" pitchFamily="34" charset="0"/>
              <a:buChar char="•"/>
              <a:defRPr lang="en-US" sz="3200" kern="1200" dirty="0" smtClean="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dirty="0" smtClean="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dirty="0" smtClean="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dirty="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lvl="0" indent="0" algn="ctr">
              <a:lnSpc>
                <a:spcPct val="80000"/>
              </a:lnSpc>
              <a:buClr>
                <a:srgbClr val="0092FF"/>
              </a:buClr>
              <a:buNone/>
              <a:defRPr/>
            </a:pPr>
            <a:r>
              <a:rPr lang="zh-CN" altLang="en-US" sz="4000" b="1" cap="small" dirty="0">
                <a:solidFill>
                  <a:srgbClr val="8064A2">
                    <a:lumMod val="75000"/>
                  </a:srgbClr>
                </a:solidFill>
                <a:latin typeface="Arial" pitchFamily="34" charset="0"/>
                <a:ea typeface="宋体" pitchFamily="2" charset="-122"/>
                <a:cs typeface="Arial" pitchFamily="34" charset="0"/>
              </a:rPr>
              <a:t>您对前来就诊的急性</a:t>
            </a:r>
            <a:r>
              <a:rPr lang="zh-CN" altLang="en-US" sz="4000" b="1" cap="small" dirty="0" smtClean="0">
                <a:solidFill>
                  <a:srgbClr val="8064A2">
                    <a:lumMod val="75000"/>
                  </a:srgbClr>
                </a:solidFill>
                <a:latin typeface="Arial" pitchFamily="34" charset="0"/>
                <a:ea typeface="宋体" pitchFamily="2" charset="-122"/>
                <a:cs typeface="Arial" pitchFamily="34" charset="0"/>
              </a:rPr>
              <a:t>腰痛</a:t>
            </a:r>
            <a:r>
              <a:rPr lang="zh-CN" altLang="en-US" sz="4000" b="1" cap="small" dirty="0">
                <a:solidFill>
                  <a:srgbClr val="8064A2">
                    <a:lumMod val="75000"/>
                  </a:srgbClr>
                </a:solidFill>
                <a:latin typeface="Arial" pitchFamily="34" charset="0"/>
                <a:ea typeface="宋体" pitchFamily="2" charset="-122"/>
                <a:cs typeface="Arial" pitchFamily="34" charset="0"/>
              </a:rPr>
              <a:t>患者多久进行一次随访</a:t>
            </a:r>
            <a:r>
              <a:rPr lang="zh-CN" altLang="en-US" sz="4000" b="1" cap="small" dirty="0" smtClean="0">
                <a:solidFill>
                  <a:srgbClr val="8064A2">
                    <a:lumMod val="75000"/>
                  </a:srgbClr>
                </a:solidFill>
                <a:latin typeface="Arial" pitchFamily="34" charset="0"/>
                <a:ea typeface="宋体" pitchFamily="2" charset="-122"/>
                <a:cs typeface="Arial" pitchFamily="34" charset="0"/>
              </a:rPr>
              <a:t>？</a:t>
            </a:r>
            <a:endParaRPr lang="en-CA" sz="4000" b="1" cap="small" dirty="0">
              <a:solidFill>
                <a:srgbClr val="8064A2">
                  <a:lumMod val="75000"/>
                </a:srgbClr>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2059652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457200" y="27486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对急性腰痛患者随访频率推荐</a:t>
            </a:r>
            <a:endParaRPr lang="en-CA" dirty="0">
              <a:latin typeface="Arial" pitchFamily="34" charset="0"/>
              <a:ea typeface="宋体" pitchFamily="2" charset="-122"/>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527555366"/>
              </p:ext>
            </p:extLst>
          </p:nvPr>
        </p:nvGraphicFramePr>
        <p:xfrm>
          <a:off x="227122" y="1556792"/>
          <a:ext cx="8712000" cy="3438566"/>
        </p:xfrm>
        <a:graphic>
          <a:graphicData uri="http://schemas.openxmlformats.org/drawingml/2006/table">
            <a:tbl>
              <a:tblPr/>
              <a:tblGrid>
                <a:gridCol w="4500040"/>
                <a:gridCol w="4211960"/>
              </a:tblGrid>
              <a:tr h="34312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noProof="0" dirty="0" smtClean="0">
                          <a:ln>
                            <a:noFill/>
                          </a:ln>
                          <a:solidFill>
                            <a:schemeClr val="tx1"/>
                          </a:solidFill>
                          <a:effectLst/>
                          <a:latin typeface="Arial" pitchFamily="34" charset="0"/>
                          <a:ea typeface="宋体" pitchFamily="2" charset="-122"/>
                          <a:cs typeface="Arial" pitchFamily="34" charset="0"/>
                        </a:rPr>
                        <a:t>患者人群</a:t>
                      </a:r>
                      <a:endParaRPr kumimoji="0" lang="en-US" sz="1800" b="1" i="0" u="none" strike="noStrike" cap="none" normalizeH="0" baseline="0" noProof="0" dirty="0" smtClean="0">
                        <a:ln>
                          <a:noFill/>
                        </a:ln>
                        <a:solidFill>
                          <a:schemeClr val="tx1"/>
                        </a:solidFill>
                        <a:effectLst/>
                        <a:latin typeface="Arial" pitchFamily="34" charset="0"/>
                        <a:ea typeface="宋体" pitchFamily="2" charset="-122"/>
                        <a:cs typeface="Arial" pitchFamily="34" charset="0"/>
                      </a:endParaRPr>
                    </a:p>
                  </a:txBody>
                  <a:tcPr marT="45721" marB="45721"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noProof="0" dirty="0" smtClean="0">
                          <a:ln>
                            <a:noFill/>
                          </a:ln>
                          <a:solidFill>
                            <a:schemeClr val="tx1"/>
                          </a:solidFill>
                          <a:effectLst/>
                          <a:latin typeface="Arial" pitchFamily="34" charset="0"/>
                          <a:ea typeface="宋体" pitchFamily="2" charset="-122"/>
                          <a:cs typeface="Arial" pitchFamily="34" charset="0"/>
                        </a:rPr>
                        <a:t>随访频率</a:t>
                      </a:r>
                      <a:endParaRPr kumimoji="0" lang="en-US" sz="1800" b="1" i="0" u="none" strike="noStrike" cap="none" normalizeH="0" baseline="0" noProof="0" dirty="0" smtClean="0">
                        <a:ln>
                          <a:noFill/>
                        </a:ln>
                        <a:solidFill>
                          <a:schemeClr val="tx1"/>
                        </a:solidFill>
                        <a:effectLst/>
                        <a:latin typeface="Arial" pitchFamily="34" charset="0"/>
                        <a:ea typeface="宋体" pitchFamily="2" charset="-122"/>
                        <a:cs typeface="Arial" pitchFamily="34" charset="0"/>
                      </a:endParaRPr>
                    </a:p>
                  </a:txBody>
                  <a:tcPr marT="45721" marB="45721"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0773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noProof="0" dirty="0" smtClean="0">
                          <a:ln>
                            <a:noFill/>
                          </a:ln>
                          <a:solidFill>
                            <a:schemeClr val="bg2"/>
                          </a:solidFill>
                          <a:effectLst/>
                          <a:latin typeface="Arial" pitchFamily="34" charset="0"/>
                          <a:ea typeface="宋体" pitchFamily="2" charset="-122"/>
                          <a:cs typeface="Arial" pitchFamily="34" charset="0"/>
                        </a:rPr>
                        <a:t>所有患者</a:t>
                      </a:r>
                      <a:endParaRPr kumimoji="0" lang="en-US" sz="1600" b="0" i="0" u="none" strike="noStrike" cap="none" normalizeH="0" baseline="0" noProof="0" dirty="0" smtClean="0">
                        <a:ln>
                          <a:noFill/>
                        </a:ln>
                        <a:solidFill>
                          <a:schemeClr val="bg2"/>
                        </a:solidFill>
                        <a:effectLst/>
                        <a:latin typeface="Arial" pitchFamily="34" charset="0"/>
                        <a:ea typeface="宋体" pitchFamily="2" charset="-122"/>
                        <a:cs typeface="Arial"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zh-CN" altLang="en-US" sz="1600" b="0" i="0" u="none" strike="noStrike" cap="none" normalizeH="0" baseline="0" noProof="0" dirty="0" smtClean="0">
                          <a:ln>
                            <a:noFill/>
                          </a:ln>
                          <a:solidFill>
                            <a:schemeClr val="bg2"/>
                          </a:solidFill>
                          <a:effectLst/>
                          <a:latin typeface="Arial" pitchFamily="34" charset="0"/>
                          <a:ea typeface="宋体" pitchFamily="2" charset="-122"/>
                          <a:cs typeface="Arial" pitchFamily="34" charset="0"/>
                        </a:rPr>
                        <a:t>初次就诊后</a:t>
                      </a:r>
                      <a:r>
                        <a:rPr kumimoji="0" lang="en-US" altLang="zh-CN" sz="1600" b="0" i="0" u="none" strike="noStrike" cap="none" normalizeH="0" baseline="0" noProof="0" dirty="0" smtClean="0">
                          <a:ln>
                            <a:noFill/>
                          </a:ln>
                          <a:solidFill>
                            <a:schemeClr val="bg2"/>
                          </a:solidFill>
                          <a:effectLst/>
                          <a:latin typeface="Arial" pitchFamily="34" charset="0"/>
                          <a:ea typeface="宋体" pitchFamily="2" charset="-122"/>
                          <a:cs typeface="Arial" pitchFamily="34" charset="0"/>
                        </a:rPr>
                        <a:t>2</a:t>
                      </a:r>
                      <a:r>
                        <a:rPr kumimoji="0" lang="zh-CN" altLang="en-US" sz="1600" b="0" i="0" u="none" strike="noStrike" cap="none" normalizeH="0" baseline="0" noProof="0" dirty="0" smtClean="0">
                          <a:ln>
                            <a:noFill/>
                          </a:ln>
                          <a:solidFill>
                            <a:schemeClr val="bg2"/>
                          </a:solidFill>
                          <a:effectLst/>
                          <a:latin typeface="Arial" pitchFamily="34" charset="0"/>
                          <a:ea typeface="宋体" pitchFamily="2" charset="-122"/>
                          <a:cs typeface="Arial" pitchFamily="34" charset="0"/>
                        </a:rPr>
                        <a:t>周</a:t>
                      </a:r>
                      <a:r>
                        <a:rPr kumimoji="0" lang="en-US" sz="1600" b="0" i="0" u="none" strike="noStrike" cap="none" normalizeH="0" baseline="0" noProof="0" dirty="0" smtClean="0">
                          <a:ln>
                            <a:noFill/>
                          </a:ln>
                          <a:solidFill>
                            <a:schemeClr val="bg2"/>
                          </a:solidFill>
                          <a:effectLst/>
                          <a:latin typeface="Arial" pitchFamily="34" charset="0"/>
                          <a:ea typeface="宋体" pitchFamily="2" charset="-122"/>
                          <a:cs typeface="Arial" pitchFamily="34" charset="0"/>
                        </a:rPr>
                        <a:t> </a:t>
                      </a:r>
                    </a:p>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zh-CN" altLang="en-US" sz="1600" b="0" i="0" u="none" strike="noStrike" cap="none" normalizeH="0" baseline="0" noProof="0" dirty="0" smtClean="0">
                          <a:ln>
                            <a:noFill/>
                          </a:ln>
                          <a:solidFill>
                            <a:schemeClr val="bg2"/>
                          </a:solidFill>
                          <a:effectLst/>
                          <a:latin typeface="Arial" pitchFamily="34" charset="0"/>
                          <a:ea typeface="宋体" pitchFamily="2" charset="-122"/>
                          <a:cs typeface="Arial" pitchFamily="34" charset="0"/>
                        </a:rPr>
                        <a:t>随访选择：电话、电子邮件或访视</a:t>
                      </a:r>
                      <a:endParaRPr kumimoji="0" lang="en-US" altLang="zh-CN" sz="1600" b="0" i="0" u="none" strike="noStrike" cap="none" normalizeH="0" baseline="0" noProof="0" dirty="0" smtClean="0">
                        <a:ln>
                          <a:noFill/>
                        </a:ln>
                        <a:solidFill>
                          <a:schemeClr val="bg2"/>
                        </a:solidFill>
                        <a:effectLst/>
                        <a:latin typeface="Arial" pitchFamily="34" charset="0"/>
                        <a:ea typeface="宋体" pitchFamily="2" charset="-122"/>
                        <a:cs typeface="Arial" pitchFamily="34" charset="0"/>
                      </a:endParaRPr>
                    </a:p>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zh-CN" altLang="en-US" sz="1600" b="0" i="0" u="none" strike="noStrike" cap="none" normalizeH="0" baseline="0" noProof="0" dirty="0" smtClean="0">
                          <a:ln>
                            <a:noFill/>
                          </a:ln>
                          <a:solidFill>
                            <a:schemeClr val="bg2"/>
                          </a:solidFill>
                          <a:effectLst/>
                          <a:latin typeface="Arial" pitchFamily="34" charset="0"/>
                          <a:ea typeface="宋体" pitchFamily="2" charset="-122"/>
                          <a:cs typeface="Arial" pitchFamily="34" charset="0"/>
                        </a:rPr>
                        <a:t>有指征时安排额外随访 </a:t>
                      </a:r>
                      <a:r>
                        <a:rPr kumimoji="0" lang="en-US" sz="1600" b="0" i="0" u="none" strike="noStrike" cap="none" normalizeH="0" baseline="0" noProof="0" dirty="0" smtClean="0">
                          <a:ln>
                            <a:noFill/>
                          </a:ln>
                          <a:solidFill>
                            <a:schemeClr val="bg2"/>
                          </a:solidFill>
                          <a:effectLst/>
                          <a:latin typeface="Arial" pitchFamily="34" charset="0"/>
                          <a:ea typeface="宋体" pitchFamily="2" charset="-122"/>
                          <a:cs typeface="Arial" pitchFamily="34" charset="0"/>
                        </a:rPr>
                        <a:t> </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42525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noProof="0" dirty="0" smtClean="0">
                          <a:ln>
                            <a:noFill/>
                          </a:ln>
                          <a:solidFill>
                            <a:schemeClr val="bg2"/>
                          </a:solidFill>
                          <a:effectLst/>
                          <a:latin typeface="Arial" pitchFamily="34" charset="0"/>
                          <a:ea typeface="宋体" pitchFamily="2" charset="-122"/>
                          <a:cs typeface="Arial" pitchFamily="34" charset="0"/>
                        </a:rPr>
                        <a:t>具有发生慢性疼痛的高风险</a:t>
                      </a:r>
                      <a:r>
                        <a:rPr kumimoji="0" lang="en-US" sz="1600" b="0" i="0" u="none" strike="noStrike" cap="none" normalizeH="0" baseline="0" noProof="0" dirty="0" smtClean="0">
                          <a:ln>
                            <a:noFill/>
                          </a:ln>
                          <a:solidFill>
                            <a:schemeClr val="bg2"/>
                          </a:solidFill>
                          <a:effectLst/>
                          <a:latin typeface="Arial" pitchFamily="34" charset="0"/>
                          <a:ea typeface="宋体" pitchFamily="2" charset="-122"/>
                          <a:cs typeface="Arial" pitchFamily="34" charset="0"/>
                        </a:rPr>
                        <a:t>*</a:t>
                      </a:r>
                      <a:r>
                        <a:rPr kumimoji="0" lang="zh-CN" altLang="en-US" sz="1600" b="0" i="0" u="none" strike="noStrike" cap="none" normalizeH="0" baseline="0" noProof="0" dirty="0" smtClean="0">
                          <a:ln>
                            <a:noFill/>
                          </a:ln>
                          <a:solidFill>
                            <a:schemeClr val="bg2"/>
                          </a:solidFill>
                          <a:effectLst/>
                          <a:latin typeface="Arial" pitchFamily="34" charset="0"/>
                          <a:ea typeface="宋体" pitchFamily="2" charset="-122"/>
                          <a:cs typeface="Arial" pitchFamily="34" charset="0"/>
                        </a:rPr>
                        <a:t>患者</a:t>
                      </a:r>
                      <a:endParaRPr kumimoji="0" lang="en-US" sz="1600" b="0" i="0" u="none" strike="noStrike" cap="none" normalizeH="0" baseline="0" noProof="0" dirty="0" smtClean="0">
                        <a:ln>
                          <a:noFill/>
                        </a:ln>
                        <a:solidFill>
                          <a:schemeClr val="bg2"/>
                        </a:solidFill>
                        <a:effectLst/>
                        <a:latin typeface="Arial" pitchFamily="34" charset="0"/>
                        <a:ea typeface="宋体" pitchFamily="2" charset="-122"/>
                        <a:cs typeface="Arial"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zh-CN" altLang="en-US" sz="1600" b="0" i="0" u="none" strike="noStrike" kern="1200" cap="none" normalizeH="0" baseline="0" noProof="0" dirty="0" smtClean="0">
                          <a:ln>
                            <a:noFill/>
                          </a:ln>
                          <a:solidFill>
                            <a:schemeClr val="bg2"/>
                          </a:solidFill>
                          <a:effectLst/>
                          <a:latin typeface="Arial" pitchFamily="34" charset="0"/>
                          <a:ea typeface="宋体" pitchFamily="2" charset="-122"/>
                          <a:cs typeface="Arial" pitchFamily="34" charset="0"/>
                        </a:rPr>
                        <a:t>更早随访或更频繁随访更为合适</a:t>
                      </a:r>
                      <a:endParaRPr kumimoji="0" lang="en-US" sz="1600" b="0" i="0" u="none" strike="noStrike" kern="1200" cap="none" normalizeH="0" baseline="0" noProof="0" dirty="0" smtClean="0">
                        <a:ln>
                          <a:noFill/>
                        </a:ln>
                        <a:solidFill>
                          <a:schemeClr val="bg2"/>
                        </a:solidFill>
                        <a:effectLst/>
                        <a:latin typeface="Arial" pitchFamily="34" charset="0"/>
                        <a:ea typeface="宋体" pitchFamily="2" charset="-122"/>
                        <a:cs typeface="Arial"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13303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noProof="0" dirty="0" smtClean="0">
                          <a:ln>
                            <a:noFill/>
                          </a:ln>
                          <a:solidFill>
                            <a:schemeClr val="bg2"/>
                          </a:solidFill>
                          <a:effectLst/>
                          <a:latin typeface="Arial" pitchFamily="34" charset="0"/>
                          <a:ea typeface="宋体" pitchFamily="2" charset="-122"/>
                          <a:cs typeface="Arial" pitchFamily="34" charset="0"/>
                        </a:rPr>
                        <a:t>老年患者或由以下情形的患者：</a:t>
                      </a:r>
                      <a:endParaRPr kumimoji="0" lang="en-US" sz="1600" b="0" i="0" u="none" strike="noStrike" cap="none" normalizeH="0" baseline="0" noProof="0" dirty="0" smtClean="0">
                        <a:ln>
                          <a:noFill/>
                        </a:ln>
                        <a:solidFill>
                          <a:schemeClr val="bg2"/>
                        </a:solidFill>
                        <a:effectLst/>
                        <a:latin typeface="Arial" pitchFamily="34" charset="0"/>
                        <a:ea typeface="宋体" pitchFamily="2" charset="-122"/>
                        <a:cs typeface="Arial" pitchFamily="34" charset="0"/>
                      </a:endParaRPr>
                    </a:p>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zh-CN" altLang="en-US" sz="1600" b="0" i="0" u="none" strike="noStrike" kern="1200" cap="none" normalizeH="0" baseline="0" noProof="0" dirty="0" smtClean="0">
                          <a:ln>
                            <a:noFill/>
                          </a:ln>
                          <a:solidFill>
                            <a:schemeClr val="bg2"/>
                          </a:solidFill>
                          <a:effectLst/>
                          <a:latin typeface="Arial" pitchFamily="34" charset="0"/>
                          <a:ea typeface="宋体" pitchFamily="2" charset="-122"/>
                          <a:cs typeface="Arial" pitchFamily="34" charset="0"/>
                        </a:rPr>
                        <a:t>症状进展或未见显著改善 </a:t>
                      </a:r>
                      <a:r>
                        <a:rPr kumimoji="0" lang="en-US" sz="1600" b="0" i="0" u="none" strike="noStrike" kern="1200" cap="none" normalizeH="0" baseline="0" noProof="0" dirty="0" smtClean="0">
                          <a:ln>
                            <a:noFill/>
                          </a:ln>
                          <a:solidFill>
                            <a:schemeClr val="bg2"/>
                          </a:solidFill>
                          <a:effectLst/>
                          <a:latin typeface="Arial" pitchFamily="34" charset="0"/>
                          <a:ea typeface="宋体" pitchFamily="2" charset="-122"/>
                          <a:cs typeface="Arial" pitchFamily="34" charset="0"/>
                        </a:rPr>
                        <a:t> </a:t>
                      </a:r>
                    </a:p>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zh-CN" altLang="en-US" sz="1600" b="0" i="0" u="none" strike="noStrike" kern="1200" cap="none" normalizeH="0" baseline="0" noProof="0" dirty="0" smtClean="0">
                          <a:ln>
                            <a:noFill/>
                          </a:ln>
                          <a:solidFill>
                            <a:schemeClr val="bg2"/>
                          </a:solidFill>
                          <a:effectLst/>
                          <a:latin typeface="Arial" pitchFamily="34" charset="0"/>
                          <a:ea typeface="宋体" pitchFamily="2" charset="-122"/>
                          <a:cs typeface="Arial" pitchFamily="34" charset="0"/>
                        </a:rPr>
                        <a:t>重度疼痛或功能缺陷</a:t>
                      </a:r>
                      <a:endParaRPr kumimoji="0" lang="en-US" altLang="zh-CN" sz="1600" b="0" i="0" u="none" strike="noStrike" kern="1200" cap="none" normalizeH="0" baseline="0" noProof="0" dirty="0" smtClean="0">
                        <a:ln>
                          <a:noFill/>
                        </a:ln>
                        <a:solidFill>
                          <a:schemeClr val="bg2"/>
                        </a:solidFill>
                        <a:effectLst/>
                        <a:latin typeface="Arial" pitchFamily="34" charset="0"/>
                        <a:ea typeface="宋体" pitchFamily="2" charset="-122"/>
                        <a:cs typeface="Arial" pitchFamily="34" charset="0"/>
                      </a:endParaRPr>
                    </a:p>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zh-CN" altLang="en-US" sz="1600" b="0" i="0" u="none" strike="noStrike" kern="1200" cap="none" normalizeH="0" baseline="0" noProof="0" dirty="0" smtClean="0">
                          <a:ln>
                            <a:noFill/>
                          </a:ln>
                          <a:solidFill>
                            <a:schemeClr val="bg2"/>
                          </a:solidFill>
                          <a:effectLst/>
                          <a:latin typeface="Arial" pitchFamily="34" charset="0"/>
                          <a:ea typeface="宋体" pitchFamily="2" charset="-122"/>
                          <a:cs typeface="Arial" pitchFamily="34" charset="0"/>
                        </a:rPr>
                        <a:t>神经根疾病或腰椎管狭窄症的体征</a:t>
                      </a:r>
                      <a:endParaRPr kumimoji="0" lang="en-US" altLang="en-US" sz="1600" b="0" i="0" u="none" strike="noStrike" kern="1200" cap="none" normalizeH="0" baseline="0" noProof="0" dirty="0" smtClean="0">
                        <a:ln>
                          <a:noFill/>
                        </a:ln>
                        <a:solidFill>
                          <a:schemeClr val="bg2"/>
                        </a:solidFill>
                        <a:effectLst/>
                        <a:latin typeface="Arial" pitchFamily="34" charset="0"/>
                        <a:ea typeface="宋体" pitchFamily="2" charset="-122"/>
                        <a:cs typeface="Arial"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defRPr/>
                      </a:pPr>
                      <a:r>
                        <a:rPr kumimoji="0" lang="zh-CN" altLang="en-US" sz="1600" b="0" i="0" u="none" strike="noStrike" kern="1200" cap="none" normalizeH="0" baseline="0" noProof="0" dirty="0" smtClean="0">
                          <a:ln>
                            <a:noFill/>
                          </a:ln>
                          <a:solidFill>
                            <a:schemeClr val="bg2"/>
                          </a:solidFill>
                          <a:effectLst/>
                          <a:latin typeface="Arial" pitchFamily="34" charset="0"/>
                          <a:ea typeface="宋体" pitchFamily="2" charset="-122"/>
                          <a:cs typeface="Arial" pitchFamily="34" charset="0"/>
                        </a:rPr>
                        <a:t>更早随访或更频繁随访更为合适</a:t>
                      </a:r>
                      <a:r>
                        <a:rPr kumimoji="0" lang="en-US" sz="1600" b="0" i="0" u="none" strike="noStrike" kern="1200" cap="none" normalizeH="0" baseline="0" noProof="0" dirty="0" smtClean="0">
                          <a:ln>
                            <a:noFill/>
                          </a:ln>
                          <a:solidFill>
                            <a:schemeClr val="bg2"/>
                          </a:solidFill>
                          <a:effectLst/>
                          <a:latin typeface="Arial" pitchFamily="34" charset="0"/>
                          <a:ea typeface="宋体" pitchFamily="2" charset="-122"/>
                          <a:cs typeface="Arial" pitchFamily="34" charset="0"/>
                        </a:rPr>
                        <a:t> </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05384">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zh-CN" altLang="en-US" sz="1600" b="0" i="0" u="none" strike="noStrike" kern="1200" cap="none" normalizeH="0" baseline="0" dirty="0" smtClean="0">
                          <a:ln>
                            <a:noFill/>
                          </a:ln>
                          <a:solidFill>
                            <a:schemeClr val="bg2"/>
                          </a:solidFill>
                          <a:effectLst/>
                          <a:latin typeface="Arial" pitchFamily="34" charset="0"/>
                          <a:ea typeface="宋体" pitchFamily="2" charset="-122"/>
                          <a:cs typeface="Arial" pitchFamily="34" charset="0"/>
                        </a:rPr>
                        <a:t>转诊接受脊柱推拿、针灸或按摩的患者</a:t>
                      </a:r>
                      <a:endParaRPr kumimoji="0" lang="zh-CN" altLang="es-MX" sz="1600" b="0" i="0" u="none" strike="noStrike" kern="1200" cap="none" normalizeH="0" baseline="0" dirty="0" smtClean="0">
                        <a:ln>
                          <a:noFill/>
                        </a:ln>
                        <a:solidFill>
                          <a:schemeClr val="bg2"/>
                        </a:solidFill>
                        <a:effectLst/>
                        <a:latin typeface="Arial" pitchFamily="34" charset="0"/>
                        <a:ea typeface="宋体" pitchFamily="2" charset="-122"/>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600" b="0" i="0" u="none" strike="noStrike" kern="1200" cap="none" normalizeH="0" baseline="0" noProof="0" dirty="0" smtClean="0">
                        <a:ln>
                          <a:noFill/>
                        </a:ln>
                        <a:solidFill>
                          <a:schemeClr val="bg2"/>
                        </a:solidFill>
                        <a:effectLst/>
                        <a:latin typeface="Arial" pitchFamily="34" charset="0"/>
                        <a:ea typeface="宋体" pitchFamily="2" charset="-122"/>
                        <a:cs typeface="Arial"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177800" marR="0" lvl="0" indent="-177800" algn="l" defTabSz="457200" rtl="0" eaLnBrk="1" fontAlgn="base" latinLnBrk="0" hangingPunct="1">
                        <a:lnSpc>
                          <a:spcPct val="100000"/>
                        </a:lnSpc>
                        <a:spcBef>
                          <a:spcPct val="0"/>
                        </a:spcBef>
                        <a:spcAft>
                          <a:spcPts val="300"/>
                        </a:spcAft>
                        <a:buClr>
                          <a:srgbClr val="002060"/>
                        </a:buClr>
                        <a:buSzTx/>
                        <a:buFont typeface="Arial" pitchFamily="34" charset="0"/>
                        <a:buChar char="•"/>
                        <a:tabLst/>
                      </a:pPr>
                      <a:r>
                        <a:rPr kumimoji="0" lang="en-US" sz="1600" b="0" i="0" u="none" strike="noStrike" kern="1200" cap="none" normalizeH="0" baseline="0" noProof="0" dirty="0" smtClean="0">
                          <a:ln>
                            <a:noFill/>
                          </a:ln>
                          <a:solidFill>
                            <a:schemeClr val="bg2"/>
                          </a:solidFill>
                          <a:effectLst/>
                          <a:latin typeface="Arial" pitchFamily="34" charset="0"/>
                          <a:ea typeface="宋体" pitchFamily="2" charset="-122"/>
                          <a:cs typeface="Arial" pitchFamily="34" charset="0"/>
                        </a:rPr>
                        <a:t>4</a:t>
                      </a:r>
                      <a:r>
                        <a:rPr kumimoji="0" lang="zh-CN" altLang="en-US" sz="1600" b="0" i="0" u="none" strike="noStrike" kern="1200" cap="none" normalizeH="0" baseline="0" noProof="0" dirty="0" smtClean="0">
                          <a:ln>
                            <a:noFill/>
                          </a:ln>
                          <a:solidFill>
                            <a:schemeClr val="bg2"/>
                          </a:solidFill>
                          <a:effectLst/>
                          <a:latin typeface="Arial" pitchFamily="34" charset="0"/>
                          <a:ea typeface="宋体" pitchFamily="2" charset="-122"/>
                          <a:cs typeface="Arial" pitchFamily="34" charset="0"/>
                        </a:rPr>
                        <a:t>周后，患者转诊至专业医生处，确定功能是否改善</a:t>
                      </a:r>
                      <a:endParaRPr kumimoji="0" lang="en-US" sz="1600" b="0" i="0" u="none" strike="noStrike" kern="1200" cap="none" normalizeH="0" baseline="0" noProof="0" dirty="0" smtClean="0">
                        <a:ln>
                          <a:noFill/>
                        </a:ln>
                        <a:solidFill>
                          <a:schemeClr val="bg2"/>
                        </a:solidFill>
                        <a:effectLst/>
                        <a:latin typeface="Arial" pitchFamily="34" charset="0"/>
                        <a:ea typeface="宋体" pitchFamily="2" charset="-122"/>
                        <a:cs typeface="Arial" pitchFamily="34"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7" name="Rectangle 5"/>
          <p:cNvSpPr>
            <a:spLocks noChangeArrowheads="1"/>
          </p:cNvSpPr>
          <p:nvPr/>
        </p:nvSpPr>
        <p:spPr bwMode="auto">
          <a:xfrm>
            <a:off x="206473" y="5800320"/>
            <a:ext cx="80662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p>
            <a:pPr marL="0" lvl="4"/>
            <a:r>
              <a:rPr lang="en-CA" sz="1200" b="1" dirty="0" smtClean="0">
                <a:solidFill>
                  <a:srgbClr val="002060"/>
                </a:solidFill>
                <a:latin typeface="Arial" pitchFamily="34" charset="0"/>
                <a:ea typeface="宋体" pitchFamily="2" charset="-122"/>
                <a:cs typeface="Arial" pitchFamily="34" charset="0"/>
              </a:rPr>
              <a:t>*</a:t>
            </a:r>
            <a:r>
              <a:rPr lang="zh-CN" altLang="en-US" sz="1200" b="1" dirty="0" smtClean="0">
                <a:solidFill>
                  <a:srgbClr val="002060"/>
                </a:solidFill>
                <a:latin typeface="Arial" pitchFamily="34" charset="0"/>
                <a:ea typeface="宋体" pitchFamily="2" charset="-122"/>
                <a:cs typeface="Arial" pitchFamily="34" charset="0"/>
              </a:rPr>
              <a:t>参见黄色警告；如患者持续接受充分治疗但疼痛仍然持续，则可能也需考虑为高危人群；</a:t>
            </a:r>
            <a:r>
              <a:rPr lang="en-US" altLang="zh-CN" sz="1200" b="1" dirty="0" smtClean="0">
                <a:solidFill>
                  <a:srgbClr val="002060"/>
                </a:solidFill>
                <a:latin typeface="Arial" pitchFamily="34" charset="0"/>
                <a:ea typeface="宋体" pitchFamily="2" charset="-122"/>
                <a:cs typeface="Arial" pitchFamily="34" charset="0"/>
              </a:rPr>
              <a:t> </a:t>
            </a:r>
            <a:r>
              <a:rPr lang="en-CA" altLang="en-US" sz="1200" b="1" dirty="0" smtClean="0">
                <a:solidFill>
                  <a:srgbClr val="002060"/>
                </a:solidFill>
                <a:latin typeface="Arial" pitchFamily="34" charset="0"/>
                <a:ea typeface="宋体" pitchFamily="2" charset="-122"/>
                <a:cs typeface="Arial" pitchFamily="34" charset="0"/>
              </a:rPr>
              <a:t/>
            </a:r>
            <a:br>
              <a:rPr lang="en-CA" altLang="en-US" sz="1200" b="1" dirty="0" smtClean="0">
                <a:solidFill>
                  <a:srgbClr val="002060"/>
                </a:solidFill>
                <a:latin typeface="Arial" pitchFamily="34" charset="0"/>
                <a:ea typeface="宋体" pitchFamily="2" charset="-122"/>
                <a:cs typeface="Arial" pitchFamily="34" charset="0"/>
              </a:rPr>
            </a:br>
            <a:r>
              <a:rPr lang="zh-CN" altLang="en-US" sz="1200" b="1" dirty="0" smtClean="0">
                <a:solidFill>
                  <a:srgbClr val="002060"/>
                </a:solidFill>
                <a:latin typeface="Arial" pitchFamily="34" charset="0"/>
                <a:ea typeface="宋体" pitchFamily="2" charset="-122"/>
                <a:cs typeface="Arial" pitchFamily="34" charset="0"/>
              </a:rPr>
              <a:t>儿童和青少年，女性</a:t>
            </a:r>
            <a:r>
              <a:rPr lang="en-US" altLang="zh-CN" sz="1200" b="1" dirty="0" smtClean="0">
                <a:solidFill>
                  <a:srgbClr val="002060"/>
                </a:solidFill>
                <a:latin typeface="Arial" pitchFamily="34" charset="0"/>
                <a:ea typeface="宋体" pitchFamily="2" charset="-122"/>
                <a:cs typeface="Arial" pitchFamily="34" charset="0"/>
              </a:rPr>
              <a:t>&lt;30</a:t>
            </a:r>
            <a:r>
              <a:rPr lang="zh-CN" altLang="en-US" sz="1200" b="1" dirty="0" smtClean="0">
                <a:solidFill>
                  <a:srgbClr val="002060"/>
                </a:solidFill>
                <a:latin typeface="Arial" pitchFamily="34" charset="0"/>
                <a:ea typeface="宋体" pitchFamily="2" charset="-122"/>
                <a:cs typeface="Arial" pitchFamily="34" charset="0"/>
              </a:rPr>
              <a:t>岁，男性</a:t>
            </a:r>
            <a:r>
              <a:rPr lang="en-US" altLang="zh-CN" sz="1200" b="1" dirty="0" smtClean="0">
                <a:solidFill>
                  <a:srgbClr val="002060"/>
                </a:solidFill>
                <a:latin typeface="Arial" pitchFamily="34" charset="0"/>
                <a:ea typeface="宋体" pitchFamily="2" charset="-122"/>
                <a:cs typeface="Arial" pitchFamily="34" charset="0"/>
              </a:rPr>
              <a:t>&gt; 60</a:t>
            </a:r>
            <a:r>
              <a:rPr lang="zh-CN" altLang="en-US" sz="1200" b="1" dirty="0" smtClean="0">
                <a:solidFill>
                  <a:srgbClr val="002060"/>
                </a:solidFill>
                <a:latin typeface="Arial" pitchFamily="34" charset="0"/>
                <a:ea typeface="宋体" pitchFamily="2" charset="-122"/>
                <a:cs typeface="Arial" pitchFamily="34" charset="0"/>
              </a:rPr>
              <a:t>岁，患者有特定合并症（如糖尿病）和免疫功能低下或免疫抑制患者</a:t>
            </a:r>
            <a:endParaRPr lang="en-US" altLang="en-US" sz="1200" b="1" dirty="0" smtClean="0">
              <a:solidFill>
                <a:srgbClr val="002060"/>
              </a:solidFill>
              <a:latin typeface="Arial" pitchFamily="34" charset="0"/>
              <a:ea typeface="宋体" pitchFamily="2" charset="-122"/>
              <a:cs typeface="Arial" pitchFamily="34" charset="0"/>
            </a:endParaRPr>
          </a:p>
          <a:p>
            <a:pPr marL="0" lvl="4"/>
            <a:r>
              <a:rPr lang="en-US" sz="1000" dirty="0" smtClean="0">
                <a:solidFill>
                  <a:srgbClr val="002060"/>
                </a:solidFill>
                <a:latin typeface="Arial" pitchFamily="34" charset="0"/>
                <a:ea typeface="宋体" pitchFamily="2" charset="-122"/>
                <a:cs typeface="Arial" pitchFamily="34" charset="0"/>
              </a:rPr>
              <a:t>Ochoa G. In: </a:t>
            </a:r>
            <a:r>
              <a:rPr lang="en-US" sz="1000" dirty="0" err="1" smtClean="0">
                <a:solidFill>
                  <a:srgbClr val="002060"/>
                </a:solidFill>
                <a:latin typeface="Arial" pitchFamily="34" charset="0"/>
                <a:ea typeface="宋体" pitchFamily="2" charset="-122"/>
                <a:cs typeface="Arial" pitchFamily="34" charset="0"/>
              </a:rPr>
              <a:t>Díaz</a:t>
            </a:r>
            <a:r>
              <a:rPr lang="en-US" sz="1000" dirty="0" smtClean="0">
                <a:solidFill>
                  <a:srgbClr val="002060"/>
                </a:solidFill>
                <a:latin typeface="Arial" pitchFamily="34" charset="0"/>
                <a:ea typeface="宋体" pitchFamily="2" charset="-122"/>
                <a:cs typeface="Arial" pitchFamily="34" charset="0"/>
              </a:rPr>
              <a:t> </a:t>
            </a:r>
            <a:r>
              <a:rPr lang="en-US" sz="1000" dirty="0" err="1" smtClean="0">
                <a:solidFill>
                  <a:srgbClr val="002060"/>
                </a:solidFill>
                <a:latin typeface="Arial" pitchFamily="34" charset="0"/>
                <a:ea typeface="宋体" pitchFamily="2" charset="-122"/>
                <a:cs typeface="Arial" pitchFamily="34" charset="0"/>
              </a:rPr>
              <a:t>Barriga</a:t>
            </a:r>
            <a:r>
              <a:rPr lang="en-US" sz="1000" dirty="0" smtClean="0">
                <a:solidFill>
                  <a:srgbClr val="002060"/>
                </a:solidFill>
                <a:latin typeface="Arial" pitchFamily="34" charset="0"/>
                <a:ea typeface="宋体" pitchFamily="2" charset="-122"/>
                <a:cs typeface="Arial" pitchFamily="34" charset="0"/>
              </a:rPr>
              <a:t> JS, </a:t>
            </a:r>
            <a:r>
              <a:rPr lang="en-US" sz="1000" dirty="0" err="1" smtClean="0">
                <a:solidFill>
                  <a:srgbClr val="002060"/>
                </a:solidFill>
                <a:latin typeface="Arial" pitchFamily="34" charset="0"/>
                <a:ea typeface="宋体" pitchFamily="2" charset="-122"/>
                <a:cs typeface="Arial" pitchFamily="34" charset="0"/>
              </a:rPr>
              <a:t>Gamarra</a:t>
            </a:r>
            <a:r>
              <a:rPr lang="en-US" sz="1000" dirty="0" smtClean="0">
                <a:solidFill>
                  <a:srgbClr val="002060"/>
                </a:solidFill>
                <a:latin typeface="Arial" pitchFamily="34" charset="0"/>
                <a:ea typeface="宋体" pitchFamily="2" charset="-122"/>
                <a:cs typeface="Arial" pitchFamily="34" charset="0"/>
              </a:rPr>
              <a:t> AI (</a:t>
            </a:r>
            <a:r>
              <a:rPr lang="en-US" sz="1000" dirty="0" err="1" smtClean="0">
                <a:solidFill>
                  <a:srgbClr val="002060"/>
                </a:solidFill>
                <a:latin typeface="Arial" pitchFamily="34" charset="0"/>
                <a:ea typeface="宋体" pitchFamily="2" charset="-122"/>
                <a:cs typeface="Arial" pitchFamily="34" charset="0"/>
              </a:rPr>
              <a:t>eds</a:t>
            </a:r>
            <a:r>
              <a:rPr lang="en-US" sz="1000" dirty="0">
                <a:solidFill>
                  <a:srgbClr val="002060"/>
                </a:solidFill>
                <a:latin typeface="Arial" pitchFamily="34" charset="0"/>
                <a:ea typeface="宋体" pitchFamily="2" charset="-122"/>
                <a:cs typeface="Arial" pitchFamily="34" charset="0"/>
              </a:rPr>
              <a:t>). </a:t>
            </a:r>
            <a:r>
              <a:rPr lang="en-US" sz="1000" i="1" dirty="0" err="1" smtClean="0">
                <a:solidFill>
                  <a:srgbClr val="002060"/>
                </a:solidFill>
                <a:latin typeface="Arial" pitchFamily="34" charset="0"/>
                <a:ea typeface="宋体" pitchFamily="2" charset="-122"/>
                <a:cs typeface="Arial" pitchFamily="34" charset="0"/>
              </a:rPr>
              <a:t>Libro</a:t>
            </a:r>
            <a:r>
              <a:rPr lang="en-US" sz="1000" i="1" dirty="0" smtClean="0">
                <a:solidFill>
                  <a:srgbClr val="002060"/>
                </a:solidFill>
                <a:latin typeface="Arial" pitchFamily="34" charset="0"/>
                <a:ea typeface="宋体" pitchFamily="2" charset="-122"/>
                <a:cs typeface="Arial" pitchFamily="34" charset="0"/>
              </a:rPr>
              <a:t> Dolor </a:t>
            </a:r>
            <a:r>
              <a:rPr lang="en-US" sz="1000" i="1" dirty="0" err="1" smtClean="0">
                <a:solidFill>
                  <a:srgbClr val="002060"/>
                </a:solidFill>
                <a:latin typeface="Arial" pitchFamily="34" charset="0"/>
                <a:ea typeface="宋体" pitchFamily="2" charset="-122"/>
                <a:cs typeface="Arial" pitchFamily="34" charset="0"/>
              </a:rPr>
              <a:t>Musculoesquel</a:t>
            </a:r>
            <a:r>
              <a:rPr lang="en-CA" sz="1000" i="1" dirty="0" smtClean="0">
                <a:solidFill>
                  <a:srgbClr val="002060"/>
                </a:solidFill>
                <a:latin typeface="Arial" pitchFamily="34" charset="0"/>
                <a:ea typeface="宋体" pitchFamily="2" charset="-122"/>
                <a:cs typeface="Arial" pitchFamily="34" charset="0"/>
              </a:rPr>
              <a:t>é</a:t>
            </a:r>
            <a:r>
              <a:rPr lang="en-US" sz="1000" i="1" dirty="0" err="1" smtClean="0">
                <a:solidFill>
                  <a:srgbClr val="002060"/>
                </a:solidFill>
                <a:latin typeface="Arial" pitchFamily="34" charset="0"/>
                <a:ea typeface="宋体" pitchFamily="2" charset="-122"/>
                <a:cs typeface="Arial" pitchFamily="34" charset="0"/>
              </a:rPr>
              <a:t>tico</a:t>
            </a:r>
            <a:r>
              <a:rPr lang="en-US" sz="1000" dirty="0" smtClean="0">
                <a:solidFill>
                  <a:srgbClr val="002060"/>
                </a:solidFill>
                <a:latin typeface="Arial" pitchFamily="34" charset="0"/>
                <a:ea typeface="宋体" pitchFamily="2" charset="-122"/>
                <a:cs typeface="Arial" pitchFamily="34" charset="0"/>
              </a:rPr>
              <a:t>. </a:t>
            </a:r>
            <a:r>
              <a:rPr lang="es-ES" sz="1000" dirty="0" err="1" smtClean="0">
                <a:solidFill>
                  <a:srgbClr val="002060"/>
                </a:solidFill>
                <a:latin typeface="Arial" pitchFamily="34" charset="0"/>
                <a:ea typeface="宋体" pitchFamily="2" charset="-122"/>
                <a:cs typeface="Arial" pitchFamily="34" charset="0"/>
              </a:rPr>
              <a:t>Asociacion</a:t>
            </a:r>
            <a:r>
              <a:rPr lang="es-ES" sz="1000" dirty="0" smtClean="0">
                <a:solidFill>
                  <a:srgbClr val="002060"/>
                </a:solidFill>
                <a:latin typeface="Arial" pitchFamily="34" charset="0"/>
                <a:ea typeface="宋体" pitchFamily="2" charset="-122"/>
                <a:cs typeface="Arial" pitchFamily="34" charset="0"/>
              </a:rPr>
              <a:t> Colombiana para el Estudio del Dolor, ACED</a:t>
            </a:r>
            <a:r>
              <a:rPr lang="en-US" sz="1000" dirty="0" smtClean="0">
                <a:solidFill>
                  <a:srgbClr val="002060"/>
                </a:solidFill>
                <a:latin typeface="Arial" pitchFamily="34" charset="0"/>
                <a:ea typeface="宋体" pitchFamily="2" charset="-122"/>
                <a:cs typeface="Arial" pitchFamily="34" charset="0"/>
              </a:rPr>
              <a:t>; Bogotá, Colombia: 2010; </a:t>
            </a:r>
            <a:r>
              <a:rPr lang="en-US" sz="1000" dirty="0" err="1" smtClean="0">
                <a:solidFill>
                  <a:srgbClr val="002060"/>
                </a:solidFill>
                <a:latin typeface="Arial" pitchFamily="34" charset="0"/>
                <a:ea typeface="宋体" pitchFamily="2" charset="-122"/>
                <a:cs typeface="Arial" pitchFamily="34" charset="0"/>
              </a:rPr>
              <a:t>Savigny</a:t>
            </a:r>
            <a:r>
              <a:rPr lang="en-US" sz="1000" dirty="0" smtClean="0">
                <a:solidFill>
                  <a:srgbClr val="002060"/>
                </a:solidFill>
                <a:latin typeface="Arial" pitchFamily="34" charset="0"/>
                <a:ea typeface="宋体" pitchFamily="2" charset="-122"/>
                <a:cs typeface="Arial" pitchFamily="34" charset="0"/>
              </a:rPr>
              <a:t> P </a:t>
            </a:r>
            <a:r>
              <a:rPr lang="en-US" sz="1000" i="1" dirty="0" smtClean="0">
                <a:solidFill>
                  <a:srgbClr val="002060"/>
                </a:solidFill>
                <a:latin typeface="Arial" pitchFamily="34" charset="0"/>
                <a:ea typeface="宋体" pitchFamily="2" charset="-122"/>
                <a:cs typeface="Arial" pitchFamily="34" charset="0"/>
              </a:rPr>
              <a:t>et al. </a:t>
            </a:r>
            <a:r>
              <a:rPr lang="en-CA" sz="1000" i="1" dirty="0" smtClean="0">
                <a:solidFill>
                  <a:srgbClr val="002060"/>
                </a:solidFill>
                <a:latin typeface="Arial" pitchFamily="34" charset="0"/>
                <a:ea typeface="宋体" pitchFamily="2" charset="-122"/>
                <a:cs typeface="Arial" pitchFamily="34" charset="0"/>
              </a:rPr>
              <a:t>Low Back Pain: Early Management of Persistent Non-specific Low Back Pain. </a:t>
            </a:r>
            <a:r>
              <a:rPr lang="en-CA" sz="1000" dirty="0" smtClean="0">
                <a:solidFill>
                  <a:srgbClr val="002060"/>
                </a:solidFill>
                <a:latin typeface="Arial" pitchFamily="34" charset="0"/>
                <a:ea typeface="宋体" pitchFamily="2" charset="-122"/>
                <a:cs typeface="Arial" pitchFamily="34" charset="0"/>
              </a:rPr>
              <a:t>National Collaborating Centre for Primary Care and Royal College of General Practitioners; London, UK: 2009.</a:t>
            </a:r>
            <a:endParaRPr lang="en-US" sz="1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1280637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急性腰痛患者的随访</a:t>
            </a:r>
            <a:endParaRPr lang="en-CA" dirty="0">
              <a:latin typeface="Arial" pitchFamily="34" charset="0"/>
              <a:ea typeface="宋体" pitchFamily="2" charset="-122"/>
              <a:cs typeface="Arial" pitchFamily="34" charset="0"/>
            </a:endParaRPr>
          </a:p>
        </p:txBody>
      </p:sp>
      <p:sp>
        <p:nvSpPr>
          <p:cNvPr id="90" name="Freeform 89"/>
          <p:cNvSpPr/>
          <p:nvPr/>
        </p:nvSpPr>
        <p:spPr>
          <a:xfrm>
            <a:off x="2883033" y="1600201"/>
            <a:ext cx="5040000" cy="360000"/>
          </a:xfrm>
          <a:custGeom>
            <a:avLst/>
            <a:gdLst>
              <a:gd name="connsiteX0" fmla="*/ 0 w 3628571"/>
              <a:gd name="connsiteY0" fmla="*/ 0 h 746841"/>
              <a:gd name="connsiteX1" fmla="*/ 3628571 w 3628571"/>
              <a:gd name="connsiteY1" fmla="*/ 0 h 746841"/>
              <a:gd name="connsiteX2" fmla="*/ 3628571 w 3628571"/>
              <a:gd name="connsiteY2" fmla="*/ 746841 h 746841"/>
              <a:gd name="connsiteX3" fmla="*/ 0 w 3628571"/>
              <a:gd name="connsiteY3" fmla="*/ 746841 h 746841"/>
              <a:gd name="connsiteX4" fmla="*/ 0 w 3628571"/>
              <a:gd name="connsiteY4" fmla="*/ 0 h 746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8571" h="746841">
                <a:moveTo>
                  <a:pt x="0" y="0"/>
                </a:moveTo>
                <a:lnTo>
                  <a:pt x="3628571" y="0"/>
                </a:lnTo>
                <a:lnTo>
                  <a:pt x="3628571" y="746841"/>
                </a:lnTo>
                <a:lnTo>
                  <a:pt x="0" y="746841"/>
                </a:lnTo>
                <a:lnTo>
                  <a:pt x="0" y="0"/>
                </a:lnTo>
                <a:close/>
              </a:path>
            </a:pathLst>
          </a:custGeom>
          <a:solidFill>
            <a:srgbClr val="0C6FCF">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10160" tIns="10160" rIns="10160" bIns="101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CA" sz="16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2</a:t>
            </a:r>
            <a:r>
              <a:rPr kumimoji="0" lang="zh-CN" altLang="en-US" sz="16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周内对改善情况进行回顾和评估</a:t>
            </a:r>
            <a:endParaRPr kumimoji="0" lang="en-CA" sz="16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91" name="Freeform 90"/>
          <p:cNvSpPr/>
          <p:nvPr/>
        </p:nvSpPr>
        <p:spPr>
          <a:xfrm>
            <a:off x="1331640" y="2132856"/>
            <a:ext cx="2834903" cy="360000"/>
          </a:xfrm>
          <a:custGeom>
            <a:avLst/>
            <a:gdLst>
              <a:gd name="connsiteX0" fmla="*/ 0 w 1562784"/>
              <a:gd name="connsiteY0" fmla="*/ 0 h 558243"/>
              <a:gd name="connsiteX1" fmla="*/ 1562784 w 1562784"/>
              <a:gd name="connsiteY1" fmla="*/ 0 h 558243"/>
              <a:gd name="connsiteX2" fmla="*/ 1562784 w 1562784"/>
              <a:gd name="connsiteY2" fmla="*/ 558243 h 558243"/>
              <a:gd name="connsiteX3" fmla="*/ 0 w 1562784"/>
              <a:gd name="connsiteY3" fmla="*/ 558243 h 558243"/>
              <a:gd name="connsiteX4" fmla="*/ 0 w 1562784"/>
              <a:gd name="connsiteY4" fmla="*/ 0 h 55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784" h="558243">
                <a:moveTo>
                  <a:pt x="0" y="0"/>
                </a:moveTo>
                <a:lnTo>
                  <a:pt x="1562784" y="0"/>
                </a:lnTo>
                <a:lnTo>
                  <a:pt x="1562784" y="558243"/>
                </a:lnTo>
                <a:lnTo>
                  <a:pt x="0" y="558243"/>
                </a:lnTo>
                <a:lnTo>
                  <a:pt x="0" y="0"/>
                </a:lnTo>
                <a:close/>
              </a:path>
            </a:pathLst>
          </a:custGeom>
          <a:solidFill>
            <a:srgbClr val="0C6FCF">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10160" tIns="10160" rIns="10160" bIns="101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lang="zh-CN" altLang="en-US" sz="1600" kern="0" dirty="0">
                <a:solidFill>
                  <a:prstClr val="white"/>
                </a:solidFill>
                <a:latin typeface="Arial" pitchFamily="34" charset="0"/>
                <a:ea typeface="宋体" pitchFamily="2" charset="-122"/>
                <a:cs typeface="Arial" pitchFamily="34" charset="0"/>
              </a:rPr>
              <a:t>未见</a:t>
            </a:r>
            <a:r>
              <a:rPr kumimoji="0" lang="zh-CN" altLang="en-US" sz="16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改善或恶化</a:t>
            </a:r>
            <a:endParaRPr kumimoji="0" lang="en-CA" sz="16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92" name="Freeform 91"/>
          <p:cNvSpPr/>
          <p:nvPr/>
        </p:nvSpPr>
        <p:spPr>
          <a:xfrm>
            <a:off x="609409" y="2834828"/>
            <a:ext cx="2466000" cy="720000"/>
          </a:xfrm>
          <a:custGeom>
            <a:avLst/>
            <a:gdLst>
              <a:gd name="connsiteX0" fmla="*/ 0 w 2415489"/>
              <a:gd name="connsiteY0" fmla="*/ 0 h 780113"/>
              <a:gd name="connsiteX1" fmla="*/ 2415489 w 2415489"/>
              <a:gd name="connsiteY1" fmla="*/ 0 h 780113"/>
              <a:gd name="connsiteX2" fmla="*/ 2415489 w 2415489"/>
              <a:gd name="connsiteY2" fmla="*/ 780113 h 780113"/>
              <a:gd name="connsiteX3" fmla="*/ 0 w 2415489"/>
              <a:gd name="connsiteY3" fmla="*/ 780113 h 780113"/>
              <a:gd name="connsiteX4" fmla="*/ 0 w 2415489"/>
              <a:gd name="connsiteY4" fmla="*/ 0 h 780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5489" h="780113">
                <a:moveTo>
                  <a:pt x="0" y="0"/>
                </a:moveTo>
                <a:lnTo>
                  <a:pt x="2415489" y="0"/>
                </a:lnTo>
                <a:lnTo>
                  <a:pt x="2415489" y="780113"/>
                </a:lnTo>
                <a:lnTo>
                  <a:pt x="0" y="780113"/>
                </a:lnTo>
                <a:lnTo>
                  <a:pt x="0" y="0"/>
                </a:lnTo>
                <a:close/>
              </a:path>
            </a:pathLst>
          </a:custGeom>
          <a:solidFill>
            <a:srgbClr val="0C6FCF">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10160" tIns="10160" rIns="10160" bIns="101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zh-CN" altLang="en-US" sz="16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评估持续性残障风险</a:t>
            </a:r>
            <a:endParaRPr kumimoji="0" lang="en-CA" sz="16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93" name="Freeform 92"/>
          <p:cNvSpPr/>
          <p:nvPr/>
        </p:nvSpPr>
        <p:spPr>
          <a:xfrm>
            <a:off x="609409" y="4077072"/>
            <a:ext cx="2466000" cy="360000"/>
          </a:xfrm>
          <a:custGeom>
            <a:avLst/>
            <a:gdLst>
              <a:gd name="connsiteX0" fmla="*/ 0 w 1561258"/>
              <a:gd name="connsiteY0" fmla="*/ 0 h 279121"/>
              <a:gd name="connsiteX1" fmla="*/ 1561258 w 1561258"/>
              <a:gd name="connsiteY1" fmla="*/ 0 h 279121"/>
              <a:gd name="connsiteX2" fmla="*/ 1561258 w 1561258"/>
              <a:gd name="connsiteY2" fmla="*/ 279121 h 279121"/>
              <a:gd name="connsiteX3" fmla="*/ 0 w 1561258"/>
              <a:gd name="connsiteY3" fmla="*/ 279121 h 279121"/>
              <a:gd name="connsiteX4" fmla="*/ 0 w 1561258"/>
              <a:gd name="connsiteY4" fmla="*/ 0 h 279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1">
                <a:moveTo>
                  <a:pt x="0" y="0"/>
                </a:moveTo>
                <a:lnTo>
                  <a:pt x="1561258" y="0"/>
                </a:lnTo>
                <a:lnTo>
                  <a:pt x="1561258" y="279121"/>
                </a:lnTo>
                <a:lnTo>
                  <a:pt x="0" y="279121"/>
                </a:lnTo>
                <a:lnTo>
                  <a:pt x="0" y="0"/>
                </a:lnTo>
                <a:close/>
              </a:path>
            </a:pathLst>
          </a:custGeom>
          <a:solidFill>
            <a:srgbClr val="0C6FCF">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10160" tIns="10160" rIns="10160" bIns="101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lang="zh-CN" altLang="en-US" sz="1600" b="1" kern="0" dirty="0" smtClean="0">
                <a:solidFill>
                  <a:prstClr val="white"/>
                </a:solidFill>
                <a:latin typeface="Arial" pitchFamily="34" charset="0"/>
                <a:ea typeface="宋体" pitchFamily="2" charset="-122"/>
                <a:cs typeface="Arial" pitchFamily="34" charset="0"/>
              </a:rPr>
              <a:t>低危</a:t>
            </a:r>
            <a:endParaRPr kumimoji="0" lang="en-CA" sz="1600" b="1"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94" name="Freeform 93"/>
          <p:cNvSpPr/>
          <p:nvPr/>
        </p:nvSpPr>
        <p:spPr>
          <a:xfrm>
            <a:off x="3382461" y="4077072"/>
            <a:ext cx="2466000" cy="360000"/>
          </a:xfrm>
          <a:custGeom>
            <a:avLst/>
            <a:gdLst>
              <a:gd name="connsiteX0" fmla="*/ 0 w 1561258"/>
              <a:gd name="connsiteY0" fmla="*/ 0 h 279120"/>
              <a:gd name="connsiteX1" fmla="*/ 1561258 w 1561258"/>
              <a:gd name="connsiteY1" fmla="*/ 0 h 279120"/>
              <a:gd name="connsiteX2" fmla="*/ 1561258 w 1561258"/>
              <a:gd name="connsiteY2" fmla="*/ 279120 h 279120"/>
              <a:gd name="connsiteX3" fmla="*/ 0 w 1561258"/>
              <a:gd name="connsiteY3" fmla="*/ 279120 h 279120"/>
              <a:gd name="connsiteX4" fmla="*/ 0 w 1561258"/>
              <a:gd name="connsiteY4" fmla="*/ 0 h 2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0">
                <a:moveTo>
                  <a:pt x="0" y="0"/>
                </a:moveTo>
                <a:lnTo>
                  <a:pt x="1561258" y="0"/>
                </a:lnTo>
                <a:lnTo>
                  <a:pt x="1561258" y="279120"/>
                </a:lnTo>
                <a:lnTo>
                  <a:pt x="0" y="279120"/>
                </a:lnTo>
                <a:lnTo>
                  <a:pt x="0" y="0"/>
                </a:lnTo>
                <a:close/>
              </a:path>
            </a:pathLst>
          </a:custGeom>
          <a:solidFill>
            <a:srgbClr val="DDBB30"/>
          </a:solidFill>
          <a:ln w="25400" cap="flat" cmpd="sng" algn="ctr">
            <a:solidFill>
              <a:sysClr val="window" lastClr="FFFFFF">
                <a:hueOff val="0"/>
                <a:satOff val="0"/>
                <a:lumOff val="0"/>
                <a:alphaOff val="0"/>
              </a:sysClr>
            </a:solidFill>
            <a:prstDash val="solid"/>
          </a:ln>
          <a:effectLst/>
        </p:spPr>
        <p:txBody>
          <a:bodyPr spcFirstLastPara="0" vert="horz" wrap="square" lIns="10160" tIns="10160" rIns="10160" bIns="101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zh-CN" altLang="en-US" sz="16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中危</a:t>
            </a:r>
            <a:endParaRPr kumimoji="0" lang="en-CA" sz="16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95" name="Freeform 94"/>
          <p:cNvSpPr/>
          <p:nvPr/>
        </p:nvSpPr>
        <p:spPr>
          <a:xfrm>
            <a:off x="3347864" y="4696246"/>
            <a:ext cx="2466000" cy="360000"/>
          </a:xfrm>
          <a:custGeom>
            <a:avLst/>
            <a:gdLst>
              <a:gd name="connsiteX0" fmla="*/ 0 w 1561258"/>
              <a:gd name="connsiteY0" fmla="*/ 0 h 279120"/>
              <a:gd name="connsiteX1" fmla="*/ 1561258 w 1561258"/>
              <a:gd name="connsiteY1" fmla="*/ 0 h 279120"/>
              <a:gd name="connsiteX2" fmla="*/ 1561258 w 1561258"/>
              <a:gd name="connsiteY2" fmla="*/ 279120 h 279120"/>
              <a:gd name="connsiteX3" fmla="*/ 0 w 1561258"/>
              <a:gd name="connsiteY3" fmla="*/ 279120 h 279120"/>
              <a:gd name="connsiteX4" fmla="*/ 0 w 1561258"/>
              <a:gd name="connsiteY4" fmla="*/ 0 h 2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0">
                <a:moveTo>
                  <a:pt x="0" y="0"/>
                </a:moveTo>
                <a:lnTo>
                  <a:pt x="1561258" y="0"/>
                </a:lnTo>
                <a:lnTo>
                  <a:pt x="1561258" y="279120"/>
                </a:lnTo>
                <a:lnTo>
                  <a:pt x="0" y="279120"/>
                </a:lnTo>
                <a:lnTo>
                  <a:pt x="0" y="0"/>
                </a:lnTo>
                <a:close/>
              </a:path>
            </a:pathLst>
          </a:custGeom>
          <a:solidFill>
            <a:srgbClr val="DDBB30"/>
          </a:solidFill>
          <a:ln w="25400" cap="flat" cmpd="sng" algn="ctr">
            <a:solidFill>
              <a:sysClr val="window" lastClr="FFFFFF">
                <a:hueOff val="0"/>
                <a:satOff val="0"/>
                <a:lumOff val="0"/>
                <a:alphaOff val="0"/>
              </a:sysClr>
            </a:solidFill>
            <a:prstDash val="solid"/>
          </a:ln>
          <a:effectLst/>
        </p:spPr>
        <p:txBody>
          <a:bodyPr spcFirstLastPara="0" vert="horz" wrap="square" lIns="10160" tIns="10160" rIns="10160" bIns="101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zh-CN" altLang="en-US" sz="16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转诊至物质理疗师处</a:t>
            </a:r>
            <a:endParaRPr kumimoji="0" lang="en-CA" sz="16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96" name="Freeform 95"/>
          <p:cNvSpPr/>
          <p:nvPr/>
        </p:nvSpPr>
        <p:spPr>
          <a:xfrm>
            <a:off x="3330136" y="5267017"/>
            <a:ext cx="2466000" cy="360000"/>
          </a:xfrm>
          <a:custGeom>
            <a:avLst/>
            <a:gdLst>
              <a:gd name="connsiteX0" fmla="*/ 0 w 1561258"/>
              <a:gd name="connsiteY0" fmla="*/ 0 h 279121"/>
              <a:gd name="connsiteX1" fmla="*/ 1561258 w 1561258"/>
              <a:gd name="connsiteY1" fmla="*/ 0 h 279121"/>
              <a:gd name="connsiteX2" fmla="*/ 1561258 w 1561258"/>
              <a:gd name="connsiteY2" fmla="*/ 279121 h 279121"/>
              <a:gd name="connsiteX3" fmla="*/ 0 w 1561258"/>
              <a:gd name="connsiteY3" fmla="*/ 279121 h 279121"/>
              <a:gd name="connsiteX4" fmla="*/ 0 w 1561258"/>
              <a:gd name="connsiteY4" fmla="*/ 0 h 279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1">
                <a:moveTo>
                  <a:pt x="0" y="0"/>
                </a:moveTo>
                <a:lnTo>
                  <a:pt x="1561258" y="0"/>
                </a:lnTo>
                <a:lnTo>
                  <a:pt x="1561258" y="279121"/>
                </a:lnTo>
                <a:lnTo>
                  <a:pt x="0" y="279121"/>
                </a:lnTo>
                <a:lnTo>
                  <a:pt x="0" y="0"/>
                </a:lnTo>
                <a:close/>
              </a:path>
            </a:pathLst>
          </a:custGeom>
          <a:solidFill>
            <a:srgbClr val="0C6FCF">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10160" tIns="10160" rIns="10160" bIns="101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CA" sz="16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12</a:t>
            </a:r>
            <a:r>
              <a:rPr kumimoji="0" lang="zh-CN" altLang="en-US" sz="16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周内回顾</a:t>
            </a:r>
            <a:endParaRPr kumimoji="0" lang="en-CA" sz="16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97" name="Freeform 96"/>
          <p:cNvSpPr/>
          <p:nvPr/>
        </p:nvSpPr>
        <p:spPr>
          <a:xfrm>
            <a:off x="457199" y="5847042"/>
            <a:ext cx="4042793" cy="360000"/>
          </a:xfrm>
          <a:custGeom>
            <a:avLst/>
            <a:gdLst>
              <a:gd name="connsiteX0" fmla="*/ 0 w 1561258"/>
              <a:gd name="connsiteY0" fmla="*/ 0 h 279120"/>
              <a:gd name="connsiteX1" fmla="*/ 1561258 w 1561258"/>
              <a:gd name="connsiteY1" fmla="*/ 0 h 279120"/>
              <a:gd name="connsiteX2" fmla="*/ 1561258 w 1561258"/>
              <a:gd name="connsiteY2" fmla="*/ 279120 h 279120"/>
              <a:gd name="connsiteX3" fmla="*/ 0 w 1561258"/>
              <a:gd name="connsiteY3" fmla="*/ 279120 h 279120"/>
              <a:gd name="connsiteX4" fmla="*/ 0 w 1561258"/>
              <a:gd name="connsiteY4" fmla="*/ 0 h 2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0">
                <a:moveTo>
                  <a:pt x="0" y="0"/>
                </a:moveTo>
                <a:lnTo>
                  <a:pt x="1561258" y="0"/>
                </a:lnTo>
                <a:lnTo>
                  <a:pt x="1561258" y="279120"/>
                </a:lnTo>
                <a:lnTo>
                  <a:pt x="0" y="279120"/>
                </a:lnTo>
                <a:lnTo>
                  <a:pt x="0" y="0"/>
                </a:lnTo>
                <a:close/>
              </a:path>
            </a:pathLst>
          </a:custGeom>
          <a:solidFill>
            <a:srgbClr val="0C6FCF">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10160" tIns="10160" rIns="10160" bIns="101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zh-CN" altLang="en-US" sz="16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无改善：考虑转诊至专科医生处</a:t>
            </a:r>
            <a:endParaRPr kumimoji="0" lang="en-CA" sz="16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98" name="Freeform 97"/>
          <p:cNvSpPr/>
          <p:nvPr/>
        </p:nvSpPr>
        <p:spPr>
          <a:xfrm>
            <a:off x="4749969" y="5847042"/>
            <a:ext cx="4172652" cy="360000"/>
          </a:xfrm>
          <a:custGeom>
            <a:avLst/>
            <a:gdLst>
              <a:gd name="connsiteX0" fmla="*/ 0 w 1561258"/>
              <a:gd name="connsiteY0" fmla="*/ 0 h 279120"/>
              <a:gd name="connsiteX1" fmla="*/ 1561258 w 1561258"/>
              <a:gd name="connsiteY1" fmla="*/ 0 h 279120"/>
              <a:gd name="connsiteX2" fmla="*/ 1561258 w 1561258"/>
              <a:gd name="connsiteY2" fmla="*/ 279120 h 279120"/>
              <a:gd name="connsiteX3" fmla="*/ 0 w 1561258"/>
              <a:gd name="connsiteY3" fmla="*/ 279120 h 279120"/>
              <a:gd name="connsiteX4" fmla="*/ 0 w 1561258"/>
              <a:gd name="connsiteY4" fmla="*/ 0 h 2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0">
                <a:moveTo>
                  <a:pt x="0" y="0"/>
                </a:moveTo>
                <a:lnTo>
                  <a:pt x="1561258" y="0"/>
                </a:lnTo>
                <a:lnTo>
                  <a:pt x="1561258" y="279120"/>
                </a:lnTo>
                <a:lnTo>
                  <a:pt x="0" y="279120"/>
                </a:lnTo>
                <a:lnTo>
                  <a:pt x="0" y="0"/>
                </a:lnTo>
                <a:close/>
              </a:path>
            </a:pathLst>
          </a:custGeom>
          <a:solidFill>
            <a:srgbClr val="0C6FCF">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10160" tIns="10160" rIns="10160" bIns="101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zh-CN" altLang="en-US" sz="16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改善：持续支持管理</a:t>
            </a:r>
            <a:endParaRPr kumimoji="0" lang="en-CA" sz="16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99" name="Freeform 98"/>
          <p:cNvSpPr/>
          <p:nvPr/>
        </p:nvSpPr>
        <p:spPr>
          <a:xfrm>
            <a:off x="6456620" y="4077072"/>
            <a:ext cx="2466000" cy="360000"/>
          </a:xfrm>
          <a:custGeom>
            <a:avLst/>
            <a:gdLst>
              <a:gd name="connsiteX0" fmla="*/ 0 w 1561258"/>
              <a:gd name="connsiteY0" fmla="*/ 0 h 279120"/>
              <a:gd name="connsiteX1" fmla="*/ 1561258 w 1561258"/>
              <a:gd name="connsiteY1" fmla="*/ 0 h 279120"/>
              <a:gd name="connsiteX2" fmla="*/ 1561258 w 1561258"/>
              <a:gd name="connsiteY2" fmla="*/ 279120 h 279120"/>
              <a:gd name="connsiteX3" fmla="*/ 0 w 1561258"/>
              <a:gd name="connsiteY3" fmla="*/ 279120 h 279120"/>
              <a:gd name="connsiteX4" fmla="*/ 0 w 1561258"/>
              <a:gd name="connsiteY4" fmla="*/ 0 h 2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0">
                <a:moveTo>
                  <a:pt x="0" y="0"/>
                </a:moveTo>
                <a:lnTo>
                  <a:pt x="1561258" y="0"/>
                </a:lnTo>
                <a:lnTo>
                  <a:pt x="1561258" y="279120"/>
                </a:lnTo>
                <a:lnTo>
                  <a:pt x="0" y="279120"/>
                </a:lnTo>
                <a:lnTo>
                  <a:pt x="0" y="0"/>
                </a:lnTo>
                <a:close/>
              </a:path>
            </a:pathLst>
          </a:custGeom>
          <a:solidFill>
            <a:srgbClr val="DDBB30"/>
          </a:solidFill>
          <a:ln w="25400" cap="flat" cmpd="sng" algn="ctr">
            <a:solidFill>
              <a:sysClr val="window" lastClr="FFFFFF">
                <a:hueOff val="0"/>
                <a:satOff val="0"/>
                <a:lumOff val="0"/>
                <a:alphaOff val="0"/>
              </a:sysClr>
            </a:solidFill>
            <a:prstDash val="solid"/>
          </a:ln>
          <a:effectLst/>
        </p:spPr>
        <p:txBody>
          <a:bodyPr spcFirstLastPara="0" vert="horz" wrap="square" lIns="10160" tIns="10160" rIns="10160" bIns="101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zh-CN" altLang="en-US" sz="16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高危</a:t>
            </a:r>
            <a:endParaRPr kumimoji="0" lang="en-CA" sz="16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100" name="Freeform 99"/>
          <p:cNvSpPr/>
          <p:nvPr/>
        </p:nvSpPr>
        <p:spPr>
          <a:xfrm>
            <a:off x="6456619" y="4752077"/>
            <a:ext cx="2493535" cy="514940"/>
          </a:xfrm>
          <a:custGeom>
            <a:avLst/>
            <a:gdLst>
              <a:gd name="connsiteX0" fmla="*/ 0 w 1561258"/>
              <a:gd name="connsiteY0" fmla="*/ 0 h 279120"/>
              <a:gd name="connsiteX1" fmla="*/ 1561258 w 1561258"/>
              <a:gd name="connsiteY1" fmla="*/ 0 h 279120"/>
              <a:gd name="connsiteX2" fmla="*/ 1561258 w 1561258"/>
              <a:gd name="connsiteY2" fmla="*/ 279120 h 279120"/>
              <a:gd name="connsiteX3" fmla="*/ 0 w 1561258"/>
              <a:gd name="connsiteY3" fmla="*/ 279120 h 279120"/>
              <a:gd name="connsiteX4" fmla="*/ 0 w 1561258"/>
              <a:gd name="connsiteY4" fmla="*/ 0 h 2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9120">
                <a:moveTo>
                  <a:pt x="0" y="0"/>
                </a:moveTo>
                <a:lnTo>
                  <a:pt x="1561258" y="0"/>
                </a:lnTo>
                <a:lnTo>
                  <a:pt x="1561258" y="279120"/>
                </a:lnTo>
                <a:lnTo>
                  <a:pt x="0" y="279120"/>
                </a:lnTo>
                <a:lnTo>
                  <a:pt x="0" y="0"/>
                </a:lnTo>
                <a:close/>
              </a:path>
            </a:pathLst>
          </a:custGeom>
          <a:solidFill>
            <a:srgbClr val="DDBB30"/>
          </a:solidFill>
          <a:ln w="25400" cap="flat" cmpd="sng" algn="ctr">
            <a:solidFill>
              <a:sysClr val="window" lastClr="FFFFFF">
                <a:hueOff val="0"/>
                <a:satOff val="0"/>
                <a:lumOff val="0"/>
                <a:alphaOff val="0"/>
              </a:sysClr>
            </a:solidFill>
            <a:prstDash val="solid"/>
          </a:ln>
          <a:effectLst/>
        </p:spPr>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defRPr/>
            </a:pPr>
            <a:r>
              <a:rPr kumimoji="0" lang="zh-CN" altLang="en-US" sz="16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转诊</a:t>
            </a:r>
            <a:r>
              <a:rPr lang="zh-CN" altLang="en-US" sz="1600" kern="0" dirty="0" smtClean="0">
                <a:solidFill>
                  <a:srgbClr val="002060"/>
                </a:solidFill>
                <a:latin typeface="Arial" pitchFamily="34" charset="0"/>
                <a:ea typeface="宋体" pitchFamily="2" charset="-122"/>
                <a:cs typeface="Arial" pitchFamily="34" charset="0"/>
              </a:rPr>
              <a:t>接受</a:t>
            </a:r>
            <a:r>
              <a:rPr lang="en-CA" altLang="en-US" sz="1600" kern="0" dirty="0" smtClean="0">
                <a:solidFill>
                  <a:srgbClr val="002060"/>
                </a:solidFill>
                <a:latin typeface="Arial" pitchFamily="34" charset="0"/>
                <a:ea typeface="宋体" pitchFamily="2" charset="-122"/>
                <a:cs typeface="Arial" pitchFamily="34" charset="0"/>
              </a:rPr>
              <a:t> </a:t>
            </a:r>
            <a:br>
              <a:rPr lang="en-CA" altLang="en-US" sz="1600" kern="0" dirty="0" smtClean="0">
                <a:solidFill>
                  <a:srgbClr val="002060"/>
                </a:solidFill>
                <a:latin typeface="Arial" pitchFamily="34" charset="0"/>
                <a:ea typeface="宋体" pitchFamily="2" charset="-122"/>
                <a:cs typeface="Arial" pitchFamily="34" charset="0"/>
              </a:rPr>
            </a:br>
            <a:r>
              <a:rPr lang="zh-CN" altLang="en-US" sz="1600" kern="0" dirty="0" smtClean="0">
                <a:solidFill>
                  <a:srgbClr val="002060"/>
                </a:solidFill>
                <a:latin typeface="Arial" pitchFamily="34" charset="0"/>
                <a:ea typeface="宋体" pitchFamily="2" charset="-122"/>
                <a:cs typeface="Arial" pitchFamily="34" charset="0"/>
              </a:rPr>
              <a:t>生物心理评估</a:t>
            </a:r>
            <a:endParaRPr lang="en-CA" altLang="en-US" sz="1600" kern="0" dirty="0" smtClean="0">
              <a:solidFill>
                <a:srgbClr val="002060"/>
              </a:solidFill>
              <a:latin typeface="Arial" pitchFamily="34" charset="0"/>
              <a:ea typeface="宋体" pitchFamily="2" charset="-122"/>
              <a:cs typeface="Arial" pitchFamily="34" charset="0"/>
            </a:endParaRPr>
          </a:p>
        </p:txBody>
      </p:sp>
      <p:sp>
        <p:nvSpPr>
          <p:cNvPr id="101" name="Freeform 100"/>
          <p:cNvSpPr/>
          <p:nvPr/>
        </p:nvSpPr>
        <p:spPr>
          <a:xfrm>
            <a:off x="3449715" y="2830359"/>
            <a:ext cx="2466000" cy="1080000"/>
          </a:xfrm>
          <a:custGeom>
            <a:avLst/>
            <a:gdLst>
              <a:gd name="connsiteX0" fmla="*/ 0 w 2984116"/>
              <a:gd name="connsiteY0" fmla="*/ 0 h 777304"/>
              <a:gd name="connsiteX1" fmla="*/ 2984116 w 2984116"/>
              <a:gd name="connsiteY1" fmla="*/ 0 h 777304"/>
              <a:gd name="connsiteX2" fmla="*/ 2984116 w 2984116"/>
              <a:gd name="connsiteY2" fmla="*/ 777304 h 777304"/>
              <a:gd name="connsiteX3" fmla="*/ 0 w 2984116"/>
              <a:gd name="connsiteY3" fmla="*/ 777304 h 777304"/>
              <a:gd name="connsiteX4" fmla="*/ 0 w 2984116"/>
              <a:gd name="connsiteY4" fmla="*/ 0 h 777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116" h="777304">
                <a:moveTo>
                  <a:pt x="0" y="0"/>
                </a:moveTo>
                <a:lnTo>
                  <a:pt x="2984116" y="0"/>
                </a:lnTo>
                <a:lnTo>
                  <a:pt x="2984116" y="777304"/>
                </a:lnTo>
                <a:lnTo>
                  <a:pt x="0" y="777304"/>
                </a:lnTo>
                <a:lnTo>
                  <a:pt x="0" y="0"/>
                </a:lnTo>
                <a:close/>
              </a:path>
            </a:pathLst>
          </a:custGeom>
          <a:solidFill>
            <a:srgbClr val="0C6FCF">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defRPr/>
            </a:pPr>
            <a:r>
              <a:rPr lang="zh-CN" altLang="en-US" sz="1600" dirty="0" smtClean="0">
                <a:latin typeface="Arial" pitchFamily="34" charset="0"/>
                <a:ea typeface="宋体" pitchFamily="2" charset="-122"/>
                <a:cs typeface="Arial" pitchFamily="34" charset="0"/>
              </a:rPr>
              <a:t>如有严重、难治性根性疼痛</a:t>
            </a:r>
            <a:r>
              <a:rPr lang="en-US" altLang="zh-CN" sz="1600" dirty="0" smtClean="0">
                <a:latin typeface="Arial" pitchFamily="34" charset="0"/>
                <a:ea typeface="宋体" pitchFamily="2" charset="-122"/>
                <a:cs typeface="Arial" pitchFamily="34" charset="0"/>
              </a:rPr>
              <a:t>/</a:t>
            </a:r>
            <a:r>
              <a:rPr lang="zh-CN" altLang="en-US" sz="1600" dirty="0" smtClean="0">
                <a:latin typeface="Arial" pitchFamily="34" charset="0"/>
                <a:ea typeface="宋体" pitchFamily="2" charset="-122"/>
                <a:cs typeface="Arial" pitchFamily="34" charset="0"/>
              </a:rPr>
              <a:t>神经功能缺损，则考虑转诊</a:t>
            </a:r>
            <a:endParaRPr kumimoji="0" lang="en-CA" sz="16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102" name="Freeform 101"/>
          <p:cNvSpPr/>
          <p:nvPr/>
        </p:nvSpPr>
        <p:spPr>
          <a:xfrm>
            <a:off x="5982969" y="2204864"/>
            <a:ext cx="2977071" cy="360000"/>
          </a:xfrm>
          <a:custGeom>
            <a:avLst/>
            <a:gdLst>
              <a:gd name="connsiteX0" fmla="*/ 0 w 1561258"/>
              <a:gd name="connsiteY0" fmla="*/ 0 h 278847"/>
              <a:gd name="connsiteX1" fmla="*/ 1561258 w 1561258"/>
              <a:gd name="connsiteY1" fmla="*/ 0 h 278847"/>
              <a:gd name="connsiteX2" fmla="*/ 1561258 w 1561258"/>
              <a:gd name="connsiteY2" fmla="*/ 278847 h 278847"/>
              <a:gd name="connsiteX3" fmla="*/ 0 w 1561258"/>
              <a:gd name="connsiteY3" fmla="*/ 278847 h 278847"/>
              <a:gd name="connsiteX4" fmla="*/ 0 w 1561258"/>
              <a:gd name="connsiteY4" fmla="*/ 0 h 278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278847">
                <a:moveTo>
                  <a:pt x="0" y="0"/>
                </a:moveTo>
                <a:lnTo>
                  <a:pt x="1561258" y="0"/>
                </a:lnTo>
                <a:lnTo>
                  <a:pt x="1561258" y="278847"/>
                </a:lnTo>
                <a:lnTo>
                  <a:pt x="0" y="278847"/>
                </a:lnTo>
                <a:lnTo>
                  <a:pt x="0" y="0"/>
                </a:lnTo>
                <a:close/>
              </a:path>
            </a:pathLst>
          </a:custGeom>
          <a:solidFill>
            <a:srgbClr val="0C6FCF">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10160" tIns="10160" rIns="10160" bIns="101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zh-CN" altLang="en-US" sz="16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改善</a:t>
            </a:r>
            <a:endParaRPr kumimoji="0" lang="en-CA" sz="16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103" name="Freeform 102"/>
          <p:cNvSpPr/>
          <p:nvPr/>
        </p:nvSpPr>
        <p:spPr>
          <a:xfrm>
            <a:off x="5982969" y="2834828"/>
            <a:ext cx="2977071" cy="360000"/>
          </a:xfrm>
          <a:custGeom>
            <a:avLst/>
            <a:gdLst>
              <a:gd name="connsiteX0" fmla="*/ 0 w 1561258"/>
              <a:gd name="connsiteY0" fmla="*/ 0 h 507504"/>
              <a:gd name="connsiteX1" fmla="*/ 1561258 w 1561258"/>
              <a:gd name="connsiteY1" fmla="*/ 0 h 507504"/>
              <a:gd name="connsiteX2" fmla="*/ 1561258 w 1561258"/>
              <a:gd name="connsiteY2" fmla="*/ 507504 h 507504"/>
              <a:gd name="connsiteX3" fmla="*/ 0 w 1561258"/>
              <a:gd name="connsiteY3" fmla="*/ 507504 h 507504"/>
              <a:gd name="connsiteX4" fmla="*/ 0 w 1561258"/>
              <a:gd name="connsiteY4" fmla="*/ 0 h 507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258" h="507504">
                <a:moveTo>
                  <a:pt x="0" y="0"/>
                </a:moveTo>
                <a:lnTo>
                  <a:pt x="1561258" y="0"/>
                </a:lnTo>
                <a:lnTo>
                  <a:pt x="1561258" y="507504"/>
                </a:lnTo>
                <a:lnTo>
                  <a:pt x="0" y="507504"/>
                </a:lnTo>
                <a:lnTo>
                  <a:pt x="0" y="0"/>
                </a:lnTo>
                <a:close/>
              </a:path>
            </a:pathLst>
          </a:custGeom>
          <a:solidFill>
            <a:srgbClr val="0C6FCF">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10160" tIns="10160" rIns="10160" bIns="1016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zh-CN" altLang="en-US" sz="16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持续当前管理</a:t>
            </a:r>
            <a:endParaRPr kumimoji="0" lang="en-CA" sz="16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cxnSp>
        <p:nvCxnSpPr>
          <p:cNvPr id="104" name="Straight Connector 103"/>
          <p:cNvCxnSpPr/>
          <p:nvPr/>
        </p:nvCxnSpPr>
        <p:spPr>
          <a:xfrm>
            <a:off x="3421288" y="1916832"/>
            <a:ext cx="0" cy="244663"/>
          </a:xfrm>
          <a:prstGeom prst="line">
            <a:avLst/>
          </a:prstGeom>
          <a:noFill/>
          <a:ln w="38100" cap="flat" cmpd="sng" algn="ctr">
            <a:solidFill>
              <a:srgbClr val="0C6FCF">
                <a:shade val="95000"/>
                <a:satMod val="105000"/>
              </a:srgbClr>
            </a:solidFill>
            <a:prstDash val="solid"/>
          </a:ln>
          <a:effectLst/>
        </p:spPr>
      </p:cxnSp>
      <p:cxnSp>
        <p:nvCxnSpPr>
          <p:cNvPr id="105" name="Straight Connector 104"/>
          <p:cNvCxnSpPr/>
          <p:nvPr/>
        </p:nvCxnSpPr>
        <p:spPr>
          <a:xfrm>
            <a:off x="7452320" y="1960201"/>
            <a:ext cx="0" cy="244663"/>
          </a:xfrm>
          <a:prstGeom prst="line">
            <a:avLst/>
          </a:prstGeom>
          <a:noFill/>
          <a:ln w="38100" cap="flat" cmpd="sng" algn="ctr">
            <a:solidFill>
              <a:srgbClr val="0C6FCF">
                <a:shade val="95000"/>
                <a:satMod val="105000"/>
              </a:srgbClr>
            </a:solidFill>
            <a:prstDash val="solid"/>
          </a:ln>
          <a:effectLst/>
        </p:spPr>
      </p:cxnSp>
      <p:cxnSp>
        <p:nvCxnSpPr>
          <p:cNvPr id="106" name="Straight Connector 105"/>
          <p:cNvCxnSpPr/>
          <p:nvPr/>
        </p:nvCxnSpPr>
        <p:spPr>
          <a:xfrm>
            <a:off x="7443564" y="2564864"/>
            <a:ext cx="0" cy="244663"/>
          </a:xfrm>
          <a:prstGeom prst="line">
            <a:avLst/>
          </a:prstGeom>
          <a:noFill/>
          <a:ln w="38100" cap="flat" cmpd="sng" algn="ctr">
            <a:solidFill>
              <a:srgbClr val="0C6FCF">
                <a:shade val="95000"/>
                <a:satMod val="105000"/>
              </a:srgbClr>
            </a:solidFill>
            <a:prstDash val="solid"/>
          </a:ln>
          <a:effectLst/>
        </p:spPr>
      </p:cxnSp>
      <p:cxnSp>
        <p:nvCxnSpPr>
          <p:cNvPr id="107" name="Straight Connector 106"/>
          <p:cNvCxnSpPr/>
          <p:nvPr/>
        </p:nvCxnSpPr>
        <p:spPr>
          <a:xfrm>
            <a:off x="1842409" y="2502410"/>
            <a:ext cx="0" cy="341972"/>
          </a:xfrm>
          <a:prstGeom prst="line">
            <a:avLst/>
          </a:prstGeom>
          <a:noFill/>
          <a:ln w="38100" cap="flat" cmpd="sng" algn="ctr">
            <a:solidFill>
              <a:srgbClr val="0C6FCF">
                <a:shade val="95000"/>
                <a:satMod val="105000"/>
              </a:srgbClr>
            </a:solidFill>
            <a:prstDash val="solid"/>
          </a:ln>
          <a:effectLst/>
        </p:spPr>
      </p:cxnSp>
      <p:cxnSp>
        <p:nvCxnSpPr>
          <p:cNvPr id="108" name="Straight Connector 107"/>
          <p:cNvCxnSpPr/>
          <p:nvPr/>
        </p:nvCxnSpPr>
        <p:spPr>
          <a:xfrm>
            <a:off x="3779912" y="2442532"/>
            <a:ext cx="0" cy="392296"/>
          </a:xfrm>
          <a:prstGeom prst="line">
            <a:avLst/>
          </a:prstGeom>
          <a:noFill/>
          <a:ln w="38100" cap="flat" cmpd="sng" algn="ctr">
            <a:solidFill>
              <a:srgbClr val="0C6FCF">
                <a:shade val="95000"/>
                <a:satMod val="105000"/>
              </a:srgbClr>
            </a:solidFill>
            <a:prstDash val="solid"/>
          </a:ln>
          <a:effectLst/>
        </p:spPr>
      </p:cxnSp>
      <p:cxnSp>
        <p:nvCxnSpPr>
          <p:cNvPr id="109" name="Straight Connector 108"/>
          <p:cNvCxnSpPr/>
          <p:nvPr/>
        </p:nvCxnSpPr>
        <p:spPr>
          <a:xfrm>
            <a:off x="1842409" y="3554828"/>
            <a:ext cx="0" cy="522244"/>
          </a:xfrm>
          <a:prstGeom prst="line">
            <a:avLst/>
          </a:prstGeom>
          <a:noFill/>
          <a:ln w="38100" cap="flat" cmpd="sng" algn="ctr">
            <a:solidFill>
              <a:srgbClr val="0C6FCF">
                <a:shade val="95000"/>
                <a:satMod val="105000"/>
              </a:srgbClr>
            </a:solidFill>
            <a:prstDash val="solid"/>
          </a:ln>
          <a:effectLst/>
        </p:spPr>
      </p:cxnSp>
      <p:cxnSp>
        <p:nvCxnSpPr>
          <p:cNvPr id="110" name="Straight Connector 109"/>
          <p:cNvCxnSpPr/>
          <p:nvPr/>
        </p:nvCxnSpPr>
        <p:spPr>
          <a:xfrm>
            <a:off x="4563136" y="4437072"/>
            <a:ext cx="0" cy="244663"/>
          </a:xfrm>
          <a:prstGeom prst="line">
            <a:avLst/>
          </a:prstGeom>
          <a:noFill/>
          <a:ln w="38100" cap="flat" cmpd="sng" algn="ctr">
            <a:solidFill>
              <a:srgbClr val="0C6FCF">
                <a:shade val="95000"/>
                <a:satMod val="105000"/>
              </a:srgbClr>
            </a:solidFill>
            <a:prstDash val="solid"/>
          </a:ln>
          <a:effectLst/>
        </p:spPr>
      </p:cxnSp>
      <p:cxnSp>
        <p:nvCxnSpPr>
          <p:cNvPr id="111" name="Straight Connector 110"/>
          <p:cNvCxnSpPr/>
          <p:nvPr/>
        </p:nvCxnSpPr>
        <p:spPr>
          <a:xfrm>
            <a:off x="7680864" y="4451583"/>
            <a:ext cx="0" cy="300494"/>
          </a:xfrm>
          <a:prstGeom prst="line">
            <a:avLst/>
          </a:prstGeom>
          <a:noFill/>
          <a:ln w="38100" cap="flat" cmpd="sng" algn="ctr">
            <a:solidFill>
              <a:srgbClr val="0C6FCF">
                <a:shade val="95000"/>
                <a:satMod val="105000"/>
              </a:srgbClr>
            </a:solidFill>
            <a:prstDash val="solid"/>
          </a:ln>
          <a:effectLst/>
        </p:spPr>
      </p:cxnSp>
      <p:cxnSp>
        <p:nvCxnSpPr>
          <p:cNvPr id="112" name="Straight Connector 111"/>
          <p:cNvCxnSpPr/>
          <p:nvPr/>
        </p:nvCxnSpPr>
        <p:spPr>
          <a:xfrm>
            <a:off x="4563136" y="5056246"/>
            <a:ext cx="0" cy="244663"/>
          </a:xfrm>
          <a:prstGeom prst="line">
            <a:avLst/>
          </a:prstGeom>
          <a:noFill/>
          <a:ln w="38100" cap="flat" cmpd="sng" algn="ctr">
            <a:solidFill>
              <a:srgbClr val="0C6FCF">
                <a:shade val="95000"/>
                <a:satMod val="105000"/>
              </a:srgbClr>
            </a:solidFill>
            <a:prstDash val="solid"/>
          </a:ln>
          <a:effectLst/>
        </p:spPr>
      </p:cxnSp>
      <p:cxnSp>
        <p:nvCxnSpPr>
          <p:cNvPr id="113" name="Straight Connector 112"/>
          <p:cNvCxnSpPr/>
          <p:nvPr/>
        </p:nvCxnSpPr>
        <p:spPr>
          <a:xfrm>
            <a:off x="3779912" y="5602379"/>
            <a:ext cx="0" cy="244663"/>
          </a:xfrm>
          <a:prstGeom prst="line">
            <a:avLst/>
          </a:prstGeom>
          <a:noFill/>
          <a:ln w="38100" cap="flat" cmpd="sng" algn="ctr">
            <a:solidFill>
              <a:srgbClr val="0C6FCF">
                <a:shade val="95000"/>
                <a:satMod val="105000"/>
              </a:srgbClr>
            </a:solidFill>
            <a:prstDash val="solid"/>
          </a:ln>
          <a:effectLst/>
        </p:spPr>
      </p:cxnSp>
      <p:cxnSp>
        <p:nvCxnSpPr>
          <p:cNvPr id="114" name="Straight Connector 113"/>
          <p:cNvCxnSpPr/>
          <p:nvPr/>
        </p:nvCxnSpPr>
        <p:spPr>
          <a:xfrm>
            <a:off x="5220072" y="5602379"/>
            <a:ext cx="0" cy="244663"/>
          </a:xfrm>
          <a:prstGeom prst="line">
            <a:avLst/>
          </a:prstGeom>
          <a:noFill/>
          <a:ln w="38100" cap="flat" cmpd="sng" algn="ctr">
            <a:solidFill>
              <a:srgbClr val="0C6FCF">
                <a:shade val="95000"/>
                <a:satMod val="105000"/>
              </a:srgbClr>
            </a:solidFill>
            <a:prstDash val="solid"/>
          </a:ln>
          <a:effectLst/>
        </p:spPr>
      </p:cxnSp>
      <p:cxnSp>
        <p:nvCxnSpPr>
          <p:cNvPr id="115" name="Straight Connector 114"/>
          <p:cNvCxnSpPr/>
          <p:nvPr/>
        </p:nvCxnSpPr>
        <p:spPr>
          <a:xfrm>
            <a:off x="1842409" y="4437071"/>
            <a:ext cx="0" cy="1042000"/>
          </a:xfrm>
          <a:prstGeom prst="line">
            <a:avLst/>
          </a:prstGeom>
          <a:noFill/>
          <a:ln w="38100" cap="flat" cmpd="sng" algn="ctr">
            <a:solidFill>
              <a:srgbClr val="0C6FCF">
                <a:shade val="95000"/>
                <a:satMod val="105000"/>
              </a:srgbClr>
            </a:solidFill>
            <a:prstDash val="solid"/>
          </a:ln>
          <a:effectLst/>
        </p:spPr>
      </p:cxnSp>
      <p:cxnSp>
        <p:nvCxnSpPr>
          <p:cNvPr id="116" name="Straight Connector 115"/>
          <p:cNvCxnSpPr/>
          <p:nvPr/>
        </p:nvCxnSpPr>
        <p:spPr>
          <a:xfrm flipH="1">
            <a:off x="1842409" y="5461098"/>
            <a:ext cx="1505455" cy="1"/>
          </a:xfrm>
          <a:prstGeom prst="line">
            <a:avLst/>
          </a:prstGeom>
          <a:noFill/>
          <a:ln w="38100" cap="flat" cmpd="sng" algn="ctr">
            <a:solidFill>
              <a:srgbClr val="0C6FCF">
                <a:shade val="95000"/>
                <a:satMod val="105000"/>
              </a:srgbClr>
            </a:solidFill>
            <a:prstDash val="solid"/>
          </a:ln>
          <a:effectLst/>
        </p:spPr>
      </p:cxnSp>
      <p:cxnSp>
        <p:nvCxnSpPr>
          <p:cNvPr id="117" name="Straight Connector 116"/>
          <p:cNvCxnSpPr/>
          <p:nvPr/>
        </p:nvCxnSpPr>
        <p:spPr>
          <a:xfrm flipH="1">
            <a:off x="5760807" y="5466068"/>
            <a:ext cx="1928813" cy="0"/>
          </a:xfrm>
          <a:prstGeom prst="line">
            <a:avLst/>
          </a:prstGeom>
          <a:noFill/>
          <a:ln w="38100" cap="flat" cmpd="sng" algn="ctr">
            <a:solidFill>
              <a:srgbClr val="0C6FCF">
                <a:shade val="95000"/>
                <a:satMod val="105000"/>
              </a:srgbClr>
            </a:solidFill>
            <a:prstDash val="solid"/>
          </a:ln>
          <a:effectLst/>
        </p:spPr>
      </p:cxnSp>
      <p:cxnSp>
        <p:nvCxnSpPr>
          <p:cNvPr id="118" name="Straight Connector 117"/>
          <p:cNvCxnSpPr/>
          <p:nvPr/>
        </p:nvCxnSpPr>
        <p:spPr>
          <a:xfrm>
            <a:off x="7680864" y="5178577"/>
            <a:ext cx="0" cy="300494"/>
          </a:xfrm>
          <a:prstGeom prst="line">
            <a:avLst/>
          </a:prstGeom>
          <a:noFill/>
          <a:ln w="38100" cap="flat" cmpd="sng" algn="ctr">
            <a:solidFill>
              <a:srgbClr val="0C6FCF">
                <a:shade val="95000"/>
                <a:satMod val="105000"/>
              </a:srgbClr>
            </a:solidFill>
            <a:prstDash val="solid"/>
          </a:ln>
          <a:effectLst/>
        </p:spPr>
      </p:cxnSp>
      <p:cxnSp>
        <p:nvCxnSpPr>
          <p:cNvPr id="119" name="Straight Connector 118"/>
          <p:cNvCxnSpPr/>
          <p:nvPr/>
        </p:nvCxnSpPr>
        <p:spPr>
          <a:xfrm flipH="1">
            <a:off x="1867978" y="4005064"/>
            <a:ext cx="5812886" cy="0"/>
          </a:xfrm>
          <a:prstGeom prst="line">
            <a:avLst/>
          </a:prstGeom>
          <a:noFill/>
          <a:ln w="38100" cap="flat" cmpd="sng" algn="ctr">
            <a:solidFill>
              <a:srgbClr val="0C6FCF">
                <a:shade val="95000"/>
                <a:satMod val="105000"/>
              </a:srgbClr>
            </a:solidFill>
            <a:prstDash val="solid"/>
          </a:ln>
          <a:effectLst/>
        </p:spPr>
      </p:cxnSp>
      <p:cxnSp>
        <p:nvCxnSpPr>
          <p:cNvPr id="120" name="Straight Connector 119"/>
          <p:cNvCxnSpPr/>
          <p:nvPr/>
        </p:nvCxnSpPr>
        <p:spPr>
          <a:xfrm>
            <a:off x="4572000" y="4012409"/>
            <a:ext cx="0" cy="64663"/>
          </a:xfrm>
          <a:prstGeom prst="line">
            <a:avLst/>
          </a:prstGeom>
          <a:noFill/>
          <a:ln w="38100" cap="flat" cmpd="sng" algn="ctr">
            <a:solidFill>
              <a:srgbClr val="0C6FCF">
                <a:shade val="95000"/>
                <a:satMod val="105000"/>
              </a:srgbClr>
            </a:solidFill>
            <a:prstDash val="solid"/>
          </a:ln>
          <a:effectLst/>
        </p:spPr>
      </p:cxnSp>
      <p:cxnSp>
        <p:nvCxnSpPr>
          <p:cNvPr id="121" name="Straight Connector 120"/>
          <p:cNvCxnSpPr/>
          <p:nvPr/>
        </p:nvCxnSpPr>
        <p:spPr>
          <a:xfrm>
            <a:off x="7689620" y="3986212"/>
            <a:ext cx="0" cy="98003"/>
          </a:xfrm>
          <a:prstGeom prst="line">
            <a:avLst/>
          </a:prstGeom>
          <a:noFill/>
          <a:ln w="38100" cap="flat" cmpd="sng" algn="ctr">
            <a:solidFill>
              <a:srgbClr val="0C6FCF">
                <a:shade val="95000"/>
                <a:satMod val="105000"/>
              </a:srgbClr>
            </a:solidFill>
            <a:prstDash val="solid"/>
          </a:ln>
          <a:effectLst/>
        </p:spPr>
      </p:cxnSp>
      <p:sp>
        <p:nvSpPr>
          <p:cNvPr id="122" name="Rectangle 121"/>
          <p:cNvSpPr/>
          <p:nvPr/>
        </p:nvSpPr>
        <p:spPr>
          <a:xfrm>
            <a:off x="113931" y="6466488"/>
            <a:ext cx="7786742"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Adapted  from: Lee J </a:t>
            </a:r>
            <a:r>
              <a:rPr kumimoji="0" lang="en-US"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 Br J Anaesth</a:t>
            </a:r>
            <a:r>
              <a:rPr kumimoji="0" lang="en-US"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2013; 111(1):112-20.</a:t>
            </a:r>
            <a:endParaRPr kumimoji="0" lang="es-MX"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3383439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zh-CN" altLang="en-US" dirty="0" smtClean="0">
                <a:latin typeface="Arial" pitchFamily="34" charset="0"/>
                <a:ea typeface="宋体" pitchFamily="2" charset="-122"/>
                <a:cs typeface="Arial" pitchFamily="34" charset="0"/>
              </a:rPr>
              <a:t>问题讨论</a:t>
            </a:r>
            <a:endParaRPr lang="en-CA" dirty="0">
              <a:latin typeface="Arial" pitchFamily="34" charset="0"/>
              <a:ea typeface="宋体" pitchFamily="2" charset="-122"/>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t="9309" b="9869"/>
          <a:stretch>
            <a:fillRect/>
          </a:stretch>
        </p:blipFill>
        <p:spPr bwMode="auto">
          <a:xfrm>
            <a:off x="1411288" y="1509713"/>
            <a:ext cx="6051550" cy="48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1281113" y="2973388"/>
            <a:ext cx="6553200" cy="20161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spcBef>
                <a:spcPct val="20000"/>
              </a:spcBef>
              <a:buClr>
                <a:srgbClr val="0092FF"/>
              </a:buClr>
              <a:buFont typeface="Arial" pitchFamily="34" charset="0"/>
              <a:buNone/>
              <a:defRPr/>
            </a:pPr>
            <a:r>
              <a:rPr lang="zh-CN" altLang="en-US" sz="4000" b="1" cap="small" dirty="0">
                <a:solidFill>
                  <a:schemeClr val="accent2">
                    <a:lumMod val="75000"/>
                  </a:schemeClr>
                </a:solidFill>
                <a:latin typeface="Arial" pitchFamily="34" charset="0"/>
                <a:ea typeface="宋体" pitchFamily="2" charset="-122"/>
                <a:cs typeface="Arial" pitchFamily="34" charset="0"/>
              </a:rPr>
              <a:t>在临床实践中，</a:t>
            </a:r>
            <a:r>
              <a:rPr lang="zh-CN" altLang="en-US" sz="4000" b="1" cap="small" dirty="0" smtClean="0">
                <a:solidFill>
                  <a:schemeClr val="accent2">
                    <a:lumMod val="75000"/>
                  </a:schemeClr>
                </a:solidFill>
                <a:latin typeface="Arial" pitchFamily="34" charset="0"/>
                <a:ea typeface="宋体" pitchFamily="2" charset="-122"/>
                <a:cs typeface="Arial" pitchFamily="34" charset="0"/>
              </a:rPr>
              <a:t>您是否常规评估患者有无转为慢性疼痛的风险？</a:t>
            </a:r>
            <a:endParaRPr lang="en-US" altLang="zh-CN" sz="4000" b="1" cap="small" dirty="0" smtClean="0">
              <a:solidFill>
                <a:schemeClr val="accent2">
                  <a:lumMod val="75000"/>
                </a:schemeClr>
              </a:solidFill>
              <a:latin typeface="Arial" pitchFamily="34" charset="0"/>
              <a:ea typeface="宋体" pitchFamily="2" charset="-122"/>
              <a:cs typeface="Arial" pitchFamily="34" charset="0"/>
            </a:endParaRPr>
          </a:p>
          <a:p>
            <a:pPr algn="ctr">
              <a:spcBef>
                <a:spcPct val="20000"/>
              </a:spcBef>
              <a:buClr>
                <a:srgbClr val="0092FF"/>
              </a:buClr>
              <a:buFont typeface="Arial" pitchFamily="34" charset="0"/>
              <a:buNone/>
              <a:defRPr/>
            </a:pPr>
            <a:r>
              <a:rPr lang="zh-CN" altLang="en-US" sz="4000" b="1" cap="small" dirty="0" smtClean="0">
                <a:solidFill>
                  <a:schemeClr val="accent2">
                    <a:lumMod val="75000"/>
                  </a:schemeClr>
                </a:solidFill>
                <a:latin typeface="Arial" pitchFamily="34" charset="0"/>
                <a:ea typeface="宋体" pitchFamily="2" charset="-122"/>
                <a:cs typeface="Arial" pitchFamily="34" charset="0"/>
              </a:rPr>
              <a:t>如果有，您是如何评估的？</a:t>
            </a:r>
            <a:endParaRPr lang="en-US" altLang="zh-CN" sz="4000" b="1" cap="small" dirty="0" smtClean="0">
              <a:solidFill>
                <a:schemeClr val="accent2">
                  <a:lumMod val="75000"/>
                </a:schemeClr>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815720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914400" y="26724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具有发生慢性疼痛风险的患者</a:t>
            </a:r>
            <a:endParaRPr lang="en-CA" dirty="0">
              <a:latin typeface="Arial" pitchFamily="34" charset="0"/>
              <a:ea typeface="宋体" pitchFamily="2" charset="-122"/>
              <a:cs typeface="Arial" pitchFamily="34" charset="0"/>
            </a:endParaRPr>
          </a:p>
        </p:txBody>
      </p:sp>
      <p:sp>
        <p:nvSpPr>
          <p:cNvPr id="140291" name="Rectangle 3"/>
          <p:cNvSpPr>
            <a:spLocks noGrp="1"/>
          </p:cNvSpPr>
          <p:nvPr>
            <p:ph idx="1"/>
          </p:nvPr>
        </p:nvSpPr>
        <p:spPr>
          <a:xfrm>
            <a:off x="457200" y="2882900"/>
            <a:ext cx="8229600" cy="4648200"/>
          </a:xfrm>
        </p:spPr>
        <p:txBody>
          <a:bodyPr/>
          <a:lstStyle/>
          <a:p>
            <a:r>
              <a:rPr lang="zh-CN" altLang="en-US" sz="2400" dirty="0" smtClean="0">
                <a:latin typeface="Arial" pitchFamily="34" charset="0"/>
                <a:ea typeface="宋体" pitchFamily="2" charset="-122"/>
                <a:cs typeface="Arial" pitchFamily="34" charset="0"/>
              </a:rPr>
              <a:t>对待疼痛的悲观态度，对运动和活动过度恐惧，对改善不抱希望</a:t>
            </a:r>
            <a:endParaRPr lang="en-US" sz="2400" dirty="0" smtClean="0">
              <a:latin typeface="Arial" pitchFamily="34" charset="0"/>
              <a:ea typeface="宋体" pitchFamily="2" charset="-122"/>
              <a:cs typeface="Arial" pitchFamily="34" charset="0"/>
            </a:endParaRPr>
          </a:p>
          <a:p>
            <a:r>
              <a:rPr lang="zh-CN" altLang="en-US" sz="2400" dirty="0" smtClean="0">
                <a:latin typeface="Arial" pitchFamily="34" charset="0"/>
                <a:ea typeface="宋体" pitchFamily="2" charset="-122"/>
                <a:cs typeface="Arial" pitchFamily="34" charset="0"/>
              </a:rPr>
              <a:t>与工作有关的问题（如不满、冲突）</a:t>
            </a:r>
            <a:r>
              <a:rPr lang="en-US" sz="2400" dirty="0" smtClean="0">
                <a:latin typeface="Arial" pitchFamily="34" charset="0"/>
                <a:ea typeface="宋体" pitchFamily="2" charset="-122"/>
                <a:cs typeface="Arial" pitchFamily="34" charset="0"/>
              </a:rPr>
              <a:t> </a:t>
            </a:r>
          </a:p>
          <a:p>
            <a:r>
              <a:rPr lang="zh-CN" altLang="en-US" sz="2400" dirty="0" smtClean="0">
                <a:latin typeface="Arial" pitchFamily="34" charset="0"/>
                <a:ea typeface="宋体" pitchFamily="2" charset="-122"/>
                <a:cs typeface="Arial" pitchFamily="34" charset="0"/>
              </a:rPr>
              <a:t>情绪问题（如抑郁、焦虑、担忧）</a:t>
            </a:r>
            <a:endParaRPr sz="2400" dirty="0" smtClean="0">
              <a:latin typeface="Arial" pitchFamily="34" charset="0"/>
              <a:ea typeface="宋体" pitchFamily="2" charset="-122"/>
              <a:cs typeface="Arial" pitchFamily="34" charset="0"/>
            </a:endParaRPr>
          </a:p>
          <a:p>
            <a:r>
              <a:rPr lang="zh-CN" altLang="en-US" sz="2400" dirty="0" smtClean="0">
                <a:latin typeface="Arial" pitchFamily="34" charset="0"/>
                <a:ea typeface="宋体" pitchFamily="2" charset="-122"/>
                <a:cs typeface="Arial" pitchFamily="34" charset="0"/>
              </a:rPr>
              <a:t>全身疼痛（如头痛、乏力、头晕）</a:t>
            </a:r>
            <a:endParaRPr sz="2400" dirty="0" smtClean="0">
              <a:latin typeface="Arial" pitchFamily="34" charset="0"/>
              <a:ea typeface="宋体" pitchFamily="2" charset="-122"/>
              <a:cs typeface="Arial" pitchFamily="34" charset="0"/>
            </a:endParaRPr>
          </a:p>
          <a:p>
            <a:r>
              <a:rPr lang="zh-CN" altLang="en-US" sz="2400" dirty="0" smtClean="0">
                <a:latin typeface="Arial" pitchFamily="34" charset="0"/>
                <a:ea typeface="宋体" pitchFamily="2" charset="-122"/>
                <a:cs typeface="Arial" pitchFamily="34" charset="0"/>
              </a:rPr>
              <a:t>渴望接受被动治疗，表现不积极</a:t>
            </a:r>
            <a:endParaRPr lang="en-US" sz="2400" dirty="0" smtClean="0">
              <a:latin typeface="Arial" pitchFamily="34" charset="0"/>
              <a:ea typeface="宋体" pitchFamily="2" charset="-122"/>
              <a:cs typeface="Arial" pitchFamily="34" charset="0"/>
            </a:endParaRPr>
          </a:p>
          <a:p>
            <a:r>
              <a:rPr lang="zh-CN" altLang="en-US" sz="2400" dirty="0">
                <a:latin typeface="Arial" pitchFamily="34" charset="0"/>
                <a:ea typeface="宋体" pitchFamily="2" charset="-122"/>
                <a:cs typeface="Arial" pitchFamily="34" charset="0"/>
              </a:rPr>
              <a:t>前几次腰背痛发作接受了长期随访</a:t>
            </a:r>
            <a:endParaRPr lang="en-US" altLang="zh-CN" sz="2400" dirty="0">
              <a:latin typeface="Arial" pitchFamily="34" charset="0"/>
              <a:ea typeface="宋体" pitchFamily="2" charset="-122"/>
              <a:cs typeface="Arial" pitchFamily="34" charset="0"/>
            </a:endParaRPr>
          </a:p>
          <a:p>
            <a:endParaRPr lang="en-US" sz="2400" dirty="0" smtClean="0">
              <a:latin typeface="Arial" pitchFamily="34" charset="0"/>
              <a:ea typeface="宋体" pitchFamily="2" charset="-122"/>
              <a:cs typeface="Arial" pitchFamily="34" charset="0"/>
            </a:endParaRPr>
          </a:p>
          <a:p>
            <a:endParaRPr lang="en-US" sz="2400" dirty="0" smtClean="0">
              <a:latin typeface="Arial" pitchFamily="34" charset="0"/>
              <a:ea typeface="宋体" pitchFamily="2" charset="-122"/>
              <a:cs typeface="Arial" pitchFamily="34" charset="0"/>
            </a:endParaRPr>
          </a:p>
          <a:p>
            <a:endParaRPr lang="en-US" sz="2400" dirty="0">
              <a:latin typeface="Arial" pitchFamily="34" charset="0"/>
              <a:ea typeface="宋体" pitchFamily="2" charset="-122"/>
              <a:cs typeface="Arial" pitchFamily="34" charset="0"/>
            </a:endParaRPr>
          </a:p>
        </p:txBody>
      </p:sp>
      <p:sp>
        <p:nvSpPr>
          <p:cNvPr id="20" name="Rectangle 2"/>
          <p:cNvSpPr txBox="1">
            <a:spLocks/>
          </p:cNvSpPr>
          <p:nvPr/>
        </p:nvSpPr>
        <p:spPr bwMode="auto">
          <a:xfrm>
            <a:off x="582613" y="1527929"/>
            <a:ext cx="8229600" cy="1224037"/>
          </a:xfrm>
          <a:prstGeom prst="rect">
            <a:avLst/>
          </a:prstGeom>
          <a:solidFill>
            <a:srgbClr val="DDBB30"/>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lang="en-CA" altLang="zh-CN" sz="4000" kern="1200">
                <a:solidFill>
                  <a:srgbClr val="002060"/>
                </a:solidFill>
                <a:latin typeface="+mj-lt"/>
                <a:ea typeface="SimSun" pitchFamily="2" charset="-122"/>
                <a:cs typeface="+mj-cs"/>
              </a:defRPr>
            </a:lvl1pPr>
            <a:lvl2pPr algn="ctr" rtl="0" eaLnBrk="0" fontAlgn="base" hangingPunct="0">
              <a:spcBef>
                <a:spcPct val="0"/>
              </a:spcBef>
              <a:spcAft>
                <a:spcPct val="0"/>
              </a:spcAft>
              <a:defRPr sz="4400">
                <a:solidFill>
                  <a:srgbClr val="002060"/>
                </a:solidFill>
                <a:latin typeface="Calibri" pitchFamily="34" charset="0"/>
              </a:defRPr>
            </a:lvl2pPr>
            <a:lvl3pPr algn="ctr" rtl="0" eaLnBrk="0" fontAlgn="base" hangingPunct="0">
              <a:spcBef>
                <a:spcPct val="0"/>
              </a:spcBef>
              <a:spcAft>
                <a:spcPct val="0"/>
              </a:spcAft>
              <a:defRPr sz="4400">
                <a:solidFill>
                  <a:srgbClr val="002060"/>
                </a:solidFill>
                <a:latin typeface="Calibri" pitchFamily="34" charset="0"/>
              </a:defRPr>
            </a:lvl3pPr>
            <a:lvl4pPr algn="ctr" rtl="0" eaLnBrk="0" fontAlgn="base" hangingPunct="0">
              <a:spcBef>
                <a:spcPct val="0"/>
              </a:spcBef>
              <a:spcAft>
                <a:spcPct val="0"/>
              </a:spcAft>
              <a:defRPr sz="4400">
                <a:solidFill>
                  <a:srgbClr val="002060"/>
                </a:solidFill>
                <a:latin typeface="Calibri" pitchFamily="34" charset="0"/>
              </a:defRPr>
            </a:lvl4pPr>
            <a:lvl5pPr algn="ctr" rtl="0" eaLnBrk="0" fontAlgn="base" hangingPunct="0">
              <a:spcBef>
                <a:spcPct val="0"/>
              </a:spcBef>
              <a:spcAft>
                <a:spcPct val="0"/>
              </a:spcAft>
              <a:defRPr sz="4400">
                <a:solidFill>
                  <a:srgbClr val="002060"/>
                </a:solidFill>
                <a:latin typeface="Calibri" pitchFamily="34" charset="0"/>
              </a:defRPr>
            </a:lvl5pPr>
            <a:lvl6pPr marL="457200" algn="ctr" rtl="0" fontAlgn="base">
              <a:spcBef>
                <a:spcPct val="0"/>
              </a:spcBef>
              <a:spcAft>
                <a:spcPct val="0"/>
              </a:spcAft>
              <a:defRPr sz="4400">
                <a:solidFill>
                  <a:srgbClr val="002060"/>
                </a:solidFill>
                <a:latin typeface="Calibri" pitchFamily="34" charset="0"/>
              </a:defRPr>
            </a:lvl6pPr>
            <a:lvl7pPr marL="914400" algn="ctr" rtl="0" fontAlgn="base">
              <a:spcBef>
                <a:spcPct val="0"/>
              </a:spcBef>
              <a:spcAft>
                <a:spcPct val="0"/>
              </a:spcAft>
              <a:defRPr sz="4400">
                <a:solidFill>
                  <a:srgbClr val="002060"/>
                </a:solidFill>
                <a:latin typeface="Calibri" pitchFamily="34" charset="0"/>
              </a:defRPr>
            </a:lvl7pPr>
            <a:lvl8pPr marL="1371600" algn="ctr" rtl="0" fontAlgn="base">
              <a:spcBef>
                <a:spcPct val="0"/>
              </a:spcBef>
              <a:spcAft>
                <a:spcPct val="0"/>
              </a:spcAft>
              <a:defRPr sz="4400">
                <a:solidFill>
                  <a:srgbClr val="002060"/>
                </a:solidFill>
                <a:latin typeface="Calibri" pitchFamily="34" charset="0"/>
              </a:defRPr>
            </a:lvl8pPr>
            <a:lvl9pPr marL="1828800" algn="ctr" rtl="0" fontAlgn="base">
              <a:spcBef>
                <a:spcPct val="0"/>
              </a:spcBef>
              <a:spcAft>
                <a:spcPct val="0"/>
              </a:spcAft>
              <a:defRPr sz="4400">
                <a:solidFill>
                  <a:srgbClr val="002060"/>
                </a:solidFill>
                <a:latin typeface="Calibri" pitchFamily="34" charset="0"/>
              </a:defRPr>
            </a:lvl9pPr>
          </a:lstStyle>
          <a:p>
            <a:pPr lvl="0">
              <a:defRPr/>
            </a:pPr>
            <a:r>
              <a:rPr lang="zh-CN" altLang="en-US" sz="2400" b="1" dirty="0" smtClean="0">
                <a:latin typeface="Arial" pitchFamily="34" charset="0"/>
                <a:ea typeface="宋体" pitchFamily="2" charset="-122"/>
                <a:cs typeface="Arial" pitchFamily="34" charset="0"/>
              </a:rPr>
              <a:t>黄色</a:t>
            </a:r>
            <a:r>
              <a:rPr lang="zh-CN" altLang="en-US" sz="2400" b="1" dirty="0">
                <a:latin typeface="Arial" pitchFamily="34" charset="0"/>
                <a:ea typeface="宋体" pitchFamily="2" charset="-122"/>
                <a:cs typeface="Arial" pitchFamily="34" charset="0"/>
              </a:rPr>
              <a:t>预警信号是指表明存在需要医师进一步关注的长期问题的患者特征，尤其是在重返工作方面。</a:t>
            </a:r>
            <a:endParaRPr lang="en-US" altLang="zh-CN" sz="2400" b="1" dirty="0">
              <a:latin typeface="Arial" pitchFamily="34" charset="0"/>
              <a:ea typeface="宋体" pitchFamily="2" charset="-122"/>
              <a:cs typeface="Arial" pitchFamily="34" charset="0"/>
            </a:endParaRPr>
          </a:p>
        </p:txBody>
      </p:sp>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t="1" b="33154"/>
          <a:stretch/>
        </p:blipFill>
        <p:spPr>
          <a:xfrm flipH="1">
            <a:off x="219075" y="150961"/>
            <a:ext cx="1425660" cy="1201589"/>
          </a:xfrm>
          <a:prstGeom prst="rect">
            <a:avLst/>
          </a:prstGeom>
        </p:spPr>
      </p:pic>
      <p:sp>
        <p:nvSpPr>
          <p:cNvPr id="26" name="Rectangle 6"/>
          <p:cNvSpPr>
            <a:spLocks noChangeArrowheads="1"/>
          </p:cNvSpPr>
          <p:nvPr/>
        </p:nvSpPr>
        <p:spPr bwMode="auto">
          <a:xfrm>
            <a:off x="207963" y="6663789"/>
            <a:ext cx="86423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marL="0" marR="0" lvl="4"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noProof="0" dirty="0" smtClean="0">
                <a:ln>
                  <a:noFill/>
                </a:ln>
                <a:solidFill>
                  <a:srgbClr val="002060"/>
                </a:solidFill>
                <a:effectLst/>
                <a:uLnTx/>
                <a:uFillTx/>
                <a:latin typeface="Arial" pitchFamily="34" charset="0"/>
                <a:ea typeface="宋体" pitchFamily="2" charset="-122"/>
                <a:cs typeface="Arial" pitchFamily="34" charset="0"/>
              </a:rPr>
              <a:t>Laerum E </a:t>
            </a:r>
            <a:r>
              <a:rPr kumimoji="0" lang="en-US" sz="1000" b="0" i="1" u="none" strike="noStrike" kern="0" cap="none" spc="0" normalizeH="0" noProof="0" dirty="0" smtClean="0">
                <a:ln>
                  <a:noFill/>
                </a:ln>
                <a:solidFill>
                  <a:srgbClr val="002060"/>
                </a:solidFill>
                <a:effectLst/>
                <a:uLnTx/>
                <a:uFillTx/>
                <a:latin typeface="Arial" pitchFamily="34" charset="0"/>
                <a:ea typeface="宋体" pitchFamily="2" charset="-122"/>
                <a:cs typeface="Arial" pitchFamily="34" charset="0"/>
              </a:rPr>
              <a:t>et al. Tidsskr Nor Laegeforen</a:t>
            </a:r>
            <a:r>
              <a:rPr kumimoji="0" lang="en-US" sz="1000" b="0" i="0" u="none" strike="noStrike" kern="0" cap="none" spc="0" normalizeH="0" noProof="0" dirty="0" smtClean="0">
                <a:ln>
                  <a:noFill/>
                </a:ln>
                <a:solidFill>
                  <a:srgbClr val="002060"/>
                </a:solidFill>
                <a:effectLst/>
                <a:uLnTx/>
                <a:uFillTx/>
                <a:latin typeface="Arial" pitchFamily="34" charset="0"/>
                <a:ea typeface="宋体" pitchFamily="2" charset="-122"/>
                <a:cs typeface="Arial" pitchFamily="34" charset="0"/>
              </a:rPr>
              <a:t> 2010; 130(22):2248-51.</a:t>
            </a:r>
          </a:p>
        </p:txBody>
      </p:sp>
    </p:spTree>
    <p:extLst>
      <p:ext uri="{BB962C8B-B14F-4D97-AF65-F5344CB8AC3E}">
        <p14:creationId xmlns:p14="http://schemas.microsoft.com/office/powerpoint/2010/main" val="1769815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持续性腰痛的管理</a:t>
            </a:r>
            <a:r>
              <a:rPr lang="en-US" dirty="0" smtClean="0">
                <a:latin typeface="Arial" pitchFamily="34" charset="0"/>
                <a:ea typeface="宋体" pitchFamily="2" charset="-122"/>
                <a:cs typeface="Arial" pitchFamily="34" charset="0"/>
              </a:rPr>
              <a:t>*</a:t>
            </a:r>
            <a:endParaRPr lang="en-CA" dirty="0">
              <a:latin typeface="Arial" pitchFamily="34" charset="0"/>
              <a:ea typeface="宋体" pitchFamily="2" charset="-122"/>
              <a:cs typeface="Arial" pitchFamily="34" charset="0"/>
            </a:endParaRPr>
          </a:p>
        </p:txBody>
      </p:sp>
      <p:cxnSp>
        <p:nvCxnSpPr>
          <p:cNvPr id="49" name="Straight Connector 48"/>
          <p:cNvCxnSpPr/>
          <p:nvPr/>
        </p:nvCxnSpPr>
        <p:spPr>
          <a:xfrm flipH="1">
            <a:off x="4584408" y="1985457"/>
            <a:ext cx="11257" cy="879384"/>
          </a:xfrm>
          <a:prstGeom prst="line">
            <a:avLst/>
          </a:prstGeom>
          <a:noFill/>
          <a:ln w="25400" cap="flat" cmpd="sng" algn="ctr">
            <a:solidFill>
              <a:srgbClr val="0C6FCF"/>
            </a:solidFill>
            <a:prstDash val="solid"/>
          </a:ln>
          <a:effectLst/>
        </p:spPr>
      </p:cxnSp>
      <p:cxnSp>
        <p:nvCxnSpPr>
          <p:cNvPr id="50" name="Straight Connector 49"/>
          <p:cNvCxnSpPr/>
          <p:nvPr/>
        </p:nvCxnSpPr>
        <p:spPr>
          <a:xfrm flipH="1">
            <a:off x="7039557" y="2838449"/>
            <a:ext cx="16720" cy="2722060"/>
          </a:xfrm>
          <a:prstGeom prst="line">
            <a:avLst/>
          </a:prstGeom>
          <a:noFill/>
          <a:ln w="25400" cap="flat" cmpd="sng" algn="ctr">
            <a:solidFill>
              <a:srgbClr val="C03932"/>
            </a:solidFill>
            <a:prstDash val="solid"/>
            <a:tailEnd type="arrow"/>
          </a:ln>
          <a:effectLst/>
        </p:spPr>
      </p:cxnSp>
      <p:cxnSp>
        <p:nvCxnSpPr>
          <p:cNvPr id="51" name="Straight Connector 50"/>
          <p:cNvCxnSpPr/>
          <p:nvPr/>
        </p:nvCxnSpPr>
        <p:spPr>
          <a:xfrm>
            <a:off x="2474244" y="2852936"/>
            <a:ext cx="0" cy="2726380"/>
          </a:xfrm>
          <a:prstGeom prst="line">
            <a:avLst/>
          </a:prstGeom>
          <a:noFill/>
          <a:ln w="25400" cap="flat" cmpd="sng" algn="ctr">
            <a:solidFill>
              <a:srgbClr val="0C6FCF">
                <a:shade val="95000"/>
                <a:satMod val="105000"/>
              </a:srgbClr>
            </a:solidFill>
            <a:prstDash val="solid"/>
            <a:tailEnd type="arrow"/>
          </a:ln>
          <a:effectLst/>
        </p:spPr>
      </p:cxnSp>
      <p:sp>
        <p:nvSpPr>
          <p:cNvPr id="52" name="Rectangle 51"/>
          <p:cNvSpPr/>
          <p:nvPr/>
        </p:nvSpPr>
        <p:spPr>
          <a:xfrm>
            <a:off x="116312" y="6436156"/>
            <a:ext cx="7786742" cy="430887"/>
          </a:xfrm>
          <a:prstGeom prst="rect">
            <a:avLst/>
          </a:prstGeom>
        </p:spPr>
        <p:txBody>
          <a:bodyPr wrap="square">
            <a:spAutoFit/>
          </a:bodyPr>
          <a:lstStyle/>
          <a:p>
            <a:pPr lvl="0">
              <a:defRPr/>
            </a:pPr>
            <a:r>
              <a:rPr kumimoji="0" lang="en-CA" sz="12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a:t>
            </a:r>
            <a:r>
              <a:rPr lang="zh-CN" altLang="en-US" sz="1200" b="1" kern="0" dirty="0" smtClean="0">
                <a:solidFill>
                  <a:srgbClr val="002060"/>
                </a:solidFill>
                <a:latin typeface="Arial" pitchFamily="34" charset="0"/>
                <a:ea typeface="宋体" pitchFamily="2" charset="-122"/>
                <a:cs typeface="Arial" pitchFamily="34" charset="0"/>
              </a:rPr>
              <a:t>美国医师</a:t>
            </a:r>
            <a:r>
              <a:rPr lang="zh-CN" altLang="en-US" sz="1200" b="1" kern="0" dirty="0">
                <a:solidFill>
                  <a:srgbClr val="002060"/>
                </a:solidFill>
                <a:latin typeface="Arial" pitchFamily="34" charset="0"/>
                <a:ea typeface="宋体" pitchFamily="2" charset="-122"/>
                <a:cs typeface="Arial" pitchFamily="34" charset="0"/>
              </a:rPr>
              <a:t>协会</a:t>
            </a:r>
            <a:r>
              <a:rPr lang="zh-CN" altLang="en-US" sz="1200" b="1" kern="0" dirty="0" smtClean="0">
                <a:solidFill>
                  <a:srgbClr val="002060"/>
                </a:solidFill>
                <a:latin typeface="Arial" pitchFamily="34" charset="0"/>
                <a:ea typeface="宋体" pitchFamily="2" charset="-122"/>
                <a:cs typeface="Arial" pitchFamily="34" charset="0"/>
              </a:rPr>
              <a:t>和美国疼痛</a:t>
            </a:r>
            <a:r>
              <a:rPr lang="zh-CN" altLang="en-US" sz="1200" b="1" kern="0" dirty="0">
                <a:solidFill>
                  <a:srgbClr val="002060"/>
                </a:solidFill>
                <a:latin typeface="Arial" pitchFamily="34" charset="0"/>
                <a:ea typeface="宋体" pitchFamily="2" charset="-122"/>
                <a:cs typeface="Arial" pitchFamily="34" charset="0"/>
              </a:rPr>
              <a:t>协会</a:t>
            </a:r>
            <a:endParaRPr kumimoji="0" lang="en-CA" sz="12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Adapted  from: Chou R </a:t>
            </a:r>
            <a:r>
              <a:rPr kumimoji="0" lang="en-US"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 </a:t>
            </a:r>
            <a:r>
              <a:rPr kumimoji="0" lang="sv-SE"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Ann Intern Med </a:t>
            </a:r>
            <a:r>
              <a:rPr kumimoji="0" lang="sv-SE"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2007; 147(7): 478-91.</a:t>
            </a:r>
          </a:p>
        </p:txBody>
      </p:sp>
      <p:sp>
        <p:nvSpPr>
          <p:cNvPr id="53" name="Freeform 52"/>
          <p:cNvSpPr/>
          <p:nvPr/>
        </p:nvSpPr>
        <p:spPr>
          <a:xfrm>
            <a:off x="636376" y="1632229"/>
            <a:ext cx="8272064" cy="348310"/>
          </a:xfrm>
          <a:custGeom>
            <a:avLst/>
            <a:gdLst>
              <a:gd name="connsiteX0" fmla="*/ 0 w 5620961"/>
              <a:gd name="connsiteY0" fmla="*/ 0 h 348310"/>
              <a:gd name="connsiteX1" fmla="*/ 5620961 w 5620961"/>
              <a:gd name="connsiteY1" fmla="*/ 0 h 348310"/>
              <a:gd name="connsiteX2" fmla="*/ 5620961 w 5620961"/>
              <a:gd name="connsiteY2" fmla="*/ 348310 h 348310"/>
              <a:gd name="connsiteX3" fmla="*/ 0 w 5620961"/>
              <a:gd name="connsiteY3" fmla="*/ 348310 h 348310"/>
              <a:gd name="connsiteX4" fmla="*/ 0 w 5620961"/>
              <a:gd name="connsiteY4" fmla="*/ 0 h 348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0961" h="348310">
                <a:moveTo>
                  <a:pt x="0" y="0"/>
                </a:moveTo>
                <a:lnTo>
                  <a:pt x="5620961" y="0"/>
                </a:lnTo>
                <a:lnTo>
                  <a:pt x="5620961" y="348310"/>
                </a:lnTo>
                <a:lnTo>
                  <a:pt x="0" y="348310"/>
                </a:lnTo>
                <a:lnTo>
                  <a:pt x="0" y="0"/>
                </a:lnTo>
                <a:close/>
              </a:path>
            </a:pathLst>
          </a:custGeom>
          <a:solidFill>
            <a:srgbClr val="0C6FCF">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11430" tIns="11430" rIns="11430" bIns="1143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zh-CN" altLang="en-US" sz="18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持续性腰痛</a:t>
            </a:r>
            <a:endParaRPr kumimoji="0" lang="en-CA" sz="18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54" name="Freeform 53"/>
          <p:cNvSpPr/>
          <p:nvPr/>
        </p:nvSpPr>
        <p:spPr>
          <a:xfrm>
            <a:off x="636376" y="3029115"/>
            <a:ext cx="3980536" cy="916903"/>
          </a:xfrm>
          <a:custGeom>
            <a:avLst/>
            <a:gdLst>
              <a:gd name="connsiteX0" fmla="*/ 0 w 3717019"/>
              <a:gd name="connsiteY0" fmla="*/ 0 h 783694"/>
              <a:gd name="connsiteX1" fmla="*/ 3717019 w 3717019"/>
              <a:gd name="connsiteY1" fmla="*/ 0 h 783694"/>
              <a:gd name="connsiteX2" fmla="*/ 3717019 w 3717019"/>
              <a:gd name="connsiteY2" fmla="*/ 783694 h 783694"/>
              <a:gd name="connsiteX3" fmla="*/ 0 w 3717019"/>
              <a:gd name="connsiteY3" fmla="*/ 783694 h 783694"/>
              <a:gd name="connsiteX4" fmla="*/ 0 w 3717019"/>
              <a:gd name="connsiteY4" fmla="*/ 0 h 78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019" h="783694">
                <a:moveTo>
                  <a:pt x="0" y="0"/>
                </a:moveTo>
                <a:lnTo>
                  <a:pt x="3717019" y="0"/>
                </a:lnTo>
                <a:lnTo>
                  <a:pt x="3717019" y="783694"/>
                </a:lnTo>
                <a:lnTo>
                  <a:pt x="0" y="783694"/>
                </a:lnTo>
                <a:lnTo>
                  <a:pt x="0" y="0"/>
                </a:lnTo>
                <a:close/>
              </a:path>
            </a:pathLst>
          </a:custGeom>
          <a:solidFill>
            <a:srgbClr val="0C6FCF">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11430" tIns="11430" rIns="11430" bIns="1143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zh-CN" altLang="en-US" sz="18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重新评估症状和风险因素，回顾诊断，考虑转诊和</a:t>
            </a:r>
            <a:r>
              <a:rPr kumimoji="0" lang="en-US" altLang="zh-CN" sz="18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a:t>
            </a:r>
            <a:r>
              <a:rPr kumimoji="0" lang="zh-CN" altLang="en-US" sz="18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或影像学检查</a:t>
            </a:r>
            <a:endParaRPr kumimoji="0" lang="en-US" sz="18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55" name="Freeform 54"/>
          <p:cNvSpPr/>
          <p:nvPr/>
        </p:nvSpPr>
        <p:spPr>
          <a:xfrm>
            <a:off x="636376" y="4077075"/>
            <a:ext cx="3980536" cy="1131998"/>
          </a:xfrm>
          <a:custGeom>
            <a:avLst/>
            <a:gdLst>
              <a:gd name="connsiteX0" fmla="*/ 0 w 3717019"/>
              <a:gd name="connsiteY0" fmla="*/ 0 h 1131998"/>
              <a:gd name="connsiteX1" fmla="*/ 3717019 w 3717019"/>
              <a:gd name="connsiteY1" fmla="*/ 0 h 1131998"/>
              <a:gd name="connsiteX2" fmla="*/ 3717019 w 3717019"/>
              <a:gd name="connsiteY2" fmla="*/ 1131998 h 1131998"/>
              <a:gd name="connsiteX3" fmla="*/ 0 w 3717019"/>
              <a:gd name="connsiteY3" fmla="*/ 1131998 h 1131998"/>
              <a:gd name="connsiteX4" fmla="*/ 0 w 3717019"/>
              <a:gd name="connsiteY4" fmla="*/ 0 h 1131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019" h="1131998">
                <a:moveTo>
                  <a:pt x="0" y="0"/>
                </a:moveTo>
                <a:lnTo>
                  <a:pt x="3717019" y="0"/>
                </a:lnTo>
                <a:lnTo>
                  <a:pt x="3717019" y="1131998"/>
                </a:lnTo>
                <a:lnTo>
                  <a:pt x="0" y="1131998"/>
                </a:lnTo>
                <a:lnTo>
                  <a:pt x="0" y="0"/>
                </a:lnTo>
                <a:close/>
              </a:path>
            </a:pathLst>
          </a:custGeom>
          <a:solidFill>
            <a:srgbClr val="0C6FCF">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11430" tIns="11430" rIns="11430" bIns="1143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zh-CN" altLang="en-US" sz="18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考虑其他疗法（如结合药物和非药物方法的跨学科方法）</a:t>
            </a:r>
            <a:endParaRPr kumimoji="0" lang="en-US" sz="18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56" name="Freeform 55"/>
          <p:cNvSpPr/>
          <p:nvPr/>
        </p:nvSpPr>
        <p:spPr>
          <a:xfrm>
            <a:off x="636376" y="5579316"/>
            <a:ext cx="3980536" cy="725245"/>
          </a:xfrm>
          <a:custGeom>
            <a:avLst/>
            <a:gdLst>
              <a:gd name="connsiteX0" fmla="*/ 0 w 3660759"/>
              <a:gd name="connsiteY0" fmla="*/ 0 h 725245"/>
              <a:gd name="connsiteX1" fmla="*/ 3660759 w 3660759"/>
              <a:gd name="connsiteY1" fmla="*/ 0 h 725245"/>
              <a:gd name="connsiteX2" fmla="*/ 3660759 w 3660759"/>
              <a:gd name="connsiteY2" fmla="*/ 725245 h 725245"/>
              <a:gd name="connsiteX3" fmla="*/ 0 w 3660759"/>
              <a:gd name="connsiteY3" fmla="*/ 725245 h 725245"/>
              <a:gd name="connsiteX4" fmla="*/ 0 w 3660759"/>
              <a:gd name="connsiteY4" fmla="*/ 0 h 725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0759" h="725245">
                <a:moveTo>
                  <a:pt x="0" y="0"/>
                </a:moveTo>
                <a:lnTo>
                  <a:pt x="3660759" y="0"/>
                </a:lnTo>
                <a:lnTo>
                  <a:pt x="3660759" y="725245"/>
                </a:lnTo>
                <a:lnTo>
                  <a:pt x="0" y="725245"/>
                </a:lnTo>
                <a:lnTo>
                  <a:pt x="0" y="0"/>
                </a:lnTo>
                <a:close/>
              </a:path>
            </a:pathLst>
          </a:custGeom>
          <a:solidFill>
            <a:srgbClr val="0C6FCF">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11430" tIns="11430" rIns="11430" bIns="1143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zh-CN" altLang="en-US" sz="18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评价疗效</a:t>
            </a:r>
            <a:endParaRPr kumimoji="0" lang="en-CA" sz="18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57" name="Freeform 56"/>
          <p:cNvSpPr/>
          <p:nvPr/>
        </p:nvSpPr>
        <p:spPr>
          <a:xfrm>
            <a:off x="5508104" y="3034675"/>
            <a:ext cx="3168351" cy="825576"/>
          </a:xfrm>
          <a:custGeom>
            <a:avLst/>
            <a:gdLst>
              <a:gd name="connsiteX0" fmla="*/ 0 w 2810480"/>
              <a:gd name="connsiteY0" fmla="*/ 0 h 825576"/>
              <a:gd name="connsiteX1" fmla="*/ 2810480 w 2810480"/>
              <a:gd name="connsiteY1" fmla="*/ 0 h 825576"/>
              <a:gd name="connsiteX2" fmla="*/ 2810480 w 2810480"/>
              <a:gd name="connsiteY2" fmla="*/ 825576 h 825576"/>
              <a:gd name="connsiteX3" fmla="*/ 0 w 2810480"/>
              <a:gd name="connsiteY3" fmla="*/ 825576 h 825576"/>
              <a:gd name="connsiteX4" fmla="*/ 0 w 2810480"/>
              <a:gd name="connsiteY4" fmla="*/ 0 h 82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0480" h="825576">
                <a:moveTo>
                  <a:pt x="0" y="0"/>
                </a:moveTo>
                <a:lnTo>
                  <a:pt x="2810480" y="0"/>
                </a:lnTo>
                <a:lnTo>
                  <a:pt x="2810480" y="825576"/>
                </a:lnTo>
                <a:lnTo>
                  <a:pt x="0" y="825576"/>
                </a:lnTo>
                <a:lnTo>
                  <a:pt x="0" y="0"/>
                </a:lnTo>
                <a:close/>
              </a:path>
            </a:pathLst>
          </a:custGeom>
          <a:solidFill>
            <a:srgbClr val="C03932"/>
          </a:solidFill>
          <a:ln w="25400" cap="flat" cmpd="sng" algn="ctr">
            <a:solidFill>
              <a:sysClr val="window" lastClr="FFFFFF">
                <a:hueOff val="0"/>
                <a:satOff val="0"/>
                <a:lumOff val="0"/>
                <a:alphaOff val="0"/>
              </a:sysClr>
            </a:solidFill>
            <a:prstDash val="solid"/>
          </a:ln>
          <a:effectLst/>
        </p:spPr>
        <p:txBody>
          <a:bodyPr spcFirstLastPara="0" vert="horz" wrap="square" lIns="11430" tIns="11430" rIns="11430" bIns="1143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lang="zh-CN" altLang="en-US" kern="0" dirty="0" smtClean="0">
                <a:solidFill>
                  <a:prstClr val="white"/>
                </a:solidFill>
                <a:latin typeface="Arial" pitchFamily="34" charset="0"/>
                <a:ea typeface="宋体" pitchFamily="2" charset="-122"/>
                <a:cs typeface="Arial" pitchFamily="34" charset="0"/>
              </a:rPr>
              <a:t>考虑转诊和</a:t>
            </a:r>
            <a:r>
              <a:rPr lang="en-US" altLang="zh-CN" kern="0" dirty="0" smtClean="0">
                <a:solidFill>
                  <a:prstClr val="white"/>
                </a:solidFill>
                <a:latin typeface="Arial" pitchFamily="34" charset="0"/>
                <a:ea typeface="宋体" pitchFamily="2" charset="-122"/>
                <a:cs typeface="Arial" pitchFamily="34" charset="0"/>
              </a:rPr>
              <a:t>/</a:t>
            </a:r>
            <a:r>
              <a:rPr lang="zh-CN" altLang="en-US" kern="0" dirty="0" smtClean="0">
                <a:solidFill>
                  <a:prstClr val="white"/>
                </a:solidFill>
                <a:latin typeface="Arial" pitchFamily="34" charset="0"/>
                <a:ea typeface="宋体" pitchFamily="2" charset="-122"/>
                <a:cs typeface="Arial" pitchFamily="34" charset="0"/>
              </a:rPr>
              <a:t>或</a:t>
            </a:r>
            <a:r>
              <a:rPr lang="en-US" altLang="zh-CN" kern="0" dirty="0" smtClean="0">
                <a:solidFill>
                  <a:prstClr val="white"/>
                </a:solidFill>
                <a:latin typeface="Arial" pitchFamily="34" charset="0"/>
                <a:ea typeface="宋体" pitchFamily="2" charset="-122"/>
                <a:cs typeface="Arial" pitchFamily="34" charset="0"/>
              </a:rPr>
              <a:t>MRI</a:t>
            </a:r>
            <a:r>
              <a:rPr lang="zh-CN" altLang="en-US" kern="0" dirty="0" smtClean="0">
                <a:solidFill>
                  <a:prstClr val="white"/>
                </a:solidFill>
                <a:latin typeface="Arial" pitchFamily="34" charset="0"/>
                <a:ea typeface="宋体" pitchFamily="2" charset="-122"/>
                <a:cs typeface="Arial" pitchFamily="34" charset="0"/>
              </a:rPr>
              <a:t>诊断</a:t>
            </a:r>
            <a:endParaRPr kumimoji="0" lang="en-US" sz="18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58" name="Freeform 57"/>
          <p:cNvSpPr/>
          <p:nvPr/>
        </p:nvSpPr>
        <p:spPr>
          <a:xfrm>
            <a:off x="5508104" y="4077075"/>
            <a:ext cx="3168351" cy="1199644"/>
          </a:xfrm>
          <a:custGeom>
            <a:avLst/>
            <a:gdLst>
              <a:gd name="connsiteX0" fmla="*/ 0 w 2864819"/>
              <a:gd name="connsiteY0" fmla="*/ 0 h 1199644"/>
              <a:gd name="connsiteX1" fmla="*/ 2864819 w 2864819"/>
              <a:gd name="connsiteY1" fmla="*/ 0 h 1199644"/>
              <a:gd name="connsiteX2" fmla="*/ 2864819 w 2864819"/>
              <a:gd name="connsiteY2" fmla="*/ 1199644 h 1199644"/>
              <a:gd name="connsiteX3" fmla="*/ 0 w 2864819"/>
              <a:gd name="connsiteY3" fmla="*/ 1199644 h 1199644"/>
              <a:gd name="connsiteX4" fmla="*/ 0 w 2864819"/>
              <a:gd name="connsiteY4" fmla="*/ 0 h 1199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819" h="1199644">
                <a:moveTo>
                  <a:pt x="0" y="0"/>
                </a:moveTo>
                <a:lnTo>
                  <a:pt x="2864819" y="0"/>
                </a:lnTo>
                <a:lnTo>
                  <a:pt x="2864819" y="1199644"/>
                </a:lnTo>
                <a:lnTo>
                  <a:pt x="0" y="1199644"/>
                </a:lnTo>
                <a:lnTo>
                  <a:pt x="0" y="0"/>
                </a:lnTo>
                <a:close/>
              </a:path>
            </a:pathLst>
          </a:custGeom>
          <a:solidFill>
            <a:srgbClr val="C03932"/>
          </a:solidFill>
          <a:ln w="25400" cap="flat" cmpd="sng" algn="ctr">
            <a:solidFill>
              <a:sysClr val="window" lastClr="FFFFFF">
                <a:hueOff val="0"/>
                <a:satOff val="0"/>
                <a:lumOff val="0"/>
                <a:alphaOff val="0"/>
              </a:sysClr>
            </a:solidFill>
            <a:prstDash val="solid"/>
          </a:ln>
          <a:effectLst/>
        </p:spPr>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defRPr/>
            </a:pPr>
            <a:r>
              <a:rPr lang="zh-CN" altLang="en-US" dirty="0" smtClean="0">
                <a:latin typeface="Arial" pitchFamily="34" charset="0"/>
                <a:ea typeface="宋体" pitchFamily="2" charset="-122"/>
                <a:cs typeface="Arial" pitchFamily="34" charset="0"/>
              </a:rPr>
              <a:t>神经根损伤或椎管狭窄？</a:t>
            </a:r>
          </a:p>
          <a:p>
            <a:pPr marL="0" marR="0" lvl="0" indent="0" algn="ctr" defTabSz="800100" eaLnBrk="1" fontAlgn="auto" latinLnBrk="0" hangingPunct="1">
              <a:lnSpc>
                <a:spcPct val="90000"/>
              </a:lnSpc>
              <a:spcBef>
                <a:spcPct val="0"/>
              </a:spcBef>
              <a:spcAft>
                <a:spcPct val="3500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59" name="Freeform 58"/>
          <p:cNvSpPr/>
          <p:nvPr/>
        </p:nvSpPr>
        <p:spPr>
          <a:xfrm>
            <a:off x="5508105" y="5576942"/>
            <a:ext cx="3243788" cy="727617"/>
          </a:xfrm>
          <a:custGeom>
            <a:avLst/>
            <a:gdLst>
              <a:gd name="connsiteX0" fmla="*/ 0 w 2879997"/>
              <a:gd name="connsiteY0" fmla="*/ 0 h 727617"/>
              <a:gd name="connsiteX1" fmla="*/ 2879997 w 2879997"/>
              <a:gd name="connsiteY1" fmla="*/ 0 h 727617"/>
              <a:gd name="connsiteX2" fmla="*/ 2879997 w 2879997"/>
              <a:gd name="connsiteY2" fmla="*/ 727617 h 727617"/>
              <a:gd name="connsiteX3" fmla="*/ 0 w 2879997"/>
              <a:gd name="connsiteY3" fmla="*/ 727617 h 727617"/>
              <a:gd name="connsiteX4" fmla="*/ 0 w 2879997"/>
              <a:gd name="connsiteY4" fmla="*/ 0 h 72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997" h="727617">
                <a:moveTo>
                  <a:pt x="0" y="0"/>
                </a:moveTo>
                <a:lnTo>
                  <a:pt x="2879997" y="0"/>
                </a:lnTo>
                <a:lnTo>
                  <a:pt x="2879997" y="727617"/>
                </a:lnTo>
                <a:lnTo>
                  <a:pt x="0" y="727617"/>
                </a:lnTo>
                <a:lnTo>
                  <a:pt x="0" y="0"/>
                </a:lnTo>
                <a:close/>
              </a:path>
            </a:pathLst>
          </a:custGeom>
          <a:solidFill>
            <a:srgbClr val="C03932"/>
          </a:solidFill>
          <a:ln w="25400" cap="flat" cmpd="sng" algn="ctr">
            <a:solidFill>
              <a:sysClr val="window" lastClr="FFFFFF">
                <a:hueOff val="0"/>
                <a:satOff val="0"/>
                <a:lumOff val="0"/>
                <a:alphaOff val="0"/>
              </a:sysClr>
            </a:solidFill>
            <a:prstDash val="solid"/>
          </a:ln>
          <a:effectLst/>
        </p:spPr>
        <p:txBody>
          <a:bodyPr spcFirstLastPara="0" vert="horz" wrap="square" lIns="11430" tIns="11430" rIns="11430" bIns="1143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zh-CN" altLang="en-US" sz="18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转诊接受专科管理</a:t>
            </a:r>
            <a:endParaRPr kumimoji="0" lang="en-US" sz="18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cxnSp>
        <p:nvCxnSpPr>
          <p:cNvPr id="60" name="Straight Connector 59"/>
          <p:cNvCxnSpPr/>
          <p:nvPr/>
        </p:nvCxnSpPr>
        <p:spPr>
          <a:xfrm flipH="1">
            <a:off x="2464594" y="2852936"/>
            <a:ext cx="2119814" cy="0"/>
          </a:xfrm>
          <a:prstGeom prst="line">
            <a:avLst/>
          </a:prstGeom>
          <a:noFill/>
          <a:ln w="25400" cap="flat" cmpd="sng" algn="ctr">
            <a:solidFill>
              <a:srgbClr val="0C6FCF">
                <a:shade val="95000"/>
                <a:satMod val="105000"/>
              </a:srgbClr>
            </a:solidFill>
            <a:prstDash val="solid"/>
          </a:ln>
          <a:effectLst/>
        </p:spPr>
      </p:cxnSp>
      <p:sp>
        <p:nvSpPr>
          <p:cNvPr id="62" name="TextBox 61"/>
          <p:cNvSpPr txBox="1"/>
          <p:nvPr/>
        </p:nvSpPr>
        <p:spPr>
          <a:xfrm>
            <a:off x="3345951" y="2564904"/>
            <a:ext cx="41710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0C6FCF"/>
                </a:solidFill>
                <a:effectLst/>
                <a:uLnTx/>
                <a:uFillTx/>
                <a:latin typeface="Arial" pitchFamily="34" charset="0"/>
                <a:ea typeface="宋体" pitchFamily="2" charset="-122"/>
                <a:cs typeface="Arial" pitchFamily="34" charset="0"/>
              </a:rPr>
              <a:t>否</a:t>
            </a:r>
            <a:endParaRPr kumimoji="0" lang="en-CA" sz="1800" b="1" i="0" u="none" strike="noStrike" kern="0" cap="none" spc="0" normalizeH="0" baseline="0" noProof="0" dirty="0" smtClean="0">
              <a:ln>
                <a:noFill/>
              </a:ln>
              <a:solidFill>
                <a:srgbClr val="0C6FCF"/>
              </a:solidFill>
              <a:effectLst/>
              <a:uLnTx/>
              <a:uFillTx/>
              <a:latin typeface="Arial" pitchFamily="34" charset="0"/>
              <a:ea typeface="宋体" pitchFamily="2" charset="-122"/>
              <a:cs typeface="Arial" pitchFamily="34" charset="0"/>
            </a:endParaRPr>
          </a:p>
        </p:txBody>
      </p:sp>
      <p:sp>
        <p:nvSpPr>
          <p:cNvPr id="65" name="TextBox 64"/>
          <p:cNvSpPr txBox="1"/>
          <p:nvPr/>
        </p:nvSpPr>
        <p:spPr>
          <a:xfrm>
            <a:off x="4932040" y="3761353"/>
            <a:ext cx="492443"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0C6FCF"/>
                </a:solidFill>
                <a:effectLst/>
                <a:uLnTx/>
                <a:uFillTx/>
                <a:latin typeface="Arial" pitchFamily="34" charset="0"/>
                <a:ea typeface="宋体" pitchFamily="2" charset="-122"/>
                <a:cs typeface="Arial" pitchFamily="34" charset="0"/>
              </a:rPr>
              <a:t>No</a:t>
            </a:r>
          </a:p>
        </p:txBody>
      </p:sp>
      <p:sp>
        <p:nvSpPr>
          <p:cNvPr id="66" name="TextBox 65"/>
          <p:cNvSpPr txBox="1"/>
          <p:nvPr/>
        </p:nvSpPr>
        <p:spPr>
          <a:xfrm>
            <a:off x="5870546" y="2564904"/>
            <a:ext cx="41710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C03932"/>
                </a:solidFill>
                <a:effectLst/>
                <a:uLnTx/>
                <a:uFillTx/>
                <a:latin typeface="Arial" pitchFamily="34" charset="0"/>
                <a:ea typeface="宋体" pitchFamily="2" charset="-122"/>
                <a:cs typeface="Arial" pitchFamily="34" charset="0"/>
              </a:rPr>
              <a:t>是</a:t>
            </a:r>
            <a:endParaRPr kumimoji="0" lang="en-CA" sz="1800" b="1" i="0" u="none" strike="noStrike" kern="0" cap="none" spc="0" normalizeH="0" baseline="0" noProof="0" dirty="0" smtClean="0">
              <a:ln>
                <a:noFill/>
              </a:ln>
              <a:solidFill>
                <a:srgbClr val="C03932"/>
              </a:solidFill>
              <a:effectLst/>
              <a:uLnTx/>
              <a:uFillTx/>
              <a:latin typeface="Arial" pitchFamily="34" charset="0"/>
              <a:ea typeface="宋体" pitchFamily="2" charset="-122"/>
              <a:cs typeface="Arial" pitchFamily="34" charset="0"/>
            </a:endParaRPr>
          </a:p>
        </p:txBody>
      </p:sp>
      <p:sp>
        <p:nvSpPr>
          <p:cNvPr id="67" name="TextBox 66"/>
          <p:cNvSpPr txBox="1"/>
          <p:nvPr/>
        </p:nvSpPr>
        <p:spPr>
          <a:xfrm>
            <a:off x="7056278" y="5232013"/>
            <a:ext cx="41710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rgbClr val="C03932"/>
                </a:solidFill>
                <a:effectLst/>
                <a:uLnTx/>
                <a:uFillTx/>
                <a:latin typeface="Arial" pitchFamily="34" charset="0"/>
                <a:ea typeface="宋体" pitchFamily="2" charset="-122"/>
                <a:cs typeface="Arial" pitchFamily="34" charset="0"/>
              </a:rPr>
              <a:t>是</a:t>
            </a:r>
            <a:endParaRPr kumimoji="0" lang="en-CA" sz="1800" b="1" i="0" u="none" strike="noStrike" kern="0" cap="none" spc="0" normalizeH="0" baseline="0" noProof="0" dirty="0" smtClean="0">
              <a:ln>
                <a:noFill/>
              </a:ln>
              <a:solidFill>
                <a:srgbClr val="C03932"/>
              </a:solidFill>
              <a:effectLst/>
              <a:uLnTx/>
              <a:uFillTx/>
              <a:latin typeface="Arial" pitchFamily="34" charset="0"/>
              <a:ea typeface="宋体" pitchFamily="2" charset="-122"/>
              <a:cs typeface="Arial" pitchFamily="34" charset="0"/>
            </a:endParaRPr>
          </a:p>
        </p:txBody>
      </p:sp>
      <p:cxnSp>
        <p:nvCxnSpPr>
          <p:cNvPr id="69" name="Straight Connector 68"/>
          <p:cNvCxnSpPr/>
          <p:nvPr/>
        </p:nvCxnSpPr>
        <p:spPr>
          <a:xfrm>
            <a:off x="4950062" y="3402806"/>
            <a:ext cx="0" cy="1240268"/>
          </a:xfrm>
          <a:prstGeom prst="line">
            <a:avLst/>
          </a:prstGeom>
          <a:noFill/>
          <a:ln w="25400" cap="flat" cmpd="sng" algn="ctr">
            <a:solidFill>
              <a:srgbClr val="0C6FCF"/>
            </a:solidFill>
            <a:prstDash val="solid"/>
          </a:ln>
          <a:effectLst/>
        </p:spPr>
      </p:cxnSp>
      <p:cxnSp>
        <p:nvCxnSpPr>
          <p:cNvPr id="71" name="Straight Connector 70"/>
          <p:cNvCxnSpPr/>
          <p:nvPr/>
        </p:nvCxnSpPr>
        <p:spPr>
          <a:xfrm flipH="1">
            <a:off x="4584408" y="3411439"/>
            <a:ext cx="365654" cy="0"/>
          </a:xfrm>
          <a:prstGeom prst="line">
            <a:avLst/>
          </a:prstGeom>
          <a:noFill/>
          <a:ln w="25400" cap="flat" cmpd="sng" algn="ctr">
            <a:solidFill>
              <a:srgbClr val="0C6FCF">
                <a:shade val="95000"/>
                <a:satMod val="105000"/>
              </a:srgbClr>
            </a:solidFill>
            <a:prstDash val="solid"/>
            <a:tailEnd type="arrow"/>
          </a:ln>
          <a:effectLst/>
        </p:spPr>
      </p:cxnSp>
      <p:cxnSp>
        <p:nvCxnSpPr>
          <p:cNvPr id="73" name="Straight Connector 72"/>
          <p:cNvCxnSpPr/>
          <p:nvPr/>
        </p:nvCxnSpPr>
        <p:spPr>
          <a:xfrm flipH="1">
            <a:off x="4950062" y="4643074"/>
            <a:ext cx="558044" cy="0"/>
          </a:xfrm>
          <a:prstGeom prst="line">
            <a:avLst/>
          </a:prstGeom>
          <a:noFill/>
          <a:ln w="25400" cap="flat" cmpd="sng" algn="ctr">
            <a:solidFill>
              <a:srgbClr val="0C6FCF"/>
            </a:solidFill>
            <a:prstDash val="solid"/>
          </a:ln>
          <a:effectLst/>
        </p:spPr>
      </p:cxnSp>
      <p:cxnSp>
        <p:nvCxnSpPr>
          <p:cNvPr id="75" name="Straight Connector 74"/>
          <p:cNvCxnSpPr/>
          <p:nvPr/>
        </p:nvCxnSpPr>
        <p:spPr>
          <a:xfrm flipH="1">
            <a:off x="4609777" y="2860556"/>
            <a:ext cx="2431262" cy="0"/>
          </a:xfrm>
          <a:prstGeom prst="line">
            <a:avLst/>
          </a:prstGeom>
          <a:noFill/>
          <a:ln w="25400" cap="flat" cmpd="sng" algn="ctr">
            <a:solidFill>
              <a:srgbClr val="C03932"/>
            </a:solidFill>
            <a:prstDash val="solid"/>
          </a:ln>
          <a:effectLst/>
        </p:spPr>
      </p:cxnSp>
      <p:cxnSp>
        <p:nvCxnSpPr>
          <p:cNvPr id="78" name="Straight Connector 77"/>
          <p:cNvCxnSpPr/>
          <p:nvPr/>
        </p:nvCxnSpPr>
        <p:spPr>
          <a:xfrm flipH="1">
            <a:off x="4606544" y="2612230"/>
            <a:ext cx="3233" cy="252611"/>
          </a:xfrm>
          <a:prstGeom prst="line">
            <a:avLst/>
          </a:prstGeom>
          <a:noFill/>
          <a:ln w="25400" cap="flat" cmpd="sng" algn="ctr">
            <a:solidFill>
              <a:srgbClr val="C03932"/>
            </a:solidFill>
            <a:prstDash val="solid"/>
          </a:ln>
          <a:effectLst/>
        </p:spPr>
      </p:cxnSp>
      <p:sp>
        <p:nvSpPr>
          <p:cNvPr id="79" name="Freeform 78"/>
          <p:cNvSpPr/>
          <p:nvPr/>
        </p:nvSpPr>
        <p:spPr>
          <a:xfrm>
            <a:off x="636376" y="2286139"/>
            <a:ext cx="8272064" cy="345356"/>
          </a:xfrm>
          <a:custGeom>
            <a:avLst/>
            <a:gdLst>
              <a:gd name="connsiteX0" fmla="*/ 0 w 5572923"/>
              <a:gd name="connsiteY0" fmla="*/ 0 h 345356"/>
              <a:gd name="connsiteX1" fmla="*/ 5572923 w 5572923"/>
              <a:gd name="connsiteY1" fmla="*/ 0 h 345356"/>
              <a:gd name="connsiteX2" fmla="*/ 5572923 w 5572923"/>
              <a:gd name="connsiteY2" fmla="*/ 345356 h 345356"/>
              <a:gd name="connsiteX3" fmla="*/ 0 w 5572923"/>
              <a:gd name="connsiteY3" fmla="*/ 345356 h 345356"/>
              <a:gd name="connsiteX4" fmla="*/ 0 w 5572923"/>
              <a:gd name="connsiteY4" fmla="*/ 0 h 345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2923" h="345356">
                <a:moveTo>
                  <a:pt x="0" y="0"/>
                </a:moveTo>
                <a:lnTo>
                  <a:pt x="5572923" y="0"/>
                </a:lnTo>
                <a:lnTo>
                  <a:pt x="5572923" y="345356"/>
                </a:lnTo>
                <a:lnTo>
                  <a:pt x="0" y="345356"/>
                </a:lnTo>
                <a:lnTo>
                  <a:pt x="0" y="0"/>
                </a:lnTo>
                <a:close/>
              </a:path>
            </a:pathLst>
          </a:custGeom>
          <a:solidFill>
            <a:srgbClr val="0C6FCF">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defRPr/>
            </a:pPr>
            <a:r>
              <a:rPr lang="zh-CN" altLang="en-US" dirty="0" smtClean="0">
                <a:latin typeface="Arial" pitchFamily="34" charset="0"/>
                <a:ea typeface="宋体" pitchFamily="2" charset="-122"/>
                <a:cs typeface="Arial" pitchFamily="34" charset="0"/>
              </a:rPr>
              <a:t>神经根疾病或椎管狭窄的症状的体征和症状？</a:t>
            </a:r>
            <a:endParaRPr kumimoji="0" lang="en-CA" sz="18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289454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4184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lnSpc>
                <a:spcPct val="85000"/>
              </a:lnSpc>
            </a:pPr>
            <a:r>
              <a:rPr lang="zh-CN" altLang="en-US" dirty="0" smtClean="0">
                <a:latin typeface="Arial" pitchFamily="34" charset="0"/>
                <a:ea typeface="宋体" pitchFamily="2" charset="-122"/>
                <a:cs typeface="Arial" pitchFamily="34" charset="0"/>
              </a:rPr>
              <a:t>学习目标</a:t>
            </a:r>
            <a:endParaRPr lang="en-CA" dirty="0">
              <a:latin typeface="Arial" pitchFamily="34" charset="0"/>
              <a:ea typeface="宋体" pitchFamily="2" charset="-122"/>
              <a:cs typeface="Arial" pitchFamily="34" charset="0"/>
            </a:endParaRPr>
          </a:p>
        </p:txBody>
      </p:sp>
      <p:sp>
        <p:nvSpPr>
          <p:cNvPr id="3" name="Content Placeholder 2"/>
          <p:cNvSpPr>
            <a:spLocks noGrp="1"/>
          </p:cNvSpPr>
          <p:nvPr>
            <p:ph idx="1"/>
          </p:nvPr>
        </p:nvSpPr>
        <p:spPr>
          <a:xfrm>
            <a:off x="469900" y="1689100"/>
            <a:ext cx="8229600" cy="4525963"/>
          </a:xfrm>
        </p:spPr>
        <p:txBody>
          <a:bodyPr/>
          <a:lstStyle/>
          <a:p>
            <a:r>
              <a:rPr lang="zh-CN" altLang="en-US" sz="2400" dirty="0">
                <a:latin typeface="Arial" pitchFamily="34" charset="0"/>
                <a:ea typeface="宋体" pitchFamily="2" charset="-122"/>
                <a:cs typeface="Arial" pitchFamily="34" charset="0"/>
              </a:rPr>
              <a:t>此单元结束后，学员应达到如下目标</a:t>
            </a:r>
            <a:r>
              <a:rPr lang="zh-CN" altLang="en-US" sz="2400" dirty="0" smtClean="0">
                <a:latin typeface="Arial" pitchFamily="34" charset="0"/>
                <a:ea typeface="宋体" pitchFamily="2" charset="-122"/>
                <a:cs typeface="Arial" pitchFamily="34" charset="0"/>
              </a:rPr>
              <a:t>：</a:t>
            </a:r>
            <a:endParaRPr lang="en-CA" sz="2400" dirty="0" smtClean="0">
              <a:latin typeface="Arial" pitchFamily="34" charset="0"/>
              <a:ea typeface="宋体" pitchFamily="2" charset="-122"/>
              <a:cs typeface="Arial" pitchFamily="34" charset="0"/>
            </a:endParaRPr>
          </a:p>
          <a:p>
            <a:pPr lvl="1"/>
            <a:r>
              <a:rPr lang="zh-CN" altLang="en-US" sz="2000" dirty="0" smtClean="0">
                <a:latin typeface="Arial" pitchFamily="34" charset="0"/>
                <a:ea typeface="宋体" pitchFamily="2" charset="-122"/>
                <a:cs typeface="Arial" pitchFamily="34" charset="0"/>
              </a:rPr>
              <a:t>讨论急性和慢性腰痛的患病率 </a:t>
            </a:r>
            <a:r>
              <a:rPr lang="en-CA" sz="2000" dirty="0" smtClean="0">
                <a:latin typeface="Arial" pitchFamily="34" charset="0"/>
                <a:ea typeface="宋体" pitchFamily="2" charset="-122"/>
                <a:cs typeface="Arial" pitchFamily="34" charset="0"/>
              </a:rPr>
              <a:t> </a:t>
            </a:r>
          </a:p>
          <a:p>
            <a:pPr lvl="1"/>
            <a:r>
              <a:rPr lang="zh-CN" altLang="en-US" sz="2000" dirty="0" smtClean="0">
                <a:latin typeface="Arial" pitchFamily="34" charset="0"/>
                <a:ea typeface="宋体" pitchFamily="2" charset="-122"/>
                <a:cs typeface="Arial" pitchFamily="34" charset="0"/>
              </a:rPr>
              <a:t>理解腰痛对患者功能和生活质量的影响 </a:t>
            </a:r>
            <a:r>
              <a:rPr lang="en-CA" sz="2000" dirty="0" smtClean="0">
                <a:latin typeface="Arial" pitchFamily="34" charset="0"/>
                <a:ea typeface="宋体" pitchFamily="2" charset="-122"/>
                <a:cs typeface="Arial" pitchFamily="34" charset="0"/>
              </a:rPr>
              <a:t> </a:t>
            </a:r>
          </a:p>
          <a:p>
            <a:pPr lvl="1"/>
            <a:r>
              <a:rPr lang="zh-CN" altLang="en-US" sz="2000" dirty="0" smtClean="0">
                <a:latin typeface="Arial" pitchFamily="34" charset="0"/>
                <a:ea typeface="宋体" pitchFamily="2" charset="-122"/>
                <a:cs typeface="Arial" pitchFamily="34" charset="0"/>
              </a:rPr>
              <a:t>使用合适的工具诊断腰痛 </a:t>
            </a:r>
            <a:r>
              <a:rPr lang="en-CA" sz="2000" dirty="0" smtClean="0">
                <a:latin typeface="Arial" pitchFamily="34" charset="0"/>
                <a:ea typeface="宋体" pitchFamily="2" charset="-122"/>
                <a:cs typeface="Arial" pitchFamily="34" charset="0"/>
              </a:rPr>
              <a:t> </a:t>
            </a:r>
          </a:p>
          <a:p>
            <a:pPr lvl="1"/>
            <a:r>
              <a:rPr lang="zh-CN" altLang="en-US" sz="2000" dirty="0" smtClean="0">
                <a:latin typeface="Arial" pitchFamily="34" charset="0"/>
                <a:ea typeface="宋体" pitchFamily="2" charset="-122"/>
                <a:cs typeface="Arial" pitchFamily="34" charset="0"/>
              </a:rPr>
              <a:t>识别应转诊或进行进一步检查的红色警告和黄色警告</a:t>
            </a:r>
            <a:endParaRPr lang="en-CA" sz="2000" dirty="0" smtClean="0">
              <a:latin typeface="Arial" pitchFamily="34" charset="0"/>
              <a:ea typeface="宋体" pitchFamily="2" charset="-122"/>
              <a:cs typeface="Arial" pitchFamily="34" charset="0"/>
            </a:endParaRPr>
          </a:p>
          <a:p>
            <a:pPr lvl="1"/>
            <a:r>
              <a:rPr lang="zh-CN" altLang="en-US" sz="2000" dirty="0" smtClean="0">
                <a:latin typeface="Arial" pitchFamily="34" charset="0"/>
                <a:ea typeface="宋体" pitchFamily="2" charset="-122"/>
                <a:cs typeface="Arial" pitchFamily="34" charset="0"/>
              </a:rPr>
              <a:t>解释不同腰痛类型背后的机制</a:t>
            </a:r>
            <a:endParaRPr sz="2000" dirty="0" smtClean="0">
              <a:latin typeface="Arial" pitchFamily="34" charset="0"/>
              <a:ea typeface="宋体" pitchFamily="2" charset="-122"/>
              <a:cs typeface="Arial" pitchFamily="34" charset="0"/>
            </a:endParaRPr>
          </a:p>
          <a:p>
            <a:pPr lvl="1"/>
            <a:r>
              <a:rPr lang="zh-CN" altLang="en-US" sz="2000" dirty="0" smtClean="0">
                <a:latin typeface="Arial" pitchFamily="34" charset="0"/>
                <a:ea typeface="宋体" pitchFamily="2" charset="-122"/>
                <a:cs typeface="Arial" pitchFamily="34" charset="0"/>
              </a:rPr>
              <a:t>选择合适的药物和非药物治疗</a:t>
            </a:r>
            <a:endParaRPr lang="en-US" sz="2400" dirty="0">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1460250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6" name="Rectangle 18"/>
          <p:cNvSpPr>
            <a:spLocks noGrp="1" noChangeArrowheads="1"/>
          </p:cNvSpPr>
          <p:nvPr>
            <p:ph type="title"/>
          </p:nvPr>
        </p:nvSpPr>
        <p:spPr>
          <a:xfrm>
            <a:off x="457200" y="27359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多模式治疗腰痛</a:t>
            </a:r>
            <a:endParaRPr lang="it-IT" dirty="0">
              <a:latin typeface="Arial" pitchFamily="34" charset="0"/>
              <a:ea typeface="宋体" pitchFamily="2" charset="-122"/>
              <a:cs typeface="Arial" pitchFamily="34" charset="0"/>
            </a:endParaRPr>
          </a:p>
        </p:txBody>
      </p:sp>
      <p:sp>
        <p:nvSpPr>
          <p:cNvPr id="93" name="Puzzle3"/>
          <p:cNvSpPr>
            <a:spLocks noEditPoints="1" noChangeArrowheads="1"/>
          </p:cNvSpPr>
          <p:nvPr/>
        </p:nvSpPr>
        <p:spPr bwMode="auto">
          <a:xfrm>
            <a:off x="3380866" y="1415620"/>
            <a:ext cx="2409896" cy="220185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0C6FCF"/>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400" b="0" i="0" u="none" strike="noStrike" kern="0" cap="none" spc="0" normalizeH="0" baseline="0" noProof="0" dirty="0" smtClean="0">
              <a:ln>
                <a:noFill/>
              </a:ln>
              <a:solidFill>
                <a:prstClr val="black"/>
              </a:solidFill>
              <a:effectLst/>
              <a:uLnTx/>
              <a:uFillTx/>
              <a:latin typeface="Arial" pitchFamily="34" charset="0"/>
              <a:ea typeface="宋体" pitchFamily="2" charset="-122"/>
              <a:cs typeface="Arial" pitchFamily="34" charset="0"/>
            </a:endParaRPr>
          </a:p>
        </p:txBody>
      </p:sp>
      <p:sp>
        <p:nvSpPr>
          <p:cNvPr id="94" name="Puzzle2"/>
          <p:cNvSpPr>
            <a:spLocks noEditPoints="1" noChangeArrowheads="1"/>
          </p:cNvSpPr>
          <p:nvPr/>
        </p:nvSpPr>
        <p:spPr bwMode="auto">
          <a:xfrm>
            <a:off x="2679962" y="3019744"/>
            <a:ext cx="3846316" cy="2005518"/>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C03932"/>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400" b="1" i="0" u="none" strike="noStrike" kern="0" cap="none" spc="0" normalizeH="0" baseline="0" noProof="0" dirty="0" smtClean="0">
              <a:ln>
                <a:noFill/>
              </a:ln>
              <a:solidFill>
                <a:prstClr val="black"/>
              </a:solidFill>
              <a:effectLst/>
              <a:uLnTx/>
              <a:uFillTx/>
              <a:latin typeface="Arial" pitchFamily="34" charset="0"/>
              <a:ea typeface="宋体" pitchFamily="2" charset="-122"/>
              <a:cs typeface="Arial" pitchFamily="34" charset="0"/>
            </a:endParaRPr>
          </a:p>
        </p:txBody>
      </p:sp>
      <p:sp>
        <p:nvSpPr>
          <p:cNvPr id="95" name="Puzzle4"/>
          <p:cNvSpPr>
            <a:spLocks noEditPoints="1" noChangeArrowheads="1"/>
          </p:cNvSpPr>
          <p:nvPr/>
        </p:nvSpPr>
        <p:spPr bwMode="auto">
          <a:xfrm>
            <a:off x="1191624" y="2995020"/>
            <a:ext cx="2319039" cy="2563980"/>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002060"/>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4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96" name="Puzzle1"/>
          <p:cNvSpPr>
            <a:spLocks noEditPoints="1" noChangeArrowheads="1"/>
          </p:cNvSpPr>
          <p:nvPr/>
        </p:nvSpPr>
        <p:spPr bwMode="auto">
          <a:xfrm>
            <a:off x="395536" y="208170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D9D9D9">
              <a:lumMod val="75000"/>
            </a:srgbClr>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4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97" name="Puzzle1"/>
          <p:cNvSpPr>
            <a:spLocks noEditPoints="1" noChangeArrowheads="1"/>
          </p:cNvSpPr>
          <p:nvPr/>
        </p:nvSpPr>
        <p:spPr bwMode="auto">
          <a:xfrm>
            <a:off x="4841855" y="2088974"/>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DDBB30"/>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4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4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98" name="Puzzle4"/>
          <p:cNvSpPr>
            <a:spLocks noEditPoints="1" noChangeArrowheads="1"/>
          </p:cNvSpPr>
          <p:nvPr/>
        </p:nvSpPr>
        <p:spPr bwMode="auto">
          <a:xfrm>
            <a:off x="5631658" y="3011089"/>
            <a:ext cx="2319039" cy="2563981"/>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8064A2"/>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4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99" name="Puzzle3"/>
          <p:cNvSpPr>
            <a:spLocks noEditPoints="1" noChangeArrowheads="1"/>
          </p:cNvSpPr>
          <p:nvPr/>
        </p:nvSpPr>
        <p:spPr bwMode="auto">
          <a:xfrm>
            <a:off x="3361861" y="4296728"/>
            <a:ext cx="2409897" cy="2201853"/>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78B30"/>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4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100" name="Puzzle1"/>
          <p:cNvSpPr>
            <a:spLocks noEditPoints="1" noChangeArrowheads="1"/>
          </p:cNvSpPr>
          <p:nvPr/>
        </p:nvSpPr>
        <p:spPr bwMode="auto">
          <a:xfrm>
            <a:off x="395536" y="496474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4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101" name="Puzzle1"/>
          <p:cNvSpPr>
            <a:spLocks noEditPoints="1" noChangeArrowheads="1"/>
          </p:cNvSpPr>
          <p:nvPr/>
        </p:nvSpPr>
        <p:spPr bwMode="auto">
          <a:xfrm>
            <a:off x="4820108" y="4970082"/>
            <a:ext cx="3893908" cy="152849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0092FF"/>
          </a:solidFill>
          <a:ln w="28575">
            <a:solidFill>
              <a:srgbClr val="002060"/>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4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102" name="TextBox 101"/>
          <p:cNvSpPr txBox="1"/>
          <p:nvPr/>
        </p:nvSpPr>
        <p:spPr>
          <a:xfrm>
            <a:off x="4152457" y="3792273"/>
            <a:ext cx="1217000"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药物治疗</a:t>
            </a:r>
            <a:endParaRPr kumimoji="0" lang="en-CA" sz="2000" b="1"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103" name="TextBox 102"/>
          <p:cNvSpPr txBox="1"/>
          <p:nvPr/>
        </p:nvSpPr>
        <p:spPr>
          <a:xfrm>
            <a:off x="6410815" y="2713849"/>
            <a:ext cx="1217000"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压力管理</a:t>
            </a:r>
            <a:endParaRPr kumimoji="0" lang="en-CA" sz="20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p:txBody>
      </p:sp>
      <p:sp>
        <p:nvSpPr>
          <p:cNvPr id="104" name="TextBox 103"/>
          <p:cNvSpPr txBox="1"/>
          <p:nvPr/>
        </p:nvSpPr>
        <p:spPr>
          <a:xfrm>
            <a:off x="6464552" y="3669403"/>
            <a:ext cx="700833" cy="70788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介入</a:t>
            </a:r>
            <a:endParaRPr kumimoji="0" lang="en-US" altLang="zh-CN" sz="2000" b="1"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000" b="1" kern="0" dirty="0" smtClean="0">
                <a:solidFill>
                  <a:prstClr val="white"/>
                </a:solidFill>
                <a:latin typeface="Arial" pitchFamily="34" charset="0"/>
                <a:ea typeface="宋体" pitchFamily="2" charset="-122"/>
                <a:cs typeface="Arial" pitchFamily="34" charset="0"/>
              </a:rPr>
              <a:t>管理</a:t>
            </a:r>
            <a:endParaRPr kumimoji="0" lang="en-CA" sz="2000" b="1"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105" name="TextBox 104"/>
          <p:cNvSpPr txBox="1"/>
          <p:nvPr/>
        </p:nvSpPr>
        <p:spPr>
          <a:xfrm>
            <a:off x="6377415" y="5569495"/>
            <a:ext cx="1217000"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生物反馈</a:t>
            </a:r>
            <a:endParaRPr kumimoji="0" lang="en-CA" sz="2000" b="1"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106" name="TextBox 105"/>
          <p:cNvSpPr txBox="1"/>
          <p:nvPr/>
        </p:nvSpPr>
        <p:spPr>
          <a:xfrm>
            <a:off x="1955753" y="5569495"/>
            <a:ext cx="1287532" cy="400110"/>
          </a:xfrm>
          <a:prstGeom prst="rect">
            <a:avLst/>
          </a:prstGeom>
          <a:noFill/>
        </p:spPr>
        <p:txBody>
          <a:bodyPr wrap="none" rtlCol="0">
            <a:spAutoFit/>
          </a:bodyPr>
          <a:lstStyle/>
          <a:p>
            <a:pPr lvl="0">
              <a:defRPr/>
            </a:pPr>
            <a:r>
              <a:rPr lang="zh-CN" altLang="en-US" sz="2000" b="1" kern="0" dirty="0" smtClean="0">
                <a:solidFill>
                  <a:srgbClr val="002060"/>
                </a:solidFill>
                <a:latin typeface="Arial" pitchFamily="34" charset="0"/>
                <a:ea typeface="宋体" pitchFamily="2" charset="-122"/>
                <a:cs typeface="Arial" pitchFamily="34" charset="0"/>
              </a:rPr>
              <a:t>辅助疗法</a:t>
            </a:r>
            <a:r>
              <a:rPr lang="en-CA" sz="2000" b="1" kern="0" dirty="0" smtClean="0">
                <a:solidFill>
                  <a:srgbClr val="002060"/>
                </a:solidFill>
                <a:latin typeface="Arial" pitchFamily="34" charset="0"/>
                <a:ea typeface="宋体" pitchFamily="2" charset="-122"/>
                <a:cs typeface="Arial" pitchFamily="34" charset="0"/>
              </a:rPr>
              <a:t> </a:t>
            </a:r>
          </a:p>
        </p:txBody>
      </p:sp>
      <p:sp>
        <p:nvSpPr>
          <p:cNvPr id="107" name="TextBox 106"/>
          <p:cNvSpPr txBox="1"/>
          <p:nvPr/>
        </p:nvSpPr>
        <p:spPr>
          <a:xfrm>
            <a:off x="1441116" y="3747187"/>
            <a:ext cx="1860805" cy="400110"/>
          </a:xfrm>
          <a:prstGeom prst="rect">
            <a:avLst/>
          </a:prstGeom>
          <a:noFill/>
        </p:spPr>
        <p:txBody>
          <a:bodyPr wrap="square" rtlCol="0">
            <a:spAutoFit/>
          </a:bodyPr>
          <a:lstStyle/>
          <a:p>
            <a:pPr lvl="0" algn="ctr">
              <a:defRPr/>
            </a:pPr>
            <a:r>
              <a:rPr lang="zh-CN" altLang="en-US" sz="2000" dirty="0" smtClean="0">
                <a:latin typeface="Arial" pitchFamily="34" charset="0"/>
                <a:ea typeface="宋体" pitchFamily="2" charset="-122"/>
                <a:cs typeface="Arial" pitchFamily="34" charset="0"/>
              </a:rPr>
              <a:t>物理</a:t>
            </a:r>
            <a:r>
              <a:rPr lang="en-US" altLang="zh-CN" sz="2000" dirty="0" smtClean="0">
                <a:latin typeface="Arial" pitchFamily="34" charset="0"/>
                <a:ea typeface="宋体" pitchFamily="2" charset="-122"/>
                <a:cs typeface="Arial" pitchFamily="34" charset="0"/>
              </a:rPr>
              <a:t>/</a:t>
            </a:r>
            <a:r>
              <a:rPr lang="zh-CN" altLang="en-US" sz="2000" dirty="0" smtClean="0">
                <a:latin typeface="Arial" pitchFamily="34" charset="0"/>
                <a:ea typeface="宋体" pitchFamily="2" charset="-122"/>
                <a:cs typeface="Arial" pitchFamily="34" charset="0"/>
              </a:rPr>
              <a:t>职业治疗</a:t>
            </a:r>
            <a:endParaRPr kumimoji="0" lang="en-CA" sz="2000" b="1"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108" name="TextBox 107"/>
          <p:cNvSpPr txBox="1"/>
          <p:nvPr/>
        </p:nvSpPr>
        <p:spPr>
          <a:xfrm>
            <a:off x="4268527" y="5103323"/>
            <a:ext cx="1217000"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教育疗法</a:t>
            </a:r>
            <a:endParaRPr kumimoji="0" lang="en-CA" sz="2000" b="1"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109" name="Rectangle 108"/>
          <p:cNvSpPr/>
          <p:nvPr/>
        </p:nvSpPr>
        <p:spPr>
          <a:xfrm>
            <a:off x="3732505" y="2204864"/>
            <a:ext cx="1733168"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生活方式管理</a:t>
            </a:r>
            <a:endParaRPr kumimoji="0" lang="en-CA" sz="2000" b="1"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110" name="Rectangle 109"/>
          <p:cNvSpPr/>
          <p:nvPr/>
        </p:nvSpPr>
        <p:spPr>
          <a:xfrm>
            <a:off x="1796048" y="2683946"/>
            <a:ext cx="1217001"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睡眠卫生</a:t>
            </a:r>
            <a:endParaRPr kumimoji="0" lang="en-CA" sz="2000" b="1"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
        <p:nvSpPr>
          <p:cNvPr id="111" name="Rectangle 110"/>
          <p:cNvSpPr/>
          <p:nvPr/>
        </p:nvSpPr>
        <p:spPr>
          <a:xfrm>
            <a:off x="321855" y="6512496"/>
            <a:ext cx="8803995"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7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Gatchel </a:t>
            </a:r>
            <a:r>
              <a:rPr kumimoji="0" lang="en-CA" sz="700" b="0" i="0" u="none" strike="noStrike" kern="0" cap="none" spc="0" normalizeH="0" baseline="0" noProof="0" dirty="0">
                <a:ln>
                  <a:noFill/>
                </a:ln>
                <a:solidFill>
                  <a:srgbClr val="002060"/>
                </a:solidFill>
                <a:effectLst/>
                <a:uLnTx/>
                <a:uFillTx/>
                <a:latin typeface="Arial" pitchFamily="34" charset="0"/>
                <a:ea typeface="宋体" pitchFamily="2" charset="-122"/>
                <a:cs typeface="Arial" pitchFamily="34" charset="0"/>
              </a:rPr>
              <a:t>RJ </a:t>
            </a:r>
            <a:r>
              <a:rPr kumimoji="0" lang="en-CA" sz="700" b="0" i="1" u="none" strike="noStrike" kern="0" cap="none" spc="0" normalizeH="0" baseline="0" noProof="0" dirty="0">
                <a:ln>
                  <a:noFill/>
                </a:ln>
                <a:solidFill>
                  <a:srgbClr val="002060"/>
                </a:solidFill>
                <a:effectLst/>
                <a:uLnTx/>
                <a:uFillTx/>
                <a:latin typeface="Arial" pitchFamily="34" charset="0"/>
                <a:ea typeface="宋体" pitchFamily="2" charset="-122"/>
                <a:cs typeface="Arial" pitchFamily="34" charset="0"/>
              </a:rPr>
              <a:t>et al. </a:t>
            </a:r>
            <a:r>
              <a:rPr kumimoji="0" lang="en-CA" sz="7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Psychol </a:t>
            </a:r>
            <a:r>
              <a:rPr kumimoji="0" lang="en-CA" sz="700" b="0" i="1" u="none" strike="noStrike" kern="0" cap="none" spc="0" normalizeH="0" baseline="0" noProof="0" dirty="0">
                <a:ln>
                  <a:noFill/>
                </a:ln>
                <a:solidFill>
                  <a:srgbClr val="002060"/>
                </a:solidFill>
                <a:effectLst/>
                <a:uLnTx/>
                <a:uFillTx/>
                <a:latin typeface="Arial" pitchFamily="34" charset="0"/>
                <a:ea typeface="宋体" pitchFamily="2" charset="-122"/>
                <a:cs typeface="Arial" pitchFamily="34" charset="0"/>
              </a:rPr>
              <a:t>Bull </a:t>
            </a:r>
            <a:r>
              <a:rPr kumimoji="0" lang="en-CA" sz="700" b="0" i="0" u="none" strike="noStrike" kern="0" cap="none" spc="0" normalizeH="0" baseline="0" noProof="0" dirty="0">
                <a:ln>
                  <a:noFill/>
                </a:ln>
                <a:solidFill>
                  <a:srgbClr val="002060"/>
                </a:solidFill>
                <a:effectLst/>
                <a:uLnTx/>
                <a:uFillTx/>
                <a:latin typeface="Arial" pitchFamily="34" charset="0"/>
                <a:ea typeface="宋体" pitchFamily="2" charset="-122"/>
                <a:cs typeface="Arial" pitchFamily="34" charset="0"/>
              </a:rPr>
              <a:t>2007; 133(4):</a:t>
            </a:r>
            <a:r>
              <a:rPr kumimoji="0" lang="en-CA" sz="7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581-624; Institute </a:t>
            </a:r>
            <a:r>
              <a:rPr kumimoji="0" lang="en-CA" sz="700" b="0" i="0" u="none" strike="noStrike" kern="0" cap="none" spc="0" normalizeH="0" baseline="0" noProof="0" dirty="0">
                <a:ln>
                  <a:noFill/>
                </a:ln>
                <a:solidFill>
                  <a:srgbClr val="002060"/>
                </a:solidFill>
                <a:effectLst/>
                <a:uLnTx/>
                <a:uFillTx/>
                <a:latin typeface="Arial" pitchFamily="34" charset="0"/>
                <a:ea typeface="宋体" pitchFamily="2" charset="-122"/>
                <a:cs typeface="Arial" pitchFamily="34" charset="0"/>
              </a:rPr>
              <a:t>of Medicine. </a:t>
            </a:r>
            <a:r>
              <a:rPr kumimoji="0" lang="en-CA" sz="700" b="0" i="1" u="none" strike="noStrike" kern="0" cap="none" spc="0" normalizeH="0" baseline="0" noProof="0" dirty="0">
                <a:ln>
                  <a:noFill/>
                </a:ln>
                <a:solidFill>
                  <a:srgbClr val="002060"/>
                </a:solidFill>
                <a:effectLst/>
                <a:uLnTx/>
                <a:uFillTx/>
                <a:latin typeface="Arial" pitchFamily="34" charset="0"/>
                <a:ea typeface="宋体" pitchFamily="2" charset="-122"/>
                <a:cs typeface="Arial" pitchFamily="34" charset="0"/>
              </a:rPr>
              <a:t>Relieving Pain in America: A Blueprint for Transforming Prevention, Care, Education, and </a:t>
            </a:r>
            <a:r>
              <a:rPr kumimoji="0" lang="en-CA" sz="7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Research</a:t>
            </a:r>
            <a:r>
              <a:rPr kumimoji="0" lang="en-CA" sz="7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a:t>
            </a:r>
            <a:br>
              <a:rPr kumimoji="0" lang="en-CA" sz="7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br>
            <a:r>
              <a:rPr kumimoji="0" lang="en-CA" sz="7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National </a:t>
            </a:r>
            <a:r>
              <a:rPr kumimoji="0" lang="en-CA" sz="700" b="0" i="0" u="none" strike="noStrike" kern="0" cap="none" spc="0" normalizeH="0" baseline="0" noProof="0" dirty="0">
                <a:ln>
                  <a:noFill/>
                </a:ln>
                <a:solidFill>
                  <a:srgbClr val="002060"/>
                </a:solidFill>
                <a:effectLst/>
                <a:uLnTx/>
                <a:uFillTx/>
                <a:latin typeface="Arial" pitchFamily="34" charset="0"/>
                <a:ea typeface="宋体" pitchFamily="2" charset="-122"/>
                <a:cs typeface="Arial" pitchFamily="34" charset="0"/>
              </a:rPr>
              <a:t>Academies Press; </a:t>
            </a:r>
            <a:r>
              <a:rPr kumimoji="0" lang="en-CA" sz="7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Washington</a:t>
            </a:r>
            <a:r>
              <a:rPr kumimoji="0" lang="en-CA" sz="700" b="0" i="0" u="none" strike="noStrike" kern="0" cap="none" spc="0" normalizeH="0" baseline="0" noProof="0" dirty="0">
                <a:ln>
                  <a:noFill/>
                </a:ln>
                <a:solidFill>
                  <a:srgbClr val="002060"/>
                </a:solidFill>
                <a:effectLst/>
                <a:uLnTx/>
                <a:uFillTx/>
                <a:latin typeface="Arial" pitchFamily="34" charset="0"/>
                <a:ea typeface="宋体" pitchFamily="2" charset="-122"/>
                <a:cs typeface="Arial" pitchFamily="34" charset="0"/>
              </a:rPr>
              <a:t>, DC: </a:t>
            </a:r>
            <a:r>
              <a:rPr kumimoji="0" lang="en-CA" sz="7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2011; Mayo </a:t>
            </a:r>
            <a:r>
              <a:rPr kumimoji="0" lang="en-CA" sz="700" b="0" i="0" u="none" strike="noStrike" kern="0" cap="none" spc="0" normalizeH="0" baseline="0" noProof="0" dirty="0">
                <a:ln>
                  <a:noFill/>
                </a:ln>
                <a:solidFill>
                  <a:srgbClr val="002060"/>
                </a:solidFill>
                <a:effectLst/>
                <a:uLnTx/>
                <a:uFillTx/>
                <a:latin typeface="Arial" pitchFamily="34" charset="0"/>
                <a:ea typeface="宋体" pitchFamily="2" charset="-122"/>
                <a:cs typeface="Arial" pitchFamily="34" charset="0"/>
              </a:rPr>
              <a:t>Foundation for Medical Education and Research. </a:t>
            </a:r>
            <a:r>
              <a:rPr kumimoji="0" lang="en-CA" sz="700" b="0" i="1" u="none" strike="noStrike" kern="0" cap="none" spc="0" normalizeH="0" baseline="0" noProof="0" dirty="0">
                <a:ln>
                  <a:noFill/>
                </a:ln>
                <a:solidFill>
                  <a:srgbClr val="002060"/>
                </a:solidFill>
                <a:effectLst/>
                <a:uLnTx/>
                <a:uFillTx/>
                <a:latin typeface="Arial" pitchFamily="34" charset="0"/>
                <a:ea typeface="宋体" pitchFamily="2" charset="-122"/>
                <a:cs typeface="Arial" pitchFamily="34" charset="0"/>
              </a:rPr>
              <a:t>Comprehensive Pain Rehabilitation Center Program Guide. </a:t>
            </a:r>
            <a:r>
              <a:rPr kumimoji="0" lang="en-CA" sz="700" b="0" i="0" u="none" strike="noStrike" kern="0" cap="none" spc="0" normalizeH="0" baseline="0" noProof="0" dirty="0">
                <a:ln>
                  <a:noFill/>
                </a:ln>
                <a:solidFill>
                  <a:srgbClr val="002060"/>
                </a:solidFill>
                <a:effectLst/>
                <a:uLnTx/>
                <a:uFillTx/>
                <a:latin typeface="Arial" pitchFamily="34" charset="0"/>
                <a:ea typeface="宋体" pitchFamily="2" charset="-122"/>
                <a:cs typeface="Arial" pitchFamily="34" charset="0"/>
              </a:rPr>
              <a:t>Mayo Clinic; Rochester, MN: 2006. </a:t>
            </a:r>
          </a:p>
        </p:txBody>
      </p:sp>
    </p:spTree>
    <p:extLst>
      <p:ext uri="{BB962C8B-B14F-4D97-AF65-F5344CB8AC3E}">
        <p14:creationId xmlns:p14="http://schemas.microsoft.com/office/powerpoint/2010/main" val="3564075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5" grpId="0" animBg="1"/>
      <p:bldP spid="96" grpId="0" animBg="1"/>
      <p:bldP spid="97" grpId="0" animBg="1"/>
      <p:bldP spid="98" grpId="0" animBg="1"/>
      <p:bldP spid="99" grpId="0" animBg="1"/>
      <p:bldP spid="100" grpId="0" animBg="1"/>
      <p:bldP spid="101" grpId="0" animBg="1"/>
      <p:bldP spid="103" grpId="0"/>
      <p:bldP spid="104" grpId="0"/>
      <p:bldP spid="105" grpId="0"/>
      <p:bldP spid="106" grpId="0"/>
      <p:bldP spid="107" grpId="0"/>
      <p:bldP spid="108" grpId="0"/>
      <p:bldP spid="109" grpId="0"/>
      <p:bldP spid="1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zh-CN" altLang="en-US" dirty="0" smtClean="0">
                <a:latin typeface="Arial" pitchFamily="34" charset="0"/>
                <a:ea typeface="宋体" pitchFamily="2" charset="-122"/>
                <a:cs typeface="Arial" pitchFamily="34" charset="0"/>
              </a:rPr>
              <a:t>问题讨论</a:t>
            </a:r>
            <a:endParaRPr lang="en-CA" dirty="0">
              <a:latin typeface="Arial" pitchFamily="34" charset="0"/>
              <a:ea typeface="宋体" pitchFamily="2" charset="-122"/>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3492" y="1300163"/>
            <a:ext cx="5155228" cy="5155228"/>
          </a:xfrm>
          <a:prstGeom prst="rect">
            <a:avLst/>
          </a:prstGeom>
        </p:spPr>
      </p:pic>
      <p:sp>
        <p:nvSpPr>
          <p:cNvPr id="8" name="Rounded Rectangle 7"/>
          <p:cNvSpPr/>
          <p:nvPr/>
        </p:nvSpPr>
        <p:spPr>
          <a:xfrm>
            <a:off x="560736" y="2417120"/>
            <a:ext cx="7992888" cy="27363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algn="ctr">
              <a:spcBef>
                <a:spcPct val="20000"/>
              </a:spcBef>
              <a:buClr>
                <a:srgbClr val="0092FF"/>
              </a:buClr>
              <a:buFont typeface="Arial" pitchFamily="34" charset="0"/>
              <a:buNone/>
            </a:pPr>
            <a:r>
              <a:rPr lang="zh-CN" altLang="en-US" sz="4000" b="1" cap="small" dirty="0" smtClean="0">
                <a:solidFill>
                  <a:schemeClr val="accent3">
                    <a:lumMod val="75000"/>
                  </a:schemeClr>
                </a:solidFill>
                <a:latin typeface="Arial" pitchFamily="34" charset="0"/>
                <a:ea typeface="宋体" pitchFamily="2" charset="-122"/>
                <a:cs typeface="Arial" pitchFamily="34" charset="0"/>
              </a:rPr>
              <a:t>在您实践中采用过什么非药物方法治疗腰痛？</a:t>
            </a:r>
            <a:r>
              <a:rPr lang="en-CA" sz="4000" b="1" cap="small" dirty="0">
                <a:solidFill>
                  <a:schemeClr val="accent3">
                    <a:lumMod val="75000"/>
                  </a:schemeClr>
                </a:solidFill>
                <a:latin typeface="Arial" pitchFamily="34" charset="0"/>
                <a:ea typeface="宋体" pitchFamily="2" charset="-122"/>
                <a:cs typeface="Arial" pitchFamily="34" charset="0"/>
              </a:rPr>
              <a:t/>
            </a:r>
            <a:br>
              <a:rPr lang="en-CA" sz="4000" b="1" cap="small" dirty="0">
                <a:solidFill>
                  <a:schemeClr val="accent3">
                    <a:lumMod val="75000"/>
                  </a:schemeClr>
                </a:solidFill>
                <a:latin typeface="Arial" pitchFamily="34" charset="0"/>
                <a:ea typeface="宋体" pitchFamily="2" charset="-122"/>
                <a:cs typeface="Arial" pitchFamily="34" charset="0"/>
              </a:rPr>
            </a:br>
            <a:r>
              <a:rPr lang="zh-CN" altLang="en-US" sz="4000" b="1" cap="small" dirty="0" smtClean="0">
                <a:solidFill>
                  <a:schemeClr val="accent3">
                    <a:lumMod val="75000"/>
                  </a:schemeClr>
                </a:solidFill>
                <a:latin typeface="Arial" pitchFamily="34" charset="0"/>
                <a:ea typeface="宋体" pitchFamily="2" charset="-122"/>
                <a:cs typeface="Arial" pitchFamily="34" charset="0"/>
              </a:rPr>
              <a:t>您的患者经常询问的非药物方法有哪些？</a:t>
            </a:r>
            <a:endParaRPr lang="en-CA" sz="4000" b="1" cap="small" dirty="0">
              <a:solidFill>
                <a:schemeClr val="accent3">
                  <a:lumMod val="75000"/>
                </a:schemeClr>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988148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itle 4"/>
          <p:cNvSpPr>
            <a:spLocks noGrp="1"/>
          </p:cNvSpPr>
          <p:nvPr>
            <p:ph type="title"/>
          </p:nvPr>
        </p:nvSpPr>
        <p:spPr>
          <a:xfrm>
            <a:off x="457200" y="274045"/>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腰痛的非药物治疗</a:t>
            </a:r>
            <a:endParaRPr lang="en-US" dirty="0">
              <a:latin typeface="Arial" pitchFamily="34" charset="0"/>
              <a:ea typeface="宋体" pitchFamily="2" charset="-122"/>
              <a:cs typeface="Arial" pitchFamily="34" charset="0"/>
            </a:endParaRPr>
          </a:p>
        </p:txBody>
      </p:sp>
      <p:sp>
        <p:nvSpPr>
          <p:cNvPr id="11" name="Rectangle 6"/>
          <p:cNvSpPr>
            <a:spLocks noChangeArrowheads="1"/>
          </p:cNvSpPr>
          <p:nvPr/>
        </p:nvSpPr>
        <p:spPr bwMode="auto">
          <a:xfrm>
            <a:off x="207518" y="5893171"/>
            <a:ext cx="85773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p>
            <a:pPr marL="0" marR="0" lvl="4" indent="0" defTabSz="914400" eaLnBrk="1" fontAlgn="auto" latinLnBrk="0" hangingPunct="1">
              <a:lnSpc>
                <a:spcPct val="100000"/>
              </a:lnSpc>
              <a:spcBef>
                <a:spcPts val="0"/>
              </a:spcBef>
              <a:spcAft>
                <a:spcPts val="0"/>
              </a:spcAft>
              <a:buClrTx/>
              <a:buSzTx/>
              <a:buFontTx/>
              <a:buNone/>
              <a:tabLst/>
              <a:defRPr/>
            </a:pPr>
            <a:r>
              <a:rPr kumimoji="0" lang="en-CA" sz="1000" b="0" i="1" u="none" strike="noStrike" kern="0" cap="none" spc="-20" normalizeH="0" baseline="0" noProof="0" dirty="0" smtClean="0">
                <a:ln>
                  <a:noFill/>
                </a:ln>
                <a:solidFill>
                  <a:srgbClr val="002060"/>
                </a:solidFill>
                <a:effectLst/>
                <a:uLnTx/>
                <a:uFillTx/>
                <a:latin typeface="Arial" pitchFamily="34" charset="0"/>
                <a:ea typeface="宋体" pitchFamily="2" charset="-122"/>
                <a:cs typeface="Arial" pitchFamily="34" charset="0"/>
              </a:rPr>
              <a:t>Chou  R et al. Spine (Phila PA 1976) 2009; 34(10):1066-77; </a:t>
            </a:r>
            <a:r>
              <a:rPr kumimoji="0" lang="en-US" sz="1000" b="0" i="1" u="none" strike="noStrike" kern="0" cap="none" spc="-20" normalizeH="0" baseline="0" noProof="0" dirty="0" smtClean="0">
                <a:ln>
                  <a:noFill/>
                </a:ln>
                <a:solidFill>
                  <a:srgbClr val="002060"/>
                </a:solidFill>
                <a:effectLst/>
                <a:uLnTx/>
                <a:uFillTx/>
                <a:latin typeface="Arial" pitchFamily="34" charset="0"/>
                <a:ea typeface="宋体" pitchFamily="2" charset="-122"/>
                <a:cs typeface="Arial" pitchFamily="34" charset="0"/>
              </a:rPr>
              <a:t>Dagenais S et al. Spine J 2008; 8(1):203-12; Gay RE, Brault JS. Spine J 2008; 8(1):234-42; </a:t>
            </a:r>
            <a:r>
              <a:rPr kumimoji="0" lang="en-CA" sz="1000" b="0" i="1" u="none" strike="noStrike" kern="0" cap="none" spc="-20" normalizeH="0" baseline="0" noProof="0" dirty="0" smtClean="0">
                <a:ln>
                  <a:noFill/>
                </a:ln>
                <a:solidFill>
                  <a:srgbClr val="002060"/>
                </a:solidFill>
                <a:effectLst/>
                <a:uLnTx/>
                <a:uFillTx/>
                <a:latin typeface="Arial" pitchFamily="34" charset="0"/>
                <a:ea typeface="宋体" pitchFamily="2" charset="-122"/>
                <a:cs typeface="Arial" pitchFamily="34" charset="0"/>
              </a:rPr>
              <a:t>Hagen KB et al. </a:t>
            </a:r>
            <a:r>
              <a:rPr kumimoji="0" lang="it-IT" sz="1000" b="0" i="1" u="none" strike="noStrike" kern="0" cap="none" spc="-20" normalizeH="0" baseline="0" noProof="0" dirty="0" smtClean="0">
                <a:ln>
                  <a:noFill/>
                </a:ln>
                <a:solidFill>
                  <a:srgbClr val="002060"/>
                </a:solidFill>
                <a:effectLst/>
                <a:uLnTx/>
                <a:uFillTx/>
                <a:latin typeface="Arial" pitchFamily="34" charset="0"/>
                <a:ea typeface="宋体" pitchFamily="2" charset="-122"/>
                <a:cs typeface="Arial" pitchFamily="34" charset="0"/>
              </a:rPr>
              <a:t>Spine (Phila PA 1976) 2005; 30(5):542-6;</a:t>
            </a:r>
            <a:r>
              <a:rPr kumimoji="0" lang="en-US" sz="1000" b="0" i="1" u="none" strike="noStrike" kern="0" cap="none" spc="-20" normalizeH="0" baseline="0" noProof="0" dirty="0" smtClean="0">
                <a:ln>
                  <a:noFill/>
                </a:ln>
                <a:solidFill>
                  <a:srgbClr val="002060"/>
                </a:solidFill>
                <a:effectLst/>
                <a:uLnTx/>
                <a:uFillTx/>
                <a:latin typeface="Arial" pitchFamily="34" charset="0"/>
                <a:ea typeface="宋体" pitchFamily="2" charset="-122"/>
                <a:cs typeface="Arial" pitchFamily="34" charset="0"/>
              </a:rPr>
              <a:t> Oleske D et al. Spine 2007; 32(19):2050-7; Pillastrini P et al. Joint Bone Spine 2012; 79(2):176-85; Ramos-Remus CR et al. Curr Med Res Opin 2004; 20(5):691-8; Romanò CL et al. J Orthop Traumatol 2009; 10(4):185-91; Sakamoto C, Soen S. Digestion 2011; 83(1-2):108-23; </a:t>
            </a:r>
            <a:r>
              <a:rPr kumimoji="0" lang="en-CA" sz="1000" b="0" i="1" u="none" strike="noStrike" kern="0" cap="none" spc="-20" normalizeH="0" baseline="0" noProof="0" dirty="0" smtClean="0">
                <a:ln>
                  <a:noFill/>
                </a:ln>
                <a:solidFill>
                  <a:srgbClr val="002060"/>
                </a:solidFill>
                <a:effectLst/>
                <a:uLnTx/>
                <a:uFillTx/>
                <a:latin typeface="Arial" pitchFamily="34" charset="0"/>
                <a:ea typeface="宋体" pitchFamily="2" charset="-122"/>
                <a:cs typeface="Arial" pitchFamily="34" charset="0"/>
              </a:rPr>
              <a:t>Savigny P et al. Low Back Pain: Early Management of Persistent Non-specific Low Back Pain. National Collaborating Centre for Primary Care and Royal College of General Practitioners; London, UK: 2009</a:t>
            </a:r>
            <a:r>
              <a:rPr kumimoji="0" lang="en-US" sz="1000" b="0" i="1" u="none" strike="noStrike" kern="0" cap="none" spc="-20" normalizeH="0" baseline="0" noProof="0" dirty="0" smtClean="0">
                <a:ln>
                  <a:noFill/>
                </a:ln>
                <a:solidFill>
                  <a:srgbClr val="002060"/>
                </a:solidFill>
                <a:effectLst/>
                <a:uLnTx/>
                <a:uFillTx/>
                <a:latin typeface="Arial" pitchFamily="34" charset="0"/>
                <a:ea typeface="宋体" pitchFamily="2" charset="-122"/>
                <a:cs typeface="Arial" pitchFamily="34" charset="0"/>
              </a:rPr>
              <a:t>; Toward Optimized Practice. Guidelines for the Evidence-Informed Primary Care Management of Low Back Pain. Edmonton, AB: 2009.</a:t>
            </a:r>
          </a:p>
        </p:txBody>
      </p:sp>
      <p:graphicFrame>
        <p:nvGraphicFramePr>
          <p:cNvPr id="12" name="Group 25"/>
          <p:cNvGraphicFramePr>
            <a:graphicFrameLocks noGrp="1"/>
          </p:cNvGraphicFramePr>
          <p:nvPr>
            <p:extLst>
              <p:ext uri="{D42A27DB-BD31-4B8C-83A1-F6EECF244321}">
                <p14:modId xmlns:p14="http://schemas.microsoft.com/office/powerpoint/2010/main" val="703248303"/>
              </p:ext>
            </p:extLst>
          </p:nvPr>
        </p:nvGraphicFramePr>
        <p:xfrm>
          <a:off x="107504" y="1511202"/>
          <a:ext cx="8964744" cy="4210704"/>
        </p:xfrm>
        <a:graphic>
          <a:graphicData uri="http://schemas.openxmlformats.org/drawingml/2006/table">
            <a:tbl>
              <a:tblPr/>
              <a:tblGrid>
                <a:gridCol w="2635696"/>
                <a:gridCol w="6329048"/>
              </a:tblGrid>
              <a:tr h="190078">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Arial" pitchFamily="34" charset="0"/>
                          <a:ea typeface="宋体" pitchFamily="2" charset="-122"/>
                          <a:cs typeface="Arial" pitchFamily="34" charset="0"/>
                        </a:rPr>
                        <a:t>中等效力的有效性证据</a:t>
                      </a:r>
                      <a:endParaRPr kumimoji="0" lang="en-US" sz="1400" b="1" i="0" u="none" strike="noStrike" cap="none" normalizeH="0" baseline="0" dirty="0" smtClean="0">
                        <a:ln>
                          <a:noFill/>
                        </a:ln>
                        <a:solidFill>
                          <a:schemeClr val="tx1"/>
                        </a:solidFill>
                        <a:effectLst/>
                        <a:latin typeface="Arial" pitchFamily="34" charset="0"/>
                        <a:ea typeface="宋体" pitchFamily="2" charset="-122"/>
                        <a:cs typeface="Arial" pitchFamily="34" charset="0"/>
                      </a:endParaRPr>
                    </a:p>
                  </a:txBody>
                  <a:tcPr marR="0" marT="45723" marB="45723" anchor="ctr" horzOverflow="overflow">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a:noFill/>
                    </a:lnTlToBr>
                    <a:lnBlToTr>
                      <a:noFill/>
                    </a:lnBlToTr>
                    <a:solidFill>
                      <a:srgbClr val="0C6FCF"/>
                    </a:solidFill>
                  </a:tcPr>
                </a:tc>
                <a:tc hMerge="1">
                  <a:txBody>
                    <a:bodyPr/>
                    <a:lstStyle/>
                    <a:p>
                      <a:endParaRPr lang="zh-CN" altLang="en-US"/>
                    </a:p>
                  </a:txBody>
                  <a:tcPr/>
                </a:tc>
              </a:tr>
              <a:tr h="142824">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bg2"/>
                          </a:solidFill>
                          <a:effectLst/>
                          <a:latin typeface="Arial" pitchFamily="34" charset="0"/>
                          <a:ea typeface="宋体" pitchFamily="2" charset="-122"/>
                          <a:cs typeface="Arial" pitchFamily="34" charset="0"/>
                        </a:rPr>
                        <a:t>治疗和锻炼</a:t>
                      </a:r>
                      <a:endParaRPr kumimoji="0" lang="en-US" sz="1400" b="0" i="0" u="none" strike="noStrike" cap="none" normalizeH="0" baseline="0" dirty="0" smtClean="0">
                        <a:ln>
                          <a:noFill/>
                        </a:ln>
                        <a:solidFill>
                          <a:schemeClr val="bg2"/>
                        </a:solidFill>
                        <a:effectLst/>
                        <a:latin typeface="Arial" pitchFamily="34" charset="0"/>
                        <a:ea typeface="宋体" pitchFamily="2" charset="-122"/>
                        <a:cs typeface="Arial" pitchFamily="34" charset="0"/>
                      </a:endParaRPr>
                    </a:p>
                  </a:txBody>
                  <a:tcPr marR="0" marT="45723" marB="45723" anchor="ctr" horzOverflow="overflow">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a:noFill/>
                    </a:lnTlToBr>
                    <a:lnBlToTr>
                      <a:noFill/>
                    </a:lnBlToTr>
                    <a:solidFill>
                      <a:srgbClr val="C8E2F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spc="-20" normalizeH="0" baseline="0" dirty="0" smtClean="0">
                          <a:ln>
                            <a:noFill/>
                          </a:ln>
                          <a:solidFill>
                            <a:srgbClr val="002060"/>
                          </a:solidFill>
                          <a:effectLst/>
                          <a:latin typeface="Arial" pitchFamily="34" charset="0"/>
                          <a:ea typeface="宋体" pitchFamily="2" charset="-122"/>
                          <a:cs typeface="Arial" pitchFamily="34" charset="0"/>
                        </a:rPr>
                        <a:t>对成人腰痛患者缓解疼痛和改善功能中度有效</a:t>
                      </a:r>
                      <a:endParaRPr kumimoji="0" lang="en-US" sz="1400" b="0" i="0" u="none" strike="noStrike" cap="none" spc="-20" normalizeH="0" baseline="0" dirty="0" smtClean="0">
                        <a:ln>
                          <a:noFill/>
                        </a:ln>
                        <a:solidFill>
                          <a:srgbClr val="002060"/>
                        </a:solidFill>
                        <a:effectLst/>
                        <a:latin typeface="Arial" pitchFamily="34" charset="0"/>
                        <a:ea typeface="宋体" pitchFamily="2" charset="-122"/>
                        <a:cs typeface="Arial" pitchFamily="34" charset="0"/>
                      </a:endParaRPr>
                    </a:p>
                  </a:txBody>
                  <a:tcPr marR="0" marT="45723" marB="45723" anchor="ctr" horzOverflow="overflow">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a:noFill/>
                    </a:lnTlToBr>
                    <a:lnBlToTr>
                      <a:noFill/>
                    </a:lnBlToTr>
                    <a:solidFill>
                      <a:srgbClr val="DBECFD"/>
                    </a:solidFill>
                  </a:tcPr>
                </a:tc>
              </a:tr>
              <a:tr h="44409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bg2"/>
                          </a:solidFill>
                          <a:effectLst/>
                          <a:latin typeface="Arial" pitchFamily="34" charset="0"/>
                          <a:ea typeface="宋体" pitchFamily="2" charset="-122"/>
                          <a:cs typeface="Arial" pitchFamily="34" charset="0"/>
                        </a:rPr>
                        <a:t>认知行为疗法</a:t>
                      </a:r>
                      <a:endParaRPr kumimoji="0" lang="en-US" sz="1400" b="0" i="0" u="none" strike="noStrike" cap="none" normalizeH="0" baseline="0" dirty="0" smtClean="0">
                        <a:ln>
                          <a:noFill/>
                        </a:ln>
                        <a:solidFill>
                          <a:schemeClr val="bg2"/>
                        </a:solidFill>
                        <a:effectLst/>
                        <a:latin typeface="Arial" pitchFamily="34" charset="0"/>
                        <a:ea typeface="宋体" pitchFamily="2" charset="-122"/>
                        <a:cs typeface="Arial" pitchFamily="34" charset="0"/>
                      </a:endParaRPr>
                    </a:p>
                  </a:txBody>
                  <a:tcPr marR="0" marT="45723" marB="45723" anchor="ctr" horzOverflow="overflow">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a:noFill/>
                    </a:lnTlToBr>
                    <a:lnBlToTr>
                      <a:noFill/>
                    </a:lnBlToTr>
                    <a:solidFill>
                      <a:srgbClr val="C8E2F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可减少有慢性或亚急性腰痛患者的疼痛和残疾</a:t>
                      </a:r>
                      <a:endParaRPr kumimoji="0" lang="en-US" sz="14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marR="0" marT="45723" marB="45723" anchor="ctr" horzOverflow="overflow">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a:noFill/>
                    </a:lnTlToBr>
                    <a:lnBlToTr>
                      <a:noFill/>
                    </a:lnBlToTr>
                    <a:solidFill>
                      <a:srgbClr val="DBECFD"/>
                    </a:solidFill>
                  </a:tcPr>
                </a:tc>
              </a:tr>
              <a:tr h="208708">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chemeClr val="bg2"/>
                          </a:solidFill>
                          <a:effectLst/>
                          <a:latin typeface="Arial" pitchFamily="34" charset="0"/>
                          <a:ea typeface="宋体" pitchFamily="2" charset="-122"/>
                          <a:cs typeface="Arial" pitchFamily="34" charset="0"/>
                        </a:rPr>
                        <a:t>多学科生物心理社会康复</a:t>
                      </a:r>
                      <a:endParaRPr kumimoji="0" lang="en-US" sz="1400" b="0" i="0" u="none" strike="noStrike" cap="none" normalizeH="0" baseline="0" dirty="0" smtClean="0">
                        <a:ln>
                          <a:noFill/>
                        </a:ln>
                        <a:solidFill>
                          <a:schemeClr val="bg2"/>
                        </a:solidFill>
                        <a:effectLst/>
                        <a:latin typeface="Arial" pitchFamily="34" charset="0"/>
                        <a:ea typeface="宋体" pitchFamily="2" charset="-122"/>
                        <a:cs typeface="Arial" pitchFamily="34" charset="0"/>
                      </a:endParaRPr>
                    </a:p>
                  </a:txBody>
                  <a:tcPr marR="0" marT="45723" marB="45723" anchor="ctr" horzOverflow="overflow">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a:noFill/>
                    </a:lnTlToBr>
                    <a:lnBlToTr>
                      <a:noFill/>
                    </a:lnBlToTr>
                    <a:solidFill>
                      <a:srgbClr val="C8E2F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可缓解腰痛患者的疼痛并改善功能</a:t>
                      </a:r>
                      <a:endParaRPr kumimoji="0" lang="en-US" sz="14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marR="0" marT="45723" marB="45723" anchor="ctr" horzOverflow="overflow">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a:noFill/>
                    </a:lnTlToBr>
                    <a:lnBlToTr>
                      <a:noFill/>
                    </a:lnBlToTr>
                    <a:solidFill>
                      <a:srgbClr val="DBECFD"/>
                    </a:solidFill>
                  </a:tcPr>
                </a:tc>
              </a:tr>
              <a:tr h="28800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400" b="0" i="0" u="none" strike="noStrike" kern="1200" cap="none" normalizeH="0" baseline="0" dirty="0" smtClean="0">
                          <a:ln>
                            <a:noFill/>
                          </a:ln>
                          <a:solidFill>
                            <a:schemeClr val="bg2"/>
                          </a:solidFill>
                          <a:effectLst/>
                          <a:latin typeface="Arial" pitchFamily="34" charset="0"/>
                          <a:ea typeface="宋体" pitchFamily="2" charset="-122"/>
                          <a:cs typeface="Arial" pitchFamily="34" charset="0"/>
                        </a:rPr>
                        <a:t>按摩</a:t>
                      </a:r>
                      <a:endParaRPr kumimoji="0" lang="es-ES" sz="1400" b="0" i="0" u="none" strike="noStrike" kern="1200" cap="none" normalizeH="0" baseline="0" dirty="0" smtClean="0">
                        <a:ln>
                          <a:noFill/>
                        </a:ln>
                        <a:solidFill>
                          <a:schemeClr val="bg2"/>
                        </a:solidFill>
                        <a:effectLst/>
                        <a:latin typeface="Arial" pitchFamily="34" charset="0"/>
                        <a:ea typeface="宋体" pitchFamily="2" charset="-122"/>
                        <a:cs typeface="Arial" pitchFamily="34" charset="0"/>
                      </a:endParaRPr>
                    </a:p>
                  </a:txBody>
                  <a:tcPr marR="0" marT="45723" marB="45723" anchor="ctr" horzOverflow="overflow">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a:noFill/>
                    </a:lnTlToBr>
                    <a:lnBlToTr>
                      <a:noFill/>
                    </a:lnBlToTr>
                    <a:solidFill>
                      <a:srgbClr val="C8E2F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对非特异性亚急性和慢性腰痛患者可能有益</a:t>
                      </a:r>
                      <a:endParaRPr kumimoji="0" lang="en-US" sz="14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marR="0" marT="45723" marB="45723" anchor="ctr" horzOverflow="overflow">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a:noFill/>
                    </a:lnTlToBr>
                    <a:lnBlToTr>
                      <a:noFill/>
                    </a:lnBlToTr>
                    <a:solidFill>
                      <a:srgbClr val="DBECFD"/>
                    </a:solidFill>
                  </a:tcPr>
                </a:tc>
              </a:tr>
              <a:tr h="28800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400" b="0" i="0" u="none" strike="noStrike" kern="1200" cap="none" normalizeH="0" baseline="0" dirty="0" smtClean="0">
                          <a:ln>
                            <a:noFill/>
                          </a:ln>
                          <a:solidFill>
                            <a:schemeClr val="bg2"/>
                          </a:solidFill>
                          <a:effectLst/>
                          <a:latin typeface="Arial" pitchFamily="34" charset="0"/>
                          <a:ea typeface="宋体" pitchFamily="2" charset="-122"/>
                          <a:cs typeface="Arial" pitchFamily="34" charset="0"/>
                        </a:rPr>
                        <a:t>瑜伽</a:t>
                      </a:r>
                      <a:endParaRPr kumimoji="0" lang="es-ES" sz="1400" b="0" i="0" u="none" strike="noStrike" kern="1200" cap="none" normalizeH="0" baseline="0" dirty="0" smtClean="0">
                        <a:ln>
                          <a:noFill/>
                        </a:ln>
                        <a:solidFill>
                          <a:schemeClr val="bg2"/>
                        </a:solidFill>
                        <a:effectLst/>
                        <a:latin typeface="Arial" pitchFamily="34" charset="0"/>
                        <a:ea typeface="宋体" pitchFamily="2" charset="-122"/>
                        <a:cs typeface="Arial" pitchFamily="34" charset="0"/>
                      </a:endParaRPr>
                    </a:p>
                  </a:txBody>
                  <a:tcPr marR="0" marT="45723" marB="45723" anchor="ctr" horzOverflow="overflow">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a:noFill/>
                    </a:lnTlToBr>
                    <a:lnBlToTr>
                      <a:noFill/>
                    </a:lnBlToTr>
                    <a:solidFill>
                      <a:srgbClr val="C8E2F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对慢性腰痛可能有益</a:t>
                      </a:r>
                      <a:endParaRPr kumimoji="0" lang="en-US" sz="14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marR="0" marT="45723" marB="45723" anchor="ctr" horzOverflow="overflow">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a:noFill/>
                    </a:lnTlToBr>
                    <a:lnBlToTr>
                      <a:noFill/>
                    </a:lnBlToTr>
                    <a:solidFill>
                      <a:srgbClr val="DBECFD"/>
                    </a:solidFill>
                  </a:tcPr>
                </a:tc>
              </a:tr>
              <a:tr h="28800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400" b="0" i="0" u="none" strike="noStrike" kern="1200" cap="none" normalizeH="0" baseline="0" dirty="0" smtClean="0">
                          <a:ln>
                            <a:noFill/>
                          </a:ln>
                          <a:solidFill>
                            <a:schemeClr val="bg2"/>
                          </a:solidFill>
                          <a:effectLst/>
                          <a:latin typeface="Arial" pitchFamily="34" charset="0"/>
                          <a:ea typeface="宋体" pitchFamily="2" charset="-122"/>
                          <a:cs typeface="Arial" pitchFamily="34" charset="0"/>
                        </a:rPr>
                        <a:t>热疗</a:t>
                      </a:r>
                      <a:endParaRPr kumimoji="0" lang="en-US" sz="1400" b="0" i="0" u="none" strike="noStrike" kern="1200" cap="none" normalizeH="0" baseline="0" dirty="0" smtClean="0">
                        <a:ln>
                          <a:noFill/>
                        </a:ln>
                        <a:solidFill>
                          <a:schemeClr val="bg2"/>
                        </a:solidFill>
                        <a:effectLst/>
                        <a:latin typeface="Arial" pitchFamily="34" charset="0"/>
                        <a:ea typeface="宋体" pitchFamily="2" charset="-122"/>
                        <a:cs typeface="Arial" pitchFamily="34" charset="0"/>
                      </a:endParaRPr>
                    </a:p>
                  </a:txBody>
                  <a:tcPr marR="0" marT="45723" marB="45723" anchor="ctr" horzOverflow="overflow">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a:noFill/>
                    </a:lnTlToBr>
                    <a:lnBlToTr>
                      <a:noFill/>
                    </a:lnBlToTr>
                    <a:solidFill>
                      <a:srgbClr val="C8E2F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在亚急性腰痛患者中可短期减轻疼痛</a:t>
                      </a:r>
                      <a:endParaRPr kumimoji="0" lang="en-US" sz="14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marR="0" marT="45723" marB="45723" anchor="ctr" horzOverflow="overflow">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a:noFill/>
                    </a:lnTlToBr>
                    <a:lnBlToTr>
                      <a:noFill/>
                    </a:lnBlToTr>
                    <a:solidFill>
                      <a:srgbClr val="DBECFD"/>
                    </a:solidFill>
                  </a:tcPr>
                </a:tc>
              </a:tr>
              <a:tr h="28800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400" b="0" i="0" u="none" strike="noStrike" kern="1200" cap="none" normalizeH="0" baseline="0" dirty="0" smtClean="0">
                          <a:ln>
                            <a:noFill/>
                          </a:ln>
                          <a:solidFill>
                            <a:schemeClr val="bg2"/>
                          </a:solidFill>
                          <a:effectLst/>
                          <a:latin typeface="Arial" pitchFamily="34" charset="0"/>
                          <a:ea typeface="宋体" pitchFamily="2" charset="-122"/>
                          <a:cs typeface="Arial" pitchFamily="34" charset="0"/>
                        </a:rPr>
                        <a:t>中等硬度的床垫</a:t>
                      </a:r>
                      <a:endParaRPr kumimoji="0" lang="en-US" sz="1400" b="0" i="0" u="none" strike="noStrike" kern="1200" cap="none" normalizeH="0" baseline="0" dirty="0" smtClean="0">
                        <a:ln>
                          <a:noFill/>
                        </a:ln>
                        <a:solidFill>
                          <a:schemeClr val="bg2"/>
                        </a:solidFill>
                        <a:effectLst/>
                        <a:latin typeface="Arial" pitchFamily="34" charset="0"/>
                        <a:ea typeface="宋体" pitchFamily="2" charset="-122"/>
                        <a:cs typeface="Arial" pitchFamily="34" charset="0"/>
                      </a:endParaRPr>
                    </a:p>
                  </a:txBody>
                  <a:tcPr marR="0" marT="45723" marB="45723" anchor="ctr" horzOverflow="overflow">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a:noFill/>
                    </a:lnTlToBr>
                    <a:lnBlToTr>
                      <a:noFill/>
                    </a:lnBlToTr>
                    <a:solidFill>
                      <a:srgbClr val="C8E2F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kern="1200" cap="none" normalizeH="0" baseline="0" dirty="0" smtClean="0">
                          <a:ln>
                            <a:noFill/>
                          </a:ln>
                          <a:solidFill>
                            <a:srgbClr val="002060"/>
                          </a:solidFill>
                          <a:effectLst/>
                          <a:latin typeface="Arial" pitchFamily="34" charset="0"/>
                          <a:ea typeface="宋体" pitchFamily="2" charset="-122"/>
                          <a:cs typeface="Arial" pitchFamily="34" charset="0"/>
                        </a:rPr>
                        <a:t>与硬床垫相比而言，中等硬度床垫可减轻疼痛和残障程度</a:t>
                      </a:r>
                      <a:endParaRPr kumimoji="0" lang="zh-CN" altLang="es-MX" sz="1400" b="0" i="0" u="none" strike="noStrike" kern="1200" cap="none" normalizeH="0" baseline="0" dirty="0" smtClean="0">
                        <a:ln>
                          <a:noFill/>
                        </a:ln>
                        <a:solidFill>
                          <a:srgbClr val="002060"/>
                        </a:solidFill>
                        <a:effectLst/>
                        <a:latin typeface="Arial" pitchFamily="34" charset="0"/>
                        <a:ea typeface="宋体" pitchFamily="2" charset="-122"/>
                        <a:cs typeface="Arial" pitchFamily="34" charset="0"/>
                      </a:endParaRPr>
                    </a:p>
                  </a:txBody>
                  <a:tcPr marR="0" marT="45723" marB="45723" anchor="ctr" horzOverflow="overflow">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a:noFill/>
                    </a:lnTlToBr>
                    <a:lnBlToTr>
                      <a:noFill/>
                    </a:lnBlToTr>
                    <a:solidFill>
                      <a:srgbClr val="DBECFD"/>
                    </a:solidFill>
                  </a:tcPr>
                </a:tc>
              </a:tr>
              <a:tr h="50400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400" b="0" i="0" u="none" strike="noStrike" kern="1200" cap="none" normalizeH="0" baseline="0" dirty="0" smtClean="0">
                          <a:ln>
                            <a:noFill/>
                          </a:ln>
                          <a:solidFill>
                            <a:schemeClr val="bg2"/>
                          </a:solidFill>
                          <a:effectLst/>
                          <a:latin typeface="Arial" pitchFamily="34" charset="0"/>
                          <a:ea typeface="宋体" pitchFamily="2" charset="-122"/>
                          <a:cs typeface="Arial" pitchFamily="34" charset="0"/>
                        </a:rPr>
                        <a:t>经皮神经电刺激</a:t>
                      </a:r>
                      <a:endParaRPr kumimoji="0" lang="en-US" sz="1400" b="0" i="0" u="none" strike="noStrike" kern="1200" cap="none" normalizeH="0" baseline="0" dirty="0" smtClean="0">
                        <a:ln>
                          <a:noFill/>
                        </a:ln>
                        <a:solidFill>
                          <a:schemeClr val="bg2"/>
                        </a:solidFill>
                        <a:effectLst/>
                        <a:latin typeface="Arial" pitchFamily="34" charset="0"/>
                        <a:ea typeface="宋体" pitchFamily="2" charset="-122"/>
                        <a:cs typeface="Arial" pitchFamily="34" charset="0"/>
                      </a:endParaRPr>
                    </a:p>
                  </a:txBody>
                  <a:tcPr marR="0" marT="45723" marB="45723" anchor="ctr" horzOverflow="overflow">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a:noFill/>
                    </a:lnTlToBr>
                    <a:lnBlToTr>
                      <a:noFill/>
                    </a:lnBlToTr>
                    <a:solidFill>
                      <a:srgbClr val="C8E2FC"/>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4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存在争议，有支持证据和反对证据</a:t>
                      </a:r>
                      <a:endParaRPr kumimoji="0" lang="en-US" sz="14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marR="0" marT="45723" marB="45723" anchor="ctr" horzOverflow="overflow">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a:noFill/>
                    </a:lnTlToBr>
                    <a:lnBlToTr>
                      <a:noFill/>
                    </a:lnBlToTr>
                    <a:solidFill>
                      <a:srgbClr val="DBECFD"/>
                    </a:solidFill>
                  </a:tcPr>
                </a:tc>
              </a:tr>
              <a:tr h="229592">
                <a:tc gridSpan="2">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400" b="1" i="0" u="none" strike="noStrike" kern="1200" cap="none" normalizeH="0" baseline="0" dirty="0" smtClean="0">
                          <a:ln>
                            <a:noFill/>
                          </a:ln>
                          <a:solidFill>
                            <a:schemeClr val="tx1"/>
                          </a:solidFill>
                          <a:effectLst/>
                          <a:latin typeface="Arial" pitchFamily="34" charset="0"/>
                          <a:ea typeface="宋体" pitchFamily="2" charset="-122"/>
                          <a:cs typeface="Arial" pitchFamily="34" charset="0"/>
                        </a:rPr>
                        <a:t>效力充分的有效性证据</a:t>
                      </a:r>
                      <a:endParaRPr kumimoji="0" lang="en-US" sz="1400" b="1" i="0" u="none" strike="noStrike" kern="1200" cap="none" normalizeH="0" baseline="0" dirty="0" smtClean="0">
                        <a:ln>
                          <a:noFill/>
                        </a:ln>
                        <a:solidFill>
                          <a:schemeClr val="tx1"/>
                        </a:solidFill>
                        <a:effectLst/>
                        <a:latin typeface="Arial" pitchFamily="34" charset="0"/>
                        <a:ea typeface="宋体" pitchFamily="2" charset="-122"/>
                        <a:cs typeface="Arial" pitchFamily="34" charset="0"/>
                      </a:endParaRPr>
                    </a:p>
                  </a:txBody>
                  <a:tcPr marR="0" marT="45723" marB="45723" anchor="ctr" horzOverflow="overflow">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a:noFill/>
                    </a:lnTlToBr>
                    <a:lnBlToTr>
                      <a:noFill/>
                    </a:lnBlToTr>
                    <a:solidFill>
                      <a:srgbClr val="0C6FCF"/>
                    </a:solidFill>
                  </a:tcPr>
                </a:tc>
                <a:tc hMerge="1">
                  <a:txBody>
                    <a:bodyPr/>
                    <a:lstStyle/>
                    <a:p>
                      <a:endParaRPr lang="zh-CN" altLang="en-US"/>
                    </a:p>
                  </a:txBody>
                  <a:tcPr/>
                </a:tc>
              </a:tr>
              <a:tr h="496707">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400" b="0" i="0" u="none" strike="noStrike" cap="none" normalizeH="0" baseline="0" dirty="0" smtClean="0">
                          <a:ln>
                            <a:noFill/>
                          </a:ln>
                          <a:solidFill>
                            <a:schemeClr val="bg2"/>
                          </a:solidFill>
                          <a:effectLst/>
                          <a:latin typeface="Arial" pitchFamily="34" charset="0"/>
                          <a:ea typeface="宋体" pitchFamily="2" charset="-122"/>
                          <a:cs typeface="Arial" pitchFamily="34" charset="0"/>
                        </a:rPr>
                        <a:t>以功能为中心的治疗</a:t>
                      </a:r>
                      <a:endParaRPr kumimoji="0" lang="en-US" sz="1400" b="0" i="0" u="none" strike="noStrike" cap="none" normalizeH="0" baseline="0" dirty="0" smtClean="0">
                        <a:ln>
                          <a:noFill/>
                        </a:ln>
                        <a:solidFill>
                          <a:schemeClr val="bg2"/>
                        </a:solidFill>
                        <a:effectLst/>
                        <a:latin typeface="Arial" pitchFamily="34" charset="0"/>
                        <a:ea typeface="宋体" pitchFamily="2" charset="-122"/>
                        <a:cs typeface="Arial" pitchFamily="34" charset="0"/>
                      </a:endParaRPr>
                    </a:p>
                  </a:txBody>
                  <a:tcPr marR="0" marT="45723" marB="45723" anchor="ctr" horzOverflow="overflow">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a:noFill/>
                    </a:lnTlToBr>
                    <a:lnBlToTr>
                      <a:noFill/>
                    </a:lnBlToTr>
                    <a:solidFill>
                      <a:srgbClr val="0C6FCF">
                        <a:lumMod val="20000"/>
                        <a:lumOff val="80000"/>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400" b="0" i="0" u="none" strike="noStrike" kern="1200" cap="none" normalizeH="0" baseline="0" dirty="0" smtClean="0">
                          <a:ln>
                            <a:noFill/>
                          </a:ln>
                          <a:solidFill>
                            <a:srgbClr val="002060"/>
                          </a:solidFill>
                          <a:effectLst/>
                          <a:latin typeface="Arial" pitchFamily="34" charset="0"/>
                          <a:ea typeface="宋体" pitchFamily="2" charset="-122"/>
                          <a:cs typeface="Arial" pitchFamily="34" charset="0"/>
                        </a:rPr>
                        <a:t>就增加亚急性腰背痛超过</a:t>
                      </a:r>
                      <a:r>
                        <a:rPr kumimoji="0" lang="en-US" altLang="zh-CN" sz="1400" b="0" i="0" u="none" strike="noStrike" kern="1200" cap="none" normalizeH="0" baseline="0" dirty="0" smtClean="0">
                          <a:ln>
                            <a:noFill/>
                          </a:ln>
                          <a:solidFill>
                            <a:srgbClr val="002060"/>
                          </a:solidFill>
                          <a:effectLst/>
                          <a:latin typeface="Arial" pitchFamily="34" charset="0"/>
                          <a:ea typeface="宋体" pitchFamily="2" charset="-122"/>
                          <a:cs typeface="Arial" pitchFamily="34" charset="0"/>
                        </a:rPr>
                        <a:t>6</a:t>
                      </a:r>
                      <a:r>
                        <a:rPr kumimoji="0" lang="zh-CN" altLang="en-US" sz="1400" b="0" i="0" u="none" strike="noStrike" kern="1200" cap="none" normalizeH="0" baseline="0" dirty="0" smtClean="0">
                          <a:ln>
                            <a:noFill/>
                          </a:ln>
                          <a:solidFill>
                            <a:srgbClr val="002060"/>
                          </a:solidFill>
                          <a:effectLst/>
                          <a:latin typeface="Arial" pitchFamily="34" charset="0"/>
                          <a:ea typeface="宋体" pitchFamily="2" charset="-122"/>
                          <a:cs typeface="Arial" pitchFamily="34" charset="0"/>
                        </a:rPr>
                        <a:t>周患者的工作天数而言，比以疼痛为中心的治疗更有效</a:t>
                      </a:r>
                      <a:endParaRPr kumimoji="0" lang="en-US" sz="1400" b="0" i="0" u="none" strike="noStrike" kern="1200" cap="none" normalizeH="0" baseline="0" dirty="0" smtClean="0">
                        <a:ln>
                          <a:noFill/>
                        </a:ln>
                        <a:solidFill>
                          <a:srgbClr val="002060"/>
                        </a:solidFill>
                        <a:effectLst/>
                        <a:latin typeface="Arial" pitchFamily="34" charset="0"/>
                        <a:ea typeface="宋体" pitchFamily="2" charset="-122"/>
                        <a:cs typeface="Arial" pitchFamily="34" charset="0"/>
                      </a:endParaRPr>
                    </a:p>
                  </a:txBody>
                  <a:tcPr marR="0" marT="45723" marB="45723" anchor="ctr" horzOverflow="overflow">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a:noFill/>
                    </a:lnTlToBr>
                    <a:lnBlToTr>
                      <a:noFill/>
                    </a:lnBlToTr>
                    <a:solidFill>
                      <a:srgbClr val="DBECFD"/>
                    </a:solidFill>
                  </a:tcPr>
                </a:tc>
              </a:tr>
              <a:tr h="306000">
                <a:tc>
                  <a:txBody>
                    <a:bodyPr/>
                    <a:lstStyle>
                      <a:lvl1pPr marL="0" algn="l" defTabSz="914400" rtl="0" eaLnBrk="1" latinLnBrk="0" hangingPunct="1">
                        <a:defRPr sz="1800" kern="1200">
                          <a:solidFill>
                            <a:schemeClr val="tx1"/>
                          </a:solidFill>
                          <a:latin typeface="Calibri"/>
                          <a:ea typeface=""/>
                          <a:cs typeface=""/>
                        </a:defRPr>
                      </a:lvl1pPr>
                      <a:lvl2pPr marL="457200" algn="l" defTabSz="914400" rtl="0" eaLnBrk="1" latinLnBrk="0" hangingPunct="1">
                        <a:defRPr sz="1800" kern="1200">
                          <a:solidFill>
                            <a:schemeClr val="tx1"/>
                          </a:solidFill>
                          <a:latin typeface="Calibri"/>
                          <a:ea typeface=""/>
                          <a:cs typeface=""/>
                        </a:defRPr>
                      </a:lvl2pPr>
                      <a:lvl3pPr marL="914400" algn="l" defTabSz="914400" rtl="0" eaLnBrk="1" latinLnBrk="0" hangingPunct="1">
                        <a:defRPr sz="1800" kern="1200">
                          <a:solidFill>
                            <a:schemeClr val="tx1"/>
                          </a:solidFill>
                          <a:latin typeface="Calibri"/>
                          <a:ea typeface=""/>
                          <a:cs typeface=""/>
                        </a:defRPr>
                      </a:lvl3pPr>
                      <a:lvl4pPr marL="1371600" algn="l" defTabSz="914400" rtl="0" eaLnBrk="1" latinLnBrk="0" hangingPunct="1">
                        <a:defRPr sz="1800" kern="1200">
                          <a:solidFill>
                            <a:schemeClr val="tx1"/>
                          </a:solidFill>
                          <a:latin typeface="Calibri"/>
                          <a:ea typeface=""/>
                          <a:cs typeface=""/>
                        </a:defRPr>
                      </a:lvl4pPr>
                      <a:lvl5pPr marL="1828800" algn="l" defTabSz="914400" rtl="0" eaLnBrk="1" latinLnBrk="0" hangingPunct="1">
                        <a:defRPr sz="1800" kern="1200">
                          <a:solidFill>
                            <a:schemeClr val="tx1"/>
                          </a:solidFill>
                          <a:latin typeface="Calibri"/>
                          <a:ea typeface=""/>
                          <a:cs typeface=""/>
                        </a:defRPr>
                      </a:lvl5pPr>
                      <a:lvl6pPr marL="2286000" algn="l" defTabSz="914400" rtl="0" eaLnBrk="1" latinLnBrk="0" hangingPunct="1">
                        <a:defRPr sz="1800" kern="1200">
                          <a:solidFill>
                            <a:schemeClr val="tx1"/>
                          </a:solidFill>
                          <a:latin typeface="Calibri"/>
                          <a:ea typeface=""/>
                          <a:cs typeface=""/>
                        </a:defRPr>
                      </a:lvl6pPr>
                      <a:lvl7pPr marL="2743200" algn="l" defTabSz="914400" rtl="0" eaLnBrk="1" latinLnBrk="0" hangingPunct="1">
                        <a:defRPr sz="1800" kern="1200">
                          <a:solidFill>
                            <a:schemeClr val="tx1"/>
                          </a:solidFill>
                          <a:latin typeface="Calibri"/>
                          <a:ea typeface=""/>
                          <a:cs typeface=""/>
                        </a:defRPr>
                      </a:lvl7pPr>
                      <a:lvl8pPr marL="3200400" algn="l" defTabSz="914400" rtl="0" eaLnBrk="1" latinLnBrk="0" hangingPunct="1">
                        <a:defRPr sz="1800" kern="1200">
                          <a:solidFill>
                            <a:schemeClr val="tx1"/>
                          </a:solidFill>
                          <a:latin typeface="Calibri"/>
                          <a:ea typeface=""/>
                          <a:cs typeface=""/>
                        </a:defRPr>
                      </a:lvl8pPr>
                      <a:lvl9pPr marL="3657600" algn="l" defTabSz="914400" rtl="0" eaLnBrk="1" latinLnBrk="0" hangingPunct="1">
                        <a:defRPr sz="1800" kern="1200">
                          <a:solidFill>
                            <a:schemeClr val="tx1"/>
                          </a:solidFill>
                          <a:latin typeface="Calibri"/>
                          <a:ea typeface=""/>
                          <a:cs typeface=""/>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400" b="0" i="0" u="none" strike="noStrike" kern="1200" cap="none" normalizeH="0" baseline="0" dirty="0" smtClean="0">
                          <a:ln>
                            <a:noFill/>
                          </a:ln>
                          <a:solidFill>
                            <a:schemeClr val="bg2"/>
                          </a:solidFill>
                          <a:effectLst/>
                          <a:latin typeface="Arial" pitchFamily="34" charset="0"/>
                          <a:ea typeface="宋体" pitchFamily="2" charset="-122"/>
                          <a:cs typeface="Arial" pitchFamily="34" charset="0"/>
                        </a:rPr>
                        <a:t>针灸</a:t>
                      </a:r>
                      <a:endParaRPr kumimoji="0" lang="es-MX" sz="1400" b="0" i="0" u="none" strike="noStrike" kern="1200" cap="none" normalizeH="0" baseline="0" dirty="0" smtClean="0">
                        <a:ln>
                          <a:noFill/>
                        </a:ln>
                        <a:solidFill>
                          <a:schemeClr val="bg2"/>
                        </a:solidFill>
                        <a:effectLst/>
                        <a:latin typeface="Arial" pitchFamily="34" charset="0"/>
                        <a:ea typeface="宋体" pitchFamily="2" charset="-122"/>
                        <a:cs typeface="Arial" pitchFamily="34" charset="0"/>
                      </a:endParaRPr>
                    </a:p>
                  </a:txBody>
                  <a:tcPr marR="0" marT="45723" marB="45723" anchor="ctr" horzOverflow="overflow">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a:noFill/>
                    </a:lnTlToBr>
                    <a:lnBlToTr>
                      <a:noFill/>
                    </a:lnBlToTr>
                    <a:solidFill>
                      <a:srgbClr val="0C6FCF">
                        <a:lumMod val="20000"/>
                        <a:lumOff val="80000"/>
                      </a:srgb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kern="1200" cap="none" normalizeH="0" baseline="0" dirty="0" smtClean="0">
                          <a:ln>
                            <a:noFill/>
                          </a:ln>
                          <a:solidFill>
                            <a:srgbClr val="002060"/>
                          </a:solidFill>
                          <a:effectLst/>
                          <a:latin typeface="Arial" pitchFamily="34" charset="0"/>
                          <a:ea typeface="宋体" pitchFamily="2" charset="-122"/>
                          <a:cs typeface="Arial" pitchFamily="34" charset="0"/>
                        </a:rPr>
                        <a:t>比常规治疗更有效，但是不及假针灸有效</a:t>
                      </a:r>
                      <a:endParaRPr kumimoji="0" lang="zh-CN" altLang="es-MX" sz="1400" b="0" i="0" u="none" strike="noStrike" kern="1200" cap="none" normalizeH="0" baseline="0" dirty="0" smtClean="0">
                        <a:ln>
                          <a:noFill/>
                        </a:ln>
                        <a:solidFill>
                          <a:srgbClr val="002060"/>
                        </a:solidFill>
                        <a:effectLst/>
                        <a:latin typeface="Arial" pitchFamily="34" charset="0"/>
                        <a:ea typeface="宋体" pitchFamily="2" charset="-122"/>
                        <a:cs typeface="Arial" pitchFamily="34" charset="0"/>
                      </a:endParaRPr>
                    </a:p>
                  </a:txBody>
                  <a:tcPr marR="0" marT="45723" marB="45723" anchor="ctr" horzOverflow="overflow">
                    <a:lnL w="9525" cap="flat" cmpd="sng" algn="ctr">
                      <a:solidFill>
                        <a:sysClr val="window" lastClr="FFFFFF"/>
                      </a:solidFill>
                      <a:prstDash val="solid"/>
                      <a:round/>
                      <a:headEnd type="none" w="med" len="med"/>
                      <a:tailEnd type="none" w="med" len="med"/>
                    </a:lnL>
                    <a:lnR w="9525" cap="flat" cmpd="sng" algn="ctr">
                      <a:solidFill>
                        <a:sysClr val="window" lastClr="FFFFFF"/>
                      </a:solidFill>
                      <a:prstDash val="solid"/>
                      <a:round/>
                      <a:headEnd type="none" w="med" len="med"/>
                      <a:tailEnd type="none" w="med" len="med"/>
                    </a:lnR>
                    <a:lnT w="9525" cap="flat" cmpd="sng" algn="ctr">
                      <a:solidFill>
                        <a:sysClr val="window" lastClr="FFFFFF"/>
                      </a:solidFill>
                      <a:prstDash val="solid"/>
                      <a:round/>
                      <a:headEnd type="none" w="med" len="med"/>
                      <a:tailEnd type="none" w="med" len="med"/>
                    </a:lnT>
                    <a:lnB w="9525" cap="flat" cmpd="sng" algn="ctr">
                      <a:solidFill>
                        <a:sysClr val="window" lastClr="FFFFFF"/>
                      </a:solidFill>
                      <a:prstDash val="solid"/>
                      <a:round/>
                      <a:headEnd type="none" w="med" len="med"/>
                      <a:tailEnd type="none" w="med" len="med"/>
                    </a:lnB>
                    <a:lnTlToBr>
                      <a:noFill/>
                    </a:lnTlToBr>
                    <a:lnBlToTr>
                      <a:noFill/>
                    </a:lnBlToTr>
                    <a:solidFill>
                      <a:srgbClr val="DBECFD"/>
                    </a:solidFill>
                  </a:tcPr>
                </a:tc>
              </a:tr>
            </a:tbl>
          </a:graphicData>
        </a:graphic>
      </p:graphicFrame>
      <p:sp>
        <p:nvSpPr>
          <p:cNvPr id="13" name="Rounded Rectangle 12"/>
          <p:cNvSpPr/>
          <p:nvPr/>
        </p:nvSpPr>
        <p:spPr>
          <a:xfrm>
            <a:off x="1823538" y="2638349"/>
            <a:ext cx="6048672" cy="1512168"/>
          </a:xfrm>
          <a:prstGeom prst="roundRect">
            <a:avLst/>
          </a:prstGeom>
          <a:solidFill>
            <a:srgbClr val="C03932"/>
          </a:solidFill>
          <a:ln w="25400" cap="flat" cmpd="sng" algn="ctr">
            <a:solidFill>
              <a:srgbClr val="C03932">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200" b="0"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证据提示卧床休息和牵引</a:t>
            </a:r>
            <a:r>
              <a:rPr kumimoji="0" lang="zh-CN" altLang="en-US" sz="3200" b="1"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rPr>
              <a:t>无效</a:t>
            </a:r>
            <a:endParaRPr kumimoji="0" lang="en-CA" sz="3200" b="1" i="0" u="none" strike="noStrike" kern="0" cap="none" spc="0" normalizeH="0" baseline="0" noProof="0" dirty="0" smtClean="0">
              <a:ln>
                <a:noFill/>
              </a:ln>
              <a:solidFill>
                <a:prstClr val="white"/>
              </a:solidFill>
              <a:effectLst/>
              <a:uLnTx/>
              <a:uFillTx/>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23812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Title 4"/>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腰痛的药物治疗</a:t>
            </a:r>
            <a:endParaRPr lang="en-US" dirty="0">
              <a:latin typeface="Arial" pitchFamily="34" charset="0"/>
              <a:ea typeface="宋体" pitchFamily="2" charset="-122"/>
              <a:cs typeface="Arial" pitchFamily="34" charset="0"/>
            </a:endParaRPr>
          </a:p>
        </p:txBody>
      </p:sp>
      <p:sp>
        <p:nvSpPr>
          <p:cNvPr id="331779" name="Content Placeholder 5"/>
          <p:cNvSpPr>
            <a:spLocks noGrp="1"/>
          </p:cNvSpPr>
          <p:nvPr>
            <p:ph idx="1"/>
          </p:nvPr>
        </p:nvSpPr>
        <p:spPr>
          <a:xfrm>
            <a:off x="457200" y="1653267"/>
            <a:ext cx="8058150" cy="4525963"/>
          </a:xfrm>
        </p:spPr>
        <p:txBody>
          <a:bodyPr/>
          <a:lstStyle/>
          <a:p>
            <a:r>
              <a:rPr lang="zh-CN" altLang="en-US" sz="2800" dirty="0" smtClean="0">
                <a:latin typeface="Arial" pitchFamily="34" charset="0"/>
                <a:ea typeface="宋体" pitchFamily="2" charset="-122"/>
                <a:cs typeface="Arial" pitchFamily="34" charset="0"/>
              </a:rPr>
              <a:t>了解</a:t>
            </a:r>
            <a:r>
              <a:rPr lang="zh-CN" altLang="en-US" sz="2800" dirty="0">
                <a:latin typeface="Arial" pitchFamily="34" charset="0"/>
                <a:ea typeface="宋体" pitchFamily="2" charset="-122"/>
                <a:cs typeface="Arial" pitchFamily="34" charset="0"/>
              </a:rPr>
              <a:t>患者对疼痛缓解的预期以及治疗可能发挥的镇痛效果。</a:t>
            </a:r>
            <a:endParaRPr lang="en-US" altLang="zh-CN" sz="2800" dirty="0">
              <a:latin typeface="Arial" pitchFamily="34" charset="0"/>
              <a:ea typeface="宋体" pitchFamily="2" charset="-122"/>
              <a:cs typeface="Arial" pitchFamily="34" charset="0"/>
            </a:endParaRPr>
          </a:p>
          <a:p>
            <a:r>
              <a:rPr lang="zh-CN" altLang="en-US" sz="2800" dirty="0" smtClean="0">
                <a:latin typeface="Arial" pitchFamily="34" charset="0"/>
                <a:ea typeface="宋体" pitchFamily="2" charset="-122"/>
                <a:cs typeface="Arial" pitchFamily="34" charset="0"/>
              </a:rPr>
              <a:t>患者应接受有关药物、治疗目标和预期结果的宣教</a:t>
            </a:r>
            <a:endParaRPr lang="en-US" sz="2800" dirty="0" smtClean="0">
              <a:latin typeface="Arial" pitchFamily="34" charset="0"/>
              <a:ea typeface="宋体" pitchFamily="2" charset="-122"/>
              <a:cs typeface="Arial" pitchFamily="34" charset="0"/>
            </a:endParaRPr>
          </a:p>
          <a:p>
            <a:r>
              <a:rPr lang="zh-CN" altLang="en-US" sz="2800" dirty="0" smtClean="0">
                <a:latin typeface="Arial" pitchFamily="34" charset="0"/>
                <a:ea typeface="宋体" pitchFamily="2" charset="-122"/>
                <a:cs typeface="Arial" pitchFamily="34" charset="0"/>
              </a:rPr>
              <a:t>与体格</a:t>
            </a:r>
            <a:r>
              <a:rPr lang="zh-CN" altLang="en-US" sz="2800" dirty="0">
                <a:latin typeface="Arial" pitchFamily="34" charset="0"/>
                <a:ea typeface="宋体" pitchFamily="2" charset="-122"/>
                <a:cs typeface="Arial" pitchFamily="34" charset="0"/>
              </a:rPr>
              <a:t>检查结果或持续时间和疼痛严重</a:t>
            </a:r>
            <a:r>
              <a:rPr lang="zh-CN" altLang="en-US" sz="2800" dirty="0" smtClean="0">
                <a:latin typeface="Arial" pitchFamily="34" charset="0"/>
                <a:ea typeface="宋体" pitchFamily="2" charset="-122"/>
                <a:cs typeface="Arial" pitchFamily="34" charset="0"/>
              </a:rPr>
              <a:t>程度相比，社会心理因素和情绪困扰是更有效的治疗结果预测因子</a:t>
            </a:r>
            <a:endParaRPr lang="en-CA" sz="2800" dirty="0" smtClean="0">
              <a:latin typeface="Arial" pitchFamily="34" charset="0"/>
              <a:ea typeface="宋体" pitchFamily="2" charset="-122"/>
              <a:cs typeface="Arial" pitchFamily="34" charset="0"/>
            </a:endParaRPr>
          </a:p>
          <a:p>
            <a:endParaRPr lang="en-US" sz="2800" dirty="0">
              <a:latin typeface="Arial" pitchFamily="34" charset="0"/>
              <a:ea typeface="宋体" pitchFamily="2" charset="-122"/>
              <a:cs typeface="Arial" pitchFamily="34" charset="0"/>
            </a:endParaRPr>
          </a:p>
        </p:txBody>
      </p:sp>
      <p:sp>
        <p:nvSpPr>
          <p:cNvPr id="331780" name="Rectangle 6"/>
          <p:cNvSpPr>
            <a:spLocks noChangeArrowheads="1"/>
          </p:cNvSpPr>
          <p:nvPr/>
        </p:nvSpPr>
        <p:spPr bwMode="auto">
          <a:xfrm>
            <a:off x="115093" y="6662205"/>
            <a:ext cx="86423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b">
            <a:spAutoFit/>
          </a:bodyPr>
          <a:lstStyle/>
          <a:p>
            <a:pPr marL="0" lvl="4"/>
            <a:r>
              <a:rPr lang="en-US" sz="1000" dirty="0" smtClean="0">
                <a:solidFill>
                  <a:srgbClr val="002060"/>
                </a:solidFill>
                <a:latin typeface="Arial" pitchFamily="34" charset="0"/>
                <a:ea typeface="宋体" pitchFamily="2" charset="-122"/>
                <a:cs typeface="Arial" pitchFamily="34" charset="0"/>
              </a:rPr>
              <a:t>Miller </a:t>
            </a:r>
            <a:r>
              <a:rPr lang="en-US" sz="1000" dirty="0">
                <a:solidFill>
                  <a:srgbClr val="002060"/>
                </a:solidFill>
                <a:latin typeface="Arial" pitchFamily="34" charset="0"/>
                <a:ea typeface="宋体" pitchFamily="2" charset="-122"/>
                <a:cs typeface="Arial" pitchFamily="34" charset="0"/>
              </a:rPr>
              <a:t>S. </a:t>
            </a:r>
            <a:r>
              <a:rPr lang="en-US" sz="1000" i="1" dirty="0" smtClean="0">
                <a:solidFill>
                  <a:srgbClr val="002060"/>
                </a:solidFill>
                <a:latin typeface="Arial" pitchFamily="34" charset="0"/>
                <a:ea typeface="宋体" pitchFamily="2" charset="-122"/>
                <a:cs typeface="Arial" pitchFamily="34" charset="0"/>
              </a:rPr>
              <a:t>Prim </a:t>
            </a:r>
            <a:r>
              <a:rPr lang="en-US" sz="1000" i="1" dirty="0">
                <a:solidFill>
                  <a:srgbClr val="002060"/>
                </a:solidFill>
                <a:latin typeface="Arial" pitchFamily="34" charset="0"/>
                <a:ea typeface="宋体" pitchFamily="2" charset="-122"/>
                <a:cs typeface="Arial" pitchFamily="34" charset="0"/>
              </a:rPr>
              <a:t>Care</a:t>
            </a:r>
            <a:r>
              <a:rPr lang="en-US" sz="1000" dirty="0">
                <a:solidFill>
                  <a:srgbClr val="002060"/>
                </a:solidFill>
                <a:latin typeface="Arial" pitchFamily="34" charset="0"/>
                <a:ea typeface="宋体" pitchFamily="2" charset="-122"/>
                <a:cs typeface="Arial" pitchFamily="34" charset="0"/>
              </a:rPr>
              <a:t> </a:t>
            </a:r>
            <a:r>
              <a:rPr lang="en-US" sz="1000" dirty="0" smtClean="0">
                <a:solidFill>
                  <a:srgbClr val="002060"/>
                </a:solidFill>
                <a:latin typeface="Arial" pitchFamily="34" charset="0"/>
                <a:ea typeface="宋体" pitchFamily="2" charset="-122"/>
                <a:cs typeface="Arial" pitchFamily="34" charset="0"/>
              </a:rPr>
              <a:t>2012; 39(3</a:t>
            </a:r>
            <a:r>
              <a:rPr lang="en-US" sz="1000" dirty="0">
                <a:solidFill>
                  <a:srgbClr val="002060"/>
                </a:solidFill>
                <a:latin typeface="Arial" pitchFamily="34" charset="0"/>
                <a:ea typeface="宋体" pitchFamily="2" charset="-122"/>
                <a:cs typeface="Arial" pitchFamily="34" charset="0"/>
              </a:rPr>
              <a:t>):499-510.</a:t>
            </a:r>
          </a:p>
        </p:txBody>
      </p:sp>
    </p:spTree>
    <p:extLst>
      <p:ext uri="{BB962C8B-B14F-4D97-AF65-F5344CB8AC3E}">
        <p14:creationId xmlns:p14="http://schemas.microsoft.com/office/powerpoint/2010/main" val="237310467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0" y="1385888"/>
            <a:ext cx="9144000" cy="5470525"/>
          </a:xfrm>
          <a:prstGeom prst="rect">
            <a:avLst/>
          </a:prstGeom>
          <a:gradFill>
            <a:gsLst>
              <a:gs pos="0">
                <a:srgbClr val="171C7A"/>
              </a:gs>
              <a:gs pos="100000">
                <a:srgbClr val="171C7A"/>
              </a:gs>
            </a:gsLst>
            <a:lin ang="540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Arial" pitchFamily="34" charset="0"/>
              <a:ea typeface="宋体" pitchFamily="2" charset="-122"/>
              <a:cs typeface="Arial" pitchFamily="34" charset="0"/>
            </a:endParaRPr>
          </a:p>
        </p:txBody>
      </p:sp>
      <p:sp>
        <p:nvSpPr>
          <p:cNvPr id="148486" name="Rectangle 20"/>
          <p:cNvSpPr>
            <a:spLocks noGrp="1" noChangeArrowheads="1"/>
          </p:cNvSpPr>
          <p:nvPr>
            <p:ph type="title"/>
          </p:nvPr>
        </p:nvSpPr>
        <p:spPr>
          <a:xfrm>
            <a:off x="457200" y="271463"/>
            <a:ext cx="8686800" cy="1143000"/>
          </a:xfrm>
        </p:spPr>
        <p:txBody>
          <a:bodyPr>
            <a:normAutofit/>
          </a:bodyPr>
          <a:lstStyle/>
          <a:p>
            <a:pPr eaLnBrk="1" hangingPunct="1">
              <a:defRPr/>
            </a:pPr>
            <a:r>
              <a:rPr lang="zh-CN" altLang="en-US" dirty="0" smtClean="0">
                <a:latin typeface="Arial" pitchFamily="34" charset="0"/>
                <a:ea typeface="宋体" pitchFamily="2" charset="-122"/>
                <a:cs typeface="Arial" pitchFamily="34" charset="0"/>
              </a:rPr>
              <a:t>炎症性疼痛的治疗</a:t>
            </a:r>
            <a:endParaRPr lang="en-GB" dirty="0" smtClean="0">
              <a:latin typeface="Arial" pitchFamily="34" charset="0"/>
              <a:ea typeface="宋体" pitchFamily="2" charset="-122"/>
              <a:cs typeface="Arial" pitchFamily="34" charset="0"/>
            </a:endParaRPr>
          </a:p>
        </p:txBody>
      </p:sp>
      <p:pic>
        <p:nvPicPr>
          <p:cNvPr id="122884"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pic>
        <p:nvPicPr>
          <p:cNvPr id="12292" name="Picture 48" descr="Revision_06"/>
          <p:cNvPicPr>
            <a:picLocks noChangeAspect="1" noChangeArrowheads="1"/>
          </p:cNvPicPr>
          <p:nvPr/>
        </p:nvPicPr>
        <p:blipFill>
          <a:blip r:embed="rId4" cstate="print"/>
          <a:srcRect/>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2178051" name="Text Box 3"/>
          <p:cNvSpPr txBox="1">
            <a:spLocks noChangeArrowheads="1"/>
          </p:cNvSpPr>
          <p:nvPr/>
        </p:nvSpPr>
        <p:spPr bwMode="auto">
          <a:xfrm>
            <a:off x="2849563" y="5489575"/>
            <a:ext cx="2401887" cy="304800"/>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zh-CN" altLang="en-US" sz="1400" b="1" dirty="0" smtClean="0">
                <a:solidFill>
                  <a:srgbClr val="FFFFFF"/>
                </a:solidFill>
                <a:latin typeface="Arial" pitchFamily="34" charset="0"/>
                <a:ea typeface="宋体" pitchFamily="2" charset="-122"/>
                <a:cs typeface="Arial" pitchFamily="34" charset="0"/>
              </a:rPr>
              <a:t>痛觉传入神经纤维</a:t>
            </a:r>
            <a:endParaRPr lang="en-GB" sz="1400" b="1" dirty="0">
              <a:solidFill>
                <a:srgbClr val="FFFFFF"/>
              </a:solidFill>
              <a:latin typeface="Arial" pitchFamily="34" charset="0"/>
              <a:ea typeface="宋体" pitchFamily="2" charset="-122"/>
              <a:cs typeface="Arial" pitchFamily="34" charset="0"/>
            </a:endParaRPr>
          </a:p>
        </p:txBody>
      </p:sp>
      <p:sp>
        <p:nvSpPr>
          <p:cNvPr id="2178077" name="Text Box 29"/>
          <p:cNvSpPr txBox="1">
            <a:spLocks noChangeArrowheads="1"/>
          </p:cNvSpPr>
          <p:nvPr/>
        </p:nvSpPr>
        <p:spPr bwMode="auto">
          <a:xfrm>
            <a:off x="6724424" y="5643791"/>
            <a:ext cx="543739" cy="307777"/>
          </a:xfrm>
          <a:prstGeom prst="rect">
            <a:avLst/>
          </a:prstGeom>
          <a:noFill/>
          <a:ln w="9525">
            <a:noFill/>
            <a:miter lim="800000"/>
            <a:headEnd/>
            <a:tailEnd/>
          </a:ln>
          <a:effectLst/>
        </p:spPr>
        <p:txBody>
          <a:bodyPr wrap="none">
            <a:spAutoFit/>
          </a:bodyPr>
          <a:lstStyle/>
          <a:p>
            <a:pPr eaLnBrk="0" fontAlgn="auto" hangingPunct="0">
              <a:spcBef>
                <a:spcPts val="0"/>
              </a:spcBef>
              <a:spcAft>
                <a:spcPts val="0"/>
              </a:spcAft>
              <a:defRPr/>
            </a:pPr>
            <a:r>
              <a:rPr lang="zh-CN" altLang="en-US" sz="1400" b="1" dirty="0" smtClean="0">
                <a:solidFill>
                  <a:srgbClr val="FFFFFF"/>
                </a:solidFill>
                <a:latin typeface="Arial" pitchFamily="34" charset="0"/>
                <a:ea typeface="宋体" pitchFamily="2" charset="-122"/>
                <a:cs typeface="Arial" pitchFamily="34" charset="0"/>
              </a:rPr>
              <a:t>脊髓</a:t>
            </a:r>
            <a:endParaRPr lang="en-GB" sz="1400" b="1" dirty="0">
              <a:solidFill>
                <a:srgbClr val="FFFFFF"/>
              </a:solidFill>
              <a:latin typeface="Arial" pitchFamily="34" charset="0"/>
              <a:ea typeface="宋体" pitchFamily="2" charset="-122"/>
              <a:cs typeface="Arial" pitchFamily="34" charset="0"/>
            </a:endParaRPr>
          </a:p>
        </p:txBody>
      </p:sp>
      <p:sp>
        <p:nvSpPr>
          <p:cNvPr id="2178099" name="Oval 51"/>
          <p:cNvSpPr>
            <a:spLocks noChangeArrowheads="1"/>
          </p:cNvSpPr>
          <p:nvPr/>
        </p:nvSpPr>
        <p:spPr bwMode="auto">
          <a:xfrm>
            <a:off x="6205538" y="5095875"/>
            <a:ext cx="88900" cy="88900"/>
          </a:xfrm>
          <a:prstGeom prst="ellipse">
            <a:avLst/>
          </a:prstGeom>
          <a:solidFill>
            <a:srgbClr val="FF0000"/>
          </a:solidFill>
          <a:ln w="9525">
            <a:noFill/>
            <a:round/>
            <a:headEnd/>
            <a:tailEnd/>
          </a:ln>
          <a:effectLst/>
        </p:spPr>
        <p:txBody>
          <a:bodyPr wrap="none" anchor="ctr"/>
          <a:lstStyle/>
          <a:p>
            <a:pPr eaLnBrk="0" fontAlgn="auto" hangingPunct="0">
              <a:spcBef>
                <a:spcPts val="0"/>
              </a:spcBef>
              <a:spcAft>
                <a:spcPts val="0"/>
              </a:spcAft>
              <a:defRPr/>
            </a:pPr>
            <a:endParaRPr lang="en-US" sz="1600" dirty="0">
              <a:solidFill>
                <a:srgbClr val="FFFFFF"/>
              </a:solidFill>
              <a:latin typeface="Arial" pitchFamily="34" charset="0"/>
              <a:ea typeface="宋体" pitchFamily="2" charset="-122"/>
              <a:cs typeface="Arial" pitchFamily="34" charset="0"/>
            </a:endParaRPr>
          </a:p>
        </p:txBody>
      </p:sp>
      <p:sp>
        <p:nvSpPr>
          <p:cNvPr id="2178101" name="Freeform 53"/>
          <p:cNvSpPr>
            <a:spLocks/>
          </p:cNvSpPr>
          <p:nvPr/>
        </p:nvSpPr>
        <p:spPr bwMode="auto">
          <a:xfrm>
            <a:off x="6265863" y="5075238"/>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fontAlgn="auto" hangingPunct="0">
              <a:spcBef>
                <a:spcPts val="0"/>
              </a:spcBef>
              <a:spcAft>
                <a:spcPts val="0"/>
              </a:spcAft>
              <a:defRPr/>
            </a:pPr>
            <a:endParaRPr lang="en-US" sz="1600" dirty="0">
              <a:solidFill>
                <a:srgbClr val="FFFFFF"/>
              </a:solidFill>
              <a:latin typeface="Arial" pitchFamily="34" charset="0"/>
              <a:ea typeface="宋体" pitchFamily="2" charset="-122"/>
              <a:cs typeface="Arial" pitchFamily="34" charset="0"/>
            </a:endParaRPr>
          </a:p>
        </p:txBody>
      </p:sp>
      <p:sp>
        <p:nvSpPr>
          <p:cNvPr id="2178104" name="AutoShape 56"/>
          <p:cNvSpPr>
            <a:spLocks noChangeArrowheads="1"/>
          </p:cNvSpPr>
          <p:nvPr/>
        </p:nvSpPr>
        <p:spPr bwMode="auto">
          <a:xfrm>
            <a:off x="6745288" y="5040313"/>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fontAlgn="auto" hangingPunct="0">
              <a:spcBef>
                <a:spcPts val="0"/>
              </a:spcBef>
              <a:spcAft>
                <a:spcPts val="0"/>
              </a:spcAft>
              <a:defRPr/>
            </a:pPr>
            <a:endParaRPr lang="en-US" sz="1600" dirty="0">
              <a:solidFill>
                <a:srgbClr val="FFFFFF"/>
              </a:solidFill>
              <a:latin typeface="Arial" pitchFamily="34" charset="0"/>
              <a:ea typeface="宋体" pitchFamily="2" charset="-122"/>
              <a:cs typeface="Arial" pitchFamily="34" charset="0"/>
            </a:endParaRPr>
          </a:p>
        </p:txBody>
      </p:sp>
      <p:sp>
        <p:nvSpPr>
          <p:cNvPr id="2178105" name="Oval 57"/>
          <p:cNvSpPr>
            <a:spLocks noChangeArrowheads="1"/>
          </p:cNvSpPr>
          <p:nvPr/>
        </p:nvSpPr>
        <p:spPr bwMode="auto">
          <a:xfrm>
            <a:off x="6765925" y="5086350"/>
            <a:ext cx="88900" cy="88900"/>
          </a:xfrm>
          <a:prstGeom prst="ellipse">
            <a:avLst/>
          </a:prstGeom>
          <a:solidFill>
            <a:srgbClr val="FF0000"/>
          </a:solidFill>
          <a:ln w="9525">
            <a:noFill/>
            <a:round/>
            <a:headEnd/>
            <a:tailEnd/>
          </a:ln>
          <a:effectLst/>
        </p:spPr>
        <p:txBody>
          <a:bodyPr wrap="none" anchor="ctr"/>
          <a:lstStyle/>
          <a:p>
            <a:pPr eaLnBrk="0" fontAlgn="auto" hangingPunct="0">
              <a:spcBef>
                <a:spcPts val="0"/>
              </a:spcBef>
              <a:spcAft>
                <a:spcPts val="0"/>
              </a:spcAft>
              <a:defRPr/>
            </a:pPr>
            <a:endParaRPr lang="en-US" sz="1600" dirty="0">
              <a:solidFill>
                <a:srgbClr val="FFFFFF"/>
              </a:solidFill>
              <a:latin typeface="Arial" pitchFamily="34" charset="0"/>
              <a:ea typeface="宋体" pitchFamily="2" charset="-122"/>
              <a:cs typeface="Arial" pitchFamily="34" charset="0"/>
            </a:endParaRPr>
          </a:p>
        </p:txBody>
      </p:sp>
      <p:sp>
        <p:nvSpPr>
          <p:cNvPr id="2178106" name="AutoShape 58"/>
          <p:cNvSpPr>
            <a:spLocks noChangeArrowheads="1"/>
          </p:cNvSpPr>
          <p:nvPr/>
        </p:nvSpPr>
        <p:spPr bwMode="auto">
          <a:xfrm rot="15931388">
            <a:off x="6712745" y="5072856"/>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fontAlgn="auto" hangingPunct="0">
              <a:spcBef>
                <a:spcPts val="0"/>
              </a:spcBef>
              <a:spcAft>
                <a:spcPts val="0"/>
              </a:spcAft>
              <a:defRPr/>
            </a:pPr>
            <a:endParaRPr lang="en-US" sz="1600" dirty="0">
              <a:solidFill>
                <a:srgbClr val="FFFFFF"/>
              </a:solidFill>
              <a:latin typeface="Arial" pitchFamily="34" charset="0"/>
              <a:ea typeface="宋体" pitchFamily="2" charset="-122"/>
              <a:cs typeface="Arial" pitchFamily="34" charset="0"/>
            </a:endParaRPr>
          </a:p>
        </p:txBody>
      </p:sp>
      <p:sp>
        <p:nvSpPr>
          <p:cNvPr id="2178108" name="Line 60"/>
          <p:cNvSpPr>
            <a:spLocks noChangeShapeType="1"/>
          </p:cNvSpPr>
          <p:nvPr/>
        </p:nvSpPr>
        <p:spPr bwMode="auto">
          <a:xfrm flipV="1">
            <a:off x="7243763" y="2678113"/>
            <a:ext cx="0" cy="2447925"/>
          </a:xfrm>
          <a:prstGeom prst="line">
            <a:avLst/>
          </a:prstGeom>
          <a:noFill/>
          <a:ln w="19050">
            <a:solidFill>
              <a:srgbClr val="FF0000"/>
            </a:solidFill>
            <a:round/>
            <a:headEnd/>
            <a:tailEnd/>
          </a:ln>
          <a:effectLst/>
        </p:spPr>
        <p:txBody>
          <a:bodyPr/>
          <a:lstStyle/>
          <a:p>
            <a:pPr eaLnBrk="0" fontAlgn="auto" hangingPunct="0">
              <a:spcBef>
                <a:spcPts val="0"/>
              </a:spcBef>
              <a:spcAft>
                <a:spcPts val="0"/>
              </a:spcAft>
              <a:defRPr/>
            </a:pPr>
            <a:endParaRPr lang="en-US" sz="1600" dirty="0">
              <a:solidFill>
                <a:srgbClr val="FFFFFF"/>
              </a:solidFill>
              <a:latin typeface="Arial" pitchFamily="34" charset="0"/>
              <a:ea typeface="宋体" pitchFamily="2" charset="-122"/>
              <a:cs typeface="Arial" pitchFamily="34" charset="0"/>
            </a:endParaRPr>
          </a:p>
        </p:txBody>
      </p:sp>
      <p:sp>
        <p:nvSpPr>
          <p:cNvPr id="2178109" name="Line 61"/>
          <p:cNvSpPr>
            <a:spLocks noChangeShapeType="1"/>
          </p:cNvSpPr>
          <p:nvPr/>
        </p:nvSpPr>
        <p:spPr bwMode="auto">
          <a:xfrm flipH="1" flipV="1">
            <a:off x="6804025" y="2133600"/>
            <a:ext cx="7938" cy="2921000"/>
          </a:xfrm>
          <a:prstGeom prst="line">
            <a:avLst/>
          </a:prstGeom>
          <a:noFill/>
          <a:ln w="19050">
            <a:solidFill>
              <a:srgbClr val="00B050"/>
            </a:solidFill>
            <a:round/>
            <a:headEnd/>
            <a:tailEnd/>
          </a:ln>
          <a:effectLst/>
        </p:spPr>
        <p:txBody>
          <a:bodyPr/>
          <a:lstStyle/>
          <a:p>
            <a:pPr eaLnBrk="0" fontAlgn="auto" hangingPunct="0">
              <a:spcBef>
                <a:spcPts val="0"/>
              </a:spcBef>
              <a:spcAft>
                <a:spcPts val="0"/>
              </a:spcAft>
              <a:defRPr/>
            </a:pPr>
            <a:endParaRPr lang="en-US" sz="1600" dirty="0">
              <a:solidFill>
                <a:srgbClr val="FFFFFF"/>
              </a:solidFill>
              <a:latin typeface="Arial" pitchFamily="34" charset="0"/>
              <a:ea typeface="宋体" pitchFamily="2" charset="-122"/>
              <a:cs typeface="Arial" pitchFamily="34" charset="0"/>
            </a:endParaRPr>
          </a:p>
        </p:txBody>
      </p:sp>
      <p:sp>
        <p:nvSpPr>
          <p:cNvPr id="2178111" name="Freeform 63"/>
          <p:cNvSpPr>
            <a:spLocks/>
          </p:cNvSpPr>
          <p:nvPr/>
        </p:nvSpPr>
        <p:spPr bwMode="auto">
          <a:xfrm>
            <a:off x="6804025" y="5114925"/>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fontAlgn="auto" hangingPunct="0">
              <a:spcBef>
                <a:spcPts val="0"/>
              </a:spcBef>
              <a:spcAft>
                <a:spcPts val="0"/>
              </a:spcAft>
              <a:defRPr/>
            </a:pPr>
            <a:endParaRPr lang="en-US" sz="1600" dirty="0">
              <a:solidFill>
                <a:srgbClr val="FFFFFF"/>
              </a:solidFill>
              <a:latin typeface="Arial" pitchFamily="34" charset="0"/>
              <a:ea typeface="宋体" pitchFamily="2" charset="-122"/>
              <a:cs typeface="Arial" pitchFamily="34" charset="0"/>
            </a:endParaRPr>
          </a:p>
        </p:txBody>
      </p:sp>
      <p:sp>
        <p:nvSpPr>
          <p:cNvPr id="2178112"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fontAlgn="auto" hangingPunct="0">
              <a:spcBef>
                <a:spcPts val="0"/>
              </a:spcBef>
              <a:spcAft>
                <a:spcPts val="0"/>
              </a:spcAft>
              <a:defRPr/>
            </a:pPr>
            <a:endParaRPr lang="en-US" sz="1600" dirty="0">
              <a:solidFill>
                <a:srgbClr val="FFFFFF"/>
              </a:solidFill>
              <a:latin typeface="Arial" pitchFamily="34" charset="0"/>
              <a:ea typeface="宋体" pitchFamily="2" charset="-122"/>
              <a:cs typeface="Arial" pitchFamily="34" charset="0"/>
            </a:endParaRPr>
          </a:p>
        </p:txBody>
      </p:sp>
      <p:sp>
        <p:nvSpPr>
          <p:cNvPr id="2178113" name="Oval 65"/>
          <p:cNvSpPr>
            <a:spLocks noChangeArrowheads="1"/>
          </p:cNvSpPr>
          <p:nvPr/>
        </p:nvSpPr>
        <p:spPr bwMode="auto">
          <a:xfrm>
            <a:off x="1512888" y="5457825"/>
            <a:ext cx="88900" cy="88900"/>
          </a:xfrm>
          <a:prstGeom prst="ellipse">
            <a:avLst/>
          </a:prstGeom>
          <a:solidFill>
            <a:srgbClr val="FF0000"/>
          </a:solidFill>
          <a:ln w="9525">
            <a:noFill/>
            <a:round/>
            <a:headEnd/>
            <a:tailEnd/>
          </a:ln>
          <a:effectLst/>
        </p:spPr>
        <p:txBody>
          <a:bodyPr wrap="none" anchor="ctr"/>
          <a:lstStyle/>
          <a:p>
            <a:pPr eaLnBrk="0" fontAlgn="auto" hangingPunct="0">
              <a:spcBef>
                <a:spcPts val="0"/>
              </a:spcBef>
              <a:spcAft>
                <a:spcPts val="0"/>
              </a:spcAft>
              <a:defRPr/>
            </a:pPr>
            <a:endParaRPr lang="en-US" sz="1600" dirty="0">
              <a:solidFill>
                <a:srgbClr val="FFFFFF"/>
              </a:solidFill>
              <a:latin typeface="Arial" pitchFamily="34" charset="0"/>
              <a:ea typeface="宋体" pitchFamily="2" charset="-122"/>
              <a:cs typeface="Arial" pitchFamily="34" charset="0"/>
            </a:endParaRPr>
          </a:p>
        </p:txBody>
      </p:sp>
      <p:pic>
        <p:nvPicPr>
          <p:cNvPr id="2178115" name="Picture 67" descr="pain"/>
          <p:cNvPicPr>
            <a:picLocks noChangeAspect="1" noChangeArrowheads="1"/>
          </p:cNvPicPr>
          <p:nvPr/>
        </p:nvPicPr>
        <p:blipFill>
          <a:blip r:embed="rId5" cstate="print"/>
          <a:srcRect/>
          <a:stretch>
            <a:fillRect/>
          </a:stretch>
        </p:blipFill>
        <p:spPr bwMode="auto">
          <a:xfrm>
            <a:off x="6248400" y="1685925"/>
            <a:ext cx="1436688" cy="1144588"/>
          </a:xfrm>
          <a:prstGeom prst="rect">
            <a:avLst/>
          </a:prstGeom>
          <a:noFill/>
          <a:ln w="9525">
            <a:noFill/>
            <a:miter lim="800000"/>
            <a:headEnd/>
            <a:tailEnd/>
          </a:ln>
        </p:spPr>
      </p:pic>
      <p:sp>
        <p:nvSpPr>
          <p:cNvPr id="2178116" name="Text Box 68"/>
          <p:cNvSpPr txBox="1">
            <a:spLocks noChangeArrowheads="1"/>
          </p:cNvSpPr>
          <p:nvPr/>
        </p:nvSpPr>
        <p:spPr bwMode="auto">
          <a:xfrm>
            <a:off x="6804025" y="1989138"/>
            <a:ext cx="234360" cy="307777"/>
          </a:xfrm>
          <a:prstGeom prst="rect">
            <a:avLst/>
          </a:prstGeom>
          <a:noFill/>
          <a:ln w="9525">
            <a:noFill/>
            <a:miter lim="800000"/>
            <a:headEnd/>
            <a:tailEnd/>
          </a:ln>
          <a:effectLst/>
        </p:spPr>
        <p:txBody>
          <a:bodyPr wrap="none">
            <a:spAutoFit/>
          </a:bodyPr>
          <a:lstStyle/>
          <a:p>
            <a:pPr eaLnBrk="0" fontAlgn="auto" hangingPunct="0">
              <a:spcBef>
                <a:spcPts val="0"/>
              </a:spcBef>
              <a:spcAft>
                <a:spcPts val="0"/>
              </a:spcAft>
              <a:defRPr/>
            </a:pPr>
            <a:r>
              <a:rPr lang="en-GB" sz="1400" b="1" dirty="0">
                <a:solidFill>
                  <a:srgbClr val="FFFFFF"/>
                </a:solidFill>
                <a:latin typeface="Arial" pitchFamily="34" charset="0"/>
                <a:ea typeface="宋体" pitchFamily="2" charset="-122"/>
                <a:cs typeface="Arial" pitchFamily="34" charset="0"/>
              </a:rPr>
              <a:t> </a:t>
            </a:r>
          </a:p>
        </p:txBody>
      </p:sp>
      <p:sp>
        <p:nvSpPr>
          <p:cNvPr id="30" name="TextBox 29"/>
          <p:cNvSpPr txBox="1"/>
          <p:nvPr/>
        </p:nvSpPr>
        <p:spPr>
          <a:xfrm>
            <a:off x="119289" y="4447724"/>
            <a:ext cx="3268663" cy="830997"/>
          </a:xfrm>
          <a:prstGeom prst="rect">
            <a:avLst/>
          </a:prstGeom>
          <a:noFill/>
        </p:spPr>
        <p:txBody>
          <a:bodyPr>
            <a:spAutoFit/>
          </a:bodyPr>
          <a:lstStyle/>
          <a:p>
            <a:pPr fontAlgn="auto">
              <a:spcBef>
                <a:spcPts val="0"/>
              </a:spcBef>
              <a:spcAft>
                <a:spcPts val="0"/>
              </a:spcAft>
              <a:defRPr/>
            </a:pPr>
            <a:r>
              <a:rPr lang="zh-CN" altLang="en-US" sz="1600" b="1" dirty="0" smtClean="0">
                <a:solidFill>
                  <a:srgbClr val="FF99CC"/>
                </a:solidFill>
                <a:latin typeface="Arial" pitchFamily="34" charset="0"/>
                <a:ea typeface="宋体" pitchFamily="2" charset="-122"/>
                <a:cs typeface="Arial" pitchFamily="34" charset="0"/>
              </a:rPr>
              <a:t>改变伤害感受器的</a:t>
            </a:r>
            <a:endParaRPr lang="en-US" altLang="zh-CN" sz="1600" b="1" dirty="0" smtClean="0">
              <a:solidFill>
                <a:srgbClr val="FF99CC"/>
              </a:solidFill>
              <a:latin typeface="Arial" pitchFamily="34" charset="0"/>
              <a:ea typeface="宋体" pitchFamily="2" charset="-122"/>
              <a:cs typeface="Arial" pitchFamily="34" charset="0"/>
            </a:endParaRPr>
          </a:p>
          <a:p>
            <a:pPr fontAlgn="auto">
              <a:spcBef>
                <a:spcPts val="0"/>
              </a:spcBef>
              <a:spcAft>
                <a:spcPts val="0"/>
              </a:spcAft>
              <a:defRPr/>
            </a:pPr>
            <a:r>
              <a:rPr lang="zh-CN" altLang="en-US" sz="1600" b="1" dirty="0" smtClean="0">
                <a:solidFill>
                  <a:srgbClr val="FF99CC"/>
                </a:solidFill>
                <a:latin typeface="Arial" pitchFamily="34" charset="0"/>
                <a:ea typeface="宋体" pitchFamily="2" charset="-122"/>
                <a:cs typeface="Arial" pitchFamily="34" charset="0"/>
              </a:rPr>
              <a:t>反应性</a:t>
            </a:r>
            <a:r>
              <a:rPr lang="en-US" altLang="zh-CN" sz="1600" b="1" dirty="0" smtClean="0">
                <a:solidFill>
                  <a:srgbClr val="FF99CC"/>
                </a:solidFill>
                <a:latin typeface="Arial" pitchFamily="34" charset="0"/>
                <a:ea typeface="宋体" pitchFamily="2" charset="-122"/>
                <a:cs typeface="Arial" pitchFamily="34" charset="0"/>
              </a:rPr>
              <a:t/>
            </a:r>
            <a:br>
              <a:rPr lang="en-US" altLang="zh-CN" sz="1600" b="1" dirty="0" smtClean="0">
                <a:solidFill>
                  <a:srgbClr val="FF99CC"/>
                </a:solidFill>
                <a:latin typeface="Arial" pitchFamily="34" charset="0"/>
                <a:ea typeface="宋体" pitchFamily="2" charset="-122"/>
                <a:cs typeface="Arial" pitchFamily="34" charset="0"/>
              </a:rPr>
            </a:br>
            <a:r>
              <a:rPr lang="zh-CN" altLang="en-US" sz="1600" b="1" i="1" dirty="0" smtClean="0">
                <a:solidFill>
                  <a:srgbClr val="FF99CC"/>
                </a:solidFill>
                <a:latin typeface="Arial" pitchFamily="34" charset="0"/>
                <a:ea typeface="宋体" pitchFamily="2" charset="-122"/>
                <a:cs typeface="Arial" pitchFamily="34" charset="0"/>
              </a:rPr>
              <a:t>（外周致敏）</a:t>
            </a:r>
            <a:endParaRPr lang="en-US" sz="1600" b="1" i="1" dirty="0">
              <a:solidFill>
                <a:srgbClr val="FF99CC"/>
              </a:solidFill>
              <a:latin typeface="Arial" pitchFamily="34" charset="0"/>
              <a:ea typeface="宋体" pitchFamily="2" charset="-122"/>
              <a:cs typeface="Arial" pitchFamily="34" charset="0"/>
            </a:endParaRPr>
          </a:p>
        </p:txBody>
      </p:sp>
      <p:sp>
        <p:nvSpPr>
          <p:cNvPr id="34" name="TextBox 33"/>
          <p:cNvSpPr txBox="1"/>
          <p:nvPr/>
        </p:nvSpPr>
        <p:spPr>
          <a:xfrm>
            <a:off x="7164388" y="1773238"/>
            <a:ext cx="1643062" cy="307975"/>
          </a:xfrm>
          <a:prstGeom prst="rect">
            <a:avLst/>
          </a:prstGeom>
          <a:noFill/>
        </p:spPr>
        <p:txBody>
          <a:bodyPr>
            <a:spAutoFit/>
          </a:bodyPr>
          <a:lstStyle/>
          <a:p>
            <a:pPr fontAlgn="auto">
              <a:spcBef>
                <a:spcPts val="0"/>
              </a:spcBef>
              <a:spcAft>
                <a:spcPts val="0"/>
              </a:spcAft>
              <a:defRPr/>
            </a:pPr>
            <a:r>
              <a:rPr lang="zh-CN" altLang="en-US" sz="1400" b="1" dirty="0" smtClean="0">
                <a:solidFill>
                  <a:prstClr val="white"/>
                </a:solidFill>
                <a:latin typeface="Arial" pitchFamily="34" charset="0"/>
                <a:ea typeface="宋体" pitchFamily="2" charset="-122"/>
                <a:cs typeface="Arial" pitchFamily="34" charset="0"/>
              </a:rPr>
              <a:t>大脑</a:t>
            </a:r>
            <a:endParaRPr lang="en-US" sz="1400" b="1" dirty="0">
              <a:solidFill>
                <a:prstClr val="white"/>
              </a:solidFill>
              <a:latin typeface="Arial" pitchFamily="34" charset="0"/>
              <a:ea typeface="宋体" pitchFamily="2" charset="-122"/>
              <a:cs typeface="Arial" pitchFamily="34" charset="0"/>
            </a:endParaRPr>
          </a:p>
        </p:txBody>
      </p:sp>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a:lstStyle/>
          <a:p>
            <a:pPr fontAlgn="auto">
              <a:spcBef>
                <a:spcPts val="0"/>
              </a:spcBef>
              <a:spcAft>
                <a:spcPts val="0"/>
              </a:spcAft>
              <a:defRPr/>
            </a:pPr>
            <a:endParaRPr lang="en-US" dirty="0">
              <a:solidFill>
                <a:prstClr val="white"/>
              </a:solidFill>
              <a:latin typeface="Arial" pitchFamily="34" charset="0"/>
              <a:ea typeface="宋体" pitchFamily="2" charset="-122"/>
              <a:cs typeface="Arial" pitchFamily="34" charset="0"/>
            </a:endParaRPr>
          </a:p>
        </p:txBody>
      </p:sp>
      <p:sp>
        <p:nvSpPr>
          <p:cNvPr id="2" name="Oval 1"/>
          <p:cNvSpPr/>
          <p:nvPr/>
        </p:nvSpPr>
        <p:spPr>
          <a:xfrm>
            <a:off x="1135063" y="3375025"/>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prstClr val="white"/>
              </a:solidFill>
              <a:latin typeface="Arial" pitchFamily="34" charset="0"/>
              <a:ea typeface="宋体" pitchFamily="2" charset="-122"/>
              <a:cs typeface="Arial" pitchFamily="34" charset="0"/>
            </a:endParaRPr>
          </a:p>
        </p:txBody>
      </p:sp>
      <p:sp>
        <p:nvSpPr>
          <p:cNvPr id="35" name="Oval 34"/>
          <p:cNvSpPr/>
          <p:nvPr/>
        </p:nvSpPr>
        <p:spPr>
          <a:xfrm>
            <a:off x="995363" y="3600450"/>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prstClr val="white"/>
              </a:solidFill>
              <a:latin typeface="Arial" pitchFamily="34" charset="0"/>
              <a:ea typeface="宋体" pitchFamily="2" charset="-122"/>
              <a:cs typeface="Arial" pitchFamily="34" charset="0"/>
            </a:endParaRPr>
          </a:p>
        </p:txBody>
      </p:sp>
      <p:sp>
        <p:nvSpPr>
          <p:cNvPr id="36" name="Oval 35"/>
          <p:cNvSpPr/>
          <p:nvPr/>
        </p:nvSpPr>
        <p:spPr>
          <a:xfrm>
            <a:off x="1096963" y="3902075"/>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prstClr val="white"/>
              </a:solidFill>
              <a:latin typeface="Arial" pitchFamily="34" charset="0"/>
              <a:ea typeface="宋体" pitchFamily="2" charset="-122"/>
              <a:cs typeface="Arial" pitchFamily="34" charset="0"/>
            </a:endParaRPr>
          </a:p>
        </p:txBody>
      </p:sp>
      <p:sp>
        <p:nvSpPr>
          <p:cNvPr id="37" name="Oval 36"/>
          <p:cNvSpPr/>
          <p:nvPr/>
        </p:nvSpPr>
        <p:spPr>
          <a:xfrm>
            <a:off x="1331913" y="3671888"/>
            <a:ext cx="144462"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prstClr val="white"/>
              </a:solidFill>
              <a:latin typeface="Arial" pitchFamily="34" charset="0"/>
              <a:ea typeface="宋体" pitchFamily="2" charset="-122"/>
              <a:cs typeface="Arial" pitchFamily="34" charset="0"/>
            </a:endParaRPr>
          </a:p>
        </p:txBody>
      </p:sp>
      <p:sp>
        <p:nvSpPr>
          <p:cNvPr id="38" name="Oval 37"/>
          <p:cNvSpPr/>
          <p:nvPr/>
        </p:nvSpPr>
        <p:spPr>
          <a:xfrm>
            <a:off x="754063" y="3905250"/>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prstClr val="white"/>
              </a:solidFill>
              <a:latin typeface="Arial" pitchFamily="34" charset="0"/>
              <a:ea typeface="宋体" pitchFamily="2" charset="-122"/>
              <a:cs typeface="Arial" pitchFamily="34" charset="0"/>
            </a:endParaRPr>
          </a:p>
        </p:txBody>
      </p:sp>
      <p:sp>
        <p:nvSpPr>
          <p:cNvPr id="39" name="Oval 38"/>
          <p:cNvSpPr/>
          <p:nvPr/>
        </p:nvSpPr>
        <p:spPr>
          <a:xfrm>
            <a:off x="738188" y="3517900"/>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prstClr val="white"/>
              </a:solidFill>
              <a:latin typeface="Arial" pitchFamily="34" charset="0"/>
              <a:ea typeface="宋体" pitchFamily="2" charset="-122"/>
              <a:cs typeface="Arial" pitchFamily="34" charset="0"/>
            </a:endParaRPr>
          </a:p>
        </p:txBody>
      </p:sp>
      <p:sp>
        <p:nvSpPr>
          <p:cNvPr id="46" name="TextBox 45"/>
          <p:cNvSpPr txBox="1"/>
          <p:nvPr/>
        </p:nvSpPr>
        <p:spPr>
          <a:xfrm>
            <a:off x="4957755" y="4009569"/>
            <a:ext cx="2255837" cy="923330"/>
          </a:xfrm>
          <a:prstGeom prst="rect">
            <a:avLst/>
          </a:prstGeom>
          <a:noFill/>
        </p:spPr>
        <p:txBody>
          <a:bodyPr>
            <a:spAutoFit/>
          </a:bodyPr>
          <a:lstStyle/>
          <a:p>
            <a:pPr fontAlgn="auto">
              <a:spcBef>
                <a:spcPts val="0"/>
              </a:spcBef>
              <a:spcAft>
                <a:spcPts val="0"/>
              </a:spcAft>
              <a:defRPr/>
            </a:pPr>
            <a:r>
              <a:rPr lang="zh-CN" altLang="en-US" b="1" dirty="0" smtClean="0">
                <a:solidFill>
                  <a:srgbClr val="FF99CC"/>
                </a:solidFill>
                <a:latin typeface="Arial" pitchFamily="34" charset="0"/>
                <a:ea typeface="宋体" pitchFamily="2" charset="-122"/>
                <a:cs typeface="Arial" pitchFamily="34" charset="0"/>
              </a:rPr>
              <a:t>改变</a:t>
            </a:r>
            <a:r>
              <a:rPr lang="en-US" altLang="zh-CN" b="1" dirty="0" smtClean="0">
                <a:solidFill>
                  <a:srgbClr val="FF99CC"/>
                </a:solidFill>
                <a:latin typeface="Arial" pitchFamily="34" charset="0"/>
                <a:ea typeface="宋体" pitchFamily="2" charset="-122"/>
                <a:cs typeface="Arial" pitchFamily="34" charset="0"/>
              </a:rPr>
              <a:t>CNS</a:t>
            </a:r>
            <a:r>
              <a:rPr lang="zh-CN" altLang="en-US" b="1" dirty="0" smtClean="0">
                <a:solidFill>
                  <a:srgbClr val="FF99CC"/>
                </a:solidFill>
                <a:latin typeface="Arial" pitchFamily="34" charset="0"/>
                <a:ea typeface="宋体" pitchFamily="2" charset="-122"/>
                <a:cs typeface="Arial" pitchFamily="34" charset="0"/>
              </a:rPr>
              <a:t>神经元</a:t>
            </a:r>
            <a:endParaRPr lang="en-US" altLang="zh-CN" b="1" dirty="0" smtClean="0">
              <a:solidFill>
                <a:srgbClr val="FF99CC"/>
              </a:solidFill>
              <a:latin typeface="Arial" pitchFamily="34" charset="0"/>
              <a:ea typeface="宋体" pitchFamily="2" charset="-122"/>
              <a:cs typeface="Arial" pitchFamily="34" charset="0"/>
            </a:endParaRPr>
          </a:p>
          <a:p>
            <a:pPr fontAlgn="auto">
              <a:spcBef>
                <a:spcPts val="0"/>
              </a:spcBef>
              <a:spcAft>
                <a:spcPts val="0"/>
              </a:spcAft>
              <a:defRPr/>
            </a:pPr>
            <a:r>
              <a:rPr lang="zh-CN" altLang="en-US" b="1" dirty="0" smtClean="0">
                <a:solidFill>
                  <a:srgbClr val="FF99CC"/>
                </a:solidFill>
                <a:latin typeface="Arial" pitchFamily="34" charset="0"/>
                <a:ea typeface="宋体" pitchFamily="2" charset="-122"/>
                <a:cs typeface="Arial" pitchFamily="34" charset="0"/>
              </a:rPr>
              <a:t>的反应性</a:t>
            </a:r>
            <a:endParaRPr lang="en-US" altLang="zh-CN" b="1" dirty="0" smtClean="0">
              <a:solidFill>
                <a:srgbClr val="FF99CC"/>
              </a:solidFill>
              <a:latin typeface="Arial" pitchFamily="34" charset="0"/>
              <a:ea typeface="宋体" pitchFamily="2" charset="-122"/>
              <a:cs typeface="Arial" pitchFamily="34" charset="0"/>
            </a:endParaRPr>
          </a:p>
          <a:p>
            <a:pPr fontAlgn="auto">
              <a:spcBef>
                <a:spcPts val="0"/>
              </a:spcBef>
              <a:spcAft>
                <a:spcPts val="0"/>
              </a:spcAft>
              <a:defRPr/>
            </a:pPr>
            <a:r>
              <a:rPr lang="zh-CN" altLang="en-US" b="1" i="1" dirty="0" smtClean="0">
                <a:solidFill>
                  <a:srgbClr val="FF99CC"/>
                </a:solidFill>
                <a:latin typeface="Arial" pitchFamily="34" charset="0"/>
                <a:ea typeface="宋体" pitchFamily="2" charset="-122"/>
                <a:cs typeface="Arial" pitchFamily="34" charset="0"/>
              </a:rPr>
              <a:t>（中枢致敏）</a:t>
            </a:r>
            <a:endParaRPr lang="en-US" b="1" i="1" dirty="0">
              <a:solidFill>
                <a:srgbClr val="FF99CC"/>
              </a:solidFill>
              <a:latin typeface="Arial" pitchFamily="34" charset="0"/>
              <a:ea typeface="宋体" pitchFamily="2" charset="-122"/>
              <a:cs typeface="Arial" pitchFamily="34" charset="0"/>
            </a:endParaRPr>
          </a:p>
        </p:txBody>
      </p:sp>
      <p:sp>
        <p:nvSpPr>
          <p:cNvPr id="40" name="Rectangle 39"/>
          <p:cNvSpPr/>
          <p:nvPr/>
        </p:nvSpPr>
        <p:spPr>
          <a:xfrm>
            <a:off x="111125" y="6437313"/>
            <a:ext cx="7088800" cy="584775"/>
          </a:xfrm>
          <a:prstGeom prst="rect">
            <a:avLst/>
          </a:prstGeom>
        </p:spPr>
        <p:txBody>
          <a:bodyPr wrap="none">
            <a:spAutoFit/>
          </a:bodyPr>
          <a:lstStyle/>
          <a:p>
            <a:pPr fontAlgn="auto">
              <a:spcBef>
                <a:spcPts val="0"/>
              </a:spcBef>
              <a:spcAft>
                <a:spcPts val="0"/>
              </a:spcAft>
              <a:defRPr/>
            </a:pPr>
            <a:r>
              <a:rPr lang="fr-FR" altLang="en-US" sz="1200" b="1" dirty="0">
                <a:solidFill>
                  <a:prstClr val="white"/>
                </a:solidFill>
                <a:latin typeface="Arial" pitchFamily="34" charset="0"/>
                <a:ea typeface="宋体" pitchFamily="2" charset="-122"/>
                <a:cs typeface="Arial" pitchFamily="34" charset="0"/>
              </a:rPr>
              <a:t>CNS </a:t>
            </a:r>
            <a:r>
              <a:rPr lang="en-US" altLang="zh-CN" sz="1200" b="1" dirty="0" smtClean="0">
                <a:solidFill>
                  <a:prstClr val="white"/>
                </a:solidFill>
                <a:latin typeface="Arial" pitchFamily="34" charset="0"/>
                <a:ea typeface="宋体" pitchFamily="2" charset="-122"/>
                <a:cs typeface="Arial" pitchFamily="34" charset="0"/>
              </a:rPr>
              <a:t>= </a:t>
            </a:r>
            <a:r>
              <a:rPr lang="zh-CN" altLang="en-US" sz="1200" b="1" dirty="0" smtClean="0">
                <a:solidFill>
                  <a:prstClr val="white"/>
                </a:solidFill>
                <a:latin typeface="Arial" pitchFamily="34" charset="0"/>
                <a:ea typeface="宋体" pitchFamily="2" charset="-122"/>
                <a:cs typeface="Arial" pitchFamily="34" charset="0"/>
              </a:rPr>
              <a:t>中枢神经系统；</a:t>
            </a:r>
            <a:r>
              <a:rPr lang="fr-FR" altLang="en-US" sz="1200" b="1" dirty="0" smtClean="0">
                <a:solidFill>
                  <a:prstClr val="white"/>
                </a:solidFill>
                <a:latin typeface="Arial" pitchFamily="34" charset="0"/>
                <a:ea typeface="宋体" pitchFamily="2" charset="-122"/>
                <a:cs typeface="Arial" pitchFamily="34" charset="0"/>
              </a:rPr>
              <a:t>coxib </a:t>
            </a:r>
            <a:r>
              <a:rPr lang="fr-FR" altLang="en-US" sz="1200" b="1" dirty="0">
                <a:solidFill>
                  <a:prstClr val="white"/>
                </a:solidFill>
                <a:latin typeface="Arial" pitchFamily="34" charset="0"/>
                <a:ea typeface="宋体" pitchFamily="2" charset="-122"/>
                <a:cs typeface="Arial" pitchFamily="34" charset="0"/>
              </a:rPr>
              <a:t>= </a:t>
            </a:r>
            <a:r>
              <a:rPr lang="en-US" altLang="zh-CN" sz="1200" b="1" dirty="0" smtClean="0">
                <a:solidFill>
                  <a:prstClr val="white"/>
                </a:solidFill>
                <a:latin typeface="Arial" pitchFamily="34" charset="0"/>
                <a:ea typeface="宋体" pitchFamily="2" charset="-122"/>
                <a:cs typeface="Arial" pitchFamily="34" charset="0"/>
              </a:rPr>
              <a:t>cox-2</a:t>
            </a:r>
            <a:r>
              <a:rPr lang="zh-CN" altLang="en-US" sz="1200" b="1" dirty="0" smtClean="0">
                <a:solidFill>
                  <a:prstClr val="white"/>
                </a:solidFill>
                <a:latin typeface="Arial" pitchFamily="34" charset="0"/>
                <a:ea typeface="宋体" pitchFamily="2" charset="-122"/>
                <a:cs typeface="Arial" pitchFamily="34" charset="0"/>
              </a:rPr>
              <a:t>抑制剂；</a:t>
            </a:r>
            <a:r>
              <a:rPr lang="fr-FR" altLang="en-US" sz="1200" b="1" dirty="0" smtClean="0">
                <a:solidFill>
                  <a:prstClr val="white"/>
                </a:solidFill>
                <a:latin typeface="Arial" pitchFamily="34" charset="0"/>
                <a:ea typeface="宋体" pitchFamily="2" charset="-122"/>
                <a:cs typeface="Arial" pitchFamily="34" charset="0"/>
              </a:rPr>
              <a:t>nsNSAID =</a:t>
            </a:r>
            <a:r>
              <a:rPr lang="zh-CN" altLang="en-US" sz="1200" b="1" dirty="0" smtClean="0">
                <a:solidFill>
                  <a:prstClr val="white"/>
                </a:solidFill>
                <a:latin typeface="Arial" pitchFamily="34" charset="0"/>
                <a:ea typeface="宋体" pitchFamily="2" charset="-122"/>
                <a:cs typeface="Arial" pitchFamily="34" charset="0"/>
              </a:rPr>
              <a:t>非选择性非甾体抗炎药</a:t>
            </a:r>
            <a:endParaRPr lang="fr-FR" sz="1200" b="1" dirty="0">
              <a:solidFill>
                <a:schemeClr val="bg1"/>
              </a:solidFill>
              <a:latin typeface="Arial" pitchFamily="34" charset="0"/>
              <a:ea typeface="宋体" pitchFamily="2" charset="-122"/>
              <a:cs typeface="Arial" pitchFamily="34" charset="0"/>
            </a:endParaRPr>
          </a:p>
          <a:p>
            <a:pPr fontAlgn="auto">
              <a:spcBef>
                <a:spcPts val="0"/>
              </a:spcBef>
              <a:spcAft>
                <a:spcPts val="0"/>
              </a:spcAft>
              <a:defRPr/>
            </a:pPr>
            <a:r>
              <a:rPr lang="en-CA" sz="1000" dirty="0">
                <a:latin typeface="Arial" pitchFamily="34" charset="0"/>
                <a:ea typeface="宋体" pitchFamily="2" charset="-122"/>
                <a:cs typeface="Arial" pitchFamily="34" charset="0"/>
              </a:rPr>
              <a:t>Hochberg MC </a:t>
            </a:r>
            <a:r>
              <a:rPr lang="en-CA" sz="1000" i="1" dirty="0">
                <a:latin typeface="Arial" pitchFamily="34" charset="0"/>
                <a:ea typeface="宋体" pitchFamily="2" charset="-122"/>
                <a:cs typeface="Arial" pitchFamily="34" charset="0"/>
              </a:rPr>
              <a:t>et al.  Arthritis Care Res (Hoboken) </a:t>
            </a:r>
            <a:r>
              <a:rPr lang="en-CA" sz="1000" dirty="0">
                <a:latin typeface="Arial" pitchFamily="34" charset="0"/>
                <a:ea typeface="宋体" pitchFamily="2" charset="-122"/>
                <a:cs typeface="Arial" pitchFamily="34" charset="0"/>
              </a:rPr>
              <a:t>2012; 64(4):465-74; </a:t>
            </a:r>
            <a:r>
              <a:rPr lang="fr-FR" sz="1000" dirty="0" err="1">
                <a:latin typeface="Arial" pitchFamily="34" charset="0"/>
                <a:ea typeface="宋体" pitchFamily="2" charset="-122"/>
                <a:cs typeface="Arial" pitchFamily="34" charset="0"/>
              </a:rPr>
              <a:t>Scholz</a:t>
            </a:r>
            <a:r>
              <a:rPr lang="fr-FR" sz="1000" dirty="0">
                <a:latin typeface="Arial" pitchFamily="34" charset="0"/>
                <a:ea typeface="宋体" pitchFamily="2" charset="-122"/>
                <a:cs typeface="Arial" pitchFamily="34" charset="0"/>
              </a:rPr>
              <a:t> J </a:t>
            </a:r>
            <a:r>
              <a:rPr lang="fr-FR" sz="1000" i="1" dirty="0">
                <a:latin typeface="Arial" pitchFamily="34" charset="0"/>
                <a:ea typeface="宋体" pitchFamily="2" charset="-122"/>
                <a:cs typeface="Arial" pitchFamily="34" charset="0"/>
              </a:rPr>
              <a:t>et al</a:t>
            </a:r>
            <a:r>
              <a:rPr lang="fr-FR" sz="1000" dirty="0">
                <a:latin typeface="Arial" pitchFamily="34" charset="0"/>
                <a:ea typeface="宋体" pitchFamily="2" charset="-122"/>
                <a:cs typeface="Arial" pitchFamily="34" charset="0"/>
              </a:rPr>
              <a:t>. </a:t>
            </a:r>
            <a:r>
              <a:rPr lang="fr-FR" sz="1000" i="1" dirty="0">
                <a:latin typeface="Arial" pitchFamily="34" charset="0"/>
                <a:ea typeface="宋体" pitchFamily="2" charset="-122"/>
                <a:cs typeface="Arial" pitchFamily="34" charset="0"/>
              </a:rPr>
              <a:t>Nat Neurosci</a:t>
            </a:r>
            <a:r>
              <a:rPr lang="fr-FR" sz="1000" dirty="0">
                <a:latin typeface="Arial" pitchFamily="34" charset="0"/>
                <a:ea typeface="宋体" pitchFamily="2" charset="-122"/>
                <a:cs typeface="Arial" pitchFamily="34" charset="0"/>
              </a:rPr>
              <a:t> 2002; 5(Suppl):1062-7.</a:t>
            </a:r>
          </a:p>
          <a:p>
            <a:pPr fontAlgn="auto">
              <a:spcBef>
                <a:spcPts val="0"/>
              </a:spcBef>
              <a:spcAft>
                <a:spcPts val="0"/>
              </a:spcAft>
              <a:defRPr/>
            </a:pPr>
            <a:endParaRPr lang="en-US" sz="1000" dirty="0">
              <a:solidFill>
                <a:schemeClr val="bg1"/>
              </a:solidFill>
              <a:latin typeface="Arial" pitchFamily="34" charset="0"/>
              <a:ea typeface="宋体" pitchFamily="2" charset="-122"/>
              <a:cs typeface="Arial" pitchFamily="34" charset="0"/>
            </a:endParaRPr>
          </a:p>
        </p:txBody>
      </p:sp>
      <p:sp>
        <p:nvSpPr>
          <p:cNvPr id="43" name="Rectangle 42"/>
          <p:cNvSpPr/>
          <p:nvPr/>
        </p:nvSpPr>
        <p:spPr bwMode="auto">
          <a:xfrm>
            <a:off x="2906713" y="1663700"/>
            <a:ext cx="3387725" cy="2745367"/>
          </a:xfrm>
          <a:prstGeom prst="rect">
            <a:avLst/>
          </a:prstGeom>
        </p:spPr>
        <p:txBody>
          <a:bodyPr>
            <a:spAutoFit/>
          </a:bodyPr>
          <a:lstStyle/>
          <a:p>
            <a:pPr defTabSz="815975" eaLnBrk="0" fontAlgn="auto" hangingPunct="0">
              <a:spcBef>
                <a:spcPts val="0"/>
              </a:spcBef>
              <a:spcAft>
                <a:spcPts val="600"/>
              </a:spcAft>
              <a:buClr>
                <a:srgbClr val="0191CD"/>
              </a:buClr>
              <a:defRPr/>
            </a:pPr>
            <a:r>
              <a:rPr lang="zh-CN" altLang="en-US" b="1" kern="0" dirty="0" smtClean="0">
                <a:solidFill>
                  <a:prstClr val="white"/>
                </a:solidFill>
                <a:latin typeface="Arial" pitchFamily="34" charset="0"/>
                <a:ea typeface="宋体" pitchFamily="2" charset="-122"/>
                <a:cs typeface="Arial" pitchFamily="34" charset="0"/>
              </a:rPr>
              <a:t>疼痛治疗选择</a:t>
            </a:r>
            <a:r>
              <a:rPr lang="en-US" b="1" kern="0" dirty="0" smtClean="0">
                <a:solidFill>
                  <a:prstClr val="white"/>
                </a:solidFill>
                <a:latin typeface="Arial" pitchFamily="34" charset="0"/>
                <a:ea typeface="宋体" pitchFamily="2" charset="-122"/>
                <a:cs typeface="Arial" pitchFamily="34" charset="0"/>
              </a:rPr>
              <a:t> </a:t>
            </a:r>
            <a:endParaRPr lang="en-US" b="1" kern="0" dirty="0">
              <a:solidFill>
                <a:prstClr val="white"/>
              </a:solidFill>
              <a:latin typeface="Arial" pitchFamily="34" charset="0"/>
              <a:ea typeface="宋体" pitchFamily="2" charset="-122"/>
              <a:cs typeface="Arial" pitchFamily="34" charset="0"/>
            </a:endParaRPr>
          </a:p>
          <a:p>
            <a:pPr marL="285750" indent="-285750" defTabSz="815975" eaLnBrk="0" hangingPunct="0">
              <a:spcBef>
                <a:spcPts val="0"/>
              </a:spcBef>
              <a:spcAft>
                <a:spcPts val="0"/>
              </a:spcAft>
              <a:buClr>
                <a:srgbClr val="0191CD"/>
              </a:buClr>
              <a:buFont typeface="Arial" pitchFamily="34" charset="0"/>
              <a:buChar char="•"/>
              <a:defRPr/>
            </a:pPr>
            <a:r>
              <a:rPr lang="zh-CN" altLang="en-US" kern="0" dirty="0" smtClean="0">
                <a:solidFill>
                  <a:prstClr val="white"/>
                </a:solidFill>
                <a:latin typeface="Arial" pitchFamily="34" charset="0"/>
                <a:ea typeface="宋体" pitchFamily="2" charset="-122"/>
                <a:cs typeface="Arial" pitchFamily="34" charset="0"/>
              </a:rPr>
              <a:t>对乙酰氨基酚</a:t>
            </a:r>
            <a:endParaRPr lang="en-US" kern="0" dirty="0">
              <a:solidFill>
                <a:prstClr val="white"/>
              </a:solidFill>
              <a:latin typeface="Arial" pitchFamily="34" charset="0"/>
              <a:ea typeface="宋体" pitchFamily="2" charset="-122"/>
              <a:cs typeface="Arial" pitchFamily="34" charset="0"/>
            </a:endParaRPr>
          </a:p>
          <a:p>
            <a:pPr marL="285750" indent="-285750" defTabSz="815975" eaLnBrk="0" hangingPunct="0">
              <a:spcBef>
                <a:spcPts val="0"/>
              </a:spcBef>
              <a:spcAft>
                <a:spcPts val="0"/>
              </a:spcAft>
              <a:buClr>
                <a:srgbClr val="0191CD"/>
              </a:buClr>
              <a:buFont typeface="Arial" pitchFamily="34" charset="0"/>
              <a:buChar char="•"/>
              <a:defRPr/>
            </a:pPr>
            <a:r>
              <a:rPr lang="en-US" kern="0" dirty="0" err="1" smtClean="0">
                <a:solidFill>
                  <a:prstClr val="white"/>
                </a:solidFill>
                <a:latin typeface="Arial" pitchFamily="34" charset="0"/>
                <a:ea typeface="宋体" pitchFamily="2" charset="-122"/>
                <a:cs typeface="Arial" pitchFamily="34" charset="0"/>
              </a:rPr>
              <a:t>nNSAID</a:t>
            </a:r>
            <a:r>
              <a:rPr lang="en-US" kern="0" dirty="0" smtClean="0">
                <a:solidFill>
                  <a:prstClr val="white"/>
                </a:solidFill>
                <a:latin typeface="Arial" pitchFamily="34" charset="0"/>
                <a:ea typeface="宋体" pitchFamily="2" charset="-122"/>
                <a:cs typeface="Arial" pitchFamily="34" charset="0"/>
              </a:rPr>
              <a:t>/</a:t>
            </a:r>
            <a:r>
              <a:rPr lang="zh-CN" altLang="en-US" kern="0" dirty="0" smtClean="0">
                <a:solidFill>
                  <a:prstClr val="white"/>
                </a:solidFill>
                <a:latin typeface="Arial" pitchFamily="34" charset="0"/>
                <a:ea typeface="宋体" pitchFamily="2" charset="-122"/>
                <a:cs typeface="Arial" pitchFamily="34" charset="0"/>
              </a:rPr>
              <a:t>昔布类</a:t>
            </a:r>
            <a:endParaRPr lang="en-US" kern="0" dirty="0">
              <a:solidFill>
                <a:prstClr val="white"/>
              </a:solidFill>
              <a:latin typeface="Arial" pitchFamily="34" charset="0"/>
              <a:ea typeface="宋体" pitchFamily="2" charset="-122"/>
              <a:cs typeface="Arial" pitchFamily="34" charset="0"/>
            </a:endParaRPr>
          </a:p>
          <a:p>
            <a:pPr marL="285750" indent="-285750" defTabSz="815975" eaLnBrk="0" hangingPunct="0">
              <a:spcBef>
                <a:spcPts val="0"/>
              </a:spcBef>
              <a:spcAft>
                <a:spcPts val="0"/>
              </a:spcAft>
              <a:buClr>
                <a:srgbClr val="0191CD"/>
              </a:buClr>
              <a:buFont typeface="Arial" pitchFamily="34" charset="0"/>
              <a:buChar char="•"/>
              <a:defRPr/>
            </a:pPr>
            <a:r>
              <a:rPr lang="zh-CN" altLang="en-US" kern="0" dirty="0" smtClean="0">
                <a:solidFill>
                  <a:prstClr val="white"/>
                </a:solidFill>
                <a:latin typeface="Arial" pitchFamily="34" charset="0"/>
                <a:ea typeface="宋体" pitchFamily="2" charset="-122"/>
                <a:cs typeface="Arial" pitchFamily="34" charset="0"/>
              </a:rPr>
              <a:t>阿片类</a:t>
            </a:r>
            <a:endParaRPr lang="en-US" kern="0" dirty="0">
              <a:solidFill>
                <a:prstClr val="white"/>
              </a:solidFill>
              <a:latin typeface="Arial" pitchFamily="34" charset="0"/>
              <a:ea typeface="宋体" pitchFamily="2" charset="-122"/>
              <a:cs typeface="Arial" pitchFamily="34" charset="0"/>
            </a:endParaRPr>
          </a:p>
          <a:p>
            <a:pPr marL="285750" indent="-285750" defTabSz="815975" eaLnBrk="0" hangingPunct="0">
              <a:spcBef>
                <a:spcPts val="0"/>
              </a:spcBef>
              <a:spcAft>
                <a:spcPts val="0"/>
              </a:spcAft>
              <a:buClr>
                <a:srgbClr val="0191CD"/>
              </a:buClr>
              <a:buFont typeface="Arial" pitchFamily="34" charset="0"/>
              <a:buChar char="•"/>
              <a:defRPr/>
            </a:pPr>
            <a:r>
              <a:rPr lang="zh-CN" altLang="en-US" kern="0" dirty="0" smtClean="0">
                <a:solidFill>
                  <a:prstClr val="white"/>
                </a:solidFill>
                <a:latin typeface="Arial" pitchFamily="34" charset="0"/>
                <a:ea typeface="宋体" pitchFamily="2" charset="-122"/>
                <a:cs typeface="Arial" pitchFamily="34" charset="0"/>
              </a:rPr>
              <a:t>局麻药</a:t>
            </a:r>
            <a:r>
              <a:rPr lang="en-US" kern="0" dirty="0" smtClean="0">
                <a:solidFill>
                  <a:prstClr val="white"/>
                </a:solidFill>
                <a:latin typeface="Arial" pitchFamily="34" charset="0"/>
                <a:ea typeface="宋体" pitchFamily="2" charset="-122"/>
                <a:cs typeface="Arial" pitchFamily="34" charset="0"/>
              </a:rPr>
              <a:t>/ </a:t>
            </a:r>
            <a:r>
              <a:rPr lang="en-US" kern="0" dirty="0">
                <a:solidFill>
                  <a:prstClr val="white"/>
                </a:solidFill>
                <a:latin typeface="Arial" pitchFamily="34" charset="0"/>
                <a:ea typeface="宋体" pitchFamily="2" charset="-122"/>
                <a:cs typeface="Arial" pitchFamily="34" charset="0"/>
              </a:rPr>
              <a:t/>
            </a:r>
            <a:br>
              <a:rPr lang="en-US" kern="0" dirty="0">
                <a:solidFill>
                  <a:prstClr val="white"/>
                </a:solidFill>
                <a:latin typeface="Arial" pitchFamily="34" charset="0"/>
                <a:ea typeface="宋体" pitchFamily="2" charset="-122"/>
                <a:cs typeface="Arial" pitchFamily="34" charset="0"/>
              </a:rPr>
            </a:br>
            <a:r>
              <a:rPr lang="zh-CN" altLang="en-US" kern="0" dirty="0" smtClean="0">
                <a:solidFill>
                  <a:prstClr val="white"/>
                </a:solidFill>
                <a:latin typeface="Arial" pitchFamily="34" charset="0"/>
                <a:ea typeface="宋体" pitchFamily="2" charset="-122"/>
                <a:cs typeface="Arial" pitchFamily="34" charset="0"/>
              </a:rPr>
              <a:t>通道阻滞剂</a:t>
            </a:r>
            <a:endParaRPr lang="en-US" kern="0" dirty="0">
              <a:solidFill>
                <a:prstClr val="white"/>
              </a:solidFill>
              <a:latin typeface="Arial" pitchFamily="34" charset="0"/>
              <a:ea typeface="宋体" pitchFamily="2" charset="-122"/>
              <a:cs typeface="Arial" pitchFamily="34" charset="0"/>
            </a:endParaRPr>
          </a:p>
          <a:p>
            <a:pPr marL="285750" indent="-285750" defTabSz="815975" eaLnBrk="0" hangingPunct="0">
              <a:buClr>
                <a:srgbClr val="0191CD"/>
              </a:buClr>
              <a:buFont typeface="Arial" pitchFamily="34" charset="0"/>
              <a:buChar char="•"/>
              <a:defRPr/>
            </a:pPr>
            <a:r>
              <a:rPr lang="zh-CN" altLang="en-US" dirty="0" smtClean="0">
                <a:latin typeface="Arial" pitchFamily="34" charset="0"/>
                <a:ea typeface="宋体" pitchFamily="2" charset="-122"/>
                <a:cs typeface="Arial" pitchFamily="34" charset="0"/>
              </a:rPr>
              <a:t>曲坦（偏头痛）</a:t>
            </a:r>
          </a:p>
          <a:p>
            <a:pPr marL="285750" indent="-285750" defTabSz="815975" eaLnBrk="0" fontAlgn="auto" hangingPunct="0">
              <a:spcBef>
                <a:spcPts val="0"/>
              </a:spcBef>
              <a:spcAft>
                <a:spcPct val="30000"/>
              </a:spcAft>
              <a:buClr>
                <a:srgbClr val="0191CD"/>
              </a:buClr>
              <a:defRPr/>
            </a:pPr>
            <a:endParaRPr lang="en-US" u="sng" dirty="0">
              <a:solidFill>
                <a:srgbClr val="C03932">
                  <a:lumMod val="40000"/>
                  <a:lumOff val="60000"/>
                </a:srgbClr>
              </a:solidFill>
              <a:latin typeface="Arial" pitchFamily="34" charset="0"/>
              <a:ea typeface="宋体" pitchFamily="2" charset="-122"/>
              <a:cs typeface="Arial" pitchFamily="34" charset="0"/>
            </a:endParaRPr>
          </a:p>
          <a:p>
            <a:pPr algn="ctr" defTabSz="815975" eaLnBrk="0" fontAlgn="auto" hangingPunct="0">
              <a:spcBef>
                <a:spcPts val="0"/>
              </a:spcBef>
              <a:spcAft>
                <a:spcPct val="30000"/>
              </a:spcAft>
              <a:buClr>
                <a:srgbClr val="0191CD"/>
              </a:buClr>
              <a:defRPr/>
            </a:pPr>
            <a:endParaRPr lang="en-US" b="1" u="sng" dirty="0">
              <a:solidFill>
                <a:srgbClr val="C03932"/>
              </a:solidFill>
              <a:latin typeface="Arial" pitchFamily="34" charset="0"/>
              <a:ea typeface="宋体" pitchFamily="2" charset="-122"/>
              <a:cs typeface="Arial" pitchFamily="34" charset="0"/>
            </a:endParaRPr>
          </a:p>
        </p:txBody>
      </p:sp>
      <p:sp>
        <p:nvSpPr>
          <p:cNvPr id="42" name="Text Box 3"/>
          <p:cNvSpPr txBox="1">
            <a:spLocks noChangeArrowheads="1"/>
          </p:cNvSpPr>
          <p:nvPr/>
        </p:nvSpPr>
        <p:spPr bwMode="auto">
          <a:xfrm>
            <a:off x="1045298" y="3356428"/>
            <a:ext cx="1451995" cy="738664"/>
          </a:xfrm>
          <a:prstGeom prst="rect">
            <a:avLst/>
          </a:prstGeom>
          <a:noFill/>
          <a:ln w="9525">
            <a:no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400" b="1" kern="0" dirty="0" smtClean="0">
                <a:solidFill>
                  <a:srgbClr val="FFFF00"/>
                </a:solidFill>
                <a:latin typeface="Arial" pitchFamily="34" charset="0"/>
                <a:ea typeface="宋体" pitchFamily="2" charset="-122"/>
                <a:cs typeface="Arial" pitchFamily="34" charset="0"/>
              </a:rPr>
              <a:t>炎症</a:t>
            </a:r>
            <a:endParaRPr lang="en-US" altLang="zh-CN" sz="1400" b="1" kern="0" dirty="0" smtClean="0">
              <a:solidFill>
                <a:srgbClr val="FFFF00"/>
              </a:solidFill>
              <a:latin typeface="Arial" pitchFamily="34" charset="0"/>
              <a:ea typeface="宋体" pitchFamily="2" charset="-122"/>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FFFF00"/>
                </a:solidFill>
                <a:effectLst/>
                <a:uLnTx/>
                <a:uFillTx/>
                <a:latin typeface="Arial" pitchFamily="34" charset="0"/>
                <a:ea typeface="宋体" pitchFamily="2" charset="-122"/>
                <a:cs typeface="Arial" pitchFamily="34" charset="0"/>
              </a:rPr>
              <a:t>化学</a:t>
            </a:r>
            <a:endParaRPr kumimoji="0" lang="en-US" altLang="zh-CN" sz="1400" b="1" i="0" u="none" strike="noStrike" kern="0" cap="none" spc="0" normalizeH="0" baseline="0" noProof="0" dirty="0" smtClean="0">
              <a:ln>
                <a:noFill/>
              </a:ln>
              <a:solidFill>
                <a:srgbClr val="FFFF00"/>
              </a:solidFill>
              <a:effectLst/>
              <a:uLnTx/>
              <a:uFillTx/>
              <a:latin typeface="Arial" pitchFamily="34" charset="0"/>
              <a:ea typeface="宋体" pitchFamily="2" charset="-122"/>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FFFF00"/>
                </a:solidFill>
                <a:effectLst/>
                <a:uLnTx/>
                <a:uFillTx/>
                <a:latin typeface="Arial" pitchFamily="34" charset="0"/>
                <a:ea typeface="宋体" pitchFamily="2" charset="-122"/>
                <a:cs typeface="Arial" pitchFamily="34" charset="0"/>
              </a:rPr>
              <a:t>介质</a:t>
            </a:r>
            <a:r>
              <a:rPr kumimoji="0" lang="en-CA" sz="1400" b="1" i="0" u="none" strike="noStrike" kern="0" cap="none" spc="0" normalizeH="0" baseline="0" noProof="0" dirty="0" smtClean="0">
                <a:ln>
                  <a:noFill/>
                </a:ln>
                <a:solidFill>
                  <a:srgbClr val="FFFF00"/>
                </a:solidFill>
                <a:effectLst/>
                <a:uLnTx/>
                <a:uFillTx/>
                <a:latin typeface="Arial" pitchFamily="34" charset="0"/>
                <a:ea typeface="宋体" pitchFamily="2" charset="-122"/>
                <a:cs typeface="Arial" pitchFamily="34" charset="0"/>
              </a:rPr>
              <a:t> </a:t>
            </a:r>
            <a:endParaRPr kumimoji="0" lang="en-GB" sz="1400" b="1" i="0" u="none" strike="noStrike" kern="0" cap="none" spc="0" normalizeH="0" baseline="0" noProof="0" dirty="0">
              <a:ln>
                <a:noFill/>
              </a:ln>
              <a:solidFill>
                <a:srgbClr val="FFFF00"/>
              </a:solidFill>
              <a:effectLst/>
              <a:uLnTx/>
              <a:uFillTx/>
              <a:latin typeface="Arial" pitchFamily="34" charset="0"/>
              <a:ea typeface="宋体" pitchFamily="2" charset="-122"/>
              <a:cs typeface="Arial" pitchFamily="34" charset="0"/>
            </a:endParaRPr>
          </a:p>
        </p:txBody>
      </p:sp>
      <p:sp>
        <p:nvSpPr>
          <p:cNvPr id="50" name="Text Box 19"/>
          <p:cNvSpPr txBox="1">
            <a:spLocks noChangeArrowheads="1"/>
          </p:cNvSpPr>
          <p:nvPr/>
        </p:nvSpPr>
        <p:spPr bwMode="auto">
          <a:xfrm>
            <a:off x="444788" y="2085824"/>
            <a:ext cx="1172116" cy="954107"/>
          </a:xfrm>
          <a:prstGeom prst="rect">
            <a:avLst/>
          </a:prstGeom>
          <a:noFill/>
          <a:ln w="9525">
            <a:noFill/>
            <a:miter lim="800000"/>
            <a:headEnd/>
            <a:tailEnd/>
          </a:ln>
          <a:effec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FFFFFF"/>
                </a:solidFill>
                <a:effectLst/>
                <a:uLnTx/>
                <a:uFillTx/>
                <a:latin typeface="Arial" pitchFamily="34" charset="0"/>
                <a:ea typeface="宋体" pitchFamily="2" charset="-122"/>
                <a:cs typeface="Arial" pitchFamily="34" charset="0"/>
              </a:rPr>
              <a:t>损伤组织，</a:t>
            </a:r>
            <a:endParaRPr kumimoji="0" lang="en-US" altLang="zh-CN" sz="1400" b="1" i="0" u="none" strike="noStrike" kern="0" cap="none" spc="0" normalizeH="0" baseline="0" noProof="0" dirty="0" smtClean="0">
              <a:ln>
                <a:noFill/>
              </a:ln>
              <a:solidFill>
                <a:srgbClr val="FFFFFF"/>
              </a:solidFill>
              <a:effectLst/>
              <a:uLnTx/>
              <a:uFillTx/>
              <a:latin typeface="Arial" pitchFamily="34" charset="0"/>
              <a:ea typeface="宋体" pitchFamily="2" charset="-122"/>
              <a:cs typeface="Arial" pitchFamily="34" charset="0"/>
            </a:endParaRPr>
          </a:p>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sz="1400" b="1" kern="0" dirty="0" smtClean="0">
                <a:solidFill>
                  <a:srgbClr val="FFFFFF"/>
                </a:solidFill>
                <a:latin typeface="Arial" pitchFamily="34" charset="0"/>
                <a:ea typeface="宋体" pitchFamily="2" charset="-122"/>
                <a:cs typeface="Arial" pitchFamily="34" charset="0"/>
              </a:rPr>
              <a:t>炎症细胞</a:t>
            </a:r>
            <a:endParaRPr lang="en-US" altLang="zh-CN" sz="1400" b="1" kern="0" dirty="0" smtClean="0">
              <a:solidFill>
                <a:srgbClr val="FFFFFF"/>
              </a:solidFill>
              <a:latin typeface="Arial" pitchFamily="34" charset="0"/>
              <a:ea typeface="宋体" pitchFamily="2" charset="-122"/>
              <a:cs typeface="Arial" pitchFamily="34" charset="0"/>
            </a:endParaRPr>
          </a:p>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sz="1400" b="1" kern="0" dirty="0" smtClean="0">
                <a:solidFill>
                  <a:srgbClr val="FFFFFF"/>
                </a:solidFill>
                <a:latin typeface="Arial" pitchFamily="34" charset="0"/>
                <a:ea typeface="宋体" pitchFamily="2" charset="-122"/>
                <a:cs typeface="Arial" pitchFamily="34" charset="0"/>
              </a:rPr>
              <a:t>或肿瘤细胞</a:t>
            </a:r>
            <a:r>
              <a:rPr kumimoji="0" lang="en-GB" sz="1400" b="1" i="0" u="none" strike="noStrike" kern="0" cap="none" spc="0" normalizeH="0" baseline="0" noProof="0" dirty="0" smtClean="0">
                <a:ln>
                  <a:noFill/>
                </a:ln>
                <a:solidFill>
                  <a:srgbClr val="FFFFFF"/>
                </a:solidFill>
                <a:effectLst/>
                <a:uLnTx/>
                <a:uFillTx/>
                <a:latin typeface="Arial" pitchFamily="34" charset="0"/>
                <a:ea typeface="宋体" pitchFamily="2" charset="-122"/>
                <a:cs typeface="Arial" pitchFamily="34" charset="0"/>
              </a:rPr>
              <a:t> </a:t>
            </a:r>
          </a:p>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FFFFFF"/>
              </a:solidFill>
              <a:effectLst/>
              <a:uLnTx/>
              <a:uFillTx/>
              <a:latin typeface="Arial" pitchFamily="34" charset="0"/>
              <a:ea typeface="宋体" pitchFamily="2" charset="-122"/>
              <a:cs typeface="Arial" pitchFamily="34" charset="0"/>
            </a:endParaRPr>
          </a:p>
        </p:txBody>
      </p:sp>
      <p:sp>
        <p:nvSpPr>
          <p:cNvPr id="51" name="Text Box 25"/>
          <p:cNvSpPr txBox="1">
            <a:spLocks noChangeArrowheads="1"/>
          </p:cNvSpPr>
          <p:nvPr/>
        </p:nvSpPr>
        <p:spPr bwMode="auto">
          <a:xfrm>
            <a:off x="6231565" y="3432629"/>
            <a:ext cx="543739" cy="523220"/>
          </a:xfrm>
          <a:prstGeom prst="rect">
            <a:avLst/>
          </a:prstGeom>
          <a:noFill/>
          <a:ln w="9525">
            <a:noFill/>
            <a:miter lim="800000"/>
            <a:headEnd/>
            <a:tailEnd/>
          </a:ln>
          <a:effec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sz="1400" b="1" kern="0" dirty="0" smtClean="0">
                <a:solidFill>
                  <a:srgbClr val="00B050"/>
                </a:solidFill>
                <a:latin typeface="Arial" pitchFamily="34" charset="0"/>
                <a:ea typeface="宋体" pitchFamily="2" charset="-122"/>
                <a:cs typeface="Arial" pitchFamily="34" charset="0"/>
              </a:rPr>
              <a:t>下行</a:t>
            </a:r>
            <a:endParaRPr lang="en-US" altLang="zh-CN" sz="1400" b="1" kern="0" dirty="0" smtClean="0">
              <a:solidFill>
                <a:srgbClr val="00B050"/>
              </a:solidFill>
              <a:latin typeface="Arial" pitchFamily="34" charset="0"/>
              <a:ea typeface="宋体" pitchFamily="2" charset="-122"/>
              <a:cs typeface="Arial" pitchFamily="34" charset="0"/>
            </a:endParaRPr>
          </a:p>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sz="1400" b="1" kern="0" dirty="0" smtClean="0">
                <a:solidFill>
                  <a:srgbClr val="00B050"/>
                </a:solidFill>
                <a:latin typeface="Arial" pitchFamily="34" charset="0"/>
                <a:ea typeface="宋体" pitchFamily="2" charset="-122"/>
                <a:cs typeface="Arial" pitchFamily="34" charset="0"/>
              </a:rPr>
              <a:t>调制</a:t>
            </a:r>
            <a:endParaRPr kumimoji="0" lang="en-GB" sz="1400" b="1" i="0" u="none" strike="noStrike" kern="0" cap="none" spc="0" normalizeH="0" baseline="0" noProof="0" dirty="0">
              <a:ln>
                <a:noFill/>
              </a:ln>
              <a:solidFill>
                <a:srgbClr val="00B050"/>
              </a:solidFill>
              <a:effectLst/>
              <a:uLnTx/>
              <a:uFillTx/>
              <a:latin typeface="Arial" pitchFamily="34" charset="0"/>
              <a:ea typeface="宋体" pitchFamily="2" charset="-122"/>
              <a:cs typeface="Arial" pitchFamily="34" charset="0"/>
            </a:endParaRPr>
          </a:p>
        </p:txBody>
      </p:sp>
      <p:sp>
        <p:nvSpPr>
          <p:cNvPr id="52" name="Text Box 26"/>
          <p:cNvSpPr txBox="1">
            <a:spLocks noChangeArrowheads="1"/>
          </p:cNvSpPr>
          <p:nvPr/>
        </p:nvSpPr>
        <p:spPr bwMode="auto">
          <a:xfrm>
            <a:off x="7223101" y="4191000"/>
            <a:ext cx="543739" cy="523220"/>
          </a:xfrm>
          <a:prstGeom prst="rect">
            <a:avLst/>
          </a:prstGeom>
          <a:noFill/>
          <a:ln w="9525">
            <a:noFill/>
            <a:miter lim="800000"/>
            <a:headEnd/>
            <a:tailEnd/>
          </a:ln>
          <a:effec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1400" b="1" i="0" u="none" strike="noStrike" kern="0" cap="none" spc="0" normalizeH="0" baseline="0" noProof="0" dirty="0" smtClean="0">
                <a:ln>
                  <a:noFill/>
                </a:ln>
                <a:solidFill>
                  <a:srgbClr val="FF0000"/>
                </a:solidFill>
                <a:effectLst/>
                <a:uLnTx/>
                <a:uFillTx/>
                <a:latin typeface="Arial" pitchFamily="34" charset="0"/>
                <a:ea typeface="宋体" pitchFamily="2" charset="-122"/>
                <a:cs typeface="Arial" pitchFamily="34" charset="0"/>
              </a:rPr>
              <a:t>上传</a:t>
            </a:r>
            <a:r>
              <a:rPr kumimoji="0" lang="en-GB" sz="1400" b="1" i="0" u="none" strike="noStrike" kern="0" cap="none" spc="0" normalizeH="0" baseline="0" noProof="0" dirty="0">
                <a:ln>
                  <a:noFill/>
                </a:ln>
                <a:solidFill>
                  <a:srgbClr val="FF0000"/>
                </a:solidFill>
                <a:effectLst/>
                <a:uLnTx/>
                <a:uFillTx/>
                <a:latin typeface="Arial" pitchFamily="34" charset="0"/>
                <a:ea typeface="宋体" pitchFamily="2" charset="-122"/>
                <a:cs typeface="Arial" pitchFamily="34" charset="0"/>
              </a:rPr>
              <a:t/>
            </a:r>
            <a:br>
              <a:rPr kumimoji="0" lang="en-GB" sz="1400" b="1" i="0" u="none" strike="noStrike" kern="0" cap="none" spc="0" normalizeH="0" baseline="0" noProof="0" dirty="0">
                <a:ln>
                  <a:noFill/>
                </a:ln>
                <a:solidFill>
                  <a:srgbClr val="FF0000"/>
                </a:solidFill>
                <a:effectLst/>
                <a:uLnTx/>
                <a:uFillTx/>
                <a:latin typeface="Arial" pitchFamily="34" charset="0"/>
                <a:ea typeface="宋体" pitchFamily="2" charset="-122"/>
                <a:cs typeface="Arial" pitchFamily="34" charset="0"/>
              </a:rPr>
            </a:br>
            <a:r>
              <a:rPr kumimoji="0" lang="zh-CN" altLang="en-US" sz="1400" b="1" i="0" u="none" strike="noStrike" kern="0" cap="none" spc="0" normalizeH="0" baseline="0" noProof="0" dirty="0" smtClean="0">
                <a:ln>
                  <a:noFill/>
                </a:ln>
                <a:solidFill>
                  <a:srgbClr val="FF0000"/>
                </a:solidFill>
                <a:effectLst/>
                <a:uLnTx/>
                <a:uFillTx/>
                <a:latin typeface="Arial" pitchFamily="34" charset="0"/>
                <a:ea typeface="宋体" pitchFamily="2" charset="-122"/>
                <a:cs typeface="Arial" pitchFamily="34" charset="0"/>
              </a:rPr>
              <a:t>输入</a:t>
            </a:r>
            <a:endParaRPr kumimoji="0" lang="en-GB" sz="1400" b="1" i="0" u="none" strike="noStrike" kern="0" cap="none" spc="0" normalizeH="0" baseline="0" noProof="0" dirty="0">
              <a:ln>
                <a:noFill/>
              </a:ln>
              <a:solidFill>
                <a:srgbClr val="FF0000"/>
              </a:solidFill>
              <a:effectLst/>
              <a:uLnTx/>
              <a:uFillTx/>
              <a:latin typeface="Arial" pitchFamily="34" charset="0"/>
              <a:ea typeface="宋体" pitchFamily="2" charset="-122"/>
              <a:cs typeface="Arial" pitchFamily="34" charset="0"/>
            </a:endParaRPr>
          </a:p>
        </p:txBody>
      </p:sp>
      <p:cxnSp>
        <p:nvCxnSpPr>
          <p:cNvPr id="53" name="Straight Arrow Connector 109"/>
          <p:cNvCxnSpPr/>
          <p:nvPr/>
        </p:nvCxnSpPr>
        <p:spPr>
          <a:xfrm>
            <a:off x="988578" y="2876679"/>
            <a:ext cx="0" cy="497861"/>
          </a:xfrm>
          <a:prstGeom prst="straightConnector1">
            <a:avLst/>
          </a:prstGeom>
          <a:noFill/>
          <a:ln w="9525" cap="flat" cmpd="sng" algn="ctr">
            <a:solidFill>
              <a:sysClr val="window" lastClr="FFFFFF"/>
            </a:solidFill>
            <a:prstDash val="solid"/>
            <a:tailEnd type="arrow"/>
          </a:ln>
          <a:effectLst/>
        </p:spPr>
      </p:cxnSp>
      <p:cxnSp>
        <p:nvCxnSpPr>
          <p:cNvPr id="54" name="Straight Arrow Connector 111"/>
          <p:cNvCxnSpPr/>
          <p:nvPr/>
        </p:nvCxnSpPr>
        <p:spPr>
          <a:xfrm>
            <a:off x="981041" y="4123917"/>
            <a:ext cx="0" cy="302940"/>
          </a:xfrm>
          <a:prstGeom prst="straightConnector1">
            <a:avLst/>
          </a:prstGeom>
          <a:noFill/>
          <a:ln w="9525" cap="flat" cmpd="sng" algn="ctr">
            <a:solidFill>
              <a:sysClr val="window" lastClr="FFFFFF"/>
            </a:solidFill>
            <a:prstDash val="solid"/>
            <a:tailEnd type="arrow"/>
          </a:ln>
          <a:effectLst/>
        </p:spPr>
      </p:cxnSp>
      <p:cxnSp>
        <p:nvCxnSpPr>
          <p:cNvPr id="55" name="Straight Arrow Connector 113"/>
          <p:cNvCxnSpPr/>
          <p:nvPr/>
        </p:nvCxnSpPr>
        <p:spPr>
          <a:xfrm>
            <a:off x="2108202" y="4627136"/>
            <a:ext cx="2855686" cy="0"/>
          </a:xfrm>
          <a:prstGeom prst="straightConnector1">
            <a:avLst/>
          </a:prstGeom>
          <a:noFill/>
          <a:ln w="9525" cap="flat" cmpd="sng" algn="ctr">
            <a:solidFill>
              <a:sysClr val="window" lastClr="FFFFFF"/>
            </a:solidFill>
            <a:prstDash val="solid"/>
            <a:tailEnd type="arrow"/>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78113"/>
                                        </p:tgtEl>
                                        <p:attrNameLst>
                                          <p:attrName>style.visibility</p:attrName>
                                        </p:attrNameLst>
                                      </p:cBhvr>
                                      <p:to>
                                        <p:strVal val="visible"/>
                                      </p:to>
                                    </p:set>
                                    <p:anim calcmode="lin" valueType="num">
                                      <p:cBhvr>
                                        <p:cTn id="7" dur="200" fill="hold"/>
                                        <p:tgtEl>
                                          <p:spTgt spid="2178113"/>
                                        </p:tgtEl>
                                        <p:attrNameLst>
                                          <p:attrName>ppt_w</p:attrName>
                                        </p:attrNameLst>
                                      </p:cBhvr>
                                      <p:tavLst>
                                        <p:tav tm="0">
                                          <p:val>
                                            <p:fltVal val="0"/>
                                          </p:val>
                                        </p:tav>
                                        <p:tav tm="100000">
                                          <p:val>
                                            <p:strVal val="#ppt_w"/>
                                          </p:val>
                                        </p:tav>
                                      </p:tavLst>
                                    </p:anim>
                                    <p:anim calcmode="lin" valueType="num">
                                      <p:cBhvr>
                                        <p:cTn id="8" dur="200" fill="hold"/>
                                        <p:tgtEl>
                                          <p:spTgt spid="2178113"/>
                                        </p:tgtEl>
                                        <p:attrNameLst>
                                          <p:attrName>ppt_h</p:attrName>
                                        </p:attrNameLst>
                                      </p:cBhvr>
                                      <p:tavLst>
                                        <p:tav tm="0">
                                          <p:val>
                                            <p:fltVal val="0"/>
                                          </p:val>
                                        </p:tav>
                                        <p:tav tm="100000">
                                          <p:val>
                                            <p:strVal val="#ppt_h"/>
                                          </p:val>
                                        </p:tav>
                                      </p:tavLst>
                                    </p:anim>
                                    <p:animEffect transition="in" filter="fade">
                                      <p:cBhvr>
                                        <p:cTn id="9" dur="200"/>
                                        <p:tgtEl>
                                          <p:spTgt spid="2178113"/>
                                        </p:tgtEl>
                                      </p:cBhvr>
                                    </p:animEffect>
                                  </p:childTnLst>
                                </p:cTn>
                              </p:par>
                            </p:childTnLst>
                          </p:cTn>
                        </p:par>
                        <p:par>
                          <p:cTn id="10" fill="hold" nodeType="afterGroup">
                            <p:stCondLst>
                              <p:cond delay="200"/>
                            </p:stCondLst>
                            <p:childTnLst>
                              <p:par>
                                <p:cTn id="11"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12" dur="2000" fill="hold"/>
                                        <p:tgtEl>
                                          <p:spTgt spid="2178113"/>
                                        </p:tgtEl>
                                        <p:attrNameLst>
                                          <p:attrName>ppt_x</p:attrName>
                                          <p:attrName>ppt_y</p:attrName>
                                        </p:attrNameLst>
                                      </p:cBhvr>
                                      <p:rCtr x="31200" y="-20600"/>
                                    </p:animMotion>
                                  </p:childTnLst>
                                </p:cTn>
                              </p:par>
                              <p:par>
                                <p:cTn id="13" presetID="53" presetClass="entr" presetSubtype="0" fill="hold" grpId="0" nodeType="withEffect">
                                  <p:stCondLst>
                                    <p:cond delay="300"/>
                                  </p:stCondLst>
                                  <p:childTnLst>
                                    <p:set>
                                      <p:cBhvr>
                                        <p:cTn id="14" dur="1" fill="hold">
                                          <p:stCondLst>
                                            <p:cond delay="0"/>
                                          </p:stCondLst>
                                        </p:cTn>
                                        <p:tgtEl>
                                          <p:spTgt spid="2178112"/>
                                        </p:tgtEl>
                                        <p:attrNameLst>
                                          <p:attrName>style.visibility</p:attrName>
                                        </p:attrNameLst>
                                      </p:cBhvr>
                                      <p:to>
                                        <p:strVal val="visible"/>
                                      </p:to>
                                    </p:set>
                                    <p:anim calcmode="lin" valueType="num">
                                      <p:cBhvr>
                                        <p:cTn id="15" dur="200" fill="hold"/>
                                        <p:tgtEl>
                                          <p:spTgt spid="2178112"/>
                                        </p:tgtEl>
                                        <p:attrNameLst>
                                          <p:attrName>ppt_w</p:attrName>
                                        </p:attrNameLst>
                                      </p:cBhvr>
                                      <p:tavLst>
                                        <p:tav tm="0">
                                          <p:val>
                                            <p:fltVal val="0"/>
                                          </p:val>
                                        </p:tav>
                                        <p:tav tm="100000">
                                          <p:val>
                                            <p:strVal val="#ppt_w"/>
                                          </p:val>
                                        </p:tav>
                                      </p:tavLst>
                                    </p:anim>
                                    <p:anim calcmode="lin" valueType="num">
                                      <p:cBhvr>
                                        <p:cTn id="16" dur="200" fill="hold"/>
                                        <p:tgtEl>
                                          <p:spTgt spid="2178112"/>
                                        </p:tgtEl>
                                        <p:attrNameLst>
                                          <p:attrName>ppt_h</p:attrName>
                                        </p:attrNameLst>
                                      </p:cBhvr>
                                      <p:tavLst>
                                        <p:tav tm="0">
                                          <p:val>
                                            <p:fltVal val="0"/>
                                          </p:val>
                                        </p:tav>
                                        <p:tav tm="100000">
                                          <p:val>
                                            <p:strVal val="#ppt_h"/>
                                          </p:val>
                                        </p:tav>
                                      </p:tavLst>
                                    </p:anim>
                                    <p:animEffect transition="in" filter="fade">
                                      <p:cBhvr>
                                        <p:cTn id="17" dur="200"/>
                                        <p:tgtEl>
                                          <p:spTgt spid="2178112"/>
                                        </p:tgtEl>
                                      </p:cBhvr>
                                    </p:animEffect>
                                  </p:childTnLst>
                                </p:cTn>
                              </p:par>
                              <p:par>
                                <p:cTn id="18"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 dur="2000" fill="hold"/>
                                        <p:tgtEl>
                                          <p:spTgt spid="2178112"/>
                                        </p:tgtEl>
                                        <p:attrNameLst>
                                          <p:attrName>ppt_x</p:attrName>
                                          <p:attrName>ppt_y</p:attrName>
                                        </p:attrNameLst>
                                      </p:cBhvr>
                                      <p:rCtr x="31200" y="-12700"/>
                                    </p:animMotion>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2178115"/>
                                        </p:tgtEl>
                                        <p:attrNameLst>
                                          <p:attrName>style.visibility</p:attrName>
                                        </p:attrNameLst>
                                      </p:cBhvr>
                                      <p:to>
                                        <p:strVal val="visible"/>
                                      </p:to>
                                    </p:set>
                                    <p:animEffect transition="in" filter="fade">
                                      <p:cBhvr>
                                        <p:cTn id="23" dur="500"/>
                                        <p:tgtEl>
                                          <p:spTgt spid="2178115"/>
                                        </p:tgtEl>
                                      </p:cBhvr>
                                    </p:animEffect>
                                  </p:childTnLst>
                                </p:cTn>
                              </p:par>
                            </p:childTnLst>
                          </p:cTn>
                        </p:par>
                        <p:par>
                          <p:cTn id="24" fill="hold" nodeType="afterGroup">
                            <p:stCondLst>
                              <p:cond delay="3000"/>
                            </p:stCondLst>
                            <p:childTnLst>
                              <p:par>
                                <p:cTn id="25" presetID="10" presetClass="exit" presetSubtype="0" fill="hold" nodeType="afterEffect">
                                  <p:stCondLst>
                                    <p:cond delay="0"/>
                                  </p:stCondLst>
                                  <p:childTnLst>
                                    <p:animEffect transition="out" filter="fade">
                                      <p:cBhvr>
                                        <p:cTn id="26" dur="500"/>
                                        <p:tgtEl>
                                          <p:spTgt spid="2178115"/>
                                        </p:tgtEl>
                                      </p:cBhvr>
                                    </p:animEffect>
                                    <p:set>
                                      <p:cBhvr>
                                        <p:cTn id="27" dur="1" fill="hold">
                                          <p:stCondLst>
                                            <p:cond delay="499"/>
                                          </p:stCondLst>
                                        </p:cTn>
                                        <p:tgtEl>
                                          <p:spTgt spid="2178115"/>
                                        </p:tgtEl>
                                        <p:attrNameLst>
                                          <p:attrName>style.visibility</p:attrName>
                                        </p:attrNameLst>
                                      </p:cBhvr>
                                      <p:to>
                                        <p:strVal val="hidden"/>
                                      </p:to>
                                    </p:set>
                                  </p:childTnLst>
                                </p:cTn>
                              </p:par>
                            </p:childTnLst>
                          </p:cTn>
                        </p:par>
                        <p:par>
                          <p:cTn id="28" fill="hold" nodeType="afterGroup">
                            <p:stCondLst>
                              <p:cond delay="3500"/>
                            </p:stCondLst>
                            <p:childTnLst>
                              <p:par>
                                <p:cTn id="29" presetID="10" presetClass="entr" presetSubtype="0" fill="hold" nodeType="afterEffect">
                                  <p:stCondLst>
                                    <p:cond delay="0"/>
                                  </p:stCondLst>
                                  <p:childTnLst>
                                    <p:set>
                                      <p:cBhvr>
                                        <p:cTn id="30" dur="1" fill="hold">
                                          <p:stCondLst>
                                            <p:cond delay="0"/>
                                          </p:stCondLst>
                                        </p:cTn>
                                        <p:tgtEl>
                                          <p:spTgt spid="2178115"/>
                                        </p:tgtEl>
                                        <p:attrNameLst>
                                          <p:attrName>style.visibility</p:attrName>
                                        </p:attrNameLst>
                                      </p:cBhvr>
                                      <p:to>
                                        <p:strVal val="visible"/>
                                      </p:to>
                                    </p:set>
                                    <p:animEffect transition="in" filter="fade">
                                      <p:cBhvr>
                                        <p:cTn id="31" dur="500"/>
                                        <p:tgtEl>
                                          <p:spTgt spid="21781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78116"/>
                                        </p:tgtEl>
                                        <p:attrNameLst>
                                          <p:attrName>style.visibility</p:attrName>
                                        </p:attrNameLst>
                                      </p:cBhvr>
                                      <p:to>
                                        <p:strVal val="visible"/>
                                      </p:to>
                                    </p:set>
                                    <p:animEffect transition="in" filter="fade">
                                      <p:cBhvr>
                                        <p:cTn id="34" dur="500"/>
                                        <p:tgtEl>
                                          <p:spTgt spid="2178116"/>
                                        </p:tgtEl>
                                      </p:cBhvr>
                                    </p:animEffect>
                                  </p:childTnLst>
                                </p:cTn>
                              </p:par>
                              <p:par>
                                <p:cTn id="35" presetID="10" presetClass="entr" presetSubtype="0" fill="hold" grpId="0" nodeType="withEffect">
                                  <p:stCondLst>
                                    <p:cond delay="40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200"/>
                                        <p:tgtEl>
                                          <p:spTgt spid="51"/>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2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112" grpId="0" animBg="1"/>
      <p:bldP spid="2178112" grpId="1" animBg="1"/>
      <p:bldP spid="2178113" grpId="0" animBg="1"/>
      <p:bldP spid="2178113" grpId="1" animBg="1"/>
      <p:bldP spid="2178116" grpId="0"/>
      <p:bldP spid="51"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4"/>
          <p:cNvSpPr>
            <a:spLocks noGrp="1"/>
          </p:cNvSpPr>
          <p:nvPr>
            <p:ph type="title"/>
          </p:nvPr>
        </p:nvSpPr>
        <p:spPr>
          <a:xfrm>
            <a:off x="457200" y="26724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对乙酰氨基酚</a:t>
            </a:r>
            <a:endParaRPr lang="en-US" dirty="0">
              <a:latin typeface="Arial" pitchFamily="34" charset="0"/>
              <a:ea typeface="宋体" pitchFamily="2" charset="-122"/>
              <a:cs typeface="Arial" pitchFamily="34" charset="0"/>
            </a:endParaRPr>
          </a:p>
        </p:txBody>
      </p:sp>
      <p:sp>
        <p:nvSpPr>
          <p:cNvPr id="10" name="Rectangle 6"/>
          <p:cNvSpPr>
            <a:spLocks noChangeArrowheads="1"/>
          </p:cNvSpPr>
          <p:nvPr/>
        </p:nvSpPr>
        <p:spPr bwMode="auto">
          <a:xfrm>
            <a:off x="114666" y="6324929"/>
            <a:ext cx="786444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b">
            <a:spAutoFit/>
          </a:bodyPr>
          <a:lstStyle/>
          <a:p>
            <a:pPr marL="0" lvl="4">
              <a:defRPr/>
            </a:pPr>
            <a:r>
              <a:rPr lang="en-US" altLang="en-US" sz="1200" b="1" kern="0" dirty="0" smtClean="0">
                <a:solidFill>
                  <a:srgbClr val="002060"/>
                </a:solidFill>
                <a:latin typeface="Arial" pitchFamily="34" charset="0"/>
                <a:ea typeface="宋体" pitchFamily="2" charset="-122"/>
                <a:cs typeface="Arial" pitchFamily="34" charset="0"/>
              </a:rPr>
              <a:t>C</a:t>
            </a:r>
            <a:r>
              <a:rPr lang="fr-FR" altLang="en-US" sz="1200" b="1" kern="0" dirty="0" smtClean="0">
                <a:solidFill>
                  <a:srgbClr val="002060"/>
                </a:solidFill>
                <a:latin typeface="Arial" pitchFamily="34" charset="0"/>
                <a:ea typeface="宋体" pitchFamily="2" charset="-122"/>
                <a:cs typeface="Arial" pitchFamily="34" charset="0"/>
              </a:rPr>
              <a:t>oxib = </a:t>
            </a:r>
            <a:r>
              <a:rPr lang="en-US" altLang="zh-CN" sz="1200" b="1" kern="0" dirty="0" smtClean="0">
                <a:solidFill>
                  <a:srgbClr val="002060"/>
                </a:solidFill>
                <a:latin typeface="Arial" pitchFamily="34" charset="0"/>
                <a:ea typeface="宋体" pitchFamily="2" charset="-122"/>
                <a:cs typeface="Arial" pitchFamily="34" charset="0"/>
              </a:rPr>
              <a:t>cox-2</a:t>
            </a:r>
            <a:r>
              <a:rPr lang="zh-CN" altLang="en-US" sz="1200" b="1" kern="0" dirty="0" smtClean="0">
                <a:solidFill>
                  <a:srgbClr val="002060"/>
                </a:solidFill>
                <a:latin typeface="Arial" pitchFamily="34" charset="0"/>
                <a:ea typeface="宋体" pitchFamily="2" charset="-122"/>
                <a:cs typeface="Arial" pitchFamily="34" charset="0"/>
              </a:rPr>
              <a:t>特异性抑制剂；</a:t>
            </a:r>
            <a:r>
              <a:rPr lang="fr-FR" altLang="en-US" sz="1200" b="1" kern="0" dirty="0" smtClean="0">
                <a:solidFill>
                  <a:srgbClr val="002060"/>
                </a:solidFill>
                <a:latin typeface="Arial" pitchFamily="34" charset="0"/>
                <a:ea typeface="宋体" pitchFamily="2" charset="-122"/>
                <a:cs typeface="Arial" pitchFamily="34" charset="0"/>
              </a:rPr>
              <a:t>nsNSAID =</a:t>
            </a:r>
            <a:r>
              <a:rPr lang="zh-CN" altLang="en-US" sz="1200" b="1" kern="0" dirty="0" smtClean="0">
                <a:solidFill>
                  <a:srgbClr val="002060"/>
                </a:solidFill>
                <a:latin typeface="Arial" pitchFamily="34" charset="0"/>
                <a:ea typeface="宋体" pitchFamily="2" charset="-122"/>
                <a:cs typeface="Arial" pitchFamily="34" charset="0"/>
              </a:rPr>
              <a:t>非选择性非甾体抗炎药</a:t>
            </a:r>
            <a:endParaRPr kumimoji="0" lang="sv-SE" sz="12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a:p>
            <a:pPr marL="0" marR="0" lvl="4" indent="0" defTabSz="91440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Chou R </a:t>
            </a:r>
            <a:r>
              <a:rPr kumimoji="0" lang="sv-SE"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 Ann Intern Med </a:t>
            </a:r>
            <a:r>
              <a:rPr kumimoji="0" lang="sv-SE"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2007; 147(7):505-14; Lee C </a:t>
            </a:r>
            <a:r>
              <a:rPr kumimoji="0" lang="sv-SE"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 Arthritis Rheum </a:t>
            </a:r>
            <a:r>
              <a:rPr kumimoji="0" lang="sv-SE"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2004; 51(5):746-54; </a:t>
            </a:r>
            <a:r>
              <a:rPr kumimoji="0" lang="en-US"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Lee J </a:t>
            </a:r>
            <a:r>
              <a:rPr kumimoji="0" lang="en-US"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 Br J Anaesth</a:t>
            </a:r>
            <a:r>
              <a:rPr kumimoji="0" lang="en-US"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2013; 111(1):112-20; </a:t>
            </a:r>
            <a:r>
              <a:rPr kumimoji="0" lang="it-IT"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Mattia A, Coluzzi F. </a:t>
            </a:r>
            <a:r>
              <a:rPr kumimoji="0" lang="it-IT"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Minerva Anestesiol</a:t>
            </a:r>
            <a:r>
              <a:rPr kumimoji="0" lang="it-IT"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2009; 75(11):644-53;</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a:t>
            </a:r>
            <a:r>
              <a:rPr kumimoji="0" lang="sv-SE"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Watkins PB </a:t>
            </a:r>
            <a:r>
              <a:rPr kumimoji="0" lang="sv-SE"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 JAMA</a:t>
            </a:r>
            <a:r>
              <a:rPr kumimoji="0" lang="sv-SE"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2006; 296(1):87-93.</a:t>
            </a:r>
          </a:p>
        </p:txBody>
      </p:sp>
      <p:graphicFrame>
        <p:nvGraphicFramePr>
          <p:cNvPr id="11" name="Table 10"/>
          <p:cNvGraphicFramePr>
            <a:graphicFrameLocks noGrp="1"/>
          </p:cNvGraphicFramePr>
          <p:nvPr>
            <p:extLst>
              <p:ext uri="{D42A27DB-BD31-4B8C-83A1-F6EECF244321}">
                <p14:modId xmlns:p14="http://schemas.microsoft.com/office/powerpoint/2010/main" val="3224296923"/>
              </p:ext>
            </p:extLst>
          </p:nvPr>
        </p:nvGraphicFramePr>
        <p:xfrm>
          <a:off x="235950" y="1844824"/>
          <a:ext cx="8640000" cy="2531719"/>
        </p:xfrm>
        <a:graphic>
          <a:graphicData uri="http://schemas.openxmlformats.org/drawingml/2006/table">
            <a:tbl>
              <a:tblPr firstRow="1" bandRow="1"/>
              <a:tblGrid>
                <a:gridCol w="3255930"/>
                <a:gridCol w="2952328"/>
                <a:gridCol w="2431742"/>
              </a:tblGrid>
              <a:tr h="42085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zh-CN" altLang="en-US" sz="1800" dirty="0" smtClean="0">
                          <a:latin typeface="Arial" pitchFamily="34" charset="0"/>
                          <a:ea typeface="宋体" pitchFamily="2" charset="-122"/>
                          <a:cs typeface="Arial" pitchFamily="34" charset="0"/>
                        </a:rPr>
                        <a:t>疗效</a:t>
                      </a:r>
                      <a:endParaRPr lang="en-CA" sz="1800" dirty="0">
                        <a:latin typeface="Arial" pitchFamily="34" charset="0"/>
                        <a:ea typeface="宋体" pitchFamily="2" charset="-122"/>
                        <a:cs typeface="Arial"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C6FCF"/>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lvl="0" indent="0" algn="ctr" defTabSz="914400" rtl="0" eaLnBrk="1" latinLnBrk="0" hangingPunct="1">
                        <a:buFont typeface="Arial" pitchFamily="34" charset="0"/>
                        <a:buNone/>
                      </a:pPr>
                      <a:r>
                        <a:rPr lang="zh-CN" altLang="en-US" sz="1800" b="1" kern="1200" dirty="0" smtClean="0">
                          <a:solidFill>
                            <a:schemeClr val="lt1"/>
                          </a:solidFill>
                          <a:latin typeface="Arial" pitchFamily="34" charset="0"/>
                          <a:ea typeface="宋体" pitchFamily="2" charset="-122"/>
                          <a:cs typeface="Arial" pitchFamily="34" charset="0"/>
                        </a:rPr>
                        <a:t>安全性</a:t>
                      </a:r>
                      <a:endParaRPr lang="en-CA" sz="1800" b="1" kern="1200" dirty="0">
                        <a:solidFill>
                          <a:schemeClr val="lt1"/>
                        </a:solidFill>
                        <a:latin typeface="Arial" pitchFamily="34" charset="0"/>
                        <a:ea typeface="宋体" pitchFamily="2" charset="-122"/>
                        <a:cs typeface="Arial"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zh-CN" altLang="en-US" sz="1800" dirty="0" smtClean="0">
                          <a:latin typeface="Arial" pitchFamily="34" charset="0"/>
                          <a:ea typeface="宋体" pitchFamily="2" charset="-122"/>
                          <a:cs typeface="Arial" pitchFamily="34" charset="0"/>
                        </a:rPr>
                        <a:t>作用机制</a:t>
                      </a:r>
                      <a:endParaRPr lang="en-CA" sz="1800" dirty="0">
                        <a:latin typeface="Arial" pitchFamily="34" charset="0"/>
                        <a:ea typeface="宋体" pitchFamily="2" charset="-122"/>
                        <a:cs typeface="Arial"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8B30"/>
                    </a:solidFill>
                  </a:tcPr>
                </a:tc>
              </a:tr>
              <a:tr h="211086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71450" lvl="0" indent="-171450" algn="l">
                        <a:spcBef>
                          <a:spcPts val="1200"/>
                        </a:spcBef>
                        <a:buFont typeface="Arial" pitchFamily="34" charset="0"/>
                        <a:buChar char="•"/>
                      </a:pPr>
                      <a:r>
                        <a:rPr lang="zh-CN" altLang="en-US" sz="1800" kern="1200" dirty="0" smtClean="0">
                          <a:solidFill>
                            <a:srgbClr val="002060"/>
                          </a:solidFill>
                          <a:latin typeface="Arial" pitchFamily="34" charset="0"/>
                          <a:ea typeface="宋体" pitchFamily="2" charset="-122"/>
                          <a:cs typeface="Arial" pitchFamily="34" charset="0"/>
                        </a:rPr>
                        <a:t>有效</a:t>
                      </a:r>
                      <a:endParaRPr lang="en-US" altLang="zh-CN" sz="1800" kern="1200" dirty="0" smtClean="0">
                        <a:solidFill>
                          <a:srgbClr val="002060"/>
                        </a:solidFill>
                        <a:latin typeface="Arial" pitchFamily="34" charset="0"/>
                        <a:ea typeface="宋体" pitchFamily="2" charset="-122"/>
                        <a:cs typeface="Arial" pitchFamily="34" charset="0"/>
                      </a:endParaRPr>
                    </a:p>
                    <a:p>
                      <a:pPr marL="171450" lvl="0" indent="-171450" algn="l">
                        <a:spcBef>
                          <a:spcPts val="1200"/>
                        </a:spcBef>
                        <a:buFont typeface="Arial" pitchFamily="34" charset="0"/>
                        <a:buChar char="•"/>
                      </a:pPr>
                      <a:r>
                        <a:rPr lang="zh-CN" altLang="en-US" sz="1800" dirty="0" smtClean="0">
                          <a:solidFill>
                            <a:srgbClr val="002060"/>
                          </a:solidFill>
                          <a:latin typeface="Arial" pitchFamily="34" charset="0"/>
                          <a:ea typeface="宋体" pitchFamily="2" charset="-122"/>
                          <a:cs typeface="Arial" pitchFamily="34" charset="0"/>
                        </a:rPr>
                        <a:t>合用</a:t>
                      </a:r>
                      <a:r>
                        <a:rPr lang="en-US" altLang="zh-CN" sz="1800" dirty="0" err="1" smtClean="0">
                          <a:solidFill>
                            <a:srgbClr val="002060"/>
                          </a:solidFill>
                          <a:latin typeface="Arial" pitchFamily="34" charset="0"/>
                          <a:ea typeface="宋体" pitchFamily="2" charset="-122"/>
                          <a:cs typeface="Arial" pitchFamily="34" charset="0"/>
                        </a:rPr>
                        <a:t>nsNSAID</a:t>
                      </a:r>
                      <a:r>
                        <a:rPr lang="zh-CN" altLang="en-US" sz="1800" dirty="0" smtClean="0">
                          <a:solidFill>
                            <a:srgbClr val="002060"/>
                          </a:solidFill>
                          <a:latin typeface="Arial" pitchFamily="34" charset="0"/>
                          <a:ea typeface="宋体" pitchFamily="2" charset="-122"/>
                          <a:cs typeface="Arial" pitchFamily="34" charset="0"/>
                        </a:rPr>
                        <a:t>或昔布类后疗效提高</a:t>
                      </a:r>
                      <a:r>
                        <a:rPr lang="zh-CN" altLang="en-US" sz="1800" baseline="0" dirty="0" smtClean="0">
                          <a:solidFill>
                            <a:srgbClr val="002060"/>
                          </a:solidFill>
                          <a:latin typeface="Arial" pitchFamily="34" charset="0"/>
                          <a:ea typeface="宋体" pitchFamily="2" charset="-122"/>
                          <a:cs typeface="Arial" pitchFamily="34" charset="0"/>
                        </a:rPr>
                        <a:t> </a:t>
                      </a:r>
                      <a:r>
                        <a:rPr lang="en-US" sz="1800" dirty="0" smtClean="0">
                          <a:solidFill>
                            <a:srgbClr val="002060"/>
                          </a:solidFill>
                          <a:latin typeface="Arial" pitchFamily="34" charset="0"/>
                          <a:ea typeface="宋体" pitchFamily="2" charset="-122"/>
                          <a:cs typeface="Arial" pitchFamily="34" charset="0"/>
                        </a:rPr>
                        <a:t> </a:t>
                      </a:r>
                      <a:endParaRPr lang="en-CA" sz="1800" dirty="0">
                        <a:solidFill>
                          <a:srgbClr val="002060"/>
                        </a:solidFill>
                        <a:latin typeface="Arial" pitchFamily="34" charset="0"/>
                        <a:ea typeface="宋体" pitchFamily="2" charset="-122"/>
                        <a:cs typeface="Arial"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3">
                        <a:alphaModFix amt="48000"/>
                      </a:blip>
                      <a:srcRect/>
                      <a:stretch>
                        <a:fillRect/>
                      </a:stretch>
                    </a:blip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71450" lvl="0" indent="-171450" algn="l" defTabSz="914400" rtl="0" eaLnBrk="1" latinLnBrk="0" hangingPunct="1">
                        <a:spcBef>
                          <a:spcPts val="1200"/>
                        </a:spcBef>
                        <a:buFont typeface="Arial" pitchFamily="34" charset="0"/>
                        <a:buChar char="•"/>
                      </a:pPr>
                      <a:r>
                        <a:rPr lang="zh-CN" altLang="en-US" sz="1800" kern="1200" dirty="0" smtClean="0">
                          <a:solidFill>
                            <a:schemeClr val="accent4">
                              <a:lumMod val="50000"/>
                            </a:schemeClr>
                          </a:solidFill>
                          <a:latin typeface="Arial" pitchFamily="34" charset="0"/>
                          <a:ea typeface="宋体" pitchFamily="2" charset="-122"/>
                          <a:cs typeface="Arial" pitchFamily="34" charset="0"/>
                        </a:rPr>
                        <a:t>安全性好，成本低</a:t>
                      </a:r>
                      <a:endParaRPr lang="en-US" altLang="zh-CN" sz="1800" kern="1200" dirty="0" smtClean="0">
                        <a:solidFill>
                          <a:schemeClr val="accent4">
                            <a:lumMod val="50000"/>
                          </a:schemeClr>
                        </a:solidFill>
                        <a:latin typeface="Arial" pitchFamily="34" charset="0"/>
                        <a:ea typeface="宋体" pitchFamily="2" charset="-122"/>
                        <a:cs typeface="Arial" pitchFamily="34" charset="0"/>
                      </a:endParaRPr>
                    </a:p>
                    <a:p>
                      <a:pPr marL="171450" lvl="0" indent="-171450" algn="l" defTabSz="914400" rtl="0" eaLnBrk="1" latinLnBrk="0" hangingPunct="1">
                        <a:spcBef>
                          <a:spcPts val="1200"/>
                        </a:spcBef>
                        <a:buFont typeface="Arial" pitchFamily="34" charset="0"/>
                        <a:buChar char="•"/>
                      </a:pPr>
                      <a:r>
                        <a:rPr lang="zh-CN" altLang="en-US" sz="1800" kern="1200" dirty="0" smtClean="0">
                          <a:solidFill>
                            <a:schemeClr val="accent4">
                              <a:lumMod val="50000"/>
                            </a:schemeClr>
                          </a:solidFill>
                          <a:latin typeface="Arial" pitchFamily="34" charset="0"/>
                          <a:ea typeface="宋体" pitchFamily="2" charset="-122"/>
                          <a:cs typeface="Arial" pitchFamily="34" charset="0"/>
                        </a:rPr>
                        <a:t>剂量高于</a:t>
                      </a:r>
                      <a:r>
                        <a:rPr lang="en-US" altLang="zh-CN" sz="1800" kern="1200" dirty="0" smtClean="0">
                          <a:solidFill>
                            <a:schemeClr val="accent4">
                              <a:lumMod val="50000"/>
                            </a:schemeClr>
                          </a:solidFill>
                          <a:latin typeface="Arial" pitchFamily="34" charset="0"/>
                          <a:ea typeface="宋体" pitchFamily="2" charset="-122"/>
                          <a:cs typeface="Arial" pitchFamily="34" charset="0"/>
                        </a:rPr>
                        <a:t>4 g/</a:t>
                      </a:r>
                      <a:r>
                        <a:rPr lang="zh-CN" altLang="en-US" sz="1800" kern="1200" dirty="0" smtClean="0">
                          <a:solidFill>
                            <a:schemeClr val="accent4">
                              <a:lumMod val="50000"/>
                            </a:schemeClr>
                          </a:solidFill>
                          <a:latin typeface="Arial" pitchFamily="34" charset="0"/>
                          <a:ea typeface="宋体" pitchFamily="2" charset="-122"/>
                          <a:cs typeface="Arial" pitchFamily="34" charset="0"/>
                        </a:rPr>
                        <a:t>日可能导致肝损伤</a:t>
                      </a:r>
                      <a:endParaRPr lang="en-CA" sz="1800" kern="1200" dirty="0">
                        <a:solidFill>
                          <a:schemeClr val="accent4">
                            <a:lumMod val="50000"/>
                          </a:schemeClr>
                        </a:solidFill>
                        <a:latin typeface="Arial" pitchFamily="34" charset="0"/>
                        <a:ea typeface="宋体" pitchFamily="2" charset="-122"/>
                        <a:cs typeface="Arial"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4">
                        <a:alphaModFix amt="36000"/>
                      </a:blip>
                      <a:srcRect/>
                      <a:stretch>
                        <a:fillRect/>
                      </a:stretch>
                    </a:blip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71450" marR="0" lvl="0" indent="-171450" algn="l" defTabSz="914400" rtl="0" eaLnBrk="1" fontAlgn="auto" latinLnBrk="0" hangingPunct="1">
                        <a:lnSpc>
                          <a:spcPct val="100000"/>
                        </a:lnSpc>
                        <a:spcBef>
                          <a:spcPts val="1200"/>
                        </a:spcBef>
                        <a:spcAft>
                          <a:spcPts val="0"/>
                        </a:spcAft>
                        <a:buClrTx/>
                        <a:buSzTx/>
                        <a:buFont typeface="Arial" pitchFamily="34" charset="0"/>
                        <a:buChar char="•"/>
                        <a:tabLst/>
                        <a:defRPr/>
                      </a:pPr>
                      <a:r>
                        <a:rPr lang="zh-CN" altLang="en-US" sz="1800" dirty="0" smtClean="0">
                          <a:solidFill>
                            <a:schemeClr val="accent6">
                              <a:lumMod val="50000"/>
                            </a:schemeClr>
                          </a:solidFill>
                          <a:latin typeface="Arial" pitchFamily="34" charset="0"/>
                          <a:ea typeface="宋体" pitchFamily="2" charset="-122"/>
                          <a:cs typeface="Arial" pitchFamily="34" charset="0"/>
                        </a:rPr>
                        <a:t>尚不清楚</a:t>
                      </a:r>
                      <a:endParaRPr lang="en-CA" sz="1800" dirty="0">
                        <a:solidFill>
                          <a:schemeClr val="accent6">
                            <a:lumMod val="50000"/>
                          </a:schemeClr>
                        </a:solidFill>
                        <a:latin typeface="Arial" pitchFamily="34" charset="0"/>
                        <a:ea typeface="宋体" pitchFamily="2" charset="-122"/>
                        <a:cs typeface="Arial"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5">
                        <a:alphaModFix amt="36000"/>
                      </a:blip>
                      <a:srcRect/>
                      <a:stretch>
                        <a:fillRect/>
                      </a:stretch>
                    </a:blipFill>
                  </a:tcPr>
                </a:tc>
              </a:tr>
            </a:tbl>
          </a:graphicData>
        </a:graphic>
      </p:graphicFrame>
      <p:sp>
        <p:nvSpPr>
          <p:cNvPr id="12" name="Rounded Rectangle 11"/>
          <p:cNvSpPr/>
          <p:nvPr/>
        </p:nvSpPr>
        <p:spPr>
          <a:xfrm>
            <a:off x="219075" y="4977172"/>
            <a:ext cx="8658225" cy="468588"/>
          </a:xfrm>
          <a:prstGeom prst="roundRect">
            <a:avLst/>
          </a:prstGeom>
          <a:solidFill>
            <a:srgbClr val="0C6FCF"/>
          </a:solidFill>
          <a:ln w="25400" cap="flat" cmpd="sng" algn="ctr">
            <a:solidFill>
              <a:srgbClr val="0C6FCF">
                <a:shade val="50000"/>
              </a:srgbClr>
            </a:solidFill>
            <a:prstDash val="solid"/>
          </a:ln>
          <a:effectLst/>
        </p:spPr>
        <p:txBody>
          <a:bodyPr rtlCol="0" anchor="ctr"/>
          <a:lstStyle/>
          <a:p>
            <a:pPr algn="ctr"/>
            <a:r>
              <a:rPr lang="zh-CN" altLang="en-US" sz="2000" dirty="0" smtClean="0">
                <a:latin typeface="Arial" pitchFamily="34" charset="0"/>
                <a:ea typeface="宋体" pitchFamily="2" charset="-122"/>
                <a:cs typeface="Arial" pitchFamily="34" charset="0"/>
              </a:rPr>
              <a:t>对乙酰氨基酚是治疗急性和慢性腰痛的一线选择。</a:t>
            </a:r>
            <a:endParaRPr lang="en-CA" sz="2000" b="1" kern="0" dirty="0">
              <a:solidFill>
                <a:prstClr val="white"/>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1055289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6"/>
          <p:cNvSpPr>
            <a:spLocks noGrp="1"/>
          </p:cNvSpPr>
          <p:nvPr>
            <p:ph type="title"/>
          </p:nvPr>
        </p:nvSpPr>
        <p:spPr>
          <a:xfrm>
            <a:off x="457200" y="26724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en-US" dirty="0" err="1" smtClean="0">
                <a:latin typeface="Arial" pitchFamily="34" charset="0"/>
                <a:ea typeface="宋体" pitchFamily="2" charset="-122"/>
                <a:cs typeface="Arial" pitchFamily="34" charset="0"/>
              </a:rPr>
              <a:t>nsNSAID</a:t>
            </a:r>
            <a:r>
              <a:rPr lang="zh-CN" altLang="en-US" dirty="0" smtClean="0">
                <a:latin typeface="Arial" pitchFamily="34" charset="0"/>
                <a:ea typeface="宋体" pitchFamily="2" charset="-122"/>
                <a:cs typeface="Arial" pitchFamily="34" charset="0"/>
              </a:rPr>
              <a:t>类</a:t>
            </a:r>
            <a:r>
              <a:rPr lang="en-US" dirty="0" smtClean="0">
                <a:latin typeface="Arial" pitchFamily="34" charset="0"/>
                <a:ea typeface="宋体" pitchFamily="2" charset="-122"/>
                <a:cs typeface="Arial" pitchFamily="34" charset="0"/>
              </a:rPr>
              <a:t>/</a:t>
            </a:r>
            <a:r>
              <a:rPr lang="zh-CN" altLang="en-US" dirty="0" smtClean="0">
                <a:latin typeface="Arial" pitchFamily="34" charset="0"/>
                <a:ea typeface="宋体" pitchFamily="2" charset="-122"/>
                <a:cs typeface="Arial" pitchFamily="34" charset="0"/>
              </a:rPr>
              <a:t>昔布类</a:t>
            </a:r>
            <a:endParaRPr lang="en-US" dirty="0">
              <a:latin typeface="Arial" pitchFamily="34" charset="0"/>
              <a:ea typeface="宋体" pitchFamily="2" charset="-122"/>
              <a:cs typeface="Arial" pitchFamily="34" charset="0"/>
            </a:endParaRPr>
          </a:p>
        </p:txBody>
      </p:sp>
      <p:sp>
        <p:nvSpPr>
          <p:cNvPr id="14" name="Rectangle 8"/>
          <p:cNvSpPr>
            <a:spLocks noChangeArrowheads="1"/>
          </p:cNvSpPr>
          <p:nvPr/>
        </p:nvSpPr>
        <p:spPr bwMode="auto">
          <a:xfrm>
            <a:off x="0" y="6140411"/>
            <a:ext cx="9144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b">
            <a:spAutoFit/>
          </a:bodyPr>
          <a:lstStyle/>
          <a:p>
            <a:pPr marL="0" marR="0" lvl="4" indent="0" defTabSz="91440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CI = </a:t>
            </a:r>
            <a:r>
              <a:rPr kumimoji="0" lang="zh-CN" altLang="en-US" sz="12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置信区间；</a:t>
            </a:r>
            <a:r>
              <a:rPr kumimoji="0" lang="sv-SE" sz="12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c</a:t>
            </a:r>
            <a:r>
              <a:rPr kumimoji="0" lang="en-US" sz="12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oxib = COX</a:t>
            </a:r>
            <a:r>
              <a:rPr kumimoji="0" lang="en-US" altLang="zh-CN" sz="12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-2</a:t>
            </a:r>
            <a:r>
              <a:rPr kumimoji="0" lang="zh-CN" altLang="en-US" sz="12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特异性抑制剂；</a:t>
            </a:r>
            <a:r>
              <a:rPr kumimoji="0" lang="en-US" sz="12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a:t>
            </a:r>
            <a:br>
              <a:rPr kumimoji="0" lang="en-US" sz="12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br>
            <a:r>
              <a:rPr kumimoji="0" lang="en-US" sz="1200" b="1" i="0" u="none" strike="noStrike" kern="0" cap="none" spc="0" normalizeH="0" baseline="0" noProof="0" dirty="0" err="1" smtClean="0">
                <a:ln>
                  <a:noFill/>
                </a:ln>
                <a:solidFill>
                  <a:srgbClr val="002060"/>
                </a:solidFill>
                <a:effectLst/>
                <a:uLnTx/>
                <a:uFillTx/>
                <a:latin typeface="Arial" pitchFamily="34" charset="0"/>
                <a:ea typeface="宋体" pitchFamily="2" charset="-122"/>
                <a:cs typeface="Arial" pitchFamily="34" charset="0"/>
              </a:rPr>
              <a:t>nsNSAID</a:t>
            </a:r>
            <a:r>
              <a:rPr kumimoji="0" lang="en-US" sz="12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 </a:t>
            </a:r>
            <a:r>
              <a:rPr kumimoji="0" lang="zh-CN" altLang="en-US" sz="12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非选择性非甾体抗炎药；</a:t>
            </a:r>
            <a:r>
              <a:rPr kumimoji="0" lang="sv-SE" sz="12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RR = </a:t>
            </a:r>
            <a:r>
              <a:rPr kumimoji="0" lang="zh-CN" altLang="en-US" sz="12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相对风险</a:t>
            </a:r>
            <a:endParaRPr kumimoji="0" lang="sv-SE" sz="12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endParaRPr>
          </a:p>
          <a:p>
            <a:pPr marL="0" marR="0" lvl="4" indent="0" defTabSz="914400" eaLnBrk="1" fontAlgn="auto" latinLnBrk="0" hangingPunct="1">
              <a:lnSpc>
                <a:spcPct val="100000"/>
              </a:lnSpc>
              <a:spcBef>
                <a:spcPts val="0"/>
              </a:spcBef>
              <a:spcAft>
                <a:spcPts val="0"/>
              </a:spcAft>
              <a:buClrTx/>
              <a:buSzTx/>
              <a:buFontTx/>
              <a:buNone/>
              <a:tabLst/>
              <a:defRPr/>
            </a:pPr>
            <a:r>
              <a:rPr kumimoji="0" lang="sv-SE"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Chou R </a:t>
            </a:r>
            <a:r>
              <a:rPr kumimoji="0" lang="sv-SE"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 Ann Intern Med </a:t>
            </a:r>
            <a:r>
              <a:rPr kumimoji="0" lang="sv-SE"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2007; 147(7):505-14; </a:t>
            </a:r>
            <a:r>
              <a:rPr kumimoji="0" lang="en-US"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Lee J </a:t>
            </a:r>
            <a:r>
              <a:rPr kumimoji="0" lang="en-US"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a:t>
            </a:r>
            <a:r>
              <a:rPr kumimoji="0" lang="en-US"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a:t>
            </a:r>
            <a:r>
              <a:rPr kumimoji="0" lang="en-US"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Br J Anaesth</a:t>
            </a:r>
            <a:r>
              <a:rPr kumimoji="0" lang="en-US"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2013; 111(1):112-20; </a:t>
            </a:r>
            <a:r>
              <a:rPr kumimoji="0" lang="da-DK"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Schnitzer TJ </a:t>
            </a:r>
            <a:r>
              <a:rPr kumimoji="0" lang="da-DK"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 J Pain Symptom Manage </a:t>
            </a:r>
            <a:r>
              <a:rPr kumimoji="0" lang="da-DK"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2004; 28(1):72-95;</a:t>
            </a:r>
            <a:br>
              <a:rPr kumimoji="0" lang="da-DK"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br>
            <a:r>
              <a:rPr kumimoji="0" lang="sv-SE"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v</a:t>
            </a:r>
            <a:r>
              <a:rPr kumimoji="0" lang="da-DK"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an Tulder M </a:t>
            </a:r>
            <a:r>
              <a:rPr kumimoji="0" lang="da-DK"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 Cochrane Database Syst Rev </a:t>
            </a:r>
            <a:r>
              <a:rPr kumimoji="0" lang="da-DK"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2000; 2:CD000396; </a:t>
            </a:r>
            <a:r>
              <a:rPr kumimoji="0" lang="en-US"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Vane JR, Botting RM. </a:t>
            </a:r>
            <a:r>
              <a:rPr kumimoji="0" lang="en-US"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Inflamm Res</a:t>
            </a:r>
            <a:r>
              <a:rPr kumimoji="0" lang="en-US"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1995;44(1):1-10.</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a:t>
            </a:r>
          </a:p>
        </p:txBody>
      </p:sp>
      <p:graphicFrame>
        <p:nvGraphicFramePr>
          <p:cNvPr id="15" name="Table 14"/>
          <p:cNvGraphicFramePr>
            <a:graphicFrameLocks noGrp="1"/>
          </p:cNvGraphicFramePr>
          <p:nvPr>
            <p:extLst>
              <p:ext uri="{D42A27DB-BD31-4B8C-83A1-F6EECF244321}">
                <p14:modId xmlns:p14="http://schemas.microsoft.com/office/powerpoint/2010/main" val="2459473603"/>
              </p:ext>
            </p:extLst>
          </p:nvPr>
        </p:nvGraphicFramePr>
        <p:xfrm>
          <a:off x="235950" y="1844824"/>
          <a:ext cx="8640000" cy="2531719"/>
        </p:xfrm>
        <a:graphic>
          <a:graphicData uri="http://schemas.openxmlformats.org/drawingml/2006/table">
            <a:tbl>
              <a:tblPr firstRow="1" bandRow="1"/>
              <a:tblGrid>
                <a:gridCol w="2494550"/>
                <a:gridCol w="2311400"/>
                <a:gridCol w="3834050"/>
              </a:tblGrid>
              <a:tr h="420856">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zh-CN" altLang="en-US" sz="1800" baseline="0" dirty="0" smtClean="0">
                          <a:latin typeface="Arial" pitchFamily="34" charset="0"/>
                          <a:ea typeface="宋体" pitchFamily="2" charset="-122"/>
                          <a:cs typeface="Arial" pitchFamily="34" charset="0"/>
                        </a:rPr>
                        <a:t>疗效</a:t>
                      </a:r>
                      <a:endParaRPr lang="en-CA" sz="1800" baseline="0" dirty="0">
                        <a:latin typeface="Arial" pitchFamily="34" charset="0"/>
                        <a:ea typeface="宋体" pitchFamily="2" charset="-122"/>
                        <a:cs typeface="Arial"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C6FCF"/>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lvl="0" indent="0" algn="ctr" defTabSz="914400" rtl="0" eaLnBrk="1" latinLnBrk="0" hangingPunct="1">
                        <a:buFont typeface="Arial" pitchFamily="34" charset="0"/>
                        <a:buNone/>
                      </a:pPr>
                      <a:r>
                        <a:rPr lang="zh-CN" altLang="en-US" sz="1800" b="1" kern="1200" baseline="0" dirty="0" smtClean="0">
                          <a:solidFill>
                            <a:schemeClr val="lt1"/>
                          </a:solidFill>
                          <a:latin typeface="Arial" pitchFamily="34" charset="0"/>
                          <a:ea typeface="宋体" pitchFamily="2" charset="-122"/>
                          <a:cs typeface="Arial" pitchFamily="34" charset="0"/>
                        </a:rPr>
                        <a:t>安全性</a:t>
                      </a:r>
                      <a:endParaRPr lang="en-CA" sz="1800" b="1" kern="1200" baseline="0" dirty="0">
                        <a:solidFill>
                          <a:schemeClr val="lt1"/>
                        </a:solidFill>
                        <a:latin typeface="Arial" pitchFamily="34" charset="0"/>
                        <a:ea typeface="宋体" pitchFamily="2" charset="-122"/>
                        <a:cs typeface="Arial"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zh-CN" altLang="en-US" sz="1800" baseline="0" dirty="0" smtClean="0">
                          <a:latin typeface="Arial" pitchFamily="34" charset="0"/>
                          <a:ea typeface="宋体" pitchFamily="2" charset="-122"/>
                          <a:cs typeface="Arial" pitchFamily="34" charset="0"/>
                        </a:rPr>
                        <a:t>作用机制</a:t>
                      </a:r>
                      <a:endParaRPr lang="en-CA" sz="1800" baseline="0" dirty="0">
                        <a:latin typeface="Arial" pitchFamily="34" charset="0"/>
                        <a:ea typeface="宋体" pitchFamily="2" charset="-122"/>
                        <a:cs typeface="Arial"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8B30"/>
                    </a:solidFill>
                  </a:tcPr>
                </a:tc>
              </a:tr>
              <a:tr h="211086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203200" indent="-203200">
                        <a:spcAft>
                          <a:spcPts val="300"/>
                        </a:spcAft>
                        <a:buFont typeface="Arial" pitchFamily="34" charset="0"/>
                        <a:buChar char="•"/>
                      </a:pPr>
                      <a:r>
                        <a:rPr lang="zh-CN" altLang="en-US" b="0" baseline="0" dirty="0" smtClean="0">
                          <a:solidFill>
                            <a:srgbClr val="002060"/>
                          </a:solidFill>
                          <a:latin typeface="Arial" pitchFamily="34" charset="0"/>
                          <a:ea typeface="宋体" pitchFamily="2" charset="-122"/>
                          <a:cs typeface="Arial" pitchFamily="34" charset="0"/>
                        </a:rPr>
                        <a:t>有效</a:t>
                      </a:r>
                      <a:endParaRPr lang="en-CA" b="0" baseline="0" dirty="0" smtClean="0">
                        <a:solidFill>
                          <a:srgbClr val="002060"/>
                        </a:solidFill>
                        <a:latin typeface="Arial" pitchFamily="34" charset="0"/>
                        <a:ea typeface="宋体" pitchFamily="2" charset="-122"/>
                        <a:cs typeface="Arial" pitchFamily="34" charset="0"/>
                      </a:endParaRPr>
                    </a:p>
                    <a:p>
                      <a:pPr marL="203200" indent="-203200" algn="l" defTabSz="914400" rtl="0" eaLnBrk="1" latinLnBrk="0" hangingPunct="1">
                        <a:spcAft>
                          <a:spcPts val="300"/>
                        </a:spcAft>
                        <a:buFont typeface="Arial" pitchFamily="34" charset="0"/>
                        <a:buChar char="•"/>
                      </a:pPr>
                      <a:r>
                        <a:rPr lang="zh-CN" altLang="en-US" sz="1800" b="0" kern="1200" baseline="0" dirty="0" smtClean="0">
                          <a:solidFill>
                            <a:srgbClr val="002060"/>
                          </a:solidFill>
                          <a:latin typeface="Arial" pitchFamily="34" charset="0"/>
                          <a:ea typeface="宋体" pitchFamily="2" charset="-122"/>
                          <a:cs typeface="Arial" pitchFamily="34" charset="0"/>
                        </a:rPr>
                        <a:t>比对乙酰氨基酚单用更有效</a:t>
                      </a:r>
                      <a:endParaRPr lang="en-US" altLang="zh-CN" sz="1800" b="0" kern="1200" baseline="0" dirty="0" smtClean="0">
                        <a:solidFill>
                          <a:srgbClr val="002060"/>
                        </a:solidFill>
                        <a:latin typeface="Arial" pitchFamily="34" charset="0"/>
                        <a:ea typeface="宋体" pitchFamily="2" charset="-122"/>
                        <a:cs typeface="Arial" pitchFamily="34" charset="0"/>
                      </a:endParaRPr>
                    </a:p>
                    <a:p>
                      <a:pPr marL="203200" indent="-203200" algn="l" defTabSz="914400" rtl="0" eaLnBrk="1" latinLnBrk="0" hangingPunct="1">
                        <a:spcAft>
                          <a:spcPts val="300"/>
                        </a:spcAft>
                        <a:buFont typeface="Arial" pitchFamily="34" charset="0"/>
                        <a:buChar char="•"/>
                      </a:pPr>
                      <a:r>
                        <a:rPr lang="zh-CN" altLang="en-US" sz="1800" b="0" kern="1200" baseline="0" dirty="0" smtClean="0">
                          <a:solidFill>
                            <a:srgbClr val="002060"/>
                          </a:solidFill>
                          <a:latin typeface="Arial" pitchFamily="34" charset="0"/>
                          <a:ea typeface="宋体" pitchFamily="2" charset="-122"/>
                          <a:cs typeface="Arial" pitchFamily="34" charset="0"/>
                        </a:rPr>
                        <a:t>当与对乙酰氨基酚联用时疗效提高</a:t>
                      </a:r>
                      <a:endParaRPr lang="en-CA" sz="1800" b="0" kern="1200" baseline="0" dirty="0">
                        <a:solidFill>
                          <a:srgbClr val="002060"/>
                        </a:solidFill>
                        <a:latin typeface="Arial" pitchFamily="34" charset="0"/>
                        <a:ea typeface="宋体" pitchFamily="2" charset="-122"/>
                        <a:cs typeface="Arial"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3">
                        <a:alphaModFix amt="48000"/>
                      </a:blip>
                      <a:srcRect/>
                      <a:stretch>
                        <a:fillRect/>
                      </a:stretch>
                    </a:blip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203200" marR="0" indent="-203200" algn="l" defTabSz="914400" rtl="0" eaLnBrk="1" fontAlgn="auto" latinLnBrk="0" hangingPunct="1">
                        <a:lnSpc>
                          <a:spcPct val="100000"/>
                        </a:lnSpc>
                        <a:spcBef>
                          <a:spcPts val="0"/>
                        </a:spcBef>
                        <a:spcAft>
                          <a:spcPts val="300"/>
                        </a:spcAft>
                        <a:buClrTx/>
                        <a:buSzTx/>
                        <a:buFont typeface="Arial" pitchFamily="34" charset="0"/>
                        <a:buChar char="•"/>
                        <a:tabLst/>
                        <a:defRPr/>
                      </a:pPr>
                      <a:r>
                        <a:rPr lang="zh-CN" altLang="en-US" sz="1800" b="0" kern="1200" baseline="0" dirty="0" smtClean="0">
                          <a:solidFill>
                            <a:schemeClr val="accent4">
                              <a:lumMod val="50000"/>
                            </a:schemeClr>
                          </a:solidFill>
                          <a:effectLst/>
                          <a:latin typeface="Arial" pitchFamily="34" charset="0"/>
                          <a:ea typeface="宋体" pitchFamily="2" charset="-122"/>
                          <a:cs typeface="Arial" pitchFamily="34" charset="0"/>
                        </a:rPr>
                        <a:t>胃肠道风险</a:t>
                      </a:r>
                      <a:endParaRPr lang="en-US" altLang="zh-CN" sz="1800" b="0" kern="1200" baseline="0" dirty="0" smtClean="0">
                        <a:solidFill>
                          <a:schemeClr val="accent4">
                            <a:lumMod val="50000"/>
                          </a:schemeClr>
                        </a:solidFill>
                        <a:effectLst/>
                        <a:latin typeface="Arial" pitchFamily="34" charset="0"/>
                        <a:ea typeface="宋体" pitchFamily="2" charset="-122"/>
                        <a:cs typeface="Arial" pitchFamily="34" charset="0"/>
                      </a:endParaRPr>
                    </a:p>
                    <a:p>
                      <a:pPr marL="203200" marR="0" indent="-203200" algn="l" defTabSz="914400" rtl="0" eaLnBrk="1" fontAlgn="auto" latinLnBrk="0" hangingPunct="1">
                        <a:lnSpc>
                          <a:spcPct val="100000"/>
                        </a:lnSpc>
                        <a:spcBef>
                          <a:spcPts val="0"/>
                        </a:spcBef>
                        <a:spcAft>
                          <a:spcPts val="300"/>
                        </a:spcAft>
                        <a:buClrTx/>
                        <a:buSzTx/>
                        <a:buFont typeface="Arial" pitchFamily="34" charset="0"/>
                        <a:buChar char="•"/>
                        <a:tabLst/>
                        <a:defRPr/>
                      </a:pPr>
                      <a:r>
                        <a:rPr lang="zh-CN" altLang="en-US" sz="1800" b="0" kern="1200" baseline="0" dirty="0" smtClean="0">
                          <a:solidFill>
                            <a:schemeClr val="accent4">
                              <a:lumMod val="50000"/>
                            </a:schemeClr>
                          </a:solidFill>
                          <a:effectLst/>
                          <a:latin typeface="Arial" pitchFamily="34" charset="0"/>
                          <a:ea typeface="宋体" pitchFamily="2" charset="-122"/>
                          <a:cs typeface="Arial" pitchFamily="34" charset="0"/>
                        </a:rPr>
                        <a:t>心血管风险</a:t>
                      </a:r>
                      <a:endParaRPr lang="en-US" altLang="zh-CN" sz="1800" b="0" kern="1200" baseline="0" dirty="0" smtClean="0">
                        <a:solidFill>
                          <a:schemeClr val="accent4">
                            <a:lumMod val="50000"/>
                          </a:schemeClr>
                        </a:solidFill>
                        <a:effectLst/>
                        <a:latin typeface="Arial" pitchFamily="34" charset="0"/>
                        <a:ea typeface="宋体" pitchFamily="2" charset="-122"/>
                        <a:cs typeface="Arial" pitchFamily="34" charset="0"/>
                      </a:endParaRPr>
                    </a:p>
                    <a:p>
                      <a:pPr marL="203200" marR="0" indent="-203200" algn="l" defTabSz="914400" rtl="0" eaLnBrk="1" fontAlgn="auto" latinLnBrk="0" hangingPunct="1">
                        <a:lnSpc>
                          <a:spcPct val="100000"/>
                        </a:lnSpc>
                        <a:spcBef>
                          <a:spcPts val="0"/>
                        </a:spcBef>
                        <a:spcAft>
                          <a:spcPts val="300"/>
                        </a:spcAft>
                        <a:buClrTx/>
                        <a:buSzTx/>
                        <a:buFont typeface="Arial" pitchFamily="34" charset="0"/>
                        <a:buChar char="•"/>
                        <a:tabLst/>
                        <a:defRPr/>
                      </a:pPr>
                      <a:r>
                        <a:rPr lang="zh-CN" altLang="en-US" b="0" baseline="0" dirty="0" smtClean="0">
                          <a:solidFill>
                            <a:schemeClr val="accent4">
                              <a:lumMod val="50000"/>
                            </a:schemeClr>
                          </a:solidFill>
                          <a:latin typeface="Arial" pitchFamily="34" charset="0"/>
                          <a:ea typeface="宋体" pitchFamily="2" charset="-122"/>
                          <a:cs typeface="Arial" pitchFamily="34" charset="0"/>
                        </a:rPr>
                        <a:t>肾脏风险</a:t>
                      </a:r>
                      <a:endParaRPr lang="en-CA" b="0" baseline="0" dirty="0">
                        <a:solidFill>
                          <a:schemeClr val="accent4">
                            <a:lumMod val="50000"/>
                          </a:schemeClr>
                        </a:solidFill>
                        <a:latin typeface="Arial" pitchFamily="34" charset="0"/>
                        <a:ea typeface="宋体" pitchFamily="2" charset="-122"/>
                        <a:cs typeface="Arial"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4">
                        <a:alphaModFix amt="36000"/>
                      </a:blip>
                      <a:srcRect/>
                      <a:stretch>
                        <a:fillRect/>
                      </a:stretch>
                    </a:blip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203200" indent="-203200">
                        <a:spcAft>
                          <a:spcPts val="300"/>
                        </a:spcAft>
                        <a:buFont typeface="Arial" pitchFamily="34" charset="0"/>
                        <a:buChar char="•"/>
                      </a:pPr>
                      <a:r>
                        <a:rPr lang="zh-CN" altLang="en-US" sz="1800" b="0" kern="1200" baseline="0" dirty="0" smtClean="0">
                          <a:solidFill>
                            <a:schemeClr val="accent6">
                              <a:lumMod val="50000"/>
                            </a:schemeClr>
                          </a:solidFill>
                          <a:effectLst/>
                          <a:latin typeface="Arial" pitchFamily="34" charset="0"/>
                          <a:ea typeface="宋体" pitchFamily="2" charset="-122"/>
                          <a:cs typeface="Arial" pitchFamily="34" charset="0"/>
                        </a:rPr>
                        <a:t>阻断</a:t>
                      </a:r>
                      <a:r>
                        <a:rPr lang="en-US" altLang="zh-CN" sz="1800" b="0" kern="1200" baseline="0" dirty="0" smtClean="0">
                          <a:solidFill>
                            <a:schemeClr val="accent6">
                              <a:lumMod val="50000"/>
                            </a:schemeClr>
                          </a:solidFill>
                          <a:effectLst/>
                          <a:latin typeface="Arial" pitchFamily="34" charset="0"/>
                          <a:ea typeface="宋体" pitchFamily="2" charset="-122"/>
                          <a:cs typeface="Arial" pitchFamily="34" charset="0"/>
                        </a:rPr>
                        <a:t>COX-2</a:t>
                      </a:r>
                      <a:r>
                        <a:rPr lang="zh-CN" altLang="en-US" sz="1800" b="0" kern="1200" baseline="0" dirty="0" smtClean="0">
                          <a:solidFill>
                            <a:schemeClr val="accent6">
                              <a:lumMod val="50000"/>
                            </a:schemeClr>
                          </a:solidFill>
                          <a:effectLst/>
                          <a:latin typeface="Arial" pitchFamily="34" charset="0"/>
                          <a:ea typeface="宋体" pitchFamily="2" charset="-122"/>
                          <a:cs typeface="Arial" pitchFamily="34" charset="0"/>
                        </a:rPr>
                        <a:t>酶的作用，</a:t>
                      </a:r>
                      <a:r>
                        <a:rPr lang="en-US" altLang="zh-CN" sz="1800" b="0" kern="1200" baseline="0" dirty="0" smtClean="0">
                          <a:solidFill>
                            <a:schemeClr val="accent6">
                              <a:lumMod val="50000"/>
                            </a:schemeClr>
                          </a:solidFill>
                          <a:effectLst/>
                          <a:latin typeface="Arial" pitchFamily="34" charset="0"/>
                          <a:ea typeface="宋体" pitchFamily="2" charset="-122"/>
                          <a:cs typeface="Arial" pitchFamily="34" charset="0"/>
                        </a:rPr>
                        <a:t>COX-2</a:t>
                      </a:r>
                      <a:r>
                        <a:rPr lang="zh-CN" altLang="en-US" sz="1800" b="0" kern="1200" baseline="0" dirty="0" smtClean="0">
                          <a:solidFill>
                            <a:schemeClr val="accent6">
                              <a:lumMod val="50000"/>
                            </a:schemeClr>
                          </a:solidFill>
                          <a:effectLst/>
                          <a:latin typeface="Arial" pitchFamily="34" charset="0"/>
                          <a:ea typeface="宋体" pitchFamily="2" charset="-122"/>
                          <a:cs typeface="Arial" pitchFamily="34" charset="0"/>
                        </a:rPr>
                        <a:t>酶由炎症刺激诱导产生，导致前列腺素生成增加</a:t>
                      </a:r>
                      <a:endParaRPr lang="en-CA" sz="1800" b="0" kern="1200" baseline="0" dirty="0" smtClean="0">
                        <a:solidFill>
                          <a:schemeClr val="accent6">
                            <a:lumMod val="50000"/>
                          </a:schemeClr>
                        </a:solidFill>
                        <a:effectLst/>
                        <a:latin typeface="Arial" pitchFamily="34" charset="0"/>
                        <a:ea typeface="宋体" pitchFamily="2" charset="-122"/>
                        <a:cs typeface="Arial" pitchFamily="34" charset="0"/>
                      </a:endParaRPr>
                    </a:p>
                    <a:p>
                      <a:pPr marL="203200" indent="-203200">
                        <a:spcAft>
                          <a:spcPts val="300"/>
                        </a:spcAft>
                        <a:buFont typeface="Arial" pitchFamily="34" charset="0"/>
                        <a:buChar char="•"/>
                      </a:pPr>
                      <a:r>
                        <a:rPr lang="zh-CN" altLang="en-US" sz="1800" b="0" kern="1200" baseline="0" dirty="0" smtClean="0">
                          <a:solidFill>
                            <a:schemeClr val="accent6">
                              <a:lumMod val="50000"/>
                            </a:schemeClr>
                          </a:solidFill>
                          <a:effectLst/>
                          <a:latin typeface="Arial" pitchFamily="34" charset="0"/>
                          <a:ea typeface="宋体" pitchFamily="2" charset="-122"/>
                          <a:cs typeface="Arial" pitchFamily="34" charset="0"/>
                        </a:rPr>
                        <a:t>昔布类选择性抑制</a:t>
                      </a:r>
                      <a:r>
                        <a:rPr lang="en-CA" sz="1800" b="0" kern="1200" baseline="0" dirty="0" smtClean="0">
                          <a:solidFill>
                            <a:schemeClr val="accent6">
                              <a:lumMod val="50000"/>
                            </a:schemeClr>
                          </a:solidFill>
                          <a:effectLst/>
                          <a:latin typeface="Arial" pitchFamily="34" charset="0"/>
                          <a:ea typeface="宋体" pitchFamily="2" charset="-122"/>
                          <a:cs typeface="Arial" pitchFamily="34" charset="0"/>
                        </a:rPr>
                        <a:t>COX-2</a:t>
                      </a:r>
                      <a:r>
                        <a:rPr lang="zh-CN" altLang="en-US" sz="1800" b="0" kern="1200" baseline="0" dirty="0" smtClean="0">
                          <a:solidFill>
                            <a:schemeClr val="accent6">
                              <a:lumMod val="50000"/>
                            </a:schemeClr>
                          </a:solidFill>
                          <a:effectLst/>
                          <a:latin typeface="Arial" pitchFamily="34" charset="0"/>
                          <a:ea typeface="宋体" pitchFamily="2" charset="-122"/>
                          <a:cs typeface="Arial" pitchFamily="34" charset="0"/>
                        </a:rPr>
                        <a:t>，而</a:t>
                      </a:r>
                      <a:r>
                        <a:rPr lang="en-CA" sz="1800" b="0" kern="1200" baseline="0" dirty="0" err="1" smtClean="0">
                          <a:solidFill>
                            <a:schemeClr val="accent6">
                              <a:lumMod val="50000"/>
                            </a:schemeClr>
                          </a:solidFill>
                          <a:effectLst/>
                          <a:latin typeface="Arial" pitchFamily="34" charset="0"/>
                          <a:ea typeface="宋体" pitchFamily="2" charset="-122"/>
                          <a:cs typeface="Arial" pitchFamily="34" charset="0"/>
                        </a:rPr>
                        <a:t>nsNSAID</a:t>
                      </a:r>
                      <a:r>
                        <a:rPr lang="zh-CN" altLang="en-US" sz="1800" b="0" kern="1200" baseline="0" dirty="0" smtClean="0">
                          <a:solidFill>
                            <a:schemeClr val="accent6">
                              <a:lumMod val="50000"/>
                            </a:schemeClr>
                          </a:solidFill>
                          <a:effectLst/>
                          <a:latin typeface="Arial" pitchFamily="34" charset="0"/>
                          <a:ea typeface="宋体" pitchFamily="2" charset="-122"/>
                          <a:cs typeface="Arial" pitchFamily="34" charset="0"/>
                        </a:rPr>
                        <a:t>类阻断</a:t>
                      </a:r>
                      <a:r>
                        <a:rPr lang="en-US" altLang="zh-CN" sz="1800" b="0" kern="1200" baseline="0" dirty="0" smtClean="0">
                          <a:solidFill>
                            <a:schemeClr val="accent6">
                              <a:lumMod val="50000"/>
                            </a:schemeClr>
                          </a:solidFill>
                          <a:effectLst/>
                          <a:latin typeface="Arial" pitchFamily="34" charset="0"/>
                          <a:ea typeface="宋体" pitchFamily="2" charset="-122"/>
                          <a:cs typeface="Arial" pitchFamily="34" charset="0"/>
                        </a:rPr>
                        <a:t>COX-2</a:t>
                      </a:r>
                      <a:r>
                        <a:rPr lang="zh-CN" altLang="en-US" sz="1800" b="0" kern="1200" baseline="0" dirty="0" smtClean="0">
                          <a:solidFill>
                            <a:schemeClr val="accent6">
                              <a:lumMod val="50000"/>
                            </a:schemeClr>
                          </a:solidFill>
                          <a:effectLst/>
                          <a:latin typeface="Arial" pitchFamily="34" charset="0"/>
                          <a:ea typeface="宋体" pitchFamily="2" charset="-122"/>
                          <a:cs typeface="Arial" pitchFamily="34" charset="0"/>
                        </a:rPr>
                        <a:t>和</a:t>
                      </a:r>
                      <a:r>
                        <a:rPr lang="en-US" altLang="zh-CN" sz="1800" b="0" kern="1200" baseline="0" dirty="0" smtClean="0">
                          <a:solidFill>
                            <a:schemeClr val="accent6">
                              <a:lumMod val="50000"/>
                            </a:schemeClr>
                          </a:solidFill>
                          <a:effectLst/>
                          <a:latin typeface="Arial" pitchFamily="34" charset="0"/>
                          <a:ea typeface="宋体" pitchFamily="2" charset="-122"/>
                          <a:cs typeface="Arial" pitchFamily="34" charset="0"/>
                        </a:rPr>
                        <a:t>COX-1</a:t>
                      </a:r>
                      <a:r>
                        <a:rPr lang="zh-CN" altLang="en-US" sz="1800" b="0" kern="1200" baseline="0" dirty="0" smtClean="0">
                          <a:solidFill>
                            <a:schemeClr val="accent6">
                              <a:lumMod val="50000"/>
                            </a:schemeClr>
                          </a:solidFill>
                          <a:effectLst/>
                          <a:latin typeface="Arial" pitchFamily="34" charset="0"/>
                          <a:ea typeface="宋体" pitchFamily="2" charset="-122"/>
                          <a:cs typeface="Arial" pitchFamily="34" charset="0"/>
                        </a:rPr>
                        <a:t>酶的作用，后者具有胃肠细胞保护和血小板活性相关</a:t>
                      </a:r>
                      <a:endParaRPr lang="en-CA" sz="1800" b="0" kern="1200" baseline="0" dirty="0">
                        <a:solidFill>
                          <a:schemeClr val="accent6">
                            <a:lumMod val="50000"/>
                          </a:schemeClr>
                        </a:solidFill>
                        <a:effectLst/>
                        <a:latin typeface="Arial" pitchFamily="34" charset="0"/>
                        <a:ea typeface="宋体" pitchFamily="2" charset="-122"/>
                        <a:cs typeface="Arial"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5">
                        <a:alphaModFix amt="36000"/>
                      </a:blip>
                      <a:srcRect/>
                      <a:stretch>
                        <a:fillRect/>
                      </a:stretch>
                    </a:blipFill>
                  </a:tcPr>
                </a:tc>
              </a:tr>
            </a:tbl>
          </a:graphicData>
        </a:graphic>
      </p:graphicFrame>
      <p:sp>
        <p:nvSpPr>
          <p:cNvPr id="16" name="Rounded Rectangle 15"/>
          <p:cNvSpPr/>
          <p:nvPr/>
        </p:nvSpPr>
        <p:spPr>
          <a:xfrm>
            <a:off x="219075" y="4977172"/>
            <a:ext cx="8620125" cy="468588"/>
          </a:xfrm>
          <a:prstGeom prst="roundRect">
            <a:avLst/>
          </a:prstGeom>
          <a:solidFill>
            <a:srgbClr val="0C6FCF"/>
          </a:solidFill>
          <a:ln w="25400" cap="flat" cmpd="sng" algn="ctr">
            <a:solidFill>
              <a:srgbClr val="0C6FC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000" b="1" kern="0" dirty="0" smtClean="0">
                <a:solidFill>
                  <a:prstClr val="white"/>
                </a:solidFill>
                <a:latin typeface="Arial" pitchFamily="34" charset="0"/>
                <a:ea typeface="宋体" pitchFamily="2" charset="-122"/>
                <a:cs typeface="Arial" pitchFamily="34" charset="0"/>
              </a:rPr>
              <a:t>治疗急性和慢性腰痛的一线用药</a:t>
            </a:r>
            <a:endParaRPr kumimoji="0" lang="en-CA" sz="2000" b="1" i="0" u="none" strike="noStrike" kern="0" cap="none" spc="0" normalizeH="0" noProof="0" dirty="0" smtClean="0">
              <a:ln>
                <a:noFill/>
              </a:ln>
              <a:solidFill>
                <a:prstClr val="white"/>
              </a:solidFill>
              <a:effectLst/>
              <a:uLnTx/>
              <a:uFillTx/>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256423088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zh-CN" altLang="en-US" dirty="0" smtClean="0">
                <a:latin typeface="Arial" pitchFamily="34" charset="0"/>
                <a:ea typeface="宋体" pitchFamily="2" charset="-122"/>
                <a:cs typeface="Arial" pitchFamily="34" charset="0"/>
              </a:rPr>
              <a:t>问题讨论</a:t>
            </a:r>
            <a:endParaRPr lang="en-CA" dirty="0">
              <a:latin typeface="Arial" pitchFamily="34" charset="0"/>
              <a:ea typeface="宋体" pitchFamily="2" charset="-122"/>
              <a:cs typeface="Arial" pitchFamily="34" charset="0"/>
            </a:endParaRPr>
          </a:p>
        </p:txBody>
      </p:sp>
      <p:sp>
        <p:nvSpPr>
          <p:cNvPr id="5" name="Rectangle 8"/>
          <p:cNvSpPr>
            <a:spLocks noChangeArrowheads="1"/>
          </p:cNvSpPr>
          <p:nvPr/>
        </p:nvSpPr>
        <p:spPr bwMode="auto">
          <a:xfrm>
            <a:off x="113100" y="6636651"/>
            <a:ext cx="74888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b">
            <a:spAutoFit/>
          </a:bodyPr>
          <a:lstStyle/>
          <a:p>
            <a:pPr marL="0" lvl="4">
              <a:defRPr/>
            </a:pPr>
            <a:r>
              <a:rPr lang="en-US" altLang="en-US" sz="1200" b="1" kern="0" dirty="0" smtClean="0">
                <a:solidFill>
                  <a:srgbClr val="002060"/>
                </a:solidFill>
                <a:latin typeface="Arial" pitchFamily="34" charset="0"/>
                <a:ea typeface="宋体" pitchFamily="2" charset="-122"/>
                <a:cs typeface="Arial" pitchFamily="34" charset="0"/>
              </a:rPr>
              <a:t>C</a:t>
            </a:r>
            <a:r>
              <a:rPr lang="fr-FR" altLang="en-US" sz="1200" b="1" kern="0" dirty="0" smtClean="0">
                <a:solidFill>
                  <a:srgbClr val="002060"/>
                </a:solidFill>
                <a:latin typeface="Arial" pitchFamily="34" charset="0"/>
                <a:ea typeface="宋体" pitchFamily="2" charset="-122"/>
                <a:cs typeface="Arial" pitchFamily="34" charset="0"/>
              </a:rPr>
              <a:t>oxib = </a:t>
            </a:r>
            <a:r>
              <a:rPr lang="en-US" altLang="zh-CN" sz="1200" b="1" kern="0" dirty="0" smtClean="0">
                <a:solidFill>
                  <a:srgbClr val="002060"/>
                </a:solidFill>
                <a:latin typeface="Arial" pitchFamily="34" charset="0"/>
                <a:ea typeface="宋体" pitchFamily="2" charset="-122"/>
                <a:cs typeface="Arial" pitchFamily="34" charset="0"/>
              </a:rPr>
              <a:t>cox-2</a:t>
            </a:r>
            <a:r>
              <a:rPr lang="zh-CN" altLang="en-US" sz="1200" b="1" kern="0" dirty="0" smtClean="0">
                <a:solidFill>
                  <a:srgbClr val="002060"/>
                </a:solidFill>
                <a:latin typeface="Arial" pitchFamily="34" charset="0"/>
                <a:ea typeface="宋体" pitchFamily="2" charset="-122"/>
                <a:cs typeface="Arial" pitchFamily="34" charset="0"/>
              </a:rPr>
              <a:t>特异性抑制剂；</a:t>
            </a:r>
            <a:r>
              <a:rPr lang="fr-FR" altLang="en-US" sz="1200" b="1" kern="0" dirty="0" smtClean="0">
                <a:solidFill>
                  <a:srgbClr val="002060"/>
                </a:solidFill>
                <a:latin typeface="Arial" pitchFamily="34" charset="0"/>
                <a:ea typeface="宋体" pitchFamily="2" charset="-122"/>
                <a:cs typeface="Arial" pitchFamily="34" charset="0"/>
              </a:rPr>
              <a:t>nsNSAID =</a:t>
            </a:r>
            <a:r>
              <a:rPr lang="zh-CN" altLang="en-US" sz="1200" b="1" kern="0" dirty="0" smtClean="0">
                <a:solidFill>
                  <a:srgbClr val="002060"/>
                </a:solidFill>
                <a:latin typeface="Arial" pitchFamily="34" charset="0"/>
                <a:ea typeface="宋体" pitchFamily="2" charset="-122"/>
                <a:cs typeface="Arial" pitchFamily="34" charset="0"/>
              </a:rPr>
              <a:t>非选择性非甾体抗炎药</a:t>
            </a:r>
            <a:endParaRPr lang="sv-SE" sz="1200" b="1" kern="0" dirty="0" smtClean="0">
              <a:solidFill>
                <a:srgbClr val="002060"/>
              </a:solidFill>
              <a:latin typeface="Arial" pitchFamily="34" charset="0"/>
              <a:ea typeface="宋体" pitchFamily="2" charset="-122"/>
              <a:cs typeface="Arial"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6812" y="1300163"/>
            <a:ext cx="5486400" cy="5486400"/>
          </a:xfrm>
          <a:prstGeom prst="rect">
            <a:avLst/>
          </a:prstGeom>
        </p:spPr>
      </p:pic>
      <p:sp>
        <p:nvSpPr>
          <p:cNvPr id="10" name="Rounded Rectangle 9"/>
          <p:cNvSpPr/>
          <p:nvPr/>
        </p:nvSpPr>
        <p:spPr>
          <a:xfrm>
            <a:off x="567456" y="2060848"/>
            <a:ext cx="7992888" cy="3744416"/>
          </a:xfrm>
          <a:prstGeom prst="roundRect">
            <a:avLst/>
          </a:prstGeom>
          <a:noFill/>
          <a:ln w="25400" cap="flat" cmpd="sng" algn="ctr">
            <a:noFill/>
            <a:prstDash val="solid"/>
          </a:ln>
          <a:effectLst/>
        </p:spPr>
        <p:txBody>
          <a:bodyPr vert="horz" lIns="91440" tIns="45720" rIns="91440" bIns="45720" rtlCol="0" anchor="ctr">
            <a:normAutofit/>
          </a:bodyPr>
          <a:lstStyle/>
          <a:p>
            <a:pPr lvl="0" algn="ctr">
              <a:spcBef>
                <a:spcPct val="20000"/>
              </a:spcBef>
              <a:buClr>
                <a:srgbClr val="0092FF"/>
              </a:buClr>
            </a:pPr>
            <a:r>
              <a:rPr lang="zh-CN" altLang="en-US" sz="4000" b="1" kern="0" cap="small" dirty="0" smtClean="0">
                <a:solidFill>
                  <a:srgbClr val="295D5C"/>
                </a:solidFill>
                <a:latin typeface="Arial" pitchFamily="34" charset="0"/>
                <a:ea typeface="宋体" pitchFamily="2" charset="-122"/>
                <a:cs typeface="Arial" pitchFamily="34" charset="0"/>
              </a:rPr>
              <a:t>在考虑开具</a:t>
            </a:r>
            <a:r>
              <a:rPr lang="en-US" altLang="zh-CN" sz="4000" b="1" kern="0" cap="small" dirty="0" err="1" smtClean="0">
                <a:solidFill>
                  <a:srgbClr val="295D5C"/>
                </a:solidFill>
                <a:latin typeface="Arial" pitchFamily="34" charset="0"/>
                <a:ea typeface="宋体" pitchFamily="2" charset="-122"/>
                <a:cs typeface="Arial" pitchFamily="34" charset="0"/>
              </a:rPr>
              <a:t>nsNSAID</a:t>
            </a:r>
            <a:r>
              <a:rPr lang="zh-CN" altLang="en-US" sz="4000" b="1" kern="0" cap="small" dirty="0" smtClean="0">
                <a:solidFill>
                  <a:srgbClr val="295D5C"/>
                </a:solidFill>
                <a:latin typeface="Arial" pitchFamily="34" charset="0"/>
                <a:ea typeface="宋体" pitchFamily="2" charset="-122"/>
                <a:cs typeface="Arial" pitchFamily="34" charset="0"/>
              </a:rPr>
              <a:t>类或昔布类药物时，如何评估患者的胃肠道和心血管风险？</a:t>
            </a:r>
            <a:endParaRPr lang="en-CA" sz="4000" b="1" kern="0" cap="small" dirty="0">
              <a:solidFill>
                <a:srgbClr val="295D5C"/>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4101414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112713" y="6036810"/>
            <a:ext cx="7632700" cy="800219"/>
          </a:xfrm>
          <a:prstGeom prst="rect">
            <a:avLst/>
          </a:prstGeom>
          <a:noFill/>
          <a:ln>
            <a:noFill/>
          </a:ln>
          <a:extLst/>
        </p:spPr>
        <p:txBody>
          <a:bodyPr anchor="b">
            <a:spAutoFit/>
          </a:bodyPr>
          <a:lstStyle>
            <a:lvl1pPr marL="60325" indent="-60325"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marL="0" indent="0">
              <a:defRPr/>
            </a:pPr>
            <a:r>
              <a:rPr lang="zh-CN" altLang="en-US" sz="1200" b="1" dirty="0" smtClean="0">
                <a:solidFill>
                  <a:srgbClr val="002060"/>
                </a:solidFill>
                <a:ea typeface="宋体" pitchFamily="2" charset="-122"/>
                <a:cs typeface="Arial" pitchFamily="34" charset="0"/>
              </a:rPr>
              <a:t>复合事件指与安慰剂相比发生非致死性心梗、非致死性卒中或心血管死亡；</a:t>
            </a:r>
            <a:endParaRPr lang="en-US" altLang="zh-CN" sz="1200" b="1" dirty="0" smtClean="0">
              <a:solidFill>
                <a:srgbClr val="002060"/>
              </a:solidFill>
              <a:ea typeface="宋体" pitchFamily="2" charset="-122"/>
              <a:cs typeface="Arial" pitchFamily="34" charset="0"/>
            </a:endParaRPr>
          </a:p>
          <a:p>
            <a:pPr>
              <a:defRPr/>
            </a:pPr>
            <a:r>
              <a:rPr lang="zh-CN" altLang="en-US" sz="1200" b="1" dirty="0" smtClean="0">
                <a:solidFill>
                  <a:srgbClr val="002060"/>
                </a:solidFill>
                <a:ea typeface="宋体" pitchFamily="2" charset="-122"/>
                <a:cs typeface="Arial" pitchFamily="34" charset="0"/>
              </a:rPr>
              <a:t>图表基于对包括</a:t>
            </a:r>
            <a:r>
              <a:rPr lang="en-US" altLang="zh-CN" sz="1200" b="1" dirty="0" smtClean="0">
                <a:solidFill>
                  <a:srgbClr val="002060"/>
                </a:solidFill>
                <a:ea typeface="宋体" pitchFamily="2" charset="-122"/>
                <a:cs typeface="Arial" pitchFamily="34" charset="0"/>
              </a:rPr>
              <a:t>30</a:t>
            </a:r>
            <a:r>
              <a:rPr lang="zh-CN" altLang="en-US" sz="1200" b="1" dirty="0" smtClean="0">
                <a:solidFill>
                  <a:srgbClr val="002060"/>
                </a:solidFill>
                <a:ea typeface="宋体" pitchFamily="2" charset="-122"/>
                <a:cs typeface="Arial" pitchFamily="34" charset="0"/>
              </a:rPr>
              <a:t>项临床试验在内的超过</a:t>
            </a:r>
            <a:r>
              <a:rPr lang="en-US" altLang="zh-CN" sz="1200" b="1" dirty="0" smtClean="0">
                <a:solidFill>
                  <a:srgbClr val="002060"/>
                </a:solidFill>
                <a:ea typeface="宋体" pitchFamily="2" charset="-122"/>
                <a:cs typeface="Arial" pitchFamily="34" charset="0"/>
              </a:rPr>
              <a:t>100,000</a:t>
            </a:r>
            <a:r>
              <a:rPr lang="zh-CN" altLang="en-US" sz="1200" b="1" dirty="0" smtClean="0">
                <a:solidFill>
                  <a:srgbClr val="002060"/>
                </a:solidFill>
                <a:ea typeface="宋体" pitchFamily="2" charset="-122"/>
                <a:cs typeface="Arial" pitchFamily="34" charset="0"/>
              </a:rPr>
              <a:t>例患者的网络荟萃分析。</a:t>
            </a:r>
            <a:endParaRPr lang="en-US" altLang="zh-CN" sz="1200" b="1" dirty="0" smtClean="0">
              <a:solidFill>
                <a:srgbClr val="002060"/>
              </a:solidFill>
              <a:ea typeface="宋体" pitchFamily="2" charset="-122"/>
              <a:cs typeface="Arial" pitchFamily="34" charset="0"/>
            </a:endParaRPr>
          </a:p>
          <a:p>
            <a:pPr>
              <a:defRPr/>
            </a:pPr>
            <a:r>
              <a:rPr lang="en-US" sz="1200" b="1" dirty="0" err="1" smtClean="0">
                <a:solidFill>
                  <a:srgbClr val="002060"/>
                </a:solidFill>
                <a:ea typeface="宋体" pitchFamily="2" charset="-122"/>
                <a:cs typeface="Arial" pitchFamily="34" charset="0"/>
              </a:rPr>
              <a:t>Coxib</a:t>
            </a:r>
            <a:r>
              <a:rPr lang="en-US" sz="1200" b="1" dirty="0" smtClean="0">
                <a:solidFill>
                  <a:srgbClr val="002060"/>
                </a:solidFill>
                <a:ea typeface="宋体" pitchFamily="2" charset="-122"/>
                <a:cs typeface="Arial" pitchFamily="34" charset="0"/>
              </a:rPr>
              <a:t> = COX-2</a:t>
            </a:r>
            <a:r>
              <a:rPr lang="zh-CN" altLang="en-US" sz="1200" b="1" dirty="0" smtClean="0">
                <a:solidFill>
                  <a:srgbClr val="002060"/>
                </a:solidFill>
                <a:ea typeface="宋体" pitchFamily="2" charset="-122"/>
                <a:cs typeface="Arial" pitchFamily="34" charset="0"/>
              </a:rPr>
              <a:t>抑制剂；</a:t>
            </a:r>
            <a:r>
              <a:rPr lang="en-US" sz="1200" b="1" dirty="0" err="1" smtClean="0">
                <a:solidFill>
                  <a:srgbClr val="002060"/>
                </a:solidFill>
                <a:ea typeface="宋体" pitchFamily="2" charset="-122"/>
                <a:cs typeface="Arial" pitchFamily="34" charset="0"/>
              </a:rPr>
              <a:t>nsNSAID</a:t>
            </a:r>
            <a:r>
              <a:rPr lang="en-US" sz="1200" b="1" dirty="0" smtClean="0">
                <a:solidFill>
                  <a:srgbClr val="002060"/>
                </a:solidFill>
                <a:ea typeface="宋体" pitchFamily="2" charset="-122"/>
                <a:cs typeface="Arial" pitchFamily="34" charset="0"/>
              </a:rPr>
              <a:t> =</a:t>
            </a:r>
            <a:r>
              <a:rPr lang="zh-CN" altLang="en-US" sz="1200" b="1" dirty="0" smtClean="0">
                <a:solidFill>
                  <a:srgbClr val="002060"/>
                </a:solidFill>
                <a:ea typeface="宋体" pitchFamily="2" charset="-122"/>
                <a:cs typeface="Arial" pitchFamily="34" charset="0"/>
              </a:rPr>
              <a:t>非选择性非甾体抗炎药</a:t>
            </a:r>
            <a:endParaRPr lang="en-US" sz="1200" b="1" dirty="0">
              <a:solidFill>
                <a:srgbClr val="002060"/>
              </a:solidFill>
              <a:ea typeface="宋体" pitchFamily="2" charset="-122"/>
              <a:cs typeface="Arial" pitchFamily="34" charset="0"/>
            </a:endParaRPr>
          </a:p>
          <a:p>
            <a:pPr>
              <a:defRPr/>
            </a:pPr>
            <a:r>
              <a:rPr lang="en-US" altLang="zh-CN" sz="1000" dirty="0" err="1" smtClean="0">
                <a:solidFill>
                  <a:srgbClr val="002060"/>
                </a:solidFill>
                <a:ea typeface="宋体" pitchFamily="2" charset="-122"/>
                <a:cs typeface="Arial" pitchFamily="34" charset="0"/>
              </a:rPr>
              <a:t>Trelle</a:t>
            </a:r>
            <a:r>
              <a:rPr lang="en-US" altLang="zh-CN" sz="1000" dirty="0" smtClean="0">
                <a:solidFill>
                  <a:srgbClr val="002060"/>
                </a:solidFill>
                <a:ea typeface="宋体" pitchFamily="2" charset="-122"/>
                <a:cs typeface="Arial" pitchFamily="34" charset="0"/>
              </a:rPr>
              <a:t> S </a:t>
            </a:r>
            <a:r>
              <a:rPr lang="en-US" altLang="zh-CN" sz="1000" i="1" dirty="0" smtClean="0">
                <a:solidFill>
                  <a:srgbClr val="002060"/>
                </a:solidFill>
                <a:ea typeface="宋体" pitchFamily="2" charset="-122"/>
                <a:cs typeface="Arial" pitchFamily="34" charset="0"/>
              </a:rPr>
              <a:t>et al. BMJ</a:t>
            </a:r>
            <a:r>
              <a:rPr lang="en-US" altLang="zh-CN" sz="1000" dirty="0" smtClean="0">
                <a:solidFill>
                  <a:srgbClr val="002060"/>
                </a:solidFill>
                <a:ea typeface="宋体" pitchFamily="2" charset="-122"/>
                <a:cs typeface="Arial" pitchFamily="34" charset="0"/>
              </a:rPr>
              <a:t> 2011; 342:c7086.</a:t>
            </a:r>
          </a:p>
        </p:txBody>
      </p:sp>
      <p:sp>
        <p:nvSpPr>
          <p:cNvPr id="128003" name="Title 2"/>
          <p:cNvSpPr>
            <a:spLocks noGrp="1"/>
          </p:cNvSpPr>
          <p:nvPr>
            <p:ph type="title"/>
          </p:nvPr>
        </p:nvSpPr>
        <p:spPr>
          <a:xfrm>
            <a:off x="457200" y="355600"/>
            <a:ext cx="8229600" cy="1143000"/>
          </a:xfrm>
        </p:spPr>
        <p:txBody>
          <a:bodyPr/>
          <a:lstStyle/>
          <a:p>
            <a:pPr eaLnBrk="1" hangingPunct="1">
              <a:lnSpc>
                <a:spcPct val="85000"/>
              </a:lnSpc>
            </a:pPr>
            <a:r>
              <a:rPr lang="en-US" sz="3600" dirty="0" err="1" smtClean="0">
                <a:latin typeface="Arial" pitchFamily="34" charset="0"/>
                <a:ea typeface="宋体" pitchFamily="2" charset="-122"/>
                <a:cs typeface="Arial" pitchFamily="34" charset="0"/>
              </a:rPr>
              <a:t>nsNSAID</a:t>
            </a:r>
            <a:r>
              <a:rPr lang="zh-CN" altLang="en-US" sz="3600" dirty="0" smtClean="0">
                <a:latin typeface="Arial" pitchFamily="34" charset="0"/>
                <a:ea typeface="宋体" pitchFamily="2" charset="-122"/>
                <a:cs typeface="Arial" pitchFamily="34" charset="0"/>
              </a:rPr>
              <a:t>类</a:t>
            </a:r>
            <a:r>
              <a:rPr lang="en-US" sz="3600" dirty="0" smtClean="0">
                <a:latin typeface="Arial" pitchFamily="34" charset="0"/>
                <a:ea typeface="宋体" pitchFamily="2" charset="-122"/>
                <a:cs typeface="Arial" pitchFamily="34" charset="0"/>
              </a:rPr>
              <a:t>/</a:t>
            </a:r>
            <a:r>
              <a:rPr lang="zh-CN" altLang="en-US" sz="3600" dirty="0" smtClean="0">
                <a:latin typeface="Arial" pitchFamily="34" charset="0"/>
                <a:ea typeface="宋体" pitchFamily="2" charset="-122"/>
                <a:cs typeface="Arial" pitchFamily="34" charset="0"/>
              </a:rPr>
              <a:t>昔布类</a:t>
            </a:r>
            <a:r>
              <a:rPr lang="zh-CN" sz="3600" dirty="0" smtClean="0">
                <a:latin typeface="Arial" pitchFamily="34" charset="0"/>
                <a:ea typeface="宋体" pitchFamily="2" charset="-122"/>
                <a:cs typeface="Arial" pitchFamily="34" charset="0"/>
              </a:rPr>
              <a:t>和心血管风险</a:t>
            </a:r>
            <a:endParaRPr sz="3600" dirty="0" smtClean="0">
              <a:latin typeface="Arial" pitchFamily="34" charset="0"/>
              <a:ea typeface="宋体" pitchFamily="2" charset="-122"/>
              <a:cs typeface="Arial" pitchFamily="34" charset="0"/>
            </a:endParaRPr>
          </a:p>
        </p:txBody>
      </p:sp>
      <p:pic>
        <p:nvPicPr>
          <p:cNvPr id="5" name="图片 4" descr="4-1.png"/>
          <p:cNvPicPr>
            <a:picLocks noChangeAspect="1"/>
          </p:cNvPicPr>
          <p:nvPr/>
        </p:nvPicPr>
        <p:blipFill>
          <a:blip r:embed="rId4" cstate="print"/>
          <a:stretch>
            <a:fillRect/>
          </a:stretch>
        </p:blipFill>
        <p:spPr>
          <a:xfrm>
            <a:off x="341725" y="1436542"/>
            <a:ext cx="8460549" cy="4175415"/>
          </a:xfrm>
          <a:prstGeom prst="rect">
            <a:avLst/>
          </a:prstGeom>
        </p:spPr>
      </p:pic>
      <p:graphicFrame>
        <p:nvGraphicFramePr>
          <p:cNvPr id="2" name="对象 1"/>
          <p:cNvGraphicFramePr>
            <a:graphicFrameLocks/>
          </p:cNvGraphicFramePr>
          <p:nvPr>
            <p:extLst>
              <p:ext uri="{D42A27DB-BD31-4B8C-83A1-F6EECF244321}">
                <p14:modId xmlns:p14="http://schemas.microsoft.com/office/powerpoint/2010/main" val="1301884743"/>
              </p:ext>
            </p:extLst>
          </p:nvPr>
        </p:nvGraphicFramePr>
        <p:xfrm>
          <a:off x="341313" y="1436688"/>
          <a:ext cx="8591550" cy="4014787"/>
        </p:xfrm>
        <a:graphic>
          <a:graphicData uri="http://schemas.openxmlformats.org/presentationml/2006/ole">
            <mc:AlternateContent xmlns:mc="http://schemas.openxmlformats.org/markup-compatibility/2006">
              <mc:Choice xmlns:v="urn:schemas-microsoft-com:vml" Requires="v">
                <p:oleObj spid="_x0000_s1033" name="Worksheet" r:id="rId5" imgW="8601300" imgH="4029304" progId="Excel.Sheet.8">
                  <p:embed/>
                </p:oleObj>
              </mc:Choice>
              <mc:Fallback>
                <p:oleObj name="Worksheet" r:id="rId5" imgW="8601300" imgH="4029304" progId="Excel.Sheet.8">
                  <p:embed/>
                  <p:pic>
                    <p:nvPicPr>
                      <p:cNvPr id="0" name="对象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313" y="1436688"/>
                        <a:ext cx="8591550"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图片2.png"/>
          <p:cNvPicPr>
            <a:picLocks noChangeAspect="1"/>
          </p:cNvPicPr>
          <p:nvPr/>
        </p:nvPicPr>
        <p:blipFill>
          <a:blip r:embed="rId3" cstate="print"/>
          <a:stretch>
            <a:fillRect/>
          </a:stretch>
        </p:blipFill>
        <p:spPr>
          <a:xfrm>
            <a:off x="192386" y="1353483"/>
            <a:ext cx="8759228" cy="4151033"/>
          </a:xfrm>
          <a:prstGeom prst="rect">
            <a:avLst/>
          </a:prstGeom>
        </p:spPr>
      </p:pic>
      <p:sp>
        <p:nvSpPr>
          <p:cNvPr id="111618" name="Rectangle 2"/>
          <p:cNvSpPr>
            <a:spLocks noGrp="1" noChangeArrowheads="1"/>
          </p:cNvSpPr>
          <p:nvPr>
            <p:ph type="title"/>
          </p:nvPr>
        </p:nvSpPr>
        <p:spPr>
          <a:xfrm>
            <a:off x="457200" y="245610"/>
            <a:ext cx="8229600" cy="1143000"/>
          </a:xfrm>
        </p:spPr>
        <p:txBody>
          <a:bodyPr vert="horz" lIns="91440" tIns="45720" rIns="91440" bIns="45720" rtlCol="0" anchor="ctr">
            <a:noAutofit/>
          </a:bodyPr>
          <a:lstStyle/>
          <a:p>
            <a:pPr fontAlgn="base">
              <a:lnSpc>
                <a:spcPct val="85000"/>
              </a:lnSpc>
              <a:spcAft>
                <a:spcPct val="0"/>
              </a:spcAft>
            </a:pPr>
            <a:r>
              <a:rPr lang="en-US" altLang="zh-CN" sz="3200" dirty="0" err="1" smtClean="0">
                <a:latin typeface="Arial" pitchFamily="34" charset="0"/>
                <a:ea typeface="宋体" pitchFamily="2" charset="-122"/>
                <a:cs typeface="Arial" pitchFamily="34" charset="0"/>
              </a:rPr>
              <a:t>nsNSAID</a:t>
            </a:r>
            <a:r>
              <a:rPr lang="zh-CN" altLang="en-US" sz="3200" dirty="0" smtClean="0">
                <a:latin typeface="Arial" pitchFamily="34" charset="0"/>
                <a:ea typeface="宋体" pitchFamily="2" charset="-122"/>
                <a:cs typeface="Arial" pitchFamily="34" charset="0"/>
              </a:rPr>
              <a:t>类</a:t>
            </a:r>
            <a:r>
              <a:rPr lang="en-US" altLang="zh-CN" sz="3200" dirty="0" smtClean="0">
                <a:latin typeface="Arial" pitchFamily="34" charset="0"/>
                <a:ea typeface="宋体" pitchFamily="2" charset="-122"/>
                <a:cs typeface="Arial" pitchFamily="34" charset="0"/>
              </a:rPr>
              <a:t>/</a:t>
            </a:r>
            <a:r>
              <a:rPr lang="zh-CN" altLang="en-US" sz="3200" dirty="0" smtClean="0">
                <a:latin typeface="Arial" pitchFamily="34" charset="0"/>
                <a:ea typeface="宋体" pitchFamily="2" charset="-122"/>
                <a:cs typeface="Arial" pitchFamily="34" charset="0"/>
              </a:rPr>
              <a:t>昔布类相关的胃肠道并发症风险因素</a:t>
            </a:r>
            <a:endParaRPr lang="en-CA" altLang="zh-CN" sz="3200" dirty="0">
              <a:latin typeface="Arial" pitchFamily="34" charset="0"/>
              <a:ea typeface="宋体" pitchFamily="2" charset="-122"/>
              <a:cs typeface="Arial" pitchFamily="34" charset="0"/>
            </a:endParaRPr>
          </a:p>
        </p:txBody>
      </p:sp>
      <p:sp>
        <p:nvSpPr>
          <p:cNvPr id="111619" name="Rectangle 39"/>
          <p:cNvSpPr>
            <a:spLocks noChangeArrowheads="1"/>
          </p:cNvSpPr>
          <p:nvPr/>
        </p:nvSpPr>
        <p:spPr bwMode="auto">
          <a:xfrm>
            <a:off x="3888740" y="5576570"/>
            <a:ext cx="49180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b="1" dirty="0" smtClean="0">
                <a:solidFill>
                  <a:srgbClr val="002060"/>
                </a:solidFill>
                <a:latin typeface="Arial" pitchFamily="34" charset="0"/>
                <a:ea typeface="宋体" pitchFamily="2" charset="-122"/>
                <a:cs typeface="Arial" pitchFamily="34" charset="0"/>
              </a:rPr>
              <a:t>溃疡并发症的风险比</a:t>
            </a:r>
            <a:r>
              <a:rPr lang="en-US" altLang="zh-CN" b="1" dirty="0" smtClean="0">
                <a:solidFill>
                  <a:srgbClr val="002060"/>
                </a:solidFill>
                <a:latin typeface="Arial" pitchFamily="34" charset="0"/>
                <a:ea typeface="宋体" pitchFamily="2" charset="-122"/>
                <a:cs typeface="Arial" pitchFamily="34" charset="0"/>
              </a:rPr>
              <a:t>/</a:t>
            </a:r>
            <a:r>
              <a:rPr lang="zh-CN" altLang="en-US" b="1" dirty="0" smtClean="0">
                <a:solidFill>
                  <a:srgbClr val="002060"/>
                </a:solidFill>
                <a:latin typeface="Arial" pitchFamily="34" charset="0"/>
                <a:ea typeface="宋体" pitchFamily="2" charset="-122"/>
                <a:cs typeface="Arial" pitchFamily="34" charset="0"/>
              </a:rPr>
              <a:t>相对风险</a:t>
            </a:r>
            <a:endParaRPr lang="en-CA" altLang="zh-CN" b="1" dirty="0">
              <a:solidFill>
                <a:srgbClr val="002060"/>
              </a:solidFill>
              <a:latin typeface="Arial" pitchFamily="34" charset="0"/>
              <a:ea typeface="宋体" pitchFamily="2" charset="-122"/>
              <a:cs typeface="Arial" pitchFamily="34" charset="0"/>
            </a:endParaRPr>
          </a:p>
        </p:txBody>
      </p:sp>
      <p:sp>
        <p:nvSpPr>
          <p:cNvPr id="111620" name="Text Box 38"/>
          <p:cNvSpPr txBox="1">
            <a:spLocks noChangeArrowheads="1"/>
          </p:cNvSpPr>
          <p:nvPr/>
        </p:nvSpPr>
        <p:spPr bwMode="auto">
          <a:xfrm>
            <a:off x="997" y="6088052"/>
            <a:ext cx="848463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ea typeface="SimSun" pitchFamily="2" charset="-122"/>
              </a:defRPr>
            </a:lvl1pPr>
            <a:lvl2pPr marL="11430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lvl="1" eaLnBrk="1" hangingPunct="1">
              <a:buClr>
                <a:srgbClr val="C6CD76"/>
              </a:buClr>
            </a:pPr>
            <a:r>
              <a:rPr lang="en-CA" altLang="zh-CN" sz="1200" b="1" dirty="0">
                <a:solidFill>
                  <a:srgbClr val="002060"/>
                </a:solidFill>
                <a:ea typeface="宋体" pitchFamily="2" charset="-122"/>
                <a:cs typeface="Arial" pitchFamily="34" charset="0"/>
              </a:rPr>
              <a:t>ASA = </a:t>
            </a:r>
            <a:r>
              <a:rPr lang="zh-CN" altLang="en-US" sz="1200" b="1" dirty="0" smtClean="0">
                <a:solidFill>
                  <a:srgbClr val="002060"/>
                </a:solidFill>
                <a:ea typeface="宋体" pitchFamily="2" charset="-122"/>
                <a:cs typeface="Arial" pitchFamily="34" charset="0"/>
              </a:rPr>
              <a:t>乙酰水杨酸；</a:t>
            </a:r>
            <a:r>
              <a:rPr lang="en-CA" altLang="zh-CN" sz="1200" b="1" dirty="0" err="1" smtClean="0">
                <a:solidFill>
                  <a:srgbClr val="002060"/>
                </a:solidFill>
                <a:ea typeface="宋体" pitchFamily="2" charset="-122"/>
                <a:cs typeface="Arial" pitchFamily="34" charset="0"/>
              </a:rPr>
              <a:t>coxib</a:t>
            </a:r>
            <a:r>
              <a:rPr lang="en-CA" altLang="zh-CN" sz="1200" b="1" dirty="0" smtClean="0">
                <a:solidFill>
                  <a:srgbClr val="002060"/>
                </a:solidFill>
                <a:ea typeface="宋体" pitchFamily="2" charset="-122"/>
                <a:cs typeface="Arial" pitchFamily="34" charset="0"/>
              </a:rPr>
              <a:t> </a:t>
            </a:r>
            <a:r>
              <a:rPr lang="en-CA" altLang="zh-CN" sz="1200" b="1" dirty="0">
                <a:solidFill>
                  <a:srgbClr val="002060"/>
                </a:solidFill>
                <a:ea typeface="宋体" pitchFamily="2" charset="-122"/>
                <a:cs typeface="Arial" pitchFamily="34" charset="0"/>
              </a:rPr>
              <a:t>= </a:t>
            </a:r>
            <a:r>
              <a:rPr lang="en-CA" altLang="zh-CN" sz="1200" b="1" dirty="0" smtClean="0">
                <a:solidFill>
                  <a:srgbClr val="002060"/>
                </a:solidFill>
                <a:ea typeface="宋体" pitchFamily="2" charset="-122"/>
                <a:cs typeface="Arial" pitchFamily="34" charset="0"/>
              </a:rPr>
              <a:t>COX-2</a:t>
            </a:r>
            <a:r>
              <a:rPr lang="zh-CN" altLang="en-US" sz="1200" b="1" dirty="0" smtClean="0">
                <a:solidFill>
                  <a:srgbClr val="002060"/>
                </a:solidFill>
                <a:ea typeface="宋体" pitchFamily="2" charset="-122"/>
                <a:cs typeface="Arial" pitchFamily="34" charset="0"/>
              </a:rPr>
              <a:t>特异性抑制剂；</a:t>
            </a:r>
            <a:r>
              <a:rPr lang="en-CA" altLang="zh-CN" sz="1200" b="1" dirty="0" smtClean="0">
                <a:solidFill>
                  <a:srgbClr val="002060"/>
                </a:solidFill>
                <a:ea typeface="宋体" pitchFamily="2" charset="-122"/>
                <a:cs typeface="Arial" pitchFamily="34" charset="0"/>
              </a:rPr>
              <a:t>GI </a:t>
            </a:r>
            <a:r>
              <a:rPr lang="en-CA" altLang="zh-CN" sz="1200" b="1" dirty="0">
                <a:solidFill>
                  <a:srgbClr val="002060"/>
                </a:solidFill>
                <a:ea typeface="宋体" pitchFamily="2" charset="-122"/>
                <a:cs typeface="Arial" pitchFamily="34" charset="0"/>
              </a:rPr>
              <a:t>= </a:t>
            </a:r>
            <a:r>
              <a:rPr lang="zh-CN" altLang="en-US" sz="1200" b="1" dirty="0" smtClean="0">
                <a:solidFill>
                  <a:srgbClr val="002060"/>
                </a:solidFill>
                <a:ea typeface="宋体" pitchFamily="2" charset="-122"/>
                <a:cs typeface="Arial" pitchFamily="34" charset="0"/>
              </a:rPr>
              <a:t>胃肠道；</a:t>
            </a:r>
            <a:r>
              <a:rPr lang="en-CA" altLang="zh-CN" sz="1200" b="1" dirty="0" smtClean="0">
                <a:solidFill>
                  <a:srgbClr val="002060"/>
                </a:solidFill>
                <a:ea typeface="宋体" pitchFamily="2" charset="-122"/>
                <a:cs typeface="Arial" pitchFamily="34" charset="0"/>
              </a:rPr>
              <a:t>NSAID </a:t>
            </a:r>
            <a:r>
              <a:rPr lang="en-CA" altLang="zh-CN" sz="1200" b="1" dirty="0">
                <a:solidFill>
                  <a:srgbClr val="002060"/>
                </a:solidFill>
                <a:ea typeface="宋体" pitchFamily="2" charset="-122"/>
                <a:cs typeface="Arial" pitchFamily="34" charset="0"/>
              </a:rPr>
              <a:t>= </a:t>
            </a:r>
            <a:r>
              <a:rPr lang="zh-CN" altLang="en-US" sz="1200" b="1" dirty="0" smtClean="0">
                <a:solidFill>
                  <a:srgbClr val="002060"/>
                </a:solidFill>
                <a:ea typeface="宋体" pitchFamily="2" charset="-122"/>
                <a:cs typeface="Arial" pitchFamily="34" charset="0"/>
              </a:rPr>
              <a:t>非甾体抗炎药；</a:t>
            </a:r>
            <a:r>
              <a:rPr lang="en-CA" altLang="zh-CN" sz="1200" b="1" dirty="0" err="1" smtClean="0">
                <a:solidFill>
                  <a:srgbClr val="002060"/>
                </a:solidFill>
                <a:ea typeface="宋体" pitchFamily="2" charset="-122"/>
                <a:cs typeface="Arial" pitchFamily="34" charset="0"/>
              </a:rPr>
              <a:t>nsNSAID</a:t>
            </a:r>
            <a:r>
              <a:rPr lang="en-CA" altLang="zh-CN" sz="1200" b="1" dirty="0" smtClean="0">
                <a:solidFill>
                  <a:srgbClr val="002060"/>
                </a:solidFill>
                <a:ea typeface="宋体" pitchFamily="2" charset="-122"/>
                <a:cs typeface="Arial" pitchFamily="34" charset="0"/>
              </a:rPr>
              <a:t> </a:t>
            </a:r>
            <a:r>
              <a:rPr lang="en-CA" altLang="zh-CN" sz="1200" b="1" dirty="0">
                <a:solidFill>
                  <a:srgbClr val="002060"/>
                </a:solidFill>
                <a:ea typeface="宋体" pitchFamily="2" charset="-122"/>
                <a:cs typeface="Arial" pitchFamily="34" charset="0"/>
              </a:rPr>
              <a:t>= </a:t>
            </a:r>
            <a:r>
              <a:rPr lang="zh-CN" altLang="en-US" sz="1200" b="1" dirty="0" smtClean="0">
                <a:solidFill>
                  <a:srgbClr val="002060"/>
                </a:solidFill>
                <a:ea typeface="宋体" pitchFamily="2" charset="-122"/>
                <a:cs typeface="Arial" pitchFamily="34" charset="0"/>
              </a:rPr>
              <a:t>非选择性非甾体抗炎药；</a:t>
            </a:r>
            <a:r>
              <a:rPr lang="en-CA" altLang="zh-CN" sz="1200" b="1" dirty="0" smtClean="0">
                <a:solidFill>
                  <a:srgbClr val="002060"/>
                </a:solidFill>
                <a:ea typeface="宋体" pitchFamily="2" charset="-122"/>
                <a:cs typeface="Arial" pitchFamily="34" charset="0"/>
              </a:rPr>
              <a:t>SSRI </a:t>
            </a:r>
            <a:r>
              <a:rPr lang="en-CA" altLang="zh-CN" sz="1200" b="1" dirty="0">
                <a:solidFill>
                  <a:srgbClr val="002060"/>
                </a:solidFill>
                <a:ea typeface="宋体" pitchFamily="2" charset="-122"/>
                <a:cs typeface="Arial" pitchFamily="34" charset="0"/>
              </a:rPr>
              <a:t>= </a:t>
            </a:r>
            <a:r>
              <a:rPr lang="zh-CN" altLang="en-US" sz="1200" b="1" dirty="0" smtClean="0">
                <a:solidFill>
                  <a:srgbClr val="002060"/>
                </a:solidFill>
                <a:ea typeface="宋体" pitchFamily="2" charset="-122"/>
                <a:cs typeface="Arial" pitchFamily="34" charset="0"/>
              </a:rPr>
              <a:t>选择性无羟色胺再摄取抑制剂</a:t>
            </a:r>
            <a:endParaRPr lang="en-CA" altLang="zh-CN" sz="1200" b="1" dirty="0">
              <a:solidFill>
                <a:srgbClr val="002060"/>
              </a:solidFill>
              <a:ea typeface="宋体" pitchFamily="2" charset="-122"/>
              <a:cs typeface="Arial" pitchFamily="34" charset="0"/>
            </a:endParaRPr>
          </a:p>
          <a:p>
            <a:pPr lvl="1" eaLnBrk="1" hangingPunct="1">
              <a:buClr>
                <a:srgbClr val="C6CD76"/>
              </a:buClr>
            </a:pPr>
            <a:r>
              <a:rPr lang="en-CA" altLang="zh-CN" sz="1000" dirty="0">
                <a:solidFill>
                  <a:srgbClr val="002060"/>
                </a:solidFill>
                <a:ea typeface="宋体" pitchFamily="2" charset="-122"/>
                <a:cs typeface="Arial" pitchFamily="34" charset="0"/>
              </a:rPr>
              <a:t>1. Garcia Rodriguez LA, </a:t>
            </a:r>
            <a:r>
              <a:rPr lang="en-CA" altLang="zh-CN" sz="1000" dirty="0" err="1">
                <a:solidFill>
                  <a:srgbClr val="002060"/>
                </a:solidFill>
                <a:ea typeface="宋体" pitchFamily="2" charset="-122"/>
                <a:cs typeface="Arial" pitchFamily="34" charset="0"/>
              </a:rPr>
              <a:t>Jick</a:t>
            </a:r>
            <a:r>
              <a:rPr lang="en-CA" altLang="zh-CN" sz="1000" dirty="0">
                <a:solidFill>
                  <a:srgbClr val="002060"/>
                </a:solidFill>
                <a:ea typeface="宋体" pitchFamily="2" charset="-122"/>
                <a:cs typeface="Arial" pitchFamily="34" charset="0"/>
              </a:rPr>
              <a:t> H. </a:t>
            </a:r>
            <a:r>
              <a:rPr lang="en-CA" altLang="zh-CN" sz="1000" i="1" dirty="0">
                <a:solidFill>
                  <a:srgbClr val="002060"/>
                </a:solidFill>
                <a:ea typeface="宋体" pitchFamily="2" charset="-122"/>
                <a:cs typeface="Arial" pitchFamily="34" charset="0"/>
              </a:rPr>
              <a:t>Lancet </a:t>
            </a:r>
            <a:r>
              <a:rPr lang="en-CA" altLang="zh-CN" sz="1000" dirty="0">
                <a:solidFill>
                  <a:srgbClr val="002060"/>
                </a:solidFill>
                <a:ea typeface="宋体" pitchFamily="2" charset="-122"/>
                <a:cs typeface="Arial" pitchFamily="34" charset="0"/>
              </a:rPr>
              <a:t>1994; 343(8900):769-72; 2. Gabriel SE </a:t>
            </a:r>
            <a:r>
              <a:rPr lang="en-CA" altLang="zh-CN" sz="1000" i="1" dirty="0">
                <a:solidFill>
                  <a:srgbClr val="002060"/>
                </a:solidFill>
                <a:ea typeface="宋体" pitchFamily="2" charset="-122"/>
                <a:cs typeface="Arial" pitchFamily="34" charset="0"/>
              </a:rPr>
              <a:t>et al</a:t>
            </a:r>
            <a:r>
              <a:rPr lang="en-CA" altLang="zh-CN" sz="1000" dirty="0">
                <a:solidFill>
                  <a:srgbClr val="002060"/>
                </a:solidFill>
                <a:ea typeface="宋体" pitchFamily="2" charset="-122"/>
                <a:cs typeface="Arial" pitchFamily="34" charset="0"/>
              </a:rPr>
              <a:t>. </a:t>
            </a:r>
            <a:r>
              <a:rPr lang="en-CA" altLang="zh-CN" sz="1000" i="1" dirty="0">
                <a:solidFill>
                  <a:srgbClr val="002060"/>
                </a:solidFill>
                <a:ea typeface="宋体" pitchFamily="2" charset="-122"/>
                <a:cs typeface="Arial" pitchFamily="34" charset="0"/>
              </a:rPr>
              <a:t>Ann Intern Med </a:t>
            </a:r>
            <a:r>
              <a:rPr lang="en-CA" altLang="zh-CN" sz="1000" dirty="0">
                <a:solidFill>
                  <a:srgbClr val="002060"/>
                </a:solidFill>
                <a:ea typeface="宋体" pitchFamily="2" charset="-122"/>
                <a:cs typeface="Arial" pitchFamily="34" charset="0"/>
              </a:rPr>
              <a:t>1991; 115(10):787-96; </a:t>
            </a:r>
            <a:br>
              <a:rPr lang="en-CA" altLang="zh-CN" sz="1000" dirty="0">
                <a:solidFill>
                  <a:srgbClr val="002060"/>
                </a:solidFill>
                <a:ea typeface="宋体" pitchFamily="2" charset="-122"/>
                <a:cs typeface="Arial" pitchFamily="34" charset="0"/>
              </a:rPr>
            </a:br>
            <a:r>
              <a:rPr lang="en-CA" altLang="zh-CN" sz="1000" dirty="0">
                <a:solidFill>
                  <a:srgbClr val="002060"/>
                </a:solidFill>
                <a:ea typeface="宋体" pitchFamily="2" charset="-122"/>
                <a:cs typeface="Arial" pitchFamily="34" charset="0"/>
              </a:rPr>
              <a:t>3. </a:t>
            </a:r>
            <a:r>
              <a:rPr lang="fr-FR" altLang="zh-CN" sz="1000" dirty="0" err="1">
                <a:solidFill>
                  <a:srgbClr val="002060"/>
                </a:solidFill>
                <a:ea typeface="宋体" pitchFamily="2" charset="-122"/>
                <a:cs typeface="Arial" pitchFamily="34" charset="0"/>
              </a:rPr>
              <a:t>Bardou</a:t>
            </a:r>
            <a:r>
              <a:rPr lang="fr-FR" altLang="zh-CN" sz="1000" dirty="0">
                <a:solidFill>
                  <a:srgbClr val="002060"/>
                </a:solidFill>
                <a:ea typeface="宋体" pitchFamily="2" charset="-122"/>
                <a:cs typeface="Arial" pitchFamily="34" charset="0"/>
              </a:rPr>
              <a:t> M. </a:t>
            </a:r>
            <a:r>
              <a:rPr lang="fr-FR" altLang="zh-CN" sz="1000" dirty="0" err="1">
                <a:solidFill>
                  <a:srgbClr val="002060"/>
                </a:solidFill>
                <a:ea typeface="宋体" pitchFamily="2" charset="-122"/>
                <a:cs typeface="Arial" pitchFamily="34" charset="0"/>
              </a:rPr>
              <a:t>Barkun</a:t>
            </a:r>
            <a:r>
              <a:rPr lang="fr-FR" altLang="zh-CN" sz="1000" dirty="0">
                <a:solidFill>
                  <a:srgbClr val="002060"/>
                </a:solidFill>
                <a:ea typeface="宋体" pitchFamily="2" charset="-122"/>
                <a:cs typeface="Arial" pitchFamily="34" charset="0"/>
              </a:rPr>
              <a:t> AN. </a:t>
            </a:r>
            <a:r>
              <a:rPr lang="fr-FR" altLang="zh-CN" sz="1000" i="1" dirty="0">
                <a:solidFill>
                  <a:srgbClr val="002060"/>
                </a:solidFill>
                <a:ea typeface="宋体" pitchFamily="2" charset="-122"/>
                <a:cs typeface="Arial" pitchFamily="34" charset="0"/>
              </a:rPr>
              <a:t>Joint </a:t>
            </a:r>
            <a:r>
              <a:rPr lang="fr-FR" altLang="zh-CN" sz="1000" i="1" dirty="0" err="1">
                <a:solidFill>
                  <a:srgbClr val="002060"/>
                </a:solidFill>
                <a:ea typeface="宋体" pitchFamily="2" charset="-122"/>
                <a:cs typeface="Arial" pitchFamily="34" charset="0"/>
              </a:rPr>
              <a:t>Bone</a:t>
            </a:r>
            <a:r>
              <a:rPr lang="fr-FR" altLang="zh-CN" sz="1000" i="1" dirty="0">
                <a:solidFill>
                  <a:srgbClr val="002060"/>
                </a:solidFill>
                <a:ea typeface="宋体" pitchFamily="2" charset="-122"/>
                <a:cs typeface="Arial" pitchFamily="34" charset="0"/>
              </a:rPr>
              <a:t> </a:t>
            </a:r>
            <a:r>
              <a:rPr lang="fr-FR" altLang="zh-CN" sz="1000" i="1" dirty="0" err="1">
                <a:solidFill>
                  <a:srgbClr val="002060"/>
                </a:solidFill>
                <a:ea typeface="宋体" pitchFamily="2" charset="-122"/>
                <a:cs typeface="Arial" pitchFamily="34" charset="0"/>
              </a:rPr>
              <a:t>Spine</a:t>
            </a:r>
            <a:r>
              <a:rPr lang="fr-FR" altLang="zh-CN" sz="1000" i="1" dirty="0">
                <a:solidFill>
                  <a:srgbClr val="002060"/>
                </a:solidFill>
                <a:ea typeface="宋体" pitchFamily="2" charset="-122"/>
                <a:cs typeface="Arial" pitchFamily="34" charset="0"/>
              </a:rPr>
              <a:t> </a:t>
            </a:r>
            <a:r>
              <a:rPr lang="fr-FR" altLang="zh-CN" sz="1000" dirty="0">
                <a:solidFill>
                  <a:srgbClr val="002060"/>
                </a:solidFill>
                <a:ea typeface="宋体" pitchFamily="2" charset="-122"/>
                <a:cs typeface="Arial" pitchFamily="34" charset="0"/>
              </a:rPr>
              <a:t>2010; 77(1):6-12; 4. Garcia </a:t>
            </a:r>
            <a:r>
              <a:rPr lang="da-DK" altLang="zh-CN" sz="1000" dirty="0">
                <a:solidFill>
                  <a:srgbClr val="002060"/>
                </a:solidFill>
                <a:ea typeface="宋体" pitchFamily="2" charset="-122"/>
                <a:cs typeface="Arial" pitchFamily="34" charset="0"/>
              </a:rPr>
              <a:t>Rodríguez LA, Hernández-Díaz S.</a:t>
            </a:r>
            <a:r>
              <a:rPr lang="da-DK" altLang="zh-CN" sz="1000" i="1" dirty="0">
                <a:solidFill>
                  <a:srgbClr val="002060"/>
                </a:solidFill>
                <a:ea typeface="宋体" pitchFamily="2" charset="-122"/>
                <a:cs typeface="Arial" pitchFamily="34" charset="0"/>
              </a:rPr>
              <a:t> Arthritis Res </a:t>
            </a:r>
            <a:r>
              <a:rPr lang="da-DK" altLang="zh-CN" sz="1000" dirty="0">
                <a:solidFill>
                  <a:srgbClr val="002060"/>
                </a:solidFill>
                <a:ea typeface="宋体" pitchFamily="2" charset="-122"/>
                <a:cs typeface="Arial" pitchFamily="34" charset="0"/>
              </a:rPr>
              <a:t>2001; 3(2):98-101.</a:t>
            </a:r>
            <a:endParaRPr lang="en-CA" altLang="zh-CN" sz="1000" dirty="0">
              <a:solidFill>
                <a:srgbClr val="002060"/>
              </a:solidFill>
              <a:ea typeface="宋体" pitchFamily="2" charset="-122"/>
              <a:cs typeface="Arial" pitchFamily="34" charset="0"/>
            </a:endParaRPr>
          </a:p>
        </p:txBody>
      </p:sp>
      <p:sp>
        <p:nvSpPr>
          <p:cNvPr id="111623" name="TextBox 2"/>
          <p:cNvSpPr txBox="1">
            <a:spLocks noChangeArrowheads="1"/>
          </p:cNvSpPr>
          <p:nvPr/>
        </p:nvSpPr>
        <p:spPr bwMode="auto">
          <a:xfrm>
            <a:off x="3732257" y="164619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ea typeface="宋体" pitchFamily="2" charset="-122"/>
                <a:cs typeface="Arial" pitchFamily="34" charset="0"/>
              </a:rPr>
              <a:t>1</a:t>
            </a:r>
          </a:p>
        </p:txBody>
      </p:sp>
      <p:sp>
        <p:nvSpPr>
          <p:cNvPr id="111624" name="TextBox 43"/>
          <p:cNvSpPr txBox="1">
            <a:spLocks noChangeArrowheads="1"/>
          </p:cNvSpPr>
          <p:nvPr/>
        </p:nvSpPr>
        <p:spPr bwMode="auto">
          <a:xfrm>
            <a:off x="3757657" y="1948047"/>
            <a:ext cx="2555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ea typeface="宋体" pitchFamily="2" charset="-122"/>
                <a:cs typeface="Arial" pitchFamily="34" charset="0"/>
              </a:rPr>
              <a:t>1</a:t>
            </a:r>
          </a:p>
        </p:txBody>
      </p:sp>
      <p:sp>
        <p:nvSpPr>
          <p:cNvPr id="111625" name="TextBox 44"/>
          <p:cNvSpPr txBox="1">
            <a:spLocks noChangeArrowheads="1"/>
          </p:cNvSpPr>
          <p:nvPr/>
        </p:nvSpPr>
        <p:spPr bwMode="auto">
          <a:xfrm>
            <a:off x="3757657" y="2250353"/>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a:solidFill>
                  <a:srgbClr val="002060"/>
                </a:solidFill>
                <a:ea typeface="宋体" pitchFamily="2" charset="-122"/>
                <a:cs typeface="Arial" pitchFamily="34" charset="0"/>
              </a:rPr>
              <a:t>1</a:t>
            </a:r>
          </a:p>
        </p:txBody>
      </p:sp>
      <p:sp>
        <p:nvSpPr>
          <p:cNvPr id="111626" name="TextBox 45"/>
          <p:cNvSpPr txBox="1">
            <a:spLocks noChangeArrowheads="1"/>
          </p:cNvSpPr>
          <p:nvPr/>
        </p:nvSpPr>
        <p:spPr bwMode="auto">
          <a:xfrm>
            <a:off x="3772171" y="2926402"/>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ea typeface="宋体" pitchFamily="2" charset="-122"/>
                <a:cs typeface="Arial" pitchFamily="34" charset="0"/>
              </a:rPr>
              <a:t>1</a:t>
            </a:r>
          </a:p>
        </p:txBody>
      </p:sp>
      <p:sp>
        <p:nvSpPr>
          <p:cNvPr id="111627" name="TextBox 46"/>
          <p:cNvSpPr txBox="1">
            <a:spLocks noChangeArrowheads="1"/>
          </p:cNvSpPr>
          <p:nvPr/>
        </p:nvSpPr>
        <p:spPr bwMode="auto">
          <a:xfrm>
            <a:off x="3685087" y="42072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ea typeface="宋体" pitchFamily="2" charset="-122"/>
                <a:cs typeface="Arial" pitchFamily="34" charset="0"/>
              </a:rPr>
              <a:t>1</a:t>
            </a:r>
          </a:p>
        </p:txBody>
      </p:sp>
      <p:sp>
        <p:nvSpPr>
          <p:cNvPr id="111628" name="TextBox 47"/>
          <p:cNvSpPr txBox="1">
            <a:spLocks noChangeArrowheads="1"/>
          </p:cNvSpPr>
          <p:nvPr/>
        </p:nvSpPr>
        <p:spPr bwMode="auto">
          <a:xfrm>
            <a:off x="3761740" y="2596202"/>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ea typeface="宋体" pitchFamily="2" charset="-122"/>
                <a:cs typeface="Arial" pitchFamily="34" charset="0"/>
              </a:rPr>
              <a:t>2</a:t>
            </a:r>
          </a:p>
        </p:txBody>
      </p:sp>
      <p:sp>
        <p:nvSpPr>
          <p:cNvPr id="111629" name="TextBox 48"/>
          <p:cNvSpPr txBox="1">
            <a:spLocks noChangeArrowheads="1"/>
          </p:cNvSpPr>
          <p:nvPr/>
        </p:nvSpPr>
        <p:spPr bwMode="auto">
          <a:xfrm>
            <a:off x="3746771" y="3242767"/>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ea typeface="宋体" pitchFamily="2" charset="-122"/>
                <a:cs typeface="Arial" pitchFamily="34" charset="0"/>
              </a:rPr>
              <a:t>3</a:t>
            </a:r>
          </a:p>
        </p:txBody>
      </p:sp>
      <p:sp>
        <p:nvSpPr>
          <p:cNvPr id="111630" name="TextBox 49"/>
          <p:cNvSpPr txBox="1">
            <a:spLocks noChangeArrowheads="1"/>
          </p:cNvSpPr>
          <p:nvPr/>
        </p:nvSpPr>
        <p:spPr bwMode="auto">
          <a:xfrm>
            <a:off x="3727042" y="3875953"/>
            <a:ext cx="2555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ea typeface="宋体" pitchFamily="2" charset="-122"/>
                <a:cs typeface="Arial" pitchFamily="34" charset="0"/>
              </a:rPr>
              <a:t>3</a:t>
            </a:r>
          </a:p>
        </p:txBody>
      </p:sp>
      <p:sp>
        <p:nvSpPr>
          <p:cNvPr id="111631" name="TextBox 50"/>
          <p:cNvSpPr txBox="1">
            <a:spLocks noChangeArrowheads="1"/>
          </p:cNvSpPr>
          <p:nvPr/>
        </p:nvSpPr>
        <p:spPr bwMode="auto">
          <a:xfrm>
            <a:off x="3678511" y="4568783"/>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ea typeface="宋体" pitchFamily="2" charset="-122"/>
                <a:cs typeface="Arial" pitchFamily="34" charset="0"/>
              </a:rPr>
              <a:t>3</a:t>
            </a:r>
          </a:p>
        </p:txBody>
      </p:sp>
      <p:sp>
        <p:nvSpPr>
          <p:cNvPr id="111632" name="TextBox 51"/>
          <p:cNvSpPr txBox="1">
            <a:spLocks noChangeArrowheads="1"/>
          </p:cNvSpPr>
          <p:nvPr/>
        </p:nvSpPr>
        <p:spPr bwMode="auto">
          <a:xfrm>
            <a:off x="3757657" y="3561855"/>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r>
              <a:rPr lang="en-CA" sz="1000" dirty="0">
                <a:solidFill>
                  <a:srgbClr val="002060"/>
                </a:solidFill>
                <a:ea typeface="宋体" pitchFamily="2" charset="-122"/>
                <a:cs typeface="Arial" pitchFamily="34" charset="0"/>
              </a:rPr>
              <a:t>4</a:t>
            </a:r>
          </a:p>
        </p:txBody>
      </p:sp>
    </p:spTree>
    <p:extLst>
      <p:ext uri="{BB962C8B-B14F-4D97-AF65-F5344CB8AC3E}">
        <p14:creationId xmlns:p14="http://schemas.microsoft.com/office/powerpoint/2010/main" val="158739556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lnSpc>
                <a:spcPct val="85000"/>
              </a:lnSpc>
            </a:pPr>
            <a:r>
              <a:rPr lang="zh-CN" altLang="en-US" dirty="0" smtClean="0">
                <a:latin typeface="Arial" pitchFamily="34" charset="0"/>
                <a:ea typeface="宋体" pitchFamily="2" charset="-122"/>
                <a:cs typeface="Arial" pitchFamily="34" charset="0"/>
              </a:rPr>
              <a:t>目录</a:t>
            </a:r>
            <a:endParaRPr lang="en-CA" dirty="0">
              <a:latin typeface="Arial" pitchFamily="34" charset="0"/>
              <a:ea typeface="宋体" pitchFamily="2" charset="-122"/>
              <a:cs typeface="Arial" pitchFamily="34" charset="0"/>
            </a:endParaRPr>
          </a:p>
        </p:txBody>
      </p:sp>
      <p:sp>
        <p:nvSpPr>
          <p:cNvPr id="3" name="Content Placeholder 2"/>
          <p:cNvSpPr>
            <a:spLocks noGrp="1"/>
          </p:cNvSpPr>
          <p:nvPr>
            <p:ph idx="1"/>
          </p:nvPr>
        </p:nvSpPr>
        <p:spPr>
          <a:xfrm>
            <a:off x="457200" y="1640840"/>
            <a:ext cx="8229600" cy="4525963"/>
          </a:xfrm>
        </p:spPr>
        <p:txBody>
          <a:bodyPr/>
          <a:lstStyle/>
          <a:p>
            <a:r>
              <a:rPr lang="zh-CN" altLang="en-US" sz="2800" dirty="0" smtClean="0">
                <a:latin typeface="Arial" pitchFamily="34" charset="0"/>
                <a:ea typeface="宋体" pitchFamily="2" charset="-122"/>
                <a:cs typeface="Arial" pitchFamily="34" charset="0"/>
              </a:rPr>
              <a:t>什么是腰痛？</a:t>
            </a:r>
            <a:endParaRPr lang="en-CA" sz="2800" dirty="0" smtClean="0">
              <a:latin typeface="Arial" pitchFamily="34" charset="0"/>
              <a:ea typeface="宋体" pitchFamily="2" charset="-122"/>
              <a:cs typeface="Arial" pitchFamily="34" charset="0"/>
            </a:endParaRPr>
          </a:p>
          <a:p>
            <a:r>
              <a:rPr lang="zh-CN" altLang="en-US" sz="2800" dirty="0" smtClean="0">
                <a:latin typeface="Arial" pitchFamily="34" charset="0"/>
                <a:ea typeface="宋体" pitchFamily="2" charset="-122"/>
                <a:cs typeface="Arial" pitchFamily="34" charset="0"/>
              </a:rPr>
              <a:t>腰痛的发生率？</a:t>
            </a:r>
            <a:endParaRPr lang="en-CA" sz="2800" dirty="0" smtClean="0">
              <a:latin typeface="Arial" pitchFamily="34" charset="0"/>
              <a:ea typeface="宋体" pitchFamily="2" charset="-122"/>
              <a:cs typeface="Arial" pitchFamily="34" charset="0"/>
            </a:endParaRPr>
          </a:p>
          <a:p>
            <a:r>
              <a:rPr lang="zh-CN" altLang="en-US" sz="2800" dirty="0" smtClean="0">
                <a:latin typeface="Arial" pitchFamily="34" charset="0"/>
                <a:ea typeface="宋体" pitchFamily="2" charset="-122"/>
                <a:cs typeface="Arial" pitchFamily="34" charset="0"/>
              </a:rPr>
              <a:t>临床实践中如何区分不同类型的腰痛？</a:t>
            </a:r>
            <a:endParaRPr lang="en-CA" sz="2800" dirty="0" smtClean="0">
              <a:latin typeface="Arial" pitchFamily="34" charset="0"/>
              <a:ea typeface="宋体" pitchFamily="2" charset="-122"/>
              <a:cs typeface="Arial" pitchFamily="34" charset="0"/>
            </a:endParaRPr>
          </a:p>
          <a:p>
            <a:r>
              <a:rPr lang="zh-CN" altLang="en-US" sz="2800" dirty="0" smtClean="0">
                <a:latin typeface="Arial" pitchFamily="34" charset="0"/>
                <a:ea typeface="宋体" pitchFamily="2" charset="-122"/>
                <a:cs typeface="Arial" pitchFamily="34" charset="0"/>
              </a:rPr>
              <a:t>有哪些提示转诊</a:t>
            </a:r>
            <a:r>
              <a:rPr lang="zh-CN" altLang="en-US" sz="2800" dirty="0">
                <a:latin typeface="Arial" pitchFamily="34" charset="0"/>
                <a:ea typeface="宋体" pitchFamily="2" charset="-122"/>
                <a:cs typeface="Arial" pitchFamily="34" charset="0"/>
              </a:rPr>
              <a:t>或进行进一步检查</a:t>
            </a:r>
            <a:r>
              <a:rPr lang="zh-CN" altLang="en-US" sz="2800" dirty="0" smtClean="0">
                <a:latin typeface="Arial" pitchFamily="34" charset="0"/>
                <a:ea typeface="宋体" pitchFamily="2" charset="-122"/>
                <a:cs typeface="Arial" pitchFamily="34" charset="0"/>
              </a:rPr>
              <a:t>的红色警告和黄色警告？</a:t>
            </a:r>
            <a:endParaRPr lang="en-CA" sz="2800" dirty="0" smtClean="0">
              <a:latin typeface="Arial" pitchFamily="34" charset="0"/>
              <a:ea typeface="宋体" pitchFamily="2" charset="-122"/>
              <a:cs typeface="Arial" pitchFamily="34" charset="0"/>
            </a:endParaRPr>
          </a:p>
          <a:p>
            <a:r>
              <a:rPr lang="zh-CN" altLang="en-US" sz="2800" dirty="0" smtClean="0">
                <a:latin typeface="Arial" pitchFamily="34" charset="0"/>
                <a:ea typeface="宋体" pitchFamily="2" charset="-122"/>
                <a:cs typeface="Arial" pitchFamily="34" charset="0"/>
              </a:rPr>
              <a:t>如何根据病理生理学治疗腰痛？</a:t>
            </a:r>
            <a:endParaRPr lang="en-CA" sz="2800" dirty="0" smtClean="0">
              <a:latin typeface="Arial" pitchFamily="34" charset="0"/>
              <a:ea typeface="宋体" pitchFamily="2" charset="-122"/>
              <a:cs typeface="Arial" pitchFamily="34" charset="0"/>
            </a:endParaRPr>
          </a:p>
          <a:p>
            <a:endParaRPr lang="en-CA" sz="2800" dirty="0">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25474918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7"/>
          <p:cNvSpPr>
            <a:spLocks noChangeArrowheads="1"/>
          </p:cNvSpPr>
          <p:nvPr/>
        </p:nvSpPr>
        <p:spPr bwMode="auto">
          <a:xfrm>
            <a:off x="381000" y="1557338"/>
            <a:ext cx="8382000" cy="4751387"/>
          </a:xfrm>
          <a:prstGeom prst="rect">
            <a:avLst/>
          </a:prstGeom>
          <a:noFill/>
          <a:ln w="9525">
            <a:noFill/>
            <a:miter lim="800000"/>
            <a:headEnd/>
            <a:tailEnd/>
          </a:ln>
        </p:spPr>
        <p:txBody>
          <a:bodyPr lIns="0" tIns="0" rIns="0" bIns="0"/>
          <a:lstStyle/>
          <a:p>
            <a:pPr marL="306388" indent="-306388" defTabSz="815975">
              <a:lnSpc>
                <a:spcPct val="90000"/>
              </a:lnSpc>
              <a:spcAft>
                <a:spcPct val="45000"/>
              </a:spcAft>
              <a:buClr>
                <a:srgbClr val="FFFF00"/>
              </a:buClr>
              <a:buFont typeface="Wingdings" pitchFamily="2" charset="2"/>
              <a:buNone/>
            </a:pPr>
            <a:endParaRPr lang="en-US" b="1" dirty="0">
              <a:solidFill>
                <a:prstClr val="black"/>
              </a:solidFill>
              <a:latin typeface="Arial" pitchFamily="34" charset="0"/>
              <a:ea typeface="宋体" pitchFamily="2" charset="-122"/>
              <a:cs typeface="Arial" pitchFamily="34" charset="0"/>
            </a:endParaRPr>
          </a:p>
        </p:txBody>
      </p:sp>
      <p:sp>
        <p:nvSpPr>
          <p:cNvPr id="25604" name="Rectangle 3"/>
          <p:cNvSpPr>
            <a:spLocks noChangeArrowheads="1"/>
          </p:cNvSpPr>
          <p:nvPr/>
        </p:nvSpPr>
        <p:spPr bwMode="auto">
          <a:xfrm>
            <a:off x="465138" y="193675"/>
            <a:ext cx="8367712" cy="936625"/>
          </a:xfrm>
          <a:prstGeom prst="rect">
            <a:avLst/>
          </a:prstGeom>
          <a:noFill/>
          <a:ln w="9525">
            <a:noFill/>
            <a:miter lim="800000"/>
            <a:headEnd/>
            <a:tailEnd/>
          </a:ln>
        </p:spPr>
        <p:txBody>
          <a:bodyPr lIns="0" tIns="0" rIns="0" bIns="0" anchor="ctr"/>
          <a:lstStyle/>
          <a:p>
            <a:pPr defTabSz="815975">
              <a:lnSpc>
                <a:spcPct val="85000"/>
              </a:lnSpc>
            </a:pPr>
            <a:endParaRPr lang="en-GB" sz="2800" b="1" dirty="0">
              <a:solidFill>
                <a:prstClr val="black"/>
              </a:solidFill>
              <a:latin typeface="Arial" pitchFamily="34" charset="0"/>
              <a:ea typeface="宋体" pitchFamily="2" charset="-122"/>
              <a:cs typeface="Arial" pitchFamily="34" charset="0"/>
            </a:endParaRPr>
          </a:p>
        </p:txBody>
      </p:sp>
      <p:pic>
        <p:nvPicPr>
          <p:cNvPr id="25605" name="Picture 9"/>
          <p:cNvPicPr>
            <a:picLocks noChangeAspect="1" noChangeArrowheads="1"/>
          </p:cNvPicPr>
          <p:nvPr/>
        </p:nvPicPr>
        <p:blipFill>
          <a:blip r:embed="rId3" cstate="print"/>
          <a:srcRect/>
          <a:stretch>
            <a:fillRect/>
          </a:stretch>
        </p:blipFill>
        <p:spPr bwMode="auto">
          <a:xfrm>
            <a:off x="5410720" y="3329756"/>
            <a:ext cx="3529013" cy="2646760"/>
          </a:xfrm>
          <a:prstGeom prst="rect">
            <a:avLst/>
          </a:prstGeom>
          <a:noFill/>
          <a:ln w="9525">
            <a:noFill/>
            <a:miter lim="800000"/>
            <a:headEnd/>
            <a:tailEnd/>
          </a:ln>
        </p:spPr>
      </p:pic>
      <p:sp>
        <p:nvSpPr>
          <p:cNvPr id="25606" name="Text Box 5"/>
          <p:cNvSpPr txBox="1">
            <a:spLocks noChangeArrowheads="1"/>
          </p:cNvSpPr>
          <p:nvPr/>
        </p:nvSpPr>
        <p:spPr bwMode="auto">
          <a:xfrm>
            <a:off x="0" y="5903893"/>
            <a:ext cx="8281988" cy="954107"/>
          </a:xfrm>
          <a:prstGeom prst="rect">
            <a:avLst/>
          </a:prstGeom>
          <a:noFill/>
          <a:ln w="9525">
            <a:noFill/>
            <a:miter lim="800000"/>
            <a:headEnd/>
            <a:tailEnd/>
          </a:ln>
        </p:spPr>
        <p:txBody>
          <a:bodyPr>
            <a:spAutoFit/>
          </a:bodyPr>
          <a:lstStyle/>
          <a:p>
            <a:pPr>
              <a:spcBef>
                <a:spcPct val="50000"/>
              </a:spcBef>
              <a:defRPr/>
            </a:pPr>
            <a:r>
              <a:rPr lang="en-CA" altLang="zh-CN" sz="1200" b="1" dirty="0" smtClean="0">
                <a:solidFill>
                  <a:srgbClr val="002060"/>
                </a:solidFill>
                <a:latin typeface="Arial" pitchFamily="34" charset="0"/>
                <a:ea typeface="宋体" pitchFamily="2" charset="-122"/>
                <a:cs typeface="Arial" pitchFamily="34" charset="0"/>
              </a:rPr>
              <a:t>*</a:t>
            </a:r>
            <a:r>
              <a:rPr lang="zh-CN" altLang="en-US" sz="1200" b="1" dirty="0" smtClean="0">
                <a:solidFill>
                  <a:srgbClr val="002060"/>
                </a:solidFill>
                <a:latin typeface="Arial" pitchFamily="34" charset="0"/>
                <a:ea typeface="宋体" pitchFamily="2" charset="-122"/>
                <a:cs typeface="Arial" pitchFamily="34" charset="0"/>
              </a:rPr>
              <a:t>下消化道指十二指肠悬韧带或十二指肠第四段向后</a:t>
            </a:r>
            <a:r>
              <a:rPr lang="en-CA" altLang="zh-CN" sz="1200" b="1" dirty="0" smtClean="0">
                <a:solidFill>
                  <a:srgbClr val="002060"/>
                </a:solidFill>
                <a:latin typeface="Arial" pitchFamily="34" charset="0"/>
                <a:ea typeface="宋体" pitchFamily="2" charset="-122"/>
                <a:cs typeface="Arial" pitchFamily="34" charset="0"/>
              </a:rPr>
              <a:t/>
            </a:r>
            <a:br>
              <a:rPr lang="en-CA" altLang="zh-CN" sz="1200" b="1" dirty="0" smtClean="0">
                <a:solidFill>
                  <a:srgbClr val="002060"/>
                </a:solidFill>
                <a:latin typeface="Arial" pitchFamily="34" charset="0"/>
                <a:ea typeface="宋体" pitchFamily="2" charset="-122"/>
                <a:cs typeface="Arial" pitchFamily="34" charset="0"/>
              </a:rPr>
            </a:br>
            <a:r>
              <a:rPr lang="en-CA" altLang="zh-CN" sz="1200" b="1" dirty="0" err="1" smtClean="0">
                <a:solidFill>
                  <a:srgbClr val="002060"/>
                </a:solidFill>
                <a:latin typeface="Arial" pitchFamily="34" charset="0"/>
                <a:ea typeface="宋体" pitchFamily="2" charset="-122"/>
                <a:cs typeface="Arial" pitchFamily="34" charset="0"/>
              </a:rPr>
              <a:t>Coxib</a:t>
            </a:r>
            <a:r>
              <a:rPr lang="en-CA" altLang="zh-CN" sz="1200" b="1" dirty="0" smtClean="0">
                <a:solidFill>
                  <a:srgbClr val="002060"/>
                </a:solidFill>
                <a:latin typeface="Arial" pitchFamily="34" charset="0"/>
                <a:ea typeface="宋体" pitchFamily="2" charset="-122"/>
                <a:cs typeface="Arial" pitchFamily="34" charset="0"/>
              </a:rPr>
              <a:t> = COX-2</a:t>
            </a:r>
            <a:r>
              <a:rPr lang="zh-CN" altLang="en-US" sz="1200" b="1" dirty="0" smtClean="0">
                <a:solidFill>
                  <a:srgbClr val="002060"/>
                </a:solidFill>
                <a:latin typeface="Arial" pitchFamily="34" charset="0"/>
                <a:ea typeface="宋体" pitchFamily="2" charset="-122"/>
                <a:cs typeface="Arial" pitchFamily="34" charset="0"/>
              </a:rPr>
              <a:t>特异性抑制剂；</a:t>
            </a:r>
            <a:r>
              <a:rPr lang="en-CA" altLang="zh-CN" sz="1200" b="1" dirty="0" smtClean="0">
                <a:solidFill>
                  <a:srgbClr val="002060"/>
                </a:solidFill>
                <a:latin typeface="Arial" pitchFamily="34" charset="0"/>
                <a:ea typeface="宋体" pitchFamily="2" charset="-122"/>
                <a:cs typeface="Arial" pitchFamily="34" charset="0"/>
              </a:rPr>
              <a:t>NSAID =</a:t>
            </a:r>
            <a:r>
              <a:rPr lang="zh-CN" altLang="en-US" sz="1200" b="1" dirty="0" smtClean="0">
                <a:solidFill>
                  <a:srgbClr val="002060"/>
                </a:solidFill>
                <a:latin typeface="Arial" pitchFamily="34" charset="0"/>
                <a:ea typeface="宋体" pitchFamily="2" charset="-122"/>
                <a:cs typeface="Arial" pitchFamily="34" charset="0"/>
              </a:rPr>
              <a:t>非甾体抗炎药；</a:t>
            </a:r>
            <a:r>
              <a:rPr lang="en-CA" altLang="zh-CN" sz="1200" b="1" dirty="0" smtClean="0">
                <a:solidFill>
                  <a:srgbClr val="002060"/>
                </a:solidFill>
                <a:latin typeface="Arial" pitchFamily="34" charset="0"/>
                <a:ea typeface="宋体" pitchFamily="2" charset="-122"/>
                <a:cs typeface="Arial" pitchFamily="34" charset="0"/>
              </a:rPr>
              <a:t/>
            </a:r>
            <a:br>
              <a:rPr lang="en-CA" altLang="zh-CN" sz="1200" b="1" dirty="0" smtClean="0">
                <a:solidFill>
                  <a:srgbClr val="002060"/>
                </a:solidFill>
                <a:latin typeface="Arial" pitchFamily="34" charset="0"/>
                <a:ea typeface="宋体" pitchFamily="2" charset="-122"/>
                <a:cs typeface="Arial" pitchFamily="34" charset="0"/>
              </a:rPr>
            </a:br>
            <a:r>
              <a:rPr lang="en-CA" altLang="zh-CN" sz="1200" b="1" dirty="0" err="1" smtClean="0">
                <a:solidFill>
                  <a:srgbClr val="002060"/>
                </a:solidFill>
                <a:latin typeface="Arial" pitchFamily="34" charset="0"/>
                <a:ea typeface="宋体" pitchFamily="2" charset="-122"/>
                <a:cs typeface="Arial" pitchFamily="34" charset="0"/>
              </a:rPr>
              <a:t>nsNSAID</a:t>
            </a:r>
            <a:r>
              <a:rPr lang="en-CA" altLang="zh-CN" sz="1200" b="1" dirty="0" smtClean="0">
                <a:solidFill>
                  <a:srgbClr val="002060"/>
                </a:solidFill>
                <a:latin typeface="Arial" pitchFamily="34" charset="0"/>
                <a:ea typeface="宋体" pitchFamily="2" charset="-122"/>
                <a:cs typeface="Arial" pitchFamily="34" charset="0"/>
              </a:rPr>
              <a:t> =</a:t>
            </a:r>
            <a:r>
              <a:rPr lang="zh-CN" altLang="en-US" sz="1200" b="1" dirty="0" smtClean="0">
                <a:solidFill>
                  <a:srgbClr val="002060"/>
                </a:solidFill>
                <a:latin typeface="Arial" pitchFamily="34" charset="0"/>
                <a:ea typeface="宋体" pitchFamily="2" charset="-122"/>
                <a:cs typeface="Arial" pitchFamily="34" charset="0"/>
              </a:rPr>
              <a:t>非选择性非甾体抗炎药</a:t>
            </a:r>
            <a:r>
              <a:rPr lang="en-CA" altLang="zh-CN" sz="1000" b="1" dirty="0" smtClean="0">
                <a:solidFill>
                  <a:srgbClr val="002060"/>
                </a:solidFill>
                <a:latin typeface="Arial" pitchFamily="34" charset="0"/>
                <a:ea typeface="宋体" pitchFamily="2" charset="-122"/>
                <a:cs typeface="Arial" pitchFamily="34" charset="0"/>
              </a:rPr>
              <a:t/>
            </a:r>
            <a:br>
              <a:rPr lang="en-CA" altLang="zh-CN" sz="1000" b="1" dirty="0" smtClean="0">
                <a:solidFill>
                  <a:srgbClr val="002060"/>
                </a:solidFill>
                <a:latin typeface="Arial" pitchFamily="34" charset="0"/>
                <a:ea typeface="宋体" pitchFamily="2" charset="-122"/>
                <a:cs typeface="Arial" pitchFamily="34" charset="0"/>
              </a:rPr>
            </a:br>
            <a:r>
              <a:rPr lang="en-CA" altLang="zh-CN" sz="1000" dirty="0" smtClean="0">
                <a:solidFill>
                  <a:srgbClr val="002060"/>
                </a:solidFill>
                <a:latin typeface="Arial" pitchFamily="34" charset="0"/>
                <a:ea typeface="宋体" pitchFamily="2" charset="-122"/>
                <a:cs typeface="Arial" pitchFamily="34" charset="0"/>
              </a:rPr>
              <a:t>A</a:t>
            </a:r>
            <a:r>
              <a:rPr lang="en-US" altLang="ko-KR" sz="1000" dirty="0" err="1" smtClean="0">
                <a:solidFill>
                  <a:srgbClr val="002060"/>
                </a:solidFill>
                <a:latin typeface="Arial" pitchFamily="34" charset="0"/>
                <a:ea typeface="宋体" pitchFamily="2" charset="-122"/>
                <a:cs typeface="Arial" pitchFamily="34" charset="0"/>
              </a:rPr>
              <a:t>llison</a:t>
            </a:r>
            <a:r>
              <a:rPr lang="en-US" altLang="ko-KR" sz="1000" dirty="0" smtClean="0">
                <a:solidFill>
                  <a:srgbClr val="002060"/>
                </a:solidFill>
                <a:latin typeface="Arial" pitchFamily="34" charset="0"/>
                <a:ea typeface="宋体" pitchFamily="2" charset="-122"/>
                <a:cs typeface="Arial" pitchFamily="34" charset="0"/>
              </a:rPr>
              <a:t> MC et al. N </a:t>
            </a:r>
            <a:r>
              <a:rPr lang="en-US" altLang="ko-KR" sz="1000" dirty="0" err="1" smtClean="0">
                <a:solidFill>
                  <a:srgbClr val="002060"/>
                </a:solidFill>
                <a:latin typeface="Arial" pitchFamily="34" charset="0"/>
                <a:ea typeface="宋体" pitchFamily="2" charset="-122"/>
                <a:cs typeface="Arial" pitchFamily="34" charset="0"/>
              </a:rPr>
              <a:t>Engl</a:t>
            </a:r>
            <a:r>
              <a:rPr lang="en-US" altLang="ko-KR" sz="1000" dirty="0" smtClean="0">
                <a:solidFill>
                  <a:srgbClr val="002060"/>
                </a:solidFill>
                <a:latin typeface="Arial" pitchFamily="34" charset="0"/>
                <a:ea typeface="宋体" pitchFamily="2" charset="-122"/>
                <a:cs typeface="Arial" pitchFamily="34" charset="0"/>
              </a:rPr>
              <a:t> J Med 1992; 327(11):749-54; </a:t>
            </a:r>
            <a:r>
              <a:rPr lang="pt-BR" altLang="ko-KR" sz="1000" dirty="0" smtClean="0">
                <a:solidFill>
                  <a:srgbClr val="002060"/>
                </a:solidFill>
                <a:latin typeface="Arial" pitchFamily="34" charset="0"/>
                <a:ea typeface="宋体" pitchFamily="2" charset="-122"/>
                <a:cs typeface="Arial" pitchFamily="34" charset="0"/>
              </a:rPr>
              <a:t>Chan FK et al. </a:t>
            </a:r>
            <a:r>
              <a:rPr lang="en-GB" altLang="ko-KR" sz="1000" dirty="0" smtClean="0">
                <a:solidFill>
                  <a:srgbClr val="002060"/>
                </a:solidFill>
                <a:latin typeface="Arial" pitchFamily="34" charset="0"/>
                <a:ea typeface="宋体" pitchFamily="2" charset="-122"/>
                <a:cs typeface="Arial" pitchFamily="34" charset="0"/>
              </a:rPr>
              <a:t>N </a:t>
            </a:r>
            <a:r>
              <a:rPr lang="en-GB" altLang="ko-KR" sz="1000" dirty="0" err="1" smtClean="0">
                <a:solidFill>
                  <a:srgbClr val="002060"/>
                </a:solidFill>
                <a:latin typeface="Arial" pitchFamily="34" charset="0"/>
                <a:ea typeface="宋体" pitchFamily="2" charset="-122"/>
                <a:cs typeface="Arial" pitchFamily="34" charset="0"/>
              </a:rPr>
              <a:t>Engl</a:t>
            </a:r>
            <a:r>
              <a:rPr lang="en-GB" altLang="ko-KR" sz="1000" dirty="0" smtClean="0">
                <a:solidFill>
                  <a:srgbClr val="002060"/>
                </a:solidFill>
                <a:latin typeface="Arial" pitchFamily="34" charset="0"/>
                <a:ea typeface="宋体" pitchFamily="2" charset="-122"/>
                <a:cs typeface="Arial" pitchFamily="34" charset="0"/>
              </a:rPr>
              <a:t> J Med 2002; 347(26):2104-10; </a:t>
            </a:r>
            <a:r>
              <a:rPr lang="pt-BR" altLang="ko-KR" sz="1000" dirty="0" smtClean="0">
                <a:solidFill>
                  <a:srgbClr val="002060"/>
                </a:solidFill>
                <a:latin typeface="Arial" pitchFamily="34" charset="0"/>
                <a:ea typeface="宋体" pitchFamily="2" charset="-122"/>
                <a:cs typeface="Arial" pitchFamily="34" charset="0"/>
              </a:rPr>
              <a:t>Fujimori S et al. Gastro Endoscopy 2009; 69(7):1339-46; Laine L et al. Gastroenterology 2003; 124(2):288-92; Lanas A, Sopeña F. Gastroenterol Clin N Am 2009; 38(2):333-53. </a:t>
            </a:r>
            <a:endParaRPr lang="en-GB" altLang="ko-KR" sz="1000" dirty="0" smtClean="0">
              <a:solidFill>
                <a:srgbClr val="002060"/>
              </a:solidFill>
              <a:latin typeface="Arial" pitchFamily="34" charset="0"/>
              <a:ea typeface="宋体" pitchFamily="2" charset="-122"/>
              <a:cs typeface="Arial" pitchFamily="34" charset="0"/>
            </a:endParaRPr>
          </a:p>
        </p:txBody>
      </p:sp>
      <p:sp>
        <p:nvSpPr>
          <p:cNvPr id="25607" name="Rectangle 6"/>
          <p:cNvSpPr>
            <a:spLocks noChangeArrowheads="1"/>
          </p:cNvSpPr>
          <p:nvPr/>
        </p:nvSpPr>
        <p:spPr bwMode="auto">
          <a:xfrm>
            <a:off x="-2775821" y="4653136"/>
            <a:ext cx="3714776" cy="369332"/>
          </a:xfrm>
          <a:prstGeom prst="rect">
            <a:avLst/>
          </a:prstGeom>
          <a:noFill/>
          <a:ln w="9525">
            <a:noFill/>
            <a:miter lim="800000"/>
            <a:headEnd/>
            <a:tailEnd/>
          </a:ln>
        </p:spPr>
        <p:txBody>
          <a:bodyPr wrap="square">
            <a:spAutoFit/>
          </a:bodyPr>
          <a:lstStyle/>
          <a:p>
            <a:pPr eaLnBrk="0" hangingPunct="0"/>
            <a:r>
              <a:rPr lang="en-GB" dirty="0" smtClean="0">
                <a:solidFill>
                  <a:prstClr val="black"/>
                </a:solidFill>
                <a:latin typeface="Arial" pitchFamily="34" charset="0"/>
                <a:ea typeface="宋体" pitchFamily="2" charset="-122"/>
                <a:cs typeface="Arial" pitchFamily="34" charset="0"/>
              </a:rPr>
              <a:t>.</a:t>
            </a:r>
            <a:endParaRPr lang="en-GB" dirty="0">
              <a:solidFill>
                <a:prstClr val="black"/>
              </a:solidFill>
              <a:latin typeface="Arial" pitchFamily="34" charset="0"/>
              <a:ea typeface="宋体" pitchFamily="2" charset="-122"/>
              <a:cs typeface="Arial" pitchFamily="34" charset="0"/>
            </a:endParaRPr>
          </a:p>
        </p:txBody>
      </p:sp>
      <p:sp>
        <p:nvSpPr>
          <p:cNvPr id="2" name="Title 1"/>
          <p:cNvSpPr>
            <a:spLocks noGrp="1"/>
          </p:cNvSpPr>
          <p:nvPr>
            <p:ph type="title"/>
          </p:nvPr>
        </p:nvSpPr>
        <p:spPr>
          <a:xfrm>
            <a:off x="444649" y="244663"/>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a:lnSpc>
                <a:spcPct val="85000"/>
              </a:lnSpc>
            </a:pPr>
            <a:r>
              <a:rPr lang="en-US" sz="3200" dirty="0" err="1" smtClean="0">
                <a:latin typeface="Arial" pitchFamily="34" charset="0"/>
                <a:ea typeface="宋体" pitchFamily="2" charset="-122"/>
                <a:cs typeface="Arial" pitchFamily="34" charset="0"/>
              </a:rPr>
              <a:t>nsNSAID</a:t>
            </a:r>
            <a:r>
              <a:rPr lang="zh-CN" altLang="en-US" sz="3200" dirty="0" smtClean="0">
                <a:latin typeface="Arial" pitchFamily="34" charset="0"/>
                <a:ea typeface="宋体" pitchFamily="2" charset="-122"/>
                <a:cs typeface="Arial" pitchFamily="34" charset="0"/>
              </a:rPr>
              <a:t>类</a:t>
            </a:r>
            <a:r>
              <a:rPr lang="en-US" sz="3200" dirty="0" smtClean="0">
                <a:latin typeface="Arial" pitchFamily="34" charset="0"/>
                <a:ea typeface="宋体" pitchFamily="2" charset="-122"/>
                <a:cs typeface="Arial" pitchFamily="34" charset="0"/>
              </a:rPr>
              <a:t>/</a:t>
            </a:r>
            <a:r>
              <a:rPr lang="zh-CN" altLang="en-US" sz="3200" dirty="0" smtClean="0">
                <a:latin typeface="Arial" pitchFamily="34" charset="0"/>
                <a:ea typeface="宋体" pitchFamily="2" charset="-122"/>
                <a:cs typeface="Arial" pitchFamily="34" charset="0"/>
              </a:rPr>
              <a:t>昔布类对上消化道以外的消化道作用</a:t>
            </a:r>
            <a:endParaRPr lang="en-US" sz="3200" dirty="0">
              <a:latin typeface="Arial" pitchFamily="34" charset="0"/>
              <a:ea typeface="宋体" pitchFamily="2" charset="-122"/>
              <a:cs typeface="Arial" pitchFamily="34" charset="0"/>
            </a:endParaRPr>
          </a:p>
        </p:txBody>
      </p:sp>
      <p:sp>
        <p:nvSpPr>
          <p:cNvPr id="3" name="Content Placeholder 2"/>
          <p:cNvSpPr>
            <a:spLocks noGrp="1"/>
          </p:cNvSpPr>
          <p:nvPr>
            <p:ph idx="1"/>
          </p:nvPr>
        </p:nvSpPr>
        <p:spPr>
          <a:xfrm>
            <a:off x="471736" y="1699534"/>
            <a:ext cx="8063040" cy="4209406"/>
          </a:xfrm>
        </p:spPr>
        <p:txBody>
          <a:bodyPr/>
          <a:lstStyle/>
          <a:p>
            <a:pPr marL="361950" indent="-361950"/>
            <a:r>
              <a:rPr lang="zh-CN" altLang="en-US" sz="2400" dirty="0">
                <a:latin typeface="Arial" pitchFamily="34" charset="0"/>
                <a:ea typeface="宋体" pitchFamily="2" charset="-122"/>
                <a:cs typeface="Arial" pitchFamily="34" charset="0"/>
              </a:rPr>
              <a:t>虽然当前采取的策略似乎能有效降低</a:t>
            </a:r>
            <a:r>
              <a:rPr lang="zh-CN" altLang="en-US" sz="2400" b="1" dirty="0">
                <a:latin typeface="Arial" pitchFamily="34" charset="0"/>
                <a:ea typeface="宋体" pitchFamily="2" charset="-122"/>
                <a:cs typeface="Arial" pitchFamily="34" charset="0"/>
              </a:rPr>
              <a:t>上</a:t>
            </a:r>
            <a:r>
              <a:rPr lang="zh-CN" altLang="en-US" sz="2400" dirty="0">
                <a:latin typeface="Arial" pitchFamily="34" charset="0"/>
                <a:ea typeface="宋体" pitchFamily="2" charset="-122"/>
                <a:cs typeface="Arial" pitchFamily="34" charset="0"/>
              </a:rPr>
              <a:t>消化道出血</a:t>
            </a:r>
          </a:p>
          <a:p>
            <a:pPr marL="717550" lvl="1" indent="-222250">
              <a:spcAft>
                <a:spcPts val="1200"/>
              </a:spcAft>
            </a:pPr>
            <a:r>
              <a:rPr lang="zh-CN" altLang="en-US" sz="2400" b="1" dirty="0">
                <a:latin typeface="Arial" pitchFamily="34" charset="0"/>
                <a:ea typeface="宋体" pitchFamily="2" charset="-122"/>
                <a:cs typeface="Arial" pitchFamily="34" charset="0"/>
              </a:rPr>
              <a:t>但</a:t>
            </a:r>
            <a:r>
              <a:rPr lang="zh-CN" altLang="en-US" sz="2400" dirty="0">
                <a:latin typeface="Arial" pitchFamily="34" charset="0"/>
                <a:ea typeface="宋体" pitchFamily="2" charset="-122"/>
                <a:cs typeface="Arial" pitchFamily="34" charset="0"/>
              </a:rPr>
              <a:t>强有力证据提示潜在的消化道临床副作用不仅限于上</a:t>
            </a:r>
            <a:r>
              <a:rPr lang="zh-CN" altLang="en-US" sz="2400" dirty="0" smtClean="0">
                <a:latin typeface="Arial" pitchFamily="34" charset="0"/>
                <a:ea typeface="宋体" pitchFamily="2" charset="-122"/>
                <a:cs typeface="Arial" pitchFamily="34" charset="0"/>
              </a:rPr>
              <a:t>消化道</a:t>
            </a:r>
            <a:r>
              <a:rPr lang="en-CA" sz="2400" b="1" dirty="0" smtClean="0">
                <a:latin typeface="Arial" pitchFamily="34" charset="0"/>
                <a:ea typeface="宋体" pitchFamily="2" charset="-122"/>
                <a:cs typeface="Arial" pitchFamily="34" charset="0"/>
              </a:rPr>
              <a:t> </a:t>
            </a:r>
            <a:r>
              <a:rPr lang="en-CA" sz="2400" dirty="0" smtClean="0">
                <a:latin typeface="Arial" pitchFamily="34" charset="0"/>
                <a:ea typeface="宋体" pitchFamily="2" charset="-122"/>
                <a:cs typeface="Arial" pitchFamily="34" charset="0"/>
              </a:rPr>
              <a:t> </a:t>
            </a:r>
            <a:endParaRPr lang="en-CA" sz="2400" dirty="0">
              <a:latin typeface="Arial" pitchFamily="34" charset="0"/>
              <a:ea typeface="宋体" pitchFamily="2" charset="-122"/>
              <a:cs typeface="Arial" pitchFamily="34" charset="0"/>
            </a:endParaRPr>
          </a:p>
          <a:p>
            <a:pPr>
              <a:defRPr/>
            </a:pPr>
            <a:r>
              <a:rPr lang="zh-CN" altLang="en-US" sz="2400" dirty="0">
                <a:latin typeface="Arial" pitchFamily="34" charset="0"/>
                <a:ea typeface="宋体" pitchFamily="2" charset="-122"/>
                <a:cs typeface="Arial" pitchFamily="34" charset="0"/>
              </a:rPr>
              <a:t>研究显示服用</a:t>
            </a:r>
            <a:r>
              <a:rPr lang="en-CA" sz="2400" dirty="0">
                <a:latin typeface="Arial" pitchFamily="34" charset="0"/>
                <a:ea typeface="宋体" pitchFamily="2" charset="-122"/>
                <a:cs typeface="Arial" pitchFamily="34" charset="0"/>
              </a:rPr>
              <a:t>NSAID</a:t>
            </a:r>
            <a:r>
              <a:rPr lang="zh-CN" altLang="en-US" sz="2400" dirty="0">
                <a:latin typeface="Arial" pitchFamily="34" charset="0"/>
                <a:ea typeface="宋体" pitchFamily="2" charset="-122"/>
                <a:cs typeface="Arial" pitchFamily="34" charset="0"/>
              </a:rPr>
              <a:t>的患者</a:t>
            </a:r>
            <a:r>
              <a:rPr lang="zh-CN" altLang="en-US" sz="2400" dirty="0" smtClean="0">
                <a:latin typeface="Arial" pitchFamily="34" charset="0"/>
                <a:ea typeface="宋体" pitchFamily="2" charset="-122"/>
                <a:cs typeface="Arial" pitchFamily="34" charset="0"/>
              </a:rPr>
              <a:t>发生</a:t>
            </a:r>
            <a:endParaRPr sz="2400" dirty="0" smtClean="0">
              <a:latin typeface="Arial" pitchFamily="34" charset="0"/>
              <a:ea typeface="宋体" pitchFamily="2" charset="-122"/>
              <a:cs typeface="Arial" pitchFamily="34" charset="0"/>
            </a:endParaRPr>
          </a:p>
          <a:p>
            <a:pPr>
              <a:buNone/>
              <a:defRPr/>
            </a:pPr>
            <a:r>
              <a:rPr lang="zh-CN" altLang="en-US" sz="2400" dirty="0">
                <a:latin typeface="Arial" pitchFamily="34" charset="0"/>
                <a:ea typeface="宋体" pitchFamily="2" charset="-122"/>
                <a:cs typeface="Arial" pitchFamily="34" charset="0"/>
              </a:rPr>
              <a:t> </a:t>
            </a:r>
            <a:r>
              <a:rPr lang="zh-CN" altLang="en-US" sz="2400" dirty="0" smtClean="0">
                <a:latin typeface="Arial" pitchFamily="34" charset="0"/>
                <a:ea typeface="宋体" pitchFamily="2" charset="-122"/>
                <a:cs typeface="Arial" pitchFamily="34" charset="0"/>
              </a:rPr>
              <a:t>    </a:t>
            </a:r>
            <a:r>
              <a:rPr lang="zh-CN" altLang="en-US" sz="2400" b="1" dirty="0" smtClean="0">
                <a:latin typeface="Arial" pitchFamily="34" charset="0"/>
                <a:ea typeface="宋体" pitchFamily="2" charset="-122"/>
                <a:cs typeface="Arial" pitchFamily="34" charset="0"/>
              </a:rPr>
              <a:t>下</a:t>
            </a:r>
            <a:r>
              <a:rPr lang="zh-CN" altLang="en-US" sz="2400" dirty="0" smtClean="0">
                <a:latin typeface="Arial" pitchFamily="34" charset="0"/>
                <a:ea typeface="宋体" pitchFamily="2" charset="-122"/>
                <a:cs typeface="Arial" pitchFamily="34" charset="0"/>
              </a:rPr>
              <a:t>消化道</a:t>
            </a:r>
            <a:r>
              <a:rPr lang="en-CA" sz="2400" dirty="0">
                <a:latin typeface="Arial" pitchFamily="34" charset="0"/>
                <a:ea typeface="宋体" pitchFamily="2" charset="-122"/>
                <a:cs typeface="Arial" pitchFamily="34" charset="0"/>
              </a:rPr>
              <a:t>*</a:t>
            </a:r>
            <a:r>
              <a:rPr lang="zh-CN" altLang="en-US" sz="2400" dirty="0">
                <a:latin typeface="Arial" pitchFamily="34" charset="0"/>
                <a:ea typeface="宋体" pitchFamily="2" charset="-122"/>
                <a:cs typeface="Arial" pitchFamily="34" charset="0"/>
              </a:rPr>
              <a:t>临床事件的风险增加</a:t>
            </a:r>
            <a:endParaRPr lang="en-CA" altLang="en-US" sz="2400" dirty="0">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43725663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6"/>
          <p:cNvSpPr>
            <a:spLocks noGrp="1"/>
          </p:cNvSpPr>
          <p:nvPr>
            <p:ph type="title"/>
          </p:nvPr>
        </p:nvSpPr>
        <p:spPr>
          <a:xfrm>
            <a:off x="457200" y="26724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a:lnSpc>
                <a:spcPct val="85000"/>
              </a:lnSpc>
            </a:pPr>
            <a:r>
              <a:rPr lang="zh-CN" altLang="en-US" dirty="0" smtClean="0">
                <a:latin typeface="Arial" pitchFamily="34" charset="0"/>
                <a:ea typeface="宋体" pitchFamily="2" charset="-122"/>
                <a:cs typeface="Arial" pitchFamily="34" charset="0"/>
              </a:rPr>
              <a:t>阿片类药物</a:t>
            </a:r>
            <a:endParaRPr lang="en-US" dirty="0">
              <a:latin typeface="Arial" pitchFamily="34" charset="0"/>
              <a:ea typeface="宋体" pitchFamily="2" charset="-122"/>
              <a:cs typeface="Arial" pitchFamily="34" charset="0"/>
            </a:endParaRPr>
          </a:p>
        </p:txBody>
      </p:sp>
      <p:sp>
        <p:nvSpPr>
          <p:cNvPr id="11" name="Rectangle 4"/>
          <p:cNvSpPr>
            <a:spLocks noChangeArrowheads="1"/>
          </p:cNvSpPr>
          <p:nvPr/>
        </p:nvSpPr>
        <p:spPr bwMode="auto">
          <a:xfrm>
            <a:off x="114540" y="5862290"/>
            <a:ext cx="79485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rIns="0" bIns="0" anchor="b">
            <a:spAutoFit/>
          </a:bodyPr>
          <a:lstStyle/>
          <a:p>
            <a:pPr marL="0" lvl="4">
              <a:defRPr/>
            </a:pPr>
            <a:r>
              <a:rPr lang="en-CA" altLang="zh-CN" sz="1200" b="1" dirty="0" err="1" smtClean="0">
                <a:solidFill>
                  <a:srgbClr val="002060"/>
                </a:solidFill>
                <a:latin typeface="Arial" pitchFamily="34" charset="0"/>
                <a:ea typeface="宋体" pitchFamily="2" charset="-122"/>
                <a:cs typeface="Arial" pitchFamily="34" charset="0"/>
              </a:rPr>
              <a:t>Coxib</a:t>
            </a:r>
            <a:r>
              <a:rPr lang="en-CA" altLang="zh-CN" sz="1200" b="1" dirty="0" smtClean="0">
                <a:solidFill>
                  <a:srgbClr val="002060"/>
                </a:solidFill>
                <a:latin typeface="Arial" pitchFamily="34" charset="0"/>
                <a:ea typeface="宋体" pitchFamily="2" charset="-122"/>
                <a:cs typeface="Arial" pitchFamily="34" charset="0"/>
              </a:rPr>
              <a:t> = COX-2</a:t>
            </a:r>
            <a:r>
              <a:rPr lang="zh-CN" altLang="en-US" sz="1200" b="1" dirty="0" smtClean="0">
                <a:solidFill>
                  <a:srgbClr val="002060"/>
                </a:solidFill>
                <a:latin typeface="Arial" pitchFamily="34" charset="0"/>
                <a:ea typeface="宋体" pitchFamily="2" charset="-122"/>
                <a:cs typeface="Arial" pitchFamily="34" charset="0"/>
              </a:rPr>
              <a:t>特异性抑制剂；</a:t>
            </a:r>
            <a:r>
              <a:rPr lang="en-CA" altLang="zh-CN" sz="1200" b="1" dirty="0" err="1" smtClean="0">
                <a:solidFill>
                  <a:srgbClr val="002060"/>
                </a:solidFill>
                <a:latin typeface="Arial" pitchFamily="34" charset="0"/>
                <a:ea typeface="宋体" pitchFamily="2" charset="-122"/>
                <a:cs typeface="Arial" pitchFamily="34" charset="0"/>
              </a:rPr>
              <a:t>nsNSAID</a:t>
            </a:r>
            <a:r>
              <a:rPr lang="en-CA" altLang="zh-CN" sz="1200" b="1" dirty="0" smtClean="0">
                <a:solidFill>
                  <a:srgbClr val="002060"/>
                </a:solidFill>
                <a:latin typeface="Arial" pitchFamily="34" charset="0"/>
                <a:ea typeface="宋体" pitchFamily="2" charset="-122"/>
                <a:cs typeface="Arial" pitchFamily="34" charset="0"/>
              </a:rPr>
              <a:t> = </a:t>
            </a:r>
            <a:r>
              <a:rPr lang="zh-CN" altLang="en-US" sz="1200" b="1" dirty="0" smtClean="0">
                <a:solidFill>
                  <a:srgbClr val="002060"/>
                </a:solidFill>
                <a:latin typeface="Arial" pitchFamily="34" charset="0"/>
                <a:ea typeface="宋体" pitchFamily="2" charset="-122"/>
                <a:cs typeface="Arial" pitchFamily="34" charset="0"/>
              </a:rPr>
              <a:t>非选择性非甾体抗炎药； </a:t>
            </a:r>
            <a:r>
              <a:rPr kumimoji="0" lang="en-CA" altLang="zh-CN" sz="12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a:r>
            <a:br>
              <a:rPr kumimoji="0" lang="en-CA" altLang="zh-CN" sz="1200" b="1"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b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Chou R </a:t>
            </a:r>
            <a:r>
              <a:rPr kumimoji="0" lang="en-CA"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 J Pain Symptom Manage</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2003; 26(5):1026-48; Chou R et al. </a:t>
            </a:r>
            <a:r>
              <a:rPr kumimoji="0" lang="en-CA"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J Pain</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2009; 10(2):113-30; </a:t>
            </a:r>
            <a:b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b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Furlan AD </a:t>
            </a:r>
            <a:r>
              <a:rPr kumimoji="0" lang="en-CA"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 CMAJ</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2006; 174(11):1589-94; Kalso E </a:t>
            </a:r>
            <a:r>
              <a:rPr kumimoji="0" lang="en-CA"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 Pain</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2004; 112(3):372-80; Lee J </a:t>
            </a:r>
            <a:r>
              <a:rPr kumimoji="0" lang="en-CA"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 Br J Anaesth</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2013; 111(1):112-20; Martell BA </a:t>
            </a:r>
            <a:r>
              <a:rPr kumimoji="0" lang="en-CA"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 Ann Intern Med</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2007; 146(2):116-27; Rauck RL </a:t>
            </a:r>
            <a:r>
              <a:rPr kumimoji="0" lang="en-CA"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 J Opioid Manag</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2006; 2(3):155-66; Reisine T, Pasternak G. In: Hardman JG </a:t>
            </a:r>
            <a:r>
              <a:rPr kumimoji="0" lang="en-CA"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 </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a:t>
            </a:r>
            <a:r>
              <a:rPr kumimoji="0" lang="en-CA" sz="1000" b="0" i="0" u="none" strike="noStrike" kern="0" cap="none" spc="0" normalizeH="0" baseline="0" noProof="0" dirty="0" err="1" smtClean="0">
                <a:ln>
                  <a:noFill/>
                </a:ln>
                <a:solidFill>
                  <a:srgbClr val="002060"/>
                </a:solidFill>
                <a:effectLst/>
                <a:uLnTx/>
                <a:uFillTx/>
                <a:latin typeface="Arial" pitchFamily="34" charset="0"/>
                <a:ea typeface="宋体" pitchFamily="2" charset="-122"/>
                <a:cs typeface="Arial" pitchFamily="34" charset="0"/>
              </a:rPr>
              <a:t>eds</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a:t>
            </a:r>
            <a:r>
              <a:rPr kumimoji="0" lang="en-CA"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Goodman and Gilman’s: The Pharmacological Basics of Therapeutics.</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9th ed. McGraw-Hill; New York, NY: 1996; Scholz J, Woolf CJ. </a:t>
            </a:r>
            <a:r>
              <a:rPr kumimoji="0" lang="en-CA"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Nat Neurosci</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2002; 5(Suppl):1062-7; Trescot AM </a:t>
            </a:r>
            <a:r>
              <a:rPr kumimoji="0" lang="en-CA"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 Opioid Pharmacol Pain Phys </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2008; 11(2 Suppl):S133-53.</a:t>
            </a:r>
          </a:p>
        </p:txBody>
      </p:sp>
      <p:graphicFrame>
        <p:nvGraphicFramePr>
          <p:cNvPr id="12" name="Table 11"/>
          <p:cNvGraphicFramePr>
            <a:graphicFrameLocks noGrp="1"/>
          </p:cNvGraphicFramePr>
          <p:nvPr>
            <p:extLst>
              <p:ext uri="{D42A27DB-BD31-4B8C-83A1-F6EECF244321}">
                <p14:modId xmlns:p14="http://schemas.microsoft.com/office/powerpoint/2010/main" val="4095416237"/>
              </p:ext>
            </p:extLst>
          </p:nvPr>
        </p:nvGraphicFramePr>
        <p:xfrm>
          <a:off x="342504" y="2492896"/>
          <a:ext cx="8532000" cy="2534920"/>
        </p:xfrm>
        <a:graphic>
          <a:graphicData uri="http://schemas.openxmlformats.org/drawingml/2006/table">
            <a:tbl>
              <a:tblPr firstRow="1" bandRow="1"/>
              <a:tblGrid>
                <a:gridCol w="2844000"/>
                <a:gridCol w="2628608"/>
                <a:gridCol w="3059392"/>
              </a:tblGrid>
              <a:tr h="370840">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dirty="0" smtClean="0">
                          <a:latin typeface="Arial" pitchFamily="34" charset="0"/>
                          <a:ea typeface="宋体" pitchFamily="2" charset="-122"/>
                          <a:cs typeface="Arial" pitchFamily="34" charset="0"/>
                        </a:rPr>
                        <a:t>疗效</a:t>
                      </a:r>
                      <a:endParaRPr lang="en-CA" b="1" dirty="0" smtClean="0">
                        <a:latin typeface="Arial" pitchFamily="34" charset="0"/>
                        <a:ea typeface="宋体" pitchFamily="2" charset="-122"/>
                        <a:cs typeface="Arial"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C6FCF"/>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smtClean="0">
                          <a:latin typeface="Arial" pitchFamily="34" charset="0"/>
                          <a:ea typeface="宋体" pitchFamily="2" charset="-122"/>
                          <a:cs typeface="Arial" pitchFamily="34" charset="0"/>
                        </a:rPr>
                        <a:t>安全性</a:t>
                      </a:r>
                      <a:endParaRPr lang="en-CA" dirty="0">
                        <a:latin typeface="Arial" pitchFamily="34" charset="0"/>
                        <a:ea typeface="宋体" pitchFamily="2" charset="-122"/>
                        <a:cs typeface="Arial"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b="1" dirty="0" smtClean="0">
                          <a:latin typeface="Arial" pitchFamily="34" charset="0"/>
                          <a:ea typeface="宋体" pitchFamily="2" charset="-122"/>
                          <a:cs typeface="Arial" pitchFamily="34" charset="0"/>
                        </a:rPr>
                        <a:t>作用机制</a:t>
                      </a:r>
                      <a:endParaRPr lang="en-CA" b="1" dirty="0" smtClean="0">
                        <a:latin typeface="Arial" pitchFamily="34" charset="0"/>
                        <a:ea typeface="宋体" pitchFamily="2" charset="-122"/>
                        <a:cs typeface="Arial"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8B30"/>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203200" indent="-203200">
                        <a:spcAft>
                          <a:spcPts val="600"/>
                        </a:spcAft>
                        <a:buFont typeface="Arial" pitchFamily="34" charset="0"/>
                        <a:buChar char="•"/>
                      </a:pPr>
                      <a:r>
                        <a:rPr lang="zh-CN" altLang="en-US" dirty="0" smtClean="0">
                          <a:solidFill>
                            <a:srgbClr val="002060"/>
                          </a:solidFill>
                          <a:latin typeface="Arial" pitchFamily="34" charset="0"/>
                          <a:ea typeface="宋体" pitchFamily="2" charset="-122"/>
                          <a:cs typeface="Arial" pitchFamily="34" charset="0"/>
                        </a:rPr>
                        <a:t>有效</a:t>
                      </a:r>
                      <a:endParaRPr lang="en-CA" dirty="0" smtClean="0">
                        <a:solidFill>
                          <a:srgbClr val="002060"/>
                        </a:solidFill>
                        <a:latin typeface="Arial" pitchFamily="34" charset="0"/>
                        <a:ea typeface="宋体" pitchFamily="2" charset="-122"/>
                        <a:cs typeface="Arial" pitchFamily="34" charset="0"/>
                      </a:endParaRPr>
                    </a:p>
                    <a:p>
                      <a:pPr marL="203200" indent="-203200">
                        <a:spcAft>
                          <a:spcPts val="600"/>
                        </a:spcAft>
                        <a:buFont typeface="Arial" pitchFamily="34" charset="0"/>
                        <a:buChar char="•"/>
                      </a:pPr>
                      <a:r>
                        <a:rPr lang="zh-CN" altLang="en-US" dirty="0" smtClean="0">
                          <a:solidFill>
                            <a:srgbClr val="002060"/>
                          </a:solidFill>
                          <a:latin typeface="Arial" pitchFamily="34" charset="0"/>
                          <a:ea typeface="宋体" pitchFamily="2" charset="-122"/>
                          <a:cs typeface="Arial" pitchFamily="34" charset="0"/>
                        </a:rPr>
                        <a:t>证据不足以推荐一种阿片类药物比另一种药物疗效好</a:t>
                      </a:r>
                      <a:endParaRPr lang="en-US" altLang="zh-CN" dirty="0" smtClean="0">
                        <a:solidFill>
                          <a:srgbClr val="002060"/>
                        </a:solidFill>
                        <a:latin typeface="Arial" pitchFamily="34" charset="0"/>
                        <a:ea typeface="宋体" pitchFamily="2" charset="-122"/>
                        <a:cs typeface="Arial" pitchFamily="34" charset="0"/>
                      </a:endParaRPr>
                    </a:p>
                    <a:p>
                      <a:pPr marL="203200" indent="-203200">
                        <a:spcAft>
                          <a:spcPts val="600"/>
                        </a:spcAft>
                        <a:buFont typeface="Arial" pitchFamily="34" charset="0"/>
                        <a:buChar char="•"/>
                      </a:pPr>
                      <a:r>
                        <a:rPr lang="zh-CN" altLang="en-US" dirty="0" smtClean="0">
                          <a:solidFill>
                            <a:srgbClr val="002060"/>
                          </a:solidFill>
                          <a:latin typeface="Arial" pitchFamily="34" charset="0"/>
                          <a:ea typeface="宋体" pitchFamily="2" charset="-122"/>
                          <a:cs typeface="Arial" pitchFamily="34" charset="0"/>
                        </a:rPr>
                        <a:t>辅以对乙酰氨基酚和</a:t>
                      </a:r>
                      <a:r>
                        <a:rPr lang="en-US" altLang="zh-CN" dirty="0" smtClean="0">
                          <a:solidFill>
                            <a:srgbClr val="002060"/>
                          </a:solidFill>
                          <a:latin typeface="Arial" pitchFamily="34" charset="0"/>
                          <a:ea typeface="宋体" pitchFamily="2" charset="-122"/>
                          <a:cs typeface="Arial" pitchFamily="34" charset="0"/>
                        </a:rPr>
                        <a:t>/</a:t>
                      </a:r>
                      <a:r>
                        <a:rPr lang="zh-CN" altLang="en-US" dirty="0" smtClean="0">
                          <a:solidFill>
                            <a:srgbClr val="002060"/>
                          </a:solidFill>
                          <a:latin typeface="Arial" pitchFamily="34" charset="0"/>
                          <a:ea typeface="宋体" pitchFamily="2" charset="-122"/>
                          <a:cs typeface="Arial" pitchFamily="34" charset="0"/>
                        </a:rPr>
                        <a:t>或</a:t>
                      </a:r>
                      <a:r>
                        <a:rPr lang="en-US" altLang="zh-CN" dirty="0" err="1" smtClean="0">
                          <a:solidFill>
                            <a:srgbClr val="002060"/>
                          </a:solidFill>
                          <a:latin typeface="Arial" pitchFamily="34" charset="0"/>
                          <a:ea typeface="宋体" pitchFamily="2" charset="-122"/>
                          <a:cs typeface="Arial" pitchFamily="34" charset="0"/>
                        </a:rPr>
                        <a:t>nsNSAID</a:t>
                      </a:r>
                      <a:r>
                        <a:rPr lang="zh-CN" altLang="en-US" dirty="0" smtClean="0">
                          <a:solidFill>
                            <a:srgbClr val="002060"/>
                          </a:solidFill>
                          <a:latin typeface="Arial" pitchFamily="34" charset="0"/>
                          <a:ea typeface="宋体" pitchFamily="2" charset="-122"/>
                          <a:cs typeface="Arial" pitchFamily="34" charset="0"/>
                        </a:rPr>
                        <a:t>、昔布类可增加疗效</a:t>
                      </a:r>
                      <a:endParaRPr lang="en-CA" dirty="0">
                        <a:solidFill>
                          <a:srgbClr val="002060"/>
                        </a:solidFill>
                        <a:latin typeface="Arial" pitchFamily="34" charset="0"/>
                        <a:ea typeface="宋体" pitchFamily="2" charset="-122"/>
                        <a:cs typeface="Arial"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3">
                        <a:alphaModFix amt="48000"/>
                      </a:blip>
                      <a:srcRect/>
                      <a:stretch>
                        <a:fillRect/>
                      </a:stretch>
                    </a:blip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203200" indent="-203200" algn="l" defTabSz="914400" rtl="0" eaLnBrk="1" latinLnBrk="0" hangingPunct="1">
                        <a:buFont typeface="Arial" pitchFamily="34" charset="0"/>
                        <a:buChar char="•"/>
                      </a:pPr>
                      <a:r>
                        <a:rPr lang="zh-CN" altLang="en-US" sz="1800" kern="1200" dirty="0" smtClean="0">
                          <a:solidFill>
                            <a:schemeClr val="accent4">
                              <a:lumMod val="50000"/>
                            </a:schemeClr>
                          </a:solidFill>
                          <a:latin typeface="Arial" pitchFamily="34" charset="0"/>
                          <a:ea typeface="宋体" pitchFamily="2" charset="-122"/>
                          <a:cs typeface="Arial" pitchFamily="34" charset="0"/>
                        </a:rPr>
                        <a:t>多重副作用</a:t>
                      </a:r>
                      <a:endParaRPr lang="en-US" altLang="zh-CN" sz="1800" kern="1200" dirty="0" smtClean="0">
                        <a:solidFill>
                          <a:schemeClr val="accent4">
                            <a:lumMod val="50000"/>
                          </a:schemeClr>
                        </a:solidFill>
                        <a:latin typeface="Arial" pitchFamily="34" charset="0"/>
                        <a:ea typeface="宋体" pitchFamily="2" charset="-122"/>
                        <a:cs typeface="Arial" pitchFamily="34" charset="0"/>
                      </a:endParaRPr>
                    </a:p>
                    <a:p>
                      <a:pPr marL="203200" indent="-203200" algn="l" defTabSz="914400" rtl="0" eaLnBrk="1" latinLnBrk="0" hangingPunct="1">
                        <a:buFont typeface="Arial" pitchFamily="34" charset="0"/>
                        <a:buChar char="•"/>
                      </a:pPr>
                      <a:r>
                        <a:rPr lang="zh-CN" altLang="en-US" sz="1800" kern="1200" dirty="0" smtClean="0">
                          <a:solidFill>
                            <a:schemeClr val="accent4">
                              <a:lumMod val="50000"/>
                            </a:schemeClr>
                          </a:solidFill>
                          <a:latin typeface="Arial" pitchFamily="34" charset="0"/>
                          <a:ea typeface="宋体" pitchFamily="2" charset="-122"/>
                          <a:cs typeface="Arial" pitchFamily="34" charset="0"/>
                        </a:rPr>
                        <a:t>有</a:t>
                      </a:r>
                      <a:r>
                        <a:rPr lang="zh-CN" altLang="en-US" sz="1800" b="1" kern="1200" dirty="0" smtClean="0">
                          <a:solidFill>
                            <a:schemeClr val="accent4">
                              <a:lumMod val="50000"/>
                            </a:schemeClr>
                          </a:solidFill>
                          <a:latin typeface="Arial" pitchFamily="34" charset="0"/>
                          <a:ea typeface="宋体" pitchFamily="2" charset="-122"/>
                          <a:cs typeface="Arial" pitchFamily="34" charset="0"/>
                        </a:rPr>
                        <a:t>滥用</a:t>
                      </a:r>
                      <a:r>
                        <a:rPr lang="zh-CN" altLang="en-US" sz="1800" kern="1200" dirty="0" smtClean="0">
                          <a:solidFill>
                            <a:schemeClr val="accent4">
                              <a:lumMod val="50000"/>
                            </a:schemeClr>
                          </a:solidFill>
                          <a:latin typeface="Arial" pitchFamily="34" charset="0"/>
                          <a:ea typeface="宋体" pitchFamily="2" charset="-122"/>
                          <a:cs typeface="Arial" pitchFamily="34" charset="0"/>
                        </a:rPr>
                        <a:t>或</a:t>
                      </a:r>
                      <a:r>
                        <a:rPr lang="zh-CN" altLang="en-US" sz="1800" b="1" kern="1200" dirty="0" smtClean="0">
                          <a:solidFill>
                            <a:schemeClr val="accent4">
                              <a:lumMod val="50000"/>
                            </a:schemeClr>
                          </a:solidFill>
                          <a:latin typeface="Arial" pitchFamily="34" charset="0"/>
                          <a:ea typeface="宋体" pitchFamily="2" charset="-122"/>
                          <a:cs typeface="Arial" pitchFamily="34" charset="0"/>
                        </a:rPr>
                        <a:t>成瘾</a:t>
                      </a:r>
                      <a:r>
                        <a:rPr lang="zh-CN" altLang="en-US" sz="1800" kern="1200" dirty="0" smtClean="0">
                          <a:solidFill>
                            <a:schemeClr val="accent4">
                              <a:lumMod val="50000"/>
                            </a:schemeClr>
                          </a:solidFill>
                          <a:latin typeface="Arial" pitchFamily="34" charset="0"/>
                          <a:ea typeface="宋体" pitchFamily="2" charset="-122"/>
                          <a:cs typeface="Arial" pitchFamily="34" charset="0"/>
                        </a:rPr>
                        <a:t>风险</a:t>
                      </a:r>
                      <a:endParaRPr lang="en-CA" sz="1800" b="1" kern="1200" dirty="0" smtClean="0">
                        <a:solidFill>
                          <a:schemeClr val="accent4">
                            <a:lumMod val="50000"/>
                          </a:schemeClr>
                        </a:solidFill>
                        <a:latin typeface="Arial" pitchFamily="34" charset="0"/>
                        <a:ea typeface="宋体" pitchFamily="2" charset="-122"/>
                        <a:cs typeface="Arial" pitchFamily="34" charset="0"/>
                      </a:endParaRPr>
                    </a:p>
                    <a:p>
                      <a:endParaRPr lang="en-CA" dirty="0">
                        <a:solidFill>
                          <a:srgbClr val="002060"/>
                        </a:solidFill>
                        <a:latin typeface="Arial" pitchFamily="34" charset="0"/>
                        <a:ea typeface="宋体" pitchFamily="2" charset="-122"/>
                        <a:cs typeface="Arial"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4">
                        <a:alphaModFix amt="36000"/>
                      </a:blip>
                      <a:srcRect/>
                      <a:stretch>
                        <a:fillRect/>
                      </a:stretch>
                    </a:blip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203200" indent="-203200" algn="l" defTabSz="914400" rtl="0" eaLnBrk="1" latinLnBrk="0" hangingPunct="1">
                        <a:spcAft>
                          <a:spcPts val="600"/>
                        </a:spcAft>
                        <a:buFont typeface="Arial" pitchFamily="34" charset="0"/>
                        <a:buChar char="•"/>
                      </a:pPr>
                      <a:r>
                        <a:rPr lang="zh-CN" altLang="en-US" sz="1800" kern="1200" dirty="0" smtClean="0">
                          <a:solidFill>
                            <a:schemeClr val="accent6">
                              <a:lumMod val="50000"/>
                            </a:schemeClr>
                          </a:solidFill>
                          <a:latin typeface="Arial" pitchFamily="34" charset="0"/>
                          <a:ea typeface="宋体" pitchFamily="2" charset="-122"/>
                          <a:cs typeface="Arial" pitchFamily="34" charset="0"/>
                        </a:rPr>
                        <a:t>改变大脑边缘系统活动</a:t>
                      </a:r>
                      <a:endParaRPr lang="en-US" altLang="zh-CN" sz="1800" kern="1200" dirty="0" smtClean="0">
                        <a:solidFill>
                          <a:schemeClr val="accent6">
                            <a:lumMod val="50000"/>
                          </a:schemeClr>
                        </a:solidFill>
                        <a:latin typeface="Arial" pitchFamily="34" charset="0"/>
                        <a:ea typeface="宋体" pitchFamily="2" charset="-122"/>
                        <a:cs typeface="Arial" pitchFamily="34" charset="0"/>
                      </a:endParaRPr>
                    </a:p>
                    <a:p>
                      <a:pPr marL="203200" indent="-203200" algn="l" defTabSz="914400" rtl="0" eaLnBrk="1" latinLnBrk="0" hangingPunct="1">
                        <a:spcAft>
                          <a:spcPts val="600"/>
                        </a:spcAft>
                        <a:buFont typeface="Arial" pitchFamily="34" charset="0"/>
                        <a:buChar char="•"/>
                      </a:pPr>
                      <a:r>
                        <a:rPr lang="zh-CN" altLang="en-US" sz="1800" kern="1200" dirty="0" smtClean="0">
                          <a:solidFill>
                            <a:schemeClr val="accent6">
                              <a:lumMod val="50000"/>
                            </a:schemeClr>
                          </a:solidFill>
                          <a:latin typeface="Arial" pitchFamily="34" charset="0"/>
                          <a:ea typeface="宋体" pitchFamily="2" charset="-122"/>
                          <a:cs typeface="Arial" pitchFamily="34" charset="0"/>
                        </a:rPr>
                        <a:t>调节疼痛的感官和情感方面</a:t>
                      </a:r>
                      <a:endParaRPr lang="en-US" altLang="zh-CN" sz="1800" kern="1200" dirty="0" smtClean="0">
                        <a:solidFill>
                          <a:schemeClr val="accent6">
                            <a:lumMod val="50000"/>
                          </a:schemeClr>
                        </a:solidFill>
                        <a:latin typeface="Arial" pitchFamily="34" charset="0"/>
                        <a:ea typeface="宋体" pitchFamily="2" charset="-122"/>
                        <a:cs typeface="Arial" pitchFamily="34" charset="0"/>
                      </a:endParaRPr>
                    </a:p>
                    <a:p>
                      <a:pPr marL="203200" indent="-203200" algn="l" defTabSz="914400" rtl="0" eaLnBrk="1" latinLnBrk="0" hangingPunct="1">
                        <a:buFont typeface="Arial" pitchFamily="34" charset="0"/>
                        <a:buChar char="•"/>
                      </a:pPr>
                      <a:r>
                        <a:rPr lang="zh-CN" altLang="en-US" sz="1800" kern="1200" dirty="0" smtClean="0">
                          <a:solidFill>
                            <a:schemeClr val="accent6">
                              <a:lumMod val="50000"/>
                            </a:schemeClr>
                          </a:solidFill>
                          <a:latin typeface="Arial" pitchFamily="34" charset="0"/>
                          <a:ea typeface="宋体" pitchFamily="2" charset="-122"/>
                          <a:cs typeface="Arial" pitchFamily="34" charset="0"/>
                        </a:rPr>
                        <a:t>激活脊髓痛觉传递的下行通路</a:t>
                      </a:r>
                      <a:endParaRPr lang="en-US" altLang="zh-CN" sz="1800" kern="1200" dirty="0" smtClean="0">
                        <a:solidFill>
                          <a:schemeClr val="accent6">
                            <a:lumMod val="50000"/>
                          </a:schemeClr>
                        </a:solidFill>
                        <a:latin typeface="Arial" pitchFamily="34" charset="0"/>
                        <a:ea typeface="宋体" pitchFamily="2" charset="-122"/>
                        <a:cs typeface="Arial" pitchFamily="34" charset="0"/>
                      </a:endParaRPr>
                    </a:p>
                    <a:p>
                      <a:pPr marL="203200" indent="-203200" algn="l" defTabSz="914400" rtl="0" eaLnBrk="1" latinLnBrk="0" hangingPunct="1">
                        <a:buFont typeface="Arial" pitchFamily="34" charset="0"/>
                        <a:buChar char="•"/>
                      </a:pPr>
                      <a:r>
                        <a:rPr lang="zh-CN" altLang="en-US" sz="1800" kern="1200" dirty="0" smtClean="0">
                          <a:solidFill>
                            <a:schemeClr val="accent6">
                              <a:lumMod val="50000"/>
                            </a:schemeClr>
                          </a:solidFill>
                          <a:latin typeface="Arial" pitchFamily="34" charset="0"/>
                          <a:ea typeface="宋体" pitchFamily="2" charset="-122"/>
                          <a:cs typeface="Arial" pitchFamily="34" charset="0"/>
                        </a:rPr>
                        <a:t>影响疼痛刺激向神经冲动的转化</a:t>
                      </a:r>
                      <a:endParaRPr lang="en-CA" sz="1800" kern="1200" dirty="0">
                        <a:solidFill>
                          <a:schemeClr val="accent6">
                            <a:lumMod val="50000"/>
                          </a:schemeClr>
                        </a:solidFill>
                        <a:latin typeface="Arial" pitchFamily="34" charset="0"/>
                        <a:ea typeface="宋体" pitchFamily="2" charset="-122"/>
                        <a:cs typeface="Arial"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5">
                        <a:alphaModFix amt="36000"/>
                      </a:blip>
                      <a:srcRect/>
                      <a:stretch>
                        <a:fillRect/>
                      </a:stretch>
                    </a:blipFill>
                  </a:tcPr>
                </a:tc>
              </a:tr>
            </a:tbl>
          </a:graphicData>
        </a:graphic>
      </p:graphicFrame>
      <p:sp>
        <p:nvSpPr>
          <p:cNvPr id="13" name="Rounded Rectangle 12"/>
          <p:cNvSpPr/>
          <p:nvPr/>
        </p:nvSpPr>
        <p:spPr>
          <a:xfrm>
            <a:off x="346659" y="1700808"/>
            <a:ext cx="8540165" cy="524232"/>
          </a:xfrm>
          <a:prstGeom prst="roundRect">
            <a:avLst/>
          </a:prstGeom>
          <a:solidFill>
            <a:srgbClr val="0C6FCF"/>
          </a:solidFill>
          <a:ln w="25400" cap="flat" cmpd="sng" algn="ctr">
            <a:solidFill>
              <a:srgbClr val="0C6FC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none" spc="0" normalizeH="0" noProof="0" dirty="0" smtClean="0">
                <a:ln>
                  <a:noFill/>
                </a:ln>
                <a:solidFill>
                  <a:prstClr val="white"/>
                </a:solidFill>
                <a:effectLst/>
                <a:uLnTx/>
                <a:uFillTx/>
                <a:latin typeface="Arial" pitchFamily="34" charset="0"/>
                <a:ea typeface="宋体" pitchFamily="2" charset="-122"/>
                <a:cs typeface="Arial" pitchFamily="34" charset="0"/>
              </a:rPr>
              <a:t>急性或慢性重度腰痛的短期治疗</a:t>
            </a:r>
            <a:endParaRPr kumimoji="0" lang="en-CA" sz="2400" b="1" i="0" u="none" strike="noStrike" kern="0" cap="none" spc="0" normalizeH="0" noProof="0" dirty="0" smtClean="0">
              <a:ln>
                <a:noFill/>
              </a:ln>
              <a:solidFill>
                <a:prstClr val="white"/>
              </a:solidFill>
              <a:effectLst/>
              <a:uLnTx/>
              <a:uFillTx/>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300596069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24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pPr>
              <a:lnSpc>
                <a:spcPct val="85000"/>
              </a:lnSpc>
            </a:pPr>
            <a:r>
              <a:rPr lang="zh-CN" altLang="en-US" dirty="0" smtClean="0">
                <a:latin typeface="Arial" pitchFamily="34" charset="0"/>
                <a:ea typeface="宋体" pitchFamily="2" charset="-122"/>
                <a:cs typeface="Arial" pitchFamily="34" charset="0"/>
              </a:rPr>
              <a:t>曲马多</a:t>
            </a:r>
            <a:endParaRPr lang="en-US" dirty="0">
              <a:latin typeface="Arial" pitchFamily="34" charset="0"/>
              <a:ea typeface="宋体" pitchFamily="2" charset="-122"/>
              <a:cs typeface="Arial" pitchFamily="34" charset="0"/>
            </a:endParaRPr>
          </a:p>
        </p:txBody>
      </p:sp>
      <p:sp>
        <p:nvSpPr>
          <p:cNvPr id="3" name="Content Placeholder 2"/>
          <p:cNvSpPr>
            <a:spLocks noGrp="1"/>
          </p:cNvSpPr>
          <p:nvPr>
            <p:ph idx="1"/>
          </p:nvPr>
        </p:nvSpPr>
        <p:spPr/>
        <p:txBody>
          <a:bodyPr/>
          <a:lstStyle/>
          <a:p>
            <a:r>
              <a:rPr lang="zh-CN" altLang="en-US" dirty="0" smtClean="0">
                <a:latin typeface="Arial" pitchFamily="34" charset="0"/>
                <a:ea typeface="宋体" pitchFamily="2" charset="-122"/>
                <a:cs typeface="Arial" pitchFamily="34" charset="0"/>
              </a:rPr>
              <a:t>“非典型”阿片类镇痛药</a:t>
            </a:r>
            <a:endParaRPr dirty="0" smtClean="0">
              <a:latin typeface="Arial" pitchFamily="34" charset="0"/>
              <a:ea typeface="宋体" pitchFamily="2" charset="-122"/>
              <a:cs typeface="Arial" pitchFamily="34" charset="0"/>
            </a:endParaRPr>
          </a:p>
          <a:p>
            <a:r>
              <a:rPr lang="zh-CN" altLang="en-US" dirty="0" smtClean="0">
                <a:latin typeface="Arial" pitchFamily="34" charset="0"/>
                <a:ea typeface="宋体" pitchFamily="2" charset="-122"/>
                <a:cs typeface="Arial" pitchFamily="34" charset="0"/>
              </a:rPr>
              <a:t>独特的作用机制  </a:t>
            </a:r>
            <a:r>
              <a:rPr lang="en-US" dirty="0" smtClean="0">
                <a:latin typeface="Arial" pitchFamily="34" charset="0"/>
                <a:ea typeface="宋体" pitchFamily="2" charset="-122"/>
                <a:cs typeface="Arial" pitchFamily="34" charset="0"/>
              </a:rPr>
              <a:t> </a:t>
            </a:r>
          </a:p>
          <a:p>
            <a:pPr lvl="1"/>
            <a:r>
              <a:rPr lang="zh-CN" altLang="en-US" dirty="0">
                <a:latin typeface="Arial" pitchFamily="34" charset="0"/>
                <a:ea typeface="宋体" pitchFamily="2" charset="-122"/>
                <a:cs typeface="Arial" pitchFamily="34" charset="0"/>
              </a:rPr>
              <a:t>去甲肾上腺素和血清素途径</a:t>
            </a:r>
          </a:p>
          <a:p>
            <a:pPr lvl="1"/>
            <a:r>
              <a:rPr lang="zh-CN" altLang="en-US" dirty="0" smtClean="0">
                <a:latin typeface="Arial" pitchFamily="34" charset="0"/>
                <a:ea typeface="宋体" pitchFamily="2" charset="-122"/>
                <a:cs typeface="Arial" pitchFamily="34" charset="0"/>
              </a:rPr>
              <a:t>阿片作用取决于向活性代谢产物</a:t>
            </a:r>
            <a:r>
              <a:rPr dirty="0" smtClean="0">
                <a:latin typeface="Arial" pitchFamily="34" charset="0"/>
                <a:ea typeface="宋体" pitchFamily="2" charset="-122"/>
                <a:cs typeface="Arial" pitchFamily="34" charset="0"/>
              </a:rPr>
              <a:t>M1</a:t>
            </a:r>
            <a:r>
              <a:rPr lang="zh-CN" altLang="en-US" dirty="0" smtClean="0">
                <a:latin typeface="Arial" pitchFamily="34" charset="0"/>
                <a:ea typeface="宋体" pitchFamily="2" charset="-122"/>
                <a:cs typeface="Arial" pitchFamily="34" charset="0"/>
              </a:rPr>
              <a:t>的转化</a:t>
            </a:r>
            <a:endParaRPr lang="en-US" dirty="0" smtClean="0">
              <a:latin typeface="Arial" pitchFamily="34" charset="0"/>
              <a:ea typeface="宋体" pitchFamily="2" charset="-122"/>
              <a:cs typeface="Arial" pitchFamily="34" charset="0"/>
            </a:endParaRPr>
          </a:p>
          <a:p>
            <a:r>
              <a:rPr lang="zh-CN" altLang="en-US" dirty="0" smtClean="0">
                <a:latin typeface="Arial" pitchFamily="34" charset="0"/>
                <a:ea typeface="宋体" pitchFamily="2" charset="-122"/>
                <a:cs typeface="Arial" pitchFamily="34" charset="0"/>
              </a:rPr>
              <a:t>与</a:t>
            </a:r>
            <a:r>
              <a:rPr lang="en-CA" altLang="zh-CN" dirty="0"/>
              <a:t>μ</a:t>
            </a:r>
            <a:r>
              <a:rPr lang="zh-CN" altLang="en-US" dirty="0" smtClean="0">
                <a:latin typeface="Arial" pitchFamily="34" charset="0"/>
                <a:ea typeface="宋体" pitchFamily="2" charset="-122"/>
                <a:cs typeface="Arial" pitchFamily="34" charset="0"/>
              </a:rPr>
              <a:t>阿片受体的结合力弱</a:t>
            </a:r>
            <a:endParaRPr lang="en-US" dirty="0" smtClean="0">
              <a:latin typeface="Arial" pitchFamily="34" charset="0"/>
              <a:ea typeface="宋体" pitchFamily="2" charset="-122"/>
              <a:cs typeface="Arial" pitchFamily="34" charset="0"/>
            </a:endParaRPr>
          </a:p>
          <a:p>
            <a:r>
              <a:rPr lang="zh-CN" altLang="en-US" dirty="0" smtClean="0">
                <a:latin typeface="Arial" pitchFamily="34" charset="0"/>
                <a:ea typeface="宋体" pitchFamily="2" charset="-122"/>
                <a:cs typeface="Arial" pitchFamily="34" charset="0"/>
              </a:rPr>
              <a:t>用于腰痛治疗有效性的临床研究</a:t>
            </a:r>
            <a:endParaRPr lang="en-US" dirty="0">
              <a:latin typeface="Arial" pitchFamily="34" charset="0"/>
              <a:ea typeface="宋体" pitchFamily="2" charset="-122"/>
              <a:cs typeface="Arial" pitchFamily="34" charset="0"/>
            </a:endParaRPr>
          </a:p>
        </p:txBody>
      </p:sp>
      <p:sp>
        <p:nvSpPr>
          <p:cNvPr id="5" name="Rectangle 4"/>
          <p:cNvSpPr/>
          <p:nvPr/>
        </p:nvSpPr>
        <p:spPr>
          <a:xfrm>
            <a:off x="206723" y="6352481"/>
            <a:ext cx="8568952" cy="461665"/>
          </a:xfrm>
          <a:prstGeom prst="rect">
            <a:avLst/>
          </a:prstGeom>
        </p:spPr>
        <p:txBody>
          <a:bodyPr wrap="square" lIns="0" tIns="0" rIns="0" bIns="0" anchor="b" anchorCtr="0">
            <a:spAutoFit/>
          </a:bodyPr>
          <a:lstStyle/>
          <a:p>
            <a:pPr marL="0" lvl="4"/>
            <a:r>
              <a:rPr lang="en-US" sz="1000" dirty="0">
                <a:solidFill>
                  <a:srgbClr val="002060"/>
                </a:solidFill>
                <a:latin typeface="Arial" pitchFamily="34" charset="0"/>
                <a:ea typeface="宋体" pitchFamily="2" charset="-122"/>
                <a:cs typeface="Arial" pitchFamily="34" charset="0"/>
              </a:rPr>
              <a:t>Baer P </a:t>
            </a:r>
            <a:r>
              <a:rPr lang="en-US" sz="1000" i="1" dirty="0">
                <a:solidFill>
                  <a:srgbClr val="002060"/>
                </a:solidFill>
                <a:latin typeface="Arial" pitchFamily="34" charset="0"/>
                <a:ea typeface="宋体" pitchFamily="2" charset="-122"/>
                <a:cs typeface="Arial" pitchFamily="34" charset="0"/>
              </a:rPr>
              <a:t>et al. </a:t>
            </a:r>
            <a:r>
              <a:rPr lang="en-US" sz="1000" i="1" dirty="0" smtClean="0">
                <a:solidFill>
                  <a:srgbClr val="002060"/>
                </a:solidFill>
                <a:latin typeface="Arial" pitchFamily="34" charset="0"/>
                <a:ea typeface="宋体" pitchFamily="2" charset="-122"/>
                <a:cs typeface="Arial" pitchFamily="34" charset="0"/>
              </a:rPr>
              <a:t>Can </a:t>
            </a:r>
            <a:r>
              <a:rPr lang="en-US" sz="1000" i="1" dirty="0">
                <a:solidFill>
                  <a:srgbClr val="002060"/>
                </a:solidFill>
                <a:latin typeface="Arial" pitchFamily="34" charset="0"/>
                <a:ea typeface="宋体" pitchFamily="2" charset="-122"/>
                <a:cs typeface="Arial" pitchFamily="34" charset="0"/>
              </a:rPr>
              <a:t>J Diagnosis </a:t>
            </a:r>
            <a:r>
              <a:rPr lang="en-US" sz="1000" dirty="0">
                <a:solidFill>
                  <a:srgbClr val="002060"/>
                </a:solidFill>
                <a:latin typeface="Arial" pitchFamily="34" charset="0"/>
                <a:ea typeface="宋体" pitchFamily="2" charset="-122"/>
                <a:cs typeface="Arial" pitchFamily="34" charset="0"/>
              </a:rPr>
              <a:t>2010; </a:t>
            </a:r>
            <a:r>
              <a:rPr lang="en-US" sz="1000" dirty="0" smtClean="0">
                <a:solidFill>
                  <a:srgbClr val="002060"/>
                </a:solidFill>
                <a:latin typeface="Arial" pitchFamily="34" charset="0"/>
                <a:ea typeface="宋体" pitchFamily="2" charset="-122"/>
                <a:cs typeface="Arial" pitchFamily="34" charset="0"/>
              </a:rPr>
              <a:t>27(10</a:t>
            </a:r>
            <a:r>
              <a:rPr lang="en-US" sz="1000" dirty="0">
                <a:solidFill>
                  <a:srgbClr val="002060"/>
                </a:solidFill>
                <a:latin typeface="Arial" pitchFamily="34" charset="0"/>
                <a:ea typeface="宋体" pitchFamily="2" charset="-122"/>
                <a:cs typeface="Arial" pitchFamily="34" charset="0"/>
              </a:rPr>
              <a:t>):</a:t>
            </a:r>
            <a:r>
              <a:rPr lang="en-US" sz="1000" dirty="0" smtClean="0">
                <a:solidFill>
                  <a:srgbClr val="002060"/>
                </a:solidFill>
                <a:latin typeface="Arial" pitchFamily="34" charset="0"/>
                <a:ea typeface="宋体" pitchFamily="2" charset="-122"/>
                <a:cs typeface="Arial" pitchFamily="34" charset="0"/>
              </a:rPr>
              <a:t>43-50; </a:t>
            </a:r>
            <a:r>
              <a:rPr lang="en-US" sz="1000" dirty="0" err="1" smtClean="0">
                <a:solidFill>
                  <a:srgbClr val="002060"/>
                </a:solidFill>
                <a:latin typeface="Arial" pitchFamily="34" charset="0"/>
                <a:ea typeface="宋体" pitchFamily="2" charset="-122"/>
                <a:cs typeface="Arial" pitchFamily="34" charset="0"/>
              </a:rPr>
              <a:t>Deshpande</a:t>
            </a:r>
            <a:r>
              <a:rPr lang="en-US" sz="1000" dirty="0" smtClean="0">
                <a:solidFill>
                  <a:srgbClr val="002060"/>
                </a:solidFill>
                <a:latin typeface="Arial" pitchFamily="34" charset="0"/>
                <a:ea typeface="宋体" pitchFamily="2" charset="-122"/>
                <a:cs typeface="Arial" pitchFamily="34" charset="0"/>
              </a:rPr>
              <a:t> </a:t>
            </a:r>
            <a:r>
              <a:rPr lang="en-US" sz="1000" dirty="0">
                <a:solidFill>
                  <a:srgbClr val="002060"/>
                </a:solidFill>
                <a:latin typeface="Arial" pitchFamily="34" charset="0"/>
                <a:ea typeface="宋体" pitchFamily="2" charset="-122"/>
                <a:cs typeface="Arial" pitchFamily="34" charset="0"/>
              </a:rPr>
              <a:t>A et al. </a:t>
            </a:r>
            <a:r>
              <a:rPr lang="en-US" sz="1000" i="1" dirty="0" smtClean="0">
                <a:solidFill>
                  <a:srgbClr val="002060"/>
                </a:solidFill>
                <a:latin typeface="Arial" pitchFamily="34" charset="0"/>
                <a:ea typeface="宋体" pitchFamily="2" charset="-122"/>
                <a:cs typeface="Arial" pitchFamily="34" charset="0"/>
              </a:rPr>
              <a:t>Cochrane Database </a:t>
            </a:r>
            <a:r>
              <a:rPr lang="en-US" sz="1000" i="1" dirty="0">
                <a:solidFill>
                  <a:srgbClr val="002060"/>
                </a:solidFill>
                <a:latin typeface="Arial" pitchFamily="34" charset="0"/>
                <a:ea typeface="宋体" pitchFamily="2" charset="-122"/>
                <a:cs typeface="Arial" pitchFamily="34" charset="0"/>
              </a:rPr>
              <a:t>Syst Rev </a:t>
            </a:r>
            <a:r>
              <a:rPr lang="en-US" sz="1000" dirty="0">
                <a:solidFill>
                  <a:srgbClr val="002060"/>
                </a:solidFill>
                <a:latin typeface="Arial" pitchFamily="34" charset="0"/>
                <a:ea typeface="宋体" pitchFamily="2" charset="-122"/>
                <a:cs typeface="Arial" pitchFamily="34" charset="0"/>
              </a:rPr>
              <a:t>2007; </a:t>
            </a:r>
            <a:r>
              <a:rPr lang="en-US" sz="1000" dirty="0" smtClean="0">
                <a:solidFill>
                  <a:srgbClr val="002060"/>
                </a:solidFill>
                <a:latin typeface="Arial" pitchFamily="34" charset="0"/>
                <a:ea typeface="宋体" pitchFamily="2" charset="-122"/>
                <a:cs typeface="Arial" pitchFamily="34" charset="0"/>
              </a:rPr>
              <a:t>3:CD004959; Janssen </a:t>
            </a:r>
            <a:r>
              <a:rPr lang="en-US" sz="1000" dirty="0">
                <a:solidFill>
                  <a:srgbClr val="002060"/>
                </a:solidFill>
                <a:latin typeface="Arial" pitchFamily="34" charset="0"/>
                <a:ea typeface="宋体" pitchFamily="2" charset="-122"/>
                <a:cs typeface="Arial" pitchFamily="34" charset="0"/>
              </a:rPr>
              <a:t>Pharmaceuticals Inc. </a:t>
            </a:r>
            <a:r>
              <a:rPr lang="en-US" sz="1000" i="1" dirty="0">
                <a:solidFill>
                  <a:srgbClr val="002060"/>
                </a:solidFill>
                <a:latin typeface="Arial" pitchFamily="34" charset="0"/>
                <a:ea typeface="宋体" pitchFamily="2" charset="-122"/>
                <a:cs typeface="Arial" pitchFamily="34" charset="0"/>
              </a:rPr>
              <a:t>Tramadol Hydrochloride Tablets Full Prescribing Information. </a:t>
            </a:r>
            <a:r>
              <a:rPr lang="en-US" sz="1000" dirty="0" smtClean="0">
                <a:solidFill>
                  <a:srgbClr val="002060"/>
                </a:solidFill>
                <a:latin typeface="Arial" pitchFamily="34" charset="0"/>
                <a:ea typeface="宋体" pitchFamily="2" charset="-122"/>
                <a:cs typeface="Arial" pitchFamily="34" charset="0"/>
              </a:rPr>
              <a:t>Titusville</a:t>
            </a:r>
            <a:r>
              <a:rPr lang="en-US" sz="1000" dirty="0">
                <a:solidFill>
                  <a:srgbClr val="002060"/>
                </a:solidFill>
                <a:latin typeface="Arial" pitchFamily="34" charset="0"/>
                <a:ea typeface="宋体" pitchFamily="2" charset="-122"/>
                <a:cs typeface="Arial" pitchFamily="34" charset="0"/>
              </a:rPr>
              <a:t>, NJ: </a:t>
            </a:r>
            <a:r>
              <a:rPr lang="en-US" sz="1000" dirty="0" smtClean="0">
                <a:solidFill>
                  <a:srgbClr val="002060"/>
                </a:solidFill>
                <a:latin typeface="Arial" pitchFamily="34" charset="0"/>
                <a:ea typeface="宋体" pitchFamily="2" charset="-122"/>
                <a:cs typeface="Arial" pitchFamily="34" charset="0"/>
              </a:rPr>
              <a:t>2013; Schofferman </a:t>
            </a:r>
            <a:r>
              <a:rPr lang="en-US" sz="1000" dirty="0">
                <a:solidFill>
                  <a:srgbClr val="002060"/>
                </a:solidFill>
                <a:latin typeface="Arial" pitchFamily="34" charset="0"/>
                <a:ea typeface="宋体" pitchFamily="2" charset="-122"/>
                <a:cs typeface="Arial" pitchFamily="34" charset="0"/>
              </a:rPr>
              <a:t>J, Mazanec D</a:t>
            </a:r>
            <a:r>
              <a:rPr lang="en-US" sz="1000" dirty="0" smtClean="0">
                <a:solidFill>
                  <a:srgbClr val="002060"/>
                </a:solidFill>
                <a:latin typeface="Arial" pitchFamily="34" charset="0"/>
                <a:ea typeface="宋体" pitchFamily="2" charset="-122"/>
                <a:cs typeface="Arial" pitchFamily="34" charset="0"/>
              </a:rPr>
              <a:t>. </a:t>
            </a:r>
            <a:r>
              <a:rPr lang="en-US" sz="1000" i="1" dirty="0">
                <a:solidFill>
                  <a:srgbClr val="002060"/>
                </a:solidFill>
                <a:latin typeface="Arial" pitchFamily="34" charset="0"/>
                <a:ea typeface="宋体" pitchFamily="2" charset="-122"/>
                <a:cs typeface="Arial" pitchFamily="34" charset="0"/>
              </a:rPr>
              <a:t>Spine J </a:t>
            </a:r>
            <a:r>
              <a:rPr lang="en-US" sz="1000" dirty="0">
                <a:solidFill>
                  <a:srgbClr val="002060"/>
                </a:solidFill>
                <a:latin typeface="Arial" pitchFamily="34" charset="0"/>
                <a:ea typeface="宋体" pitchFamily="2" charset="-122"/>
                <a:cs typeface="Arial" pitchFamily="34" charset="0"/>
              </a:rPr>
              <a:t>2008; 8(1):</a:t>
            </a:r>
            <a:r>
              <a:rPr lang="en-US" sz="1000" dirty="0" smtClean="0">
                <a:solidFill>
                  <a:srgbClr val="002060"/>
                </a:solidFill>
                <a:latin typeface="Arial" pitchFamily="34" charset="0"/>
                <a:ea typeface="宋体" pitchFamily="2" charset="-122"/>
                <a:cs typeface="Arial" pitchFamily="34" charset="0"/>
              </a:rPr>
              <a:t>185-94;</a:t>
            </a:r>
            <a:br>
              <a:rPr lang="en-US" sz="1000" dirty="0" smtClean="0">
                <a:solidFill>
                  <a:srgbClr val="002060"/>
                </a:solidFill>
                <a:latin typeface="Arial" pitchFamily="34" charset="0"/>
                <a:ea typeface="宋体" pitchFamily="2" charset="-122"/>
                <a:cs typeface="Arial" pitchFamily="34" charset="0"/>
              </a:rPr>
            </a:br>
            <a:r>
              <a:rPr lang="en-US" sz="1000" dirty="0" smtClean="0">
                <a:solidFill>
                  <a:srgbClr val="002060"/>
                </a:solidFill>
                <a:latin typeface="Arial" pitchFamily="34" charset="0"/>
                <a:ea typeface="宋体" pitchFamily="2" charset="-122"/>
                <a:cs typeface="Arial" pitchFamily="34" charset="0"/>
              </a:rPr>
              <a:t>Vorsanger </a:t>
            </a:r>
            <a:r>
              <a:rPr lang="en-US" sz="1000" dirty="0">
                <a:solidFill>
                  <a:srgbClr val="002060"/>
                </a:solidFill>
                <a:latin typeface="Arial" pitchFamily="34" charset="0"/>
                <a:ea typeface="宋体" pitchFamily="2" charset="-122"/>
                <a:cs typeface="Arial" pitchFamily="34" charset="0"/>
              </a:rPr>
              <a:t>GJ </a:t>
            </a:r>
            <a:r>
              <a:rPr lang="en-US" sz="1000" i="1" dirty="0">
                <a:solidFill>
                  <a:srgbClr val="002060"/>
                </a:solidFill>
                <a:latin typeface="Arial" pitchFamily="34" charset="0"/>
                <a:ea typeface="宋体" pitchFamily="2" charset="-122"/>
                <a:cs typeface="Arial" pitchFamily="34" charset="0"/>
              </a:rPr>
              <a:t>et al. </a:t>
            </a:r>
            <a:r>
              <a:rPr lang="en-US" sz="1000" i="1" dirty="0" smtClean="0">
                <a:solidFill>
                  <a:srgbClr val="002060"/>
                </a:solidFill>
                <a:latin typeface="Arial" pitchFamily="34" charset="0"/>
                <a:ea typeface="宋体" pitchFamily="2" charset="-122"/>
                <a:cs typeface="Arial" pitchFamily="34" charset="0"/>
              </a:rPr>
              <a:t>J </a:t>
            </a:r>
            <a:r>
              <a:rPr lang="en-US" sz="1000" i="1" dirty="0">
                <a:solidFill>
                  <a:srgbClr val="002060"/>
                </a:solidFill>
                <a:latin typeface="Arial" pitchFamily="34" charset="0"/>
                <a:ea typeface="宋体" pitchFamily="2" charset="-122"/>
                <a:cs typeface="Arial" pitchFamily="34" charset="0"/>
              </a:rPr>
              <a:t>Opioid </a:t>
            </a:r>
            <a:r>
              <a:rPr lang="en-US" sz="1000" i="1" dirty="0" err="1">
                <a:solidFill>
                  <a:srgbClr val="002060"/>
                </a:solidFill>
                <a:latin typeface="Arial" pitchFamily="34" charset="0"/>
                <a:ea typeface="宋体" pitchFamily="2" charset="-122"/>
                <a:cs typeface="Arial" pitchFamily="34" charset="0"/>
              </a:rPr>
              <a:t>Manag</a:t>
            </a:r>
            <a:r>
              <a:rPr lang="en-US" sz="1000" i="1" dirty="0">
                <a:solidFill>
                  <a:srgbClr val="002060"/>
                </a:solidFill>
                <a:latin typeface="Arial" pitchFamily="34" charset="0"/>
                <a:ea typeface="宋体" pitchFamily="2" charset="-122"/>
                <a:cs typeface="Arial" pitchFamily="34" charset="0"/>
              </a:rPr>
              <a:t> </a:t>
            </a:r>
            <a:r>
              <a:rPr lang="en-US" sz="1000" dirty="0">
                <a:solidFill>
                  <a:srgbClr val="002060"/>
                </a:solidFill>
                <a:latin typeface="Arial" pitchFamily="34" charset="0"/>
                <a:ea typeface="宋体" pitchFamily="2" charset="-122"/>
                <a:cs typeface="Arial" pitchFamily="34" charset="0"/>
              </a:rPr>
              <a:t>2008; 4(2):87-97.</a:t>
            </a:r>
            <a:endParaRPr lang="en-US" sz="1000" dirty="0" smtClean="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20843433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zh-CN" altLang="en-US" dirty="0" smtClean="0">
                <a:latin typeface="Arial" pitchFamily="34" charset="0"/>
                <a:ea typeface="宋体" pitchFamily="2" charset="-122"/>
                <a:cs typeface="Arial" pitchFamily="34" charset="0"/>
              </a:rPr>
              <a:t>问题讨论</a:t>
            </a:r>
            <a:endParaRPr lang="en-CA" dirty="0">
              <a:latin typeface="Arial" pitchFamily="34" charset="0"/>
              <a:ea typeface="宋体" pitchFamily="2" charset="-122"/>
              <a:cs typeface="Arial"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9486" y="879249"/>
            <a:ext cx="5907314" cy="5907314"/>
          </a:xfrm>
          <a:prstGeom prst="rect">
            <a:avLst/>
          </a:prstGeom>
        </p:spPr>
      </p:pic>
      <p:sp>
        <p:nvSpPr>
          <p:cNvPr id="7" name="Rounded Rectangle 6"/>
          <p:cNvSpPr/>
          <p:nvPr/>
        </p:nvSpPr>
        <p:spPr>
          <a:xfrm>
            <a:off x="683568" y="2060848"/>
            <a:ext cx="7992888" cy="38884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80000"/>
              </a:lnSpc>
              <a:spcBef>
                <a:spcPct val="20000"/>
              </a:spcBef>
              <a:buClr>
                <a:srgbClr val="0092FF"/>
              </a:buClr>
              <a:buFont typeface="Arial" pitchFamily="34" charset="0"/>
              <a:buNone/>
            </a:pPr>
            <a:r>
              <a:rPr lang="zh-CN" altLang="en-US" sz="4000" b="1" cap="small" dirty="0" smtClean="0">
                <a:solidFill>
                  <a:srgbClr val="620657"/>
                </a:solidFill>
                <a:latin typeface="Arial" pitchFamily="34" charset="0"/>
                <a:ea typeface="宋体" pitchFamily="2" charset="-122"/>
                <a:cs typeface="Arial" pitchFamily="34" charset="0"/>
              </a:rPr>
              <a:t>在开具阿片类药物时，</a:t>
            </a:r>
            <a:endParaRPr lang="en-US" altLang="zh-CN" sz="4000" b="1" cap="small" dirty="0" smtClean="0">
              <a:solidFill>
                <a:srgbClr val="620657"/>
              </a:solidFill>
              <a:latin typeface="Arial" pitchFamily="34" charset="0"/>
              <a:ea typeface="宋体" pitchFamily="2" charset="-122"/>
              <a:cs typeface="Arial" pitchFamily="34" charset="0"/>
            </a:endParaRPr>
          </a:p>
          <a:p>
            <a:pPr algn="ctr">
              <a:lnSpc>
                <a:spcPct val="80000"/>
              </a:lnSpc>
              <a:spcBef>
                <a:spcPct val="20000"/>
              </a:spcBef>
              <a:buClr>
                <a:srgbClr val="0092FF"/>
              </a:buClr>
              <a:buFont typeface="Arial" pitchFamily="34" charset="0"/>
              <a:buNone/>
            </a:pPr>
            <a:r>
              <a:rPr lang="zh-CN" altLang="en-US" sz="4000" b="1" cap="small" dirty="0" smtClean="0">
                <a:solidFill>
                  <a:srgbClr val="620657"/>
                </a:solidFill>
                <a:latin typeface="Arial" pitchFamily="34" charset="0"/>
                <a:ea typeface="宋体" pitchFamily="2" charset="-122"/>
                <a:cs typeface="Arial" pitchFamily="34" charset="0"/>
              </a:rPr>
              <a:t>您会告知患者什么副作用？</a:t>
            </a:r>
            <a:endParaRPr lang="en-CA" sz="4000" b="1" cap="small" dirty="0">
              <a:solidFill>
                <a:srgbClr val="620657"/>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2152680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57200" y="275273"/>
            <a:ext cx="8229600" cy="1143000"/>
          </a:xfrm>
        </p:spPr>
        <p:txBody>
          <a:bodyPr vert="horz" lIns="91440" tIns="45720" rIns="91440" bIns="45720" rtlCol="0" anchor="ctr">
            <a:noAutofit/>
          </a:bodyPr>
          <a:lstStyle/>
          <a:p>
            <a:pPr fontAlgn="base">
              <a:lnSpc>
                <a:spcPct val="85000"/>
              </a:lnSpc>
              <a:spcAft>
                <a:spcPct val="0"/>
              </a:spcAft>
            </a:pPr>
            <a:r>
              <a:rPr lang="zh-CN" altLang="en-US" dirty="0" smtClean="0">
                <a:latin typeface="Arial" pitchFamily="34" charset="0"/>
                <a:ea typeface="宋体" pitchFamily="2" charset="-122"/>
                <a:cs typeface="Arial" pitchFamily="34" charset="0"/>
              </a:rPr>
              <a:t>阿片类药物的不良作用</a:t>
            </a:r>
            <a:endParaRPr lang="en-US" dirty="0">
              <a:latin typeface="Arial" pitchFamily="34" charset="0"/>
              <a:ea typeface="宋体" pitchFamily="2" charset="-122"/>
              <a:cs typeface="Arial" pitchFamily="34" charset="0"/>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686808703"/>
              </p:ext>
            </p:extLst>
          </p:nvPr>
        </p:nvGraphicFramePr>
        <p:xfrm>
          <a:off x="447040" y="1762125"/>
          <a:ext cx="8229600" cy="3226185"/>
        </p:xfrm>
        <a:graphic>
          <a:graphicData uri="http://schemas.openxmlformats.org/drawingml/2006/table">
            <a:tbl>
              <a:tblPr firstRow="1" bandRow="1">
                <a:tableStyleId>{5C22544A-7EE6-4342-B048-85BDC9FD1C3A}</a:tableStyleId>
              </a:tblPr>
              <a:tblGrid>
                <a:gridCol w="1961159"/>
                <a:gridCol w="6268441"/>
              </a:tblGrid>
              <a:tr h="512762">
                <a:tc>
                  <a:txBody>
                    <a:bodyPr/>
                    <a:lstStyle/>
                    <a:p>
                      <a:pPr lvl="0" algn="ctr"/>
                      <a:r>
                        <a:rPr lang="en-US" sz="2400" dirty="0" smtClean="0">
                          <a:effectLst>
                            <a:outerShdw blurRad="38100" dist="38100" dir="2700000" algn="tl">
                              <a:srgbClr val="000000">
                                <a:alpha val="43137"/>
                              </a:srgbClr>
                            </a:outerShdw>
                          </a:effectLst>
                          <a:latin typeface="Arial" pitchFamily="34" charset="0"/>
                          <a:ea typeface="宋体" pitchFamily="2" charset="-122"/>
                          <a:cs typeface="Arial" pitchFamily="34" charset="0"/>
                        </a:rPr>
                        <a:t>  </a:t>
                      </a:r>
                      <a:r>
                        <a:rPr lang="zh-CN" altLang="en-US" sz="2400" dirty="0" smtClean="0">
                          <a:effectLst>
                            <a:outerShdw blurRad="38100" dist="38100" dir="2700000" algn="tl">
                              <a:srgbClr val="000000">
                                <a:alpha val="43137"/>
                              </a:srgbClr>
                            </a:outerShdw>
                          </a:effectLst>
                          <a:latin typeface="Arial" pitchFamily="34" charset="0"/>
                          <a:ea typeface="宋体" pitchFamily="2" charset="-122"/>
                          <a:cs typeface="Arial" pitchFamily="34" charset="0"/>
                        </a:rPr>
                        <a:t>系统</a:t>
                      </a:r>
                      <a:endParaRPr lang="en-US" sz="2400" dirty="0">
                        <a:effectLst/>
                        <a:latin typeface="Arial" pitchFamily="34" charset="0"/>
                        <a:ea typeface="宋体" pitchFamily="2" charset="-122"/>
                        <a:cs typeface="Arial" pitchFamily="34" charset="0"/>
                      </a:endParaRPr>
                    </a:p>
                  </a:txBody>
                  <a:tcPr marL="89133" marR="89133"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400" dirty="0" smtClean="0">
                          <a:effectLst/>
                          <a:latin typeface="Arial" pitchFamily="34" charset="0"/>
                          <a:ea typeface="宋体" pitchFamily="2" charset="-122"/>
                          <a:cs typeface="Arial" pitchFamily="34" charset="0"/>
                        </a:rPr>
                        <a:t>副作用</a:t>
                      </a:r>
                      <a:endParaRPr lang="en-US" sz="2400" dirty="0">
                        <a:effectLst/>
                        <a:latin typeface="Arial" pitchFamily="34" charset="0"/>
                        <a:ea typeface="宋体" pitchFamily="2" charset="-122"/>
                        <a:cs typeface="Arial" pitchFamily="34" charset="0"/>
                      </a:endParaRPr>
                    </a:p>
                  </a:txBody>
                  <a:tcPr marL="89133" marR="89133"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4962">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胃肠道</a:t>
                      </a:r>
                      <a:endParaRPr kumimoji="0" 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marL="89133" marR="89133"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恶心、呕吐、便秘</a:t>
                      </a:r>
                      <a:endParaRPr kumimoji="0" 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marL="89133" marR="89133"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98442">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CNS</a:t>
                      </a:r>
                    </a:p>
                  </a:txBody>
                  <a:tcPr marL="89133" marR="89133"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l" defTabSz="914400" rtl="0" eaLnBrk="1" fontAlgn="base" latinLnBrk="0" hangingPunct="1">
                        <a:lnSpc>
                          <a:spcPct val="120000"/>
                        </a:lnSpc>
                        <a:spcBef>
                          <a:spcPts val="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认知障碍、镇静、头昏、头晕</a:t>
                      </a:r>
                      <a:endParaRPr kumimoji="0" 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marL="89133" marR="89133"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507433">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呼吸系统</a:t>
                      </a:r>
                      <a:endParaRPr kumimoji="0" 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marL="89133" marR="89133"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呼吸抑制</a:t>
                      </a:r>
                      <a:endParaRPr kumimoji="0" 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marL="89133" marR="89133"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40113">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kern="1200" cap="none" normalizeH="0" baseline="0" dirty="0" smtClean="0">
                          <a:ln>
                            <a:noFill/>
                          </a:ln>
                          <a:solidFill>
                            <a:srgbClr val="002060"/>
                          </a:solidFill>
                          <a:effectLst/>
                          <a:latin typeface="Arial" pitchFamily="34" charset="0"/>
                          <a:ea typeface="宋体" pitchFamily="2" charset="-122"/>
                          <a:cs typeface="Arial" pitchFamily="34" charset="0"/>
                        </a:rPr>
                        <a:t>心血管</a:t>
                      </a:r>
                      <a:endParaRPr kumimoji="0" lang="en-US" altLang="en-US" sz="2000" b="0" i="0" u="none" strike="noStrike" kern="1200" cap="none" normalizeH="0" baseline="0" dirty="0" smtClean="0">
                        <a:ln>
                          <a:noFill/>
                        </a:ln>
                        <a:solidFill>
                          <a:srgbClr val="002060"/>
                        </a:solidFill>
                        <a:effectLst/>
                        <a:latin typeface="Arial" pitchFamily="34" charset="0"/>
                        <a:ea typeface="宋体" pitchFamily="2" charset="-122"/>
                        <a:cs typeface="Arial" pitchFamily="34" charset="0"/>
                      </a:endParaRPr>
                    </a:p>
                  </a:txBody>
                  <a:tcPr marL="89133" marR="89133"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c>
                  <a:txBody>
                    <a:bodyPr/>
                    <a:lstStyle/>
                    <a:p>
                      <a:pPr rtl="0"/>
                      <a:r>
                        <a:rPr kumimoji="0" lang="zh-CN" altLang="en-US" sz="2000" b="0" i="0" u="none" strike="noStrike" kern="1200" cap="none" normalizeH="0" baseline="0" dirty="0" smtClean="0">
                          <a:ln>
                            <a:noFill/>
                          </a:ln>
                          <a:solidFill>
                            <a:srgbClr val="002060"/>
                          </a:solidFill>
                          <a:effectLst/>
                          <a:latin typeface="Arial" pitchFamily="34" charset="0"/>
                          <a:ea typeface="宋体" pitchFamily="2" charset="-122"/>
                          <a:cs typeface="Arial" pitchFamily="34" charset="0"/>
                        </a:rPr>
                        <a:t>体位性低血压，昏厥</a:t>
                      </a:r>
                      <a:endParaRPr kumimoji="0" lang="zh-CN" altLang="en-US" sz="2000" b="0" i="0" u="none" strike="noStrike" kern="1200" cap="none" normalizeH="0" baseline="0" dirty="0">
                        <a:ln>
                          <a:noFill/>
                        </a:ln>
                        <a:solidFill>
                          <a:srgbClr val="002060"/>
                        </a:solidFill>
                        <a:effectLst/>
                        <a:latin typeface="Arial" pitchFamily="34" charset="0"/>
                        <a:ea typeface="宋体" pitchFamily="2" charset="-122"/>
                        <a:cs typeface="Arial" pitchFamily="34" charset="0"/>
                      </a:endParaRPr>
                    </a:p>
                  </a:txBody>
                  <a:tcPr marL="89133" marR="89133"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AA9F5"/>
                    </a:solidFill>
                  </a:tcPr>
                </a:tc>
              </a:tr>
              <a:tr h="552473">
                <a:tc>
                  <a:txBody>
                    <a:bodyPr/>
                    <a:lstStyle/>
                    <a:p>
                      <a:pPr marL="0" marR="0" lvl="0" indent="0" algn="l" defTabSz="914400" rtl="0" eaLnBrk="1" fontAlgn="base" latinLnBrk="0" hangingPunct="1">
                        <a:lnSpc>
                          <a:spcPct val="9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其他</a:t>
                      </a:r>
                      <a:endParaRPr kumimoji="0" 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marL="89133" marR="89133"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base" latinLnBrk="0" hangingPunct="1">
                        <a:lnSpc>
                          <a:spcPct val="120000"/>
                        </a:lnSpc>
                        <a:spcBef>
                          <a:spcPct val="100000"/>
                        </a:spcBef>
                        <a:spcAft>
                          <a:spcPct val="0"/>
                        </a:spcAft>
                        <a:buClr>
                          <a:schemeClr val="folHlink"/>
                        </a:buClr>
                        <a:buSzPct val="80000"/>
                        <a:buFont typeface="Wingdings" pitchFamily="2" charset="2"/>
                        <a:buNone/>
                        <a:tabLst/>
                      </a:pPr>
                      <a:r>
                        <a:rPr kumimoji="0" lang="zh-CN" alt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rPr>
                        <a:t>荨麻疹、瞳孔缩小、多汗、尿滞留</a:t>
                      </a:r>
                      <a:endParaRPr kumimoji="0" lang="en-US" sz="2000" b="0" i="0" u="none" strike="noStrike" cap="none" normalizeH="0" baseline="0" dirty="0" smtClean="0">
                        <a:ln>
                          <a:noFill/>
                        </a:ln>
                        <a:solidFill>
                          <a:srgbClr val="002060"/>
                        </a:solidFill>
                        <a:effectLst/>
                        <a:latin typeface="Arial" pitchFamily="34" charset="0"/>
                        <a:ea typeface="宋体" pitchFamily="2" charset="-122"/>
                        <a:cs typeface="Arial" pitchFamily="34" charset="0"/>
                      </a:endParaRPr>
                    </a:p>
                  </a:txBody>
                  <a:tcPr marL="89133" marR="89133"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152602" name="Text Box 4"/>
          <p:cNvSpPr txBox="1">
            <a:spLocks noChangeArrowheads="1"/>
          </p:cNvSpPr>
          <p:nvPr/>
        </p:nvSpPr>
        <p:spPr bwMode="auto">
          <a:xfrm>
            <a:off x="208978" y="6226535"/>
            <a:ext cx="74835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91440" rIns="0" bIns="0">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fontAlgn="base" hangingPunct="1">
              <a:spcBef>
                <a:spcPct val="0"/>
              </a:spcBef>
              <a:spcAft>
                <a:spcPct val="0"/>
              </a:spcAft>
            </a:pPr>
            <a:r>
              <a:rPr lang="en-US" sz="1200" b="1" dirty="0" smtClean="0">
                <a:solidFill>
                  <a:schemeClr val="bg2"/>
                </a:solidFill>
                <a:ea typeface="宋体" pitchFamily="2" charset="-122"/>
                <a:cs typeface="Arial" pitchFamily="34" charset="0"/>
              </a:rPr>
              <a:t>CNS = </a:t>
            </a:r>
            <a:r>
              <a:rPr lang="zh-CN" altLang="en-US" sz="1200" b="1" dirty="0" smtClean="0">
                <a:solidFill>
                  <a:schemeClr val="bg2"/>
                </a:solidFill>
                <a:ea typeface="宋体" pitchFamily="2" charset="-122"/>
                <a:cs typeface="Arial" pitchFamily="34" charset="0"/>
              </a:rPr>
              <a:t>中枢神经系统</a:t>
            </a:r>
            <a:endParaRPr lang="en-US" sz="1200" b="1" dirty="0" smtClean="0">
              <a:solidFill>
                <a:schemeClr val="bg2"/>
              </a:solidFill>
              <a:ea typeface="宋体" pitchFamily="2" charset="-122"/>
              <a:cs typeface="Arial" pitchFamily="34" charset="0"/>
            </a:endParaRPr>
          </a:p>
          <a:p>
            <a:pPr eaLnBrk="1" fontAlgn="base" hangingPunct="1">
              <a:spcBef>
                <a:spcPct val="0"/>
              </a:spcBef>
              <a:spcAft>
                <a:spcPct val="0"/>
              </a:spcAft>
            </a:pPr>
            <a:r>
              <a:rPr lang="en-US" sz="1000" dirty="0" smtClean="0">
                <a:solidFill>
                  <a:schemeClr val="bg2"/>
                </a:solidFill>
                <a:ea typeface="宋体" pitchFamily="2" charset="-122"/>
                <a:cs typeface="Arial" pitchFamily="34" charset="0"/>
              </a:rPr>
              <a:t>Moreland LW, St Clair EW. </a:t>
            </a:r>
            <a:r>
              <a:rPr lang="en-US" sz="1000" i="1" dirty="0" smtClean="0">
                <a:solidFill>
                  <a:schemeClr val="bg2"/>
                </a:solidFill>
                <a:ea typeface="宋体" pitchFamily="2" charset="-122"/>
                <a:cs typeface="Arial" pitchFamily="34" charset="0"/>
              </a:rPr>
              <a:t>Rheum Dis </a:t>
            </a:r>
            <a:r>
              <a:rPr lang="en-US" sz="1000" i="1" dirty="0" err="1" smtClean="0">
                <a:solidFill>
                  <a:schemeClr val="bg2"/>
                </a:solidFill>
                <a:ea typeface="宋体" pitchFamily="2" charset="-122"/>
                <a:cs typeface="Arial" pitchFamily="34" charset="0"/>
              </a:rPr>
              <a:t>Clin</a:t>
            </a:r>
            <a:r>
              <a:rPr lang="en-US" sz="1000" i="1" dirty="0" smtClean="0">
                <a:solidFill>
                  <a:schemeClr val="bg2"/>
                </a:solidFill>
                <a:ea typeface="宋体" pitchFamily="2" charset="-122"/>
                <a:cs typeface="Arial" pitchFamily="34" charset="0"/>
              </a:rPr>
              <a:t> North Am</a:t>
            </a:r>
            <a:r>
              <a:rPr lang="en-US" sz="1000" dirty="0" smtClean="0">
                <a:solidFill>
                  <a:schemeClr val="bg2"/>
                </a:solidFill>
                <a:ea typeface="宋体" pitchFamily="2" charset="-122"/>
                <a:cs typeface="Arial" pitchFamily="34" charset="0"/>
              </a:rPr>
              <a:t> 1999; 25(1):153-91; </a:t>
            </a:r>
            <a:r>
              <a:rPr lang="en-US" sz="1000" dirty="0" err="1" smtClean="0">
                <a:solidFill>
                  <a:schemeClr val="bg2"/>
                </a:solidFill>
                <a:ea typeface="宋体" pitchFamily="2" charset="-122"/>
                <a:cs typeface="Arial" pitchFamily="34" charset="0"/>
              </a:rPr>
              <a:t>Yaksh</a:t>
            </a:r>
            <a:r>
              <a:rPr lang="en-US" sz="1000" dirty="0" smtClean="0">
                <a:solidFill>
                  <a:schemeClr val="bg2"/>
                </a:solidFill>
                <a:ea typeface="宋体" pitchFamily="2" charset="-122"/>
                <a:cs typeface="Arial" pitchFamily="34" charset="0"/>
              </a:rPr>
              <a:t> TL, Wallace MS. </a:t>
            </a:r>
            <a:r>
              <a:rPr lang="sv-SE" sz="1000" dirty="0" smtClean="0">
                <a:solidFill>
                  <a:schemeClr val="bg2"/>
                </a:solidFill>
                <a:ea typeface="宋体" pitchFamily="2" charset="-122"/>
                <a:cs typeface="Arial" pitchFamily="34" charset="0"/>
              </a:rPr>
              <a:t>In</a:t>
            </a:r>
            <a:r>
              <a:rPr lang="sv-SE" sz="1000" i="1" dirty="0" smtClean="0">
                <a:solidFill>
                  <a:schemeClr val="bg2"/>
                </a:solidFill>
                <a:ea typeface="宋体" pitchFamily="2" charset="-122"/>
                <a:cs typeface="Arial" pitchFamily="34" charset="0"/>
              </a:rPr>
              <a:t>: </a:t>
            </a:r>
            <a:r>
              <a:rPr lang="sv-SE" sz="1000" dirty="0" smtClean="0">
                <a:solidFill>
                  <a:schemeClr val="bg2"/>
                </a:solidFill>
                <a:ea typeface="宋体" pitchFamily="2" charset="-122"/>
                <a:cs typeface="Arial" pitchFamily="34" charset="0"/>
              </a:rPr>
              <a:t>Brunton L </a:t>
            </a:r>
            <a:r>
              <a:rPr lang="sv-SE" sz="1000" i="1" dirty="0" smtClean="0">
                <a:solidFill>
                  <a:schemeClr val="bg2"/>
                </a:solidFill>
                <a:ea typeface="宋体" pitchFamily="2" charset="-122"/>
                <a:cs typeface="Arial" pitchFamily="34" charset="0"/>
              </a:rPr>
              <a:t>et al </a:t>
            </a:r>
            <a:r>
              <a:rPr lang="sv-SE" sz="1000" dirty="0" smtClean="0">
                <a:solidFill>
                  <a:schemeClr val="bg2"/>
                </a:solidFill>
                <a:ea typeface="宋体" pitchFamily="2" charset="-122"/>
                <a:cs typeface="Arial" pitchFamily="34" charset="0"/>
              </a:rPr>
              <a:t>(eds). </a:t>
            </a:r>
            <a:br>
              <a:rPr lang="sv-SE" sz="1000" dirty="0" smtClean="0">
                <a:solidFill>
                  <a:schemeClr val="bg2"/>
                </a:solidFill>
                <a:ea typeface="宋体" pitchFamily="2" charset="-122"/>
                <a:cs typeface="Arial" pitchFamily="34" charset="0"/>
              </a:rPr>
            </a:br>
            <a:r>
              <a:rPr lang="en-US" sz="1000" i="1" dirty="0" smtClean="0">
                <a:solidFill>
                  <a:schemeClr val="bg2"/>
                </a:solidFill>
                <a:ea typeface="宋体" pitchFamily="2" charset="-122"/>
                <a:cs typeface="Arial" pitchFamily="34" charset="0"/>
              </a:rPr>
              <a:t>Goodman and Gilman’s The Pharmacological Basis of Therapeutics</a:t>
            </a:r>
            <a:r>
              <a:rPr lang="en-US" sz="1000" dirty="0" smtClean="0">
                <a:solidFill>
                  <a:schemeClr val="bg2"/>
                </a:solidFill>
                <a:ea typeface="宋体" pitchFamily="2" charset="-122"/>
                <a:cs typeface="Arial" pitchFamily="34" charset="0"/>
              </a:rPr>
              <a:t>. 12th ed. (online version). McGraw-Hill; New York, NY: 2010.</a:t>
            </a:r>
          </a:p>
        </p:txBody>
      </p:sp>
    </p:spTree>
    <p:extLst>
      <p:ext uri="{BB962C8B-B14F-4D97-AF65-F5344CB8AC3E}">
        <p14:creationId xmlns:p14="http://schemas.microsoft.com/office/powerpoint/2010/main" val="368892085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a:xfrm>
            <a:off x="457200" y="27359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肌松剂管理腰痛</a:t>
            </a:r>
            <a:endParaRPr lang="en-US" dirty="0">
              <a:latin typeface="Arial" pitchFamily="34" charset="0"/>
              <a:ea typeface="宋体" pitchFamily="2" charset="-122"/>
              <a:cs typeface="Arial" pitchFamily="34" charset="0"/>
            </a:endParaRPr>
          </a:p>
        </p:txBody>
      </p:sp>
      <p:sp>
        <p:nvSpPr>
          <p:cNvPr id="3" name="Content Placeholder 2"/>
          <p:cNvSpPr>
            <a:spLocks noGrp="1"/>
          </p:cNvSpPr>
          <p:nvPr>
            <p:ph idx="1"/>
          </p:nvPr>
        </p:nvSpPr>
        <p:spPr>
          <a:xfrm>
            <a:off x="457200" y="1695450"/>
            <a:ext cx="8229600" cy="4525963"/>
          </a:xfrm>
        </p:spPr>
        <p:txBody>
          <a:bodyPr/>
          <a:lstStyle/>
          <a:p>
            <a:r>
              <a:rPr lang="zh-CN" altLang="en-US" sz="2400" dirty="0" smtClean="0">
                <a:latin typeface="Arial" pitchFamily="34" charset="0"/>
                <a:ea typeface="宋体" pitchFamily="2" charset="-122"/>
                <a:cs typeface="Arial" pitchFamily="34" charset="0"/>
              </a:rPr>
              <a:t>药物种类多样</a:t>
            </a:r>
            <a:endParaRPr sz="2400" dirty="0" smtClean="0">
              <a:latin typeface="Arial" pitchFamily="34" charset="0"/>
              <a:ea typeface="宋体" pitchFamily="2" charset="-122"/>
              <a:cs typeface="Arial" pitchFamily="34" charset="0"/>
            </a:endParaRPr>
          </a:p>
          <a:p>
            <a:r>
              <a:rPr lang="zh-CN" altLang="en-US" sz="2400" dirty="0" smtClean="0">
                <a:latin typeface="Arial" pitchFamily="34" charset="0"/>
                <a:ea typeface="宋体" pitchFamily="2" charset="-122"/>
                <a:cs typeface="Arial" pitchFamily="34" charset="0"/>
              </a:rPr>
              <a:t>作用机制尚不明确</a:t>
            </a:r>
            <a:endParaRPr sz="2400" dirty="0" smtClean="0">
              <a:latin typeface="Arial" pitchFamily="34" charset="0"/>
              <a:ea typeface="宋体" pitchFamily="2" charset="-122"/>
              <a:cs typeface="Arial" pitchFamily="34" charset="0"/>
            </a:endParaRPr>
          </a:p>
          <a:p>
            <a:r>
              <a:rPr lang="zh-CN" altLang="en-US" sz="2400" dirty="0" smtClean="0">
                <a:latin typeface="Arial" pitchFamily="34" charset="0"/>
                <a:ea typeface="宋体" pitchFamily="2" charset="-122"/>
                <a:cs typeface="Arial" pitchFamily="34" charset="0"/>
              </a:rPr>
              <a:t>作用存疑，主要担心其副作用、潜在滥用和依赖性</a:t>
            </a:r>
            <a:endParaRPr lang="en-CA" sz="2400" dirty="0" smtClean="0">
              <a:latin typeface="Arial" pitchFamily="34" charset="0"/>
              <a:ea typeface="宋体" pitchFamily="2" charset="-122"/>
              <a:cs typeface="Arial" pitchFamily="34" charset="0"/>
            </a:endParaRPr>
          </a:p>
          <a:p>
            <a:r>
              <a:rPr lang="zh-CN" altLang="en-US" sz="2400" dirty="0" smtClean="0">
                <a:latin typeface="Arial" pitchFamily="34" charset="0"/>
                <a:ea typeface="宋体" pitchFamily="2" charset="-122"/>
                <a:cs typeface="Arial" pitchFamily="34" charset="0"/>
              </a:rPr>
              <a:t>指南不推荐腰痛管理中普遍使用肌松药 </a:t>
            </a:r>
            <a:endParaRPr lang="en-CA" sz="2400" dirty="0" smtClean="0">
              <a:latin typeface="Arial" pitchFamily="34" charset="0"/>
              <a:ea typeface="宋体" pitchFamily="2" charset="-122"/>
              <a:cs typeface="Arial" pitchFamily="34" charset="0"/>
            </a:endParaRPr>
          </a:p>
          <a:p>
            <a:r>
              <a:rPr lang="zh-CN" altLang="en-US" sz="2400" dirty="0" smtClean="0">
                <a:latin typeface="Arial" pitchFamily="34" charset="0"/>
                <a:ea typeface="宋体" pitchFamily="2" charset="-122"/>
                <a:cs typeface="Arial" pitchFamily="34" charset="0"/>
              </a:rPr>
              <a:t>提供腰痛短期缓解</a:t>
            </a:r>
            <a:r>
              <a:rPr sz="2400" dirty="0" smtClean="0">
                <a:latin typeface="Arial" pitchFamily="34" charset="0"/>
                <a:ea typeface="宋体" pitchFamily="2" charset="-122"/>
                <a:cs typeface="Arial" pitchFamily="34" charset="0"/>
              </a:rPr>
              <a:t> </a:t>
            </a:r>
            <a:endParaRPr lang="en-US" sz="2400" dirty="0" smtClean="0">
              <a:latin typeface="Arial" pitchFamily="34" charset="0"/>
              <a:ea typeface="宋体" pitchFamily="2" charset="-122"/>
              <a:cs typeface="Arial" pitchFamily="34" charset="0"/>
            </a:endParaRPr>
          </a:p>
          <a:p>
            <a:pPr lvl="1"/>
            <a:r>
              <a:rPr lang="zh-CN" altLang="en-US" sz="2000" dirty="0" smtClean="0">
                <a:latin typeface="Arial" pitchFamily="34" charset="0"/>
                <a:ea typeface="宋体" pitchFamily="2" charset="-122"/>
                <a:cs typeface="Arial" pitchFamily="34" charset="0"/>
              </a:rPr>
              <a:t>有效性和安全性无差异</a:t>
            </a:r>
            <a:endParaRPr sz="2000" dirty="0" smtClean="0">
              <a:latin typeface="Arial" pitchFamily="34" charset="0"/>
              <a:ea typeface="宋体" pitchFamily="2" charset="-122"/>
              <a:cs typeface="Arial" pitchFamily="34" charset="0"/>
            </a:endParaRPr>
          </a:p>
          <a:p>
            <a:pPr lvl="1"/>
            <a:r>
              <a:rPr lang="zh-CN" altLang="en-US" sz="2000" dirty="0">
                <a:latin typeface="Arial" pitchFamily="34" charset="0"/>
                <a:ea typeface="宋体" pitchFamily="2" charset="-122"/>
                <a:cs typeface="Arial" pitchFamily="34" charset="0"/>
              </a:rPr>
              <a:t>极</a:t>
            </a:r>
            <a:r>
              <a:rPr lang="zh-CN" altLang="en-US" sz="2000" dirty="0" smtClean="0">
                <a:latin typeface="Arial" pitchFamily="34" charset="0"/>
                <a:ea typeface="宋体" pitchFamily="2" charset="-122"/>
                <a:cs typeface="Arial" pitchFamily="34" charset="0"/>
              </a:rPr>
              <a:t>少数短期研究</a:t>
            </a:r>
            <a:endParaRPr sz="2000" dirty="0" smtClean="0">
              <a:latin typeface="Arial" pitchFamily="34" charset="0"/>
              <a:ea typeface="宋体" pitchFamily="2" charset="-122"/>
              <a:cs typeface="Arial" pitchFamily="34" charset="0"/>
            </a:endParaRPr>
          </a:p>
          <a:p>
            <a:pPr lvl="1"/>
            <a:r>
              <a:rPr lang="zh-CN" altLang="en-US" sz="2000" dirty="0" smtClean="0">
                <a:latin typeface="Arial" pitchFamily="34" charset="0"/>
                <a:ea typeface="宋体" pitchFamily="2" charset="-122"/>
                <a:cs typeface="Arial" pitchFamily="34" charset="0"/>
              </a:rPr>
              <a:t>无证据支持其长期使用或推荐某种药物优于其他 </a:t>
            </a:r>
            <a:r>
              <a:rPr lang="en-CA" sz="2000" dirty="0" smtClean="0">
                <a:latin typeface="Arial" pitchFamily="34" charset="0"/>
                <a:ea typeface="宋体" pitchFamily="2" charset="-122"/>
                <a:cs typeface="Arial" pitchFamily="34" charset="0"/>
              </a:rPr>
              <a:t> </a:t>
            </a:r>
          </a:p>
          <a:p>
            <a:pPr lvl="1"/>
            <a:endParaRPr lang="en-US" sz="2000" dirty="0" smtClean="0">
              <a:latin typeface="Arial" pitchFamily="34" charset="0"/>
              <a:ea typeface="宋体" pitchFamily="2" charset="-122"/>
              <a:cs typeface="Arial" pitchFamily="34" charset="0"/>
            </a:endParaRPr>
          </a:p>
          <a:p>
            <a:endParaRPr lang="en-US" sz="2400" dirty="0">
              <a:latin typeface="Arial" pitchFamily="34" charset="0"/>
              <a:ea typeface="宋体" pitchFamily="2" charset="-122"/>
              <a:cs typeface="Arial" pitchFamily="34" charset="0"/>
            </a:endParaRPr>
          </a:p>
        </p:txBody>
      </p:sp>
      <p:sp>
        <p:nvSpPr>
          <p:cNvPr id="167941" name="Rectangle 4"/>
          <p:cNvSpPr>
            <a:spLocks noChangeArrowheads="1"/>
          </p:cNvSpPr>
          <p:nvPr/>
        </p:nvSpPr>
        <p:spPr bwMode="auto">
          <a:xfrm>
            <a:off x="207962" y="6661299"/>
            <a:ext cx="86423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marL="0" lvl="4"/>
            <a:r>
              <a:rPr lang="en-US" sz="1000" dirty="0" smtClean="0">
                <a:solidFill>
                  <a:srgbClr val="002060"/>
                </a:solidFill>
                <a:latin typeface="Arial" pitchFamily="34" charset="0"/>
                <a:ea typeface="宋体" pitchFamily="2" charset="-122"/>
                <a:cs typeface="Arial" pitchFamily="34" charset="0"/>
              </a:rPr>
              <a:t>Chou R </a:t>
            </a:r>
            <a:r>
              <a:rPr lang="en-US" sz="1000" i="1" dirty="0" smtClean="0">
                <a:solidFill>
                  <a:srgbClr val="002060"/>
                </a:solidFill>
                <a:latin typeface="Arial" pitchFamily="34" charset="0"/>
                <a:ea typeface="宋体" pitchFamily="2" charset="-122"/>
                <a:cs typeface="Arial" pitchFamily="34" charset="0"/>
              </a:rPr>
              <a:t>et al. J Pain Symptom Manage </a:t>
            </a:r>
            <a:r>
              <a:rPr lang="en-US" sz="1000" dirty="0" smtClean="0">
                <a:solidFill>
                  <a:srgbClr val="002060"/>
                </a:solidFill>
                <a:latin typeface="Arial" pitchFamily="34" charset="0"/>
                <a:ea typeface="宋体" pitchFamily="2" charset="-122"/>
                <a:cs typeface="Arial" pitchFamily="34" charset="0"/>
              </a:rPr>
              <a:t>2004; 28(2):140-75; van </a:t>
            </a:r>
            <a:r>
              <a:rPr lang="en-US" sz="1000" dirty="0" err="1" smtClean="0">
                <a:solidFill>
                  <a:srgbClr val="002060"/>
                </a:solidFill>
                <a:latin typeface="Arial" pitchFamily="34" charset="0"/>
                <a:ea typeface="宋体" pitchFamily="2" charset="-122"/>
                <a:cs typeface="Arial" pitchFamily="34" charset="0"/>
              </a:rPr>
              <a:t>Tulder</a:t>
            </a:r>
            <a:r>
              <a:rPr lang="en-US" sz="1000" dirty="0" smtClean="0">
                <a:solidFill>
                  <a:srgbClr val="002060"/>
                </a:solidFill>
                <a:latin typeface="Arial" pitchFamily="34" charset="0"/>
                <a:ea typeface="宋体" pitchFamily="2" charset="-122"/>
                <a:cs typeface="Arial" pitchFamily="34" charset="0"/>
              </a:rPr>
              <a:t> MW </a:t>
            </a:r>
            <a:r>
              <a:rPr lang="en-US" sz="1000" i="1" dirty="0" smtClean="0">
                <a:solidFill>
                  <a:srgbClr val="002060"/>
                </a:solidFill>
                <a:latin typeface="Arial" pitchFamily="34" charset="0"/>
                <a:ea typeface="宋体" pitchFamily="2" charset="-122"/>
                <a:cs typeface="Arial" pitchFamily="34" charset="0"/>
              </a:rPr>
              <a:t>et al. </a:t>
            </a:r>
            <a:r>
              <a:rPr lang="it-IT" sz="1000" i="1" dirty="0" smtClean="0">
                <a:solidFill>
                  <a:srgbClr val="002060"/>
                </a:solidFill>
                <a:latin typeface="Arial" pitchFamily="34" charset="0"/>
                <a:ea typeface="宋体" pitchFamily="2" charset="-122"/>
                <a:cs typeface="Arial" pitchFamily="34" charset="0"/>
              </a:rPr>
              <a:t>Spine </a:t>
            </a:r>
            <a:r>
              <a:rPr lang="it-IT" sz="1000" i="1" dirty="0">
                <a:solidFill>
                  <a:srgbClr val="002060"/>
                </a:solidFill>
                <a:latin typeface="Arial" pitchFamily="34" charset="0"/>
                <a:ea typeface="宋体" pitchFamily="2" charset="-122"/>
                <a:cs typeface="Arial" pitchFamily="34" charset="0"/>
              </a:rPr>
              <a:t>(Phila </a:t>
            </a:r>
            <a:r>
              <a:rPr lang="it-IT" sz="1000" i="1" dirty="0" smtClean="0">
                <a:solidFill>
                  <a:srgbClr val="002060"/>
                </a:solidFill>
                <a:latin typeface="Arial" pitchFamily="34" charset="0"/>
                <a:ea typeface="宋体" pitchFamily="2" charset="-122"/>
                <a:cs typeface="Arial" pitchFamily="34" charset="0"/>
              </a:rPr>
              <a:t>PA 1976) </a:t>
            </a:r>
            <a:r>
              <a:rPr lang="it-IT" sz="1000" dirty="0" smtClean="0">
                <a:solidFill>
                  <a:srgbClr val="002060"/>
                </a:solidFill>
                <a:latin typeface="Arial" pitchFamily="34" charset="0"/>
                <a:ea typeface="宋体" pitchFamily="2" charset="-122"/>
                <a:cs typeface="Arial" pitchFamily="34" charset="0"/>
              </a:rPr>
              <a:t>2003; 28(17</a:t>
            </a:r>
            <a:r>
              <a:rPr lang="it-IT" sz="1000" dirty="0">
                <a:solidFill>
                  <a:srgbClr val="002060"/>
                </a:solidFill>
                <a:latin typeface="Arial" pitchFamily="34" charset="0"/>
                <a:ea typeface="宋体" pitchFamily="2" charset="-122"/>
                <a:cs typeface="Arial" pitchFamily="34" charset="0"/>
              </a:rPr>
              <a:t>):1978-92.</a:t>
            </a:r>
            <a:endParaRPr lang="en-US" sz="1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30074194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1364343"/>
            <a:ext cx="9144000" cy="5506798"/>
          </a:xfrm>
          <a:prstGeom prst="rect">
            <a:avLst/>
          </a:prstGeom>
          <a:solidFill>
            <a:srgbClr val="171C7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Arial" pitchFamily="34" charset="0"/>
              <a:ea typeface="宋体" pitchFamily="2" charset="-122"/>
              <a:cs typeface="Arial" pitchFamily="34" charset="0"/>
            </a:endParaRPr>
          </a:p>
        </p:txBody>
      </p:sp>
      <p:pic>
        <p:nvPicPr>
          <p:cNvPr id="59" name="Picture 50" descr="head and shoulders"/>
          <p:cNvPicPr>
            <a:picLocks noChangeAspect="1" noChangeArrowheads="1"/>
          </p:cNvPicPr>
          <p:nvPr/>
        </p:nvPicPr>
        <p:blipFill>
          <a:blip r:embed="rId3" cstate="print"/>
          <a:srcRect l="3940" t="5711" r="8307" b="9053"/>
          <a:stretch>
            <a:fillRect/>
          </a:stretch>
        </p:blipFill>
        <p:spPr bwMode="auto">
          <a:xfrm>
            <a:off x="5330103" y="1710928"/>
            <a:ext cx="3481387" cy="2870200"/>
          </a:xfrm>
          <a:prstGeom prst="rect">
            <a:avLst/>
          </a:prstGeom>
          <a:noFill/>
          <a:ln w="9525">
            <a:noFill/>
            <a:miter lim="800000"/>
            <a:headEnd/>
            <a:tailEnd/>
          </a:ln>
        </p:spPr>
      </p:pic>
      <p:pic>
        <p:nvPicPr>
          <p:cNvPr id="48130" name="Picture 98" descr="Revision_07"/>
          <p:cNvPicPr>
            <a:picLocks noChangeAspect="1" noChangeArrowheads="1"/>
          </p:cNvPicPr>
          <p:nvPr/>
        </p:nvPicPr>
        <p:blipFill>
          <a:blip r:embed="rId4" cstate="print"/>
          <a:srcRect l="882" t="25748" r="882" b="7559"/>
          <a:stretch>
            <a:fillRect/>
          </a:stretch>
        </p:blipFill>
        <p:spPr bwMode="auto">
          <a:xfrm>
            <a:off x="1397000" y="5026025"/>
            <a:ext cx="6791325" cy="1012825"/>
          </a:xfrm>
          <a:prstGeom prst="rect">
            <a:avLst/>
          </a:prstGeom>
          <a:noFill/>
          <a:ln w="9525">
            <a:noFill/>
            <a:miter lim="800000"/>
            <a:headEnd/>
            <a:tailEnd/>
          </a:ln>
        </p:spPr>
      </p:pic>
      <p:sp>
        <p:nvSpPr>
          <p:cNvPr id="48132" name="Rectangle 28"/>
          <p:cNvSpPr>
            <a:spLocks noGrp="1" noChangeArrowheads="1"/>
          </p:cNvSpPr>
          <p:nvPr>
            <p:ph type="title"/>
          </p:nvPr>
        </p:nvSpPr>
        <p:spPr>
          <a:xfrm>
            <a:off x="457200" y="266287"/>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神经病理性疼痛机制</a:t>
            </a:r>
            <a:endParaRPr lang="en-GB" dirty="0">
              <a:latin typeface="Arial" pitchFamily="34" charset="0"/>
              <a:ea typeface="宋体" pitchFamily="2" charset="-122"/>
              <a:cs typeface="Arial" pitchFamily="34" charset="0"/>
            </a:endParaRPr>
          </a:p>
        </p:txBody>
      </p:sp>
      <p:sp>
        <p:nvSpPr>
          <p:cNvPr id="48136" name="Text Box 81"/>
          <p:cNvSpPr txBox="1">
            <a:spLocks noChangeArrowheads="1"/>
          </p:cNvSpPr>
          <p:nvPr/>
        </p:nvSpPr>
        <p:spPr bwMode="auto">
          <a:xfrm>
            <a:off x="6728837" y="5794602"/>
            <a:ext cx="593432" cy="307777"/>
          </a:xfrm>
          <a:prstGeom prst="rect">
            <a:avLst/>
          </a:prstGeom>
          <a:noFill/>
          <a:ln w="9525">
            <a:noFill/>
            <a:miter lim="800000"/>
            <a:headEnd/>
            <a:tailEnd/>
          </a:ln>
        </p:spPr>
        <p:txBody>
          <a:bodyPr wrap="none">
            <a:spAutoFit/>
          </a:bodyPr>
          <a:lstStyle/>
          <a:p>
            <a:r>
              <a:rPr lang="zh-CN" altLang="en-US" sz="1400" b="1" dirty="0" smtClean="0">
                <a:solidFill>
                  <a:prstClr val="white"/>
                </a:solidFill>
                <a:latin typeface="Arial" pitchFamily="34" charset="0"/>
                <a:ea typeface="宋体" pitchFamily="2" charset="-122"/>
                <a:cs typeface="Arial" pitchFamily="34" charset="0"/>
              </a:rPr>
              <a:t>脊髓</a:t>
            </a:r>
            <a:r>
              <a:rPr lang="en-GB" sz="1400" b="1" dirty="0" smtClean="0">
                <a:solidFill>
                  <a:prstClr val="white"/>
                </a:solidFill>
                <a:latin typeface="Arial" pitchFamily="34" charset="0"/>
                <a:ea typeface="宋体" pitchFamily="2" charset="-122"/>
                <a:cs typeface="Arial" pitchFamily="34" charset="0"/>
              </a:rPr>
              <a:t> </a:t>
            </a:r>
            <a:endParaRPr lang="en-GB" sz="1400" b="1" dirty="0">
              <a:solidFill>
                <a:prstClr val="white"/>
              </a:solidFill>
              <a:latin typeface="Arial" pitchFamily="34" charset="0"/>
              <a:ea typeface="宋体" pitchFamily="2" charset="-122"/>
              <a:cs typeface="Arial" pitchFamily="34" charset="0"/>
            </a:endParaRPr>
          </a:p>
        </p:txBody>
      </p:sp>
      <p:sp>
        <p:nvSpPr>
          <p:cNvPr id="48137" name="Text Box 89"/>
          <p:cNvSpPr txBox="1">
            <a:spLocks noChangeArrowheads="1"/>
          </p:cNvSpPr>
          <p:nvPr/>
        </p:nvSpPr>
        <p:spPr bwMode="auto">
          <a:xfrm>
            <a:off x="3154357" y="5600702"/>
            <a:ext cx="2401887" cy="304800"/>
          </a:xfrm>
          <a:prstGeom prst="rect">
            <a:avLst/>
          </a:prstGeom>
          <a:noFill/>
          <a:ln w="9525">
            <a:noFill/>
            <a:miter lim="800000"/>
            <a:headEnd/>
            <a:tailEnd/>
          </a:ln>
        </p:spPr>
        <p:txBody>
          <a:bodyPr>
            <a:spAutoFit/>
          </a:bodyPr>
          <a:lstStyle/>
          <a:p>
            <a:pPr algn="ctr"/>
            <a:r>
              <a:rPr lang="zh-CN" altLang="en-US" sz="1400" b="1" dirty="0" smtClean="0">
                <a:solidFill>
                  <a:prstClr val="white"/>
                </a:solidFill>
                <a:latin typeface="Arial" pitchFamily="34" charset="0"/>
                <a:ea typeface="宋体" pitchFamily="2" charset="-122"/>
                <a:cs typeface="Arial" pitchFamily="34" charset="0"/>
              </a:rPr>
              <a:t>痛觉传入神经纤维</a:t>
            </a:r>
            <a:endParaRPr lang="en-GB" sz="1400" b="1" dirty="0">
              <a:solidFill>
                <a:prstClr val="white"/>
              </a:solidFill>
              <a:latin typeface="Arial" pitchFamily="34" charset="0"/>
              <a:ea typeface="宋体" pitchFamily="2" charset="-122"/>
              <a:cs typeface="Arial" pitchFamily="34" charset="0"/>
            </a:endParaRPr>
          </a:p>
        </p:txBody>
      </p:sp>
      <p:pic>
        <p:nvPicPr>
          <p:cNvPr id="2180196" name="Picture 100" descr="pain"/>
          <p:cNvPicPr>
            <a:picLocks noChangeAspect="1" noChangeArrowheads="1"/>
          </p:cNvPicPr>
          <p:nvPr/>
        </p:nvPicPr>
        <p:blipFill>
          <a:blip r:embed="rId5" cstate="print"/>
          <a:srcRect/>
          <a:stretch>
            <a:fillRect/>
          </a:stretch>
        </p:blipFill>
        <p:spPr bwMode="auto">
          <a:xfrm>
            <a:off x="1609725" y="5313363"/>
            <a:ext cx="119063" cy="114300"/>
          </a:xfrm>
          <a:prstGeom prst="rect">
            <a:avLst/>
          </a:prstGeom>
          <a:noFill/>
          <a:ln w="9525">
            <a:noFill/>
            <a:miter lim="800000"/>
            <a:headEnd/>
            <a:tailEnd/>
          </a:ln>
        </p:spPr>
      </p:pic>
      <p:pic>
        <p:nvPicPr>
          <p:cNvPr id="2180198" name="Picture 102" descr="pain"/>
          <p:cNvPicPr>
            <a:picLocks noChangeAspect="1" noChangeArrowheads="1"/>
          </p:cNvPicPr>
          <p:nvPr/>
        </p:nvPicPr>
        <p:blipFill>
          <a:blip r:embed="rId5" cstate="print"/>
          <a:srcRect/>
          <a:stretch>
            <a:fillRect/>
          </a:stretch>
        </p:blipFill>
        <p:spPr bwMode="auto">
          <a:xfrm>
            <a:off x="2136775" y="5334000"/>
            <a:ext cx="119063" cy="114300"/>
          </a:xfrm>
          <a:prstGeom prst="rect">
            <a:avLst/>
          </a:prstGeom>
          <a:noFill/>
          <a:ln w="9525">
            <a:noFill/>
            <a:miter lim="800000"/>
            <a:headEnd/>
            <a:tailEnd/>
          </a:ln>
        </p:spPr>
      </p:pic>
      <p:pic>
        <p:nvPicPr>
          <p:cNvPr id="2180199" name="Picture 103" descr="pain"/>
          <p:cNvPicPr>
            <a:picLocks noChangeAspect="1" noChangeArrowheads="1"/>
          </p:cNvPicPr>
          <p:nvPr/>
        </p:nvPicPr>
        <p:blipFill>
          <a:blip r:embed="rId5" cstate="print"/>
          <a:srcRect/>
          <a:stretch>
            <a:fillRect/>
          </a:stretch>
        </p:blipFill>
        <p:spPr bwMode="auto">
          <a:xfrm>
            <a:off x="1681163" y="5881688"/>
            <a:ext cx="119062" cy="114300"/>
          </a:xfrm>
          <a:prstGeom prst="rect">
            <a:avLst/>
          </a:prstGeom>
          <a:noFill/>
          <a:ln w="9525">
            <a:noFill/>
            <a:miter lim="800000"/>
            <a:headEnd/>
            <a:tailEnd/>
          </a:ln>
        </p:spPr>
      </p:pic>
      <p:pic>
        <p:nvPicPr>
          <p:cNvPr id="2180200" name="Picture 104" descr="pain"/>
          <p:cNvPicPr>
            <a:picLocks noChangeAspect="1" noChangeArrowheads="1"/>
          </p:cNvPicPr>
          <p:nvPr/>
        </p:nvPicPr>
        <p:blipFill>
          <a:blip r:embed="rId5" cstate="print"/>
          <a:srcRect/>
          <a:stretch>
            <a:fillRect/>
          </a:stretch>
        </p:blipFill>
        <p:spPr bwMode="auto">
          <a:xfrm>
            <a:off x="1419225" y="5126038"/>
            <a:ext cx="119063" cy="114300"/>
          </a:xfrm>
          <a:prstGeom prst="rect">
            <a:avLst/>
          </a:prstGeom>
          <a:noFill/>
          <a:ln w="9525">
            <a:noFill/>
            <a:miter lim="800000"/>
            <a:headEnd/>
            <a:tailEnd/>
          </a:ln>
        </p:spPr>
      </p:pic>
      <p:pic>
        <p:nvPicPr>
          <p:cNvPr id="2180201" name="Picture 105" descr="pain"/>
          <p:cNvPicPr>
            <a:picLocks noChangeAspect="1" noChangeArrowheads="1"/>
          </p:cNvPicPr>
          <p:nvPr/>
        </p:nvPicPr>
        <p:blipFill>
          <a:blip r:embed="rId5" cstate="print"/>
          <a:srcRect/>
          <a:stretch>
            <a:fillRect/>
          </a:stretch>
        </p:blipFill>
        <p:spPr bwMode="auto">
          <a:xfrm>
            <a:off x="2038350" y="5407025"/>
            <a:ext cx="119063" cy="114300"/>
          </a:xfrm>
          <a:prstGeom prst="rect">
            <a:avLst/>
          </a:prstGeom>
          <a:noFill/>
          <a:ln w="9525">
            <a:noFill/>
            <a:miter lim="800000"/>
            <a:headEnd/>
            <a:tailEnd/>
          </a:ln>
        </p:spPr>
      </p:pic>
      <p:pic>
        <p:nvPicPr>
          <p:cNvPr id="2180202" name="Picture 106" descr="pain"/>
          <p:cNvPicPr>
            <a:picLocks noChangeAspect="1" noChangeArrowheads="1"/>
          </p:cNvPicPr>
          <p:nvPr/>
        </p:nvPicPr>
        <p:blipFill>
          <a:blip r:embed="rId5" cstate="print"/>
          <a:srcRect/>
          <a:stretch>
            <a:fillRect/>
          </a:stretch>
        </p:blipFill>
        <p:spPr bwMode="auto">
          <a:xfrm>
            <a:off x="1528763" y="5627688"/>
            <a:ext cx="119062" cy="114300"/>
          </a:xfrm>
          <a:prstGeom prst="rect">
            <a:avLst/>
          </a:prstGeom>
          <a:noFill/>
          <a:ln w="9525">
            <a:noFill/>
            <a:miter lim="800000"/>
            <a:headEnd/>
            <a:tailEnd/>
          </a:ln>
        </p:spPr>
      </p:pic>
      <p:pic>
        <p:nvPicPr>
          <p:cNvPr id="2180203" name="Picture 107" descr="pain"/>
          <p:cNvPicPr>
            <a:picLocks noChangeAspect="1" noChangeArrowheads="1"/>
          </p:cNvPicPr>
          <p:nvPr/>
        </p:nvPicPr>
        <p:blipFill>
          <a:blip r:embed="rId5" cstate="print"/>
          <a:srcRect/>
          <a:stretch>
            <a:fillRect/>
          </a:stretch>
        </p:blipFill>
        <p:spPr bwMode="auto">
          <a:xfrm>
            <a:off x="1597025" y="5483225"/>
            <a:ext cx="119063" cy="114300"/>
          </a:xfrm>
          <a:prstGeom prst="rect">
            <a:avLst/>
          </a:prstGeom>
          <a:noFill/>
          <a:ln w="9525">
            <a:noFill/>
            <a:miter lim="800000"/>
            <a:headEnd/>
            <a:tailEnd/>
          </a:ln>
        </p:spPr>
      </p:pic>
      <p:pic>
        <p:nvPicPr>
          <p:cNvPr id="2180204" name="Picture 108" descr="pain"/>
          <p:cNvPicPr>
            <a:picLocks noChangeAspect="1" noChangeArrowheads="1"/>
          </p:cNvPicPr>
          <p:nvPr/>
        </p:nvPicPr>
        <p:blipFill>
          <a:blip r:embed="rId5" cstate="print"/>
          <a:srcRect/>
          <a:stretch>
            <a:fillRect/>
          </a:stretch>
        </p:blipFill>
        <p:spPr bwMode="auto">
          <a:xfrm>
            <a:off x="2193925" y="5403850"/>
            <a:ext cx="119063" cy="114300"/>
          </a:xfrm>
          <a:prstGeom prst="rect">
            <a:avLst/>
          </a:prstGeom>
          <a:noFill/>
          <a:ln w="9525">
            <a:noFill/>
            <a:miter lim="800000"/>
            <a:headEnd/>
            <a:tailEnd/>
          </a:ln>
        </p:spPr>
      </p:pic>
      <p:pic>
        <p:nvPicPr>
          <p:cNvPr id="2180205" name="Picture 109" descr="pain"/>
          <p:cNvPicPr>
            <a:picLocks noChangeAspect="1" noChangeArrowheads="1"/>
          </p:cNvPicPr>
          <p:nvPr/>
        </p:nvPicPr>
        <p:blipFill>
          <a:blip r:embed="rId5" cstate="print"/>
          <a:srcRect/>
          <a:stretch>
            <a:fillRect/>
          </a:stretch>
        </p:blipFill>
        <p:spPr bwMode="auto">
          <a:xfrm>
            <a:off x="1860550" y="5392738"/>
            <a:ext cx="119063" cy="114300"/>
          </a:xfrm>
          <a:prstGeom prst="rect">
            <a:avLst/>
          </a:prstGeom>
          <a:noFill/>
          <a:ln w="9525">
            <a:noFill/>
            <a:miter lim="800000"/>
            <a:headEnd/>
            <a:tailEnd/>
          </a:ln>
        </p:spPr>
      </p:pic>
      <p:pic>
        <p:nvPicPr>
          <p:cNvPr id="2180207" name="Picture 111" descr="pain"/>
          <p:cNvPicPr>
            <a:picLocks noChangeAspect="1" noChangeArrowheads="1"/>
          </p:cNvPicPr>
          <p:nvPr/>
        </p:nvPicPr>
        <p:blipFill>
          <a:blip r:embed="rId5" cstate="print"/>
          <a:srcRect/>
          <a:stretch>
            <a:fillRect/>
          </a:stretch>
        </p:blipFill>
        <p:spPr bwMode="auto">
          <a:xfrm>
            <a:off x="1636713" y="5665788"/>
            <a:ext cx="119062" cy="114300"/>
          </a:xfrm>
          <a:prstGeom prst="rect">
            <a:avLst/>
          </a:prstGeom>
          <a:noFill/>
          <a:ln w="9525">
            <a:noFill/>
            <a:miter lim="800000"/>
            <a:headEnd/>
            <a:tailEnd/>
          </a:ln>
        </p:spPr>
      </p:pic>
      <p:sp>
        <p:nvSpPr>
          <p:cNvPr id="48150" name="Oval 115"/>
          <p:cNvSpPr>
            <a:spLocks noChangeArrowheads="1"/>
          </p:cNvSpPr>
          <p:nvPr/>
        </p:nvSpPr>
        <p:spPr bwMode="auto">
          <a:xfrm>
            <a:off x="6205538" y="5308600"/>
            <a:ext cx="88900" cy="88900"/>
          </a:xfrm>
          <a:prstGeom prst="ellipse">
            <a:avLst/>
          </a:prstGeom>
          <a:solidFill>
            <a:srgbClr val="FF0000"/>
          </a:solidFill>
          <a:ln w="9525">
            <a:noFill/>
            <a:round/>
            <a:headEnd/>
            <a:tailEnd/>
          </a:ln>
        </p:spPr>
        <p:txBody>
          <a:bodyPr wrap="none" anchor="ctr"/>
          <a:lstStyle/>
          <a:p>
            <a:endParaRPr lang="en-US">
              <a:solidFill>
                <a:prstClr val="white"/>
              </a:solidFill>
              <a:latin typeface="Arial" pitchFamily="34" charset="0"/>
              <a:ea typeface="宋体" pitchFamily="2" charset="-122"/>
              <a:cs typeface="Arial" pitchFamily="34" charset="0"/>
            </a:endParaRPr>
          </a:p>
        </p:txBody>
      </p:sp>
      <p:sp>
        <p:nvSpPr>
          <p:cNvPr id="48151" name="Freeform 116"/>
          <p:cNvSpPr>
            <a:spLocks/>
          </p:cNvSpPr>
          <p:nvPr/>
        </p:nvSpPr>
        <p:spPr bwMode="auto">
          <a:xfrm>
            <a:off x="6265863" y="5287963"/>
            <a:ext cx="457200" cy="58737"/>
          </a:xfrm>
          <a:custGeom>
            <a:avLst/>
            <a:gdLst>
              <a:gd name="T0" fmla="*/ 0 w 288"/>
              <a:gd name="T1" fmla="*/ 37 h 37"/>
              <a:gd name="T2" fmla="*/ 49 w 288"/>
              <a:gd name="T3" fmla="*/ 16 h 37"/>
              <a:gd name="T4" fmla="*/ 117 w 288"/>
              <a:gd name="T5" fmla="*/ 2 h 37"/>
              <a:gd name="T6" fmla="*/ 199 w 288"/>
              <a:gd name="T7" fmla="*/ 5 h 37"/>
              <a:gd name="T8" fmla="*/ 288 w 288"/>
              <a:gd name="T9" fmla="*/ 29 h 37"/>
              <a:gd name="T10" fmla="*/ 0 60000 65536"/>
              <a:gd name="T11" fmla="*/ 0 60000 65536"/>
              <a:gd name="T12" fmla="*/ 0 60000 65536"/>
              <a:gd name="T13" fmla="*/ 0 60000 65536"/>
              <a:gd name="T14" fmla="*/ 0 60000 65536"/>
              <a:gd name="T15" fmla="*/ 0 w 288"/>
              <a:gd name="T16" fmla="*/ 0 h 37"/>
              <a:gd name="T17" fmla="*/ 288 w 288"/>
              <a:gd name="T18" fmla="*/ 37 h 37"/>
            </a:gdLst>
            <a:ahLst/>
            <a:cxnLst>
              <a:cxn ang="T10">
                <a:pos x="T0" y="T1"/>
              </a:cxn>
              <a:cxn ang="T11">
                <a:pos x="T2" y="T3"/>
              </a:cxn>
              <a:cxn ang="T12">
                <a:pos x="T4" y="T5"/>
              </a:cxn>
              <a:cxn ang="T13">
                <a:pos x="T6" y="T7"/>
              </a:cxn>
              <a:cxn ang="T14">
                <a:pos x="T8" y="T9"/>
              </a:cxn>
            </a:cxnLst>
            <a:rect l="T15" t="T16" r="T17" b="T18"/>
            <a:pathLst>
              <a:path w="288" h="37">
                <a:moveTo>
                  <a:pt x="0" y="37"/>
                </a:moveTo>
                <a:cubicBezTo>
                  <a:pt x="15" y="29"/>
                  <a:pt x="30" y="22"/>
                  <a:pt x="49" y="16"/>
                </a:cubicBezTo>
                <a:cubicBezTo>
                  <a:pt x="68" y="10"/>
                  <a:pt x="92" y="4"/>
                  <a:pt x="117" y="2"/>
                </a:cubicBezTo>
                <a:cubicBezTo>
                  <a:pt x="142" y="0"/>
                  <a:pt x="171" y="1"/>
                  <a:pt x="199" y="5"/>
                </a:cubicBezTo>
                <a:cubicBezTo>
                  <a:pt x="227" y="9"/>
                  <a:pt x="273" y="25"/>
                  <a:pt x="288" y="29"/>
                </a:cubicBezTo>
              </a:path>
            </a:pathLst>
          </a:custGeom>
          <a:noFill/>
          <a:ln w="19050" cmpd="sng">
            <a:solidFill>
              <a:srgbClr val="FF0000"/>
            </a:solidFill>
            <a:round/>
            <a:headEnd/>
            <a:tailEnd/>
          </a:ln>
        </p:spPr>
        <p:txBody>
          <a:bodyPr/>
          <a:lstStyle/>
          <a:p>
            <a:endParaRPr lang="es-MX">
              <a:solidFill>
                <a:prstClr val="white"/>
              </a:solidFill>
              <a:latin typeface="Arial" pitchFamily="34" charset="0"/>
              <a:ea typeface="宋体" pitchFamily="2" charset="-122"/>
              <a:cs typeface="Arial" pitchFamily="34" charset="0"/>
            </a:endParaRPr>
          </a:p>
        </p:txBody>
      </p:sp>
      <p:sp>
        <p:nvSpPr>
          <p:cNvPr id="48152" name="AutoShape 117"/>
          <p:cNvSpPr>
            <a:spLocks noChangeArrowheads="1"/>
          </p:cNvSpPr>
          <p:nvPr/>
        </p:nvSpPr>
        <p:spPr bwMode="auto">
          <a:xfrm>
            <a:off x="6745288" y="5253038"/>
            <a:ext cx="131762" cy="111125"/>
          </a:xfrm>
          <a:custGeom>
            <a:avLst/>
            <a:gdLst>
              <a:gd name="T0" fmla="*/ 65881 w 21600"/>
              <a:gd name="T1" fmla="*/ 0 h 21600"/>
              <a:gd name="T2" fmla="*/ 8052 w 21600"/>
              <a:gd name="T3" fmla="*/ 39228 h 21600"/>
              <a:gd name="T4" fmla="*/ 65881 w 21600"/>
              <a:gd name="T5" fmla="*/ 8267 h 21600"/>
              <a:gd name="T6" fmla="*/ 123710 w 21600"/>
              <a:gd name="T7" fmla="*/ 39228 h 21600"/>
              <a:gd name="T8" fmla="*/ 0 60000 65536"/>
              <a:gd name="T9" fmla="*/ 0 60000 65536"/>
              <a:gd name="T10" fmla="*/ 0 60000 65536"/>
              <a:gd name="T11" fmla="*/ 0 60000 65536"/>
              <a:gd name="T12" fmla="*/ 21 w 21600"/>
              <a:gd name="T13" fmla="*/ 0 h 21600"/>
              <a:gd name="T14" fmla="*/ 21579 w 21600"/>
              <a:gd name="T15" fmla="*/ 10221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p:spPr>
        <p:txBody>
          <a:bodyPr wrap="none" anchor="ctr"/>
          <a:lstStyle/>
          <a:p>
            <a:endParaRPr lang="es-MX">
              <a:solidFill>
                <a:prstClr val="white"/>
              </a:solidFill>
              <a:latin typeface="Arial" pitchFamily="34" charset="0"/>
              <a:ea typeface="宋体" pitchFamily="2" charset="-122"/>
              <a:cs typeface="Arial" pitchFamily="34" charset="0"/>
            </a:endParaRPr>
          </a:p>
        </p:txBody>
      </p:sp>
      <p:sp>
        <p:nvSpPr>
          <p:cNvPr id="48153" name="Oval 118"/>
          <p:cNvSpPr>
            <a:spLocks noChangeArrowheads="1"/>
          </p:cNvSpPr>
          <p:nvPr/>
        </p:nvSpPr>
        <p:spPr bwMode="auto">
          <a:xfrm>
            <a:off x="6765925" y="5299075"/>
            <a:ext cx="88900" cy="88900"/>
          </a:xfrm>
          <a:prstGeom prst="ellipse">
            <a:avLst/>
          </a:prstGeom>
          <a:solidFill>
            <a:srgbClr val="FF0000"/>
          </a:solidFill>
          <a:ln w="9525">
            <a:noFill/>
            <a:round/>
            <a:headEnd/>
            <a:tailEnd/>
          </a:ln>
        </p:spPr>
        <p:txBody>
          <a:bodyPr wrap="none" anchor="ctr"/>
          <a:lstStyle/>
          <a:p>
            <a:endParaRPr lang="en-US">
              <a:solidFill>
                <a:prstClr val="white"/>
              </a:solidFill>
              <a:latin typeface="Arial" pitchFamily="34" charset="0"/>
              <a:ea typeface="宋体" pitchFamily="2" charset="-122"/>
              <a:cs typeface="Arial" pitchFamily="34" charset="0"/>
            </a:endParaRPr>
          </a:p>
        </p:txBody>
      </p:sp>
      <p:sp>
        <p:nvSpPr>
          <p:cNvPr id="48154" name="Line 120"/>
          <p:cNvSpPr>
            <a:spLocks noChangeShapeType="1"/>
          </p:cNvSpPr>
          <p:nvPr/>
        </p:nvSpPr>
        <p:spPr bwMode="auto">
          <a:xfrm flipV="1">
            <a:off x="7243763" y="2890838"/>
            <a:ext cx="0" cy="2447925"/>
          </a:xfrm>
          <a:prstGeom prst="line">
            <a:avLst/>
          </a:prstGeom>
          <a:noFill/>
          <a:ln w="19050">
            <a:solidFill>
              <a:srgbClr val="FF0000"/>
            </a:solidFill>
            <a:round/>
            <a:headEnd/>
            <a:tailEnd/>
          </a:ln>
        </p:spPr>
        <p:txBody>
          <a:bodyPr/>
          <a:lstStyle/>
          <a:p>
            <a:endParaRPr lang="es-MX">
              <a:solidFill>
                <a:prstClr val="white"/>
              </a:solidFill>
              <a:latin typeface="Arial" pitchFamily="34" charset="0"/>
              <a:ea typeface="宋体" pitchFamily="2" charset="-122"/>
              <a:cs typeface="Arial" pitchFamily="34" charset="0"/>
            </a:endParaRPr>
          </a:p>
        </p:txBody>
      </p:sp>
      <p:sp>
        <p:nvSpPr>
          <p:cNvPr id="48155" name="Line 121"/>
          <p:cNvSpPr>
            <a:spLocks noChangeShapeType="1"/>
          </p:cNvSpPr>
          <p:nvPr/>
        </p:nvSpPr>
        <p:spPr bwMode="auto">
          <a:xfrm flipV="1">
            <a:off x="6811963" y="2890838"/>
            <a:ext cx="0" cy="2376487"/>
          </a:xfrm>
          <a:prstGeom prst="line">
            <a:avLst/>
          </a:prstGeom>
          <a:noFill/>
          <a:ln w="19050">
            <a:solidFill>
              <a:srgbClr val="00FF00"/>
            </a:solidFill>
            <a:round/>
            <a:headEnd/>
            <a:tailEnd/>
          </a:ln>
        </p:spPr>
        <p:txBody>
          <a:bodyPr/>
          <a:lstStyle/>
          <a:p>
            <a:endParaRPr lang="es-MX">
              <a:solidFill>
                <a:prstClr val="white"/>
              </a:solidFill>
              <a:latin typeface="Arial" pitchFamily="34" charset="0"/>
              <a:ea typeface="宋体" pitchFamily="2" charset="-122"/>
              <a:cs typeface="Arial" pitchFamily="34" charset="0"/>
            </a:endParaRPr>
          </a:p>
        </p:txBody>
      </p:sp>
      <p:sp>
        <p:nvSpPr>
          <p:cNvPr id="48156" name="Freeform 122"/>
          <p:cNvSpPr>
            <a:spLocks/>
          </p:cNvSpPr>
          <p:nvPr/>
        </p:nvSpPr>
        <p:spPr bwMode="auto">
          <a:xfrm>
            <a:off x="6813550" y="5327650"/>
            <a:ext cx="430213" cy="176213"/>
          </a:xfrm>
          <a:custGeom>
            <a:avLst/>
            <a:gdLst>
              <a:gd name="T0" fmla="*/ 0 w 271"/>
              <a:gd name="T1" fmla="*/ 27 h 111"/>
              <a:gd name="T2" fmla="*/ 36 w 271"/>
              <a:gd name="T3" fmla="*/ 90 h 111"/>
              <a:gd name="T4" fmla="*/ 85 w 271"/>
              <a:gd name="T5" fmla="*/ 109 h 111"/>
              <a:gd name="T6" fmla="*/ 156 w 271"/>
              <a:gd name="T7" fmla="*/ 102 h 111"/>
              <a:gd name="T8" fmla="*/ 222 w 271"/>
              <a:gd name="T9" fmla="*/ 72 h 111"/>
              <a:gd name="T10" fmla="*/ 259 w 271"/>
              <a:gd name="T11" fmla="*/ 36 h 111"/>
              <a:gd name="T12" fmla="*/ 271 w 271"/>
              <a:gd name="T13" fmla="*/ 0 h 111"/>
              <a:gd name="T14" fmla="*/ 0 60000 65536"/>
              <a:gd name="T15" fmla="*/ 0 60000 65536"/>
              <a:gd name="T16" fmla="*/ 0 60000 65536"/>
              <a:gd name="T17" fmla="*/ 0 60000 65536"/>
              <a:gd name="T18" fmla="*/ 0 60000 65536"/>
              <a:gd name="T19" fmla="*/ 0 60000 65536"/>
              <a:gd name="T20" fmla="*/ 0 60000 65536"/>
              <a:gd name="T21" fmla="*/ 0 w 271"/>
              <a:gd name="T22" fmla="*/ 0 h 111"/>
              <a:gd name="T23" fmla="*/ 271 w 271"/>
              <a:gd name="T24" fmla="*/ 111 h 1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111">
                <a:moveTo>
                  <a:pt x="0" y="27"/>
                </a:moveTo>
                <a:cubicBezTo>
                  <a:pt x="6" y="37"/>
                  <a:pt x="22" y="76"/>
                  <a:pt x="36" y="90"/>
                </a:cubicBezTo>
                <a:cubicBezTo>
                  <a:pt x="50" y="104"/>
                  <a:pt x="65" y="107"/>
                  <a:pt x="85" y="109"/>
                </a:cubicBezTo>
                <a:cubicBezTo>
                  <a:pt x="105" y="111"/>
                  <a:pt x="133" y="108"/>
                  <a:pt x="156" y="102"/>
                </a:cubicBezTo>
                <a:cubicBezTo>
                  <a:pt x="179" y="96"/>
                  <a:pt x="205" y="83"/>
                  <a:pt x="222" y="72"/>
                </a:cubicBezTo>
                <a:cubicBezTo>
                  <a:pt x="239" y="61"/>
                  <a:pt x="251" y="48"/>
                  <a:pt x="259" y="36"/>
                </a:cubicBezTo>
                <a:cubicBezTo>
                  <a:pt x="267" y="24"/>
                  <a:pt x="269" y="7"/>
                  <a:pt x="271" y="0"/>
                </a:cubicBezTo>
              </a:path>
            </a:pathLst>
          </a:custGeom>
          <a:noFill/>
          <a:ln w="19050" cmpd="sng">
            <a:solidFill>
              <a:srgbClr val="FF0000"/>
            </a:solidFill>
            <a:round/>
            <a:headEnd/>
            <a:tailEnd/>
          </a:ln>
        </p:spPr>
        <p:txBody>
          <a:bodyPr/>
          <a:lstStyle/>
          <a:p>
            <a:endParaRPr lang="es-MX">
              <a:solidFill>
                <a:prstClr val="white"/>
              </a:solidFill>
              <a:latin typeface="Arial" pitchFamily="34" charset="0"/>
              <a:ea typeface="宋体" pitchFamily="2" charset="-122"/>
              <a:cs typeface="Arial" pitchFamily="34" charset="0"/>
            </a:endParaRPr>
          </a:p>
        </p:txBody>
      </p:sp>
      <p:sp>
        <p:nvSpPr>
          <p:cNvPr id="2180220" name="Oval 124"/>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a:solidFill>
                <a:prstClr val="white"/>
              </a:solidFill>
              <a:latin typeface="Arial" pitchFamily="34" charset="0"/>
              <a:ea typeface="宋体" pitchFamily="2" charset="-122"/>
              <a:cs typeface="Arial" pitchFamily="34" charset="0"/>
            </a:endParaRPr>
          </a:p>
        </p:txBody>
      </p:sp>
      <p:sp>
        <p:nvSpPr>
          <p:cNvPr id="2180221" name="Oval 125"/>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a:solidFill>
                <a:prstClr val="white"/>
              </a:solidFill>
              <a:latin typeface="Arial" pitchFamily="34" charset="0"/>
              <a:ea typeface="宋体" pitchFamily="2" charset="-122"/>
              <a:cs typeface="Arial" pitchFamily="34" charset="0"/>
            </a:endParaRPr>
          </a:p>
        </p:txBody>
      </p:sp>
      <p:sp>
        <p:nvSpPr>
          <p:cNvPr id="2180222" name="Oval 126"/>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a:solidFill>
                <a:prstClr val="white"/>
              </a:solidFill>
              <a:latin typeface="Arial" pitchFamily="34" charset="0"/>
              <a:ea typeface="宋体" pitchFamily="2" charset="-122"/>
              <a:cs typeface="Arial" pitchFamily="34" charset="0"/>
            </a:endParaRPr>
          </a:p>
        </p:txBody>
      </p:sp>
      <p:sp>
        <p:nvSpPr>
          <p:cNvPr id="2180223" name="Oval 127"/>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a:solidFill>
                <a:prstClr val="white"/>
              </a:solidFill>
              <a:latin typeface="Arial" pitchFamily="34" charset="0"/>
              <a:ea typeface="宋体" pitchFamily="2" charset="-122"/>
              <a:cs typeface="Arial" pitchFamily="34" charset="0"/>
            </a:endParaRPr>
          </a:p>
        </p:txBody>
      </p:sp>
      <p:sp>
        <p:nvSpPr>
          <p:cNvPr id="2180224" name="Oval 128"/>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a:solidFill>
                <a:prstClr val="white"/>
              </a:solidFill>
              <a:latin typeface="Arial" pitchFamily="34" charset="0"/>
              <a:ea typeface="宋体" pitchFamily="2" charset="-122"/>
              <a:cs typeface="Arial" pitchFamily="34" charset="0"/>
            </a:endParaRPr>
          </a:p>
        </p:txBody>
      </p:sp>
      <p:sp>
        <p:nvSpPr>
          <p:cNvPr id="2180225" name="Oval 129"/>
          <p:cNvSpPr>
            <a:spLocks noChangeArrowheads="1"/>
          </p:cNvSpPr>
          <p:nvPr/>
        </p:nvSpPr>
        <p:spPr bwMode="auto">
          <a:xfrm>
            <a:off x="2435225" y="5359400"/>
            <a:ext cx="88900" cy="88900"/>
          </a:xfrm>
          <a:prstGeom prst="ellipse">
            <a:avLst/>
          </a:prstGeom>
          <a:solidFill>
            <a:srgbClr val="FF0000"/>
          </a:solidFill>
          <a:ln w="9525">
            <a:noFill/>
            <a:round/>
            <a:headEnd/>
            <a:tailEnd/>
          </a:ln>
        </p:spPr>
        <p:txBody>
          <a:bodyPr wrap="none" anchor="ctr"/>
          <a:lstStyle/>
          <a:p>
            <a:endParaRPr lang="en-US">
              <a:solidFill>
                <a:prstClr val="white"/>
              </a:solidFill>
              <a:latin typeface="Arial" pitchFamily="34" charset="0"/>
              <a:ea typeface="宋体" pitchFamily="2" charset="-122"/>
              <a:cs typeface="Arial" pitchFamily="34" charset="0"/>
            </a:endParaRPr>
          </a:p>
        </p:txBody>
      </p:sp>
      <p:pic>
        <p:nvPicPr>
          <p:cNvPr id="2180226" name="Picture 130" descr="pain"/>
          <p:cNvPicPr>
            <a:picLocks noChangeAspect="1" noChangeArrowheads="1"/>
          </p:cNvPicPr>
          <p:nvPr/>
        </p:nvPicPr>
        <p:blipFill>
          <a:blip r:embed="rId6" cstate="print"/>
          <a:srcRect/>
          <a:stretch>
            <a:fillRect/>
          </a:stretch>
        </p:blipFill>
        <p:spPr bwMode="auto">
          <a:xfrm>
            <a:off x="6248400" y="1898650"/>
            <a:ext cx="1436688" cy="1144588"/>
          </a:xfrm>
          <a:prstGeom prst="rect">
            <a:avLst/>
          </a:prstGeom>
          <a:noFill/>
          <a:ln w="9525">
            <a:noFill/>
            <a:miter lim="800000"/>
            <a:headEnd/>
            <a:tailEnd/>
          </a:ln>
        </p:spPr>
      </p:pic>
      <p:sp>
        <p:nvSpPr>
          <p:cNvPr id="2180228" name="Oval 132"/>
          <p:cNvSpPr>
            <a:spLocks noChangeArrowheads="1"/>
          </p:cNvSpPr>
          <p:nvPr/>
        </p:nvSpPr>
        <p:spPr bwMode="auto">
          <a:xfrm>
            <a:off x="6767513" y="2851150"/>
            <a:ext cx="88900" cy="88900"/>
          </a:xfrm>
          <a:prstGeom prst="ellipse">
            <a:avLst/>
          </a:prstGeom>
          <a:solidFill>
            <a:srgbClr val="00FF00"/>
          </a:solidFill>
          <a:ln w="9525">
            <a:noFill/>
            <a:round/>
            <a:headEnd/>
            <a:tailEnd/>
          </a:ln>
        </p:spPr>
        <p:txBody>
          <a:bodyPr wrap="none" anchor="ctr"/>
          <a:lstStyle/>
          <a:p>
            <a:endParaRPr lang="en-US">
              <a:solidFill>
                <a:prstClr val="white"/>
              </a:solidFill>
              <a:latin typeface="Arial" pitchFamily="34" charset="0"/>
              <a:ea typeface="宋体" pitchFamily="2" charset="-122"/>
              <a:cs typeface="Arial" pitchFamily="34" charset="0"/>
            </a:endParaRPr>
          </a:p>
        </p:txBody>
      </p:sp>
      <p:sp>
        <p:nvSpPr>
          <p:cNvPr id="2180229" name="Oval 133"/>
          <p:cNvSpPr>
            <a:spLocks noChangeArrowheads="1"/>
          </p:cNvSpPr>
          <p:nvPr/>
        </p:nvSpPr>
        <p:spPr bwMode="auto">
          <a:xfrm>
            <a:off x="6764338" y="2851150"/>
            <a:ext cx="88900" cy="88900"/>
          </a:xfrm>
          <a:prstGeom prst="ellipse">
            <a:avLst/>
          </a:prstGeom>
          <a:solidFill>
            <a:srgbClr val="00FF00"/>
          </a:solidFill>
          <a:ln w="9525">
            <a:noFill/>
            <a:round/>
            <a:headEnd/>
            <a:tailEnd/>
          </a:ln>
        </p:spPr>
        <p:txBody>
          <a:bodyPr wrap="none" anchor="ctr"/>
          <a:lstStyle/>
          <a:p>
            <a:endParaRPr lang="en-US">
              <a:solidFill>
                <a:prstClr val="white"/>
              </a:solidFill>
              <a:latin typeface="Arial" pitchFamily="34" charset="0"/>
              <a:ea typeface="宋体" pitchFamily="2" charset="-122"/>
              <a:cs typeface="Arial" pitchFamily="34" charset="0"/>
            </a:endParaRPr>
          </a:p>
        </p:txBody>
      </p:sp>
      <p:sp>
        <p:nvSpPr>
          <p:cNvPr id="48167" name="AutoShape 119"/>
          <p:cNvSpPr>
            <a:spLocks noChangeArrowheads="1"/>
          </p:cNvSpPr>
          <p:nvPr/>
        </p:nvSpPr>
        <p:spPr bwMode="auto">
          <a:xfrm rot="-5400000">
            <a:off x="6712745" y="5285581"/>
            <a:ext cx="131762" cy="111125"/>
          </a:xfrm>
          <a:custGeom>
            <a:avLst/>
            <a:gdLst>
              <a:gd name="T0" fmla="*/ 65881 w 21600"/>
              <a:gd name="T1" fmla="*/ 0 h 21600"/>
              <a:gd name="T2" fmla="*/ 7900 w 21600"/>
              <a:gd name="T3" fmla="*/ 39979 h 21600"/>
              <a:gd name="T4" fmla="*/ 65881 w 21600"/>
              <a:gd name="T5" fmla="*/ 8489 h 21600"/>
              <a:gd name="T6" fmla="*/ 123862 w 21600"/>
              <a:gd name="T7" fmla="*/ 39979 h 21600"/>
              <a:gd name="T8" fmla="*/ 0 60000 65536"/>
              <a:gd name="T9" fmla="*/ 0 60000 65536"/>
              <a:gd name="T10" fmla="*/ 0 60000 65536"/>
              <a:gd name="T11" fmla="*/ 0 60000 65536"/>
              <a:gd name="T12" fmla="*/ 12 w 21600"/>
              <a:gd name="T13" fmla="*/ 0 h 21600"/>
              <a:gd name="T14" fmla="*/ 21588 w 21600"/>
              <a:gd name="T15" fmla="*/ 1037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p:spPr>
        <p:txBody>
          <a:bodyPr wrap="none" anchor="ctr"/>
          <a:lstStyle/>
          <a:p>
            <a:endParaRPr lang="es-MX">
              <a:solidFill>
                <a:prstClr val="white"/>
              </a:solidFill>
              <a:latin typeface="Arial" pitchFamily="34" charset="0"/>
              <a:ea typeface="宋体" pitchFamily="2" charset="-122"/>
              <a:cs typeface="Arial" pitchFamily="34" charset="0"/>
            </a:endParaRPr>
          </a:p>
        </p:txBody>
      </p:sp>
      <p:sp>
        <p:nvSpPr>
          <p:cNvPr id="46" name="Text Box 53"/>
          <p:cNvSpPr txBox="1">
            <a:spLocks noChangeArrowheads="1"/>
          </p:cNvSpPr>
          <p:nvPr/>
        </p:nvSpPr>
        <p:spPr bwMode="auto">
          <a:xfrm>
            <a:off x="116088" y="6120572"/>
            <a:ext cx="90279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r>
              <a:rPr lang="en-US" sz="1200" b="1" dirty="0" smtClean="0">
                <a:solidFill>
                  <a:prstClr val="white"/>
                </a:solidFill>
                <a:ea typeface="宋体" pitchFamily="2" charset="-122"/>
                <a:cs typeface="Arial" pitchFamily="34" charset="0"/>
              </a:rPr>
              <a:t>SNRI =</a:t>
            </a:r>
            <a:r>
              <a:rPr lang="zh-CN" altLang="en-US" sz="1200" b="1" dirty="0" smtClean="0">
                <a:solidFill>
                  <a:prstClr val="white"/>
                </a:solidFill>
                <a:ea typeface="宋体" pitchFamily="2" charset="-122"/>
                <a:cs typeface="Arial" pitchFamily="34" charset="0"/>
              </a:rPr>
              <a:t>五羟色胺，去甲肾上腺素再摄取抑制剂；</a:t>
            </a:r>
            <a:r>
              <a:rPr lang="en-US" sz="1200" b="1" dirty="0" smtClean="0">
                <a:solidFill>
                  <a:prstClr val="white"/>
                </a:solidFill>
                <a:ea typeface="宋体" pitchFamily="2" charset="-122"/>
                <a:cs typeface="Arial" pitchFamily="34" charset="0"/>
              </a:rPr>
              <a:t>TCA =</a:t>
            </a:r>
            <a:r>
              <a:rPr lang="zh-CN" altLang="en-US" sz="1200" b="1" dirty="0" smtClean="0">
                <a:solidFill>
                  <a:prstClr val="white"/>
                </a:solidFill>
                <a:ea typeface="宋体" pitchFamily="2" charset="-122"/>
                <a:cs typeface="Arial" pitchFamily="34" charset="0"/>
              </a:rPr>
              <a:t>三环类抗抑郁药</a:t>
            </a:r>
            <a:endParaRPr lang="en-US" sz="1200" b="1" dirty="0">
              <a:solidFill>
                <a:prstClr val="white"/>
              </a:solidFill>
              <a:ea typeface="宋体" pitchFamily="2" charset="-122"/>
              <a:cs typeface="Arial" pitchFamily="34" charset="0"/>
            </a:endParaRPr>
          </a:p>
          <a:p>
            <a:r>
              <a:rPr lang="en-US" sz="1000" dirty="0">
                <a:solidFill>
                  <a:prstClr val="white"/>
                </a:solidFill>
                <a:ea typeface="宋体" pitchFamily="2" charset="-122"/>
                <a:cs typeface="Arial" pitchFamily="34" charset="0"/>
              </a:rPr>
              <a:t>Adapted from: </a:t>
            </a:r>
            <a:r>
              <a:rPr lang="en-US" sz="1000" dirty="0" err="1">
                <a:solidFill>
                  <a:prstClr val="white"/>
                </a:solidFill>
                <a:ea typeface="宋体" pitchFamily="2" charset="-122"/>
                <a:cs typeface="Arial" pitchFamily="34" charset="0"/>
              </a:rPr>
              <a:t>Attal</a:t>
            </a:r>
            <a:r>
              <a:rPr lang="en-US" sz="1000" dirty="0">
                <a:solidFill>
                  <a:prstClr val="white"/>
                </a:solidFill>
                <a:ea typeface="宋体" pitchFamily="2" charset="-122"/>
                <a:cs typeface="Arial" pitchFamily="34" charset="0"/>
              </a:rPr>
              <a:t> N </a:t>
            </a:r>
            <a:r>
              <a:rPr lang="en-US" sz="1000" i="1" dirty="0">
                <a:solidFill>
                  <a:prstClr val="white"/>
                </a:solidFill>
                <a:ea typeface="宋体" pitchFamily="2" charset="-122"/>
                <a:cs typeface="Arial" pitchFamily="34" charset="0"/>
              </a:rPr>
              <a:t>et al. </a:t>
            </a:r>
            <a:r>
              <a:rPr lang="en-US" sz="1000" i="1" dirty="0" err="1" smtClean="0">
                <a:solidFill>
                  <a:prstClr val="white"/>
                </a:solidFill>
                <a:ea typeface="宋体" pitchFamily="2" charset="-122"/>
                <a:cs typeface="Arial" pitchFamily="34" charset="0"/>
              </a:rPr>
              <a:t>Eur</a:t>
            </a:r>
            <a:r>
              <a:rPr lang="en-US" sz="1000" i="1" dirty="0" smtClean="0">
                <a:solidFill>
                  <a:prstClr val="white"/>
                </a:solidFill>
                <a:ea typeface="宋体" pitchFamily="2" charset="-122"/>
                <a:cs typeface="Arial" pitchFamily="34" charset="0"/>
              </a:rPr>
              <a:t> </a:t>
            </a:r>
            <a:r>
              <a:rPr lang="en-US" sz="1000" i="1" dirty="0">
                <a:solidFill>
                  <a:prstClr val="white"/>
                </a:solidFill>
                <a:ea typeface="宋体" pitchFamily="2" charset="-122"/>
                <a:cs typeface="Arial" pitchFamily="34" charset="0"/>
              </a:rPr>
              <a:t>J </a:t>
            </a:r>
            <a:r>
              <a:rPr lang="en-US" sz="1000" i="1" dirty="0" err="1">
                <a:solidFill>
                  <a:prstClr val="white"/>
                </a:solidFill>
                <a:ea typeface="宋体" pitchFamily="2" charset="-122"/>
                <a:cs typeface="Arial" pitchFamily="34" charset="0"/>
              </a:rPr>
              <a:t>Neurol</a:t>
            </a:r>
            <a:r>
              <a:rPr lang="en-US" sz="1000" i="1" dirty="0">
                <a:solidFill>
                  <a:prstClr val="white"/>
                </a:solidFill>
                <a:ea typeface="宋体" pitchFamily="2" charset="-122"/>
                <a:cs typeface="Arial" pitchFamily="34" charset="0"/>
              </a:rPr>
              <a:t> </a:t>
            </a:r>
            <a:r>
              <a:rPr lang="en-US" sz="1000" dirty="0">
                <a:solidFill>
                  <a:prstClr val="white"/>
                </a:solidFill>
                <a:ea typeface="宋体" pitchFamily="2" charset="-122"/>
                <a:cs typeface="Arial" pitchFamily="34" charset="0"/>
              </a:rPr>
              <a:t>2010; 17(9):</a:t>
            </a:r>
            <a:r>
              <a:rPr lang="en-US" sz="1000" dirty="0" smtClean="0">
                <a:solidFill>
                  <a:prstClr val="white"/>
                </a:solidFill>
                <a:ea typeface="宋体" pitchFamily="2" charset="-122"/>
                <a:cs typeface="Arial" pitchFamily="34" charset="0"/>
              </a:rPr>
              <a:t>1113-e88; </a:t>
            </a:r>
            <a:r>
              <a:rPr lang="en-US" sz="1000" dirty="0" err="1" smtClean="0">
                <a:solidFill>
                  <a:prstClr val="white"/>
                </a:solidFill>
                <a:ea typeface="宋体" pitchFamily="2" charset="-122"/>
                <a:cs typeface="Arial" pitchFamily="34" charset="0"/>
              </a:rPr>
              <a:t>Beydoun</a:t>
            </a:r>
            <a:r>
              <a:rPr lang="en-US" sz="1000" dirty="0" smtClean="0">
                <a:solidFill>
                  <a:prstClr val="white"/>
                </a:solidFill>
                <a:ea typeface="宋体" pitchFamily="2" charset="-122"/>
                <a:cs typeface="Arial" pitchFamily="34" charset="0"/>
              </a:rPr>
              <a:t> </a:t>
            </a:r>
            <a:r>
              <a:rPr lang="en-US" sz="1000" dirty="0">
                <a:solidFill>
                  <a:prstClr val="white"/>
                </a:solidFill>
                <a:ea typeface="宋体" pitchFamily="2" charset="-122"/>
                <a:cs typeface="Arial" pitchFamily="34" charset="0"/>
              </a:rPr>
              <a:t>A, </a:t>
            </a:r>
            <a:r>
              <a:rPr lang="en-US" sz="1000" dirty="0" err="1">
                <a:solidFill>
                  <a:prstClr val="white"/>
                </a:solidFill>
                <a:ea typeface="宋体" pitchFamily="2" charset="-122"/>
                <a:cs typeface="Arial" pitchFamily="34" charset="0"/>
              </a:rPr>
              <a:t>Backonja</a:t>
            </a:r>
            <a:r>
              <a:rPr lang="en-US" sz="1000" dirty="0">
                <a:solidFill>
                  <a:prstClr val="white"/>
                </a:solidFill>
                <a:ea typeface="宋体" pitchFamily="2" charset="-122"/>
                <a:cs typeface="Arial" pitchFamily="34" charset="0"/>
              </a:rPr>
              <a:t> MM. </a:t>
            </a:r>
            <a:r>
              <a:rPr lang="en-US" sz="1000" i="1" dirty="0" smtClean="0">
                <a:solidFill>
                  <a:prstClr val="white"/>
                </a:solidFill>
                <a:ea typeface="宋体" pitchFamily="2" charset="-122"/>
                <a:cs typeface="Arial" pitchFamily="34" charset="0"/>
              </a:rPr>
              <a:t>J </a:t>
            </a:r>
            <a:r>
              <a:rPr lang="en-US" sz="1000" i="1" dirty="0">
                <a:solidFill>
                  <a:prstClr val="white"/>
                </a:solidFill>
                <a:ea typeface="宋体" pitchFamily="2" charset="-122"/>
                <a:cs typeface="Arial" pitchFamily="34" charset="0"/>
              </a:rPr>
              <a:t>Pain Symptom Manage </a:t>
            </a:r>
            <a:r>
              <a:rPr lang="en-US" sz="1000" dirty="0">
                <a:solidFill>
                  <a:prstClr val="white"/>
                </a:solidFill>
                <a:ea typeface="宋体" pitchFamily="2" charset="-122"/>
                <a:cs typeface="Arial" pitchFamily="34" charset="0"/>
              </a:rPr>
              <a:t>2003; 25(5 </a:t>
            </a:r>
            <a:r>
              <a:rPr lang="en-US" sz="1000" dirty="0" err="1">
                <a:solidFill>
                  <a:prstClr val="white"/>
                </a:solidFill>
                <a:ea typeface="宋体" pitchFamily="2" charset="-122"/>
                <a:cs typeface="Arial" pitchFamily="34" charset="0"/>
              </a:rPr>
              <a:t>Suppl</a:t>
            </a:r>
            <a:r>
              <a:rPr lang="en-US" sz="1000" dirty="0">
                <a:solidFill>
                  <a:prstClr val="white"/>
                </a:solidFill>
                <a:ea typeface="宋体" pitchFamily="2" charset="-122"/>
                <a:cs typeface="Arial" pitchFamily="34" charset="0"/>
              </a:rPr>
              <a:t>):</a:t>
            </a:r>
            <a:r>
              <a:rPr lang="en-US" sz="1000" dirty="0" smtClean="0">
                <a:solidFill>
                  <a:prstClr val="white"/>
                </a:solidFill>
                <a:ea typeface="宋体" pitchFamily="2" charset="-122"/>
                <a:cs typeface="Arial" pitchFamily="34" charset="0"/>
              </a:rPr>
              <a:t>S18-30; </a:t>
            </a:r>
            <a:br>
              <a:rPr lang="en-US" sz="1000" dirty="0" smtClean="0">
                <a:solidFill>
                  <a:prstClr val="white"/>
                </a:solidFill>
                <a:ea typeface="宋体" pitchFamily="2" charset="-122"/>
                <a:cs typeface="Arial" pitchFamily="34" charset="0"/>
              </a:rPr>
            </a:br>
            <a:r>
              <a:rPr lang="en-US" sz="1000" dirty="0" smtClean="0">
                <a:solidFill>
                  <a:prstClr val="white"/>
                </a:solidFill>
                <a:ea typeface="宋体" pitchFamily="2" charset="-122"/>
                <a:cs typeface="Arial" pitchFamily="34" charset="0"/>
              </a:rPr>
              <a:t>Jarvis </a:t>
            </a:r>
            <a:r>
              <a:rPr lang="en-US" sz="1000" dirty="0">
                <a:solidFill>
                  <a:prstClr val="white"/>
                </a:solidFill>
                <a:ea typeface="宋体" pitchFamily="2" charset="-122"/>
                <a:cs typeface="Arial" pitchFamily="34" charset="0"/>
              </a:rPr>
              <a:t>MF, Boyce-</a:t>
            </a:r>
            <a:r>
              <a:rPr lang="en-US" sz="1000" dirty="0" err="1">
                <a:solidFill>
                  <a:prstClr val="white"/>
                </a:solidFill>
                <a:ea typeface="宋体" pitchFamily="2" charset="-122"/>
                <a:cs typeface="Arial" pitchFamily="34" charset="0"/>
              </a:rPr>
              <a:t>Rustay</a:t>
            </a:r>
            <a:r>
              <a:rPr lang="en-US" sz="1000" dirty="0">
                <a:solidFill>
                  <a:prstClr val="white"/>
                </a:solidFill>
                <a:ea typeface="宋体" pitchFamily="2" charset="-122"/>
                <a:cs typeface="Arial" pitchFamily="34" charset="0"/>
              </a:rPr>
              <a:t> JM. </a:t>
            </a:r>
            <a:r>
              <a:rPr lang="en-US" sz="1000" i="1" dirty="0" err="1" smtClean="0">
                <a:solidFill>
                  <a:prstClr val="white"/>
                </a:solidFill>
                <a:ea typeface="宋体" pitchFamily="2" charset="-122"/>
                <a:cs typeface="Arial" pitchFamily="34" charset="0"/>
              </a:rPr>
              <a:t>Curr</a:t>
            </a:r>
            <a:r>
              <a:rPr lang="en-US" sz="1000" i="1" dirty="0" smtClean="0">
                <a:solidFill>
                  <a:prstClr val="white"/>
                </a:solidFill>
                <a:ea typeface="宋体" pitchFamily="2" charset="-122"/>
                <a:cs typeface="Arial" pitchFamily="34" charset="0"/>
              </a:rPr>
              <a:t> </a:t>
            </a:r>
            <a:r>
              <a:rPr lang="en-US" sz="1000" i="1" dirty="0">
                <a:solidFill>
                  <a:prstClr val="white"/>
                </a:solidFill>
                <a:ea typeface="宋体" pitchFamily="2" charset="-122"/>
                <a:cs typeface="Arial" pitchFamily="34" charset="0"/>
              </a:rPr>
              <a:t>Pharm Des </a:t>
            </a:r>
            <a:r>
              <a:rPr lang="en-US" sz="1000" dirty="0">
                <a:solidFill>
                  <a:prstClr val="white"/>
                </a:solidFill>
                <a:ea typeface="宋体" pitchFamily="2" charset="-122"/>
                <a:cs typeface="Arial" pitchFamily="34" charset="0"/>
              </a:rPr>
              <a:t>2009; 15(15):</a:t>
            </a:r>
            <a:r>
              <a:rPr lang="en-US" sz="1000" dirty="0" smtClean="0">
                <a:solidFill>
                  <a:prstClr val="white"/>
                </a:solidFill>
                <a:ea typeface="宋体" pitchFamily="2" charset="-122"/>
                <a:cs typeface="Arial" pitchFamily="34" charset="0"/>
              </a:rPr>
              <a:t>1711-6; </a:t>
            </a:r>
            <a:r>
              <a:rPr lang="en-US" sz="1000" dirty="0" err="1" smtClean="0">
                <a:solidFill>
                  <a:prstClr val="white"/>
                </a:solidFill>
                <a:ea typeface="宋体" pitchFamily="2" charset="-122"/>
                <a:cs typeface="Arial" pitchFamily="34" charset="0"/>
              </a:rPr>
              <a:t>Gilron</a:t>
            </a:r>
            <a:r>
              <a:rPr lang="en-US" sz="1000" dirty="0" smtClean="0">
                <a:solidFill>
                  <a:prstClr val="white"/>
                </a:solidFill>
                <a:ea typeface="宋体" pitchFamily="2" charset="-122"/>
                <a:cs typeface="Arial" pitchFamily="34" charset="0"/>
              </a:rPr>
              <a:t> </a:t>
            </a:r>
            <a:r>
              <a:rPr lang="en-US" sz="1000" dirty="0">
                <a:solidFill>
                  <a:prstClr val="white"/>
                </a:solidFill>
                <a:ea typeface="宋体" pitchFamily="2" charset="-122"/>
                <a:cs typeface="Arial" pitchFamily="34" charset="0"/>
              </a:rPr>
              <a:t>I </a:t>
            </a:r>
            <a:r>
              <a:rPr lang="en-US" sz="1000" i="1" dirty="0">
                <a:solidFill>
                  <a:prstClr val="white"/>
                </a:solidFill>
                <a:ea typeface="宋体" pitchFamily="2" charset="-122"/>
                <a:cs typeface="Arial" pitchFamily="34" charset="0"/>
              </a:rPr>
              <a:t>et al. </a:t>
            </a:r>
            <a:r>
              <a:rPr lang="en-US" sz="1000" i="1" dirty="0" smtClean="0">
                <a:solidFill>
                  <a:prstClr val="white"/>
                </a:solidFill>
                <a:ea typeface="宋体" pitchFamily="2" charset="-122"/>
                <a:cs typeface="Arial" pitchFamily="34" charset="0"/>
              </a:rPr>
              <a:t>CMAJ </a:t>
            </a:r>
            <a:r>
              <a:rPr lang="en-US" sz="1000" dirty="0">
                <a:solidFill>
                  <a:prstClr val="white"/>
                </a:solidFill>
                <a:ea typeface="宋体" pitchFamily="2" charset="-122"/>
                <a:cs typeface="Arial" pitchFamily="34" charset="0"/>
              </a:rPr>
              <a:t>2006; 175(3):</a:t>
            </a:r>
            <a:r>
              <a:rPr lang="en-US" sz="1000" dirty="0" smtClean="0">
                <a:solidFill>
                  <a:prstClr val="white"/>
                </a:solidFill>
                <a:ea typeface="宋体" pitchFamily="2" charset="-122"/>
                <a:cs typeface="Arial" pitchFamily="34" charset="0"/>
              </a:rPr>
              <a:t>265-75; </a:t>
            </a:r>
            <a:r>
              <a:rPr lang="en-US" sz="1000" dirty="0" err="1" smtClean="0">
                <a:solidFill>
                  <a:prstClr val="white"/>
                </a:solidFill>
                <a:ea typeface="宋体" pitchFamily="2" charset="-122"/>
                <a:cs typeface="Arial" pitchFamily="34" charset="0"/>
              </a:rPr>
              <a:t>Moisset</a:t>
            </a:r>
            <a:r>
              <a:rPr lang="en-US" sz="1000" dirty="0" smtClean="0">
                <a:solidFill>
                  <a:prstClr val="white"/>
                </a:solidFill>
                <a:ea typeface="宋体" pitchFamily="2" charset="-122"/>
                <a:cs typeface="Arial" pitchFamily="34" charset="0"/>
              </a:rPr>
              <a:t> </a:t>
            </a:r>
            <a:r>
              <a:rPr lang="en-US" sz="1000" dirty="0">
                <a:solidFill>
                  <a:prstClr val="white"/>
                </a:solidFill>
                <a:ea typeface="宋体" pitchFamily="2" charset="-122"/>
                <a:cs typeface="Arial" pitchFamily="34" charset="0"/>
              </a:rPr>
              <a:t>X, </a:t>
            </a:r>
            <a:r>
              <a:rPr lang="en-US" sz="1000" dirty="0" err="1">
                <a:solidFill>
                  <a:prstClr val="white"/>
                </a:solidFill>
                <a:ea typeface="宋体" pitchFamily="2" charset="-122"/>
                <a:cs typeface="Arial" pitchFamily="34" charset="0"/>
              </a:rPr>
              <a:t>Bouhassira</a:t>
            </a:r>
            <a:r>
              <a:rPr lang="en-US" sz="1000" dirty="0">
                <a:solidFill>
                  <a:prstClr val="white"/>
                </a:solidFill>
                <a:ea typeface="宋体" pitchFamily="2" charset="-122"/>
                <a:cs typeface="Arial" pitchFamily="34" charset="0"/>
              </a:rPr>
              <a:t> D</a:t>
            </a:r>
            <a:r>
              <a:rPr lang="en-US" sz="1000" dirty="0" smtClean="0">
                <a:solidFill>
                  <a:prstClr val="white"/>
                </a:solidFill>
                <a:ea typeface="宋体" pitchFamily="2" charset="-122"/>
                <a:cs typeface="Arial" pitchFamily="34" charset="0"/>
              </a:rPr>
              <a:t>. </a:t>
            </a:r>
            <a:r>
              <a:rPr lang="en-US" sz="1000" dirty="0" err="1">
                <a:solidFill>
                  <a:prstClr val="white"/>
                </a:solidFill>
                <a:ea typeface="宋体" pitchFamily="2" charset="-122"/>
                <a:cs typeface="Arial" pitchFamily="34" charset="0"/>
              </a:rPr>
              <a:t>NeuroImage</a:t>
            </a:r>
            <a:r>
              <a:rPr lang="en-US" sz="1000" dirty="0">
                <a:solidFill>
                  <a:prstClr val="white"/>
                </a:solidFill>
                <a:ea typeface="宋体" pitchFamily="2" charset="-122"/>
                <a:cs typeface="Arial" pitchFamily="34" charset="0"/>
              </a:rPr>
              <a:t> 2007; 37(</a:t>
            </a:r>
            <a:r>
              <a:rPr lang="en-US" sz="1000" dirty="0" err="1">
                <a:solidFill>
                  <a:prstClr val="white"/>
                </a:solidFill>
                <a:ea typeface="宋体" pitchFamily="2" charset="-122"/>
                <a:cs typeface="Arial" pitchFamily="34" charset="0"/>
              </a:rPr>
              <a:t>Suppl</a:t>
            </a:r>
            <a:r>
              <a:rPr lang="en-US" sz="1000" dirty="0">
                <a:solidFill>
                  <a:prstClr val="white"/>
                </a:solidFill>
                <a:ea typeface="宋体" pitchFamily="2" charset="-122"/>
                <a:cs typeface="Arial" pitchFamily="34" charset="0"/>
              </a:rPr>
              <a:t> 1):</a:t>
            </a:r>
            <a:r>
              <a:rPr lang="en-US" sz="1000" dirty="0" smtClean="0">
                <a:solidFill>
                  <a:prstClr val="white"/>
                </a:solidFill>
                <a:ea typeface="宋体" pitchFamily="2" charset="-122"/>
                <a:cs typeface="Arial" pitchFamily="34" charset="0"/>
              </a:rPr>
              <a:t>S80-8; </a:t>
            </a:r>
            <a:r>
              <a:rPr lang="en-US" sz="1000" dirty="0" err="1" smtClean="0">
                <a:solidFill>
                  <a:prstClr val="white"/>
                </a:solidFill>
                <a:ea typeface="宋体" pitchFamily="2" charset="-122"/>
                <a:cs typeface="Arial" pitchFamily="34" charset="0"/>
              </a:rPr>
              <a:t>Morlion</a:t>
            </a:r>
            <a:r>
              <a:rPr lang="en-US" sz="1000" dirty="0" smtClean="0">
                <a:solidFill>
                  <a:prstClr val="white"/>
                </a:solidFill>
                <a:ea typeface="宋体" pitchFamily="2" charset="-122"/>
                <a:cs typeface="Arial" pitchFamily="34" charset="0"/>
              </a:rPr>
              <a:t> </a:t>
            </a:r>
            <a:r>
              <a:rPr lang="en-US" sz="1000" dirty="0">
                <a:solidFill>
                  <a:prstClr val="white"/>
                </a:solidFill>
                <a:ea typeface="宋体" pitchFamily="2" charset="-122"/>
                <a:cs typeface="Arial" pitchFamily="34" charset="0"/>
              </a:rPr>
              <a:t>B. </a:t>
            </a:r>
            <a:r>
              <a:rPr lang="en-US" sz="1000" dirty="0" err="1" smtClean="0">
                <a:solidFill>
                  <a:prstClr val="white"/>
                </a:solidFill>
                <a:ea typeface="宋体" pitchFamily="2" charset="-122"/>
                <a:cs typeface="Arial" pitchFamily="34" charset="0"/>
              </a:rPr>
              <a:t>Curr</a:t>
            </a:r>
            <a:r>
              <a:rPr lang="en-US" sz="1000" dirty="0" smtClean="0">
                <a:solidFill>
                  <a:prstClr val="white"/>
                </a:solidFill>
                <a:ea typeface="宋体" pitchFamily="2" charset="-122"/>
                <a:cs typeface="Arial" pitchFamily="34" charset="0"/>
              </a:rPr>
              <a:t> </a:t>
            </a:r>
            <a:r>
              <a:rPr lang="en-US" sz="1000" dirty="0">
                <a:solidFill>
                  <a:prstClr val="white"/>
                </a:solidFill>
                <a:ea typeface="宋体" pitchFamily="2" charset="-122"/>
                <a:cs typeface="Arial" pitchFamily="34" charset="0"/>
              </a:rPr>
              <a:t>Med Res </a:t>
            </a:r>
            <a:r>
              <a:rPr lang="en-US" sz="1000" dirty="0" err="1">
                <a:solidFill>
                  <a:prstClr val="white"/>
                </a:solidFill>
                <a:ea typeface="宋体" pitchFamily="2" charset="-122"/>
                <a:cs typeface="Arial" pitchFamily="34" charset="0"/>
              </a:rPr>
              <a:t>Opin</a:t>
            </a:r>
            <a:r>
              <a:rPr lang="en-US" sz="1000" dirty="0">
                <a:solidFill>
                  <a:prstClr val="white"/>
                </a:solidFill>
                <a:ea typeface="宋体" pitchFamily="2" charset="-122"/>
                <a:cs typeface="Arial" pitchFamily="34" charset="0"/>
              </a:rPr>
              <a:t> 2011; 27(1):</a:t>
            </a:r>
            <a:r>
              <a:rPr lang="en-US" sz="1000" dirty="0" smtClean="0">
                <a:solidFill>
                  <a:prstClr val="white"/>
                </a:solidFill>
                <a:ea typeface="宋体" pitchFamily="2" charset="-122"/>
                <a:cs typeface="Arial" pitchFamily="34" charset="0"/>
              </a:rPr>
              <a:t>11-33; </a:t>
            </a:r>
            <a:r>
              <a:rPr lang="en-US" sz="1000" dirty="0" err="1" smtClean="0">
                <a:solidFill>
                  <a:prstClr val="white"/>
                </a:solidFill>
                <a:ea typeface="宋体" pitchFamily="2" charset="-122"/>
                <a:cs typeface="Arial" pitchFamily="34" charset="0"/>
              </a:rPr>
              <a:t>Scholz</a:t>
            </a:r>
            <a:r>
              <a:rPr lang="en-US" sz="1000" dirty="0" smtClean="0">
                <a:solidFill>
                  <a:prstClr val="white"/>
                </a:solidFill>
                <a:ea typeface="宋体" pitchFamily="2" charset="-122"/>
                <a:cs typeface="Arial" pitchFamily="34" charset="0"/>
              </a:rPr>
              <a:t> </a:t>
            </a:r>
            <a:r>
              <a:rPr lang="en-US" sz="1000" dirty="0">
                <a:solidFill>
                  <a:prstClr val="white"/>
                </a:solidFill>
                <a:ea typeface="宋体" pitchFamily="2" charset="-122"/>
                <a:cs typeface="Arial" pitchFamily="34" charset="0"/>
              </a:rPr>
              <a:t>J, Woolf  CJ. </a:t>
            </a:r>
            <a:r>
              <a:rPr lang="en-US" sz="1000" dirty="0" smtClean="0">
                <a:solidFill>
                  <a:prstClr val="white"/>
                </a:solidFill>
                <a:ea typeface="宋体" pitchFamily="2" charset="-122"/>
                <a:cs typeface="Arial" pitchFamily="34" charset="0"/>
              </a:rPr>
              <a:t>Nat </a:t>
            </a:r>
            <a:r>
              <a:rPr lang="en-US" sz="1000" dirty="0" err="1">
                <a:solidFill>
                  <a:prstClr val="white"/>
                </a:solidFill>
                <a:ea typeface="宋体" pitchFamily="2" charset="-122"/>
                <a:cs typeface="Arial" pitchFamily="34" charset="0"/>
              </a:rPr>
              <a:t>Neurosci</a:t>
            </a:r>
            <a:r>
              <a:rPr lang="en-US" sz="1000" dirty="0">
                <a:solidFill>
                  <a:prstClr val="white"/>
                </a:solidFill>
                <a:ea typeface="宋体" pitchFamily="2" charset="-122"/>
                <a:cs typeface="Arial" pitchFamily="34" charset="0"/>
              </a:rPr>
              <a:t> 2002; 5(</a:t>
            </a:r>
            <a:r>
              <a:rPr lang="en-US" sz="1000" dirty="0" err="1">
                <a:solidFill>
                  <a:prstClr val="white"/>
                </a:solidFill>
                <a:ea typeface="宋体" pitchFamily="2" charset="-122"/>
                <a:cs typeface="Arial" pitchFamily="34" charset="0"/>
              </a:rPr>
              <a:t>Suppl</a:t>
            </a:r>
            <a:r>
              <a:rPr lang="en-US" sz="1000" dirty="0">
                <a:solidFill>
                  <a:prstClr val="white"/>
                </a:solidFill>
                <a:ea typeface="宋体" pitchFamily="2" charset="-122"/>
                <a:cs typeface="Arial" pitchFamily="34" charset="0"/>
              </a:rPr>
              <a:t>):1062-7</a:t>
            </a:r>
            <a:r>
              <a:rPr lang="en-US" sz="1000" dirty="0" smtClean="0">
                <a:solidFill>
                  <a:prstClr val="white"/>
                </a:solidFill>
                <a:ea typeface="宋体" pitchFamily="2" charset="-122"/>
                <a:cs typeface="Arial" pitchFamily="34" charset="0"/>
              </a:rPr>
              <a:t>.</a:t>
            </a:r>
            <a:endParaRPr lang="en-US" sz="1000" dirty="0">
              <a:solidFill>
                <a:prstClr val="white"/>
              </a:solidFill>
              <a:ea typeface="宋体" pitchFamily="2" charset="-122"/>
              <a:cs typeface="Arial" pitchFamily="34" charset="0"/>
            </a:endParaRPr>
          </a:p>
        </p:txBody>
      </p:sp>
      <p:sp>
        <p:nvSpPr>
          <p:cNvPr id="48" name="Text Box 25"/>
          <p:cNvSpPr txBox="1">
            <a:spLocks noChangeArrowheads="1"/>
          </p:cNvSpPr>
          <p:nvPr/>
        </p:nvSpPr>
        <p:spPr bwMode="auto">
          <a:xfrm>
            <a:off x="4741863" y="3795494"/>
            <a:ext cx="2028826" cy="646331"/>
          </a:xfrm>
          <a:prstGeom prst="rect">
            <a:avLst/>
          </a:prstGeom>
          <a:noFill/>
          <a:ln w="9525">
            <a:noFill/>
            <a:miter lim="800000"/>
            <a:headEnd/>
            <a:tailEnd/>
          </a:ln>
          <a:effectLst/>
        </p:spPr>
        <p:txBody>
          <a:bodyPr wrap="square">
            <a:spAutoFit/>
          </a:bodyPr>
          <a:lstStyle/>
          <a:p>
            <a:pPr algn="r" eaLnBrk="0" hangingPunct="0">
              <a:defRPr/>
            </a:pPr>
            <a:r>
              <a:rPr lang="zh-CN" altLang="en-US" b="1" dirty="0" smtClean="0">
                <a:solidFill>
                  <a:srgbClr val="00B050"/>
                </a:solidFill>
                <a:latin typeface="Arial" pitchFamily="34" charset="0"/>
                <a:ea typeface="宋体" pitchFamily="2" charset="-122"/>
                <a:cs typeface="Arial" pitchFamily="34" charset="0"/>
              </a:rPr>
              <a:t>下传</a:t>
            </a:r>
            <a:endParaRPr lang="en-US" altLang="zh-CN" b="1" dirty="0" smtClean="0">
              <a:solidFill>
                <a:srgbClr val="00B050"/>
              </a:solidFill>
              <a:latin typeface="Arial" pitchFamily="34" charset="0"/>
              <a:ea typeface="宋体" pitchFamily="2" charset="-122"/>
              <a:cs typeface="Arial" pitchFamily="34" charset="0"/>
            </a:endParaRPr>
          </a:p>
          <a:p>
            <a:pPr algn="r" eaLnBrk="0" hangingPunct="0">
              <a:defRPr/>
            </a:pPr>
            <a:r>
              <a:rPr lang="zh-CN" altLang="en-US" b="1" dirty="0" smtClean="0">
                <a:solidFill>
                  <a:srgbClr val="00B050"/>
                </a:solidFill>
                <a:latin typeface="Arial" pitchFamily="34" charset="0"/>
                <a:ea typeface="宋体" pitchFamily="2" charset="-122"/>
                <a:cs typeface="Arial" pitchFamily="34" charset="0"/>
              </a:rPr>
              <a:t>调制</a:t>
            </a:r>
            <a:endParaRPr lang="en-GB" b="1" dirty="0">
              <a:solidFill>
                <a:srgbClr val="00B050"/>
              </a:solidFill>
              <a:latin typeface="Arial" pitchFamily="34" charset="0"/>
              <a:ea typeface="宋体" pitchFamily="2" charset="-122"/>
              <a:cs typeface="Arial" pitchFamily="34" charset="0"/>
            </a:endParaRPr>
          </a:p>
        </p:txBody>
      </p:sp>
      <p:sp>
        <p:nvSpPr>
          <p:cNvPr id="49" name="Text Box 26"/>
          <p:cNvSpPr txBox="1">
            <a:spLocks noChangeArrowheads="1"/>
          </p:cNvSpPr>
          <p:nvPr/>
        </p:nvSpPr>
        <p:spPr bwMode="auto">
          <a:xfrm>
            <a:off x="8010649" y="4942574"/>
            <a:ext cx="649601" cy="646331"/>
          </a:xfrm>
          <a:prstGeom prst="rect">
            <a:avLst/>
          </a:prstGeom>
          <a:noFill/>
          <a:ln w="9525">
            <a:noFill/>
            <a:miter lim="800000"/>
            <a:headEnd/>
            <a:tailEnd/>
          </a:ln>
          <a:effectLst/>
        </p:spPr>
        <p:txBody>
          <a:bodyPr wrap="none">
            <a:spAutoFit/>
          </a:bodyPr>
          <a:lstStyle/>
          <a:p>
            <a:pPr algn="r" eaLnBrk="0" hangingPunct="0">
              <a:defRPr/>
            </a:pPr>
            <a:r>
              <a:rPr lang="zh-CN" altLang="en-US" b="1" dirty="0" smtClean="0">
                <a:solidFill>
                  <a:srgbClr val="FF99CC"/>
                </a:solidFill>
                <a:latin typeface="Arial" pitchFamily="34" charset="0"/>
                <a:ea typeface="宋体" pitchFamily="2" charset="-122"/>
                <a:cs typeface="Arial" pitchFamily="34" charset="0"/>
              </a:rPr>
              <a:t>中枢</a:t>
            </a:r>
            <a:r>
              <a:rPr lang="en-GB" b="1" dirty="0" smtClean="0">
                <a:solidFill>
                  <a:srgbClr val="FF99CC"/>
                </a:solidFill>
                <a:latin typeface="Arial" pitchFamily="34" charset="0"/>
                <a:ea typeface="宋体" pitchFamily="2" charset="-122"/>
                <a:cs typeface="Arial" pitchFamily="34" charset="0"/>
              </a:rPr>
              <a:t/>
            </a:r>
            <a:br>
              <a:rPr lang="en-GB" b="1" dirty="0" smtClean="0">
                <a:solidFill>
                  <a:srgbClr val="FF99CC"/>
                </a:solidFill>
                <a:latin typeface="Arial" pitchFamily="34" charset="0"/>
                <a:ea typeface="宋体" pitchFamily="2" charset="-122"/>
                <a:cs typeface="Arial" pitchFamily="34" charset="0"/>
              </a:rPr>
            </a:br>
            <a:r>
              <a:rPr lang="zh-CN" altLang="en-US" b="1" dirty="0" smtClean="0">
                <a:solidFill>
                  <a:srgbClr val="FF99CC"/>
                </a:solidFill>
                <a:latin typeface="Arial" pitchFamily="34" charset="0"/>
                <a:ea typeface="宋体" pitchFamily="2" charset="-122"/>
                <a:cs typeface="Arial" pitchFamily="34" charset="0"/>
              </a:rPr>
              <a:t>致敏</a:t>
            </a:r>
            <a:endParaRPr lang="en-GB" b="1" dirty="0">
              <a:solidFill>
                <a:srgbClr val="FF99CC"/>
              </a:solidFill>
              <a:latin typeface="Arial" pitchFamily="34" charset="0"/>
              <a:ea typeface="宋体" pitchFamily="2" charset="-122"/>
              <a:cs typeface="Arial" pitchFamily="34" charset="0"/>
            </a:endParaRPr>
          </a:p>
        </p:txBody>
      </p:sp>
      <p:sp>
        <p:nvSpPr>
          <p:cNvPr id="50"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a:solidFill>
                <a:srgbClr val="FFFFFF"/>
              </a:solidFill>
              <a:latin typeface="Arial" pitchFamily="34" charset="0"/>
              <a:ea typeface="宋体" pitchFamily="2" charset="-122"/>
              <a:cs typeface="Arial" pitchFamily="34" charset="0"/>
            </a:endParaRPr>
          </a:p>
        </p:txBody>
      </p:sp>
      <p:pic>
        <p:nvPicPr>
          <p:cNvPr id="51" name="Picture 67" descr="pain"/>
          <p:cNvPicPr>
            <a:picLocks noChangeAspect="1" noChangeArrowheads="1"/>
          </p:cNvPicPr>
          <p:nvPr/>
        </p:nvPicPr>
        <p:blipFill>
          <a:blip r:embed="rId6" cstate="print"/>
          <a:srcRect/>
          <a:stretch>
            <a:fillRect/>
          </a:stretch>
        </p:blipFill>
        <p:spPr bwMode="auto">
          <a:xfrm>
            <a:off x="6248400" y="1685925"/>
            <a:ext cx="1436688" cy="1144588"/>
          </a:xfrm>
          <a:prstGeom prst="rect">
            <a:avLst/>
          </a:prstGeom>
          <a:noFill/>
          <a:ln w="9525">
            <a:noFill/>
            <a:miter lim="800000"/>
            <a:headEnd/>
            <a:tailEnd/>
          </a:ln>
        </p:spPr>
      </p:pic>
      <p:sp>
        <p:nvSpPr>
          <p:cNvPr id="52" name="Text Box 68"/>
          <p:cNvSpPr txBox="1">
            <a:spLocks noChangeArrowheads="1"/>
          </p:cNvSpPr>
          <p:nvPr/>
        </p:nvSpPr>
        <p:spPr bwMode="auto">
          <a:xfrm>
            <a:off x="6804248" y="1988840"/>
            <a:ext cx="234360" cy="307777"/>
          </a:xfrm>
          <a:prstGeom prst="rect">
            <a:avLst/>
          </a:prstGeom>
          <a:noFill/>
          <a:ln w="9525">
            <a:noFill/>
            <a:miter lim="800000"/>
            <a:headEnd/>
            <a:tailEnd/>
          </a:ln>
          <a:effectLst/>
        </p:spPr>
        <p:txBody>
          <a:bodyPr wrap="none">
            <a:spAutoFit/>
          </a:bodyPr>
          <a:lstStyle/>
          <a:p>
            <a:pPr eaLnBrk="0" hangingPunct="0">
              <a:defRPr/>
            </a:pPr>
            <a:r>
              <a:rPr lang="en-GB" sz="1400" b="1" dirty="0" smtClean="0">
                <a:solidFill>
                  <a:srgbClr val="FFFFFF"/>
                </a:solidFill>
                <a:latin typeface="Arial" pitchFamily="34" charset="0"/>
                <a:ea typeface="宋体" pitchFamily="2" charset="-122"/>
                <a:cs typeface="Arial" pitchFamily="34" charset="0"/>
              </a:rPr>
              <a:t> </a:t>
            </a:r>
            <a:endParaRPr lang="en-GB" sz="1400" b="1" dirty="0">
              <a:solidFill>
                <a:srgbClr val="FFFFFF"/>
              </a:solidFill>
              <a:latin typeface="Arial" pitchFamily="34" charset="0"/>
              <a:ea typeface="宋体" pitchFamily="2" charset="-122"/>
              <a:cs typeface="Arial" pitchFamily="34" charset="0"/>
            </a:endParaRPr>
          </a:p>
        </p:txBody>
      </p:sp>
      <p:sp>
        <p:nvSpPr>
          <p:cNvPr id="53" name="TextBox 52"/>
          <p:cNvSpPr txBox="1"/>
          <p:nvPr/>
        </p:nvSpPr>
        <p:spPr>
          <a:xfrm>
            <a:off x="2200746" y="4561297"/>
            <a:ext cx="1440160" cy="369332"/>
          </a:xfrm>
          <a:prstGeom prst="rect">
            <a:avLst/>
          </a:prstGeom>
          <a:noFill/>
        </p:spPr>
        <p:txBody>
          <a:bodyPr wrap="square" rtlCol="0">
            <a:spAutoFit/>
          </a:bodyPr>
          <a:lstStyle/>
          <a:p>
            <a:pPr algn="ctr"/>
            <a:r>
              <a:rPr lang="zh-CN" altLang="en-US" b="1" dirty="0" smtClean="0">
                <a:solidFill>
                  <a:srgbClr val="FF99CC"/>
                </a:solidFill>
                <a:latin typeface="Arial" pitchFamily="34" charset="0"/>
                <a:ea typeface="宋体" pitchFamily="2" charset="-122"/>
                <a:cs typeface="Arial" pitchFamily="34" charset="0"/>
              </a:rPr>
              <a:t>异位放电</a:t>
            </a:r>
            <a:endParaRPr lang="en-US" b="1" dirty="0">
              <a:solidFill>
                <a:srgbClr val="FF99CC"/>
              </a:solidFill>
              <a:latin typeface="Arial" pitchFamily="34" charset="0"/>
              <a:ea typeface="宋体" pitchFamily="2" charset="-122"/>
              <a:cs typeface="Arial" pitchFamily="34" charset="0"/>
            </a:endParaRPr>
          </a:p>
        </p:txBody>
      </p:sp>
      <p:sp>
        <p:nvSpPr>
          <p:cNvPr id="54" name="TextBox 53"/>
          <p:cNvSpPr txBox="1"/>
          <p:nvPr/>
        </p:nvSpPr>
        <p:spPr>
          <a:xfrm>
            <a:off x="92275" y="4877991"/>
            <a:ext cx="1465063" cy="369332"/>
          </a:xfrm>
          <a:prstGeom prst="rect">
            <a:avLst/>
          </a:prstGeom>
          <a:noFill/>
        </p:spPr>
        <p:txBody>
          <a:bodyPr wrap="square" rtlCol="0">
            <a:spAutoFit/>
          </a:bodyPr>
          <a:lstStyle/>
          <a:p>
            <a:r>
              <a:rPr lang="zh-CN" altLang="en-US" b="1" dirty="0" smtClean="0">
                <a:solidFill>
                  <a:srgbClr val="FF99CC"/>
                </a:solidFill>
                <a:latin typeface="Arial" pitchFamily="34" charset="0"/>
                <a:ea typeface="宋体" pitchFamily="2" charset="-122"/>
                <a:cs typeface="Arial" pitchFamily="34" charset="0"/>
              </a:rPr>
              <a:t>外周致敏</a:t>
            </a:r>
            <a:endParaRPr lang="en-US" b="1" dirty="0">
              <a:solidFill>
                <a:srgbClr val="FF99CC"/>
              </a:solidFill>
              <a:latin typeface="Arial" pitchFamily="34" charset="0"/>
              <a:ea typeface="宋体" pitchFamily="2" charset="-122"/>
              <a:cs typeface="Arial" pitchFamily="34" charset="0"/>
            </a:endParaRPr>
          </a:p>
        </p:txBody>
      </p:sp>
      <p:sp>
        <p:nvSpPr>
          <p:cNvPr id="55" name="TextBox 54"/>
          <p:cNvSpPr txBox="1"/>
          <p:nvPr/>
        </p:nvSpPr>
        <p:spPr>
          <a:xfrm>
            <a:off x="6699548" y="2142728"/>
            <a:ext cx="661392" cy="307777"/>
          </a:xfrm>
          <a:prstGeom prst="rect">
            <a:avLst/>
          </a:prstGeom>
          <a:noFill/>
        </p:spPr>
        <p:txBody>
          <a:bodyPr wrap="square" rtlCol="0">
            <a:spAutoFit/>
          </a:bodyPr>
          <a:lstStyle/>
          <a:p>
            <a:r>
              <a:rPr lang="zh-CN" altLang="en-US" sz="1400" b="1" dirty="0" smtClean="0">
                <a:solidFill>
                  <a:prstClr val="white"/>
                </a:solidFill>
                <a:latin typeface="Arial" pitchFamily="34" charset="0"/>
                <a:ea typeface="宋体" pitchFamily="2" charset="-122"/>
                <a:cs typeface="Arial" pitchFamily="34" charset="0"/>
              </a:rPr>
              <a:t>大脑</a:t>
            </a:r>
            <a:endParaRPr lang="en-US" sz="1400" b="1" dirty="0">
              <a:solidFill>
                <a:prstClr val="white"/>
              </a:solidFill>
              <a:latin typeface="Arial" pitchFamily="34" charset="0"/>
              <a:ea typeface="宋体" pitchFamily="2" charset="-122"/>
              <a:cs typeface="Arial" pitchFamily="34" charset="0"/>
            </a:endParaRPr>
          </a:p>
        </p:txBody>
      </p:sp>
      <p:sp>
        <p:nvSpPr>
          <p:cNvPr id="61" name="Freeform 221"/>
          <p:cNvSpPr>
            <a:spLocks/>
          </p:cNvSpPr>
          <p:nvPr/>
        </p:nvSpPr>
        <p:spPr bwMode="blackWhite">
          <a:xfrm>
            <a:off x="2488505" y="4991050"/>
            <a:ext cx="529172" cy="384275"/>
          </a:xfrm>
          <a:custGeom>
            <a:avLst/>
            <a:gdLst>
              <a:gd name="T0" fmla="*/ 1169750943 w 920"/>
              <a:gd name="T1" fmla="*/ 1031923333 h 603"/>
              <a:gd name="T2" fmla="*/ 1169750943 w 920"/>
              <a:gd name="T3" fmla="*/ 1031923333 h 603"/>
              <a:gd name="T4" fmla="*/ 1169750943 w 920"/>
              <a:gd name="T5" fmla="*/ 0 h 603"/>
              <a:gd name="T6" fmla="*/ 1169750943 w 920"/>
              <a:gd name="T7" fmla="*/ 1031923333 h 603"/>
              <a:gd name="T8" fmla="*/ 1169750943 w 920"/>
              <a:gd name="T9" fmla="*/ 1031923333 h 603"/>
              <a:gd name="T10" fmla="*/ 1169750943 w 920"/>
              <a:gd name="T11" fmla="*/ 1031923333 h 603"/>
              <a:gd name="T12" fmla="*/ 1169750943 w 920"/>
              <a:gd name="T13" fmla="*/ 1031923333 h 603"/>
              <a:gd name="T14" fmla="*/ 1169750943 w 920"/>
              <a:gd name="T15" fmla="*/ 1031923333 h 603"/>
              <a:gd name="T16" fmla="*/ 1169750943 w 920"/>
              <a:gd name="T17" fmla="*/ 1031923333 h 603"/>
              <a:gd name="T18" fmla="*/ 1169750943 w 920"/>
              <a:gd name="T19" fmla="*/ 1031923333 h 603"/>
              <a:gd name="T20" fmla="*/ 1169750943 w 920"/>
              <a:gd name="T21" fmla="*/ 1031923333 h 603"/>
              <a:gd name="T22" fmla="*/ 1169750943 w 920"/>
              <a:gd name="T23" fmla="*/ 1031923333 h 603"/>
              <a:gd name="T24" fmla="*/ 1169750943 w 920"/>
              <a:gd name="T25" fmla="*/ 1031923333 h 603"/>
              <a:gd name="T26" fmla="*/ 1169750943 w 920"/>
              <a:gd name="T27" fmla="*/ 1031923333 h 603"/>
              <a:gd name="T28" fmla="*/ 0 w 920"/>
              <a:gd name="T29" fmla="*/ 1031923333 h 603"/>
              <a:gd name="T30" fmla="*/ 1169750943 w 920"/>
              <a:gd name="T31" fmla="*/ 1031923333 h 603"/>
              <a:gd name="T32" fmla="*/ 1169750943 w 920"/>
              <a:gd name="T33" fmla="*/ 1031923333 h 603"/>
              <a:gd name="T34" fmla="*/ 1169750943 w 920"/>
              <a:gd name="T35" fmla="*/ 1031923333 h 603"/>
              <a:gd name="T36" fmla="*/ 1169750943 w 920"/>
              <a:gd name="T37" fmla="*/ 1031923333 h 6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20"/>
              <a:gd name="T58" fmla="*/ 0 h 603"/>
              <a:gd name="T59" fmla="*/ 920 w 920"/>
              <a:gd name="T60" fmla="*/ 603 h 6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20" h="603">
                <a:moveTo>
                  <a:pt x="400" y="11"/>
                </a:moveTo>
                <a:lnTo>
                  <a:pt x="519" y="141"/>
                </a:lnTo>
                <a:lnTo>
                  <a:pt x="717" y="0"/>
                </a:lnTo>
                <a:lnTo>
                  <a:pt x="656" y="170"/>
                </a:lnTo>
                <a:lnTo>
                  <a:pt x="920" y="127"/>
                </a:lnTo>
                <a:lnTo>
                  <a:pt x="709" y="259"/>
                </a:lnTo>
                <a:lnTo>
                  <a:pt x="914" y="331"/>
                </a:lnTo>
                <a:lnTo>
                  <a:pt x="652" y="364"/>
                </a:lnTo>
                <a:lnTo>
                  <a:pt x="702" y="520"/>
                </a:lnTo>
                <a:lnTo>
                  <a:pt x="509" y="436"/>
                </a:lnTo>
                <a:lnTo>
                  <a:pt x="383" y="603"/>
                </a:lnTo>
                <a:lnTo>
                  <a:pt x="352" y="442"/>
                </a:lnTo>
                <a:lnTo>
                  <a:pt x="106" y="541"/>
                </a:lnTo>
                <a:lnTo>
                  <a:pt x="250" y="378"/>
                </a:lnTo>
                <a:lnTo>
                  <a:pt x="0" y="364"/>
                </a:lnTo>
                <a:lnTo>
                  <a:pt x="253" y="277"/>
                </a:lnTo>
                <a:lnTo>
                  <a:pt x="117" y="155"/>
                </a:lnTo>
                <a:lnTo>
                  <a:pt x="358" y="181"/>
                </a:lnTo>
                <a:lnTo>
                  <a:pt x="400" y="11"/>
                </a:lnTo>
                <a:close/>
              </a:path>
            </a:pathLst>
          </a:custGeom>
          <a:solidFill>
            <a:schemeClr val="accent2"/>
          </a:solidFill>
          <a:ln w="12700">
            <a:noFill/>
            <a:miter lim="800000"/>
            <a:headEnd/>
            <a:tailEnd/>
          </a:ln>
        </p:spPr>
        <p:txBody>
          <a:bodyPr/>
          <a:lstStyle/>
          <a:p>
            <a:endParaRPr lang="en-US" sz="2000" dirty="0">
              <a:solidFill>
                <a:prstClr val="white"/>
              </a:solidFill>
              <a:latin typeface="Arial" pitchFamily="34" charset="0"/>
              <a:ea typeface="宋体" pitchFamily="2" charset="-122"/>
              <a:cs typeface="Arial" pitchFamily="34" charset="0"/>
            </a:endParaRPr>
          </a:p>
        </p:txBody>
      </p:sp>
      <p:sp>
        <p:nvSpPr>
          <p:cNvPr id="58" name="Rectangle 27"/>
          <p:cNvSpPr>
            <a:spLocks noChangeArrowheads="1"/>
          </p:cNvSpPr>
          <p:nvPr/>
        </p:nvSpPr>
        <p:spPr bwMode="auto">
          <a:xfrm>
            <a:off x="3260778" y="2773861"/>
            <a:ext cx="2286332" cy="1066062"/>
          </a:xfrm>
          <a:prstGeom prst="rect">
            <a:avLst/>
          </a:prstGeom>
          <a:noFill/>
          <a:ln w="9525">
            <a:noFill/>
            <a:miter lim="800000"/>
            <a:headEnd/>
            <a:tailEnd/>
          </a:ln>
        </p:spPr>
        <p:txBody>
          <a:bodyPr wrap="none" lIns="80391" tIns="40196" rIns="80391" bIns="40196">
            <a:spAutoFit/>
          </a:bodyPr>
          <a:lstStyle/>
          <a:p>
            <a:pPr defTabSz="798513"/>
            <a:r>
              <a:rPr lang="zh-CN" altLang="en-US" sz="1600" b="1" dirty="0" smtClean="0">
                <a:solidFill>
                  <a:srgbClr val="00B050"/>
                </a:solidFill>
                <a:latin typeface="Arial" pitchFamily="34" charset="0"/>
                <a:ea typeface="宋体" pitchFamily="2" charset="-122"/>
                <a:cs typeface="Arial" pitchFamily="34" charset="0"/>
              </a:rPr>
              <a:t>影响下传调节的药物：</a:t>
            </a:r>
            <a:endParaRPr lang="en-US" sz="1600" b="1" dirty="0" smtClean="0">
              <a:solidFill>
                <a:srgbClr val="00B050"/>
              </a:solidFill>
              <a:latin typeface="Arial" pitchFamily="34" charset="0"/>
              <a:ea typeface="宋体" pitchFamily="2" charset="-122"/>
              <a:cs typeface="Arial" pitchFamily="34" charset="0"/>
            </a:endParaRPr>
          </a:p>
          <a:p>
            <a:pPr marL="177800" indent="-177800" defTabSz="798513">
              <a:buFont typeface="Arial" pitchFamily="34" charset="0"/>
              <a:buChar char="•"/>
            </a:pPr>
            <a:r>
              <a:rPr lang="en-US" sz="1600" dirty="0" smtClean="0">
                <a:solidFill>
                  <a:srgbClr val="C0504D">
                    <a:lumMod val="20000"/>
                    <a:lumOff val="80000"/>
                  </a:srgbClr>
                </a:solidFill>
                <a:latin typeface="Arial" pitchFamily="34" charset="0"/>
                <a:ea typeface="宋体" pitchFamily="2" charset="-122"/>
                <a:cs typeface="Arial" pitchFamily="34" charset="0"/>
              </a:rPr>
              <a:t>SNRI</a:t>
            </a:r>
            <a:r>
              <a:rPr lang="zh-CN" altLang="en-US" sz="1600" dirty="0" smtClean="0">
                <a:solidFill>
                  <a:srgbClr val="C0504D">
                    <a:lumMod val="20000"/>
                    <a:lumOff val="80000"/>
                  </a:srgbClr>
                </a:solidFill>
                <a:latin typeface="Arial" pitchFamily="34" charset="0"/>
                <a:ea typeface="宋体" pitchFamily="2" charset="-122"/>
                <a:cs typeface="Arial" pitchFamily="34" charset="0"/>
              </a:rPr>
              <a:t>类</a:t>
            </a:r>
            <a:endParaRPr lang="en-US" sz="1600" dirty="0">
              <a:solidFill>
                <a:srgbClr val="C0504D">
                  <a:lumMod val="20000"/>
                  <a:lumOff val="80000"/>
                </a:srgbClr>
              </a:solidFill>
              <a:latin typeface="Arial" pitchFamily="34" charset="0"/>
              <a:ea typeface="宋体" pitchFamily="2" charset="-122"/>
              <a:cs typeface="Arial" pitchFamily="34" charset="0"/>
            </a:endParaRPr>
          </a:p>
          <a:p>
            <a:pPr marL="177800" indent="-177800" defTabSz="798513">
              <a:buFont typeface="Arial" pitchFamily="34" charset="0"/>
              <a:buChar char="•"/>
            </a:pPr>
            <a:r>
              <a:rPr lang="en-US" sz="1600" dirty="0" smtClean="0">
                <a:solidFill>
                  <a:srgbClr val="C0504D">
                    <a:lumMod val="20000"/>
                    <a:lumOff val="80000"/>
                  </a:srgbClr>
                </a:solidFill>
                <a:latin typeface="Arial" pitchFamily="34" charset="0"/>
                <a:ea typeface="宋体" pitchFamily="2" charset="-122"/>
                <a:cs typeface="Arial" pitchFamily="34" charset="0"/>
              </a:rPr>
              <a:t>TCA</a:t>
            </a:r>
            <a:r>
              <a:rPr lang="zh-CN" altLang="en-US" sz="1600" dirty="0" smtClean="0">
                <a:solidFill>
                  <a:srgbClr val="C0504D">
                    <a:lumMod val="20000"/>
                    <a:lumOff val="80000"/>
                  </a:srgbClr>
                </a:solidFill>
                <a:latin typeface="Arial" pitchFamily="34" charset="0"/>
                <a:ea typeface="宋体" pitchFamily="2" charset="-122"/>
                <a:cs typeface="Arial" pitchFamily="34" charset="0"/>
              </a:rPr>
              <a:t>类</a:t>
            </a:r>
            <a:endParaRPr lang="en-US" sz="1600" dirty="0">
              <a:solidFill>
                <a:srgbClr val="C0504D">
                  <a:lumMod val="20000"/>
                  <a:lumOff val="80000"/>
                </a:srgbClr>
              </a:solidFill>
              <a:latin typeface="Arial" pitchFamily="34" charset="0"/>
              <a:ea typeface="宋体" pitchFamily="2" charset="-122"/>
              <a:cs typeface="Arial" pitchFamily="34" charset="0"/>
            </a:endParaRPr>
          </a:p>
          <a:p>
            <a:pPr marL="177800" indent="-177800" defTabSz="798513">
              <a:buFont typeface="Arial" pitchFamily="34" charset="0"/>
              <a:buChar char="•"/>
            </a:pPr>
            <a:r>
              <a:rPr lang="zh-CN" altLang="en-US" sz="1600" dirty="0" smtClean="0">
                <a:solidFill>
                  <a:srgbClr val="C0504D">
                    <a:lumMod val="20000"/>
                    <a:lumOff val="80000"/>
                  </a:srgbClr>
                </a:solidFill>
                <a:latin typeface="Arial" pitchFamily="34" charset="0"/>
                <a:ea typeface="宋体" pitchFamily="2" charset="-122"/>
                <a:cs typeface="Arial" pitchFamily="34" charset="0"/>
              </a:rPr>
              <a:t>曲马多，阿片类药物</a:t>
            </a:r>
            <a:endParaRPr lang="en-US" sz="1600" dirty="0">
              <a:solidFill>
                <a:srgbClr val="C0504D">
                  <a:lumMod val="20000"/>
                  <a:lumOff val="80000"/>
                </a:srgbClr>
              </a:solidFill>
              <a:latin typeface="Arial" pitchFamily="34" charset="0"/>
              <a:ea typeface="宋体" pitchFamily="2" charset="-122"/>
              <a:cs typeface="Arial" pitchFamily="34" charset="0"/>
            </a:endParaRPr>
          </a:p>
        </p:txBody>
      </p:sp>
      <p:cxnSp>
        <p:nvCxnSpPr>
          <p:cNvPr id="4" name="Straight Arrow Connector 3"/>
          <p:cNvCxnSpPr/>
          <p:nvPr/>
        </p:nvCxnSpPr>
        <p:spPr>
          <a:xfrm>
            <a:off x="5196114" y="3091543"/>
            <a:ext cx="928915" cy="78377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0" name="Rectangle 27"/>
          <p:cNvSpPr>
            <a:spLocks noChangeArrowheads="1"/>
          </p:cNvSpPr>
          <p:nvPr/>
        </p:nvSpPr>
        <p:spPr bwMode="auto">
          <a:xfrm>
            <a:off x="7336984" y="3262003"/>
            <a:ext cx="1778179" cy="1312283"/>
          </a:xfrm>
          <a:prstGeom prst="rect">
            <a:avLst/>
          </a:prstGeom>
          <a:noFill/>
          <a:ln w="9525">
            <a:noFill/>
            <a:miter lim="800000"/>
            <a:headEnd/>
            <a:tailEnd/>
          </a:ln>
        </p:spPr>
        <p:txBody>
          <a:bodyPr wrap="none" lIns="80391" tIns="40196" rIns="80391" bIns="40196">
            <a:spAutoFit/>
          </a:bodyPr>
          <a:lstStyle/>
          <a:p>
            <a:pPr defTabSz="798513"/>
            <a:r>
              <a:rPr lang="zh-CN" altLang="en-US" sz="1600" b="1" dirty="0" smtClean="0">
                <a:latin typeface="Arial" pitchFamily="34" charset="0"/>
                <a:ea typeface="宋体" pitchFamily="2" charset="-122"/>
                <a:cs typeface="Arial" pitchFamily="34" charset="0"/>
              </a:rPr>
              <a:t>影响中枢致敏的</a:t>
            </a:r>
            <a:endParaRPr lang="en-US" altLang="zh-CN" sz="1600" b="1" dirty="0" smtClean="0">
              <a:latin typeface="Arial" pitchFamily="34" charset="0"/>
              <a:ea typeface="宋体" pitchFamily="2" charset="-122"/>
              <a:cs typeface="Arial" pitchFamily="34" charset="0"/>
            </a:endParaRPr>
          </a:p>
          <a:p>
            <a:pPr defTabSz="798513"/>
            <a:r>
              <a:rPr lang="zh-CN" altLang="en-US" sz="1600" b="1" dirty="0" smtClean="0">
                <a:latin typeface="Arial" pitchFamily="34" charset="0"/>
                <a:ea typeface="宋体" pitchFamily="2" charset="-122"/>
                <a:cs typeface="Arial" pitchFamily="34" charset="0"/>
              </a:rPr>
              <a:t>药物：</a:t>
            </a:r>
            <a:endParaRPr lang="en-US" sz="1600" b="1" dirty="0" smtClean="0">
              <a:latin typeface="Arial" pitchFamily="34" charset="0"/>
              <a:ea typeface="宋体" pitchFamily="2" charset="-122"/>
              <a:cs typeface="Arial" pitchFamily="34" charset="0"/>
            </a:endParaRPr>
          </a:p>
          <a:p>
            <a:pPr marL="177800" indent="-177800" defTabSz="798513">
              <a:buFont typeface="Arial" pitchFamily="34" charset="0"/>
              <a:buChar char="•"/>
            </a:pPr>
            <a:r>
              <a:rPr lang="el-GR" sz="1600" dirty="0">
                <a:latin typeface="Arial" pitchFamily="34" charset="0"/>
                <a:ea typeface="宋体" pitchFamily="2" charset="-122"/>
                <a:cs typeface="Arial" pitchFamily="34" charset="0"/>
              </a:rPr>
              <a:t>α</a:t>
            </a:r>
            <a:r>
              <a:rPr lang="el-GR" sz="1600" baseline="-25000" dirty="0">
                <a:latin typeface="Arial" pitchFamily="34" charset="0"/>
                <a:ea typeface="宋体" pitchFamily="2" charset="-122"/>
                <a:cs typeface="Arial" pitchFamily="34" charset="0"/>
              </a:rPr>
              <a:t>2</a:t>
            </a:r>
            <a:r>
              <a:rPr lang="el-GR" sz="1600" dirty="0">
                <a:latin typeface="Arial" pitchFamily="34" charset="0"/>
                <a:ea typeface="宋体" pitchFamily="2" charset="-122"/>
                <a:cs typeface="Arial" pitchFamily="34" charset="0"/>
              </a:rPr>
              <a:t>δ </a:t>
            </a:r>
            <a:r>
              <a:rPr lang="zh-CN" altLang="en-US" sz="1600" dirty="0" smtClean="0">
                <a:latin typeface="Arial" pitchFamily="34" charset="0"/>
                <a:ea typeface="宋体" pitchFamily="2" charset="-122"/>
                <a:cs typeface="Arial" pitchFamily="34" charset="0"/>
              </a:rPr>
              <a:t>配体</a:t>
            </a:r>
            <a:endParaRPr lang="en-US" sz="1600" dirty="0" smtClean="0">
              <a:latin typeface="Arial" pitchFamily="34" charset="0"/>
              <a:ea typeface="宋体" pitchFamily="2" charset="-122"/>
              <a:cs typeface="Arial" pitchFamily="34" charset="0"/>
            </a:endParaRPr>
          </a:p>
          <a:p>
            <a:pPr marL="177800" indent="-177800" defTabSz="798513">
              <a:buFont typeface="Arial" pitchFamily="34" charset="0"/>
              <a:buChar char="•"/>
            </a:pPr>
            <a:r>
              <a:rPr lang="en-US" sz="1600" dirty="0" smtClean="0">
                <a:latin typeface="Arial" pitchFamily="34" charset="0"/>
                <a:ea typeface="宋体" pitchFamily="2" charset="-122"/>
                <a:cs typeface="Arial" pitchFamily="34" charset="0"/>
              </a:rPr>
              <a:t>TCA</a:t>
            </a:r>
            <a:r>
              <a:rPr lang="zh-CN" altLang="en-US" sz="1600" dirty="0" smtClean="0">
                <a:latin typeface="Arial" pitchFamily="34" charset="0"/>
                <a:ea typeface="宋体" pitchFamily="2" charset="-122"/>
                <a:cs typeface="Arial" pitchFamily="34" charset="0"/>
              </a:rPr>
              <a:t>类</a:t>
            </a:r>
            <a:endParaRPr lang="en-US" sz="1600" dirty="0" smtClean="0">
              <a:latin typeface="Arial" pitchFamily="34" charset="0"/>
              <a:ea typeface="宋体" pitchFamily="2" charset="-122"/>
              <a:cs typeface="Arial" pitchFamily="34" charset="0"/>
            </a:endParaRPr>
          </a:p>
          <a:p>
            <a:pPr marL="177800" indent="-177800" defTabSz="798513">
              <a:buFont typeface="Arial" pitchFamily="34" charset="0"/>
              <a:buChar char="•"/>
            </a:pPr>
            <a:r>
              <a:rPr lang="zh-CN" altLang="en-US" sz="1600" dirty="0" smtClean="0">
                <a:latin typeface="Arial" pitchFamily="34" charset="0"/>
                <a:ea typeface="宋体" pitchFamily="2" charset="-122"/>
                <a:cs typeface="Arial" pitchFamily="34" charset="0"/>
              </a:rPr>
              <a:t>曲马多，阿片类</a:t>
            </a:r>
            <a:endParaRPr lang="en-US" sz="1600" dirty="0">
              <a:latin typeface="Arial" pitchFamily="34" charset="0"/>
              <a:ea typeface="宋体" pitchFamily="2" charset="-122"/>
              <a:cs typeface="Arial" pitchFamily="34" charset="0"/>
            </a:endParaRPr>
          </a:p>
        </p:txBody>
      </p:sp>
      <p:cxnSp>
        <p:nvCxnSpPr>
          <p:cNvPr id="63" name="Straight Arrow Connector 62"/>
          <p:cNvCxnSpPr/>
          <p:nvPr/>
        </p:nvCxnSpPr>
        <p:spPr>
          <a:xfrm>
            <a:off x="8266088" y="4570818"/>
            <a:ext cx="0" cy="4499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27"/>
          <p:cNvSpPr>
            <a:spLocks noChangeArrowheads="1"/>
          </p:cNvSpPr>
          <p:nvPr/>
        </p:nvSpPr>
        <p:spPr bwMode="auto">
          <a:xfrm>
            <a:off x="216227" y="2561257"/>
            <a:ext cx="2230226" cy="1312283"/>
          </a:xfrm>
          <a:prstGeom prst="rect">
            <a:avLst/>
          </a:prstGeom>
          <a:noFill/>
          <a:ln w="9525">
            <a:noFill/>
            <a:miter lim="800000"/>
            <a:headEnd/>
            <a:tailEnd/>
          </a:ln>
        </p:spPr>
        <p:txBody>
          <a:bodyPr wrap="none" lIns="80391" tIns="40196" rIns="80391" bIns="40196">
            <a:spAutoFit/>
          </a:bodyPr>
          <a:lstStyle/>
          <a:p>
            <a:pPr defTabSz="798513"/>
            <a:r>
              <a:rPr lang="zh-CN" altLang="en-US" sz="1600" b="1" dirty="0" smtClean="0">
                <a:latin typeface="Arial" pitchFamily="34" charset="0"/>
                <a:ea typeface="宋体" pitchFamily="2" charset="-122"/>
                <a:cs typeface="Arial" pitchFamily="34" charset="0"/>
              </a:rPr>
              <a:t>影响外周致敏的药物：</a:t>
            </a:r>
            <a:endParaRPr lang="en-US" sz="1600" b="1" dirty="0" smtClean="0">
              <a:latin typeface="Arial" pitchFamily="34" charset="0"/>
              <a:ea typeface="宋体" pitchFamily="2" charset="-122"/>
              <a:cs typeface="Arial" pitchFamily="34" charset="0"/>
            </a:endParaRPr>
          </a:p>
          <a:p>
            <a:pPr marL="285750" indent="-196850" defTabSz="798513">
              <a:buFont typeface="Arial" pitchFamily="34" charset="0"/>
              <a:buChar char="•"/>
            </a:pPr>
            <a:r>
              <a:rPr lang="zh-CN" altLang="en-US" sz="1600" dirty="0" smtClean="0">
                <a:latin typeface="Arial" pitchFamily="34" charset="0"/>
                <a:ea typeface="宋体" pitchFamily="2" charset="-122"/>
                <a:cs typeface="Arial" pitchFamily="34" charset="0"/>
              </a:rPr>
              <a:t>辣椒素</a:t>
            </a:r>
            <a:endParaRPr lang="en-US" sz="1600" dirty="0" smtClean="0">
              <a:latin typeface="Arial" pitchFamily="34" charset="0"/>
              <a:ea typeface="宋体" pitchFamily="2" charset="-122"/>
              <a:cs typeface="Arial" pitchFamily="34" charset="0"/>
            </a:endParaRPr>
          </a:p>
          <a:p>
            <a:pPr marL="285750" indent="-196850" defTabSz="798513">
              <a:buFont typeface="Arial" pitchFamily="34" charset="0"/>
              <a:buChar char="•"/>
            </a:pPr>
            <a:r>
              <a:rPr lang="zh-CN" altLang="en-US" sz="1600" dirty="0" smtClean="0">
                <a:latin typeface="Arial" pitchFamily="34" charset="0"/>
                <a:ea typeface="宋体" pitchFamily="2" charset="-122"/>
                <a:cs typeface="Arial" pitchFamily="34" charset="0"/>
              </a:rPr>
              <a:t>局麻药</a:t>
            </a:r>
            <a:endParaRPr lang="en-US" altLang="zh-CN" sz="1600" dirty="0" smtClean="0">
              <a:latin typeface="Arial" pitchFamily="34" charset="0"/>
              <a:ea typeface="宋体" pitchFamily="2" charset="-122"/>
              <a:cs typeface="Arial" pitchFamily="34" charset="0"/>
            </a:endParaRPr>
          </a:p>
          <a:p>
            <a:pPr marL="285750" indent="-196850" defTabSz="798513">
              <a:buFont typeface="Arial" pitchFamily="34" charset="0"/>
              <a:buChar char="•"/>
            </a:pPr>
            <a:r>
              <a:rPr lang="en-US" sz="1600" dirty="0" smtClean="0">
                <a:latin typeface="Arial" pitchFamily="34" charset="0"/>
                <a:ea typeface="宋体" pitchFamily="2" charset="-122"/>
                <a:cs typeface="Arial" pitchFamily="34" charset="0"/>
              </a:rPr>
              <a:t>TCA</a:t>
            </a:r>
            <a:r>
              <a:rPr lang="zh-CN" altLang="en-US" sz="1600" dirty="0" smtClean="0">
                <a:latin typeface="Arial" pitchFamily="34" charset="0"/>
                <a:ea typeface="宋体" pitchFamily="2" charset="-122"/>
                <a:cs typeface="Arial" pitchFamily="34" charset="0"/>
              </a:rPr>
              <a:t>类</a:t>
            </a:r>
            <a:endParaRPr lang="en-US" sz="1600" dirty="0">
              <a:latin typeface="Arial" pitchFamily="34" charset="0"/>
              <a:ea typeface="宋体" pitchFamily="2" charset="-122"/>
              <a:cs typeface="Arial" pitchFamily="34" charset="0"/>
            </a:endParaRPr>
          </a:p>
          <a:p>
            <a:pPr marL="285750" indent="-285750" defTabSz="798513">
              <a:buFont typeface="Arial" pitchFamily="34" charset="0"/>
              <a:buChar char="•"/>
            </a:pPr>
            <a:endParaRPr lang="en-US" sz="1600" dirty="0">
              <a:latin typeface="Arial" pitchFamily="34" charset="0"/>
              <a:ea typeface="宋体" pitchFamily="2" charset="-122"/>
              <a:cs typeface="Arial" pitchFamily="34" charset="0"/>
            </a:endParaRPr>
          </a:p>
        </p:txBody>
      </p:sp>
      <p:cxnSp>
        <p:nvCxnSpPr>
          <p:cNvPr id="65" name="Straight Arrow Connector 64"/>
          <p:cNvCxnSpPr/>
          <p:nvPr/>
        </p:nvCxnSpPr>
        <p:spPr>
          <a:xfrm>
            <a:off x="561975" y="3556000"/>
            <a:ext cx="0" cy="1257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Lightning Bolt 56"/>
          <p:cNvSpPr/>
          <p:nvPr/>
        </p:nvSpPr>
        <p:spPr>
          <a:xfrm>
            <a:off x="1609726" y="4609028"/>
            <a:ext cx="679450" cy="62659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Arial" pitchFamily="34" charset="0"/>
              <a:ea typeface="宋体" pitchFamily="2" charset="-122"/>
              <a:cs typeface="Arial" pitchFamily="34" charset="0"/>
            </a:endParaRPr>
          </a:p>
        </p:txBody>
      </p:sp>
      <p:sp>
        <p:nvSpPr>
          <p:cNvPr id="48168" name="Text Box 33"/>
          <p:cNvSpPr txBox="1">
            <a:spLocks noChangeArrowheads="1"/>
          </p:cNvSpPr>
          <p:nvPr/>
        </p:nvSpPr>
        <p:spPr bwMode="auto">
          <a:xfrm>
            <a:off x="736143" y="4325713"/>
            <a:ext cx="1338828" cy="307777"/>
          </a:xfrm>
          <a:prstGeom prst="rect">
            <a:avLst/>
          </a:prstGeom>
          <a:noFill/>
          <a:ln w="9525">
            <a:noFill/>
            <a:miter lim="800000"/>
            <a:headEnd/>
            <a:tailEnd/>
          </a:ln>
        </p:spPr>
        <p:txBody>
          <a:bodyPr wrap="none">
            <a:spAutoFit/>
          </a:bodyPr>
          <a:lstStyle/>
          <a:p>
            <a:r>
              <a:rPr lang="zh-CN" altLang="en-US" sz="1400" b="1" dirty="0" smtClean="0">
                <a:solidFill>
                  <a:prstClr val="white"/>
                </a:solidFill>
                <a:latin typeface="Arial" pitchFamily="34" charset="0"/>
                <a:ea typeface="宋体" pitchFamily="2" charset="-122"/>
                <a:cs typeface="Arial" pitchFamily="34" charset="0"/>
              </a:rPr>
              <a:t>神经病变</a:t>
            </a:r>
            <a:r>
              <a:rPr lang="en-US" altLang="zh-CN" sz="1400" b="1" dirty="0" smtClean="0">
                <a:solidFill>
                  <a:prstClr val="white"/>
                </a:solidFill>
                <a:latin typeface="Arial" pitchFamily="34" charset="0"/>
                <a:ea typeface="宋体" pitchFamily="2" charset="-122"/>
                <a:cs typeface="Arial" pitchFamily="34" charset="0"/>
              </a:rPr>
              <a:t>/</a:t>
            </a:r>
            <a:r>
              <a:rPr lang="zh-CN" altLang="en-US" sz="1400" b="1" dirty="0" smtClean="0">
                <a:solidFill>
                  <a:prstClr val="white"/>
                </a:solidFill>
                <a:latin typeface="Arial" pitchFamily="34" charset="0"/>
                <a:ea typeface="宋体" pitchFamily="2" charset="-122"/>
                <a:cs typeface="Arial" pitchFamily="34" charset="0"/>
              </a:rPr>
              <a:t>疾病</a:t>
            </a:r>
            <a:endParaRPr lang="en-GB" sz="1400" b="1" dirty="0">
              <a:solidFill>
                <a:prstClr val="white"/>
              </a:solidFill>
              <a:latin typeface="Arial" pitchFamily="34" charset="0"/>
              <a:ea typeface="宋体" pitchFamily="2" charset="-122"/>
              <a:cs typeface="Arial" pitchFamily="34" charset="0"/>
            </a:endParaRPr>
          </a:p>
        </p:txBody>
      </p:sp>
      <p:sp>
        <p:nvSpPr>
          <p:cNvPr id="66" name="Lightning Bolt 65"/>
          <p:cNvSpPr/>
          <p:nvPr/>
        </p:nvSpPr>
        <p:spPr>
          <a:xfrm>
            <a:off x="5954713" y="4569742"/>
            <a:ext cx="679450" cy="62659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Arial" pitchFamily="34" charset="0"/>
              <a:ea typeface="宋体" pitchFamily="2" charset="-122"/>
              <a:cs typeface="Arial" pitchFamily="34" charset="0"/>
            </a:endParaRPr>
          </a:p>
        </p:txBody>
      </p:sp>
      <p:sp>
        <p:nvSpPr>
          <p:cNvPr id="67" name="Text Box 33"/>
          <p:cNvSpPr txBox="1">
            <a:spLocks noChangeArrowheads="1"/>
          </p:cNvSpPr>
          <p:nvPr/>
        </p:nvSpPr>
        <p:spPr bwMode="auto">
          <a:xfrm>
            <a:off x="4529137" y="4505523"/>
            <a:ext cx="1338828" cy="307777"/>
          </a:xfrm>
          <a:prstGeom prst="rect">
            <a:avLst/>
          </a:prstGeom>
          <a:noFill/>
          <a:ln w="9525">
            <a:noFill/>
            <a:miter lim="800000"/>
            <a:headEnd/>
            <a:tailEnd/>
          </a:ln>
        </p:spPr>
        <p:txBody>
          <a:bodyPr wrap="none">
            <a:spAutoFit/>
          </a:bodyPr>
          <a:lstStyle/>
          <a:p>
            <a:r>
              <a:rPr lang="zh-CN" altLang="en-US" sz="1400" b="1" dirty="0" smtClean="0">
                <a:solidFill>
                  <a:prstClr val="white"/>
                </a:solidFill>
                <a:latin typeface="Arial" pitchFamily="34" charset="0"/>
                <a:ea typeface="宋体" pitchFamily="2" charset="-122"/>
                <a:cs typeface="Arial" pitchFamily="34" charset="0"/>
              </a:rPr>
              <a:t>神经病变</a:t>
            </a:r>
            <a:r>
              <a:rPr lang="en-US" altLang="zh-CN" sz="1400" b="1" dirty="0" smtClean="0">
                <a:solidFill>
                  <a:prstClr val="white"/>
                </a:solidFill>
                <a:latin typeface="Arial" pitchFamily="34" charset="0"/>
                <a:ea typeface="宋体" pitchFamily="2" charset="-122"/>
                <a:cs typeface="Arial" pitchFamily="34" charset="0"/>
              </a:rPr>
              <a:t>/</a:t>
            </a:r>
            <a:r>
              <a:rPr lang="zh-CN" altLang="en-US" sz="1400" b="1" dirty="0" smtClean="0">
                <a:solidFill>
                  <a:prstClr val="white"/>
                </a:solidFill>
                <a:latin typeface="Arial" pitchFamily="34" charset="0"/>
                <a:ea typeface="宋体" pitchFamily="2" charset="-122"/>
                <a:cs typeface="Arial" pitchFamily="34" charset="0"/>
              </a:rPr>
              <a:t>疾病</a:t>
            </a:r>
            <a:endParaRPr lang="en-GB" sz="1400" b="1" dirty="0">
              <a:solidFill>
                <a:prstClr val="white"/>
              </a:solidFill>
              <a:latin typeface="Arial" pitchFamily="34" charset="0"/>
              <a:ea typeface="宋体" pitchFamily="2" charset="-122"/>
              <a:cs typeface="Arial" pitchFamily="34" charset="0"/>
            </a:endParaRPr>
          </a:p>
        </p:txBody>
      </p:sp>
      <p:cxnSp>
        <p:nvCxnSpPr>
          <p:cNvPr id="68" name="Straight Arrow Connector 67"/>
          <p:cNvCxnSpPr/>
          <p:nvPr/>
        </p:nvCxnSpPr>
        <p:spPr>
          <a:xfrm flipV="1">
            <a:off x="8075588" y="2723555"/>
            <a:ext cx="0" cy="4354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Text Box 26"/>
          <p:cNvSpPr txBox="1">
            <a:spLocks noChangeArrowheads="1"/>
          </p:cNvSpPr>
          <p:nvPr/>
        </p:nvSpPr>
        <p:spPr bwMode="auto">
          <a:xfrm>
            <a:off x="7675486" y="1987965"/>
            <a:ext cx="713657" cy="646331"/>
          </a:xfrm>
          <a:prstGeom prst="rect">
            <a:avLst/>
          </a:prstGeom>
          <a:noFill/>
          <a:ln w="9525">
            <a:noFill/>
            <a:miter lim="800000"/>
            <a:headEnd/>
            <a:tailEnd/>
          </a:ln>
          <a:effectLst/>
        </p:spPr>
        <p:txBody>
          <a:bodyPr wrap="none">
            <a:spAutoFit/>
          </a:bodyPr>
          <a:lstStyle/>
          <a:p>
            <a:pPr algn="r" eaLnBrk="0" hangingPunct="0">
              <a:defRPr/>
            </a:pPr>
            <a:r>
              <a:rPr lang="zh-CN" altLang="en-US" b="1" dirty="0" smtClean="0">
                <a:solidFill>
                  <a:srgbClr val="FF99CC"/>
                </a:solidFill>
                <a:latin typeface="Arial" pitchFamily="34" charset="0"/>
                <a:ea typeface="宋体" pitchFamily="2" charset="-122"/>
                <a:cs typeface="Arial" pitchFamily="34" charset="0"/>
              </a:rPr>
              <a:t>中枢</a:t>
            </a:r>
            <a:r>
              <a:rPr lang="en-GB" b="1" dirty="0" smtClean="0">
                <a:solidFill>
                  <a:srgbClr val="FF99CC"/>
                </a:solidFill>
                <a:latin typeface="Arial" pitchFamily="34" charset="0"/>
                <a:ea typeface="宋体" pitchFamily="2" charset="-122"/>
                <a:cs typeface="Arial" pitchFamily="34" charset="0"/>
              </a:rPr>
              <a:t> </a:t>
            </a:r>
            <a:br>
              <a:rPr lang="en-GB" b="1" dirty="0" smtClean="0">
                <a:solidFill>
                  <a:srgbClr val="FF99CC"/>
                </a:solidFill>
                <a:latin typeface="Arial" pitchFamily="34" charset="0"/>
                <a:ea typeface="宋体" pitchFamily="2" charset="-122"/>
                <a:cs typeface="Arial" pitchFamily="34" charset="0"/>
              </a:rPr>
            </a:br>
            <a:r>
              <a:rPr lang="zh-CN" altLang="en-US" b="1" dirty="0" smtClean="0">
                <a:solidFill>
                  <a:srgbClr val="FF99CC"/>
                </a:solidFill>
                <a:latin typeface="Arial" pitchFamily="34" charset="0"/>
                <a:ea typeface="宋体" pitchFamily="2" charset="-122"/>
                <a:cs typeface="Arial" pitchFamily="34" charset="0"/>
              </a:rPr>
              <a:t>致敏</a:t>
            </a:r>
            <a:endParaRPr lang="en-GB" b="1" dirty="0">
              <a:solidFill>
                <a:srgbClr val="FF99CC"/>
              </a:solidFill>
              <a:latin typeface="Arial" pitchFamily="34" charset="0"/>
              <a:ea typeface="宋体" pitchFamily="2" charset="-122"/>
              <a:cs typeface="Arial" pitchFamily="34" charset="0"/>
            </a:endParaRPr>
          </a:p>
        </p:txBody>
      </p:sp>
      <p:sp>
        <p:nvSpPr>
          <p:cNvPr id="70" name="Lightning Bolt 69"/>
          <p:cNvSpPr/>
          <p:nvPr/>
        </p:nvSpPr>
        <p:spPr>
          <a:xfrm>
            <a:off x="5812778" y="1769655"/>
            <a:ext cx="679450" cy="626591"/>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Arial" pitchFamily="34" charset="0"/>
              <a:ea typeface="宋体" pitchFamily="2" charset="-122"/>
              <a:cs typeface="Arial" pitchFamily="34" charset="0"/>
            </a:endParaRPr>
          </a:p>
        </p:txBody>
      </p:sp>
      <p:sp>
        <p:nvSpPr>
          <p:cNvPr id="71" name="Text Box 33"/>
          <p:cNvSpPr txBox="1">
            <a:spLocks noChangeArrowheads="1"/>
          </p:cNvSpPr>
          <p:nvPr/>
        </p:nvSpPr>
        <p:spPr bwMode="auto">
          <a:xfrm>
            <a:off x="4387202" y="1705436"/>
            <a:ext cx="1338828" cy="307777"/>
          </a:xfrm>
          <a:prstGeom prst="rect">
            <a:avLst/>
          </a:prstGeom>
          <a:noFill/>
          <a:ln w="9525">
            <a:noFill/>
            <a:miter lim="800000"/>
            <a:headEnd/>
            <a:tailEnd/>
          </a:ln>
        </p:spPr>
        <p:txBody>
          <a:bodyPr wrap="none">
            <a:spAutoFit/>
          </a:bodyPr>
          <a:lstStyle/>
          <a:p>
            <a:r>
              <a:rPr lang="zh-CN" altLang="en-US" sz="1400" b="1" dirty="0" smtClean="0">
                <a:solidFill>
                  <a:prstClr val="white"/>
                </a:solidFill>
                <a:latin typeface="Arial" pitchFamily="34" charset="0"/>
                <a:ea typeface="宋体" pitchFamily="2" charset="-122"/>
                <a:cs typeface="Arial" pitchFamily="34" charset="0"/>
              </a:rPr>
              <a:t>神经病变</a:t>
            </a:r>
            <a:r>
              <a:rPr lang="en-US" altLang="zh-CN" sz="1400" b="1" dirty="0" smtClean="0">
                <a:solidFill>
                  <a:prstClr val="white"/>
                </a:solidFill>
                <a:latin typeface="Arial" pitchFamily="34" charset="0"/>
                <a:ea typeface="宋体" pitchFamily="2" charset="-122"/>
                <a:cs typeface="Arial" pitchFamily="34" charset="0"/>
              </a:rPr>
              <a:t>/</a:t>
            </a:r>
            <a:r>
              <a:rPr lang="zh-CN" altLang="en-US" sz="1400" b="1" dirty="0" smtClean="0">
                <a:solidFill>
                  <a:prstClr val="white"/>
                </a:solidFill>
                <a:latin typeface="Arial" pitchFamily="34" charset="0"/>
                <a:ea typeface="宋体" pitchFamily="2" charset="-122"/>
                <a:cs typeface="Arial" pitchFamily="34" charset="0"/>
              </a:rPr>
              <a:t>疾病</a:t>
            </a:r>
            <a:endParaRPr lang="en-GB" sz="1400" b="1" dirty="0">
              <a:solidFill>
                <a:prstClr val="white"/>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3181622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180196"/>
                                        </p:tgtEl>
                                        <p:attrNameLst>
                                          <p:attrName>style.visibility</p:attrName>
                                        </p:attrNameLst>
                                      </p:cBhvr>
                                      <p:to>
                                        <p:strVal val="visible"/>
                                      </p:to>
                                    </p:set>
                                    <p:anim calcmode="lin" valueType="num">
                                      <p:cBhvr>
                                        <p:cTn id="7" dur="200" fill="hold"/>
                                        <p:tgtEl>
                                          <p:spTgt spid="2180196"/>
                                        </p:tgtEl>
                                        <p:attrNameLst>
                                          <p:attrName>ppt_w</p:attrName>
                                        </p:attrNameLst>
                                      </p:cBhvr>
                                      <p:tavLst>
                                        <p:tav tm="0">
                                          <p:val>
                                            <p:fltVal val="0"/>
                                          </p:val>
                                        </p:tav>
                                        <p:tav tm="100000">
                                          <p:val>
                                            <p:strVal val="#ppt_w"/>
                                          </p:val>
                                        </p:tav>
                                      </p:tavLst>
                                    </p:anim>
                                    <p:anim calcmode="lin" valueType="num">
                                      <p:cBhvr>
                                        <p:cTn id="8" dur="200" fill="hold"/>
                                        <p:tgtEl>
                                          <p:spTgt spid="2180196"/>
                                        </p:tgtEl>
                                        <p:attrNameLst>
                                          <p:attrName>ppt_h</p:attrName>
                                        </p:attrNameLst>
                                      </p:cBhvr>
                                      <p:tavLst>
                                        <p:tav tm="0">
                                          <p:val>
                                            <p:fltVal val="0"/>
                                          </p:val>
                                        </p:tav>
                                        <p:tav tm="100000">
                                          <p:val>
                                            <p:strVal val="#ppt_h"/>
                                          </p:val>
                                        </p:tav>
                                      </p:tavLst>
                                    </p:anim>
                                    <p:animEffect transition="in" filter="fade">
                                      <p:cBhvr>
                                        <p:cTn id="9" dur="200"/>
                                        <p:tgtEl>
                                          <p:spTgt spid="2180196"/>
                                        </p:tgtEl>
                                      </p:cBhvr>
                                    </p:animEffect>
                                  </p:childTnLst>
                                </p:cTn>
                              </p:par>
                            </p:childTnLst>
                          </p:cTn>
                        </p:par>
                        <p:par>
                          <p:cTn id="10" fill="hold">
                            <p:stCondLst>
                              <p:cond delay="200"/>
                            </p:stCondLst>
                            <p:childTnLst>
                              <p:par>
                                <p:cTn id="11" presetID="10" presetClass="exit" presetSubtype="0" fill="hold" nodeType="afterEffect">
                                  <p:stCondLst>
                                    <p:cond delay="0"/>
                                  </p:stCondLst>
                                  <p:childTnLst>
                                    <p:animEffect transition="out" filter="fade">
                                      <p:cBhvr>
                                        <p:cTn id="12" dur="200"/>
                                        <p:tgtEl>
                                          <p:spTgt spid="2180196"/>
                                        </p:tgtEl>
                                      </p:cBhvr>
                                    </p:animEffect>
                                    <p:set>
                                      <p:cBhvr>
                                        <p:cTn id="13" dur="1" fill="hold">
                                          <p:stCondLst>
                                            <p:cond delay="199"/>
                                          </p:stCondLst>
                                        </p:cTn>
                                        <p:tgtEl>
                                          <p:spTgt spid="2180196"/>
                                        </p:tgtEl>
                                        <p:attrNameLst>
                                          <p:attrName>style.visibility</p:attrName>
                                        </p:attrNameLst>
                                      </p:cBhvr>
                                      <p:to>
                                        <p:strVal val="hidden"/>
                                      </p:to>
                                    </p:set>
                                  </p:childTnLst>
                                </p:cTn>
                              </p:par>
                            </p:childTnLst>
                          </p:cTn>
                        </p:par>
                        <p:par>
                          <p:cTn id="14" fill="hold">
                            <p:stCondLst>
                              <p:cond delay="400"/>
                            </p:stCondLst>
                            <p:childTnLst>
                              <p:par>
                                <p:cTn id="15" presetID="53" presetClass="entr" presetSubtype="0" fill="hold" nodeType="afterEffect">
                                  <p:stCondLst>
                                    <p:cond delay="0"/>
                                  </p:stCondLst>
                                  <p:childTnLst>
                                    <p:set>
                                      <p:cBhvr>
                                        <p:cTn id="16" dur="1" fill="hold">
                                          <p:stCondLst>
                                            <p:cond delay="0"/>
                                          </p:stCondLst>
                                        </p:cTn>
                                        <p:tgtEl>
                                          <p:spTgt spid="2180198"/>
                                        </p:tgtEl>
                                        <p:attrNameLst>
                                          <p:attrName>style.visibility</p:attrName>
                                        </p:attrNameLst>
                                      </p:cBhvr>
                                      <p:to>
                                        <p:strVal val="visible"/>
                                      </p:to>
                                    </p:set>
                                    <p:anim calcmode="lin" valueType="num">
                                      <p:cBhvr>
                                        <p:cTn id="17" dur="200" fill="hold"/>
                                        <p:tgtEl>
                                          <p:spTgt spid="2180198"/>
                                        </p:tgtEl>
                                        <p:attrNameLst>
                                          <p:attrName>ppt_w</p:attrName>
                                        </p:attrNameLst>
                                      </p:cBhvr>
                                      <p:tavLst>
                                        <p:tav tm="0">
                                          <p:val>
                                            <p:fltVal val="0"/>
                                          </p:val>
                                        </p:tav>
                                        <p:tav tm="100000">
                                          <p:val>
                                            <p:strVal val="#ppt_w"/>
                                          </p:val>
                                        </p:tav>
                                      </p:tavLst>
                                    </p:anim>
                                    <p:anim calcmode="lin" valueType="num">
                                      <p:cBhvr>
                                        <p:cTn id="18" dur="200" fill="hold"/>
                                        <p:tgtEl>
                                          <p:spTgt spid="2180198"/>
                                        </p:tgtEl>
                                        <p:attrNameLst>
                                          <p:attrName>ppt_h</p:attrName>
                                        </p:attrNameLst>
                                      </p:cBhvr>
                                      <p:tavLst>
                                        <p:tav tm="0">
                                          <p:val>
                                            <p:fltVal val="0"/>
                                          </p:val>
                                        </p:tav>
                                        <p:tav tm="100000">
                                          <p:val>
                                            <p:strVal val="#ppt_h"/>
                                          </p:val>
                                        </p:tav>
                                      </p:tavLst>
                                    </p:anim>
                                    <p:animEffect transition="in" filter="fade">
                                      <p:cBhvr>
                                        <p:cTn id="19" dur="200"/>
                                        <p:tgtEl>
                                          <p:spTgt spid="2180198"/>
                                        </p:tgtEl>
                                      </p:cBhvr>
                                    </p:animEffect>
                                  </p:childTnLst>
                                </p:cTn>
                              </p:par>
                            </p:childTnLst>
                          </p:cTn>
                        </p:par>
                        <p:par>
                          <p:cTn id="20" fill="hold">
                            <p:stCondLst>
                              <p:cond delay="600"/>
                            </p:stCondLst>
                            <p:childTnLst>
                              <p:par>
                                <p:cTn id="21" presetID="10" presetClass="exit" presetSubtype="0" fill="hold" nodeType="afterEffect">
                                  <p:stCondLst>
                                    <p:cond delay="0"/>
                                  </p:stCondLst>
                                  <p:childTnLst>
                                    <p:animEffect transition="out" filter="fade">
                                      <p:cBhvr>
                                        <p:cTn id="22" dur="200"/>
                                        <p:tgtEl>
                                          <p:spTgt spid="2180198"/>
                                        </p:tgtEl>
                                      </p:cBhvr>
                                    </p:animEffect>
                                    <p:set>
                                      <p:cBhvr>
                                        <p:cTn id="23" dur="1" fill="hold">
                                          <p:stCondLst>
                                            <p:cond delay="199"/>
                                          </p:stCondLst>
                                        </p:cTn>
                                        <p:tgtEl>
                                          <p:spTgt spid="2180198"/>
                                        </p:tgtEl>
                                        <p:attrNameLst>
                                          <p:attrName>style.visibility</p:attrName>
                                        </p:attrNameLst>
                                      </p:cBhvr>
                                      <p:to>
                                        <p:strVal val="hidden"/>
                                      </p:to>
                                    </p:set>
                                  </p:childTnLst>
                                </p:cTn>
                              </p:par>
                            </p:childTnLst>
                          </p:cTn>
                        </p:par>
                        <p:par>
                          <p:cTn id="24" fill="hold">
                            <p:stCondLst>
                              <p:cond delay="800"/>
                            </p:stCondLst>
                            <p:childTnLst>
                              <p:par>
                                <p:cTn id="25" presetID="53" presetClass="entr" presetSubtype="0" fill="hold" nodeType="afterEffect">
                                  <p:stCondLst>
                                    <p:cond delay="0"/>
                                  </p:stCondLst>
                                  <p:childTnLst>
                                    <p:set>
                                      <p:cBhvr>
                                        <p:cTn id="26" dur="1" fill="hold">
                                          <p:stCondLst>
                                            <p:cond delay="0"/>
                                          </p:stCondLst>
                                        </p:cTn>
                                        <p:tgtEl>
                                          <p:spTgt spid="2180199"/>
                                        </p:tgtEl>
                                        <p:attrNameLst>
                                          <p:attrName>style.visibility</p:attrName>
                                        </p:attrNameLst>
                                      </p:cBhvr>
                                      <p:to>
                                        <p:strVal val="visible"/>
                                      </p:to>
                                    </p:set>
                                    <p:anim calcmode="lin" valueType="num">
                                      <p:cBhvr>
                                        <p:cTn id="27" dur="200" fill="hold"/>
                                        <p:tgtEl>
                                          <p:spTgt spid="2180199"/>
                                        </p:tgtEl>
                                        <p:attrNameLst>
                                          <p:attrName>ppt_w</p:attrName>
                                        </p:attrNameLst>
                                      </p:cBhvr>
                                      <p:tavLst>
                                        <p:tav tm="0">
                                          <p:val>
                                            <p:fltVal val="0"/>
                                          </p:val>
                                        </p:tav>
                                        <p:tav tm="100000">
                                          <p:val>
                                            <p:strVal val="#ppt_w"/>
                                          </p:val>
                                        </p:tav>
                                      </p:tavLst>
                                    </p:anim>
                                    <p:anim calcmode="lin" valueType="num">
                                      <p:cBhvr>
                                        <p:cTn id="28" dur="200" fill="hold"/>
                                        <p:tgtEl>
                                          <p:spTgt spid="2180199"/>
                                        </p:tgtEl>
                                        <p:attrNameLst>
                                          <p:attrName>ppt_h</p:attrName>
                                        </p:attrNameLst>
                                      </p:cBhvr>
                                      <p:tavLst>
                                        <p:tav tm="0">
                                          <p:val>
                                            <p:fltVal val="0"/>
                                          </p:val>
                                        </p:tav>
                                        <p:tav tm="100000">
                                          <p:val>
                                            <p:strVal val="#ppt_h"/>
                                          </p:val>
                                        </p:tav>
                                      </p:tavLst>
                                    </p:anim>
                                    <p:animEffect transition="in" filter="fade">
                                      <p:cBhvr>
                                        <p:cTn id="29" dur="200"/>
                                        <p:tgtEl>
                                          <p:spTgt spid="2180199"/>
                                        </p:tgtEl>
                                      </p:cBhvr>
                                    </p:animEffect>
                                  </p:childTnLst>
                                </p:cTn>
                              </p:par>
                            </p:childTnLst>
                          </p:cTn>
                        </p:par>
                        <p:par>
                          <p:cTn id="30" fill="hold">
                            <p:stCondLst>
                              <p:cond delay="1000"/>
                            </p:stCondLst>
                            <p:childTnLst>
                              <p:par>
                                <p:cTn id="31" presetID="10" presetClass="exit" presetSubtype="0" fill="hold" nodeType="afterEffect">
                                  <p:stCondLst>
                                    <p:cond delay="0"/>
                                  </p:stCondLst>
                                  <p:childTnLst>
                                    <p:animEffect transition="out" filter="fade">
                                      <p:cBhvr>
                                        <p:cTn id="32" dur="200"/>
                                        <p:tgtEl>
                                          <p:spTgt spid="2180199"/>
                                        </p:tgtEl>
                                      </p:cBhvr>
                                    </p:animEffect>
                                    <p:set>
                                      <p:cBhvr>
                                        <p:cTn id="33" dur="1" fill="hold">
                                          <p:stCondLst>
                                            <p:cond delay="199"/>
                                          </p:stCondLst>
                                        </p:cTn>
                                        <p:tgtEl>
                                          <p:spTgt spid="2180199"/>
                                        </p:tgtEl>
                                        <p:attrNameLst>
                                          <p:attrName>style.visibility</p:attrName>
                                        </p:attrNameLst>
                                      </p:cBhvr>
                                      <p:to>
                                        <p:strVal val="hidden"/>
                                      </p:to>
                                    </p:set>
                                  </p:childTnLst>
                                </p:cTn>
                              </p:par>
                            </p:childTnLst>
                          </p:cTn>
                        </p:par>
                        <p:par>
                          <p:cTn id="34" fill="hold">
                            <p:stCondLst>
                              <p:cond delay="1200"/>
                            </p:stCondLst>
                            <p:childTnLst>
                              <p:par>
                                <p:cTn id="35" presetID="53" presetClass="entr" presetSubtype="0" fill="hold" nodeType="afterEffect">
                                  <p:stCondLst>
                                    <p:cond delay="0"/>
                                  </p:stCondLst>
                                  <p:childTnLst>
                                    <p:set>
                                      <p:cBhvr>
                                        <p:cTn id="36" dur="1" fill="hold">
                                          <p:stCondLst>
                                            <p:cond delay="0"/>
                                          </p:stCondLst>
                                        </p:cTn>
                                        <p:tgtEl>
                                          <p:spTgt spid="2180200"/>
                                        </p:tgtEl>
                                        <p:attrNameLst>
                                          <p:attrName>style.visibility</p:attrName>
                                        </p:attrNameLst>
                                      </p:cBhvr>
                                      <p:to>
                                        <p:strVal val="visible"/>
                                      </p:to>
                                    </p:set>
                                    <p:anim calcmode="lin" valueType="num">
                                      <p:cBhvr>
                                        <p:cTn id="37" dur="200" fill="hold"/>
                                        <p:tgtEl>
                                          <p:spTgt spid="2180200"/>
                                        </p:tgtEl>
                                        <p:attrNameLst>
                                          <p:attrName>ppt_w</p:attrName>
                                        </p:attrNameLst>
                                      </p:cBhvr>
                                      <p:tavLst>
                                        <p:tav tm="0">
                                          <p:val>
                                            <p:fltVal val="0"/>
                                          </p:val>
                                        </p:tav>
                                        <p:tav tm="100000">
                                          <p:val>
                                            <p:strVal val="#ppt_w"/>
                                          </p:val>
                                        </p:tav>
                                      </p:tavLst>
                                    </p:anim>
                                    <p:anim calcmode="lin" valueType="num">
                                      <p:cBhvr>
                                        <p:cTn id="38" dur="200" fill="hold"/>
                                        <p:tgtEl>
                                          <p:spTgt spid="2180200"/>
                                        </p:tgtEl>
                                        <p:attrNameLst>
                                          <p:attrName>ppt_h</p:attrName>
                                        </p:attrNameLst>
                                      </p:cBhvr>
                                      <p:tavLst>
                                        <p:tav tm="0">
                                          <p:val>
                                            <p:fltVal val="0"/>
                                          </p:val>
                                        </p:tav>
                                        <p:tav tm="100000">
                                          <p:val>
                                            <p:strVal val="#ppt_h"/>
                                          </p:val>
                                        </p:tav>
                                      </p:tavLst>
                                    </p:anim>
                                    <p:animEffect transition="in" filter="fade">
                                      <p:cBhvr>
                                        <p:cTn id="39" dur="200"/>
                                        <p:tgtEl>
                                          <p:spTgt spid="2180200"/>
                                        </p:tgtEl>
                                      </p:cBhvr>
                                    </p:animEffect>
                                  </p:childTnLst>
                                </p:cTn>
                              </p:par>
                            </p:childTnLst>
                          </p:cTn>
                        </p:par>
                        <p:par>
                          <p:cTn id="40" fill="hold">
                            <p:stCondLst>
                              <p:cond delay="1400"/>
                            </p:stCondLst>
                            <p:childTnLst>
                              <p:par>
                                <p:cTn id="41" presetID="10" presetClass="exit" presetSubtype="0" fill="hold" nodeType="afterEffect">
                                  <p:stCondLst>
                                    <p:cond delay="0"/>
                                  </p:stCondLst>
                                  <p:childTnLst>
                                    <p:animEffect transition="out" filter="fade">
                                      <p:cBhvr>
                                        <p:cTn id="42" dur="200"/>
                                        <p:tgtEl>
                                          <p:spTgt spid="2180200"/>
                                        </p:tgtEl>
                                      </p:cBhvr>
                                    </p:animEffect>
                                    <p:set>
                                      <p:cBhvr>
                                        <p:cTn id="43" dur="1" fill="hold">
                                          <p:stCondLst>
                                            <p:cond delay="199"/>
                                          </p:stCondLst>
                                        </p:cTn>
                                        <p:tgtEl>
                                          <p:spTgt spid="2180200"/>
                                        </p:tgtEl>
                                        <p:attrNameLst>
                                          <p:attrName>style.visibility</p:attrName>
                                        </p:attrNameLst>
                                      </p:cBhvr>
                                      <p:to>
                                        <p:strVal val="hidden"/>
                                      </p:to>
                                    </p:set>
                                  </p:childTnLst>
                                </p:cTn>
                              </p:par>
                            </p:childTnLst>
                          </p:cTn>
                        </p:par>
                        <p:par>
                          <p:cTn id="44" fill="hold">
                            <p:stCondLst>
                              <p:cond delay="1600"/>
                            </p:stCondLst>
                            <p:childTnLst>
                              <p:par>
                                <p:cTn id="45" presetID="53" presetClass="entr" presetSubtype="0" fill="hold" nodeType="afterEffect">
                                  <p:stCondLst>
                                    <p:cond delay="0"/>
                                  </p:stCondLst>
                                  <p:childTnLst>
                                    <p:set>
                                      <p:cBhvr>
                                        <p:cTn id="46" dur="1" fill="hold">
                                          <p:stCondLst>
                                            <p:cond delay="0"/>
                                          </p:stCondLst>
                                        </p:cTn>
                                        <p:tgtEl>
                                          <p:spTgt spid="2180201"/>
                                        </p:tgtEl>
                                        <p:attrNameLst>
                                          <p:attrName>style.visibility</p:attrName>
                                        </p:attrNameLst>
                                      </p:cBhvr>
                                      <p:to>
                                        <p:strVal val="visible"/>
                                      </p:to>
                                    </p:set>
                                    <p:anim calcmode="lin" valueType="num">
                                      <p:cBhvr>
                                        <p:cTn id="47" dur="200" fill="hold"/>
                                        <p:tgtEl>
                                          <p:spTgt spid="2180201"/>
                                        </p:tgtEl>
                                        <p:attrNameLst>
                                          <p:attrName>ppt_w</p:attrName>
                                        </p:attrNameLst>
                                      </p:cBhvr>
                                      <p:tavLst>
                                        <p:tav tm="0">
                                          <p:val>
                                            <p:fltVal val="0"/>
                                          </p:val>
                                        </p:tav>
                                        <p:tav tm="100000">
                                          <p:val>
                                            <p:strVal val="#ppt_w"/>
                                          </p:val>
                                        </p:tav>
                                      </p:tavLst>
                                    </p:anim>
                                    <p:anim calcmode="lin" valueType="num">
                                      <p:cBhvr>
                                        <p:cTn id="48" dur="200" fill="hold"/>
                                        <p:tgtEl>
                                          <p:spTgt spid="2180201"/>
                                        </p:tgtEl>
                                        <p:attrNameLst>
                                          <p:attrName>ppt_h</p:attrName>
                                        </p:attrNameLst>
                                      </p:cBhvr>
                                      <p:tavLst>
                                        <p:tav tm="0">
                                          <p:val>
                                            <p:fltVal val="0"/>
                                          </p:val>
                                        </p:tav>
                                        <p:tav tm="100000">
                                          <p:val>
                                            <p:strVal val="#ppt_h"/>
                                          </p:val>
                                        </p:tav>
                                      </p:tavLst>
                                    </p:anim>
                                    <p:animEffect transition="in" filter="fade">
                                      <p:cBhvr>
                                        <p:cTn id="49" dur="200"/>
                                        <p:tgtEl>
                                          <p:spTgt spid="2180201"/>
                                        </p:tgtEl>
                                      </p:cBhvr>
                                    </p:animEffect>
                                  </p:childTnLst>
                                </p:cTn>
                              </p:par>
                            </p:childTnLst>
                          </p:cTn>
                        </p:par>
                        <p:par>
                          <p:cTn id="50" fill="hold">
                            <p:stCondLst>
                              <p:cond delay="1800"/>
                            </p:stCondLst>
                            <p:childTnLst>
                              <p:par>
                                <p:cTn id="51" presetID="10" presetClass="exit" presetSubtype="0" fill="hold" nodeType="afterEffect">
                                  <p:stCondLst>
                                    <p:cond delay="0"/>
                                  </p:stCondLst>
                                  <p:childTnLst>
                                    <p:animEffect transition="out" filter="fade">
                                      <p:cBhvr>
                                        <p:cTn id="52" dur="200"/>
                                        <p:tgtEl>
                                          <p:spTgt spid="2180201"/>
                                        </p:tgtEl>
                                      </p:cBhvr>
                                    </p:animEffect>
                                    <p:set>
                                      <p:cBhvr>
                                        <p:cTn id="53" dur="1" fill="hold">
                                          <p:stCondLst>
                                            <p:cond delay="199"/>
                                          </p:stCondLst>
                                        </p:cTn>
                                        <p:tgtEl>
                                          <p:spTgt spid="2180201"/>
                                        </p:tgtEl>
                                        <p:attrNameLst>
                                          <p:attrName>style.visibility</p:attrName>
                                        </p:attrNameLst>
                                      </p:cBhvr>
                                      <p:to>
                                        <p:strVal val="hidden"/>
                                      </p:to>
                                    </p:set>
                                  </p:childTnLst>
                                </p:cTn>
                              </p:par>
                            </p:childTnLst>
                          </p:cTn>
                        </p:par>
                        <p:par>
                          <p:cTn id="54" fill="hold">
                            <p:stCondLst>
                              <p:cond delay="2000"/>
                            </p:stCondLst>
                            <p:childTnLst>
                              <p:par>
                                <p:cTn id="55" presetID="53" presetClass="entr" presetSubtype="0" fill="hold" nodeType="afterEffect">
                                  <p:stCondLst>
                                    <p:cond delay="0"/>
                                  </p:stCondLst>
                                  <p:childTnLst>
                                    <p:set>
                                      <p:cBhvr>
                                        <p:cTn id="56" dur="1" fill="hold">
                                          <p:stCondLst>
                                            <p:cond delay="0"/>
                                          </p:stCondLst>
                                        </p:cTn>
                                        <p:tgtEl>
                                          <p:spTgt spid="2180202"/>
                                        </p:tgtEl>
                                        <p:attrNameLst>
                                          <p:attrName>style.visibility</p:attrName>
                                        </p:attrNameLst>
                                      </p:cBhvr>
                                      <p:to>
                                        <p:strVal val="visible"/>
                                      </p:to>
                                    </p:set>
                                    <p:anim calcmode="lin" valueType="num">
                                      <p:cBhvr>
                                        <p:cTn id="57" dur="200" fill="hold"/>
                                        <p:tgtEl>
                                          <p:spTgt spid="2180202"/>
                                        </p:tgtEl>
                                        <p:attrNameLst>
                                          <p:attrName>ppt_w</p:attrName>
                                        </p:attrNameLst>
                                      </p:cBhvr>
                                      <p:tavLst>
                                        <p:tav tm="0">
                                          <p:val>
                                            <p:fltVal val="0"/>
                                          </p:val>
                                        </p:tav>
                                        <p:tav tm="100000">
                                          <p:val>
                                            <p:strVal val="#ppt_w"/>
                                          </p:val>
                                        </p:tav>
                                      </p:tavLst>
                                    </p:anim>
                                    <p:anim calcmode="lin" valueType="num">
                                      <p:cBhvr>
                                        <p:cTn id="58" dur="200" fill="hold"/>
                                        <p:tgtEl>
                                          <p:spTgt spid="2180202"/>
                                        </p:tgtEl>
                                        <p:attrNameLst>
                                          <p:attrName>ppt_h</p:attrName>
                                        </p:attrNameLst>
                                      </p:cBhvr>
                                      <p:tavLst>
                                        <p:tav tm="0">
                                          <p:val>
                                            <p:fltVal val="0"/>
                                          </p:val>
                                        </p:tav>
                                        <p:tav tm="100000">
                                          <p:val>
                                            <p:strVal val="#ppt_h"/>
                                          </p:val>
                                        </p:tav>
                                      </p:tavLst>
                                    </p:anim>
                                    <p:animEffect transition="in" filter="fade">
                                      <p:cBhvr>
                                        <p:cTn id="59" dur="200"/>
                                        <p:tgtEl>
                                          <p:spTgt spid="2180202"/>
                                        </p:tgtEl>
                                      </p:cBhvr>
                                    </p:animEffect>
                                  </p:childTnLst>
                                </p:cTn>
                              </p:par>
                            </p:childTnLst>
                          </p:cTn>
                        </p:par>
                        <p:par>
                          <p:cTn id="60" fill="hold">
                            <p:stCondLst>
                              <p:cond delay="2200"/>
                            </p:stCondLst>
                            <p:childTnLst>
                              <p:par>
                                <p:cTn id="61" presetID="10" presetClass="exit" presetSubtype="0" fill="hold" nodeType="afterEffect">
                                  <p:stCondLst>
                                    <p:cond delay="0"/>
                                  </p:stCondLst>
                                  <p:childTnLst>
                                    <p:animEffect transition="out" filter="fade">
                                      <p:cBhvr>
                                        <p:cTn id="62" dur="200"/>
                                        <p:tgtEl>
                                          <p:spTgt spid="2180202"/>
                                        </p:tgtEl>
                                      </p:cBhvr>
                                    </p:animEffect>
                                    <p:set>
                                      <p:cBhvr>
                                        <p:cTn id="63" dur="1" fill="hold">
                                          <p:stCondLst>
                                            <p:cond delay="199"/>
                                          </p:stCondLst>
                                        </p:cTn>
                                        <p:tgtEl>
                                          <p:spTgt spid="2180202"/>
                                        </p:tgtEl>
                                        <p:attrNameLst>
                                          <p:attrName>style.visibility</p:attrName>
                                        </p:attrNameLst>
                                      </p:cBhvr>
                                      <p:to>
                                        <p:strVal val="hidden"/>
                                      </p:to>
                                    </p:set>
                                  </p:childTnLst>
                                </p:cTn>
                              </p:par>
                            </p:childTnLst>
                          </p:cTn>
                        </p:par>
                        <p:par>
                          <p:cTn id="64" fill="hold">
                            <p:stCondLst>
                              <p:cond delay="2400"/>
                            </p:stCondLst>
                            <p:childTnLst>
                              <p:par>
                                <p:cTn id="65" presetID="53" presetClass="entr" presetSubtype="0" fill="hold" nodeType="afterEffect">
                                  <p:stCondLst>
                                    <p:cond delay="0"/>
                                  </p:stCondLst>
                                  <p:childTnLst>
                                    <p:set>
                                      <p:cBhvr>
                                        <p:cTn id="66" dur="1" fill="hold">
                                          <p:stCondLst>
                                            <p:cond delay="0"/>
                                          </p:stCondLst>
                                        </p:cTn>
                                        <p:tgtEl>
                                          <p:spTgt spid="2180203"/>
                                        </p:tgtEl>
                                        <p:attrNameLst>
                                          <p:attrName>style.visibility</p:attrName>
                                        </p:attrNameLst>
                                      </p:cBhvr>
                                      <p:to>
                                        <p:strVal val="visible"/>
                                      </p:to>
                                    </p:set>
                                    <p:anim calcmode="lin" valueType="num">
                                      <p:cBhvr>
                                        <p:cTn id="67" dur="200" fill="hold"/>
                                        <p:tgtEl>
                                          <p:spTgt spid="2180203"/>
                                        </p:tgtEl>
                                        <p:attrNameLst>
                                          <p:attrName>ppt_w</p:attrName>
                                        </p:attrNameLst>
                                      </p:cBhvr>
                                      <p:tavLst>
                                        <p:tav tm="0">
                                          <p:val>
                                            <p:fltVal val="0"/>
                                          </p:val>
                                        </p:tav>
                                        <p:tav tm="100000">
                                          <p:val>
                                            <p:strVal val="#ppt_w"/>
                                          </p:val>
                                        </p:tav>
                                      </p:tavLst>
                                    </p:anim>
                                    <p:anim calcmode="lin" valueType="num">
                                      <p:cBhvr>
                                        <p:cTn id="68" dur="200" fill="hold"/>
                                        <p:tgtEl>
                                          <p:spTgt spid="2180203"/>
                                        </p:tgtEl>
                                        <p:attrNameLst>
                                          <p:attrName>ppt_h</p:attrName>
                                        </p:attrNameLst>
                                      </p:cBhvr>
                                      <p:tavLst>
                                        <p:tav tm="0">
                                          <p:val>
                                            <p:fltVal val="0"/>
                                          </p:val>
                                        </p:tav>
                                        <p:tav tm="100000">
                                          <p:val>
                                            <p:strVal val="#ppt_h"/>
                                          </p:val>
                                        </p:tav>
                                      </p:tavLst>
                                    </p:anim>
                                    <p:animEffect transition="in" filter="fade">
                                      <p:cBhvr>
                                        <p:cTn id="69" dur="200"/>
                                        <p:tgtEl>
                                          <p:spTgt spid="2180203"/>
                                        </p:tgtEl>
                                      </p:cBhvr>
                                    </p:animEffect>
                                  </p:childTnLst>
                                </p:cTn>
                              </p:par>
                            </p:childTnLst>
                          </p:cTn>
                        </p:par>
                        <p:par>
                          <p:cTn id="70" fill="hold">
                            <p:stCondLst>
                              <p:cond delay="2600"/>
                            </p:stCondLst>
                            <p:childTnLst>
                              <p:par>
                                <p:cTn id="71" presetID="10" presetClass="exit" presetSubtype="0" fill="hold" nodeType="afterEffect">
                                  <p:stCondLst>
                                    <p:cond delay="0"/>
                                  </p:stCondLst>
                                  <p:childTnLst>
                                    <p:animEffect transition="out" filter="fade">
                                      <p:cBhvr>
                                        <p:cTn id="72" dur="200"/>
                                        <p:tgtEl>
                                          <p:spTgt spid="2180203"/>
                                        </p:tgtEl>
                                      </p:cBhvr>
                                    </p:animEffect>
                                    <p:set>
                                      <p:cBhvr>
                                        <p:cTn id="73" dur="1" fill="hold">
                                          <p:stCondLst>
                                            <p:cond delay="199"/>
                                          </p:stCondLst>
                                        </p:cTn>
                                        <p:tgtEl>
                                          <p:spTgt spid="2180203"/>
                                        </p:tgtEl>
                                        <p:attrNameLst>
                                          <p:attrName>style.visibility</p:attrName>
                                        </p:attrNameLst>
                                      </p:cBhvr>
                                      <p:to>
                                        <p:strVal val="hidden"/>
                                      </p:to>
                                    </p:set>
                                  </p:childTnLst>
                                </p:cTn>
                              </p:par>
                            </p:childTnLst>
                          </p:cTn>
                        </p:par>
                        <p:par>
                          <p:cTn id="74" fill="hold">
                            <p:stCondLst>
                              <p:cond delay="2800"/>
                            </p:stCondLst>
                            <p:childTnLst>
                              <p:par>
                                <p:cTn id="75" presetID="53" presetClass="entr" presetSubtype="0" fill="hold" nodeType="afterEffect">
                                  <p:stCondLst>
                                    <p:cond delay="0"/>
                                  </p:stCondLst>
                                  <p:childTnLst>
                                    <p:set>
                                      <p:cBhvr>
                                        <p:cTn id="76" dur="1" fill="hold">
                                          <p:stCondLst>
                                            <p:cond delay="0"/>
                                          </p:stCondLst>
                                        </p:cTn>
                                        <p:tgtEl>
                                          <p:spTgt spid="2180207"/>
                                        </p:tgtEl>
                                        <p:attrNameLst>
                                          <p:attrName>style.visibility</p:attrName>
                                        </p:attrNameLst>
                                      </p:cBhvr>
                                      <p:to>
                                        <p:strVal val="visible"/>
                                      </p:to>
                                    </p:set>
                                    <p:anim calcmode="lin" valueType="num">
                                      <p:cBhvr>
                                        <p:cTn id="77" dur="200" fill="hold"/>
                                        <p:tgtEl>
                                          <p:spTgt spid="2180207"/>
                                        </p:tgtEl>
                                        <p:attrNameLst>
                                          <p:attrName>ppt_w</p:attrName>
                                        </p:attrNameLst>
                                      </p:cBhvr>
                                      <p:tavLst>
                                        <p:tav tm="0">
                                          <p:val>
                                            <p:fltVal val="0"/>
                                          </p:val>
                                        </p:tav>
                                        <p:tav tm="100000">
                                          <p:val>
                                            <p:strVal val="#ppt_w"/>
                                          </p:val>
                                        </p:tav>
                                      </p:tavLst>
                                    </p:anim>
                                    <p:anim calcmode="lin" valueType="num">
                                      <p:cBhvr>
                                        <p:cTn id="78" dur="200" fill="hold"/>
                                        <p:tgtEl>
                                          <p:spTgt spid="2180207"/>
                                        </p:tgtEl>
                                        <p:attrNameLst>
                                          <p:attrName>ppt_h</p:attrName>
                                        </p:attrNameLst>
                                      </p:cBhvr>
                                      <p:tavLst>
                                        <p:tav tm="0">
                                          <p:val>
                                            <p:fltVal val="0"/>
                                          </p:val>
                                        </p:tav>
                                        <p:tav tm="100000">
                                          <p:val>
                                            <p:strVal val="#ppt_h"/>
                                          </p:val>
                                        </p:tav>
                                      </p:tavLst>
                                    </p:anim>
                                    <p:animEffect transition="in" filter="fade">
                                      <p:cBhvr>
                                        <p:cTn id="79" dur="200"/>
                                        <p:tgtEl>
                                          <p:spTgt spid="2180207"/>
                                        </p:tgtEl>
                                      </p:cBhvr>
                                    </p:animEffect>
                                  </p:childTnLst>
                                </p:cTn>
                              </p:par>
                            </p:childTnLst>
                          </p:cTn>
                        </p:par>
                        <p:par>
                          <p:cTn id="80" fill="hold">
                            <p:stCondLst>
                              <p:cond delay="3000"/>
                            </p:stCondLst>
                            <p:childTnLst>
                              <p:par>
                                <p:cTn id="81" presetID="10" presetClass="exit" presetSubtype="0" fill="hold" nodeType="afterEffect">
                                  <p:stCondLst>
                                    <p:cond delay="0"/>
                                  </p:stCondLst>
                                  <p:childTnLst>
                                    <p:animEffect transition="out" filter="fade">
                                      <p:cBhvr>
                                        <p:cTn id="82" dur="200"/>
                                        <p:tgtEl>
                                          <p:spTgt spid="2180207"/>
                                        </p:tgtEl>
                                      </p:cBhvr>
                                    </p:animEffect>
                                    <p:set>
                                      <p:cBhvr>
                                        <p:cTn id="83" dur="1" fill="hold">
                                          <p:stCondLst>
                                            <p:cond delay="199"/>
                                          </p:stCondLst>
                                        </p:cTn>
                                        <p:tgtEl>
                                          <p:spTgt spid="2180207"/>
                                        </p:tgtEl>
                                        <p:attrNameLst>
                                          <p:attrName>style.visibility</p:attrName>
                                        </p:attrNameLst>
                                      </p:cBhvr>
                                      <p:to>
                                        <p:strVal val="hidden"/>
                                      </p:to>
                                    </p:set>
                                  </p:childTnLst>
                                </p:cTn>
                              </p:par>
                            </p:childTnLst>
                          </p:cTn>
                        </p:par>
                        <p:par>
                          <p:cTn id="84" fill="hold">
                            <p:stCondLst>
                              <p:cond delay="3200"/>
                            </p:stCondLst>
                            <p:childTnLst>
                              <p:par>
                                <p:cTn id="85" presetID="53" presetClass="entr" presetSubtype="0" fill="hold" nodeType="afterEffect">
                                  <p:stCondLst>
                                    <p:cond delay="0"/>
                                  </p:stCondLst>
                                  <p:childTnLst>
                                    <p:set>
                                      <p:cBhvr>
                                        <p:cTn id="86" dur="1" fill="hold">
                                          <p:stCondLst>
                                            <p:cond delay="0"/>
                                          </p:stCondLst>
                                        </p:cTn>
                                        <p:tgtEl>
                                          <p:spTgt spid="2180204"/>
                                        </p:tgtEl>
                                        <p:attrNameLst>
                                          <p:attrName>style.visibility</p:attrName>
                                        </p:attrNameLst>
                                      </p:cBhvr>
                                      <p:to>
                                        <p:strVal val="visible"/>
                                      </p:to>
                                    </p:set>
                                    <p:anim calcmode="lin" valueType="num">
                                      <p:cBhvr>
                                        <p:cTn id="87" dur="200" fill="hold"/>
                                        <p:tgtEl>
                                          <p:spTgt spid="2180204"/>
                                        </p:tgtEl>
                                        <p:attrNameLst>
                                          <p:attrName>ppt_w</p:attrName>
                                        </p:attrNameLst>
                                      </p:cBhvr>
                                      <p:tavLst>
                                        <p:tav tm="0">
                                          <p:val>
                                            <p:fltVal val="0"/>
                                          </p:val>
                                        </p:tav>
                                        <p:tav tm="100000">
                                          <p:val>
                                            <p:strVal val="#ppt_w"/>
                                          </p:val>
                                        </p:tav>
                                      </p:tavLst>
                                    </p:anim>
                                    <p:anim calcmode="lin" valueType="num">
                                      <p:cBhvr>
                                        <p:cTn id="88" dur="200" fill="hold"/>
                                        <p:tgtEl>
                                          <p:spTgt spid="2180204"/>
                                        </p:tgtEl>
                                        <p:attrNameLst>
                                          <p:attrName>ppt_h</p:attrName>
                                        </p:attrNameLst>
                                      </p:cBhvr>
                                      <p:tavLst>
                                        <p:tav tm="0">
                                          <p:val>
                                            <p:fltVal val="0"/>
                                          </p:val>
                                        </p:tav>
                                        <p:tav tm="100000">
                                          <p:val>
                                            <p:strVal val="#ppt_h"/>
                                          </p:val>
                                        </p:tav>
                                      </p:tavLst>
                                    </p:anim>
                                    <p:animEffect transition="in" filter="fade">
                                      <p:cBhvr>
                                        <p:cTn id="89" dur="200"/>
                                        <p:tgtEl>
                                          <p:spTgt spid="2180204"/>
                                        </p:tgtEl>
                                      </p:cBhvr>
                                    </p:animEffect>
                                  </p:childTnLst>
                                </p:cTn>
                              </p:par>
                            </p:childTnLst>
                          </p:cTn>
                        </p:par>
                        <p:par>
                          <p:cTn id="90" fill="hold">
                            <p:stCondLst>
                              <p:cond delay="3400"/>
                            </p:stCondLst>
                            <p:childTnLst>
                              <p:par>
                                <p:cTn id="91" presetID="10" presetClass="exit" presetSubtype="0" fill="hold" nodeType="afterEffect">
                                  <p:stCondLst>
                                    <p:cond delay="0"/>
                                  </p:stCondLst>
                                  <p:childTnLst>
                                    <p:animEffect transition="out" filter="fade">
                                      <p:cBhvr>
                                        <p:cTn id="92" dur="200"/>
                                        <p:tgtEl>
                                          <p:spTgt spid="2180204"/>
                                        </p:tgtEl>
                                      </p:cBhvr>
                                    </p:animEffect>
                                    <p:set>
                                      <p:cBhvr>
                                        <p:cTn id="93" dur="1" fill="hold">
                                          <p:stCondLst>
                                            <p:cond delay="199"/>
                                          </p:stCondLst>
                                        </p:cTn>
                                        <p:tgtEl>
                                          <p:spTgt spid="2180204"/>
                                        </p:tgtEl>
                                        <p:attrNameLst>
                                          <p:attrName>style.visibility</p:attrName>
                                        </p:attrNameLst>
                                      </p:cBhvr>
                                      <p:to>
                                        <p:strVal val="hidden"/>
                                      </p:to>
                                    </p:set>
                                  </p:childTnLst>
                                </p:cTn>
                              </p:par>
                            </p:childTnLst>
                          </p:cTn>
                        </p:par>
                        <p:par>
                          <p:cTn id="94" fill="hold">
                            <p:stCondLst>
                              <p:cond delay="3600"/>
                            </p:stCondLst>
                            <p:childTnLst>
                              <p:par>
                                <p:cTn id="95" presetID="53" presetClass="entr" presetSubtype="0" fill="hold" nodeType="afterEffect">
                                  <p:stCondLst>
                                    <p:cond delay="0"/>
                                  </p:stCondLst>
                                  <p:childTnLst>
                                    <p:set>
                                      <p:cBhvr>
                                        <p:cTn id="96" dur="1" fill="hold">
                                          <p:stCondLst>
                                            <p:cond delay="0"/>
                                          </p:stCondLst>
                                        </p:cTn>
                                        <p:tgtEl>
                                          <p:spTgt spid="2180205"/>
                                        </p:tgtEl>
                                        <p:attrNameLst>
                                          <p:attrName>style.visibility</p:attrName>
                                        </p:attrNameLst>
                                      </p:cBhvr>
                                      <p:to>
                                        <p:strVal val="visible"/>
                                      </p:to>
                                    </p:set>
                                    <p:anim calcmode="lin" valueType="num">
                                      <p:cBhvr>
                                        <p:cTn id="97" dur="200" fill="hold"/>
                                        <p:tgtEl>
                                          <p:spTgt spid="2180205"/>
                                        </p:tgtEl>
                                        <p:attrNameLst>
                                          <p:attrName>ppt_w</p:attrName>
                                        </p:attrNameLst>
                                      </p:cBhvr>
                                      <p:tavLst>
                                        <p:tav tm="0">
                                          <p:val>
                                            <p:fltVal val="0"/>
                                          </p:val>
                                        </p:tav>
                                        <p:tav tm="100000">
                                          <p:val>
                                            <p:strVal val="#ppt_w"/>
                                          </p:val>
                                        </p:tav>
                                      </p:tavLst>
                                    </p:anim>
                                    <p:anim calcmode="lin" valueType="num">
                                      <p:cBhvr>
                                        <p:cTn id="98" dur="200" fill="hold"/>
                                        <p:tgtEl>
                                          <p:spTgt spid="2180205"/>
                                        </p:tgtEl>
                                        <p:attrNameLst>
                                          <p:attrName>ppt_h</p:attrName>
                                        </p:attrNameLst>
                                      </p:cBhvr>
                                      <p:tavLst>
                                        <p:tav tm="0">
                                          <p:val>
                                            <p:fltVal val="0"/>
                                          </p:val>
                                        </p:tav>
                                        <p:tav tm="100000">
                                          <p:val>
                                            <p:strVal val="#ppt_h"/>
                                          </p:val>
                                        </p:tav>
                                      </p:tavLst>
                                    </p:anim>
                                    <p:animEffect transition="in" filter="fade">
                                      <p:cBhvr>
                                        <p:cTn id="99" dur="200"/>
                                        <p:tgtEl>
                                          <p:spTgt spid="2180205"/>
                                        </p:tgtEl>
                                      </p:cBhvr>
                                    </p:animEffect>
                                  </p:childTnLst>
                                </p:cTn>
                              </p:par>
                            </p:childTnLst>
                          </p:cTn>
                        </p:par>
                        <p:par>
                          <p:cTn id="100" fill="hold">
                            <p:stCondLst>
                              <p:cond delay="3800"/>
                            </p:stCondLst>
                            <p:childTnLst>
                              <p:par>
                                <p:cTn id="101" presetID="10" presetClass="exit" presetSubtype="0" fill="hold" nodeType="afterEffect">
                                  <p:stCondLst>
                                    <p:cond delay="0"/>
                                  </p:stCondLst>
                                  <p:childTnLst>
                                    <p:animEffect transition="out" filter="fade">
                                      <p:cBhvr>
                                        <p:cTn id="102" dur="200"/>
                                        <p:tgtEl>
                                          <p:spTgt spid="2180205"/>
                                        </p:tgtEl>
                                      </p:cBhvr>
                                    </p:animEffect>
                                    <p:set>
                                      <p:cBhvr>
                                        <p:cTn id="103" dur="1" fill="hold">
                                          <p:stCondLst>
                                            <p:cond delay="199"/>
                                          </p:stCondLst>
                                        </p:cTn>
                                        <p:tgtEl>
                                          <p:spTgt spid="2180205"/>
                                        </p:tgtEl>
                                        <p:attrNameLst>
                                          <p:attrName>style.visibility</p:attrName>
                                        </p:attrNameLst>
                                      </p:cBhvr>
                                      <p:to>
                                        <p:strVal val="hidden"/>
                                      </p:to>
                                    </p:set>
                                  </p:childTnLst>
                                </p:cTn>
                              </p:par>
                            </p:childTnLst>
                          </p:cTn>
                        </p:par>
                        <p:par>
                          <p:cTn id="104" fill="hold">
                            <p:stCondLst>
                              <p:cond delay="4000"/>
                            </p:stCondLst>
                            <p:childTnLst>
                              <p:par>
                                <p:cTn id="105" presetID="53" presetClass="entr" presetSubtype="0" fill="hold" grpId="0" nodeType="afterEffect">
                                  <p:stCondLst>
                                    <p:cond delay="0"/>
                                  </p:stCondLst>
                                  <p:childTnLst>
                                    <p:set>
                                      <p:cBhvr>
                                        <p:cTn id="106" dur="1" fill="hold">
                                          <p:stCondLst>
                                            <p:cond delay="0"/>
                                          </p:stCondLst>
                                        </p:cTn>
                                        <p:tgtEl>
                                          <p:spTgt spid="2180220"/>
                                        </p:tgtEl>
                                        <p:attrNameLst>
                                          <p:attrName>style.visibility</p:attrName>
                                        </p:attrNameLst>
                                      </p:cBhvr>
                                      <p:to>
                                        <p:strVal val="visible"/>
                                      </p:to>
                                    </p:set>
                                    <p:anim calcmode="lin" valueType="num">
                                      <p:cBhvr>
                                        <p:cTn id="107" dur="200" fill="hold"/>
                                        <p:tgtEl>
                                          <p:spTgt spid="2180220"/>
                                        </p:tgtEl>
                                        <p:attrNameLst>
                                          <p:attrName>ppt_w</p:attrName>
                                        </p:attrNameLst>
                                      </p:cBhvr>
                                      <p:tavLst>
                                        <p:tav tm="0">
                                          <p:val>
                                            <p:fltVal val="0"/>
                                          </p:val>
                                        </p:tav>
                                        <p:tav tm="100000">
                                          <p:val>
                                            <p:strVal val="#ppt_w"/>
                                          </p:val>
                                        </p:tav>
                                      </p:tavLst>
                                    </p:anim>
                                    <p:anim calcmode="lin" valueType="num">
                                      <p:cBhvr>
                                        <p:cTn id="108" dur="200" fill="hold"/>
                                        <p:tgtEl>
                                          <p:spTgt spid="2180220"/>
                                        </p:tgtEl>
                                        <p:attrNameLst>
                                          <p:attrName>ppt_h</p:attrName>
                                        </p:attrNameLst>
                                      </p:cBhvr>
                                      <p:tavLst>
                                        <p:tav tm="0">
                                          <p:val>
                                            <p:fltVal val="0"/>
                                          </p:val>
                                        </p:tav>
                                        <p:tav tm="100000">
                                          <p:val>
                                            <p:strVal val="#ppt_h"/>
                                          </p:val>
                                        </p:tav>
                                      </p:tavLst>
                                    </p:anim>
                                    <p:animEffect transition="in" filter="fade">
                                      <p:cBhvr>
                                        <p:cTn id="109" dur="200"/>
                                        <p:tgtEl>
                                          <p:spTgt spid="2180220"/>
                                        </p:tgtEl>
                                      </p:cBhvr>
                                    </p:animEffect>
                                  </p:childTnLst>
                                </p:cTn>
                              </p:par>
                            </p:childTnLst>
                          </p:cTn>
                        </p:par>
                        <p:par>
                          <p:cTn id="110" fill="hold">
                            <p:stCondLst>
                              <p:cond delay="4200"/>
                            </p:stCondLst>
                            <p:childTnLst>
                              <p:par>
                                <p:cTn id="111" presetID="0" presetClass="path" presetSubtype="0" accel="50000" decel="50000" fill="hold" grpId="1" nodeType="afterEffect">
                                  <p:stCondLst>
                                    <p:cond delay="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39 0.00556 0.47986 0.00903 C 0.48333 0.0125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12" dur="2000" fill="hold"/>
                                        <p:tgtEl>
                                          <p:spTgt spid="2180220"/>
                                        </p:tgtEl>
                                        <p:attrNameLst>
                                          <p:attrName>ppt_x</p:attrName>
                                          <p:attrName>ppt_y</p:attrName>
                                        </p:attrNameLst>
                                      </p:cBhvr>
                                      <p:rCtr x="261" y="-176"/>
                                    </p:animMotion>
                                  </p:childTnLst>
                                </p:cTn>
                              </p:par>
                              <p:par>
                                <p:cTn id="113" presetID="53" presetClass="entr" presetSubtype="0" fill="hold" grpId="0" nodeType="withEffect">
                                  <p:stCondLst>
                                    <p:cond delay="300"/>
                                  </p:stCondLst>
                                  <p:childTnLst>
                                    <p:set>
                                      <p:cBhvr>
                                        <p:cTn id="114" dur="1" fill="hold">
                                          <p:stCondLst>
                                            <p:cond delay="0"/>
                                          </p:stCondLst>
                                        </p:cTn>
                                        <p:tgtEl>
                                          <p:spTgt spid="2180221"/>
                                        </p:tgtEl>
                                        <p:attrNameLst>
                                          <p:attrName>style.visibility</p:attrName>
                                        </p:attrNameLst>
                                      </p:cBhvr>
                                      <p:to>
                                        <p:strVal val="visible"/>
                                      </p:to>
                                    </p:set>
                                    <p:anim calcmode="lin" valueType="num">
                                      <p:cBhvr>
                                        <p:cTn id="115" dur="50" fill="hold"/>
                                        <p:tgtEl>
                                          <p:spTgt spid="2180221"/>
                                        </p:tgtEl>
                                        <p:attrNameLst>
                                          <p:attrName>ppt_w</p:attrName>
                                        </p:attrNameLst>
                                      </p:cBhvr>
                                      <p:tavLst>
                                        <p:tav tm="0">
                                          <p:val>
                                            <p:fltVal val="0"/>
                                          </p:val>
                                        </p:tav>
                                        <p:tav tm="100000">
                                          <p:val>
                                            <p:strVal val="#ppt_w"/>
                                          </p:val>
                                        </p:tav>
                                      </p:tavLst>
                                    </p:anim>
                                    <p:anim calcmode="lin" valueType="num">
                                      <p:cBhvr>
                                        <p:cTn id="116" dur="50" fill="hold"/>
                                        <p:tgtEl>
                                          <p:spTgt spid="2180221"/>
                                        </p:tgtEl>
                                        <p:attrNameLst>
                                          <p:attrName>ppt_h</p:attrName>
                                        </p:attrNameLst>
                                      </p:cBhvr>
                                      <p:tavLst>
                                        <p:tav tm="0">
                                          <p:val>
                                            <p:fltVal val="0"/>
                                          </p:val>
                                        </p:tav>
                                        <p:tav tm="100000">
                                          <p:val>
                                            <p:strVal val="#ppt_h"/>
                                          </p:val>
                                        </p:tav>
                                      </p:tavLst>
                                    </p:anim>
                                    <p:animEffect transition="in" filter="fade">
                                      <p:cBhvr>
                                        <p:cTn id="117" dur="50"/>
                                        <p:tgtEl>
                                          <p:spTgt spid="2180221"/>
                                        </p:tgtEl>
                                      </p:cBhvr>
                                    </p:animEffect>
                                  </p:childTnLst>
                                </p:cTn>
                              </p:par>
                              <p:par>
                                <p:cTn id="118" presetID="0" presetClass="path" presetSubtype="0" accel="50000" decel="50000" fill="hold" grpId="1" nodeType="withEffect">
                                  <p:stCondLst>
                                    <p:cond delay="3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79 0.48021 0.00926 C 0.48368 0.01273 0.48767 0.01435 0.49236 0.01412 C 0.49705 0.01389 0.50365 0.01204 0.50833 0.00857 C 0.51302 0.0051 0.51823 0.00255 0.52031 -0.00694 C 0.5224 -0.01643 0.52101 -0.02615 0.52101 -0.04907 C 0.52101 -0.07199 0.52083 -0.09143 0.52083 -0.14421 C 0.52083 -0.19699 0.52101 -0.31967 0.52101 -0.36597 " pathEditMode="relative" rAng="0" ptsTypes="aaaaaaaaaaaaaaaaaaaaaaa">
                                      <p:cBhvr>
                                        <p:cTn id="119" dur="2000" fill="hold"/>
                                        <p:tgtEl>
                                          <p:spTgt spid="2180221"/>
                                        </p:tgtEl>
                                        <p:attrNameLst>
                                          <p:attrName>ppt_x</p:attrName>
                                          <p:attrName>ppt_y</p:attrName>
                                        </p:attrNameLst>
                                      </p:cBhvr>
                                      <p:rCtr x="261" y="-176"/>
                                    </p:animMotion>
                                  </p:childTnLst>
                                </p:cTn>
                              </p:par>
                              <p:par>
                                <p:cTn id="120" presetID="53" presetClass="entr" presetSubtype="0" fill="hold" grpId="0" nodeType="withEffect">
                                  <p:stCondLst>
                                    <p:cond delay="600"/>
                                  </p:stCondLst>
                                  <p:childTnLst>
                                    <p:set>
                                      <p:cBhvr>
                                        <p:cTn id="121" dur="1" fill="hold">
                                          <p:stCondLst>
                                            <p:cond delay="0"/>
                                          </p:stCondLst>
                                        </p:cTn>
                                        <p:tgtEl>
                                          <p:spTgt spid="2180222"/>
                                        </p:tgtEl>
                                        <p:attrNameLst>
                                          <p:attrName>style.visibility</p:attrName>
                                        </p:attrNameLst>
                                      </p:cBhvr>
                                      <p:to>
                                        <p:strVal val="visible"/>
                                      </p:to>
                                    </p:set>
                                    <p:anim calcmode="lin" valueType="num">
                                      <p:cBhvr>
                                        <p:cTn id="122" dur="50" fill="hold"/>
                                        <p:tgtEl>
                                          <p:spTgt spid="2180222"/>
                                        </p:tgtEl>
                                        <p:attrNameLst>
                                          <p:attrName>ppt_w</p:attrName>
                                        </p:attrNameLst>
                                      </p:cBhvr>
                                      <p:tavLst>
                                        <p:tav tm="0">
                                          <p:val>
                                            <p:fltVal val="0"/>
                                          </p:val>
                                        </p:tav>
                                        <p:tav tm="100000">
                                          <p:val>
                                            <p:strVal val="#ppt_w"/>
                                          </p:val>
                                        </p:tav>
                                      </p:tavLst>
                                    </p:anim>
                                    <p:anim calcmode="lin" valueType="num">
                                      <p:cBhvr>
                                        <p:cTn id="123" dur="50" fill="hold"/>
                                        <p:tgtEl>
                                          <p:spTgt spid="2180222"/>
                                        </p:tgtEl>
                                        <p:attrNameLst>
                                          <p:attrName>ppt_h</p:attrName>
                                        </p:attrNameLst>
                                      </p:cBhvr>
                                      <p:tavLst>
                                        <p:tav tm="0">
                                          <p:val>
                                            <p:fltVal val="0"/>
                                          </p:val>
                                        </p:tav>
                                        <p:tav tm="100000">
                                          <p:val>
                                            <p:strVal val="#ppt_h"/>
                                          </p:val>
                                        </p:tav>
                                      </p:tavLst>
                                    </p:anim>
                                    <p:animEffect transition="in" filter="fade">
                                      <p:cBhvr>
                                        <p:cTn id="124" dur="50"/>
                                        <p:tgtEl>
                                          <p:spTgt spid="2180222"/>
                                        </p:tgtEl>
                                      </p:cBhvr>
                                    </p:animEffect>
                                  </p:childTnLst>
                                </p:cTn>
                              </p:par>
                              <p:par>
                                <p:cTn id="125" presetID="0" presetClass="path" presetSubtype="0" accel="50000" decel="50000" fill="hold" grpId="1" nodeType="withEffect">
                                  <p:stCondLst>
                                    <p:cond delay="6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75 -0.01018 0.47135 -0.00694 C 0.47396 -0.0037 0.47622 0.0051 0.47969 0.00857 C 0.48316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26" dur="2000" fill="hold"/>
                                        <p:tgtEl>
                                          <p:spTgt spid="2180222"/>
                                        </p:tgtEl>
                                        <p:attrNameLst>
                                          <p:attrName>ppt_x</p:attrName>
                                          <p:attrName>ppt_y</p:attrName>
                                        </p:attrNameLst>
                                      </p:cBhvr>
                                      <p:rCtr x="261" y="-176"/>
                                    </p:animMotion>
                                  </p:childTnLst>
                                </p:cTn>
                              </p:par>
                              <p:par>
                                <p:cTn id="127" presetID="53" presetClass="entr" presetSubtype="0" fill="hold" grpId="0" nodeType="withEffect">
                                  <p:stCondLst>
                                    <p:cond delay="900"/>
                                  </p:stCondLst>
                                  <p:childTnLst>
                                    <p:set>
                                      <p:cBhvr>
                                        <p:cTn id="128" dur="1" fill="hold">
                                          <p:stCondLst>
                                            <p:cond delay="0"/>
                                          </p:stCondLst>
                                        </p:cTn>
                                        <p:tgtEl>
                                          <p:spTgt spid="2180223"/>
                                        </p:tgtEl>
                                        <p:attrNameLst>
                                          <p:attrName>style.visibility</p:attrName>
                                        </p:attrNameLst>
                                      </p:cBhvr>
                                      <p:to>
                                        <p:strVal val="visible"/>
                                      </p:to>
                                    </p:set>
                                    <p:anim calcmode="lin" valueType="num">
                                      <p:cBhvr>
                                        <p:cTn id="129" dur="50" fill="hold"/>
                                        <p:tgtEl>
                                          <p:spTgt spid="2180223"/>
                                        </p:tgtEl>
                                        <p:attrNameLst>
                                          <p:attrName>ppt_w</p:attrName>
                                        </p:attrNameLst>
                                      </p:cBhvr>
                                      <p:tavLst>
                                        <p:tav tm="0">
                                          <p:val>
                                            <p:fltVal val="0"/>
                                          </p:val>
                                        </p:tav>
                                        <p:tav tm="100000">
                                          <p:val>
                                            <p:strVal val="#ppt_w"/>
                                          </p:val>
                                        </p:tav>
                                      </p:tavLst>
                                    </p:anim>
                                    <p:anim calcmode="lin" valueType="num">
                                      <p:cBhvr>
                                        <p:cTn id="130" dur="50" fill="hold"/>
                                        <p:tgtEl>
                                          <p:spTgt spid="2180223"/>
                                        </p:tgtEl>
                                        <p:attrNameLst>
                                          <p:attrName>ppt_h</p:attrName>
                                        </p:attrNameLst>
                                      </p:cBhvr>
                                      <p:tavLst>
                                        <p:tav tm="0">
                                          <p:val>
                                            <p:fltVal val="0"/>
                                          </p:val>
                                        </p:tav>
                                        <p:tav tm="100000">
                                          <p:val>
                                            <p:strVal val="#ppt_h"/>
                                          </p:val>
                                        </p:tav>
                                      </p:tavLst>
                                    </p:anim>
                                    <p:animEffect transition="in" filter="fade">
                                      <p:cBhvr>
                                        <p:cTn id="131" dur="50"/>
                                        <p:tgtEl>
                                          <p:spTgt spid="2180223"/>
                                        </p:tgtEl>
                                      </p:cBhvr>
                                    </p:animEffect>
                                  </p:childTnLst>
                                </p:cTn>
                              </p:par>
                              <p:par>
                                <p:cTn id="132" presetID="0" presetClass="path" presetSubtype="0" accel="50000" decel="50000" fill="hold" grpId="1" nodeType="withEffect">
                                  <p:stCondLst>
                                    <p:cond delay="9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858 -0.01018 0.47135 -0.00694 C 0.47413 -0.0037 0.47674 0.0051 0.48021 0.00857 C 0.48368 0.01204 0.48767 0.01412 0.49236 0.01412 C 0.49705 0.01412 0.50365 0.01204 0.50833 0.00857 C 0.51302 0.0051 0.51823 0.00255 0.52031 -0.00694 C 0.5224 -0.01643 0.52101 -0.02615 0.52101 -0.04907 C 0.52101 -0.07199 0.52083 -0.09143 0.52083 -0.14421 C 0.52083 -0.19699 0.52101 -0.31967 0.52101 -0.36597 " pathEditMode="relative" rAng="0" ptsTypes="aaaaaaaaaaaaaaaaaaaaaaa">
                                      <p:cBhvr>
                                        <p:cTn id="133" dur="2000" fill="hold"/>
                                        <p:tgtEl>
                                          <p:spTgt spid="2180223"/>
                                        </p:tgtEl>
                                        <p:attrNameLst>
                                          <p:attrName>ppt_x</p:attrName>
                                          <p:attrName>ppt_y</p:attrName>
                                        </p:attrNameLst>
                                      </p:cBhvr>
                                      <p:rCtr x="261" y="-176"/>
                                    </p:animMotion>
                                  </p:childTnLst>
                                </p:cTn>
                              </p:par>
                              <p:par>
                                <p:cTn id="134" presetID="53" presetClass="entr" presetSubtype="0" fill="hold" grpId="0" nodeType="withEffect">
                                  <p:stCondLst>
                                    <p:cond delay="1200"/>
                                  </p:stCondLst>
                                  <p:childTnLst>
                                    <p:set>
                                      <p:cBhvr>
                                        <p:cTn id="135" dur="1" fill="hold">
                                          <p:stCondLst>
                                            <p:cond delay="0"/>
                                          </p:stCondLst>
                                        </p:cTn>
                                        <p:tgtEl>
                                          <p:spTgt spid="2180224"/>
                                        </p:tgtEl>
                                        <p:attrNameLst>
                                          <p:attrName>style.visibility</p:attrName>
                                        </p:attrNameLst>
                                      </p:cBhvr>
                                      <p:to>
                                        <p:strVal val="visible"/>
                                      </p:to>
                                    </p:set>
                                    <p:anim calcmode="lin" valueType="num">
                                      <p:cBhvr>
                                        <p:cTn id="136" dur="50" fill="hold"/>
                                        <p:tgtEl>
                                          <p:spTgt spid="2180224"/>
                                        </p:tgtEl>
                                        <p:attrNameLst>
                                          <p:attrName>ppt_w</p:attrName>
                                        </p:attrNameLst>
                                      </p:cBhvr>
                                      <p:tavLst>
                                        <p:tav tm="0">
                                          <p:val>
                                            <p:fltVal val="0"/>
                                          </p:val>
                                        </p:tav>
                                        <p:tav tm="100000">
                                          <p:val>
                                            <p:strVal val="#ppt_w"/>
                                          </p:val>
                                        </p:tav>
                                      </p:tavLst>
                                    </p:anim>
                                    <p:anim calcmode="lin" valueType="num">
                                      <p:cBhvr>
                                        <p:cTn id="137" dur="50" fill="hold"/>
                                        <p:tgtEl>
                                          <p:spTgt spid="2180224"/>
                                        </p:tgtEl>
                                        <p:attrNameLst>
                                          <p:attrName>ppt_h</p:attrName>
                                        </p:attrNameLst>
                                      </p:cBhvr>
                                      <p:tavLst>
                                        <p:tav tm="0">
                                          <p:val>
                                            <p:fltVal val="0"/>
                                          </p:val>
                                        </p:tav>
                                        <p:tav tm="100000">
                                          <p:val>
                                            <p:strVal val="#ppt_h"/>
                                          </p:val>
                                        </p:tav>
                                      </p:tavLst>
                                    </p:anim>
                                    <p:animEffect transition="in" filter="fade">
                                      <p:cBhvr>
                                        <p:cTn id="138" dur="50"/>
                                        <p:tgtEl>
                                          <p:spTgt spid="2180224"/>
                                        </p:tgtEl>
                                      </p:cBhvr>
                                    </p:animEffect>
                                  </p:childTnLst>
                                </p:cTn>
                              </p:par>
                              <p:par>
                                <p:cTn id="139" presetID="0" presetClass="path" presetSubtype="0" accel="50000" decel="50000" fill="hold" grpId="1" nodeType="withEffect">
                                  <p:stCondLst>
                                    <p:cond delay="12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83 -0.00185 0.47656 0.00093 C 0.4783 0.00371 0.47882 0.00834 0.48142 0.01042 C 0.48403 0.0125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0" dur="2000" fill="hold"/>
                                        <p:tgtEl>
                                          <p:spTgt spid="2180224"/>
                                        </p:tgtEl>
                                        <p:attrNameLst>
                                          <p:attrName>ppt_x</p:attrName>
                                          <p:attrName>ppt_y</p:attrName>
                                        </p:attrNameLst>
                                      </p:cBhvr>
                                      <p:rCtr x="261" y="-176"/>
                                    </p:animMotion>
                                  </p:childTnLst>
                                </p:cTn>
                              </p:par>
                              <p:par>
                                <p:cTn id="141" presetID="53" presetClass="entr" presetSubtype="0" fill="hold" grpId="0" nodeType="withEffect">
                                  <p:stCondLst>
                                    <p:cond delay="1500"/>
                                  </p:stCondLst>
                                  <p:childTnLst>
                                    <p:set>
                                      <p:cBhvr>
                                        <p:cTn id="142" dur="1" fill="hold">
                                          <p:stCondLst>
                                            <p:cond delay="0"/>
                                          </p:stCondLst>
                                        </p:cTn>
                                        <p:tgtEl>
                                          <p:spTgt spid="2180225"/>
                                        </p:tgtEl>
                                        <p:attrNameLst>
                                          <p:attrName>style.visibility</p:attrName>
                                        </p:attrNameLst>
                                      </p:cBhvr>
                                      <p:to>
                                        <p:strVal val="visible"/>
                                      </p:to>
                                    </p:set>
                                    <p:anim calcmode="lin" valueType="num">
                                      <p:cBhvr>
                                        <p:cTn id="143" dur="50" fill="hold"/>
                                        <p:tgtEl>
                                          <p:spTgt spid="2180225"/>
                                        </p:tgtEl>
                                        <p:attrNameLst>
                                          <p:attrName>ppt_w</p:attrName>
                                        </p:attrNameLst>
                                      </p:cBhvr>
                                      <p:tavLst>
                                        <p:tav tm="0">
                                          <p:val>
                                            <p:fltVal val="0"/>
                                          </p:val>
                                        </p:tav>
                                        <p:tav tm="100000">
                                          <p:val>
                                            <p:strVal val="#ppt_w"/>
                                          </p:val>
                                        </p:tav>
                                      </p:tavLst>
                                    </p:anim>
                                    <p:anim calcmode="lin" valueType="num">
                                      <p:cBhvr>
                                        <p:cTn id="144" dur="50" fill="hold"/>
                                        <p:tgtEl>
                                          <p:spTgt spid="2180225"/>
                                        </p:tgtEl>
                                        <p:attrNameLst>
                                          <p:attrName>ppt_h</p:attrName>
                                        </p:attrNameLst>
                                      </p:cBhvr>
                                      <p:tavLst>
                                        <p:tav tm="0">
                                          <p:val>
                                            <p:fltVal val="0"/>
                                          </p:val>
                                        </p:tav>
                                        <p:tav tm="100000">
                                          <p:val>
                                            <p:strVal val="#ppt_h"/>
                                          </p:val>
                                        </p:tav>
                                      </p:tavLst>
                                    </p:anim>
                                    <p:animEffect transition="in" filter="fade">
                                      <p:cBhvr>
                                        <p:cTn id="145" dur="50"/>
                                        <p:tgtEl>
                                          <p:spTgt spid="2180225"/>
                                        </p:tgtEl>
                                      </p:cBhvr>
                                    </p:animEffect>
                                  </p:childTnLst>
                                </p:cTn>
                              </p:par>
                              <p:par>
                                <p:cTn id="146" presetID="0" presetClass="path" presetSubtype="0" accel="50000" decel="50000" fill="hold" grpId="1" nodeType="withEffect">
                                  <p:stCondLst>
                                    <p:cond delay="1500"/>
                                  </p:stCondLst>
                                  <p:childTnLst>
                                    <p:animMotion origin="layout" path="M -0.00035 -2.96296E-6 C 0.00417 -2.96296E-6 0.01788 -0.00023 0.02674 -2.96296E-6 C 0.03559 0.00023 0.04184 0.0007 0.05313 0.00185 C 0.06441 0.00301 0.07951 0.0051 0.0941 0.00648 C 0.10868 0.00787 0.12743 0.01019 0.1408 0.01065 C 0.15417 0.01111 0.1632 0.01042 0.17448 0.00973 C 0.18576 0.00903 0.19479 0.00764 0.20903 0.00648 C 0.22326 0.00533 0.24375 0.00324 0.26042 0.00232 C 0.27708 0.00139 0.2901 0.00116 0.30903 0.00139 C 0.32795 0.00162 0.35799 0.00417 0.37344 0.00371 C 0.38924 0.00324 0.39618 0.00162 0.40382 -0.00092 C 0.41129 -0.00347 0.41441 -0.00926 0.41979 -0.0118 C 0.42552 -0.01435 0.4316 -0.0162 0.43681 -0.01666 C 0.44254 -0.01713 0.44792 -0.01574 0.45243 -0.01481 C 0.45695 -0.01389 0.46042 -0.0118 0.46354 -0.01041 C 0.46667 -0.00902 0.46927 -0.00879 0.47135 -0.00694 C 0.47344 -0.00509 0.47448 -0.00208 0.47604 0.00093 C 0.4776 0.00394 0.47813 0.00857 0.4809 0.01065 C 0.48368 0.01273 0.48785 0.01435 0.49236 0.01412 C 0.49688 0.01389 0.50365 0.01204 0.50833 0.00857 C 0.51302 0.0051 0.51823 0.00255 0.52031 -0.00694 C 0.5224 -0.01643 0.52101 -0.02615 0.52101 -0.04907 C 0.52101 -0.07199 0.52083 -0.09143 0.52083 -0.14421 C 0.52083 -0.19699 0.52101 -0.31967 0.52101 -0.36597 " pathEditMode="relative" rAng="0" ptsTypes="aaaaaaaaaaaaaaaaaaaaaaaa">
                                      <p:cBhvr>
                                        <p:cTn id="147" dur="2000" fill="hold"/>
                                        <p:tgtEl>
                                          <p:spTgt spid="2180225"/>
                                        </p:tgtEl>
                                        <p:attrNameLst>
                                          <p:attrName>ppt_x</p:attrName>
                                          <p:attrName>ppt_y</p:attrName>
                                        </p:attrNameLst>
                                      </p:cBhvr>
                                      <p:rCtr x="261" y="-176"/>
                                    </p:animMotion>
                                  </p:childTnLst>
                                </p:cTn>
                              </p:par>
                            </p:childTnLst>
                          </p:cTn>
                        </p:par>
                        <p:par>
                          <p:cTn id="148" fill="hold">
                            <p:stCondLst>
                              <p:cond delay="7700"/>
                            </p:stCondLst>
                            <p:childTnLst>
                              <p:par>
                                <p:cTn id="149" presetID="10" presetClass="entr" presetSubtype="0" fill="hold" nodeType="afterEffect">
                                  <p:stCondLst>
                                    <p:cond delay="0"/>
                                  </p:stCondLst>
                                  <p:childTnLst>
                                    <p:set>
                                      <p:cBhvr>
                                        <p:cTn id="150" dur="1" fill="hold">
                                          <p:stCondLst>
                                            <p:cond delay="0"/>
                                          </p:stCondLst>
                                        </p:cTn>
                                        <p:tgtEl>
                                          <p:spTgt spid="2180226"/>
                                        </p:tgtEl>
                                        <p:attrNameLst>
                                          <p:attrName>style.visibility</p:attrName>
                                        </p:attrNameLst>
                                      </p:cBhvr>
                                      <p:to>
                                        <p:strVal val="visible"/>
                                      </p:to>
                                    </p:set>
                                    <p:animEffect transition="in" filter="fade">
                                      <p:cBhvr>
                                        <p:cTn id="151" dur="500"/>
                                        <p:tgtEl>
                                          <p:spTgt spid="2180226"/>
                                        </p:tgtEl>
                                      </p:cBhvr>
                                    </p:animEffect>
                                  </p:childTnLst>
                                </p:cTn>
                              </p:par>
                            </p:childTnLst>
                          </p:cTn>
                        </p:par>
                        <p:par>
                          <p:cTn id="152" fill="hold">
                            <p:stCondLst>
                              <p:cond delay="8200"/>
                            </p:stCondLst>
                            <p:childTnLst>
                              <p:par>
                                <p:cTn id="153" presetID="10" presetClass="exit" presetSubtype="0" fill="hold" nodeType="afterEffect">
                                  <p:stCondLst>
                                    <p:cond delay="0"/>
                                  </p:stCondLst>
                                  <p:childTnLst>
                                    <p:animEffect transition="out" filter="fade">
                                      <p:cBhvr>
                                        <p:cTn id="154" dur="500"/>
                                        <p:tgtEl>
                                          <p:spTgt spid="2180226"/>
                                        </p:tgtEl>
                                      </p:cBhvr>
                                    </p:animEffect>
                                    <p:set>
                                      <p:cBhvr>
                                        <p:cTn id="155" dur="1" fill="hold">
                                          <p:stCondLst>
                                            <p:cond delay="499"/>
                                          </p:stCondLst>
                                        </p:cTn>
                                        <p:tgtEl>
                                          <p:spTgt spid="2180226"/>
                                        </p:tgtEl>
                                        <p:attrNameLst>
                                          <p:attrName>style.visibility</p:attrName>
                                        </p:attrNameLst>
                                      </p:cBhvr>
                                      <p:to>
                                        <p:strVal val="hidden"/>
                                      </p:to>
                                    </p:set>
                                  </p:childTnLst>
                                </p:cTn>
                              </p:par>
                            </p:childTnLst>
                          </p:cTn>
                        </p:par>
                        <p:par>
                          <p:cTn id="156" fill="hold">
                            <p:stCondLst>
                              <p:cond delay="8700"/>
                            </p:stCondLst>
                            <p:childTnLst>
                              <p:par>
                                <p:cTn id="157" presetID="10" presetClass="entr" presetSubtype="0" fill="hold" nodeType="afterEffect">
                                  <p:stCondLst>
                                    <p:cond delay="0"/>
                                  </p:stCondLst>
                                  <p:childTnLst>
                                    <p:set>
                                      <p:cBhvr>
                                        <p:cTn id="158" dur="1" fill="hold">
                                          <p:stCondLst>
                                            <p:cond delay="0"/>
                                          </p:stCondLst>
                                        </p:cTn>
                                        <p:tgtEl>
                                          <p:spTgt spid="2180226"/>
                                        </p:tgtEl>
                                        <p:attrNameLst>
                                          <p:attrName>style.visibility</p:attrName>
                                        </p:attrNameLst>
                                      </p:cBhvr>
                                      <p:to>
                                        <p:strVal val="visible"/>
                                      </p:to>
                                    </p:set>
                                    <p:animEffect transition="in" filter="fade">
                                      <p:cBhvr>
                                        <p:cTn id="159" dur="500"/>
                                        <p:tgtEl>
                                          <p:spTgt spid="2180226"/>
                                        </p:tgtEl>
                                      </p:cBhvr>
                                    </p:animEffect>
                                  </p:childTnLst>
                                </p:cTn>
                              </p:par>
                            </p:childTnLst>
                          </p:cTn>
                        </p:par>
                        <p:par>
                          <p:cTn id="160" fill="hold">
                            <p:stCondLst>
                              <p:cond delay="9200"/>
                            </p:stCondLst>
                            <p:childTnLst>
                              <p:par>
                                <p:cTn id="161" presetID="10" presetClass="exit" presetSubtype="0" fill="hold" nodeType="afterEffect">
                                  <p:stCondLst>
                                    <p:cond delay="0"/>
                                  </p:stCondLst>
                                  <p:childTnLst>
                                    <p:animEffect transition="out" filter="fade">
                                      <p:cBhvr>
                                        <p:cTn id="162" dur="500"/>
                                        <p:tgtEl>
                                          <p:spTgt spid="2180226"/>
                                        </p:tgtEl>
                                      </p:cBhvr>
                                    </p:animEffect>
                                    <p:set>
                                      <p:cBhvr>
                                        <p:cTn id="163" dur="1" fill="hold">
                                          <p:stCondLst>
                                            <p:cond delay="499"/>
                                          </p:stCondLst>
                                        </p:cTn>
                                        <p:tgtEl>
                                          <p:spTgt spid="2180226"/>
                                        </p:tgtEl>
                                        <p:attrNameLst>
                                          <p:attrName>style.visibility</p:attrName>
                                        </p:attrNameLst>
                                      </p:cBhvr>
                                      <p:to>
                                        <p:strVal val="hidden"/>
                                      </p:to>
                                    </p:set>
                                  </p:childTnLst>
                                </p:cTn>
                              </p:par>
                            </p:childTnLst>
                          </p:cTn>
                        </p:par>
                        <p:par>
                          <p:cTn id="164" fill="hold">
                            <p:stCondLst>
                              <p:cond delay="9700"/>
                            </p:stCondLst>
                            <p:childTnLst>
                              <p:par>
                                <p:cTn id="165" presetID="10" presetClass="entr" presetSubtype="0" fill="hold" nodeType="afterEffect">
                                  <p:stCondLst>
                                    <p:cond delay="0"/>
                                  </p:stCondLst>
                                  <p:childTnLst>
                                    <p:set>
                                      <p:cBhvr>
                                        <p:cTn id="166" dur="1" fill="hold">
                                          <p:stCondLst>
                                            <p:cond delay="0"/>
                                          </p:stCondLst>
                                        </p:cTn>
                                        <p:tgtEl>
                                          <p:spTgt spid="2180226"/>
                                        </p:tgtEl>
                                        <p:attrNameLst>
                                          <p:attrName>style.visibility</p:attrName>
                                        </p:attrNameLst>
                                      </p:cBhvr>
                                      <p:to>
                                        <p:strVal val="visible"/>
                                      </p:to>
                                    </p:set>
                                    <p:animEffect transition="in" filter="fade">
                                      <p:cBhvr>
                                        <p:cTn id="167" dur="500"/>
                                        <p:tgtEl>
                                          <p:spTgt spid="2180226"/>
                                        </p:tgtEl>
                                      </p:cBhvr>
                                    </p:animEffect>
                                  </p:childTnLst>
                                </p:cTn>
                              </p:par>
                            </p:childTnLst>
                          </p:cTn>
                        </p:par>
                        <p:par>
                          <p:cTn id="168" fill="hold">
                            <p:stCondLst>
                              <p:cond delay="10200"/>
                            </p:stCondLst>
                            <p:childTnLst>
                              <p:par>
                                <p:cTn id="169" presetID="53" presetClass="entr" presetSubtype="0" fill="hold" grpId="0" nodeType="afterEffect">
                                  <p:stCondLst>
                                    <p:cond delay="500"/>
                                  </p:stCondLst>
                                  <p:childTnLst>
                                    <p:set>
                                      <p:cBhvr>
                                        <p:cTn id="170" dur="1" fill="hold">
                                          <p:stCondLst>
                                            <p:cond delay="0"/>
                                          </p:stCondLst>
                                        </p:cTn>
                                        <p:tgtEl>
                                          <p:spTgt spid="2180228"/>
                                        </p:tgtEl>
                                        <p:attrNameLst>
                                          <p:attrName>style.visibility</p:attrName>
                                        </p:attrNameLst>
                                      </p:cBhvr>
                                      <p:to>
                                        <p:strVal val="visible"/>
                                      </p:to>
                                    </p:set>
                                    <p:anim calcmode="lin" valueType="num">
                                      <p:cBhvr>
                                        <p:cTn id="171" dur="200" fill="hold"/>
                                        <p:tgtEl>
                                          <p:spTgt spid="2180228"/>
                                        </p:tgtEl>
                                        <p:attrNameLst>
                                          <p:attrName>ppt_w</p:attrName>
                                        </p:attrNameLst>
                                      </p:cBhvr>
                                      <p:tavLst>
                                        <p:tav tm="0">
                                          <p:val>
                                            <p:fltVal val="0"/>
                                          </p:val>
                                        </p:tav>
                                        <p:tav tm="100000">
                                          <p:val>
                                            <p:strVal val="#ppt_w"/>
                                          </p:val>
                                        </p:tav>
                                      </p:tavLst>
                                    </p:anim>
                                    <p:anim calcmode="lin" valueType="num">
                                      <p:cBhvr>
                                        <p:cTn id="172" dur="200" fill="hold"/>
                                        <p:tgtEl>
                                          <p:spTgt spid="2180228"/>
                                        </p:tgtEl>
                                        <p:attrNameLst>
                                          <p:attrName>ppt_h</p:attrName>
                                        </p:attrNameLst>
                                      </p:cBhvr>
                                      <p:tavLst>
                                        <p:tav tm="0">
                                          <p:val>
                                            <p:fltVal val="0"/>
                                          </p:val>
                                        </p:tav>
                                        <p:tav tm="100000">
                                          <p:val>
                                            <p:strVal val="#ppt_h"/>
                                          </p:val>
                                        </p:tav>
                                      </p:tavLst>
                                    </p:anim>
                                    <p:animEffect transition="in" filter="fade">
                                      <p:cBhvr>
                                        <p:cTn id="173" dur="200"/>
                                        <p:tgtEl>
                                          <p:spTgt spid="2180228"/>
                                        </p:tgtEl>
                                      </p:cBhvr>
                                    </p:animEffect>
                                  </p:childTnLst>
                                </p:cTn>
                              </p:par>
                            </p:childTnLst>
                          </p:cTn>
                        </p:par>
                        <p:par>
                          <p:cTn id="174" fill="hold">
                            <p:stCondLst>
                              <p:cond delay="10900"/>
                            </p:stCondLst>
                            <p:childTnLst>
                              <p:par>
                                <p:cTn id="175" presetID="42" presetClass="path" presetSubtype="0" accel="50000" decel="50000" fill="hold" grpId="1" nodeType="afterEffect">
                                  <p:stCondLst>
                                    <p:cond delay="0"/>
                                  </p:stCondLst>
                                  <p:childTnLst>
                                    <p:animMotion origin="layout" path="M 4.72222E-6 -2.22222E-6 L 4.72222E-6 0.33797 " pathEditMode="relative" rAng="0" ptsTypes="AA">
                                      <p:cBhvr>
                                        <p:cTn id="176" dur="1000" fill="hold"/>
                                        <p:tgtEl>
                                          <p:spTgt spid="2180228"/>
                                        </p:tgtEl>
                                        <p:attrNameLst>
                                          <p:attrName>ppt_x</p:attrName>
                                          <p:attrName>ppt_y</p:attrName>
                                        </p:attrNameLst>
                                      </p:cBhvr>
                                      <p:rCtr x="0" y="169"/>
                                    </p:animMotion>
                                  </p:childTnLst>
                                </p:cTn>
                              </p:par>
                              <p:par>
                                <p:cTn id="177" presetID="53" presetClass="entr" presetSubtype="0" fill="hold" grpId="0" nodeType="withEffect">
                                  <p:stCondLst>
                                    <p:cond delay="200"/>
                                  </p:stCondLst>
                                  <p:childTnLst>
                                    <p:set>
                                      <p:cBhvr>
                                        <p:cTn id="178" dur="1" fill="hold">
                                          <p:stCondLst>
                                            <p:cond delay="0"/>
                                          </p:stCondLst>
                                        </p:cTn>
                                        <p:tgtEl>
                                          <p:spTgt spid="2180229"/>
                                        </p:tgtEl>
                                        <p:attrNameLst>
                                          <p:attrName>style.visibility</p:attrName>
                                        </p:attrNameLst>
                                      </p:cBhvr>
                                      <p:to>
                                        <p:strVal val="visible"/>
                                      </p:to>
                                    </p:set>
                                    <p:anim calcmode="lin" valueType="num">
                                      <p:cBhvr>
                                        <p:cTn id="179" dur="200" fill="hold"/>
                                        <p:tgtEl>
                                          <p:spTgt spid="2180229"/>
                                        </p:tgtEl>
                                        <p:attrNameLst>
                                          <p:attrName>ppt_w</p:attrName>
                                        </p:attrNameLst>
                                      </p:cBhvr>
                                      <p:tavLst>
                                        <p:tav tm="0">
                                          <p:val>
                                            <p:fltVal val="0"/>
                                          </p:val>
                                        </p:tav>
                                        <p:tav tm="100000">
                                          <p:val>
                                            <p:strVal val="#ppt_w"/>
                                          </p:val>
                                        </p:tav>
                                      </p:tavLst>
                                    </p:anim>
                                    <p:anim calcmode="lin" valueType="num">
                                      <p:cBhvr>
                                        <p:cTn id="180" dur="200" fill="hold"/>
                                        <p:tgtEl>
                                          <p:spTgt spid="2180229"/>
                                        </p:tgtEl>
                                        <p:attrNameLst>
                                          <p:attrName>ppt_h</p:attrName>
                                        </p:attrNameLst>
                                      </p:cBhvr>
                                      <p:tavLst>
                                        <p:tav tm="0">
                                          <p:val>
                                            <p:fltVal val="0"/>
                                          </p:val>
                                        </p:tav>
                                        <p:tav tm="100000">
                                          <p:val>
                                            <p:strVal val="#ppt_h"/>
                                          </p:val>
                                        </p:tav>
                                      </p:tavLst>
                                    </p:anim>
                                    <p:animEffect transition="in" filter="fade">
                                      <p:cBhvr>
                                        <p:cTn id="181" dur="200"/>
                                        <p:tgtEl>
                                          <p:spTgt spid="2180229"/>
                                        </p:tgtEl>
                                      </p:cBhvr>
                                    </p:animEffect>
                                  </p:childTnLst>
                                </p:cTn>
                              </p:par>
                              <p:par>
                                <p:cTn id="182" presetID="42" presetClass="path" presetSubtype="0" accel="50000" decel="50000" fill="hold" grpId="1" nodeType="withEffect">
                                  <p:stCondLst>
                                    <p:cond delay="200"/>
                                  </p:stCondLst>
                                  <p:childTnLst>
                                    <p:animMotion origin="layout" path="M 4.72222E-6 -2.22222E-6 L 4.72222E-6 0.33797 " pathEditMode="relative" rAng="0" ptsTypes="AA">
                                      <p:cBhvr>
                                        <p:cTn id="183" dur="1000" fill="hold"/>
                                        <p:tgtEl>
                                          <p:spTgt spid="2180229"/>
                                        </p:tgtEl>
                                        <p:attrNameLst>
                                          <p:attrName>ppt_x</p:attrName>
                                          <p:attrName>ppt_y</p:attrName>
                                        </p:attrNameLst>
                                      </p:cBhvr>
                                      <p:rCtr x="0" y="169"/>
                                    </p:animMotion>
                                  </p:childTnLst>
                                </p:cTn>
                              </p:par>
                              <p:par>
                                <p:cTn id="184" presetID="53" presetClass="entr" presetSubtype="0" fill="hold" grpId="0" nodeType="withEffect">
                                  <p:stCondLst>
                                    <p:cond delay="300"/>
                                  </p:stCondLst>
                                  <p:childTnLst>
                                    <p:set>
                                      <p:cBhvr>
                                        <p:cTn id="185" dur="1" fill="hold">
                                          <p:stCondLst>
                                            <p:cond delay="0"/>
                                          </p:stCondLst>
                                        </p:cTn>
                                        <p:tgtEl>
                                          <p:spTgt spid="50"/>
                                        </p:tgtEl>
                                        <p:attrNameLst>
                                          <p:attrName>style.visibility</p:attrName>
                                        </p:attrNameLst>
                                      </p:cBhvr>
                                      <p:to>
                                        <p:strVal val="visible"/>
                                      </p:to>
                                    </p:set>
                                    <p:anim calcmode="lin" valueType="num">
                                      <p:cBhvr>
                                        <p:cTn id="186" dur="200" fill="hold"/>
                                        <p:tgtEl>
                                          <p:spTgt spid="50"/>
                                        </p:tgtEl>
                                        <p:attrNameLst>
                                          <p:attrName>ppt_w</p:attrName>
                                        </p:attrNameLst>
                                      </p:cBhvr>
                                      <p:tavLst>
                                        <p:tav tm="0">
                                          <p:val>
                                            <p:fltVal val="0"/>
                                          </p:val>
                                        </p:tav>
                                        <p:tav tm="100000">
                                          <p:val>
                                            <p:strVal val="#ppt_w"/>
                                          </p:val>
                                        </p:tav>
                                      </p:tavLst>
                                    </p:anim>
                                    <p:anim calcmode="lin" valueType="num">
                                      <p:cBhvr>
                                        <p:cTn id="187" dur="200" fill="hold"/>
                                        <p:tgtEl>
                                          <p:spTgt spid="50"/>
                                        </p:tgtEl>
                                        <p:attrNameLst>
                                          <p:attrName>ppt_h</p:attrName>
                                        </p:attrNameLst>
                                      </p:cBhvr>
                                      <p:tavLst>
                                        <p:tav tm="0">
                                          <p:val>
                                            <p:fltVal val="0"/>
                                          </p:val>
                                        </p:tav>
                                        <p:tav tm="100000">
                                          <p:val>
                                            <p:strVal val="#ppt_h"/>
                                          </p:val>
                                        </p:tav>
                                      </p:tavLst>
                                    </p:anim>
                                    <p:animEffect transition="in" filter="fade">
                                      <p:cBhvr>
                                        <p:cTn id="188" dur="200"/>
                                        <p:tgtEl>
                                          <p:spTgt spid="50"/>
                                        </p:tgtEl>
                                      </p:cBhvr>
                                    </p:animEffect>
                                  </p:childTnLst>
                                </p:cTn>
                              </p:par>
                              <p:par>
                                <p:cTn id="189"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0" dur="2000" fill="hold"/>
                                        <p:tgtEl>
                                          <p:spTgt spid="50"/>
                                        </p:tgtEl>
                                        <p:attrNameLst>
                                          <p:attrName>ppt_x</p:attrName>
                                          <p:attrName>ppt_y</p:attrName>
                                        </p:attrNameLst>
                                      </p:cBhvr>
                                      <p:rCtr x="31200" y="-12700"/>
                                    </p:animMotion>
                                  </p:childTnLst>
                                </p:cTn>
                              </p:par>
                              <p:par>
                                <p:cTn id="191" presetID="10" presetClass="entr" presetSubtype="0" fill="hold" grpId="0" nodeType="withEffect">
                                  <p:stCondLst>
                                    <p:cond delay="1000"/>
                                  </p:stCondLst>
                                  <p:childTnLst>
                                    <p:set>
                                      <p:cBhvr>
                                        <p:cTn id="192" dur="1" fill="hold">
                                          <p:stCondLst>
                                            <p:cond delay="0"/>
                                          </p:stCondLst>
                                        </p:cTn>
                                        <p:tgtEl>
                                          <p:spTgt spid="49"/>
                                        </p:tgtEl>
                                        <p:attrNameLst>
                                          <p:attrName>style.visibility</p:attrName>
                                        </p:attrNameLst>
                                      </p:cBhvr>
                                      <p:to>
                                        <p:strVal val="visible"/>
                                      </p:to>
                                    </p:set>
                                    <p:animEffect transition="in" filter="fade">
                                      <p:cBhvr>
                                        <p:cTn id="193" dur="200"/>
                                        <p:tgtEl>
                                          <p:spTgt spid="49"/>
                                        </p:tgtEl>
                                      </p:cBhvr>
                                    </p:animEffect>
                                  </p:childTnLst>
                                </p:cTn>
                              </p:par>
                            </p:childTnLst>
                          </p:cTn>
                        </p:par>
                        <p:par>
                          <p:cTn id="194" fill="hold">
                            <p:stCondLst>
                              <p:cond delay="13200"/>
                            </p:stCondLst>
                            <p:childTnLst>
                              <p:par>
                                <p:cTn id="195" presetID="10" presetClass="entr" presetSubtype="0" fill="hold" nodeType="afterEffect">
                                  <p:stCondLst>
                                    <p:cond delay="0"/>
                                  </p:stCondLst>
                                  <p:childTnLst>
                                    <p:set>
                                      <p:cBhvr>
                                        <p:cTn id="196" dur="1" fill="hold">
                                          <p:stCondLst>
                                            <p:cond delay="0"/>
                                          </p:stCondLst>
                                        </p:cTn>
                                        <p:tgtEl>
                                          <p:spTgt spid="51"/>
                                        </p:tgtEl>
                                        <p:attrNameLst>
                                          <p:attrName>style.visibility</p:attrName>
                                        </p:attrNameLst>
                                      </p:cBhvr>
                                      <p:to>
                                        <p:strVal val="visible"/>
                                      </p:to>
                                    </p:set>
                                    <p:animEffect transition="in" filter="fade">
                                      <p:cBhvr>
                                        <p:cTn id="197" dur="500"/>
                                        <p:tgtEl>
                                          <p:spTgt spid="51"/>
                                        </p:tgtEl>
                                      </p:cBhvr>
                                    </p:animEffect>
                                  </p:childTnLst>
                                </p:cTn>
                              </p:par>
                            </p:childTnLst>
                          </p:cTn>
                        </p:par>
                        <p:par>
                          <p:cTn id="198" fill="hold">
                            <p:stCondLst>
                              <p:cond delay="13700"/>
                            </p:stCondLst>
                            <p:childTnLst>
                              <p:par>
                                <p:cTn id="199" presetID="10" presetClass="exit" presetSubtype="0" fill="hold" nodeType="afterEffect">
                                  <p:stCondLst>
                                    <p:cond delay="0"/>
                                  </p:stCondLst>
                                  <p:childTnLst>
                                    <p:animEffect transition="out" filter="fade">
                                      <p:cBhvr>
                                        <p:cTn id="200" dur="500"/>
                                        <p:tgtEl>
                                          <p:spTgt spid="51"/>
                                        </p:tgtEl>
                                      </p:cBhvr>
                                    </p:animEffect>
                                    <p:set>
                                      <p:cBhvr>
                                        <p:cTn id="201" dur="1" fill="hold">
                                          <p:stCondLst>
                                            <p:cond delay="499"/>
                                          </p:stCondLst>
                                        </p:cTn>
                                        <p:tgtEl>
                                          <p:spTgt spid="51"/>
                                        </p:tgtEl>
                                        <p:attrNameLst>
                                          <p:attrName>style.visibility</p:attrName>
                                        </p:attrNameLst>
                                      </p:cBhvr>
                                      <p:to>
                                        <p:strVal val="hidden"/>
                                      </p:to>
                                    </p:set>
                                  </p:childTnLst>
                                </p:cTn>
                              </p:par>
                            </p:childTnLst>
                          </p:cTn>
                        </p:par>
                        <p:par>
                          <p:cTn id="202" fill="hold">
                            <p:stCondLst>
                              <p:cond delay="14200"/>
                            </p:stCondLst>
                            <p:childTnLst>
                              <p:par>
                                <p:cTn id="203" presetID="10" presetClass="entr" presetSubtype="0" fill="hold" nodeType="afterEffect">
                                  <p:stCondLst>
                                    <p:cond delay="0"/>
                                  </p:stCondLst>
                                  <p:childTnLst>
                                    <p:set>
                                      <p:cBhvr>
                                        <p:cTn id="204" dur="1" fill="hold">
                                          <p:stCondLst>
                                            <p:cond delay="0"/>
                                          </p:stCondLst>
                                        </p:cTn>
                                        <p:tgtEl>
                                          <p:spTgt spid="51"/>
                                        </p:tgtEl>
                                        <p:attrNameLst>
                                          <p:attrName>style.visibility</p:attrName>
                                        </p:attrNameLst>
                                      </p:cBhvr>
                                      <p:to>
                                        <p:strVal val="visible"/>
                                      </p:to>
                                    </p:set>
                                    <p:animEffect transition="in" filter="fade">
                                      <p:cBhvr>
                                        <p:cTn id="205" dur="500"/>
                                        <p:tgtEl>
                                          <p:spTgt spid="51"/>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2"/>
                                        </p:tgtEl>
                                        <p:attrNameLst>
                                          <p:attrName>style.visibility</p:attrName>
                                        </p:attrNameLst>
                                      </p:cBhvr>
                                      <p:to>
                                        <p:strVal val="visible"/>
                                      </p:to>
                                    </p:set>
                                    <p:animEffect transition="in" filter="fade">
                                      <p:cBhvr>
                                        <p:cTn id="208" dur="500"/>
                                        <p:tgtEl>
                                          <p:spTgt spid="52"/>
                                        </p:tgtEl>
                                      </p:cBhvr>
                                    </p:animEffect>
                                  </p:childTnLst>
                                </p:cTn>
                              </p:par>
                              <p:par>
                                <p:cTn id="209" presetID="10" presetClass="entr" presetSubtype="0" fill="hold" grpId="0" nodeType="withEffect">
                                  <p:stCondLst>
                                    <p:cond delay="400"/>
                                  </p:stCondLst>
                                  <p:childTnLst>
                                    <p:set>
                                      <p:cBhvr>
                                        <p:cTn id="210" dur="1" fill="hold">
                                          <p:stCondLst>
                                            <p:cond delay="0"/>
                                          </p:stCondLst>
                                        </p:cTn>
                                        <p:tgtEl>
                                          <p:spTgt spid="48"/>
                                        </p:tgtEl>
                                        <p:attrNameLst>
                                          <p:attrName>style.visibility</p:attrName>
                                        </p:attrNameLst>
                                      </p:cBhvr>
                                      <p:to>
                                        <p:strVal val="visible"/>
                                      </p:to>
                                    </p:set>
                                    <p:animEffect transition="in" filter="fade">
                                      <p:cBhvr>
                                        <p:cTn id="211" dur="200"/>
                                        <p:tgtEl>
                                          <p:spTgt spid="48"/>
                                        </p:tgtEl>
                                      </p:cBhvr>
                                    </p:animEffect>
                                  </p:childTnLst>
                                </p:cTn>
                              </p:par>
                            </p:childTnLst>
                          </p:cTn>
                        </p:par>
                      </p:childTnLst>
                    </p:cTn>
                  </p:par>
                  <p:par>
                    <p:cTn id="212" fill="hold">
                      <p:stCondLst>
                        <p:cond delay="indefinite"/>
                      </p:stCondLst>
                      <p:childTnLst>
                        <p:par>
                          <p:cTn id="213" fill="hold">
                            <p:stCondLst>
                              <p:cond delay="0"/>
                            </p:stCondLst>
                            <p:childTnLst>
                              <p:par>
                                <p:cTn id="214" presetID="1" presetClass="entr" presetSubtype="0" fill="hold" grpId="0" nodeType="clickEffect">
                                  <p:stCondLst>
                                    <p:cond delay="0"/>
                                  </p:stCondLst>
                                  <p:childTnLst>
                                    <p:set>
                                      <p:cBhvr>
                                        <p:cTn id="215" dur="1" fill="hold">
                                          <p:stCondLst>
                                            <p:cond delay="0"/>
                                          </p:stCondLst>
                                        </p:cTn>
                                        <p:tgtEl>
                                          <p:spTgt spid="64"/>
                                        </p:tgtEl>
                                        <p:attrNameLst>
                                          <p:attrName>style.visibility</p:attrName>
                                        </p:attrNameLst>
                                      </p:cBhvr>
                                      <p:to>
                                        <p:strVal val="visible"/>
                                      </p:to>
                                    </p:set>
                                  </p:childTnLst>
                                </p:cTn>
                              </p:par>
                              <p:par>
                                <p:cTn id="216" presetID="1" presetClass="entr" presetSubtype="0" fill="hold" nodeType="withEffect">
                                  <p:stCondLst>
                                    <p:cond delay="0"/>
                                  </p:stCondLst>
                                  <p:childTnLst>
                                    <p:set>
                                      <p:cBhvr>
                                        <p:cTn id="217" dur="1" fill="hold">
                                          <p:stCondLst>
                                            <p:cond delay="0"/>
                                          </p:stCondLst>
                                        </p:cTn>
                                        <p:tgtEl>
                                          <p:spTgt spid="65"/>
                                        </p:tgtEl>
                                        <p:attrNameLst>
                                          <p:attrName>style.visibility</p:attrName>
                                        </p:attrNameLst>
                                      </p:cBhvr>
                                      <p:to>
                                        <p:strVal val="visible"/>
                                      </p:to>
                                    </p:set>
                                  </p:childTnLst>
                                </p:cTn>
                              </p:par>
                            </p:childTnLst>
                          </p:cTn>
                        </p:par>
                      </p:childTnLst>
                    </p:cTn>
                  </p:par>
                  <p:par>
                    <p:cTn id="218" fill="hold">
                      <p:stCondLst>
                        <p:cond delay="indefinite"/>
                      </p:stCondLst>
                      <p:childTnLst>
                        <p:par>
                          <p:cTn id="219" fill="hold">
                            <p:stCondLst>
                              <p:cond delay="0"/>
                            </p:stCondLst>
                            <p:childTnLst>
                              <p:par>
                                <p:cTn id="220" presetID="1" presetClass="entr" presetSubtype="0" fill="hold" grpId="0" nodeType="clickEffect">
                                  <p:stCondLst>
                                    <p:cond delay="0"/>
                                  </p:stCondLst>
                                  <p:childTnLst>
                                    <p:set>
                                      <p:cBhvr>
                                        <p:cTn id="221" dur="1" fill="hold">
                                          <p:stCondLst>
                                            <p:cond delay="0"/>
                                          </p:stCondLst>
                                        </p:cTn>
                                        <p:tgtEl>
                                          <p:spTgt spid="58"/>
                                        </p:tgtEl>
                                        <p:attrNameLst>
                                          <p:attrName>style.visibility</p:attrName>
                                        </p:attrNameLst>
                                      </p:cBhvr>
                                      <p:to>
                                        <p:strVal val="visible"/>
                                      </p:to>
                                    </p:set>
                                  </p:childTnLst>
                                </p:cTn>
                              </p:par>
                              <p:par>
                                <p:cTn id="222" presetID="1" presetClass="entr" presetSubtype="0" fill="hold" nodeType="withEffect">
                                  <p:stCondLst>
                                    <p:cond delay="0"/>
                                  </p:stCondLst>
                                  <p:childTnLst>
                                    <p:set>
                                      <p:cBhvr>
                                        <p:cTn id="223" dur="1" fill="hold">
                                          <p:stCondLst>
                                            <p:cond delay="0"/>
                                          </p:stCondLst>
                                        </p:cTn>
                                        <p:tgtEl>
                                          <p:spTgt spid="4"/>
                                        </p:tgtEl>
                                        <p:attrNameLst>
                                          <p:attrName>style.visibility</p:attrName>
                                        </p:attrNameLst>
                                      </p:cBhvr>
                                      <p:to>
                                        <p:strVal val="visible"/>
                                      </p:to>
                                    </p:set>
                                  </p:childTnLst>
                                </p:cTn>
                              </p:par>
                            </p:childTnLst>
                          </p:cTn>
                        </p:par>
                      </p:childTnLst>
                    </p:cTn>
                  </p:par>
                  <p:par>
                    <p:cTn id="224" fill="hold">
                      <p:stCondLst>
                        <p:cond delay="indefinite"/>
                      </p:stCondLst>
                      <p:childTnLst>
                        <p:par>
                          <p:cTn id="225" fill="hold">
                            <p:stCondLst>
                              <p:cond delay="0"/>
                            </p:stCondLst>
                            <p:childTnLst>
                              <p:par>
                                <p:cTn id="226" presetID="1" presetClass="entr" presetSubtype="0" fill="hold" grpId="0" nodeType="clickEffect">
                                  <p:stCondLst>
                                    <p:cond delay="0"/>
                                  </p:stCondLst>
                                  <p:childTnLst>
                                    <p:set>
                                      <p:cBhvr>
                                        <p:cTn id="227" dur="1" fill="hold">
                                          <p:stCondLst>
                                            <p:cond delay="0"/>
                                          </p:stCondLst>
                                        </p:cTn>
                                        <p:tgtEl>
                                          <p:spTgt spid="60"/>
                                        </p:tgtEl>
                                        <p:attrNameLst>
                                          <p:attrName>style.visibility</p:attrName>
                                        </p:attrNameLst>
                                      </p:cBhvr>
                                      <p:to>
                                        <p:strVal val="visible"/>
                                      </p:to>
                                    </p:set>
                                  </p:childTnLst>
                                </p:cTn>
                              </p:par>
                              <p:par>
                                <p:cTn id="228" presetID="1" presetClass="entr" presetSubtype="0" fill="hold" nodeType="withEffect">
                                  <p:stCondLst>
                                    <p:cond delay="0"/>
                                  </p:stCondLst>
                                  <p:childTnLst>
                                    <p:set>
                                      <p:cBhvr>
                                        <p:cTn id="229" dur="1" fill="hold">
                                          <p:stCondLst>
                                            <p:cond delay="0"/>
                                          </p:stCondLst>
                                        </p:cTn>
                                        <p:tgtEl>
                                          <p:spTgt spid="63"/>
                                        </p:tgtEl>
                                        <p:attrNameLst>
                                          <p:attrName>style.visibility</p:attrName>
                                        </p:attrNameLst>
                                      </p:cBhvr>
                                      <p:to>
                                        <p:strVal val="visible"/>
                                      </p:to>
                                    </p:set>
                                  </p:childTnLst>
                                </p:cTn>
                              </p:par>
                              <p:par>
                                <p:cTn id="230" presetID="1" presetClass="entr" presetSubtype="0" fill="hold" nodeType="withEffect">
                                  <p:stCondLst>
                                    <p:cond delay="0"/>
                                  </p:stCondLst>
                                  <p:childTnLst>
                                    <p:set>
                                      <p:cBhvr>
                                        <p:cTn id="231" dur="1" fill="hold">
                                          <p:stCondLst>
                                            <p:cond delay="0"/>
                                          </p:stCondLst>
                                        </p:cTn>
                                        <p:tgtEl>
                                          <p:spTgt spid="68"/>
                                        </p:tgtEl>
                                        <p:attrNameLst>
                                          <p:attrName>style.visibility</p:attrName>
                                        </p:attrNameLst>
                                      </p:cBhvr>
                                      <p:to>
                                        <p:strVal val="visible"/>
                                      </p:to>
                                    </p:set>
                                  </p:childTnLst>
                                </p:cTn>
                              </p:par>
                              <p:par>
                                <p:cTn id="232" presetID="10" presetClass="entr" presetSubtype="0" fill="hold" grpId="0" nodeType="withEffect">
                                  <p:stCondLst>
                                    <p:cond delay="1000"/>
                                  </p:stCondLst>
                                  <p:childTnLst>
                                    <p:set>
                                      <p:cBhvr>
                                        <p:cTn id="233" dur="1" fill="hold">
                                          <p:stCondLst>
                                            <p:cond delay="0"/>
                                          </p:stCondLst>
                                        </p:cTn>
                                        <p:tgtEl>
                                          <p:spTgt spid="69"/>
                                        </p:tgtEl>
                                        <p:attrNameLst>
                                          <p:attrName>style.visibility</p:attrName>
                                        </p:attrNameLst>
                                      </p:cBhvr>
                                      <p:to>
                                        <p:strVal val="visible"/>
                                      </p:to>
                                    </p:set>
                                    <p:animEffect transition="in" filter="fade">
                                      <p:cBhvr>
                                        <p:cTn id="234" dur="2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0220" grpId="0" animBg="1"/>
      <p:bldP spid="2180220" grpId="1" animBg="1"/>
      <p:bldP spid="2180221" grpId="0" animBg="1"/>
      <p:bldP spid="2180221" grpId="1" animBg="1"/>
      <p:bldP spid="2180222" grpId="0" animBg="1"/>
      <p:bldP spid="2180222" grpId="1" animBg="1"/>
      <p:bldP spid="2180223" grpId="0" animBg="1"/>
      <p:bldP spid="2180223" grpId="1" animBg="1"/>
      <p:bldP spid="2180224" grpId="0" animBg="1"/>
      <p:bldP spid="2180224" grpId="1" animBg="1"/>
      <p:bldP spid="2180225" grpId="0" animBg="1"/>
      <p:bldP spid="2180225" grpId="1" animBg="1"/>
      <p:bldP spid="2180228" grpId="0" animBg="1"/>
      <p:bldP spid="2180228" grpId="1" animBg="1"/>
      <p:bldP spid="2180229" grpId="0" animBg="1"/>
      <p:bldP spid="2180229" grpId="1" animBg="1"/>
      <p:bldP spid="48" grpId="0"/>
      <p:bldP spid="49" grpId="0"/>
      <p:bldP spid="50" grpId="0" animBg="1"/>
      <p:bldP spid="50" grpId="1" animBg="1"/>
      <p:bldP spid="52" grpId="0"/>
      <p:bldP spid="58" grpId="0"/>
      <p:bldP spid="60" grpId="0"/>
      <p:bldP spid="64" grpId="0"/>
      <p:bldP spid="6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6"/>
          <p:cNvSpPr>
            <a:spLocks noGrp="1"/>
          </p:cNvSpPr>
          <p:nvPr>
            <p:ph type="title"/>
          </p:nvPr>
        </p:nvSpPr>
        <p:spPr>
          <a:xfrm>
            <a:off x="457200" y="26724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el-GR" dirty="0" smtClean="0">
                <a:latin typeface="Arial" pitchFamily="34" charset="0"/>
                <a:ea typeface="宋体" pitchFamily="2" charset="-122"/>
                <a:cs typeface="Arial" pitchFamily="34" charset="0"/>
              </a:rPr>
              <a:t>α2δ</a:t>
            </a:r>
            <a:r>
              <a:rPr lang="zh-CN" altLang="en-US" dirty="0" smtClean="0">
                <a:latin typeface="Arial" pitchFamily="34" charset="0"/>
                <a:ea typeface="宋体" pitchFamily="2" charset="-122"/>
                <a:cs typeface="Arial" pitchFamily="34" charset="0"/>
              </a:rPr>
              <a:t>配体</a:t>
            </a:r>
            <a:r>
              <a:rPr lang="en-US" dirty="0" smtClean="0">
                <a:latin typeface="Arial" pitchFamily="34" charset="0"/>
                <a:ea typeface="宋体" pitchFamily="2" charset="-122"/>
                <a:cs typeface="Arial" pitchFamily="34" charset="0"/>
              </a:rPr>
              <a:t>*</a:t>
            </a:r>
            <a:r>
              <a:rPr lang="zh-CN" altLang="en-US" dirty="0" smtClean="0">
                <a:latin typeface="Arial" pitchFamily="34" charset="0"/>
                <a:ea typeface="宋体" pitchFamily="2" charset="-122"/>
                <a:cs typeface="Arial" pitchFamily="34" charset="0"/>
              </a:rPr>
              <a:t>用于腰痛管理</a:t>
            </a:r>
            <a:r>
              <a:rPr lang="en-US" dirty="0" smtClean="0">
                <a:latin typeface="Arial" pitchFamily="34" charset="0"/>
                <a:ea typeface="宋体" pitchFamily="2" charset="-122"/>
                <a:cs typeface="Arial" pitchFamily="34" charset="0"/>
              </a:rPr>
              <a:t>  </a:t>
            </a:r>
            <a:endParaRPr lang="en-US" dirty="0">
              <a:latin typeface="Arial" pitchFamily="34" charset="0"/>
              <a:ea typeface="宋体" pitchFamily="2" charset="-122"/>
              <a:cs typeface="Arial" pitchFamily="34" charset="0"/>
            </a:endParaRPr>
          </a:p>
        </p:txBody>
      </p:sp>
      <p:sp>
        <p:nvSpPr>
          <p:cNvPr id="7" name="Rectangle 6"/>
          <p:cNvSpPr/>
          <p:nvPr/>
        </p:nvSpPr>
        <p:spPr>
          <a:xfrm>
            <a:off x="206930" y="6138963"/>
            <a:ext cx="8642350" cy="677108"/>
          </a:xfrm>
          <a:prstGeom prst="rect">
            <a:avLst/>
          </a:prstGeom>
        </p:spPr>
        <p:txBody>
          <a:bodyPr lIns="0" tIns="0" rIns="0" bIns="0" anchor="b" anchorCtr="0">
            <a:spAutoFit/>
          </a:bodyPr>
          <a:lstStyle/>
          <a:p>
            <a:pPr marL="0" lvl="4"/>
            <a:r>
              <a:rPr lang="en-CA" altLang="zh-CN" sz="1200" b="1" dirty="0" smtClean="0">
                <a:solidFill>
                  <a:srgbClr val="002060"/>
                </a:solidFill>
                <a:latin typeface="Arial" pitchFamily="34" charset="0"/>
                <a:ea typeface="宋体" pitchFamily="2" charset="-122"/>
                <a:cs typeface="Arial" pitchFamily="34" charset="0"/>
              </a:rPr>
              <a:t>*</a:t>
            </a:r>
            <a:r>
              <a:rPr lang="zh-CN" altLang="en-US" sz="1200" b="1" dirty="0" smtClean="0">
                <a:solidFill>
                  <a:srgbClr val="002060"/>
                </a:solidFill>
                <a:latin typeface="Arial" pitchFamily="34" charset="0"/>
                <a:ea typeface="宋体" pitchFamily="2" charset="-122"/>
                <a:cs typeface="Arial" pitchFamily="34" charset="0"/>
              </a:rPr>
              <a:t>加巴喷丁和普瑞巴林是</a:t>
            </a:r>
            <a:r>
              <a:rPr lang="en-US" altLang="zh-CN" sz="1200" b="1" dirty="0" smtClean="0">
                <a:solidFill>
                  <a:srgbClr val="002060"/>
                </a:solidFill>
                <a:latin typeface="Arial" pitchFamily="34" charset="0"/>
                <a:ea typeface="宋体" pitchFamily="2" charset="-122"/>
                <a:cs typeface="Arial" pitchFamily="34" charset="0"/>
              </a:rPr>
              <a:t>α2δ</a:t>
            </a:r>
            <a:r>
              <a:rPr lang="zh-CN" altLang="en-US" sz="1200" b="1" dirty="0" smtClean="0">
                <a:solidFill>
                  <a:srgbClr val="002060"/>
                </a:solidFill>
                <a:latin typeface="Arial" pitchFamily="34" charset="0"/>
                <a:ea typeface="宋体" pitchFamily="2" charset="-122"/>
                <a:cs typeface="Arial" pitchFamily="34" charset="0"/>
              </a:rPr>
              <a:t>配体</a:t>
            </a:r>
            <a:endParaRPr lang="en-CA" altLang="zh-CN" sz="1200" b="1" dirty="0" smtClean="0">
              <a:solidFill>
                <a:srgbClr val="002060"/>
              </a:solidFill>
              <a:latin typeface="Arial" pitchFamily="34" charset="0"/>
              <a:ea typeface="宋体" pitchFamily="2" charset="-122"/>
              <a:cs typeface="Arial" pitchFamily="34" charset="0"/>
            </a:endParaRPr>
          </a:p>
          <a:p>
            <a:pPr marL="0" lvl="4"/>
            <a:r>
              <a:rPr lang="en-CA" sz="1200" b="1" dirty="0" err="1" smtClean="0">
                <a:solidFill>
                  <a:srgbClr val="002060"/>
                </a:solidFill>
                <a:latin typeface="Arial" pitchFamily="34" charset="0"/>
                <a:ea typeface="宋体" pitchFamily="2" charset="-122"/>
                <a:cs typeface="Arial" pitchFamily="34" charset="0"/>
              </a:rPr>
              <a:t>Coxib</a:t>
            </a:r>
            <a:r>
              <a:rPr lang="en-CA" sz="1200" b="1" dirty="0" smtClean="0">
                <a:solidFill>
                  <a:srgbClr val="002060"/>
                </a:solidFill>
                <a:latin typeface="Arial" pitchFamily="34" charset="0"/>
                <a:ea typeface="宋体" pitchFamily="2" charset="-122"/>
                <a:cs typeface="Arial" pitchFamily="34" charset="0"/>
              </a:rPr>
              <a:t> = COX-2-</a:t>
            </a:r>
            <a:r>
              <a:rPr lang="zh-CN" altLang="en-US" sz="1200" b="1" dirty="0" smtClean="0">
                <a:solidFill>
                  <a:srgbClr val="002060"/>
                </a:solidFill>
                <a:latin typeface="Arial" pitchFamily="34" charset="0"/>
                <a:ea typeface="宋体" pitchFamily="2" charset="-122"/>
                <a:cs typeface="Arial" pitchFamily="34" charset="0"/>
              </a:rPr>
              <a:t>特异性抑制剂  </a:t>
            </a:r>
            <a:r>
              <a:rPr lang="en-CA" sz="1200" b="1" dirty="0" smtClean="0">
                <a:solidFill>
                  <a:srgbClr val="002060"/>
                </a:solidFill>
                <a:latin typeface="Arial" pitchFamily="34" charset="0"/>
                <a:ea typeface="宋体" pitchFamily="2" charset="-122"/>
                <a:cs typeface="Arial" pitchFamily="34" charset="0"/>
              </a:rPr>
              <a:t> </a:t>
            </a:r>
          </a:p>
          <a:p>
            <a:pPr marL="0" lvl="4"/>
            <a:r>
              <a:rPr lang="en-CA" sz="1000" dirty="0" smtClean="0">
                <a:solidFill>
                  <a:srgbClr val="002060"/>
                </a:solidFill>
                <a:latin typeface="Arial" pitchFamily="34" charset="0"/>
                <a:ea typeface="宋体" pitchFamily="2" charset="-122"/>
                <a:cs typeface="Arial" pitchFamily="34" charset="0"/>
              </a:rPr>
              <a:t>Attal </a:t>
            </a:r>
            <a:r>
              <a:rPr lang="en-CA" sz="1000" dirty="0">
                <a:solidFill>
                  <a:srgbClr val="002060"/>
                </a:solidFill>
                <a:latin typeface="Arial" pitchFamily="34" charset="0"/>
                <a:ea typeface="宋体" pitchFamily="2" charset="-122"/>
                <a:cs typeface="Arial" pitchFamily="34" charset="0"/>
              </a:rPr>
              <a:t>N, Finnerup NB. </a:t>
            </a:r>
            <a:r>
              <a:rPr lang="en-CA" sz="1000" i="1" dirty="0">
                <a:solidFill>
                  <a:srgbClr val="002060"/>
                </a:solidFill>
                <a:latin typeface="Arial" pitchFamily="34" charset="0"/>
                <a:ea typeface="宋体" pitchFamily="2" charset="-122"/>
                <a:cs typeface="Arial" pitchFamily="34" charset="0"/>
              </a:rPr>
              <a:t>Pain Clinical Updates </a:t>
            </a:r>
            <a:r>
              <a:rPr lang="en-CA" sz="1000" dirty="0">
                <a:solidFill>
                  <a:srgbClr val="002060"/>
                </a:solidFill>
                <a:latin typeface="Arial" pitchFamily="34" charset="0"/>
                <a:ea typeface="宋体" pitchFamily="2" charset="-122"/>
                <a:cs typeface="Arial" pitchFamily="34" charset="0"/>
              </a:rPr>
              <a:t>2010; 18(9):</a:t>
            </a:r>
            <a:r>
              <a:rPr lang="en-CA" sz="1000" dirty="0" smtClean="0">
                <a:solidFill>
                  <a:srgbClr val="002060"/>
                </a:solidFill>
                <a:latin typeface="Arial" pitchFamily="34" charset="0"/>
                <a:ea typeface="宋体" pitchFamily="2" charset="-122"/>
                <a:cs typeface="Arial" pitchFamily="34" charset="0"/>
              </a:rPr>
              <a:t>1-8; </a:t>
            </a:r>
            <a:r>
              <a:rPr lang="en-US" sz="1000" dirty="0">
                <a:solidFill>
                  <a:srgbClr val="002060"/>
                </a:solidFill>
                <a:latin typeface="Arial" pitchFamily="34" charset="0"/>
                <a:ea typeface="宋体" pitchFamily="2" charset="-122"/>
                <a:cs typeface="Arial" pitchFamily="34" charset="0"/>
              </a:rPr>
              <a:t>Bauer CS </a:t>
            </a:r>
            <a:r>
              <a:rPr lang="en-US" sz="1000" i="1" dirty="0">
                <a:solidFill>
                  <a:srgbClr val="002060"/>
                </a:solidFill>
                <a:latin typeface="Arial" pitchFamily="34" charset="0"/>
                <a:ea typeface="宋体" pitchFamily="2" charset="-122"/>
                <a:cs typeface="Arial" pitchFamily="34" charset="0"/>
              </a:rPr>
              <a:t>et al. J Neurosci</a:t>
            </a:r>
            <a:r>
              <a:rPr lang="en-US" sz="1000" dirty="0">
                <a:solidFill>
                  <a:srgbClr val="002060"/>
                </a:solidFill>
                <a:latin typeface="Arial" pitchFamily="34" charset="0"/>
                <a:ea typeface="宋体" pitchFamily="2" charset="-122"/>
                <a:cs typeface="Arial" pitchFamily="34" charset="0"/>
              </a:rPr>
              <a:t> 2009; 29(13):</a:t>
            </a:r>
            <a:r>
              <a:rPr lang="en-US" sz="1000" dirty="0" smtClean="0">
                <a:solidFill>
                  <a:srgbClr val="002060"/>
                </a:solidFill>
                <a:latin typeface="Arial" pitchFamily="34" charset="0"/>
                <a:ea typeface="宋体" pitchFamily="2" charset="-122"/>
                <a:cs typeface="Arial" pitchFamily="34" charset="0"/>
              </a:rPr>
              <a:t>4076-88; </a:t>
            </a:r>
            <a:endParaRPr lang="en-CA" sz="1000" dirty="0" smtClean="0">
              <a:solidFill>
                <a:srgbClr val="002060"/>
              </a:solidFill>
              <a:latin typeface="Arial" pitchFamily="34" charset="0"/>
              <a:ea typeface="宋体" pitchFamily="2" charset="-122"/>
              <a:cs typeface="Arial" pitchFamily="34" charset="0"/>
            </a:endParaRPr>
          </a:p>
          <a:p>
            <a:pPr marL="0" lvl="4"/>
            <a:r>
              <a:rPr lang="en-US" sz="1000" dirty="0" smtClean="0">
                <a:solidFill>
                  <a:srgbClr val="002060"/>
                </a:solidFill>
                <a:latin typeface="Arial" pitchFamily="34" charset="0"/>
                <a:ea typeface="宋体" pitchFamily="2" charset="-122"/>
                <a:cs typeface="Arial" pitchFamily="34" charset="0"/>
              </a:rPr>
              <a:t>Chou R </a:t>
            </a:r>
            <a:r>
              <a:rPr lang="en-US" sz="1000" i="1" dirty="0" smtClean="0">
                <a:solidFill>
                  <a:srgbClr val="002060"/>
                </a:solidFill>
                <a:latin typeface="Arial" pitchFamily="34" charset="0"/>
                <a:ea typeface="宋体" pitchFamily="2" charset="-122"/>
                <a:cs typeface="Arial" pitchFamily="34" charset="0"/>
              </a:rPr>
              <a:t>et al. Ann Intern Med </a:t>
            </a:r>
            <a:r>
              <a:rPr lang="en-US" sz="1000" dirty="0" smtClean="0">
                <a:solidFill>
                  <a:srgbClr val="002060"/>
                </a:solidFill>
                <a:latin typeface="Arial" pitchFamily="34" charset="0"/>
                <a:ea typeface="宋体" pitchFamily="2" charset="-122"/>
                <a:cs typeface="Arial" pitchFamily="34" charset="0"/>
              </a:rPr>
              <a:t>2007; 147(7):505-14; Lee J</a:t>
            </a:r>
            <a:r>
              <a:rPr lang="en-US" sz="1000" i="1" dirty="0" smtClean="0">
                <a:solidFill>
                  <a:srgbClr val="002060"/>
                </a:solidFill>
                <a:latin typeface="Arial" pitchFamily="34" charset="0"/>
                <a:ea typeface="宋体" pitchFamily="2" charset="-122"/>
                <a:cs typeface="Arial" pitchFamily="34" charset="0"/>
              </a:rPr>
              <a:t> et al. Br J </a:t>
            </a:r>
            <a:r>
              <a:rPr lang="en-US" sz="1000" i="1" dirty="0" err="1" smtClean="0">
                <a:solidFill>
                  <a:srgbClr val="002060"/>
                </a:solidFill>
                <a:latin typeface="Arial" pitchFamily="34" charset="0"/>
                <a:ea typeface="宋体" pitchFamily="2" charset="-122"/>
                <a:cs typeface="Arial" pitchFamily="34" charset="0"/>
              </a:rPr>
              <a:t>Anaesth</a:t>
            </a:r>
            <a:r>
              <a:rPr lang="en-US" sz="1000" dirty="0" smtClean="0">
                <a:solidFill>
                  <a:srgbClr val="002060"/>
                </a:solidFill>
                <a:latin typeface="Arial" pitchFamily="34" charset="0"/>
                <a:ea typeface="宋体" pitchFamily="2" charset="-122"/>
                <a:cs typeface="Arial" pitchFamily="34" charset="0"/>
              </a:rPr>
              <a:t> 2013; 111(1):112-20; </a:t>
            </a:r>
            <a:r>
              <a:rPr lang="nb-NO" sz="1000" dirty="0" smtClean="0">
                <a:solidFill>
                  <a:srgbClr val="002060"/>
                </a:solidFill>
                <a:latin typeface="Arial" pitchFamily="34" charset="0"/>
                <a:ea typeface="宋体" pitchFamily="2" charset="-122"/>
                <a:cs typeface="Arial" pitchFamily="34" charset="0"/>
              </a:rPr>
              <a:t>R</a:t>
            </a:r>
            <a:r>
              <a:rPr lang="en-US" sz="1000" dirty="0" smtClean="0">
                <a:solidFill>
                  <a:srgbClr val="002060"/>
                </a:solidFill>
                <a:latin typeface="Arial" pitchFamily="34" charset="0"/>
                <a:ea typeface="宋体" pitchFamily="2" charset="-122"/>
                <a:cs typeface="Arial" pitchFamily="34" charset="0"/>
              </a:rPr>
              <a:t>omanó C </a:t>
            </a:r>
            <a:r>
              <a:rPr lang="en-US" sz="1000" i="1" dirty="0" smtClean="0">
                <a:solidFill>
                  <a:srgbClr val="002060"/>
                </a:solidFill>
                <a:latin typeface="Arial" pitchFamily="34" charset="0"/>
                <a:ea typeface="宋体" pitchFamily="2" charset="-122"/>
                <a:cs typeface="Arial" pitchFamily="34" charset="0"/>
              </a:rPr>
              <a:t>et al. J Orthop Traumatol </a:t>
            </a:r>
            <a:r>
              <a:rPr lang="en-US" sz="1000" dirty="0" smtClean="0">
                <a:solidFill>
                  <a:srgbClr val="002060"/>
                </a:solidFill>
                <a:latin typeface="Arial" pitchFamily="34" charset="0"/>
                <a:ea typeface="宋体" pitchFamily="2" charset="-122"/>
                <a:cs typeface="Arial" pitchFamily="34" charset="0"/>
              </a:rPr>
              <a:t>2009; 10(4):185.</a:t>
            </a:r>
          </a:p>
        </p:txBody>
      </p:sp>
      <p:graphicFrame>
        <p:nvGraphicFramePr>
          <p:cNvPr id="8" name="Table 7"/>
          <p:cNvGraphicFramePr>
            <a:graphicFrameLocks noGrp="1"/>
          </p:cNvGraphicFramePr>
          <p:nvPr>
            <p:extLst>
              <p:ext uri="{D42A27DB-BD31-4B8C-83A1-F6EECF244321}">
                <p14:modId xmlns:p14="http://schemas.microsoft.com/office/powerpoint/2010/main" val="92353355"/>
              </p:ext>
            </p:extLst>
          </p:nvPr>
        </p:nvGraphicFramePr>
        <p:xfrm>
          <a:off x="213360" y="2708920"/>
          <a:ext cx="8587740" cy="1833880"/>
        </p:xfrm>
        <a:graphic>
          <a:graphicData uri="http://schemas.openxmlformats.org/drawingml/2006/table">
            <a:tbl>
              <a:tblPr firstRow="1" bandRow="1">
                <a:tableStyleId>{5C22544A-7EE6-4342-B048-85BDC9FD1C3A}</a:tableStyleId>
              </a:tblPr>
              <a:tblGrid>
                <a:gridCol w="2714196"/>
                <a:gridCol w="2520280"/>
                <a:gridCol w="3353264"/>
              </a:tblGrid>
              <a:tr h="370840">
                <a:tc>
                  <a:txBody>
                    <a:bodyPr/>
                    <a:lstStyle/>
                    <a:p>
                      <a:pPr algn="ctr"/>
                      <a:r>
                        <a:rPr lang="zh-CN" altLang="en-US" dirty="0" smtClean="0">
                          <a:latin typeface="Arial" pitchFamily="34" charset="0"/>
                          <a:ea typeface="宋体" pitchFamily="2" charset="-122"/>
                          <a:cs typeface="Arial" pitchFamily="34" charset="0"/>
                        </a:rPr>
                        <a:t>疗效</a:t>
                      </a:r>
                      <a:endParaRPr lang="en-CA" dirty="0">
                        <a:latin typeface="Arial" pitchFamily="34" charset="0"/>
                        <a:ea typeface="宋体" pitchFamily="2" charset="-12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dirty="0" smtClean="0">
                          <a:latin typeface="Arial" pitchFamily="34" charset="0"/>
                          <a:ea typeface="宋体" pitchFamily="2" charset="-122"/>
                          <a:cs typeface="Arial" pitchFamily="34" charset="0"/>
                        </a:rPr>
                        <a:t>安全性</a:t>
                      </a:r>
                      <a:endParaRPr lang="en-CA" dirty="0">
                        <a:latin typeface="Arial" pitchFamily="34" charset="0"/>
                        <a:ea typeface="宋体" pitchFamily="2" charset="-12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zh-CN" altLang="en-US" dirty="0" smtClean="0">
                          <a:latin typeface="Arial" pitchFamily="34" charset="0"/>
                          <a:ea typeface="宋体" pitchFamily="2" charset="-122"/>
                          <a:cs typeface="Arial" pitchFamily="34" charset="0"/>
                        </a:rPr>
                        <a:t>作用机制</a:t>
                      </a:r>
                      <a:endParaRPr lang="en-CA" dirty="0">
                        <a:latin typeface="Arial" pitchFamily="34" charset="0"/>
                        <a:ea typeface="宋体" pitchFamily="2" charset="-12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370840">
                <a:tc>
                  <a:txBody>
                    <a:bodyPr/>
                    <a:lstStyle/>
                    <a:p>
                      <a:pPr marL="177800" indent="-177800" algn="l" defTabSz="914400" rtl="0" eaLnBrk="1" latinLnBrk="0" hangingPunct="1">
                        <a:buFont typeface="Arial" pitchFamily="34" charset="0"/>
                        <a:buChar char="•"/>
                      </a:pPr>
                      <a:r>
                        <a:rPr lang="zh-CN" altLang="en-US" sz="1800" b="0" kern="1200" dirty="0" smtClean="0">
                          <a:solidFill>
                            <a:srgbClr val="002060"/>
                          </a:solidFill>
                          <a:effectLst/>
                          <a:latin typeface="Arial" pitchFamily="34" charset="0"/>
                          <a:ea typeface="宋体" pitchFamily="2" charset="-122"/>
                          <a:cs typeface="Arial" pitchFamily="34" charset="0"/>
                        </a:rPr>
                        <a:t>用于慢性腰痛管理时，普瑞巴林</a:t>
                      </a:r>
                      <a:r>
                        <a:rPr lang="en-CA" altLang="en-US" sz="1800" b="0" kern="1200" dirty="0" smtClean="0">
                          <a:solidFill>
                            <a:srgbClr val="002060"/>
                          </a:solidFill>
                          <a:effectLst/>
                          <a:latin typeface="Arial" pitchFamily="34" charset="0"/>
                          <a:ea typeface="宋体" pitchFamily="2" charset="-122"/>
                          <a:cs typeface="Arial" pitchFamily="34" charset="0"/>
                        </a:rPr>
                        <a:t>+ </a:t>
                      </a:r>
                      <a:r>
                        <a:rPr lang="zh-CN" altLang="en-US" sz="1800" b="0" kern="1200" dirty="0" smtClean="0">
                          <a:solidFill>
                            <a:srgbClr val="002060"/>
                          </a:solidFill>
                          <a:effectLst/>
                          <a:latin typeface="Arial" pitchFamily="34" charset="0"/>
                          <a:ea typeface="宋体" pitchFamily="2" charset="-122"/>
                          <a:cs typeface="Arial" pitchFamily="34" charset="0"/>
                        </a:rPr>
                        <a:t>昔布类组合比单药更有效</a:t>
                      </a:r>
                      <a:r>
                        <a:rPr lang="en-CA" sz="1800" b="0" kern="1200" dirty="0" smtClean="0">
                          <a:solidFill>
                            <a:srgbClr val="002060"/>
                          </a:solidFill>
                          <a:effectLst/>
                          <a:latin typeface="Arial" pitchFamily="34" charset="0"/>
                          <a:ea typeface="宋体" pitchFamily="2" charset="-122"/>
                          <a:cs typeface="Arial" pitchFamily="34" charset="0"/>
                        </a:rPr>
                        <a:t> </a:t>
                      </a:r>
                    </a:p>
                    <a:p>
                      <a:endParaRPr lang="en-CA" b="0" dirty="0">
                        <a:solidFill>
                          <a:srgbClr val="002060"/>
                        </a:solidFill>
                        <a:latin typeface="Arial" pitchFamily="34" charset="0"/>
                        <a:ea typeface="宋体" pitchFamily="2" charset="-12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3">
                        <a:alphaModFix amt="48000"/>
                      </a:blip>
                      <a:srcRect/>
                      <a:stretch>
                        <a:fillRect/>
                      </a:stretch>
                    </a:blipFill>
                  </a:tcPr>
                </a:tc>
                <a:tc>
                  <a:txBody>
                    <a:body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CN" altLang="en-US" sz="1800" b="0" kern="1200" dirty="0" smtClean="0">
                          <a:solidFill>
                            <a:srgbClr val="002060"/>
                          </a:solidFill>
                          <a:effectLst/>
                          <a:latin typeface="Arial" pitchFamily="34" charset="0"/>
                          <a:ea typeface="宋体" pitchFamily="2" charset="-122"/>
                          <a:cs typeface="Arial" pitchFamily="34" charset="0"/>
                        </a:rPr>
                        <a:t>最常见的副作用为头晕和嗜睡</a:t>
                      </a:r>
                    </a:p>
                    <a:p>
                      <a:pPr marL="177800" indent="-177800" algn="l" defTabSz="914400" rtl="0" eaLnBrk="1" latinLnBrk="0" hangingPunct="1">
                        <a:buFont typeface="Arial" pitchFamily="34" charset="0"/>
                        <a:buChar char="•"/>
                      </a:pPr>
                      <a:endParaRPr lang="en-CA" sz="1800" b="0" kern="1200" dirty="0">
                        <a:solidFill>
                          <a:srgbClr val="002060"/>
                        </a:solidFill>
                        <a:effectLst/>
                        <a:latin typeface="Arial" pitchFamily="34" charset="0"/>
                        <a:ea typeface="宋体" pitchFamily="2" charset="-12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4">
                        <a:alphaModFix amt="36000"/>
                      </a:blip>
                      <a:srcRect/>
                      <a:stretch>
                        <a:fillRect/>
                      </a:stretch>
                    </a:blipFill>
                  </a:tcPr>
                </a:tc>
                <a:tc>
                  <a:txBody>
                    <a:bodyPr/>
                    <a:lstStyle/>
                    <a:p>
                      <a:pPr marL="177800" indent="-177800">
                        <a:buFont typeface="Arial" pitchFamily="34" charset="0"/>
                        <a:buChar char="•"/>
                      </a:pPr>
                      <a:r>
                        <a:rPr lang="zh-CN" altLang="en-US" sz="1800" b="0" kern="1200" dirty="0" smtClean="0">
                          <a:solidFill>
                            <a:schemeClr val="accent6">
                              <a:lumMod val="50000"/>
                            </a:schemeClr>
                          </a:solidFill>
                          <a:effectLst/>
                          <a:latin typeface="Arial" pitchFamily="34" charset="0"/>
                          <a:ea typeface="宋体" pitchFamily="2" charset="-122"/>
                          <a:cs typeface="Arial" pitchFamily="34" charset="0"/>
                        </a:rPr>
                        <a:t>与钙离子通道的</a:t>
                      </a:r>
                      <a:r>
                        <a:rPr lang="en-CA" altLang="en-US" sz="1800" b="0" kern="1200" dirty="0" smtClean="0">
                          <a:solidFill>
                            <a:schemeClr val="accent6">
                              <a:lumMod val="50000"/>
                            </a:schemeClr>
                          </a:solidFill>
                          <a:effectLst/>
                          <a:latin typeface="Arial" pitchFamily="34" charset="0"/>
                          <a:ea typeface="宋体" pitchFamily="2" charset="-122"/>
                          <a:cs typeface="Arial" pitchFamily="34" charset="0"/>
                        </a:rPr>
                        <a:t>α2δ</a:t>
                      </a:r>
                      <a:r>
                        <a:rPr lang="zh-CN" altLang="en-US" sz="1800" b="0" kern="1200" dirty="0" smtClean="0">
                          <a:solidFill>
                            <a:schemeClr val="accent6">
                              <a:lumMod val="50000"/>
                            </a:schemeClr>
                          </a:solidFill>
                          <a:effectLst/>
                          <a:latin typeface="Arial" pitchFamily="34" charset="0"/>
                          <a:ea typeface="宋体" pitchFamily="2" charset="-122"/>
                          <a:cs typeface="Arial" pitchFamily="34" charset="0"/>
                        </a:rPr>
                        <a:t>亚基结合，该亚基在神经性疼痛时上调</a:t>
                      </a:r>
                      <a:r>
                        <a:rPr lang="en-CA" altLang="en-US" sz="1800" b="0" kern="1200" dirty="0" smtClean="0">
                          <a:solidFill>
                            <a:schemeClr val="accent6">
                              <a:lumMod val="50000"/>
                            </a:schemeClr>
                          </a:solidFill>
                          <a:effectLst/>
                          <a:latin typeface="Arial" pitchFamily="34" charset="0"/>
                          <a:ea typeface="宋体" pitchFamily="2" charset="-122"/>
                          <a:cs typeface="Arial" pitchFamily="34" charset="0"/>
                        </a:rPr>
                        <a:t> </a:t>
                      </a:r>
                    </a:p>
                    <a:p>
                      <a:pPr marL="177800" indent="-177800">
                        <a:buFont typeface="Arial" pitchFamily="34" charset="0"/>
                        <a:buChar char="•"/>
                      </a:pPr>
                      <a:r>
                        <a:rPr lang="zh-CN" altLang="en-US" sz="1800" b="0" kern="1200" dirty="0" smtClean="0">
                          <a:solidFill>
                            <a:schemeClr val="accent6">
                              <a:lumMod val="50000"/>
                            </a:schemeClr>
                          </a:solidFill>
                          <a:effectLst/>
                          <a:latin typeface="Arial" pitchFamily="34" charset="0"/>
                          <a:ea typeface="宋体" pitchFamily="2" charset="-122"/>
                          <a:cs typeface="Arial" pitchFamily="34" charset="0"/>
                        </a:rPr>
                        <a:t>结合降低了神经递质的释放和疼痛敏感</a:t>
                      </a:r>
                    </a:p>
                    <a:p>
                      <a:pPr marL="285750" indent="-285750">
                        <a:buFont typeface="Arial" pitchFamily="34" charset="0"/>
                        <a:buChar char="•"/>
                      </a:pPr>
                      <a:endParaRPr lang="en-CA" b="0" dirty="0">
                        <a:solidFill>
                          <a:srgbClr val="002060"/>
                        </a:solidFill>
                        <a:latin typeface="Arial" pitchFamily="34" charset="0"/>
                        <a:ea typeface="宋体" pitchFamily="2" charset="-12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5">
                        <a:alphaModFix amt="36000"/>
                      </a:blip>
                      <a:srcRect/>
                      <a:stretch>
                        <a:fillRect/>
                      </a:stretch>
                    </a:blipFill>
                  </a:tcPr>
                </a:tc>
              </a:tr>
            </a:tbl>
          </a:graphicData>
        </a:graphic>
      </p:graphicFrame>
      <p:sp>
        <p:nvSpPr>
          <p:cNvPr id="9" name="Rounded Rectangle 8"/>
          <p:cNvSpPr/>
          <p:nvPr/>
        </p:nvSpPr>
        <p:spPr>
          <a:xfrm>
            <a:off x="219075" y="1689100"/>
            <a:ext cx="8596313" cy="803796"/>
          </a:xfrm>
          <a:prstGeom prst="roundRect">
            <a:avLst/>
          </a:prstGeom>
          <a:solidFill>
            <a:srgbClr val="5AA9F5"/>
          </a:solidFill>
          <a:ln>
            <a:solidFill>
              <a:srgbClr val="1784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prstClr val="white"/>
                </a:solidFill>
                <a:latin typeface="Arial" pitchFamily="34" charset="0"/>
                <a:ea typeface="宋体" pitchFamily="2" charset="-122"/>
                <a:cs typeface="Arial" pitchFamily="34" charset="0"/>
              </a:rPr>
              <a:t>与其他治疗联用，对具有神经病理性腰痛有效</a:t>
            </a:r>
            <a:r>
              <a:rPr lang="en-US" sz="2400" b="1" dirty="0" smtClean="0">
                <a:solidFill>
                  <a:prstClr val="white"/>
                </a:solidFill>
                <a:latin typeface="Arial" pitchFamily="34" charset="0"/>
                <a:ea typeface="宋体" pitchFamily="2" charset="-122"/>
                <a:cs typeface="Arial" pitchFamily="34" charset="0"/>
              </a:rPr>
              <a:t> </a:t>
            </a:r>
            <a:endParaRPr lang="en-CA" sz="2400" b="1" dirty="0">
              <a:solidFill>
                <a:prstClr val="white"/>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37881824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6"/>
          <p:cNvSpPr>
            <a:spLocks noGrp="1"/>
          </p:cNvSpPr>
          <p:nvPr>
            <p:ph type="title"/>
          </p:nvPr>
        </p:nvSpPr>
        <p:spPr>
          <a:xfrm>
            <a:off x="457200" y="26724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抗抑郁药</a:t>
            </a:r>
            <a:endParaRPr lang="en-US" dirty="0">
              <a:latin typeface="Arial" pitchFamily="34" charset="0"/>
              <a:ea typeface="宋体" pitchFamily="2" charset="-122"/>
              <a:cs typeface="Arial" pitchFamily="34" charset="0"/>
            </a:endParaRPr>
          </a:p>
        </p:txBody>
      </p:sp>
      <p:sp>
        <p:nvSpPr>
          <p:cNvPr id="13" name="Rectangle 12"/>
          <p:cNvSpPr/>
          <p:nvPr/>
        </p:nvSpPr>
        <p:spPr>
          <a:xfrm>
            <a:off x="208087" y="6178484"/>
            <a:ext cx="8503751" cy="492443"/>
          </a:xfrm>
          <a:prstGeom prst="rect">
            <a:avLst/>
          </a:prstGeom>
        </p:spPr>
        <p:txBody>
          <a:bodyPr wrap="square" lIns="0" tIns="0" rIns="0" bIns="0" anchor="b" anchorCtr="0">
            <a:spAutoFit/>
          </a:bodyPr>
          <a:lstStyle/>
          <a:p>
            <a:pPr lvl="0">
              <a:defRPr/>
            </a:pPr>
            <a:r>
              <a:rPr lang="en-CA" sz="1200" b="1" kern="0" dirty="0" smtClean="0">
                <a:solidFill>
                  <a:srgbClr val="002060"/>
                </a:solidFill>
                <a:latin typeface="Arial" pitchFamily="34" charset="0"/>
                <a:ea typeface="宋体" pitchFamily="2" charset="-122"/>
                <a:cs typeface="Arial" pitchFamily="34" charset="0"/>
              </a:rPr>
              <a:t>TCA =</a:t>
            </a:r>
            <a:r>
              <a:rPr lang="zh-CN" altLang="en-US" sz="1200" b="1" kern="0" dirty="0" smtClean="0">
                <a:solidFill>
                  <a:srgbClr val="002060"/>
                </a:solidFill>
                <a:latin typeface="Arial" pitchFamily="34" charset="0"/>
                <a:ea typeface="宋体" pitchFamily="2" charset="-122"/>
                <a:cs typeface="Arial" pitchFamily="34" charset="0"/>
              </a:rPr>
              <a:t>三环类抗抑郁药；</a:t>
            </a:r>
            <a:r>
              <a:rPr lang="en-CA" sz="1200" b="1" kern="0" dirty="0" smtClean="0">
                <a:solidFill>
                  <a:srgbClr val="002060"/>
                </a:solidFill>
                <a:latin typeface="Arial" pitchFamily="34" charset="0"/>
                <a:ea typeface="宋体" pitchFamily="2" charset="-122"/>
                <a:cs typeface="Arial" pitchFamily="34" charset="0"/>
              </a:rPr>
              <a:t>SNRI =</a:t>
            </a:r>
            <a:r>
              <a:rPr lang="zh-CN" altLang="en-US" sz="1200" b="1" kern="0" dirty="0" smtClean="0">
                <a:solidFill>
                  <a:srgbClr val="002060"/>
                </a:solidFill>
                <a:latin typeface="Arial" pitchFamily="34" charset="0"/>
                <a:ea typeface="宋体" pitchFamily="2" charset="-122"/>
                <a:cs typeface="Arial" pitchFamily="34" charset="0"/>
              </a:rPr>
              <a:t>五羟色胺去甲肾上腺素再摄取抑制剂</a:t>
            </a:r>
            <a:endParaRPr lang="en-CA" sz="1200" b="1" kern="0" dirty="0" smtClean="0">
              <a:solidFill>
                <a:srgbClr val="002060"/>
              </a:solidFill>
              <a:latin typeface="Arial" pitchFamily="34" charset="0"/>
              <a:ea typeface="宋体" pitchFamily="2" charset="-122"/>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CA" sz="1000" b="0" i="0" u="none" strike="noStrike" kern="0" cap="none" spc="0" normalizeH="0" baseline="0" noProof="0" dirty="0" err="1" smtClean="0">
                <a:ln>
                  <a:noFill/>
                </a:ln>
                <a:solidFill>
                  <a:srgbClr val="002060"/>
                </a:solidFill>
                <a:effectLst/>
                <a:uLnTx/>
                <a:uFillTx/>
                <a:latin typeface="Arial" pitchFamily="34" charset="0"/>
                <a:ea typeface="宋体" pitchFamily="2" charset="-122"/>
                <a:cs typeface="Arial" pitchFamily="34" charset="0"/>
              </a:rPr>
              <a:t>Attal</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N, Finnerup NB. </a:t>
            </a:r>
            <a:r>
              <a:rPr kumimoji="0" lang="en-CA"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Pain Clinical Updates </a:t>
            </a:r>
            <a:r>
              <a:rPr kumimoji="0" lang="en-CA"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2010; 18(9):1-8; </a:t>
            </a:r>
            <a:r>
              <a:rPr kumimoji="0" lang="en-US"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Lee J </a:t>
            </a:r>
            <a:r>
              <a:rPr kumimoji="0" lang="en-US"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 Br J Anaesth</a:t>
            </a:r>
            <a:r>
              <a:rPr kumimoji="0" lang="en-US"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2013; 111(1):112-2; </a:t>
            </a:r>
            <a:br>
              <a:rPr kumimoji="0" lang="en-US"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br>
            <a:r>
              <a:rPr kumimoji="0" lang="en-US"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Skljarevski V </a:t>
            </a:r>
            <a:r>
              <a:rPr kumimoji="0" lang="en-US"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  Eur J Neurol</a:t>
            </a:r>
            <a:r>
              <a:rPr kumimoji="0" lang="en-US"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 2009; 16(9):1041-8; Verdu B </a:t>
            </a:r>
            <a:r>
              <a:rPr kumimoji="0" lang="en-US" sz="1000" b="0" i="1"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et al. Drugs </a:t>
            </a:r>
            <a:r>
              <a:rPr kumimoji="0" lang="en-US" sz="1000" b="0" i="0" u="none" strike="noStrike" kern="0" cap="none" spc="0" normalizeH="0" baseline="0" noProof="0" dirty="0" smtClean="0">
                <a:ln>
                  <a:noFill/>
                </a:ln>
                <a:solidFill>
                  <a:srgbClr val="002060"/>
                </a:solidFill>
                <a:effectLst/>
                <a:uLnTx/>
                <a:uFillTx/>
                <a:latin typeface="Arial" pitchFamily="34" charset="0"/>
                <a:ea typeface="宋体" pitchFamily="2" charset="-122"/>
                <a:cs typeface="Arial" pitchFamily="34" charset="0"/>
              </a:rPr>
              <a:t>2008; 68(18):2611-32. </a:t>
            </a:r>
          </a:p>
        </p:txBody>
      </p:sp>
      <p:graphicFrame>
        <p:nvGraphicFramePr>
          <p:cNvPr id="14" name="Table 13"/>
          <p:cNvGraphicFramePr>
            <a:graphicFrameLocks noGrp="1"/>
          </p:cNvGraphicFramePr>
          <p:nvPr>
            <p:extLst>
              <p:ext uri="{D42A27DB-BD31-4B8C-83A1-F6EECF244321}">
                <p14:modId xmlns:p14="http://schemas.microsoft.com/office/powerpoint/2010/main" val="1917936192"/>
              </p:ext>
            </p:extLst>
          </p:nvPr>
        </p:nvGraphicFramePr>
        <p:xfrm>
          <a:off x="215900" y="2708920"/>
          <a:ext cx="8597900" cy="2184400"/>
        </p:xfrm>
        <a:graphic>
          <a:graphicData uri="http://schemas.openxmlformats.org/drawingml/2006/table">
            <a:tbl>
              <a:tblPr firstRow="1" bandRow="1"/>
              <a:tblGrid>
                <a:gridCol w="2700892"/>
                <a:gridCol w="3095368"/>
                <a:gridCol w="2801640"/>
              </a:tblGrid>
              <a:tr h="370840">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zh-CN" altLang="en-US" dirty="0" smtClean="0">
                          <a:latin typeface="Arial" pitchFamily="34" charset="0"/>
                          <a:ea typeface="宋体" pitchFamily="2" charset="-122"/>
                          <a:cs typeface="Arial" pitchFamily="34" charset="0"/>
                        </a:rPr>
                        <a:t>有效性</a:t>
                      </a:r>
                      <a:endParaRPr lang="en-CA" dirty="0">
                        <a:latin typeface="Arial" pitchFamily="34" charset="0"/>
                        <a:ea typeface="宋体" pitchFamily="2" charset="-122"/>
                        <a:cs typeface="Arial"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C6FCF"/>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zh-CN" altLang="en-US" dirty="0" smtClean="0">
                          <a:latin typeface="Arial" pitchFamily="34" charset="0"/>
                          <a:ea typeface="宋体" pitchFamily="2" charset="-122"/>
                          <a:cs typeface="Arial" pitchFamily="34" charset="0"/>
                        </a:rPr>
                        <a:t>安全性</a:t>
                      </a:r>
                      <a:endParaRPr lang="en-CA" dirty="0">
                        <a:latin typeface="Arial" pitchFamily="34" charset="0"/>
                        <a:ea typeface="宋体" pitchFamily="2" charset="-122"/>
                        <a:cs typeface="Arial"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zh-CN" altLang="en-US" dirty="0" smtClean="0">
                          <a:latin typeface="Arial" pitchFamily="34" charset="0"/>
                          <a:ea typeface="宋体" pitchFamily="2" charset="-122"/>
                          <a:cs typeface="Arial" pitchFamily="34" charset="0"/>
                        </a:rPr>
                        <a:t>作用机制</a:t>
                      </a:r>
                      <a:endParaRPr lang="en-CA" dirty="0">
                        <a:latin typeface="Arial" pitchFamily="34" charset="0"/>
                        <a:ea typeface="宋体" pitchFamily="2" charset="-122"/>
                        <a:cs typeface="Arial"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8B30"/>
                    </a:solidFill>
                  </a:tcPr>
                </a:tc>
              </a:tr>
              <a:tr h="37084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77800" indent="-177800" algn="l" defTabSz="914400" rtl="0" eaLnBrk="1" latinLnBrk="0" hangingPunct="1">
                        <a:spcAft>
                          <a:spcPts val="600"/>
                        </a:spcAft>
                        <a:buFont typeface="Arial" pitchFamily="34" charset="0"/>
                        <a:buChar char="•"/>
                      </a:pPr>
                      <a:r>
                        <a:rPr lang="zh-CN" altLang="en-US" sz="1800" b="0" kern="1200" dirty="0" smtClean="0">
                          <a:solidFill>
                            <a:srgbClr val="002060"/>
                          </a:solidFill>
                          <a:effectLst/>
                          <a:latin typeface="Arial" pitchFamily="34" charset="0"/>
                          <a:ea typeface="宋体" pitchFamily="2" charset="-122"/>
                          <a:cs typeface="Arial" pitchFamily="34" charset="0"/>
                        </a:rPr>
                        <a:t>不推荐用于非特异性急性腰痛</a:t>
                      </a:r>
                      <a:endParaRPr lang="en-CA" sz="1800" b="0" kern="1200" dirty="0" smtClean="0">
                        <a:solidFill>
                          <a:srgbClr val="002060"/>
                        </a:solidFill>
                        <a:effectLst/>
                        <a:latin typeface="Arial" pitchFamily="34" charset="0"/>
                        <a:ea typeface="宋体" pitchFamily="2" charset="-122"/>
                        <a:cs typeface="Arial" pitchFamily="34" charset="0"/>
                      </a:endParaRPr>
                    </a:p>
                    <a:p>
                      <a:pPr marL="177800" indent="-177800" algn="l" defTabSz="914400" rtl="0" eaLnBrk="1" latinLnBrk="0" hangingPunct="1">
                        <a:buFont typeface="Arial" pitchFamily="34" charset="0"/>
                        <a:buChar char="•"/>
                      </a:pPr>
                      <a:r>
                        <a:rPr lang="zh-CN" altLang="en-US" sz="1800" b="0" kern="1200" dirty="0" smtClean="0">
                          <a:solidFill>
                            <a:srgbClr val="002060"/>
                          </a:solidFill>
                          <a:effectLst/>
                          <a:latin typeface="Arial" pitchFamily="34" charset="0"/>
                          <a:ea typeface="宋体" pitchFamily="2" charset="-122"/>
                          <a:cs typeface="Arial" pitchFamily="34" charset="0"/>
                        </a:rPr>
                        <a:t>具有神经病理性腰痛患者或可考虑使用</a:t>
                      </a:r>
                      <a:endParaRPr lang="en-CA" sz="1800" b="0" kern="1200" dirty="0">
                        <a:solidFill>
                          <a:srgbClr val="002060"/>
                        </a:solidFill>
                        <a:effectLst/>
                        <a:latin typeface="Arial" pitchFamily="34" charset="0"/>
                        <a:ea typeface="宋体" pitchFamily="2" charset="-122"/>
                        <a:cs typeface="Arial"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3">
                        <a:alphaModFix amt="48000"/>
                      </a:blip>
                      <a:srcRect/>
                      <a:stretch>
                        <a:fillRect/>
                      </a:stretch>
                    </a:blip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77800" marR="0" indent="-177800" algn="l" defTabSz="914400" rtl="0" eaLnBrk="1" fontAlgn="auto" latinLnBrk="0" hangingPunct="1">
                        <a:lnSpc>
                          <a:spcPct val="100000"/>
                        </a:lnSpc>
                        <a:spcBef>
                          <a:spcPts val="0"/>
                        </a:spcBef>
                        <a:spcAft>
                          <a:spcPts val="600"/>
                        </a:spcAft>
                        <a:buClrTx/>
                        <a:buSzTx/>
                        <a:buFont typeface="Arial" pitchFamily="34" charset="0"/>
                        <a:buChar char="•"/>
                        <a:tabLst/>
                        <a:defRPr/>
                      </a:pPr>
                      <a:r>
                        <a:rPr lang="en-CA" sz="1800" b="0" kern="1200" dirty="0" smtClean="0">
                          <a:solidFill>
                            <a:schemeClr val="accent4">
                              <a:lumMod val="50000"/>
                            </a:schemeClr>
                          </a:solidFill>
                          <a:effectLst/>
                          <a:latin typeface="Arial" pitchFamily="34" charset="0"/>
                          <a:ea typeface="宋体" pitchFamily="2" charset="-122"/>
                          <a:cs typeface="Arial" pitchFamily="34" charset="0"/>
                        </a:rPr>
                        <a:t>TCA</a:t>
                      </a:r>
                      <a:r>
                        <a:rPr lang="zh-CN" altLang="en-US" sz="1800" b="0" kern="1200" dirty="0" smtClean="0">
                          <a:solidFill>
                            <a:schemeClr val="accent4">
                              <a:lumMod val="50000"/>
                            </a:schemeClr>
                          </a:solidFill>
                          <a:effectLst/>
                          <a:latin typeface="Arial" pitchFamily="34" charset="0"/>
                          <a:ea typeface="宋体" pitchFamily="2" charset="-122"/>
                          <a:cs typeface="Arial" pitchFamily="34" charset="0"/>
                        </a:rPr>
                        <a:t>类可导致认知障碍，意识模糊，步态不稳和跌倒</a:t>
                      </a:r>
                      <a:endParaRPr lang="en-CA" altLang="en-US" sz="1800" b="0" kern="1200" dirty="0" smtClean="0">
                        <a:solidFill>
                          <a:schemeClr val="accent4">
                            <a:lumMod val="50000"/>
                          </a:schemeClr>
                        </a:solidFill>
                        <a:effectLst/>
                        <a:latin typeface="Arial" pitchFamily="34" charset="0"/>
                        <a:ea typeface="宋体" pitchFamily="2" charset="-122"/>
                        <a:cs typeface="Arial" pitchFamily="34" charset="0"/>
                      </a:endParaRPr>
                    </a:p>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CA" altLang="en-US" sz="1800" b="0" kern="1200" dirty="0" smtClean="0">
                          <a:solidFill>
                            <a:schemeClr val="accent4">
                              <a:lumMod val="50000"/>
                            </a:schemeClr>
                          </a:solidFill>
                          <a:effectLst/>
                          <a:latin typeface="Arial" pitchFamily="34" charset="0"/>
                          <a:ea typeface="宋体" pitchFamily="2" charset="-122"/>
                          <a:cs typeface="Arial" pitchFamily="34" charset="0"/>
                        </a:rPr>
                        <a:t>SNRI</a:t>
                      </a:r>
                      <a:r>
                        <a:rPr lang="zh-CN" altLang="en-US" sz="1800" b="0" kern="1200" dirty="0" smtClean="0">
                          <a:solidFill>
                            <a:schemeClr val="accent4">
                              <a:lumMod val="50000"/>
                            </a:schemeClr>
                          </a:solidFill>
                          <a:effectLst/>
                          <a:latin typeface="Arial" pitchFamily="34" charset="0"/>
                          <a:ea typeface="宋体" pitchFamily="2" charset="-122"/>
                          <a:cs typeface="Arial" pitchFamily="34" charset="0"/>
                        </a:rPr>
                        <a:t>类的禁忌症为严重肝功能障碍或不稳定的高血压</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4">
                        <a:alphaModFix amt="36000"/>
                      </a:blip>
                      <a:srcRect/>
                      <a:stretch>
                        <a:fillRect/>
                      </a:stretch>
                    </a:blip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77800" marR="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zh-CN" altLang="en-US" sz="1800" b="0" kern="1200" dirty="0" smtClean="0">
                          <a:solidFill>
                            <a:schemeClr val="accent6">
                              <a:lumMod val="50000"/>
                            </a:schemeClr>
                          </a:solidFill>
                          <a:effectLst/>
                          <a:latin typeface="Arial" pitchFamily="34" charset="0"/>
                          <a:ea typeface="宋体" pitchFamily="2" charset="-122"/>
                          <a:cs typeface="Arial" pitchFamily="34" charset="0"/>
                        </a:rPr>
                        <a:t>抑制血清素和去甲肾上腺素再摄取，增加下行调节</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blipFill dpi="0" rotWithShape="1">
                      <a:blip r:embed="rId5">
                        <a:alphaModFix amt="36000"/>
                      </a:blip>
                      <a:srcRect/>
                      <a:stretch>
                        <a:fillRect/>
                      </a:stretch>
                    </a:blipFill>
                  </a:tcPr>
                </a:tc>
              </a:tr>
            </a:tbl>
          </a:graphicData>
        </a:graphic>
      </p:graphicFrame>
      <p:sp>
        <p:nvSpPr>
          <p:cNvPr id="15" name="Rounded Rectangle 14"/>
          <p:cNvSpPr/>
          <p:nvPr/>
        </p:nvSpPr>
        <p:spPr>
          <a:xfrm>
            <a:off x="219075" y="1689100"/>
            <a:ext cx="8596313" cy="803796"/>
          </a:xfrm>
          <a:prstGeom prst="roundRect">
            <a:avLst/>
          </a:prstGeom>
          <a:solidFill>
            <a:srgbClr val="5AA9F5"/>
          </a:solidFill>
          <a:ln>
            <a:solidFill>
              <a:srgbClr val="1784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prstClr val="white"/>
                </a:solidFill>
                <a:latin typeface="Arial" pitchFamily="34" charset="0"/>
                <a:ea typeface="宋体" pitchFamily="2" charset="-122"/>
                <a:cs typeface="Arial" pitchFamily="34" charset="0"/>
              </a:rPr>
              <a:t>与其他治疗联用，对具有神经病理性腰痛有效</a:t>
            </a:r>
            <a:r>
              <a:rPr lang="en-US" sz="2400" b="1" dirty="0" smtClean="0">
                <a:solidFill>
                  <a:prstClr val="white"/>
                </a:solidFill>
                <a:latin typeface="Arial" pitchFamily="34" charset="0"/>
                <a:ea typeface="宋体" pitchFamily="2" charset="-122"/>
                <a:cs typeface="Arial" pitchFamily="34" charset="0"/>
              </a:rPr>
              <a:t> </a:t>
            </a:r>
            <a:endParaRPr lang="en-CA" sz="2400" b="1" dirty="0">
              <a:solidFill>
                <a:prstClr val="white"/>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204884972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4"/>
          <p:cNvSpPr>
            <a:spLocks noGrp="1"/>
          </p:cNvSpPr>
          <p:nvPr>
            <p:ph type="title"/>
          </p:nvPr>
        </p:nvSpPr>
        <p:spPr>
          <a:xfrm>
            <a:off x="457200" y="26724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不推荐用于腰痛的治疗</a:t>
            </a:r>
            <a:endParaRPr lang="en-US" dirty="0">
              <a:latin typeface="Arial" pitchFamily="34" charset="0"/>
              <a:ea typeface="宋体" pitchFamily="2" charset="-122"/>
              <a:cs typeface="Arial" pitchFamily="34" charset="0"/>
            </a:endParaRPr>
          </a:p>
        </p:txBody>
      </p:sp>
      <p:sp>
        <p:nvSpPr>
          <p:cNvPr id="161796" name="Rectangle 6"/>
          <p:cNvSpPr>
            <a:spLocks noChangeArrowheads="1"/>
          </p:cNvSpPr>
          <p:nvPr/>
        </p:nvSpPr>
        <p:spPr bwMode="auto">
          <a:xfrm>
            <a:off x="115217" y="6013382"/>
            <a:ext cx="86423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b">
            <a:spAutoFit/>
          </a:bodyPr>
          <a:lstStyle/>
          <a:p>
            <a:pPr marL="0" lvl="4"/>
            <a:r>
              <a:rPr lang="da-DK" sz="1200" b="1" dirty="0" smtClean="0">
                <a:solidFill>
                  <a:srgbClr val="002060"/>
                </a:solidFill>
                <a:latin typeface="Arial" pitchFamily="34" charset="0"/>
                <a:ea typeface="宋体" pitchFamily="2" charset="-122"/>
                <a:cs typeface="Arial" pitchFamily="34" charset="0"/>
              </a:rPr>
              <a:t>ASA = </a:t>
            </a:r>
            <a:r>
              <a:rPr lang="zh-CN" altLang="en-US" sz="1200" b="1" dirty="0" smtClean="0">
                <a:solidFill>
                  <a:srgbClr val="002060"/>
                </a:solidFill>
                <a:latin typeface="Arial" pitchFamily="34" charset="0"/>
                <a:ea typeface="宋体" pitchFamily="2" charset="-122"/>
                <a:cs typeface="Arial" pitchFamily="34" charset="0"/>
              </a:rPr>
              <a:t>乙酰水杨酸</a:t>
            </a:r>
            <a:endParaRPr lang="da-DK" sz="1200" b="1" dirty="0" smtClean="0">
              <a:solidFill>
                <a:srgbClr val="002060"/>
              </a:solidFill>
              <a:latin typeface="Arial" pitchFamily="34" charset="0"/>
              <a:ea typeface="宋体" pitchFamily="2" charset="-122"/>
              <a:cs typeface="Arial" pitchFamily="34" charset="0"/>
            </a:endParaRPr>
          </a:p>
          <a:p>
            <a:pPr marL="0" lvl="4"/>
            <a:r>
              <a:rPr lang="da-DK" sz="1000" dirty="0" smtClean="0">
                <a:solidFill>
                  <a:srgbClr val="002060"/>
                </a:solidFill>
                <a:latin typeface="Arial" pitchFamily="34" charset="0"/>
                <a:ea typeface="宋体" pitchFamily="2" charset="-122"/>
                <a:cs typeface="Arial" pitchFamily="34" charset="0"/>
              </a:rPr>
              <a:t>Arbus </a:t>
            </a:r>
            <a:r>
              <a:rPr lang="da-DK" sz="1000" dirty="0">
                <a:solidFill>
                  <a:srgbClr val="002060"/>
                </a:solidFill>
                <a:latin typeface="Arial" pitchFamily="34" charset="0"/>
                <a:ea typeface="宋体" pitchFamily="2" charset="-122"/>
                <a:cs typeface="Arial" pitchFamily="34" charset="0"/>
              </a:rPr>
              <a:t>L </a:t>
            </a:r>
            <a:r>
              <a:rPr lang="da-DK" sz="1000" i="1" dirty="0">
                <a:solidFill>
                  <a:srgbClr val="002060"/>
                </a:solidFill>
                <a:latin typeface="Arial" pitchFamily="34" charset="0"/>
                <a:ea typeface="宋体" pitchFamily="2" charset="-122"/>
                <a:cs typeface="Arial" pitchFamily="34" charset="0"/>
              </a:rPr>
              <a:t>et al. </a:t>
            </a:r>
            <a:r>
              <a:rPr lang="da-DK" sz="1000" i="1" dirty="0" smtClean="0">
                <a:solidFill>
                  <a:srgbClr val="002060"/>
                </a:solidFill>
                <a:latin typeface="Arial" pitchFamily="34" charset="0"/>
                <a:ea typeface="宋体" pitchFamily="2" charset="-122"/>
                <a:cs typeface="Arial" pitchFamily="34" charset="0"/>
              </a:rPr>
              <a:t>Clin </a:t>
            </a:r>
            <a:r>
              <a:rPr lang="da-DK" sz="1000" i="1" dirty="0">
                <a:solidFill>
                  <a:srgbClr val="002060"/>
                </a:solidFill>
                <a:latin typeface="Arial" pitchFamily="34" charset="0"/>
                <a:ea typeface="宋体" pitchFamily="2" charset="-122"/>
                <a:cs typeface="Arial" pitchFamily="34" charset="0"/>
              </a:rPr>
              <a:t>Trials </a:t>
            </a:r>
            <a:r>
              <a:rPr lang="da-DK" sz="1000" i="1" dirty="0" smtClean="0">
                <a:solidFill>
                  <a:srgbClr val="002060"/>
                </a:solidFill>
                <a:latin typeface="Arial" pitchFamily="34" charset="0"/>
                <a:ea typeface="宋体" pitchFamily="2" charset="-122"/>
                <a:cs typeface="Arial" pitchFamily="34" charset="0"/>
              </a:rPr>
              <a:t>J </a:t>
            </a:r>
            <a:r>
              <a:rPr lang="da-DK" sz="1000" dirty="0" smtClean="0">
                <a:solidFill>
                  <a:srgbClr val="002060"/>
                </a:solidFill>
                <a:latin typeface="Arial" pitchFamily="34" charset="0"/>
                <a:ea typeface="宋体" pitchFamily="2" charset="-122"/>
                <a:cs typeface="Arial" pitchFamily="34" charset="0"/>
              </a:rPr>
              <a:t>1990; 27:258-67; </a:t>
            </a:r>
            <a:r>
              <a:rPr lang="sv-SE" sz="1000" dirty="0">
                <a:solidFill>
                  <a:srgbClr val="002060"/>
                </a:solidFill>
                <a:latin typeface="Arial" pitchFamily="34" charset="0"/>
                <a:ea typeface="宋体" pitchFamily="2" charset="-122"/>
                <a:cs typeface="Arial" pitchFamily="34" charset="0"/>
              </a:rPr>
              <a:t>Chou R </a:t>
            </a:r>
            <a:r>
              <a:rPr lang="sv-SE" sz="1000" i="1" dirty="0">
                <a:solidFill>
                  <a:srgbClr val="002060"/>
                </a:solidFill>
                <a:latin typeface="Arial" pitchFamily="34" charset="0"/>
                <a:ea typeface="宋体" pitchFamily="2" charset="-122"/>
                <a:cs typeface="Arial" pitchFamily="34" charset="0"/>
              </a:rPr>
              <a:t>et al. Ann Intern Med </a:t>
            </a:r>
            <a:r>
              <a:rPr lang="sv-SE" sz="1000" dirty="0">
                <a:solidFill>
                  <a:srgbClr val="002060"/>
                </a:solidFill>
                <a:latin typeface="Arial" pitchFamily="34" charset="0"/>
                <a:ea typeface="宋体" pitchFamily="2" charset="-122"/>
                <a:cs typeface="Arial" pitchFamily="34" charset="0"/>
              </a:rPr>
              <a:t>2007; 147(7):505-14; </a:t>
            </a:r>
            <a:r>
              <a:rPr lang="en-US" sz="1000" dirty="0">
                <a:solidFill>
                  <a:srgbClr val="002060"/>
                </a:solidFill>
                <a:latin typeface="Arial" pitchFamily="34" charset="0"/>
                <a:ea typeface="宋体" pitchFamily="2" charset="-122"/>
                <a:cs typeface="Arial" pitchFamily="34" charset="0"/>
              </a:rPr>
              <a:t>Derry S </a:t>
            </a:r>
            <a:r>
              <a:rPr lang="en-US" sz="1000" i="1" dirty="0">
                <a:solidFill>
                  <a:srgbClr val="002060"/>
                </a:solidFill>
                <a:latin typeface="Arial" pitchFamily="34" charset="0"/>
                <a:ea typeface="宋体" pitchFamily="2" charset="-122"/>
                <a:cs typeface="Arial" pitchFamily="34" charset="0"/>
              </a:rPr>
              <a:t>et al. BMJ </a:t>
            </a:r>
            <a:r>
              <a:rPr lang="en-US" sz="1000" dirty="0">
                <a:solidFill>
                  <a:srgbClr val="002060"/>
                </a:solidFill>
                <a:latin typeface="Arial" pitchFamily="34" charset="0"/>
                <a:ea typeface="宋体" pitchFamily="2" charset="-122"/>
                <a:cs typeface="Arial" pitchFamily="34" charset="0"/>
              </a:rPr>
              <a:t>2000</a:t>
            </a:r>
            <a:r>
              <a:rPr lang="en-US" sz="1000" dirty="0" smtClean="0">
                <a:solidFill>
                  <a:srgbClr val="002060"/>
                </a:solidFill>
                <a:latin typeface="Arial" pitchFamily="34" charset="0"/>
                <a:ea typeface="宋体" pitchFamily="2" charset="-122"/>
                <a:cs typeface="Arial" pitchFamily="34" charset="0"/>
              </a:rPr>
              <a:t>; 321(7270):1183-7;</a:t>
            </a:r>
            <a:endParaRPr lang="en-US" sz="1000" dirty="0">
              <a:solidFill>
                <a:srgbClr val="002060"/>
              </a:solidFill>
              <a:latin typeface="Arial" pitchFamily="34" charset="0"/>
              <a:ea typeface="宋体" pitchFamily="2" charset="-122"/>
              <a:cs typeface="Arial" pitchFamily="34" charset="0"/>
            </a:endParaRPr>
          </a:p>
          <a:p>
            <a:pPr marL="0" lvl="4"/>
            <a:r>
              <a:rPr lang="en-US" sz="1000" dirty="0">
                <a:solidFill>
                  <a:srgbClr val="002060"/>
                </a:solidFill>
                <a:latin typeface="Arial" pitchFamily="34" charset="0"/>
                <a:ea typeface="宋体" pitchFamily="2" charset="-122"/>
                <a:cs typeface="Arial" pitchFamily="34" charset="0"/>
              </a:rPr>
              <a:t>Evans DP </a:t>
            </a:r>
            <a:r>
              <a:rPr lang="en-US" sz="1000" i="1" dirty="0">
                <a:solidFill>
                  <a:srgbClr val="002060"/>
                </a:solidFill>
                <a:latin typeface="Arial" pitchFamily="34" charset="0"/>
                <a:ea typeface="宋体" pitchFamily="2" charset="-122"/>
                <a:cs typeface="Arial" pitchFamily="34" charset="0"/>
              </a:rPr>
              <a:t>et al. Curr Med Res Opin</a:t>
            </a:r>
            <a:r>
              <a:rPr lang="en-US" sz="1000" dirty="0">
                <a:solidFill>
                  <a:srgbClr val="002060"/>
                </a:solidFill>
                <a:latin typeface="Arial" pitchFamily="34" charset="0"/>
                <a:ea typeface="宋体" pitchFamily="2" charset="-122"/>
                <a:cs typeface="Arial" pitchFamily="34" charset="0"/>
              </a:rPr>
              <a:t> 1980; 6(8):540-7; </a:t>
            </a:r>
            <a:r>
              <a:rPr lang="da-DK" sz="1000" dirty="0" smtClean="0">
                <a:solidFill>
                  <a:srgbClr val="002060"/>
                </a:solidFill>
                <a:latin typeface="Arial" pitchFamily="34" charset="0"/>
                <a:ea typeface="宋体" pitchFamily="2" charset="-122"/>
                <a:cs typeface="Arial" pitchFamily="34" charset="0"/>
              </a:rPr>
              <a:t>Finckh A </a:t>
            </a:r>
            <a:r>
              <a:rPr lang="da-DK" sz="1000" i="1" dirty="0" smtClean="0">
                <a:solidFill>
                  <a:srgbClr val="002060"/>
                </a:solidFill>
                <a:latin typeface="Arial" pitchFamily="34" charset="0"/>
                <a:ea typeface="宋体" pitchFamily="2" charset="-122"/>
                <a:cs typeface="Arial" pitchFamily="34" charset="0"/>
              </a:rPr>
              <a:t>et al. Spine </a:t>
            </a:r>
            <a:r>
              <a:rPr lang="da-DK" sz="1000" i="1" dirty="0">
                <a:solidFill>
                  <a:srgbClr val="002060"/>
                </a:solidFill>
                <a:latin typeface="Arial" pitchFamily="34" charset="0"/>
                <a:ea typeface="宋体" pitchFamily="2" charset="-122"/>
                <a:cs typeface="Arial" pitchFamily="34" charset="0"/>
              </a:rPr>
              <a:t>(Phila </a:t>
            </a:r>
            <a:r>
              <a:rPr lang="da-DK" sz="1000" i="1" dirty="0" smtClean="0">
                <a:solidFill>
                  <a:srgbClr val="002060"/>
                </a:solidFill>
                <a:latin typeface="Arial" pitchFamily="34" charset="0"/>
                <a:ea typeface="宋体" pitchFamily="2" charset="-122"/>
                <a:cs typeface="Arial" pitchFamily="34" charset="0"/>
              </a:rPr>
              <a:t>PA 1976</a:t>
            </a:r>
            <a:r>
              <a:rPr lang="da-DK" sz="1000" i="1" dirty="0">
                <a:solidFill>
                  <a:srgbClr val="002060"/>
                </a:solidFill>
                <a:latin typeface="Arial" pitchFamily="34" charset="0"/>
                <a:ea typeface="宋体" pitchFamily="2" charset="-122"/>
                <a:cs typeface="Arial" pitchFamily="34" charset="0"/>
              </a:rPr>
              <a:t>). </a:t>
            </a:r>
            <a:r>
              <a:rPr lang="da-DK" sz="1000" dirty="0" smtClean="0">
                <a:solidFill>
                  <a:srgbClr val="002060"/>
                </a:solidFill>
                <a:latin typeface="Arial" pitchFamily="34" charset="0"/>
                <a:ea typeface="宋体" pitchFamily="2" charset="-122"/>
                <a:cs typeface="Arial" pitchFamily="34" charset="0"/>
              </a:rPr>
              <a:t>2006; 31(4</a:t>
            </a:r>
            <a:r>
              <a:rPr lang="da-DK" sz="1000" dirty="0">
                <a:solidFill>
                  <a:srgbClr val="002060"/>
                </a:solidFill>
                <a:latin typeface="Arial" pitchFamily="34" charset="0"/>
                <a:ea typeface="宋体" pitchFamily="2" charset="-122"/>
                <a:cs typeface="Arial" pitchFamily="34" charset="0"/>
              </a:rPr>
              <a:t>):</a:t>
            </a:r>
            <a:r>
              <a:rPr lang="da-DK" sz="1000" dirty="0" smtClean="0">
                <a:solidFill>
                  <a:srgbClr val="002060"/>
                </a:solidFill>
                <a:latin typeface="Arial" pitchFamily="34" charset="0"/>
                <a:ea typeface="宋体" pitchFamily="2" charset="-122"/>
                <a:cs typeface="Arial" pitchFamily="34" charset="0"/>
              </a:rPr>
              <a:t>377-81;</a:t>
            </a:r>
            <a:endParaRPr lang="da-DK" sz="1000" dirty="0">
              <a:solidFill>
                <a:srgbClr val="002060"/>
              </a:solidFill>
              <a:latin typeface="Arial" pitchFamily="34" charset="0"/>
              <a:ea typeface="宋体" pitchFamily="2" charset="-122"/>
              <a:cs typeface="Arial" pitchFamily="34" charset="0"/>
            </a:endParaRPr>
          </a:p>
          <a:p>
            <a:pPr marL="0" lvl="4"/>
            <a:r>
              <a:rPr lang="da-DK" sz="1000" dirty="0" smtClean="0">
                <a:solidFill>
                  <a:srgbClr val="002060"/>
                </a:solidFill>
                <a:latin typeface="Arial" pitchFamily="34" charset="0"/>
                <a:ea typeface="宋体" pitchFamily="2" charset="-122"/>
                <a:cs typeface="Arial" pitchFamily="34" charset="0"/>
              </a:rPr>
              <a:t>Friedman BW </a:t>
            </a:r>
            <a:r>
              <a:rPr lang="da-DK" sz="1000" i="1" dirty="0" smtClean="0">
                <a:solidFill>
                  <a:srgbClr val="002060"/>
                </a:solidFill>
                <a:latin typeface="Arial" pitchFamily="34" charset="0"/>
                <a:ea typeface="宋体" pitchFamily="2" charset="-122"/>
                <a:cs typeface="Arial" pitchFamily="34" charset="0"/>
              </a:rPr>
              <a:t>et </a:t>
            </a:r>
            <a:r>
              <a:rPr lang="da-DK" sz="1000" i="1" dirty="0">
                <a:solidFill>
                  <a:srgbClr val="002060"/>
                </a:solidFill>
                <a:latin typeface="Arial" pitchFamily="34" charset="0"/>
                <a:ea typeface="宋体" pitchFamily="2" charset="-122"/>
                <a:cs typeface="Arial" pitchFamily="34" charset="0"/>
              </a:rPr>
              <a:t>al. J Emerg </a:t>
            </a:r>
            <a:r>
              <a:rPr lang="da-DK" sz="1000" i="1" dirty="0" smtClean="0">
                <a:solidFill>
                  <a:srgbClr val="002060"/>
                </a:solidFill>
                <a:latin typeface="Arial" pitchFamily="34" charset="0"/>
                <a:ea typeface="宋体" pitchFamily="2" charset="-122"/>
                <a:cs typeface="Arial" pitchFamily="34" charset="0"/>
              </a:rPr>
              <a:t>Med</a:t>
            </a:r>
            <a:r>
              <a:rPr lang="da-DK" sz="1000" dirty="0" smtClean="0">
                <a:solidFill>
                  <a:srgbClr val="002060"/>
                </a:solidFill>
                <a:latin typeface="Arial" pitchFamily="34" charset="0"/>
                <a:ea typeface="宋体" pitchFamily="2" charset="-122"/>
                <a:cs typeface="Arial" pitchFamily="34" charset="0"/>
              </a:rPr>
              <a:t> 2006; 31(4</a:t>
            </a:r>
            <a:r>
              <a:rPr lang="da-DK" sz="1000" dirty="0">
                <a:solidFill>
                  <a:srgbClr val="002060"/>
                </a:solidFill>
                <a:latin typeface="Arial" pitchFamily="34" charset="0"/>
                <a:ea typeface="宋体" pitchFamily="2" charset="-122"/>
                <a:cs typeface="Arial" pitchFamily="34" charset="0"/>
              </a:rPr>
              <a:t>):</a:t>
            </a:r>
            <a:r>
              <a:rPr lang="da-DK" sz="1000" dirty="0" smtClean="0">
                <a:solidFill>
                  <a:srgbClr val="002060"/>
                </a:solidFill>
                <a:latin typeface="Arial" pitchFamily="34" charset="0"/>
                <a:ea typeface="宋体" pitchFamily="2" charset="-122"/>
                <a:cs typeface="Arial" pitchFamily="34" charset="0"/>
              </a:rPr>
              <a:t>365-70; Haimovic IC, Beresford HR</a:t>
            </a:r>
            <a:r>
              <a:rPr lang="da-DK" sz="1000" i="1" dirty="0" smtClean="0">
                <a:solidFill>
                  <a:srgbClr val="002060"/>
                </a:solidFill>
                <a:latin typeface="Arial" pitchFamily="34" charset="0"/>
                <a:ea typeface="宋体" pitchFamily="2" charset="-122"/>
                <a:cs typeface="Arial" pitchFamily="34" charset="0"/>
              </a:rPr>
              <a:t>. </a:t>
            </a:r>
            <a:r>
              <a:rPr lang="da-DK" sz="1000" i="1" dirty="0">
                <a:solidFill>
                  <a:srgbClr val="002060"/>
                </a:solidFill>
                <a:latin typeface="Arial" pitchFamily="34" charset="0"/>
                <a:ea typeface="宋体" pitchFamily="2" charset="-122"/>
                <a:cs typeface="Arial" pitchFamily="34" charset="0"/>
              </a:rPr>
              <a:t>Neurology </a:t>
            </a:r>
            <a:r>
              <a:rPr lang="da-DK" sz="1000" dirty="0">
                <a:solidFill>
                  <a:srgbClr val="002060"/>
                </a:solidFill>
                <a:latin typeface="Arial" pitchFamily="34" charset="0"/>
                <a:ea typeface="宋体" pitchFamily="2" charset="-122"/>
                <a:cs typeface="Arial" pitchFamily="34" charset="0"/>
              </a:rPr>
              <a:t>1986</a:t>
            </a:r>
            <a:r>
              <a:rPr lang="da-DK" sz="1000" dirty="0" smtClean="0">
                <a:solidFill>
                  <a:srgbClr val="002060"/>
                </a:solidFill>
                <a:latin typeface="Arial" pitchFamily="34" charset="0"/>
                <a:ea typeface="宋体" pitchFamily="2" charset="-122"/>
                <a:cs typeface="Arial" pitchFamily="34" charset="0"/>
              </a:rPr>
              <a:t>; 36(12):1593-4;</a:t>
            </a:r>
            <a:endParaRPr lang="da-DK" sz="1000" dirty="0">
              <a:solidFill>
                <a:srgbClr val="002060"/>
              </a:solidFill>
              <a:latin typeface="Arial" pitchFamily="34" charset="0"/>
              <a:ea typeface="宋体" pitchFamily="2" charset="-122"/>
              <a:cs typeface="Arial" pitchFamily="34" charset="0"/>
            </a:endParaRPr>
          </a:p>
          <a:p>
            <a:pPr marL="0" lvl="4"/>
            <a:r>
              <a:rPr lang="da-DK" sz="1000" dirty="0">
                <a:solidFill>
                  <a:srgbClr val="002060"/>
                </a:solidFill>
                <a:latin typeface="Arial" pitchFamily="34" charset="0"/>
                <a:ea typeface="宋体" pitchFamily="2" charset="-122"/>
                <a:cs typeface="Arial" pitchFamily="34" charset="0"/>
              </a:rPr>
              <a:t>Medina Santillán </a:t>
            </a:r>
            <a:r>
              <a:rPr lang="da-DK" sz="1000" dirty="0" smtClean="0">
                <a:solidFill>
                  <a:srgbClr val="002060"/>
                </a:solidFill>
                <a:latin typeface="Arial" pitchFamily="34" charset="0"/>
                <a:ea typeface="宋体" pitchFamily="2" charset="-122"/>
                <a:cs typeface="Arial" pitchFamily="34" charset="0"/>
              </a:rPr>
              <a:t>R </a:t>
            </a:r>
            <a:r>
              <a:rPr lang="da-DK" sz="1000" i="1" dirty="0" smtClean="0">
                <a:solidFill>
                  <a:srgbClr val="002060"/>
                </a:solidFill>
                <a:latin typeface="Arial" pitchFamily="34" charset="0"/>
                <a:ea typeface="宋体" pitchFamily="2" charset="-122"/>
                <a:cs typeface="Arial" pitchFamily="34" charset="0"/>
              </a:rPr>
              <a:t>et al. </a:t>
            </a:r>
            <a:r>
              <a:rPr lang="da-DK" sz="1000" i="1" dirty="0">
                <a:solidFill>
                  <a:srgbClr val="002060"/>
                </a:solidFill>
                <a:latin typeface="Arial" pitchFamily="34" charset="0"/>
                <a:ea typeface="宋体" pitchFamily="2" charset="-122"/>
                <a:cs typeface="Arial" pitchFamily="34" charset="0"/>
              </a:rPr>
              <a:t>Proc West Pharmacol </a:t>
            </a:r>
            <a:r>
              <a:rPr lang="da-DK" sz="1000" i="1" dirty="0" smtClean="0">
                <a:solidFill>
                  <a:srgbClr val="002060"/>
                </a:solidFill>
                <a:latin typeface="Arial" pitchFamily="34" charset="0"/>
                <a:ea typeface="宋体" pitchFamily="2" charset="-122"/>
                <a:cs typeface="Arial" pitchFamily="34" charset="0"/>
              </a:rPr>
              <a:t>Soc</a:t>
            </a:r>
            <a:r>
              <a:rPr lang="da-DK" sz="1000" dirty="0" smtClean="0">
                <a:solidFill>
                  <a:srgbClr val="002060"/>
                </a:solidFill>
                <a:latin typeface="Arial" pitchFamily="34" charset="0"/>
                <a:ea typeface="宋体" pitchFamily="2" charset="-122"/>
                <a:cs typeface="Arial" pitchFamily="34" charset="0"/>
              </a:rPr>
              <a:t> 2000; 43:69-70.</a:t>
            </a:r>
            <a:endParaRPr lang="en-US" sz="1000" dirty="0">
              <a:solidFill>
                <a:srgbClr val="002060"/>
              </a:solidFill>
              <a:latin typeface="Arial" pitchFamily="34" charset="0"/>
              <a:ea typeface="宋体" pitchFamily="2" charset="-122"/>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008854525"/>
              </p:ext>
            </p:extLst>
          </p:nvPr>
        </p:nvGraphicFramePr>
        <p:xfrm>
          <a:off x="250825" y="1844700"/>
          <a:ext cx="8640000" cy="1072080"/>
        </p:xfrm>
        <a:graphic>
          <a:graphicData uri="http://schemas.openxmlformats.org/drawingml/2006/table">
            <a:tbl>
              <a:tblPr firstRow="1" bandRow="1">
                <a:tableStyleId>{5C22544A-7EE6-4342-B048-85BDC9FD1C3A}</a:tableStyleId>
              </a:tblPr>
              <a:tblGrid>
                <a:gridCol w="2880000"/>
                <a:gridCol w="2880000"/>
                <a:gridCol w="2880000"/>
              </a:tblGrid>
              <a:tr h="432000">
                <a:tc>
                  <a:txBody>
                    <a:bodyPr/>
                    <a:lstStyle/>
                    <a:p>
                      <a:pPr algn="ctr"/>
                      <a:r>
                        <a:rPr lang="en-CA" sz="2000" dirty="0" smtClean="0">
                          <a:latin typeface="Arial" pitchFamily="34" charset="0"/>
                          <a:ea typeface="宋体" pitchFamily="2" charset="-122"/>
                          <a:cs typeface="Arial" pitchFamily="34" charset="0"/>
                        </a:rPr>
                        <a:t>ASA</a:t>
                      </a:r>
                      <a:endParaRPr lang="en-CA" sz="2000" dirty="0">
                        <a:latin typeface="Arial" pitchFamily="34" charset="0"/>
                        <a:ea typeface="宋体" pitchFamily="2" charset="-122"/>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dirty="0" smtClean="0">
                          <a:latin typeface="Arial" pitchFamily="34" charset="0"/>
                          <a:ea typeface="宋体" pitchFamily="2" charset="-122"/>
                          <a:cs typeface="Arial" pitchFamily="34" charset="0"/>
                        </a:rPr>
                        <a:t>苯二氮卓</a:t>
                      </a:r>
                      <a:endParaRPr lang="en-CA" sz="2000" dirty="0">
                        <a:latin typeface="Arial" pitchFamily="34" charset="0"/>
                        <a:ea typeface="宋体" pitchFamily="2" charset="-122"/>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000" dirty="0" smtClean="0">
                          <a:latin typeface="Arial" pitchFamily="34" charset="0"/>
                          <a:ea typeface="宋体" pitchFamily="2" charset="-122"/>
                          <a:cs typeface="Arial" pitchFamily="34" charset="0"/>
                        </a:rPr>
                        <a:t>全身用皮质类固醇</a:t>
                      </a:r>
                      <a:endParaRPr lang="en-CA" sz="2000" dirty="0">
                        <a:latin typeface="Arial" pitchFamily="34" charset="0"/>
                        <a:ea typeface="宋体" pitchFamily="2" charset="-122"/>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203200" indent="-203200">
                        <a:buFont typeface="Arial" pitchFamily="34" charset="0"/>
                        <a:buChar char="•"/>
                      </a:pPr>
                      <a:r>
                        <a:rPr lang="zh-CN" altLang="en-US" sz="1800" b="0" baseline="0" dirty="0" smtClean="0">
                          <a:solidFill>
                            <a:srgbClr val="002060"/>
                          </a:solidFill>
                          <a:latin typeface="Arial" pitchFamily="34" charset="0"/>
                          <a:ea typeface="宋体" pitchFamily="2" charset="-122"/>
                          <a:cs typeface="Arial" pitchFamily="34" charset="0"/>
                        </a:rPr>
                        <a:t>证据不充分，不推荐用于腰痛患者止痛</a:t>
                      </a:r>
                      <a:endParaRPr lang="en-CA" sz="1800" b="0" dirty="0" smtClean="0">
                        <a:solidFill>
                          <a:srgbClr val="002060"/>
                        </a:solidFill>
                        <a:latin typeface="Arial" pitchFamily="34" charset="0"/>
                        <a:ea typeface="宋体" pitchFamily="2" charset="-12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FC"/>
                    </a:solidFill>
                  </a:tcPr>
                </a:tc>
                <a:tc>
                  <a:txBody>
                    <a:bodyPr/>
                    <a:lstStyle/>
                    <a:p>
                      <a:pPr marL="203200" marR="0" indent="-203200" algn="l" defTabSz="914400" rtl="0" eaLnBrk="1" fontAlgn="auto" latinLnBrk="0" hangingPunct="1">
                        <a:lnSpc>
                          <a:spcPct val="100000"/>
                        </a:lnSpc>
                        <a:spcBef>
                          <a:spcPts val="0"/>
                        </a:spcBef>
                        <a:spcAft>
                          <a:spcPts val="0"/>
                        </a:spcAft>
                        <a:buClrTx/>
                        <a:buSzTx/>
                        <a:buFont typeface="Arial" pitchFamily="34" charset="0"/>
                        <a:buChar char="•"/>
                        <a:tabLst/>
                        <a:defRPr/>
                      </a:pPr>
                      <a:r>
                        <a:rPr lang="zh-CN" altLang="en-US" sz="1800" b="0" dirty="0" smtClean="0">
                          <a:solidFill>
                            <a:srgbClr val="002060"/>
                          </a:solidFill>
                          <a:latin typeface="Arial" pitchFamily="34" charset="0"/>
                          <a:ea typeface="宋体" pitchFamily="2" charset="-122"/>
                          <a:cs typeface="Arial" pitchFamily="34" charset="0"/>
                        </a:rPr>
                        <a:t>滥用，成瘾性和耐受的风险</a:t>
                      </a:r>
                      <a:endParaRPr lang="en-CA" sz="1800" b="0" dirty="0">
                        <a:solidFill>
                          <a:srgbClr val="002060"/>
                        </a:solidFill>
                        <a:latin typeface="Arial" pitchFamily="34" charset="0"/>
                        <a:ea typeface="宋体" pitchFamily="2" charset="-12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FC"/>
                    </a:solidFill>
                  </a:tcPr>
                </a:tc>
                <a:tc>
                  <a:txBody>
                    <a:bodyPr/>
                    <a:lstStyle/>
                    <a:p>
                      <a:pPr marL="203200" indent="-203200">
                        <a:buFont typeface="Arial" pitchFamily="34" charset="0"/>
                        <a:buChar char="•"/>
                      </a:pPr>
                      <a:r>
                        <a:rPr lang="zh-CN" altLang="en-US" sz="1800" b="0" dirty="0" smtClean="0">
                          <a:solidFill>
                            <a:srgbClr val="002060"/>
                          </a:solidFill>
                          <a:latin typeface="Arial" pitchFamily="34" charset="0"/>
                          <a:ea typeface="宋体" pitchFamily="2" charset="-122"/>
                          <a:cs typeface="Arial" pitchFamily="34" charset="0"/>
                        </a:rPr>
                        <a:t>口服或肠外给药</a:t>
                      </a:r>
                      <a:endParaRPr lang="en-US" altLang="zh-CN" sz="1800" b="0" dirty="0" smtClean="0">
                        <a:solidFill>
                          <a:srgbClr val="002060"/>
                        </a:solidFill>
                        <a:latin typeface="Arial" pitchFamily="34" charset="0"/>
                        <a:ea typeface="宋体" pitchFamily="2" charset="-122"/>
                        <a:cs typeface="Arial" pitchFamily="34" charset="0"/>
                      </a:endParaRPr>
                    </a:p>
                    <a:p>
                      <a:pPr marL="203200" indent="-203200">
                        <a:buFont typeface="Arial" pitchFamily="34" charset="0"/>
                        <a:buChar char="•"/>
                      </a:pPr>
                      <a:r>
                        <a:rPr lang="zh-CN" altLang="en-US" sz="1800" b="0" dirty="0" smtClean="0">
                          <a:solidFill>
                            <a:srgbClr val="002060"/>
                          </a:solidFill>
                          <a:latin typeface="Arial" pitchFamily="34" charset="0"/>
                          <a:ea typeface="宋体" pitchFamily="2" charset="-122"/>
                          <a:cs typeface="Arial" pitchFamily="34" charset="0"/>
                        </a:rPr>
                        <a:t>疗效不及安慰剂</a:t>
                      </a:r>
                      <a:endParaRPr lang="en-CA" sz="1800" b="0" dirty="0">
                        <a:solidFill>
                          <a:srgbClr val="002060"/>
                        </a:solidFill>
                        <a:latin typeface="Arial" pitchFamily="34" charset="0"/>
                        <a:ea typeface="宋体" pitchFamily="2" charset="-12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FC"/>
                    </a:solidFill>
                  </a:tcPr>
                </a:tc>
              </a:tr>
            </a:tbl>
          </a:graphicData>
        </a:graphic>
      </p:graphicFrame>
    </p:spTree>
    <p:extLst>
      <p:ext uri="{BB962C8B-B14F-4D97-AF65-F5344CB8AC3E}">
        <p14:creationId xmlns:p14="http://schemas.microsoft.com/office/powerpoint/2010/main" val="26862457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lnSpc>
                <a:spcPct val="85000"/>
              </a:lnSpc>
            </a:pPr>
            <a:r>
              <a:rPr lang="zh-CN" altLang="en-US" dirty="0" smtClean="0">
                <a:latin typeface="Arial" pitchFamily="34" charset="0"/>
                <a:ea typeface="宋体" pitchFamily="2" charset="-122"/>
                <a:cs typeface="Arial" pitchFamily="34" charset="0"/>
              </a:rPr>
              <a:t>什么是腰痛？</a:t>
            </a:r>
            <a:endParaRPr lang="en-US" dirty="0">
              <a:latin typeface="Arial" pitchFamily="34" charset="0"/>
              <a:ea typeface="宋体" pitchFamily="2" charset="-122"/>
              <a:cs typeface="Arial" pitchFamily="34" charset="0"/>
            </a:endParaRPr>
          </a:p>
        </p:txBody>
      </p:sp>
      <p:sp>
        <p:nvSpPr>
          <p:cNvPr id="2" name="Content Placeholder 1"/>
          <p:cNvSpPr>
            <a:spLocks noGrp="1"/>
          </p:cNvSpPr>
          <p:nvPr>
            <p:ph idx="1"/>
          </p:nvPr>
        </p:nvSpPr>
        <p:spPr>
          <a:xfrm>
            <a:off x="457200" y="1691640"/>
            <a:ext cx="5698976" cy="4525963"/>
          </a:xfrm>
        </p:spPr>
        <p:txBody>
          <a:bodyPr>
            <a:noAutofit/>
          </a:bodyPr>
          <a:lstStyle/>
          <a:p>
            <a:pPr marL="355600" indent="-355600">
              <a:spcBef>
                <a:spcPts val="600"/>
              </a:spcBef>
              <a:spcAft>
                <a:spcPts val="1800"/>
              </a:spcAft>
            </a:pPr>
            <a:r>
              <a:rPr lang="zh-CN" altLang="en-US" sz="2400" dirty="0" smtClean="0">
                <a:latin typeface="Arial" pitchFamily="34" charset="0"/>
                <a:ea typeface="宋体" pitchFamily="2" charset="-122"/>
                <a:cs typeface="Arial" pitchFamily="34" charset="0"/>
              </a:rPr>
              <a:t>肋缘以下臀沟以上的疼痛，可辐射或不辐射到下肢</a:t>
            </a:r>
            <a:r>
              <a:rPr lang="en-US" sz="2400" baseline="30000" dirty="0" smtClean="0">
                <a:solidFill>
                  <a:schemeClr val="bg2"/>
                </a:solidFill>
                <a:latin typeface="Arial" pitchFamily="34" charset="0"/>
                <a:ea typeface="宋体" pitchFamily="2" charset="-122"/>
                <a:cs typeface="Arial" pitchFamily="34" charset="0"/>
              </a:rPr>
              <a:t>1</a:t>
            </a:r>
            <a:endParaRPr lang="en-US" sz="2400" baseline="30000" dirty="0">
              <a:solidFill>
                <a:schemeClr val="bg2"/>
              </a:solidFill>
              <a:latin typeface="Arial" pitchFamily="34" charset="0"/>
              <a:ea typeface="宋体" pitchFamily="2" charset="-122"/>
              <a:cs typeface="Arial" pitchFamily="34" charset="0"/>
            </a:endParaRPr>
          </a:p>
          <a:p>
            <a:pPr marL="355600" indent="-355600">
              <a:spcBef>
                <a:spcPts val="0"/>
              </a:spcBef>
              <a:spcAft>
                <a:spcPts val="600"/>
              </a:spcAft>
            </a:pPr>
            <a:r>
              <a:rPr lang="zh-CN" altLang="en-US" sz="2400" b="1" dirty="0" smtClean="0">
                <a:solidFill>
                  <a:schemeClr val="bg2"/>
                </a:solidFill>
                <a:latin typeface="Arial" pitchFamily="34" charset="0"/>
                <a:ea typeface="宋体" pitchFamily="2" charset="-122"/>
                <a:cs typeface="Arial" pitchFamily="34" charset="0"/>
              </a:rPr>
              <a:t>急性 </a:t>
            </a:r>
            <a:r>
              <a:rPr lang="en-US" sz="2400" dirty="0" smtClean="0">
                <a:solidFill>
                  <a:schemeClr val="bg2"/>
                </a:solidFill>
                <a:latin typeface="Arial" pitchFamily="34" charset="0"/>
                <a:ea typeface="宋体" pitchFamily="2" charset="-122"/>
                <a:cs typeface="Arial" pitchFamily="34" charset="0"/>
              </a:rPr>
              <a:t>vs</a:t>
            </a:r>
            <a:r>
              <a:rPr lang="en-US" sz="2400" b="1" dirty="0">
                <a:solidFill>
                  <a:schemeClr val="bg2"/>
                </a:solidFill>
                <a:latin typeface="Arial" pitchFamily="34" charset="0"/>
                <a:ea typeface="宋体" pitchFamily="2" charset="-122"/>
                <a:cs typeface="Arial" pitchFamily="34" charset="0"/>
              </a:rPr>
              <a:t>. </a:t>
            </a:r>
            <a:r>
              <a:rPr lang="zh-CN" altLang="en-US" sz="2400" b="1" dirty="0" smtClean="0">
                <a:solidFill>
                  <a:schemeClr val="bg2"/>
                </a:solidFill>
                <a:latin typeface="Arial" pitchFamily="34" charset="0"/>
                <a:ea typeface="宋体" pitchFamily="2" charset="-122"/>
                <a:cs typeface="Arial" pitchFamily="34" charset="0"/>
              </a:rPr>
              <a:t>慢性</a:t>
            </a:r>
            <a:r>
              <a:rPr lang="zh-CN" altLang="en-US" sz="2400" dirty="0" smtClean="0">
                <a:solidFill>
                  <a:schemeClr val="bg2"/>
                </a:solidFill>
                <a:latin typeface="Arial" pitchFamily="34" charset="0"/>
                <a:ea typeface="宋体" pitchFamily="2" charset="-122"/>
                <a:cs typeface="Arial" pitchFamily="34" charset="0"/>
              </a:rPr>
              <a:t>腰痛根据持续时间分类：</a:t>
            </a:r>
            <a:endParaRPr lang="en-US" sz="2400" baseline="30000" dirty="0">
              <a:solidFill>
                <a:schemeClr val="bg2"/>
              </a:solidFill>
              <a:latin typeface="Arial" pitchFamily="34" charset="0"/>
              <a:ea typeface="宋体" pitchFamily="2" charset="-122"/>
              <a:cs typeface="Arial" pitchFamily="34" charset="0"/>
            </a:endParaRPr>
          </a:p>
          <a:p>
            <a:pPr marL="895350" lvl="1" indent="-284163">
              <a:spcBef>
                <a:spcPts val="0"/>
              </a:spcBef>
              <a:spcAft>
                <a:spcPts val="600"/>
              </a:spcAft>
            </a:pPr>
            <a:r>
              <a:rPr lang="zh-CN" altLang="en-US" sz="2400" b="1" dirty="0" smtClean="0">
                <a:solidFill>
                  <a:schemeClr val="accent2"/>
                </a:solidFill>
                <a:latin typeface="Arial" pitchFamily="34" charset="0"/>
                <a:ea typeface="宋体" pitchFamily="2" charset="-122"/>
                <a:cs typeface="Arial" pitchFamily="34" charset="0"/>
              </a:rPr>
              <a:t>急性：</a:t>
            </a:r>
            <a:r>
              <a:rPr lang="en-US" sz="2400" dirty="0" smtClean="0">
                <a:solidFill>
                  <a:schemeClr val="bg1"/>
                </a:solidFill>
                <a:latin typeface="Arial" pitchFamily="34" charset="0"/>
                <a:ea typeface="宋体" pitchFamily="2" charset="-122"/>
                <a:cs typeface="Arial" pitchFamily="34" charset="0"/>
              </a:rPr>
              <a:t> </a:t>
            </a:r>
            <a:r>
              <a:rPr lang="zh-CN" altLang="en-US" sz="2400" dirty="0">
                <a:solidFill>
                  <a:schemeClr val="bg2"/>
                </a:solidFill>
                <a:latin typeface="Arial" pitchFamily="34" charset="0"/>
                <a:ea typeface="宋体" pitchFamily="2" charset="-122"/>
                <a:cs typeface="Arial" pitchFamily="34" charset="0"/>
              </a:rPr>
              <a:t>不</a:t>
            </a:r>
            <a:r>
              <a:rPr lang="zh-CN" altLang="en-US" sz="2400" dirty="0" smtClean="0">
                <a:solidFill>
                  <a:schemeClr val="bg2"/>
                </a:solidFill>
                <a:latin typeface="Arial" pitchFamily="34" charset="0"/>
                <a:ea typeface="宋体" pitchFamily="2" charset="-122"/>
                <a:cs typeface="Arial" pitchFamily="34" charset="0"/>
              </a:rPr>
              <a:t>到</a:t>
            </a:r>
            <a:r>
              <a:rPr lang="en-CA" sz="2400" dirty="0" smtClean="0">
                <a:solidFill>
                  <a:schemeClr val="bg2"/>
                </a:solidFill>
                <a:latin typeface="Arial" pitchFamily="34" charset="0"/>
                <a:ea typeface="宋体" pitchFamily="2" charset="-122"/>
                <a:cs typeface="Arial" pitchFamily="34" charset="0"/>
              </a:rPr>
              <a:t>3</a:t>
            </a:r>
            <a:r>
              <a:rPr lang="zh-CN" altLang="en-US" sz="2400" dirty="0">
                <a:solidFill>
                  <a:schemeClr val="bg2"/>
                </a:solidFill>
                <a:latin typeface="Arial" pitchFamily="34" charset="0"/>
                <a:ea typeface="宋体" pitchFamily="2" charset="-122"/>
                <a:cs typeface="Arial" pitchFamily="34" charset="0"/>
              </a:rPr>
              <a:t>个月</a:t>
            </a:r>
            <a:r>
              <a:rPr lang="en-CA" sz="2400" baseline="30000" dirty="0" smtClean="0">
                <a:solidFill>
                  <a:schemeClr val="bg2"/>
                </a:solidFill>
                <a:latin typeface="Arial" pitchFamily="34" charset="0"/>
                <a:ea typeface="宋体" pitchFamily="2" charset="-122"/>
                <a:cs typeface="Arial" pitchFamily="34" charset="0"/>
              </a:rPr>
              <a:t>2,3</a:t>
            </a:r>
            <a:endParaRPr lang="en-CA" sz="2400" baseline="30000" dirty="0">
              <a:solidFill>
                <a:schemeClr val="bg2"/>
              </a:solidFill>
              <a:latin typeface="Arial" pitchFamily="34" charset="0"/>
              <a:ea typeface="宋体" pitchFamily="2" charset="-122"/>
              <a:cs typeface="Arial" pitchFamily="34" charset="0"/>
            </a:endParaRPr>
          </a:p>
          <a:p>
            <a:pPr marL="895350" lvl="1" indent="-284163">
              <a:spcBef>
                <a:spcPts val="0"/>
              </a:spcBef>
              <a:spcAft>
                <a:spcPts val="600"/>
              </a:spcAft>
            </a:pPr>
            <a:r>
              <a:rPr lang="zh-CN" altLang="en-US" sz="2400" dirty="0" smtClean="0">
                <a:solidFill>
                  <a:schemeClr val="accent4">
                    <a:lumMod val="50000"/>
                  </a:schemeClr>
                </a:solidFill>
                <a:latin typeface="Arial" pitchFamily="34" charset="0"/>
                <a:ea typeface="宋体" pitchFamily="2" charset="-122"/>
                <a:cs typeface="Arial" pitchFamily="34" charset="0"/>
              </a:rPr>
              <a:t>亚急性：</a:t>
            </a:r>
            <a:r>
              <a:rPr lang="en-US" sz="2400" dirty="0" smtClean="0">
                <a:solidFill>
                  <a:schemeClr val="accent4">
                    <a:lumMod val="50000"/>
                  </a:schemeClr>
                </a:solidFill>
                <a:latin typeface="Arial" pitchFamily="34" charset="0"/>
                <a:ea typeface="宋体" pitchFamily="2" charset="-122"/>
                <a:cs typeface="Arial" pitchFamily="34" charset="0"/>
              </a:rPr>
              <a:t> </a:t>
            </a:r>
            <a:r>
              <a:rPr lang="en-CA" sz="2400" dirty="0" smtClean="0">
                <a:solidFill>
                  <a:schemeClr val="bg2"/>
                </a:solidFill>
                <a:latin typeface="Arial" pitchFamily="34" charset="0"/>
                <a:ea typeface="宋体" pitchFamily="2" charset="-122"/>
                <a:cs typeface="Arial" pitchFamily="34" charset="0"/>
              </a:rPr>
              <a:t>6</a:t>
            </a:r>
            <a:r>
              <a:rPr lang="zh-CN" altLang="en-US" sz="2400" dirty="0" smtClean="0">
                <a:solidFill>
                  <a:schemeClr val="bg2"/>
                </a:solidFill>
                <a:latin typeface="Arial" pitchFamily="34" charset="0"/>
                <a:ea typeface="宋体" pitchFamily="2" charset="-122"/>
                <a:cs typeface="Arial" pitchFamily="34" charset="0"/>
              </a:rPr>
              <a:t>到</a:t>
            </a:r>
            <a:r>
              <a:rPr lang="en-CA" sz="2400" dirty="0" smtClean="0">
                <a:solidFill>
                  <a:schemeClr val="bg2"/>
                </a:solidFill>
                <a:latin typeface="Arial" pitchFamily="34" charset="0"/>
                <a:ea typeface="宋体" pitchFamily="2" charset="-122"/>
                <a:cs typeface="Arial" pitchFamily="34" charset="0"/>
              </a:rPr>
              <a:t>12</a:t>
            </a:r>
            <a:r>
              <a:rPr lang="zh-CN" altLang="en-US" sz="2400" dirty="0" smtClean="0">
                <a:solidFill>
                  <a:schemeClr val="bg2"/>
                </a:solidFill>
                <a:latin typeface="Arial" pitchFamily="34" charset="0"/>
                <a:ea typeface="宋体" pitchFamily="2" charset="-122"/>
                <a:cs typeface="Arial" pitchFamily="34" charset="0"/>
              </a:rPr>
              <a:t>周</a:t>
            </a:r>
            <a:r>
              <a:rPr lang="en-CA" sz="2400" baseline="30000" dirty="0" smtClean="0">
                <a:solidFill>
                  <a:schemeClr val="bg2"/>
                </a:solidFill>
                <a:latin typeface="Arial" pitchFamily="34" charset="0"/>
                <a:ea typeface="宋体" pitchFamily="2" charset="-122"/>
                <a:cs typeface="Arial" pitchFamily="34" charset="0"/>
              </a:rPr>
              <a:t>1</a:t>
            </a:r>
            <a:endParaRPr lang="en-US" sz="2400" baseline="30000" dirty="0">
              <a:solidFill>
                <a:schemeClr val="bg2"/>
              </a:solidFill>
              <a:latin typeface="Arial" pitchFamily="34" charset="0"/>
              <a:ea typeface="宋体" pitchFamily="2" charset="-122"/>
              <a:cs typeface="Arial" pitchFamily="34" charset="0"/>
            </a:endParaRPr>
          </a:p>
          <a:p>
            <a:pPr marL="895350" lvl="1" indent="-284163">
              <a:spcBef>
                <a:spcPts val="200"/>
              </a:spcBef>
            </a:pPr>
            <a:r>
              <a:rPr lang="zh-CN" altLang="en-US" sz="2400" b="1" dirty="0" smtClean="0">
                <a:solidFill>
                  <a:schemeClr val="accent1"/>
                </a:solidFill>
                <a:latin typeface="Arial" pitchFamily="34" charset="0"/>
                <a:ea typeface="宋体" pitchFamily="2" charset="-122"/>
                <a:cs typeface="Arial" pitchFamily="34" charset="0"/>
              </a:rPr>
              <a:t>慢性：</a:t>
            </a:r>
            <a:r>
              <a:rPr lang="en-US" sz="2400" b="1" dirty="0" smtClean="0">
                <a:solidFill>
                  <a:schemeClr val="accent1"/>
                </a:solidFill>
                <a:latin typeface="Arial" pitchFamily="34" charset="0"/>
                <a:ea typeface="宋体" pitchFamily="2" charset="-122"/>
                <a:cs typeface="Arial" pitchFamily="34" charset="0"/>
              </a:rPr>
              <a:t> </a:t>
            </a:r>
            <a:r>
              <a:rPr lang="zh-CN" altLang="en-US" sz="2400" dirty="0" smtClean="0">
                <a:solidFill>
                  <a:schemeClr val="bg2"/>
                </a:solidFill>
                <a:latin typeface="Arial" pitchFamily="34" charset="0"/>
                <a:ea typeface="宋体" pitchFamily="2" charset="-122"/>
                <a:cs typeface="Arial" pitchFamily="34" charset="0"/>
              </a:rPr>
              <a:t>超过</a:t>
            </a:r>
            <a:r>
              <a:rPr lang="en-CA" sz="2400" dirty="0" smtClean="0">
                <a:solidFill>
                  <a:schemeClr val="bg2"/>
                </a:solidFill>
                <a:latin typeface="Arial" pitchFamily="34" charset="0"/>
                <a:ea typeface="宋体" pitchFamily="2" charset="-122"/>
                <a:cs typeface="Arial" pitchFamily="34" charset="0"/>
              </a:rPr>
              <a:t>3</a:t>
            </a:r>
            <a:r>
              <a:rPr lang="zh-CN" altLang="en-US" sz="2400" dirty="0">
                <a:solidFill>
                  <a:schemeClr val="bg2"/>
                </a:solidFill>
                <a:latin typeface="Arial" pitchFamily="34" charset="0"/>
                <a:ea typeface="宋体" pitchFamily="2" charset="-122"/>
                <a:cs typeface="Arial" pitchFamily="34" charset="0"/>
              </a:rPr>
              <a:t>个</a:t>
            </a:r>
            <a:r>
              <a:rPr lang="zh-CN" altLang="en-US" sz="2400" dirty="0" smtClean="0">
                <a:solidFill>
                  <a:schemeClr val="bg2"/>
                </a:solidFill>
                <a:latin typeface="Arial" pitchFamily="34" charset="0"/>
                <a:ea typeface="宋体" pitchFamily="2" charset="-122"/>
                <a:cs typeface="Arial" pitchFamily="34" charset="0"/>
              </a:rPr>
              <a:t>月</a:t>
            </a:r>
            <a:r>
              <a:rPr lang="en-CA" sz="2400" baseline="30000" dirty="0" smtClean="0">
                <a:solidFill>
                  <a:schemeClr val="bg2"/>
                </a:solidFill>
                <a:latin typeface="Arial" pitchFamily="34" charset="0"/>
                <a:ea typeface="宋体" pitchFamily="2" charset="-122"/>
                <a:cs typeface="Arial" pitchFamily="34" charset="0"/>
              </a:rPr>
              <a:t>2,3</a:t>
            </a:r>
            <a:endParaRPr lang="en-CA" sz="2400" baseline="30000" dirty="0">
              <a:solidFill>
                <a:schemeClr val="bg2"/>
              </a:solidFill>
              <a:latin typeface="Arial" pitchFamily="34" charset="0"/>
              <a:ea typeface="宋体" pitchFamily="2" charset="-122"/>
              <a:cs typeface="Arial" pitchFamily="34" charset="0"/>
            </a:endParaRPr>
          </a:p>
          <a:p>
            <a:endParaRPr lang="en-CA" sz="3600" dirty="0">
              <a:latin typeface="Arial" pitchFamily="34" charset="0"/>
              <a:ea typeface="宋体" pitchFamily="2" charset="-122"/>
              <a:cs typeface="Arial" pitchFamily="34" charset="0"/>
            </a:endParaRPr>
          </a:p>
        </p:txBody>
      </p:sp>
      <p:sp>
        <p:nvSpPr>
          <p:cNvPr id="8" name="Marcador de número de diapositiva 1"/>
          <p:cNvSpPr txBox="1">
            <a:spLocks/>
          </p:cNvSpPr>
          <p:nvPr/>
        </p:nvSpPr>
        <p:spPr bwMode="auto">
          <a:xfrm>
            <a:off x="206721" y="6199316"/>
            <a:ext cx="8964488" cy="615553"/>
          </a:xfrm>
          <a:prstGeom prst="rect">
            <a:avLst/>
          </a:prstGeom>
          <a:noFill/>
          <a:ln w="9525">
            <a:noFill/>
            <a:miter lim="800000"/>
            <a:headEnd/>
            <a:tailEnd/>
          </a:ln>
        </p:spPr>
        <p:txBody>
          <a:bodyPr wrap="square" lIns="0" tIns="0" rIns="0" bIns="0" anchor="b" anchorCtr="0">
            <a:spAutoFit/>
          </a:bodyPr>
          <a:lstStyle/>
          <a:p>
            <a:r>
              <a:rPr lang="en-US" sz="1000" dirty="0" smtClean="0">
                <a:solidFill>
                  <a:srgbClr val="002060"/>
                </a:solidFill>
                <a:latin typeface="Arial" pitchFamily="34" charset="0"/>
                <a:ea typeface="宋体" pitchFamily="2" charset="-122"/>
                <a:cs typeface="Arial" pitchFamily="34" charset="0"/>
              </a:rPr>
              <a:t>1. Airaksinen O </a:t>
            </a:r>
            <a:r>
              <a:rPr lang="en-US" sz="1000" i="1" dirty="0" smtClean="0">
                <a:solidFill>
                  <a:srgbClr val="002060"/>
                </a:solidFill>
                <a:latin typeface="Arial" pitchFamily="34" charset="0"/>
                <a:ea typeface="宋体" pitchFamily="2" charset="-122"/>
                <a:cs typeface="Arial" pitchFamily="34" charset="0"/>
              </a:rPr>
              <a:t>et al. Eur Spine J </a:t>
            </a:r>
            <a:r>
              <a:rPr lang="en-US" sz="1000" dirty="0" smtClean="0">
                <a:solidFill>
                  <a:srgbClr val="002060"/>
                </a:solidFill>
                <a:latin typeface="Arial" pitchFamily="34" charset="0"/>
                <a:ea typeface="宋体" pitchFamily="2" charset="-122"/>
                <a:cs typeface="Arial" pitchFamily="34" charset="0"/>
              </a:rPr>
              <a:t>2006; 15(Suppl 2):S192-300; 2. </a:t>
            </a:r>
            <a:r>
              <a:rPr lang="en-CA" sz="1000" dirty="0">
                <a:solidFill>
                  <a:srgbClr val="002060"/>
                </a:solidFill>
                <a:latin typeface="Arial" pitchFamily="34" charset="0"/>
                <a:ea typeface="宋体" pitchFamily="2" charset="-122"/>
                <a:cs typeface="Arial" pitchFamily="34" charset="0"/>
              </a:rPr>
              <a:t>International Association for the Study of </a:t>
            </a:r>
            <a:r>
              <a:rPr lang="en-CA" sz="1000" dirty="0" smtClean="0">
                <a:solidFill>
                  <a:srgbClr val="002060"/>
                </a:solidFill>
                <a:latin typeface="Arial" pitchFamily="34" charset="0"/>
                <a:ea typeface="宋体" pitchFamily="2" charset="-122"/>
                <a:cs typeface="Arial" pitchFamily="34" charset="0"/>
              </a:rPr>
              <a:t>Pain</a:t>
            </a:r>
            <a:r>
              <a:rPr lang="en-US" sz="1000" dirty="0" smtClean="0">
                <a:solidFill>
                  <a:srgbClr val="002060"/>
                </a:solidFill>
                <a:latin typeface="Arial" pitchFamily="34" charset="0"/>
                <a:ea typeface="宋体" pitchFamily="2" charset="-122"/>
                <a:cs typeface="Arial" pitchFamily="34" charset="0"/>
              </a:rPr>
              <a:t>. </a:t>
            </a:r>
            <a:r>
              <a:rPr lang="en-US" sz="1000" i="1" dirty="0" smtClean="0">
                <a:solidFill>
                  <a:srgbClr val="002060"/>
                </a:solidFill>
                <a:latin typeface="Arial" pitchFamily="34" charset="0"/>
                <a:ea typeface="宋体" pitchFamily="2" charset="-122"/>
                <a:cs typeface="Arial" pitchFamily="34" charset="0"/>
              </a:rPr>
              <a:t>Unrelieved Pain Is a Major Global Healthcare Problem.</a:t>
            </a:r>
            <a:r>
              <a:rPr lang="en-US" sz="1000" dirty="0" smtClean="0">
                <a:solidFill>
                  <a:srgbClr val="002060"/>
                </a:solidFill>
                <a:latin typeface="Arial" pitchFamily="34" charset="0"/>
                <a:ea typeface="宋体" pitchFamily="2" charset="-122"/>
                <a:cs typeface="Arial" pitchFamily="34" charset="0"/>
              </a:rPr>
              <a:t> Available at: </a:t>
            </a:r>
            <a:r>
              <a:rPr lang="en-GB" sz="1000" kern="0" spc="-10" dirty="0" smtClean="0">
                <a:solidFill>
                  <a:srgbClr val="002060"/>
                </a:solidFill>
                <a:latin typeface="Arial" pitchFamily="34" charset="0"/>
                <a:ea typeface="宋体" pitchFamily="2" charset="-122"/>
                <a:cs typeface="Arial" pitchFamily="34" charset="0"/>
                <a:hlinkClick r:id="rId3"/>
              </a:rPr>
              <a:t>http</a:t>
            </a:r>
            <a:r>
              <a:rPr lang="en-GB" sz="1000" kern="0" spc="-10" dirty="0">
                <a:solidFill>
                  <a:srgbClr val="002060"/>
                </a:solidFill>
                <a:latin typeface="Arial" pitchFamily="34" charset="0"/>
                <a:ea typeface="宋体" pitchFamily="2" charset="-122"/>
                <a:cs typeface="Arial" pitchFamily="34" charset="0"/>
                <a:hlinkClick r:id="rId3"/>
              </a:rPr>
              <a:t>://www.iasp-pain.org/AM/Template.cfm?Section=Press_Release&amp;Template=/</a:t>
            </a:r>
            <a:r>
              <a:rPr lang="en-GB" sz="1000" kern="0" spc="-10" dirty="0" smtClean="0">
                <a:solidFill>
                  <a:srgbClr val="002060"/>
                </a:solidFill>
                <a:latin typeface="Arial" pitchFamily="34" charset="0"/>
                <a:ea typeface="宋体" pitchFamily="2" charset="-122"/>
                <a:cs typeface="Arial" pitchFamily="34" charset="0"/>
                <a:hlinkClick r:id="rId3"/>
              </a:rPr>
              <a:t>CM/ContentDisplay.cfm&amp;ContentID=2908</a:t>
            </a:r>
            <a:r>
              <a:rPr lang="en-GB" sz="1000" kern="0" spc="-10" dirty="0" smtClean="0">
                <a:solidFill>
                  <a:srgbClr val="002060"/>
                </a:solidFill>
                <a:latin typeface="Arial" pitchFamily="34" charset="0"/>
                <a:ea typeface="宋体" pitchFamily="2" charset="-122"/>
                <a:cs typeface="Arial" pitchFamily="34" charset="0"/>
              </a:rPr>
              <a:t>. </a:t>
            </a:r>
            <a:br>
              <a:rPr lang="en-GB" sz="1000" kern="0" spc="-10" dirty="0" smtClean="0">
                <a:solidFill>
                  <a:srgbClr val="002060"/>
                </a:solidFill>
                <a:latin typeface="Arial" pitchFamily="34" charset="0"/>
                <a:ea typeface="宋体" pitchFamily="2" charset="-122"/>
                <a:cs typeface="Arial" pitchFamily="34" charset="0"/>
              </a:rPr>
            </a:br>
            <a:r>
              <a:rPr lang="en-GB" sz="1000" kern="0" spc="-10" dirty="0" smtClean="0">
                <a:solidFill>
                  <a:srgbClr val="002060"/>
                </a:solidFill>
                <a:latin typeface="Arial" pitchFamily="34" charset="0"/>
                <a:ea typeface="宋体" pitchFamily="2" charset="-122"/>
                <a:cs typeface="Arial" pitchFamily="34" charset="0"/>
              </a:rPr>
              <a:t>Accessed: July 22, 2013. 3. National Pain summit Initiative. </a:t>
            </a:r>
            <a:r>
              <a:rPr lang="en-GB" sz="1000" i="1" kern="0" spc="-10" dirty="0" smtClean="0">
                <a:solidFill>
                  <a:srgbClr val="002060"/>
                </a:solidFill>
                <a:latin typeface="Arial" pitchFamily="34" charset="0"/>
                <a:ea typeface="宋体" pitchFamily="2" charset="-122"/>
                <a:cs typeface="Arial" pitchFamily="34" charset="0"/>
              </a:rPr>
              <a:t>National Pain Strategy: Pain Management for All Australians. </a:t>
            </a:r>
            <a:br>
              <a:rPr lang="en-GB" sz="1000" i="1" kern="0" spc="-10" dirty="0" smtClean="0">
                <a:solidFill>
                  <a:srgbClr val="002060"/>
                </a:solidFill>
                <a:latin typeface="Arial" pitchFamily="34" charset="0"/>
                <a:ea typeface="宋体" pitchFamily="2" charset="-122"/>
                <a:cs typeface="Arial" pitchFamily="34" charset="0"/>
              </a:rPr>
            </a:br>
            <a:r>
              <a:rPr lang="en-GB" sz="1000" kern="0" spc="-10" dirty="0" smtClean="0">
                <a:solidFill>
                  <a:srgbClr val="002060"/>
                </a:solidFill>
                <a:latin typeface="Arial" pitchFamily="34" charset="0"/>
                <a:ea typeface="宋体" pitchFamily="2" charset="-122"/>
                <a:cs typeface="Arial" pitchFamily="34" charset="0"/>
              </a:rPr>
              <a:t>Available at:</a:t>
            </a:r>
            <a:r>
              <a:rPr lang="en-GB" sz="1000" i="1" kern="0" spc="-10" dirty="0" smtClean="0">
                <a:solidFill>
                  <a:srgbClr val="002060"/>
                </a:solidFill>
                <a:latin typeface="Arial" pitchFamily="34" charset="0"/>
                <a:ea typeface="宋体" pitchFamily="2" charset="-122"/>
                <a:cs typeface="Arial" pitchFamily="34" charset="0"/>
              </a:rPr>
              <a:t> </a:t>
            </a:r>
            <a:r>
              <a:rPr lang="en-GB" sz="1000" kern="0" spc="-10" dirty="0" smtClean="0">
                <a:solidFill>
                  <a:srgbClr val="002060"/>
                </a:solidFill>
                <a:latin typeface="Arial" pitchFamily="34" charset="0"/>
                <a:ea typeface="宋体" pitchFamily="2" charset="-122"/>
                <a:cs typeface="Arial" pitchFamily="34" charset="0"/>
              </a:rPr>
              <a:t> </a:t>
            </a:r>
            <a:r>
              <a:rPr lang="en-GB" sz="1000" kern="0" spc="-10" dirty="0">
                <a:solidFill>
                  <a:srgbClr val="002060"/>
                </a:solidFill>
                <a:latin typeface="Arial" pitchFamily="34" charset="0"/>
                <a:ea typeface="宋体" pitchFamily="2" charset="-122"/>
                <a:cs typeface="Arial" pitchFamily="34" charset="0"/>
                <a:hlinkClick r:id="rId4"/>
              </a:rPr>
              <a:t>http://</a:t>
            </a:r>
            <a:r>
              <a:rPr lang="en-GB" sz="1000" kern="0" spc="-10" dirty="0" smtClean="0">
                <a:solidFill>
                  <a:srgbClr val="002060"/>
                </a:solidFill>
                <a:latin typeface="Arial" pitchFamily="34" charset="0"/>
                <a:ea typeface="宋体" pitchFamily="2" charset="-122"/>
                <a:cs typeface="Arial" pitchFamily="34" charset="0"/>
                <a:hlinkClick r:id="rId4"/>
              </a:rPr>
              <a:t>www.iasp-pain.org/PainSummit/Australia_2010PainStrategy.pdf</a:t>
            </a:r>
            <a:r>
              <a:rPr lang="en-GB" sz="1000" kern="0" spc="-10" dirty="0" smtClean="0">
                <a:solidFill>
                  <a:srgbClr val="002060"/>
                </a:solidFill>
                <a:latin typeface="Arial" pitchFamily="34" charset="0"/>
                <a:ea typeface="宋体" pitchFamily="2" charset="-122"/>
                <a:cs typeface="Arial" pitchFamily="34" charset="0"/>
              </a:rPr>
              <a:t>. Accessed: July 22, 2013.</a:t>
            </a:r>
            <a:endParaRPr lang="en-US" sz="1000" dirty="0">
              <a:solidFill>
                <a:srgbClr val="002060"/>
              </a:solidFill>
              <a:latin typeface="Arial" pitchFamily="34" charset="0"/>
              <a:ea typeface="宋体" pitchFamily="2" charset="-122"/>
              <a:cs typeface="Arial" pitchFamily="34" charset="0"/>
            </a:endParaRPr>
          </a:p>
        </p:txBody>
      </p:sp>
      <p:pic>
        <p:nvPicPr>
          <p:cNvPr id="11" name="Picture 2" descr="R:\11550_Pfizer\oeprojectsupport\2546276\Drafts\Stock Images\Procurement May 21, 2013\shutterstock_89773252.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156176" y="1721251"/>
            <a:ext cx="2713596" cy="40707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3751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24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对急性腰痛治疗的重要建议</a:t>
            </a:r>
            <a:endParaRPr lang="en-US" dirty="0">
              <a:latin typeface="Arial" pitchFamily="34" charset="0"/>
              <a:ea typeface="宋体" pitchFamily="2" charset="-122"/>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16695343"/>
              </p:ext>
            </p:extLst>
          </p:nvPr>
        </p:nvGraphicFramePr>
        <p:xfrm>
          <a:off x="216488" y="1744890"/>
          <a:ext cx="8748000" cy="2827110"/>
        </p:xfrm>
        <a:graphic>
          <a:graphicData uri="http://schemas.openxmlformats.org/drawingml/2006/table">
            <a:tbl>
              <a:tblPr firstRow="1" bandRow="1">
                <a:tableStyleId>{5C22544A-7EE6-4342-B048-85BDC9FD1C3A}</a:tableStyleId>
              </a:tblPr>
              <a:tblGrid>
                <a:gridCol w="2916000"/>
                <a:gridCol w="2916000"/>
                <a:gridCol w="2916000"/>
              </a:tblGrid>
              <a:tr h="567594">
                <a:tc>
                  <a:txBody>
                    <a:bodyPr/>
                    <a:lstStyle/>
                    <a:p>
                      <a:pPr algn="ctr"/>
                      <a:r>
                        <a:rPr lang="en-US" sz="2000" dirty="0" smtClean="0">
                          <a:latin typeface="Arial" pitchFamily="34" charset="0"/>
                          <a:ea typeface="宋体" pitchFamily="2" charset="-122"/>
                          <a:cs typeface="Arial" pitchFamily="34" charset="0"/>
                        </a:rPr>
                        <a:t>A</a:t>
                      </a:r>
                      <a:r>
                        <a:rPr lang="zh-CN" altLang="en-US" sz="2000" dirty="0" smtClean="0">
                          <a:latin typeface="Arial" pitchFamily="34" charset="0"/>
                          <a:ea typeface="宋体" pitchFamily="2" charset="-122"/>
                          <a:cs typeface="Arial" pitchFamily="34" charset="0"/>
                        </a:rPr>
                        <a:t>类</a:t>
                      </a:r>
                      <a:r>
                        <a:rPr lang="en-US" sz="2000" dirty="0" smtClean="0">
                          <a:latin typeface="Arial" pitchFamily="34" charset="0"/>
                          <a:ea typeface="宋体" pitchFamily="2" charset="-122"/>
                          <a:cs typeface="Arial" pitchFamily="34" charset="0"/>
                        </a:rPr>
                        <a:t> </a:t>
                      </a:r>
                      <a:br>
                        <a:rPr lang="en-US" sz="2000" dirty="0" smtClean="0">
                          <a:latin typeface="Arial" pitchFamily="34" charset="0"/>
                          <a:ea typeface="宋体" pitchFamily="2" charset="-122"/>
                          <a:cs typeface="Arial" pitchFamily="34" charset="0"/>
                        </a:rPr>
                      </a:br>
                      <a:r>
                        <a:rPr lang="zh-CN" altLang="en-US" sz="2000" dirty="0" smtClean="0">
                          <a:latin typeface="Arial" pitchFamily="34" charset="0"/>
                          <a:ea typeface="宋体" pitchFamily="2" charset="-122"/>
                          <a:cs typeface="Arial" pitchFamily="34" charset="0"/>
                        </a:rPr>
                        <a:t>（证据一致）</a:t>
                      </a:r>
                      <a:endParaRPr lang="en-US" sz="2000" dirty="0">
                        <a:latin typeface="Arial" pitchFamily="34" charset="0"/>
                        <a:ea typeface="宋体" pitchFamily="2" charset="-122"/>
                        <a:cs typeface="Arial" pitchFamily="34" charset="0"/>
                      </a:endParaRPr>
                    </a:p>
                  </a:txBody>
                  <a:tcPr marL="92295" marR="92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pitchFamily="34" charset="0"/>
                          <a:ea typeface="宋体" pitchFamily="2" charset="-122"/>
                          <a:cs typeface="Arial" pitchFamily="34" charset="0"/>
                        </a:rPr>
                        <a:t>B</a:t>
                      </a:r>
                      <a:r>
                        <a:rPr lang="zh-CN" altLang="en-US" sz="2000" dirty="0" smtClean="0">
                          <a:latin typeface="Arial" pitchFamily="34" charset="0"/>
                          <a:ea typeface="宋体" pitchFamily="2" charset="-122"/>
                          <a:cs typeface="Arial" pitchFamily="34" charset="0"/>
                        </a:rPr>
                        <a:t>类</a:t>
                      </a:r>
                      <a:r>
                        <a:rPr lang="en-US" sz="2000" dirty="0" smtClean="0">
                          <a:latin typeface="Arial" pitchFamily="34" charset="0"/>
                          <a:ea typeface="宋体" pitchFamily="2" charset="-122"/>
                          <a:cs typeface="Arial" pitchFamily="34" charset="0"/>
                        </a:rPr>
                        <a:t> </a:t>
                      </a:r>
                      <a:br>
                        <a:rPr lang="en-US" sz="2000" dirty="0" smtClean="0">
                          <a:latin typeface="Arial" pitchFamily="34" charset="0"/>
                          <a:ea typeface="宋体" pitchFamily="2" charset="-122"/>
                          <a:cs typeface="Arial" pitchFamily="34" charset="0"/>
                        </a:rPr>
                      </a:br>
                      <a:r>
                        <a:rPr lang="zh-CN" altLang="en-US" sz="2000" dirty="0" smtClean="0">
                          <a:latin typeface="Arial" pitchFamily="34" charset="0"/>
                          <a:ea typeface="宋体" pitchFamily="2" charset="-122"/>
                          <a:cs typeface="Arial" pitchFamily="34" charset="0"/>
                        </a:rPr>
                        <a:t>（证据不一致）</a:t>
                      </a:r>
                      <a:endParaRPr lang="en-US" sz="2000" dirty="0">
                        <a:latin typeface="Arial" pitchFamily="34" charset="0"/>
                        <a:ea typeface="宋体" pitchFamily="2" charset="-122"/>
                        <a:cs typeface="Arial" pitchFamily="34" charset="0"/>
                      </a:endParaRPr>
                    </a:p>
                  </a:txBody>
                  <a:tcPr marL="92295" marR="92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pitchFamily="34" charset="0"/>
                          <a:ea typeface="宋体" pitchFamily="2" charset="-122"/>
                          <a:cs typeface="Arial" pitchFamily="34" charset="0"/>
                        </a:rPr>
                        <a:t>C</a:t>
                      </a:r>
                      <a:r>
                        <a:rPr lang="zh-CN" altLang="en-US" sz="2000" dirty="0" smtClean="0">
                          <a:latin typeface="Arial" pitchFamily="34" charset="0"/>
                          <a:ea typeface="宋体" pitchFamily="2" charset="-122"/>
                          <a:cs typeface="Arial" pitchFamily="34" charset="0"/>
                        </a:rPr>
                        <a:t>类</a:t>
                      </a:r>
                      <a:r>
                        <a:rPr lang="en-US" sz="2000" dirty="0" smtClean="0">
                          <a:latin typeface="Arial" pitchFamily="34" charset="0"/>
                          <a:ea typeface="宋体" pitchFamily="2" charset="-122"/>
                          <a:cs typeface="Arial" pitchFamily="34" charset="0"/>
                        </a:rPr>
                        <a:t> </a:t>
                      </a:r>
                      <a:br>
                        <a:rPr lang="en-US" sz="2000" dirty="0" smtClean="0">
                          <a:latin typeface="Arial" pitchFamily="34" charset="0"/>
                          <a:ea typeface="宋体" pitchFamily="2" charset="-122"/>
                          <a:cs typeface="Arial" pitchFamily="34" charset="0"/>
                        </a:rPr>
                      </a:br>
                      <a:r>
                        <a:rPr lang="zh-CN" altLang="en-US" sz="2000" dirty="0" smtClean="0">
                          <a:latin typeface="Arial" pitchFamily="34" charset="0"/>
                          <a:ea typeface="宋体" pitchFamily="2" charset="-122"/>
                          <a:cs typeface="Arial" pitchFamily="34" charset="0"/>
                        </a:rPr>
                        <a:t>（共识）</a:t>
                      </a:r>
                      <a:endParaRPr lang="en-US" sz="2000" dirty="0" smtClean="0">
                        <a:latin typeface="Arial" pitchFamily="34" charset="0"/>
                        <a:ea typeface="宋体" pitchFamily="2" charset="-122"/>
                        <a:cs typeface="Arial" pitchFamily="34" charset="0"/>
                      </a:endParaRPr>
                    </a:p>
                  </a:txBody>
                  <a:tcPr marL="92295" marR="92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6070">
                <a:tc>
                  <a:txBody>
                    <a:bodyPr/>
                    <a:lstStyle/>
                    <a:p>
                      <a:pPr marL="185738" marR="0" indent="-185738" algn="l" defTabSz="914400" rtl="0" eaLnBrk="1" fontAlgn="auto" latinLnBrk="0" hangingPunct="1">
                        <a:lnSpc>
                          <a:spcPct val="100000"/>
                        </a:lnSpc>
                        <a:spcBef>
                          <a:spcPts val="0"/>
                        </a:spcBef>
                        <a:spcAft>
                          <a:spcPts val="0"/>
                        </a:spcAft>
                        <a:buClrTx/>
                        <a:buSzTx/>
                        <a:buFont typeface="Arial" pitchFamily="34" charset="0"/>
                        <a:buChar char="•"/>
                        <a:tabLst/>
                        <a:defRPr/>
                      </a:pPr>
                      <a:r>
                        <a:rPr lang="zh-CN" altLang="en-US" sz="1600" b="1" kern="1200" baseline="0" dirty="0" smtClean="0">
                          <a:solidFill>
                            <a:srgbClr val="002060"/>
                          </a:solidFill>
                          <a:latin typeface="Arial" pitchFamily="34" charset="0"/>
                          <a:ea typeface="宋体" pitchFamily="2" charset="-122"/>
                          <a:cs typeface="Arial" pitchFamily="34" charset="0"/>
                        </a:rPr>
                        <a:t>不推荐</a:t>
                      </a:r>
                      <a:r>
                        <a:rPr lang="zh-CN" altLang="en-US" sz="1600" kern="1200" baseline="0" dirty="0" smtClean="0">
                          <a:solidFill>
                            <a:srgbClr val="002060"/>
                          </a:solidFill>
                          <a:latin typeface="Arial" pitchFamily="34" charset="0"/>
                          <a:ea typeface="宋体" pitchFamily="2" charset="-122"/>
                          <a:cs typeface="Arial" pitchFamily="34" charset="0"/>
                        </a:rPr>
                        <a:t>卧床休息</a:t>
                      </a:r>
                      <a:endParaRPr lang="en-US" altLang="zh-CN" sz="1600" kern="1200" baseline="0" dirty="0" smtClean="0">
                        <a:solidFill>
                          <a:srgbClr val="002060"/>
                        </a:solidFill>
                        <a:latin typeface="Arial" pitchFamily="34" charset="0"/>
                        <a:ea typeface="宋体" pitchFamily="2" charset="-122"/>
                        <a:cs typeface="Arial" pitchFamily="34" charset="0"/>
                      </a:endParaRPr>
                    </a:p>
                    <a:p>
                      <a:pPr marL="185738" marR="0" indent="-185738"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altLang="zh-CN" sz="1600" kern="1200" baseline="0" dirty="0" smtClean="0">
                        <a:solidFill>
                          <a:srgbClr val="002060"/>
                        </a:solidFill>
                        <a:latin typeface="Arial" pitchFamily="34" charset="0"/>
                        <a:ea typeface="宋体" pitchFamily="2" charset="-122"/>
                        <a:cs typeface="Arial" pitchFamily="34" charset="0"/>
                      </a:endParaRPr>
                    </a:p>
                    <a:p>
                      <a:pPr marL="185738" marR="0" indent="-1857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kern="1200" baseline="0" dirty="0" err="1" smtClean="0">
                          <a:solidFill>
                            <a:srgbClr val="002060"/>
                          </a:solidFill>
                          <a:latin typeface="Arial" pitchFamily="34" charset="0"/>
                          <a:ea typeface="宋体" pitchFamily="2" charset="-122"/>
                          <a:cs typeface="Arial" pitchFamily="34" charset="0"/>
                        </a:rPr>
                        <a:t>nsNSAID</a:t>
                      </a:r>
                      <a:r>
                        <a:rPr lang="zh-CN" altLang="en-US" sz="1600" kern="1200" baseline="0" dirty="0" smtClean="0">
                          <a:solidFill>
                            <a:srgbClr val="002060"/>
                          </a:solidFill>
                          <a:latin typeface="Arial" pitchFamily="34" charset="0"/>
                          <a:ea typeface="宋体" pitchFamily="2" charset="-122"/>
                          <a:cs typeface="Arial" pitchFamily="34" charset="0"/>
                        </a:rPr>
                        <a:t>类</a:t>
                      </a:r>
                      <a:r>
                        <a:rPr lang="en-US" sz="1600" kern="1200" baseline="0" dirty="0" smtClean="0">
                          <a:solidFill>
                            <a:srgbClr val="002060"/>
                          </a:solidFill>
                          <a:latin typeface="Arial" pitchFamily="34" charset="0"/>
                          <a:ea typeface="宋体" pitchFamily="2" charset="-122"/>
                          <a:cs typeface="Arial" pitchFamily="34" charset="0"/>
                        </a:rPr>
                        <a:t>/</a:t>
                      </a:r>
                      <a:r>
                        <a:rPr lang="zh-CN" altLang="en-US" sz="1600" kern="1200" baseline="0" dirty="0" smtClean="0">
                          <a:solidFill>
                            <a:srgbClr val="002060"/>
                          </a:solidFill>
                          <a:latin typeface="Arial" pitchFamily="34" charset="0"/>
                          <a:ea typeface="宋体" pitchFamily="2" charset="-122"/>
                          <a:cs typeface="Arial" pitchFamily="34" charset="0"/>
                        </a:rPr>
                        <a:t>昔布类，对乙酰氨基酚和肌松剂均为</a:t>
                      </a:r>
                      <a:r>
                        <a:rPr lang="zh-CN" altLang="en-US" sz="1600" b="1" kern="1200" baseline="0" dirty="0" smtClean="0">
                          <a:solidFill>
                            <a:srgbClr val="002060"/>
                          </a:solidFill>
                          <a:latin typeface="Arial" pitchFamily="34" charset="0"/>
                          <a:ea typeface="宋体" pitchFamily="2" charset="-122"/>
                          <a:cs typeface="Arial" pitchFamily="34" charset="0"/>
                        </a:rPr>
                        <a:t>非特异性</a:t>
                      </a:r>
                      <a:r>
                        <a:rPr lang="zh-CN" altLang="en-US" sz="1600" kern="1200" baseline="0" dirty="0" smtClean="0">
                          <a:solidFill>
                            <a:srgbClr val="002060"/>
                          </a:solidFill>
                          <a:latin typeface="Arial" pitchFamily="34" charset="0"/>
                          <a:ea typeface="宋体" pitchFamily="2" charset="-122"/>
                          <a:cs typeface="Arial" pitchFamily="34" charset="0"/>
                        </a:rPr>
                        <a:t>急性腰背痛的有效治疗</a:t>
                      </a:r>
                      <a:endParaRPr lang="en-US" altLang="zh-CN" sz="1600" kern="1200" baseline="0" dirty="0">
                        <a:solidFill>
                          <a:srgbClr val="002060"/>
                        </a:solidFill>
                        <a:latin typeface="Arial" pitchFamily="34" charset="0"/>
                        <a:ea typeface="宋体" pitchFamily="2" charset="-122"/>
                        <a:cs typeface="Arial" pitchFamily="34" charset="0"/>
                      </a:endParaRPr>
                    </a:p>
                  </a:txBody>
                  <a:tcPr marL="92295" marR="92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FC"/>
                    </a:solidFill>
                  </a:tcPr>
                </a:tc>
                <a:tc>
                  <a:txBody>
                    <a:bodyPr/>
                    <a:lstStyle/>
                    <a:p>
                      <a:pPr marL="185738" marR="0" indent="-185738" algn="l" defTabSz="914400" rtl="0" eaLnBrk="1" fontAlgn="auto" latinLnBrk="0" hangingPunct="1">
                        <a:lnSpc>
                          <a:spcPct val="100000"/>
                        </a:lnSpc>
                        <a:spcBef>
                          <a:spcPts val="0"/>
                        </a:spcBef>
                        <a:spcAft>
                          <a:spcPts val="1200"/>
                        </a:spcAft>
                        <a:buClrTx/>
                        <a:buSzTx/>
                        <a:buFont typeface="Arial" pitchFamily="34" charset="0"/>
                        <a:buChar char="•"/>
                        <a:tabLst/>
                        <a:defRPr/>
                      </a:pPr>
                      <a:r>
                        <a:rPr lang="zh-CN" altLang="en-US" sz="1600" kern="1200" baseline="0" dirty="0" smtClean="0">
                          <a:solidFill>
                            <a:srgbClr val="002060"/>
                          </a:solidFill>
                          <a:latin typeface="Arial" pitchFamily="34" charset="0"/>
                          <a:ea typeface="宋体" pitchFamily="2" charset="-122"/>
                          <a:cs typeface="Arial" pitchFamily="34" charset="0"/>
                        </a:rPr>
                        <a:t>患者教育有一定益处</a:t>
                      </a:r>
                      <a:endParaRPr lang="en-US" altLang="zh-CN" sz="1600" kern="1200" baseline="0" dirty="0" smtClean="0">
                        <a:solidFill>
                          <a:srgbClr val="002060"/>
                        </a:solidFill>
                        <a:latin typeface="Arial" pitchFamily="34" charset="0"/>
                        <a:ea typeface="宋体" pitchFamily="2" charset="-122"/>
                        <a:cs typeface="Arial" pitchFamily="34" charset="0"/>
                      </a:endParaRPr>
                    </a:p>
                    <a:p>
                      <a:pPr marL="185738" marR="0" indent="-185738" algn="l" defTabSz="914400" rtl="0" eaLnBrk="1" fontAlgn="auto" latinLnBrk="0" hangingPunct="1">
                        <a:lnSpc>
                          <a:spcPct val="100000"/>
                        </a:lnSpc>
                        <a:spcBef>
                          <a:spcPts val="0"/>
                        </a:spcBef>
                        <a:spcAft>
                          <a:spcPts val="1200"/>
                        </a:spcAft>
                        <a:buClrTx/>
                        <a:buSzTx/>
                        <a:buFont typeface="Arial" pitchFamily="34" charset="0"/>
                        <a:buChar char="•"/>
                        <a:tabLst/>
                        <a:defRPr/>
                      </a:pPr>
                      <a:r>
                        <a:rPr lang="zh-CN" altLang="en-US" sz="1600" kern="1200" baseline="0" dirty="0" smtClean="0">
                          <a:solidFill>
                            <a:srgbClr val="002060"/>
                          </a:solidFill>
                          <a:latin typeface="Arial" pitchFamily="34" charset="0"/>
                          <a:ea typeface="宋体" pitchFamily="2" charset="-122"/>
                          <a:cs typeface="Arial" pitchFamily="34" charset="0"/>
                        </a:rPr>
                        <a:t>脊柱稳定可减少复发风险和对医疗服务的需要</a:t>
                      </a:r>
                      <a:endParaRPr lang="en-US" sz="1600" kern="1200" baseline="0" dirty="0" smtClean="0">
                        <a:solidFill>
                          <a:srgbClr val="002060"/>
                        </a:solidFill>
                        <a:latin typeface="Arial" pitchFamily="34" charset="0"/>
                        <a:ea typeface="宋体" pitchFamily="2" charset="-122"/>
                        <a:cs typeface="Arial" pitchFamily="34" charset="0"/>
                      </a:endParaRPr>
                    </a:p>
                    <a:p>
                      <a:pPr marL="185738" marR="0" indent="-185738" algn="l" defTabSz="914400" rtl="0" eaLnBrk="1" fontAlgn="auto" latinLnBrk="0" hangingPunct="1">
                        <a:lnSpc>
                          <a:spcPct val="100000"/>
                        </a:lnSpc>
                        <a:spcBef>
                          <a:spcPts val="0"/>
                        </a:spcBef>
                        <a:spcAft>
                          <a:spcPts val="0"/>
                        </a:spcAft>
                        <a:buClrTx/>
                        <a:buSzTx/>
                        <a:buFont typeface="Arial" pitchFamily="34" charset="0"/>
                        <a:buChar char="•"/>
                        <a:tabLst/>
                        <a:defRPr/>
                      </a:pPr>
                      <a:r>
                        <a:rPr lang="zh-CN" altLang="en-US" sz="1600" b="1" kern="1200" baseline="0" dirty="0" smtClean="0">
                          <a:solidFill>
                            <a:srgbClr val="002060"/>
                          </a:solidFill>
                          <a:latin typeface="Arial" pitchFamily="34" charset="0"/>
                          <a:ea typeface="宋体" pitchFamily="2" charset="-122"/>
                          <a:cs typeface="Arial" pitchFamily="34" charset="0"/>
                        </a:rPr>
                        <a:t>不推荐</a:t>
                      </a:r>
                      <a:r>
                        <a:rPr lang="zh-CN" altLang="en-US" sz="1600" b="0" kern="1200" baseline="0" dirty="0" smtClean="0">
                          <a:solidFill>
                            <a:srgbClr val="002060"/>
                          </a:solidFill>
                          <a:latin typeface="Arial" pitchFamily="34" charset="0"/>
                          <a:ea typeface="宋体" pitchFamily="2" charset="-122"/>
                          <a:cs typeface="Arial" pitchFamily="34" charset="0"/>
                        </a:rPr>
                        <a:t>进行脊柱推拿、按摩技术</a:t>
                      </a:r>
                      <a:endParaRPr lang="en-US" sz="1600" b="0" dirty="0">
                        <a:solidFill>
                          <a:srgbClr val="002060"/>
                        </a:solidFill>
                        <a:latin typeface="Arial" pitchFamily="34" charset="0"/>
                        <a:ea typeface="宋体" pitchFamily="2" charset="-122"/>
                        <a:cs typeface="Arial" pitchFamily="34" charset="0"/>
                      </a:endParaRPr>
                    </a:p>
                  </a:txBody>
                  <a:tcPr marL="92295" marR="92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FC"/>
                    </a:solidFill>
                  </a:tcPr>
                </a:tc>
                <a:tc>
                  <a:txBody>
                    <a:bodyPr/>
                    <a:lstStyle/>
                    <a:p>
                      <a:pPr marL="185738" marR="0" indent="-185738" algn="l" defTabSz="914400" rtl="0" eaLnBrk="1" fontAlgn="auto" latinLnBrk="0" hangingPunct="1">
                        <a:lnSpc>
                          <a:spcPct val="100000"/>
                        </a:lnSpc>
                        <a:spcBef>
                          <a:spcPts val="0"/>
                        </a:spcBef>
                        <a:spcAft>
                          <a:spcPts val="1200"/>
                        </a:spcAft>
                        <a:buClrTx/>
                        <a:buSzTx/>
                        <a:buFont typeface="Arial" pitchFamily="34" charset="0"/>
                        <a:buChar char="•"/>
                        <a:tabLst/>
                        <a:defRPr/>
                      </a:pPr>
                      <a:r>
                        <a:rPr lang="zh-CN" altLang="en-US" sz="1600" kern="1200" baseline="0" dirty="0" smtClean="0">
                          <a:solidFill>
                            <a:srgbClr val="002060"/>
                          </a:solidFill>
                          <a:latin typeface="Arial" pitchFamily="34" charset="0"/>
                          <a:ea typeface="宋体" pitchFamily="2" charset="-122"/>
                          <a:cs typeface="Arial" pitchFamily="34" charset="0"/>
                        </a:rPr>
                        <a:t>红色信号常见，但不一定提示严重病变</a:t>
                      </a:r>
                      <a:endParaRPr lang="en-US" sz="1600" kern="1200" baseline="0" dirty="0" smtClean="0">
                        <a:solidFill>
                          <a:srgbClr val="002060"/>
                        </a:solidFill>
                        <a:latin typeface="Arial" pitchFamily="34" charset="0"/>
                        <a:ea typeface="宋体" pitchFamily="2" charset="-122"/>
                        <a:cs typeface="Arial" pitchFamily="34" charset="0"/>
                      </a:endParaRPr>
                    </a:p>
                    <a:p>
                      <a:pPr marL="185738" marR="0" indent="-185738" algn="l" defTabSz="914400" rtl="0" eaLnBrk="1" fontAlgn="auto" latinLnBrk="0" hangingPunct="1">
                        <a:lnSpc>
                          <a:spcPct val="100000"/>
                        </a:lnSpc>
                        <a:spcBef>
                          <a:spcPts val="0"/>
                        </a:spcBef>
                        <a:spcAft>
                          <a:spcPts val="0"/>
                        </a:spcAft>
                        <a:buClrTx/>
                        <a:buSzTx/>
                        <a:buFont typeface="Arial" pitchFamily="34" charset="0"/>
                        <a:buChar char="•"/>
                        <a:tabLst/>
                        <a:defRPr/>
                      </a:pPr>
                      <a:r>
                        <a:rPr lang="zh-CN" altLang="en-US" sz="1600" kern="1200" baseline="0" dirty="0" smtClean="0">
                          <a:solidFill>
                            <a:srgbClr val="002060"/>
                          </a:solidFill>
                          <a:latin typeface="Arial" pitchFamily="34" charset="0"/>
                          <a:ea typeface="宋体" pitchFamily="2" charset="-122"/>
                          <a:cs typeface="Arial" pitchFamily="34" charset="0"/>
                        </a:rPr>
                        <a:t>在无提示严重病变的发现时无需拍片</a:t>
                      </a:r>
                      <a:endParaRPr lang="en-US" sz="1600" dirty="0">
                        <a:solidFill>
                          <a:srgbClr val="002060"/>
                        </a:solidFill>
                        <a:latin typeface="Arial" pitchFamily="34" charset="0"/>
                        <a:ea typeface="宋体" pitchFamily="2" charset="-122"/>
                        <a:cs typeface="Arial" pitchFamily="34" charset="0"/>
                      </a:endParaRPr>
                    </a:p>
                  </a:txBody>
                  <a:tcPr marL="92295" marR="92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FC"/>
                    </a:solidFill>
                  </a:tcPr>
                </a:tc>
              </a:tr>
            </a:tbl>
          </a:graphicData>
        </a:graphic>
      </p:graphicFrame>
      <p:sp>
        <p:nvSpPr>
          <p:cNvPr id="7" name="Rectangle 6"/>
          <p:cNvSpPr/>
          <p:nvPr/>
        </p:nvSpPr>
        <p:spPr>
          <a:xfrm>
            <a:off x="112836" y="6436320"/>
            <a:ext cx="3674404" cy="430887"/>
          </a:xfrm>
          <a:prstGeom prst="rect">
            <a:avLst/>
          </a:prstGeom>
        </p:spPr>
        <p:txBody>
          <a:bodyPr wrap="none">
            <a:spAutoFit/>
          </a:bodyPr>
          <a:lstStyle/>
          <a:p>
            <a:r>
              <a:rPr lang="en-US" sz="1200" b="1" dirty="0" smtClean="0">
                <a:solidFill>
                  <a:srgbClr val="002060"/>
                </a:solidFill>
                <a:latin typeface="Arial" pitchFamily="34" charset="0"/>
                <a:ea typeface="宋体" pitchFamily="2" charset="-122"/>
                <a:cs typeface="Arial" pitchFamily="34" charset="0"/>
              </a:rPr>
              <a:t>Coxib = COX-2 </a:t>
            </a:r>
            <a:r>
              <a:rPr lang="zh-CN" altLang="en-US" sz="1200" b="1" dirty="0" smtClean="0">
                <a:solidFill>
                  <a:srgbClr val="002060"/>
                </a:solidFill>
                <a:latin typeface="Arial" pitchFamily="34" charset="0"/>
                <a:ea typeface="宋体" pitchFamily="2" charset="-122"/>
                <a:cs typeface="Arial" pitchFamily="34" charset="0"/>
              </a:rPr>
              <a:t>抑制剂；</a:t>
            </a:r>
            <a:r>
              <a:rPr lang="en-US" sz="1200" b="1" dirty="0" err="1" smtClean="0">
                <a:solidFill>
                  <a:srgbClr val="002060"/>
                </a:solidFill>
                <a:latin typeface="Arial" pitchFamily="34" charset="0"/>
                <a:ea typeface="宋体" pitchFamily="2" charset="-122"/>
                <a:cs typeface="Arial" pitchFamily="34" charset="0"/>
              </a:rPr>
              <a:t>nsNSAID</a:t>
            </a:r>
            <a:r>
              <a:rPr lang="en-US" sz="1200" b="1" dirty="0" smtClean="0">
                <a:solidFill>
                  <a:srgbClr val="002060"/>
                </a:solidFill>
                <a:latin typeface="Arial" pitchFamily="34" charset="0"/>
                <a:ea typeface="宋体" pitchFamily="2" charset="-122"/>
                <a:cs typeface="Arial" pitchFamily="34" charset="0"/>
              </a:rPr>
              <a:t> = </a:t>
            </a:r>
            <a:r>
              <a:rPr lang="zh-CN" altLang="en-US" sz="1200" b="1" dirty="0" smtClean="0">
                <a:solidFill>
                  <a:srgbClr val="002060"/>
                </a:solidFill>
                <a:latin typeface="Arial" pitchFamily="34" charset="0"/>
                <a:ea typeface="宋体" pitchFamily="2" charset="-122"/>
                <a:cs typeface="Arial" pitchFamily="34" charset="0"/>
              </a:rPr>
              <a:t>非甾体抗炎药</a:t>
            </a:r>
            <a:endParaRPr lang="en-US" sz="1200" b="1" dirty="0" smtClean="0">
              <a:solidFill>
                <a:srgbClr val="002060"/>
              </a:solidFill>
              <a:latin typeface="Arial" pitchFamily="34" charset="0"/>
              <a:ea typeface="宋体" pitchFamily="2" charset="-122"/>
              <a:cs typeface="Arial" pitchFamily="34" charset="0"/>
            </a:endParaRPr>
          </a:p>
          <a:p>
            <a:r>
              <a:rPr lang="en-US" sz="1000" dirty="0" smtClean="0">
                <a:solidFill>
                  <a:srgbClr val="002060"/>
                </a:solidFill>
                <a:latin typeface="Arial" pitchFamily="34" charset="0"/>
                <a:ea typeface="宋体" pitchFamily="2" charset="-122"/>
                <a:cs typeface="Arial" pitchFamily="34" charset="0"/>
              </a:rPr>
              <a:t>Casazza BA. </a:t>
            </a:r>
            <a:r>
              <a:rPr lang="en-US" sz="1000" i="1" dirty="0" smtClean="0">
                <a:solidFill>
                  <a:srgbClr val="002060"/>
                </a:solidFill>
                <a:latin typeface="Arial" pitchFamily="34" charset="0"/>
                <a:ea typeface="宋体" pitchFamily="2" charset="-122"/>
                <a:cs typeface="Arial" pitchFamily="34" charset="0"/>
              </a:rPr>
              <a:t>Am </a:t>
            </a:r>
            <a:r>
              <a:rPr lang="en-US" sz="1000" i="1" dirty="0">
                <a:solidFill>
                  <a:srgbClr val="002060"/>
                </a:solidFill>
                <a:latin typeface="Arial" pitchFamily="34" charset="0"/>
                <a:ea typeface="宋体" pitchFamily="2" charset="-122"/>
                <a:cs typeface="Arial" pitchFamily="34" charset="0"/>
              </a:rPr>
              <a:t>Fam </a:t>
            </a:r>
            <a:r>
              <a:rPr lang="en-US" sz="1000" i="1" dirty="0" smtClean="0">
                <a:solidFill>
                  <a:srgbClr val="002060"/>
                </a:solidFill>
                <a:latin typeface="Arial" pitchFamily="34" charset="0"/>
                <a:ea typeface="宋体" pitchFamily="2" charset="-122"/>
                <a:cs typeface="Arial" pitchFamily="34" charset="0"/>
              </a:rPr>
              <a:t>Physician </a:t>
            </a:r>
            <a:r>
              <a:rPr lang="en-US" sz="1000" dirty="0">
                <a:solidFill>
                  <a:srgbClr val="002060"/>
                </a:solidFill>
                <a:latin typeface="Arial" pitchFamily="34" charset="0"/>
                <a:ea typeface="宋体" pitchFamily="2" charset="-122"/>
                <a:cs typeface="Arial" pitchFamily="34" charset="0"/>
              </a:rPr>
              <a:t>2012</a:t>
            </a:r>
            <a:r>
              <a:rPr lang="en-US" sz="1000" dirty="0" smtClean="0">
                <a:solidFill>
                  <a:srgbClr val="002060"/>
                </a:solidFill>
                <a:latin typeface="Arial" pitchFamily="34" charset="0"/>
                <a:ea typeface="宋体" pitchFamily="2" charset="-122"/>
                <a:cs typeface="Arial" pitchFamily="34" charset="0"/>
              </a:rPr>
              <a:t>; 85(4</a:t>
            </a:r>
            <a:r>
              <a:rPr lang="en-US" sz="1000" dirty="0">
                <a:solidFill>
                  <a:srgbClr val="002060"/>
                </a:solidFill>
                <a:latin typeface="Arial" pitchFamily="34" charset="0"/>
                <a:ea typeface="宋体" pitchFamily="2" charset="-122"/>
                <a:cs typeface="Arial" pitchFamily="34" charset="0"/>
              </a:rPr>
              <a:t>):</a:t>
            </a:r>
            <a:r>
              <a:rPr lang="en-US" sz="1000" dirty="0" smtClean="0">
                <a:solidFill>
                  <a:srgbClr val="002060"/>
                </a:solidFill>
                <a:latin typeface="Arial" pitchFamily="34" charset="0"/>
                <a:ea typeface="宋体" pitchFamily="2" charset="-122"/>
                <a:cs typeface="Arial" pitchFamily="34" charset="0"/>
              </a:rPr>
              <a:t>343-50</a:t>
            </a:r>
            <a:r>
              <a:rPr lang="en-US" sz="1000" dirty="0">
                <a:solidFill>
                  <a:srgbClr val="002060"/>
                </a:solidFill>
                <a:latin typeface="Arial" pitchFamily="34" charset="0"/>
                <a:ea typeface="宋体" pitchFamily="2" charset="-122"/>
                <a:cs typeface="Arial" pitchFamily="34" charset="0"/>
              </a:rPr>
              <a:t>. </a:t>
            </a:r>
          </a:p>
        </p:txBody>
      </p:sp>
    </p:spTree>
    <p:extLst>
      <p:ext uri="{BB962C8B-B14F-4D97-AF65-F5344CB8AC3E}">
        <p14:creationId xmlns:p14="http://schemas.microsoft.com/office/powerpoint/2010/main" val="24766543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724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腰痛管理的治疗推荐</a:t>
            </a:r>
            <a:endParaRPr lang="en-CA" dirty="0">
              <a:latin typeface="Arial" pitchFamily="34" charset="0"/>
              <a:ea typeface="宋体" pitchFamily="2" charset="-122"/>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26316986"/>
              </p:ext>
            </p:extLst>
          </p:nvPr>
        </p:nvGraphicFramePr>
        <p:xfrm>
          <a:off x="179511" y="1743680"/>
          <a:ext cx="8712969" cy="4119880"/>
        </p:xfrm>
        <a:graphic>
          <a:graphicData uri="http://schemas.openxmlformats.org/drawingml/2006/table">
            <a:tbl>
              <a:tblPr firstRow="1" bandRow="1">
                <a:tableStyleId>{5C22544A-7EE6-4342-B048-85BDC9FD1C3A}</a:tableStyleId>
              </a:tblPr>
              <a:tblGrid>
                <a:gridCol w="392139"/>
                <a:gridCol w="4116820"/>
                <a:gridCol w="4204010"/>
              </a:tblGrid>
              <a:tr h="370840">
                <a:tc>
                  <a:txBody>
                    <a:bodyPr/>
                    <a:lstStyle/>
                    <a:p>
                      <a:pPr algn="ctr"/>
                      <a:endParaRPr lang="en-CA" dirty="0">
                        <a:solidFill>
                          <a:schemeClr val="tx1"/>
                        </a:solidFill>
                        <a:latin typeface="Arial" pitchFamily="34" charset="0"/>
                        <a:ea typeface="宋体" pitchFamily="2" charset="-122"/>
                        <a:cs typeface="Arial" pitchFamily="34" charset="0"/>
                      </a:endParaRPr>
                    </a:p>
                  </a:txBody>
                  <a:tcPr anchor="ctr">
                    <a:solidFill>
                      <a:schemeClr val="accent2"/>
                    </a:solidFill>
                  </a:tcPr>
                </a:tc>
                <a:tc>
                  <a:txBody>
                    <a:bodyPr/>
                    <a:lstStyle/>
                    <a:p>
                      <a:pPr algn="ctr"/>
                      <a:r>
                        <a:rPr lang="zh-CN" altLang="en-US" dirty="0" smtClean="0">
                          <a:latin typeface="Arial" pitchFamily="34" charset="0"/>
                          <a:ea typeface="宋体" pitchFamily="2" charset="-122"/>
                          <a:cs typeface="Arial" pitchFamily="34" charset="0"/>
                        </a:rPr>
                        <a:t>非特异性腰痛</a:t>
                      </a:r>
                      <a:endParaRPr lang="en-CA" dirty="0">
                        <a:latin typeface="Arial" pitchFamily="34" charset="0"/>
                        <a:ea typeface="宋体" pitchFamily="2" charset="-122"/>
                        <a:cs typeface="Arial" pitchFamily="34" charset="0"/>
                      </a:endParaRPr>
                    </a:p>
                  </a:txBody>
                  <a:tcPr>
                    <a:solidFill>
                      <a:schemeClr val="accent2"/>
                    </a:solidFill>
                  </a:tcPr>
                </a:tc>
                <a:tc>
                  <a:txBody>
                    <a:bodyPr/>
                    <a:lstStyle/>
                    <a:p>
                      <a:pPr algn="ctr"/>
                      <a:r>
                        <a:rPr lang="zh-CN" altLang="en-US" dirty="0" smtClean="0">
                          <a:solidFill>
                            <a:schemeClr val="bg2"/>
                          </a:solidFill>
                          <a:latin typeface="Arial" pitchFamily="34" charset="0"/>
                          <a:ea typeface="宋体" pitchFamily="2" charset="-122"/>
                          <a:cs typeface="Arial" pitchFamily="34" charset="0"/>
                        </a:rPr>
                        <a:t>神经根痛</a:t>
                      </a:r>
                      <a:endParaRPr lang="en-CA" dirty="0">
                        <a:solidFill>
                          <a:schemeClr val="bg2"/>
                        </a:solidFill>
                        <a:latin typeface="Arial" pitchFamily="34" charset="0"/>
                        <a:ea typeface="宋体" pitchFamily="2" charset="-122"/>
                        <a:cs typeface="Arial" pitchFamily="34" charset="0"/>
                      </a:endParaRPr>
                    </a:p>
                  </a:txBody>
                  <a:tcPr>
                    <a:solidFill>
                      <a:schemeClr val="accent3"/>
                    </a:solidFill>
                  </a:tcPr>
                </a:tc>
              </a:tr>
              <a:tr h="1313944">
                <a:tc>
                  <a:txBody>
                    <a:bodyPr/>
                    <a:lstStyle/>
                    <a:p>
                      <a:pPr algn="ctr"/>
                      <a:r>
                        <a:rPr lang="zh-CN" altLang="en-US" b="1" dirty="0" smtClean="0">
                          <a:solidFill>
                            <a:schemeClr val="tx1"/>
                          </a:solidFill>
                          <a:latin typeface="Arial" pitchFamily="34" charset="0"/>
                          <a:ea typeface="宋体" pitchFamily="2" charset="-122"/>
                          <a:cs typeface="Arial" pitchFamily="34" charset="0"/>
                        </a:rPr>
                        <a:t>急性</a:t>
                      </a:r>
                      <a:endParaRPr lang="en-CA" b="1" dirty="0">
                        <a:solidFill>
                          <a:schemeClr val="tx1"/>
                        </a:solidFill>
                        <a:latin typeface="Arial" pitchFamily="34" charset="0"/>
                        <a:ea typeface="宋体" pitchFamily="2" charset="-122"/>
                        <a:cs typeface="Arial" pitchFamily="34" charset="0"/>
                      </a:endParaRPr>
                    </a:p>
                  </a:txBody>
                  <a:tcPr vert="vert270" anchor="ctr">
                    <a:solidFill>
                      <a:schemeClr val="accent2"/>
                    </a:solidFill>
                  </a:tcPr>
                </a:tc>
                <a:tc>
                  <a:txBody>
                    <a:bodyPr/>
                    <a:lstStyle/>
                    <a:p>
                      <a:pPr marL="176213" indent="-161925">
                        <a:buFont typeface="Arial" pitchFamily="34" charset="0"/>
                        <a:buChar char="•"/>
                      </a:pPr>
                      <a:r>
                        <a:rPr lang="zh-CN" altLang="en-US" sz="1800" dirty="0" smtClean="0">
                          <a:latin typeface="Arial" pitchFamily="34" charset="0"/>
                          <a:ea typeface="宋体" pitchFamily="2" charset="-122"/>
                          <a:cs typeface="Arial" pitchFamily="34" charset="0"/>
                        </a:rPr>
                        <a:t>对乙酰氨基酚</a:t>
                      </a:r>
                      <a:endParaRPr lang="en-CA" sz="1800" dirty="0" smtClean="0">
                        <a:latin typeface="Arial" pitchFamily="34" charset="0"/>
                        <a:ea typeface="宋体" pitchFamily="2" charset="-122"/>
                        <a:cs typeface="Arial" pitchFamily="34" charset="0"/>
                      </a:endParaRPr>
                    </a:p>
                    <a:p>
                      <a:pPr marL="176213" indent="-161925">
                        <a:buFont typeface="Arial" pitchFamily="34" charset="0"/>
                        <a:buChar char="•"/>
                      </a:pPr>
                      <a:r>
                        <a:rPr lang="en-CA" sz="1800" dirty="0" err="1" smtClean="0">
                          <a:latin typeface="Arial" pitchFamily="34" charset="0"/>
                          <a:ea typeface="宋体" pitchFamily="2" charset="-122"/>
                          <a:cs typeface="Arial" pitchFamily="34" charset="0"/>
                        </a:rPr>
                        <a:t>nsNSAID</a:t>
                      </a:r>
                      <a:r>
                        <a:rPr lang="zh-CN" altLang="en-US" sz="1800" dirty="0" smtClean="0">
                          <a:latin typeface="Arial" pitchFamily="34" charset="0"/>
                          <a:ea typeface="宋体" pitchFamily="2" charset="-122"/>
                          <a:cs typeface="Arial" pitchFamily="34" charset="0"/>
                        </a:rPr>
                        <a:t>类</a:t>
                      </a:r>
                      <a:r>
                        <a:rPr lang="en-CA" sz="1800" baseline="0" dirty="0" smtClean="0">
                          <a:latin typeface="Arial" pitchFamily="34" charset="0"/>
                          <a:ea typeface="宋体" pitchFamily="2" charset="-122"/>
                          <a:cs typeface="Arial" pitchFamily="34" charset="0"/>
                        </a:rPr>
                        <a:t>/</a:t>
                      </a:r>
                      <a:r>
                        <a:rPr lang="zh-CN" altLang="en-US" sz="1800" baseline="0" dirty="0" smtClean="0">
                          <a:latin typeface="Arial" pitchFamily="34" charset="0"/>
                          <a:ea typeface="宋体" pitchFamily="2" charset="-122"/>
                          <a:cs typeface="Arial" pitchFamily="34" charset="0"/>
                        </a:rPr>
                        <a:t>昔布类</a:t>
                      </a:r>
                      <a:endParaRPr lang="en-CA" sz="1800" dirty="0" smtClean="0">
                        <a:latin typeface="Arial" pitchFamily="34" charset="0"/>
                        <a:ea typeface="宋体" pitchFamily="2" charset="-122"/>
                        <a:cs typeface="Arial" pitchFamily="34" charset="0"/>
                      </a:endParaRPr>
                    </a:p>
                    <a:p>
                      <a:pPr marL="442913" indent="-185738">
                        <a:buFont typeface="Arial" pitchFamily="34" charset="0"/>
                        <a:buChar char="•"/>
                      </a:pPr>
                      <a:r>
                        <a:rPr lang="zh-CN" altLang="en-US" sz="1800" dirty="0" smtClean="0">
                          <a:latin typeface="Arial" pitchFamily="34" charset="0"/>
                          <a:ea typeface="宋体" pitchFamily="2" charset="-122"/>
                          <a:cs typeface="Arial" pitchFamily="34" charset="0"/>
                        </a:rPr>
                        <a:t>对年龄</a:t>
                      </a:r>
                      <a:r>
                        <a:rPr lang="en-US" altLang="zh-CN" sz="1800" dirty="0" smtClean="0">
                          <a:latin typeface="Arial" pitchFamily="34" charset="0"/>
                          <a:ea typeface="宋体" pitchFamily="2" charset="-122"/>
                          <a:cs typeface="Arial" pitchFamily="34" charset="0"/>
                        </a:rPr>
                        <a:t>&gt;45</a:t>
                      </a:r>
                      <a:r>
                        <a:rPr lang="zh-CN" altLang="en-US" sz="1800" dirty="0" smtClean="0">
                          <a:latin typeface="Arial" pitchFamily="34" charset="0"/>
                          <a:ea typeface="宋体" pitchFamily="2" charset="-122"/>
                          <a:cs typeface="Arial" pitchFamily="34" charset="0"/>
                        </a:rPr>
                        <a:t>周岁的患者，同时开具</a:t>
                      </a:r>
                      <a:r>
                        <a:rPr lang="en-US" altLang="zh-CN" sz="1800" dirty="0" smtClean="0">
                          <a:latin typeface="Arial" pitchFamily="34" charset="0"/>
                          <a:ea typeface="宋体" pitchFamily="2" charset="-122"/>
                          <a:cs typeface="Arial" pitchFamily="34" charset="0"/>
                        </a:rPr>
                        <a:t>PPI</a:t>
                      </a:r>
                      <a:r>
                        <a:rPr lang="en-US" altLang="zh-CN" sz="1800" baseline="0" dirty="0" smtClean="0">
                          <a:latin typeface="Arial" pitchFamily="34" charset="0"/>
                          <a:ea typeface="宋体" pitchFamily="2" charset="-122"/>
                          <a:cs typeface="Arial" pitchFamily="34" charset="0"/>
                        </a:rPr>
                        <a:t>   </a:t>
                      </a:r>
                      <a:r>
                        <a:rPr lang="en-CA" sz="1800" dirty="0" smtClean="0">
                          <a:latin typeface="Arial" pitchFamily="34" charset="0"/>
                          <a:ea typeface="宋体" pitchFamily="2" charset="-122"/>
                          <a:cs typeface="Arial" pitchFamily="34" charset="0"/>
                        </a:rPr>
                        <a:t> </a:t>
                      </a:r>
                    </a:p>
                    <a:p>
                      <a:pPr marL="176213" indent="-161925" algn="l" defTabSz="914400" rtl="0" eaLnBrk="1" latinLnBrk="0" hangingPunct="1">
                        <a:buFont typeface="Arial" pitchFamily="34" charset="0"/>
                        <a:buChar char="•"/>
                      </a:pPr>
                      <a:r>
                        <a:rPr lang="zh-CN" altLang="en-US" sz="1800" kern="1200" dirty="0" smtClean="0">
                          <a:solidFill>
                            <a:schemeClr val="dk1"/>
                          </a:solidFill>
                          <a:latin typeface="Arial" pitchFamily="34" charset="0"/>
                          <a:ea typeface="宋体" pitchFamily="2" charset="-122"/>
                          <a:cs typeface="Arial" pitchFamily="34" charset="0"/>
                        </a:rPr>
                        <a:t>弱阿片类 </a:t>
                      </a:r>
                      <a:r>
                        <a:rPr lang="en-CA" sz="1800" kern="1200" dirty="0" smtClean="0">
                          <a:solidFill>
                            <a:schemeClr val="dk1"/>
                          </a:solidFill>
                          <a:latin typeface="Arial" pitchFamily="34" charset="0"/>
                          <a:ea typeface="宋体" pitchFamily="2" charset="-122"/>
                          <a:cs typeface="Arial" pitchFamily="34" charset="0"/>
                        </a:rPr>
                        <a:t> </a:t>
                      </a:r>
                    </a:p>
                    <a:p>
                      <a:pPr marL="176213" indent="-161925">
                        <a:buFont typeface="Arial" pitchFamily="34" charset="0"/>
                        <a:buChar char="•"/>
                      </a:pPr>
                      <a:r>
                        <a:rPr lang="zh-CN" altLang="en-US" sz="1800" dirty="0" smtClean="0">
                          <a:latin typeface="Arial" pitchFamily="34" charset="0"/>
                          <a:ea typeface="宋体" pitchFamily="2" charset="-122"/>
                          <a:cs typeface="Arial" pitchFamily="34" charset="0"/>
                        </a:rPr>
                        <a:t>肌肉松弛剂</a:t>
                      </a:r>
                      <a:endParaRPr lang="en-CA" sz="1800" dirty="0" smtClean="0">
                        <a:latin typeface="Arial" pitchFamily="34" charset="0"/>
                        <a:ea typeface="宋体" pitchFamily="2" charset="-122"/>
                        <a:cs typeface="Arial" pitchFamily="34" charset="0"/>
                      </a:endParaRPr>
                    </a:p>
                  </a:txBody>
                  <a:tcPr>
                    <a:solidFill>
                      <a:schemeClr val="accent2">
                        <a:lumMod val="20000"/>
                        <a:lumOff val="80000"/>
                      </a:schemeClr>
                    </a:solidFill>
                  </a:tcPr>
                </a:tc>
                <a:tc>
                  <a:txBody>
                    <a:bodyPr/>
                    <a:lstStyle/>
                    <a:p>
                      <a:pPr marL="182563" indent="0">
                        <a:buFont typeface="Arial" pitchFamily="34" charset="0"/>
                        <a:buNone/>
                      </a:pPr>
                      <a:r>
                        <a:rPr lang="zh-CN" altLang="en-US" sz="1800" baseline="0" dirty="0" smtClean="0">
                          <a:latin typeface="Arial" pitchFamily="34" charset="0"/>
                          <a:ea typeface="宋体" pitchFamily="2" charset="-122"/>
                          <a:cs typeface="Arial" pitchFamily="34" charset="0"/>
                        </a:rPr>
                        <a:t>如神经根痛显著，则考虑增加：</a:t>
                      </a:r>
                      <a:r>
                        <a:rPr lang="en-CA" sz="1800" baseline="0" dirty="0" smtClean="0">
                          <a:latin typeface="Arial" pitchFamily="34" charset="0"/>
                          <a:ea typeface="宋体" pitchFamily="2" charset="-122"/>
                          <a:cs typeface="Arial" pitchFamily="34" charset="0"/>
                        </a:rPr>
                        <a:t> </a:t>
                      </a:r>
                      <a:endParaRPr lang="en-CA" sz="1800" dirty="0" smtClean="0">
                        <a:latin typeface="Arial" pitchFamily="34" charset="0"/>
                        <a:ea typeface="宋体" pitchFamily="2" charset="-122"/>
                        <a:cs typeface="Arial" pitchFamily="34" charset="0"/>
                      </a:endParaRPr>
                    </a:p>
                    <a:p>
                      <a:pPr marL="442913" indent="-185738" algn="l" defTabSz="914400" rtl="0" eaLnBrk="1" latinLnBrk="0" hangingPunct="1">
                        <a:buFont typeface="Arial" pitchFamily="34" charset="0"/>
                        <a:buChar char="•"/>
                      </a:pPr>
                      <a:r>
                        <a:rPr lang="el-GR" sz="1800" kern="1200" baseline="0" dirty="0" smtClean="0">
                          <a:solidFill>
                            <a:schemeClr val="dk1"/>
                          </a:solidFill>
                          <a:latin typeface="Arial" pitchFamily="34" charset="0"/>
                          <a:ea typeface="宋体" pitchFamily="2" charset="-122"/>
                          <a:cs typeface="Arial" pitchFamily="34" charset="0"/>
                        </a:rPr>
                        <a:t>α</a:t>
                      </a:r>
                      <a:r>
                        <a:rPr lang="el-GR" sz="1800" kern="1200" baseline="30000" dirty="0" smtClean="0">
                          <a:solidFill>
                            <a:schemeClr val="dk1"/>
                          </a:solidFill>
                          <a:latin typeface="Arial" pitchFamily="34" charset="0"/>
                          <a:ea typeface="宋体" pitchFamily="2" charset="-122"/>
                          <a:cs typeface="Arial" pitchFamily="34" charset="0"/>
                        </a:rPr>
                        <a:t>2</a:t>
                      </a:r>
                      <a:r>
                        <a:rPr lang="el-GR" sz="1800" kern="1200" baseline="0" dirty="0" smtClean="0">
                          <a:solidFill>
                            <a:schemeClr val="dk1"/>
                          </a:solidFill>
                          <a:latin typeface="Arial" pitchFamily="34" charset="0"/>
                          <a:ea typeface="宋体" pitchFamily="2" charset="-122"/>
                          <a:cs typeface="Arial" pitchFamily="34" charset="0"/>
                        </a:rPr>
                        <a:t>δ</a:t>
                      </a:r>
                      <a:r>
                        <a:rPr lang="zh-CN" altLang="en-US" sz="1800" kern="1200" baseline="0" dirty="0" smtClean="0">
                          <a:solidFill>
                            <a:schemeClr val="dk1"/>
                          </a:solidFill>
                          <a:latin typeface="Arial" pitchFamily="34" charset="0"/>
                          <a:ea typeface="宋体" pitchFamily="2" charset="-122"/>
                          <a:cs typeface="Arial" pitchFamily="34" charset="0"/>
                        </a:rPr>
                        <a:t>配体</a:t>
                      </a:r>
                      <a:endParaRPr lang="en-CA" sz="1800" kern="1200" baseline="0" dirty="0" smtClean="0">
                        <a:solidFill>
                          <a:schemeClr val="dk1"/>
                        </a:solidFill>
                        <a:latin typeface="Arial" pitchFamily="34" charset="0"/>
                        <a:ea typeface="宋体" pitchFamily="2" charset="-122"/>
                        <a:cs typeface="Arial" pitchFamily="34" charset="0"/>
                      </a:endParaRPr>
                    </a:p>
                    <a:p>
                      <a:pPr marL="442913" indent="-185738" algn="l" defTabSz="914400" rtl="0" eaLnBrk="1" latinLnBrk="0" hangingPunct="1">
                        <a:buFont typeface="Arial" pitchFamily="34" charset="0"/>
                        <a:buChar char="•"/>
                      </a:pPr>
                      <a:r>
                        <a:rPr lang="en-CA" sz="1800" kern="1200" baseline="0" dirty="0" smtClean="0">
                          <a:solidFill>
                            <a:schemeClr val="dk1"/>
                          </a:solidFill>
                          <a:latin typeface="Arial" pitchFamily="34" charset="0"/>
                          <a:ea typeface="宋体" pitchFamily="2" charset="-122"/>
                          <a:cs typeface="Arial" pitchFamily="34" charset="0"/>
                        </a:rPr>
                        <a:t>TCA</a:t>
                      </a:r>
                      <a:r>
                        <a:rPr lang="zh-CN" altLang="en-US" sz="1800" kern="1200" baseline="0" dirty="0" smtClean="0">
                          <a:solidFill>
                            <a:schemeClr val="dk1"/>
                          </a:solidFill>
                          <a:latin typeface="Arial" pitchFamily="34" charset="0"/>
                          <a:ea typeface="宋体" pitchFamily="2" charset="-122"/>
                          <a:cs typeface="Arial" pitchFamily="34" charset="0"/>
                        </a:rPr>
                        <a:t>类</a:t>
                      </a:r>
                      <a:endParaRPr lang="en-CA" sz="1800" kern="1200" baseline="0" dirty="0">
                        <a:solidFill>
                          <a:schemeClr val="dk1"/>
                        </a:solidFill>
                        <a:latin typeface="Arial" pitchFamily="34" charset="0"/>
                        <a:ea typeface="宋体" pitchFamily="2" charset="-122"/>
                        <a:cs typeface="Arial" pitchFamily="34" charset="0"/>
                      </a:endParaRPr>
                    </a:p>
                  </a:txBody>
                  <a:tcPr>
                    <a:solidFill>
                      <a:schemeClr val="accent3">
                        <a:lumMod val="20000"/>
                        <a:lumOff val="80000"/>
                      </a:schemeClr>
                    </a:solidFill>
                  </a:tcPr>
                </a:tc>
              </a:tr>
              <a:tr h="1304776">
                <a:tc>
                  <a:txBody>
                    <a:bodyPr/>
                    <a:lstStyle/>
                    <a:p>
                      <a:pPr algn="ctr"/>
                      <a:r>
                        <a:rPr lang="zh-CN" altLang="en-US" b="1" dirty="0" smtClean="0">
                          <a:solidFill>
                            <a:schemeClr val="tx1"/>
                          </a:solidFill>
                          <a:latin typeface="Arial" pitchFamily="34" charset="0"/>
                          <a:ea typeface="宋体" pitchFamily="2" charset="-122"/>
                          <a:cs typeface="Arial" pitchFamily="34" charset="0"/>
                        </a:rPr>
                        <a:t>慢性</a:t>
                      </a:r>
                      <a:endParaRPr lang="en-CA" b="1" dirty="0">
                        <a:solidFill>
                          <a:schemeClr val="tx1"/>
                        </a:solidFill>
                        <a:latin typeface="Arial" pitchFamily="34" charset="0"/>
                        <a:ea typeface="宋体" pitchFamily="2" charset="-122"/>
                        <a:cs typeface="Arial" pitchFamily="34" charset="0"/>
                      </a:endParaRPr>
                    </a:p>
                  </a:txBody>
                  <a:tcPr vert="vert270" anchor="ctr">
                    <a:solidFill>
                      <a:schemeClr val="accent1"/>
                    </a:solidFill>
                  </a:tcPr>
                </a:tc>
                <a:tc gridSpan="2">
                  <a:txBody>
                    <a:bodyPr/>
                    <a:lstStyle/>
                    <a:p>
                      <a:endParaRPr lang="en-CA" dirty="0" smtClean="0">
                        <a:effectLst/>
                        <a:latin typeface="Arial" pitchFamily="34" charset="0"/>
                        <a:ea typeface="宋体" pitchFamily="2" charset="-122"/>
                        <a:cs typeface="Arial" pitchFamily="34" charset="0"/>
                      </a:endParaRPr>
                    </a:p>
                    <a:p>
                      <a:r>
                        <a:rPr lang="zh-CN" altLang="en-US" dirty="0" smtClean="0">
                          <a:effectLst/>
                          <a:latin typeface="Arial" pitchFamily="34" charset="0"/>
                          <a:ea typeface="宋体" pitchFamily="2" charset="-122"/>
                          <a:cs typeface="Arial" pitchFamily="34" charset="0"/>
                        </a:rPr>
                        <a:t>转诊至专科医生处接受：</a:t>
                      </a:r>
                      <a:endParaRPr lang="en-CA" dirty="0" smtClean="0">
                        <a:effectLst/>
                        <a:latin typeface="Arial" pitchFamily="34" charset="0"/>
                        <a:ea typeface="宋体" pitchFamily="2" charset="-122"/>
                        <a:cs typeface="Arial" pitchFamily="34" charset="0"/>
                      </a:endParaRPr>
                    </a:p>
                    <a:p>
                      <a:pPr marL="176213" indent="-161925">
                        <a:buFont typeface="Arial" pitchFamily="34" charset="0"/>
                        <a:buChar char="•"/>
                      </a:pPr>
                      <a:r>
                        <a:rPr lang="zh-CN" altLang="en-US" baseline="0" dirty="0" smtClean="0">
                          <a:effectLst/>
                          <a:latin typeface="Arial" pitchFamily="34" charset="0"/>
                          <a:ea typeface="宋体" pitchFamily="2" charset="-122"/>
                          <a:cs typeface="Arial" pitchFamily="34" charset="0"/>
                        </a:rPr>
                        <a:t>认知行为疗法</a:t>
                      </a:r>
                      <a:endParaRPr lang="en-US" altLang="zh-CN" baseline="0" dirty="0" smtClean="0">
                        <a:effectLst/>
                        <a:latin typeface="Arial" pitchFamily="34" charset="0"/>
                        <a:ea typeface="宋体" pitchFamily="2" charset="-122"/>
                        <a:cs typeface="Arial" pitchFamily="34" charset="0"/>
                      </a:endParaRPr>
                    </a:p>
                    <a:p>
                      <a:pPr marL="176213" indent="-161925">
                        <a:buFont typeface="Arial" pitchFamily="34" charset="0"/>
                        <a:buChar char="•"/>
                      </a:pPr>
                      <a:r>
                        <a:rPr lang="zh-CN" altLang="en-US" baseline="0" dirty="0" smtClean="0">
                          <a:effectLst/>
                          <a:latin typeface="Arial" pitchFamily="34" charset="0"/>
                          <a:ea typeface="宋体" pitchFamily="2" charset="-122"/>
                          <a:cs typeface="Arial" pitchFamily="34" charset="0"/>
                        </a:rPr>
                        <a:t>综合药物管理，</a:t>
                      </a:r>
                      <a:r>
                        <a:rPr lang="en-CA" baseline="0" dirty="0" smtClean="0">
                          <a:effectLst/>
                          <a:latin typeface="Arial" pitchFamily="34" charset="0"/>
                          <a:ea typeface="宋体" pitchFamily="2" charset="-122"/>
                          <a:cs typeface="Arial" pitchFamily="34" charset="0"/>
                        </a:rPr>
                        <a:t> </a:t>
                      </a:r>
                      <a:br>
                        <a:rPr lang="en-CA" baseline="0" dirty="0" smtClean="0">
                          <a:effectLst/>
                          <a:latin typeface="Arial" pitchFamily="34" charset="0"/>
                          <a:ea typeface="宋体" pitchFamily="2" charset="-122"/>
                          <a:cs typeface="Arial" pitchFamily="34" charset="0"/>
                        </a:rPr>
                      </a:br>
                      <a:r>
                        <a:rPr lang="zh-CN" altLang="en-US" baseline="0" dirty="0" smtClean="0">
                          <a:effectLst/>
                          <a:latin typeface="Arial" pitchFamily="34" charset="0"/>
                          <a:ea typeface="宋体" pitchFamily="2" charset="-122"/>
                          <a:cs typeface="Arial" pitchFamily="34" charset="0"/>
                        </a:rPr>
                        <a:t>包括阿片类和神经性疼痛药物</a:t>
                      </a:r>
                      <a:endParaRPr lang="en-CA" baseline="0" dirty="0" smtClean="0">
                        <a:effectLst/>
                        <a:latin typeface="Arial" pitchFamily="34" charset="0"/>
                        <a:ea typeface="宋体" pitchFamily="2" charset="-122"/>
                        <a:cs typeface="Arial" pitchFamily="34" charset="0"/>
                      </a:endParaRPr>
                    </a:p>
                    <a:p>
                      <a:pPr marL="176213" indent="-161925">
                        <a:buFont typeface="Arial" pitchFamily="34" charset="0"/>
                        <a:buChar char="•"/>
                      </a:pPr>
                      <a:r>
                        <a:rPr lang="zh-CN" altLang="en-US" dirty="0" smtClean="0">
                          <a:latin typeface="Arial" pitchFamily="34" charset="0"/>
                          <a:ea typeface="宋体" pitchFamily="2" charset="-122"/>
                          <a:cs typeface="Arial" pitchFamily="34" charset="0"/>
                        </a:rPr>
                        <a:t>考虑介入疼痛治疗</a:t>
                      </a:r>
                      <a:endParaRPr lang="en-US" altLang="zh-CN" dirty="0" smtClean="0">
                        <a:latin typeface="Arial" pitchFamily="34" charset="0"/>
                        <a:ea typeface="宋体" pitchFamily="2" charset="-122"/>
                        <a:cs typeface="Arial" pitchFamily="34" charset="0"/>
                      </a:endParaRPr>
                    </a:p>
                    <a:p>
                      <a:pPr marL="176213" indent="-161925">
                        <a:buFont typeface="Arial" pitchFamily="34" charset="0"/>
                        <a:buChar char="•"/>
                      </a:pPr>
                      <a:r>
                        <a:rPr lang="zh-CN" altLang="en-US" dirty="0" smtClean="0">
                          <a:latin typeface="Arial" pitchFamily="34" charset="0"/>
                          <a:ea typeface="宋体" pitchFamily="2" charset="-122"/>
                          <a:cs typeface="Arial" pitchFamily="34" charset="0"/>
                        </a:rPr>
                        <a:t>考虑手术治疗</a:t>
                      </a:r>
                      <a:endParaRPr lang="en-CA" dirty="0">
                        <a:latin typeface="Arial" pitchFamily="34" charset="0"/>
                        <a:ea typeface="宋体" pitchFamily="2" charset="-122"/>
                        <a:cs typeface="Arial" pitchFamily="34" charset="0"/>
                      </a:endParaRPr>
                    </a:p>
                  </a:txBody>
                  <a:tcPr>
                    <a:solidFill>
                      <a:schemeClr val="accent1">
                        <a:lumMod val="20000"/>
                        <a:lumOff val="80000"/>
                      </a:schemeClr>
                    </a:solidFill>
                  </a:tcPr>
                </a:tc>
                <a:tc hMerge="1">
                  <a:txBody>
                    <a:bodyPr/>
                    <a:lstStyle/>
                    <a:p>
                      <a:endParaRPr lang="en-CA" dirty="0"/>
                    </a:p>
                  </a:txBody>
                  <a:tcPr/>
                </a:tc>
              </a:tr>
            </a:tbl>
          </a:graphicData>
        </a:graphic>
      </p:graphicFrame>
      <p:sp>
        <p:nvSpPr>
          <p:cNvPr id="6" name="Right Arrow 5"/>
          <p:cNvSpPr/>
          <p:nvPr/>
        </p:nvSpPr>
        <p:spPr>
          <a:xfrm>
            <a:off x="4442912" y="3186505"/>
            <a:ext cx="504056" cy="432048"/>
          </a:xfrm>
          <a:prstGeom prst="rightArrow">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Arial" pitchFamily="34" charset="0"/>
              <a:ea typeface="宋体" pitchFamily="2" charset="-122"/>
              <a:cs typeface="Arial" pitchFamily="34" charset="0"/>
            </a:endParaRPr>
          </a:p>
        </p:txBody>
      </p:sp>
      <p:sp>
        <p:nvSpPr>
          <p:cNvPr id="13" name="Right Arrow 12"/>
          <p:cNvSpPr/>
          <p:nvPr/>
        </p:nvSpPr>
        <p:spPr>
          <a:xfrm rot="5400000">
            <a:off x="3023270" y="3969060"/>
            <a:ext cx="504056" cy="432048"/>
          </a:xfrm>
          <a:prstGeom prst="rightArrow">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Arial" pitchFamily="34" charset="0"/>
              <a:ea typeface="宋体" pitchFamily="2" charset="-122"/>
              <a:cs typeface="Arial" pitchFamily="34" charset="0"/>
            </a:endParaRPr>
          </a:p>
        </p:txBody>
      </p:sp>
      <p:sp>
        <p:nvSpPr>
          <p:cNvPr id="14" name="Right Arrow 13"/>
          <p:cNvSpPr/>
          <p:nvPr/>
        </p:nvSpPr>
        <p:spPr>
          <a:xfrm rot="5400000">
            <a:off x="6453865" y="3982666"/>
            <a:ext cx="504056" cy="432048"/>
          </a:xfrm>
          <a:prstGeom prst="rightArrow">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latin typeface="Arial" pitchFamily="34" charset="0"/>
              <a:ea typeface="宋体" pitchFamily="2" charset="-122"/>
              <a:cs typeface="Arial" pitchFamily="34" charset="0"/>
            </a:endParaRPr>
          </a:p>
        </p:txBody>
      </p:sp>
      <p:sp>
        <p:nvSpPr>
          <p:cNvPr id="15" name="Rectangle 14"/>
          <p:cNvSpPr/>
          <p:nvPr/>
        </p:nvSpPr>
        <p:spPr>
          <a:xfrm>
            <a:off x="112836" y="6249481"/>
            <a:ext cx="8232968" cy="623248"/>
          </a:xfrm>
          <a:prstGeom prst="rect">
            <a:avLst/>
          </a:prstGeom>
        </p:spPr>
        <p:txBody>
          <a:bodyPr wrap="square">
            <a:spAutoFit/>
          </a:bodyPr>
          <a:lstStyle/>
          <a:p>
            <a:r>
              <a:rPr lang="en-CA" sz="1200" b="1" dirty="0" err="1" smtClean="0">
                <a:solidFill>
                  <a:srgbClr val="002060"/>
                </a:solidFill>
                <a:latin typeface="Arial" pitchFamily="34" charset="0"/>
                <a:ea typeface="宋体" pitchFamily="2" charset="-122"/>
                <a:cs typeface="Arial" pitchFamily="34" charset="0"/>
              </a:rPr>
              <a:t>Coxib</a:t>
            </a:r>
            <a:r>
              <a:rPr lang="en-CA" sz="1200" b="1" dirty="0" smtClean="0">
                <a:solidFill>
                  <a:srgbClr val="002060"/>
                </a:solidFill>
                <a:latin typeface="Arial" pitchFamily="34" charset="0"/>
                <a:ea typeface="宋体" pitchFamily="2" charset="-122"/>
                <a:cs typeface="Arial" pitchFamily="34" charset="0"/>
              </a:rPr>
              <a:t> = COX</a:t>
            </a:r>
            <a:r>
              <a:rPr lang="en-US" altLang="zh-CN" sz="1200" b="1" dirty="0" smtClean="0">
                <a:solidFill>
                  <a:srgbClr val="002060"/>
                </a:solidFill>
                <a:latin typeface="Arial" pitchFamily="34" charset="0"/>
                <a:ea typeface="宋体" pitchFamily="2" charset="-122"/>
                <a:cs typeface="Arial" pitchFamily="34" charset="0"/>
              </a:rPr>
              <a:t>-2</a:t>
            </a:r>
            <a:r>
              <a:rPr lang="zh-CN" altLang="en-US" sz="1200" b="1" dirty="0" smtClean="0">
                <a:solidFill>
                  <a:srgbClr val="002060"/>
                </a:solidFill>
                <a:latin typeface="Arial" pitchFamily="34" charset="0"/>
                <a:ea typeface="宋体" pitchFamily="2" charset="-122"/>
                <a:cs typeface="Arial" pitchFamily="34" charset="0"/>
              </a:rPr>
              <a:t>特异性抑制剂；</a:t>
            </a:r>
            <a:r>
              <a:rPr lang="en-CA" sz="1200" b="1" dirty="0" err="1" smtClean="0">
                <a:solidFill>
                  <a:srgbClr val="002060"/>
                </a:solidFill>
                <a:latin typeface="Arial" pitchFamily="34" charset="0"/>
                <a:ea typeface="宋体" pitchFamily="2" charset="-122"/>
                <a:cs typeface="Arial" pitchFamily="34" charset="0"/>
              </a:rPr>
              <a:t>nsNSAID</a:t>
            </a:r>
            <a:r>
              <a:rPr lang="en-CA" sz="1200" b="1" dirty="0" smtClean="0">
                <a:solidFill>
                  <a:srgbClr val="002060"/>
                </a:solidFill>
                <a:latin typeface="Arial" pitchFamily="34" charset="0"/>
                <a:ea typeface="宋体" pitchFamily="2" charset="-122"/>
                <a:cs typeface="Arial" pitchFamily="34" charset="0"/>
              </a:rPr>
              <a:t> = </a:t>
            </a:r>
            <a:r>
              <a:rPr lang="zh-CN" altLang="en-US" sz="1200" b="1" dirty="0" smtClean="0">
                <a:solidFill>
                  <a:srgbClr val="002060"/>
                </a:solidFill>
                <a:latin typeface="Arial" pitchFamily="34" charset="0"/>
                <a:ea typeface="宋体" pitchFamily="2" charset="-122"/>
                <a:cs typeface="Arial" pitchFamily="34" charset="0"/>
              </a:rPr>
              <a:t>非选择性非甾体抗炎药；</a:t>
            </a:r>
            <a:r>
              <a:rPr lang="en-CA" sz="1200" b="1" dirty="0" smtClean="0">
                <a:solidFill>
                  <a:srgbClr val="002060"/>
                </a:solidFill>
                <a:latin typeface="Arial" pitchFamily="34" charset="0"/>
                <a:ea typeface="宋体" pitchFamily="2" charset="-122"/>
                <a:cs typeface="Arial" pitchFamily="34" charset="0"/>
              </a:rPr>
              <a:t> </a:t>
            </a:r>
            <a:br>
              <a:rPr lang="en-CA" sz="1200" b="1" dirty="0" smtClean="0">
                <a:solidFill>
                  <a:srgbClr val="002060"/>
                </a:solidFill>
                <a:latin typeface="Arial" pitchFamily="34" charset="0"/>
                <a:ea typeface="宋体" pitchFamily="2" charset="-122"/>
                <a:cs typeface="Arial" pitchFamily="34" charset="0"/>
              </a:rPr>
            </a:br>
            <a:r>
              <a:rPr lang="en-CA" sz="1200" b="1" dirty="0" smtClean="0">
                <a:solidFill>
                  <a:srgbClr val="002060"/>
                </a:solidFill>
                <a:latin typeface="Arial" pitchFamily="34" charset="0"/>
                <a:ea typeface="宋体" pitchFamily="2" charset="-122"/>
                <a:cs typeface="Arial" pitchFamily="34" charset="0"/>
              </a:rPr>
              <a:t>PPI = </a:t>
            </a:r>
            <a:r>
              <a:rPr lang="zh-CN" altLang="en-US" sz="1200" b="1" dirty="0" smtClean="0">
                <a:solidFill>
                  <a:srgbClr val="002060"/>
                </a:solidFill>
                <a:latin typeface="Arial" pitchFamily="34" charset="0"/>
                <a:ea typeface="宋体" pitchFamily="2" charset="-122"/>
                <a:cs typeface="Arial" pitchFamily="34" charset="0"/>
              </a:rPr>
              <a:t>质子泵抑制剂；</a:t>
            </a:r>
            <a:r>
              <a:rPr lang="en-CA" sz="1200" b="1" dirty="0" smtClean="0">
                <a:solidFill>
                  <a:srgbClr val="002060"/>
                </a:solidFill>
                <a:latin typeface="Arial" pitchFamily="34" charset="0"/>
                <a:ea typeface="宋体" pitchFamily="2" charset="-122"/>
                <a:cs typeface="Arial" pitchFamily="34" charset="0"/>
              </a:rPr>
              <a:t>TCA = </a:t>
            </a:r>
            <a:r>
              <a:rPr lang="zh-CN" altLang="en-US" sz="1200" b="1" dirty="0" smtClean="0">
                <a:solidFill>
                  <a:srgbClr val="002060"/>
                </a:solidFill>
                <a:latin typeface="Arial" pitchFamily="34" charset="0"/>
                <a:ea typeface="宋体" pitchFamily="2" charset="-122"/>
                <a:cs typeface="Arial" pitchFamily="34" charset="0"/>
              </a:rPr>
              <a:t>三环类抗抑郁药</a:t>
            </a:r>
            <a:endParaRPr lang="en-US" sz="1200" b="1" dirty="0" smtClean="0">
              <a:solidFill>
                <a:srgbClr val="002060"/>
              </a:solidFill>
              <a:latin typeface="Arial" pitchFamily="34" charset="0"/>
              <a:ea typeface="宋体" pitchFamily="2" charset="-122"/>
              <a:cs typeface="Arial" pitchFamily="34" charset="0"/>
            </a:endParaRPr>
          </a:p>
          <a:p>
            <a:r>
              <a:rPr lang="en-US" sz="1000" dirty="0" smtClean="0">
                <a:solidFill>
                  <a:srgbClr val="002060"/>
                </a:solidFill>
                <a:latin typeface="Arial" pitchFamily="34" charset="0"/>
                <a:ea typeface="宋体" pitchFamily="2" charset="-122"/>
                <a:cs typeface="Arial" pitchFamily="34" charset="0"/>
              </a:rPr>
              <a:t>Adapted  from: Lee J </a:t>
            </a:r>
            <a:r>
              <a:rPr lang="en-US" sz="1000" i="1" dirty="0" smtClean="0">
                <a:solidFill>
                  <a:srgbClr val="002060"/>
                </a:solidFill>
                <a:latin typeface="Arial" pitchFamily="34" charset="0"/>
                <a:ea typeface="宋体" pitchFamily="2" charset="-122"/>
                <a:cs typeface="Arial" pitchFamily="34" charset="0"/>
              </a:rPr>
              <a:t>et al. </a:t>
            </a:r>
            <a:r>
              <a:rPr lang="en-US" sz="1000" i="1" dirty="0">
                <a:solidFill>
                  <a:srgbClr val="002060"/>
                </a:solidFill>
                <a:latin typeface="Arial" pitchFamily="34" charset="0"/>
                <a:ea typeface="宋体" pitchFamily="2" charset="-122"/>
                <a:cs typeface="Arial" pitchFamily="34" charset="0"/>
              </a:rPr>
              <a:t>Br J </a:t>
            </a:r>
            <a:r>
              <a:rPr lang="en-US" sz="1000" i="1" dirty="0" smtClean="0">
                <a:solidFill>
                  <a:srgbClr val="002060"/>
                </a:solidFill>
                <a:latin typeface="Arial" pitchFamily="34" charset="0"/>
                <a:ea typeface="宋体" pitchFamily="2" charset="-122"/>
                <a:cs typeface="Arial" pitchFamily="34" charset="0"/>
              </a:rPr>
              <a:t>Anaesth</a:t>
            </a:r>
            <a:r>
              <a:rPr lang="en-US" sz="1000" dirty="0" smtClean="0">
                <a:solidFill>
                  <a:srgbClr val="002060"/>
                </a:solidFill>
                <a:latin typeface="Arial" pitchFamily="34" charset="0"/>
                <a:ea typeface="宋体" pitchFamily="2" charset="-122"/>
                <a:cs typeface="Arial" pitchFamily="34" charset="0"/>
              </a:rPr>
              <a:t> 2013; 111(1</a:t>
            </a:r>
            <a:r>
              <a:rPr lang="en-US" sz="1000" dirty="0">
                <a:solidFill>
                  <a:srgbClr val="002060"/>
                </a:solidFill>
                <a:latin typeface="Arial" pitchFamily="34" charset="0"/>
                <a:ea typeface="宋体" pitchFamily="2" charset="-122"/>
                <a:cs typeface="Arial" pitchFamily="34" charset="0"/>
              </a:rPr>
              <a:t>):112-20.</a:t>
            </a:r>
            <a:endParaRPr lang="es-MX" sz="1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38323762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54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要点</a:t>
            </a:r>
            <a:endParaRPr lang="en-CA" dirty="0">
              <a:latin typeface="Arial" pitchFamily="34" charset="0"/>
              <a:ea typeface="宋体" pitchFamily="2" charset="-122"/>
              <a:cs typeface="Arial" pitchFamily="34" charset="0"/>
            </a:endParaRPr>
          </a:p>
        </p:txBody>
      </p:sp>
      <p:sp>
        <p:nvSpPr>
          <p:cNvPr id="4" name="Content Placeholder 3"/>
          <p:cNvSpPr>
            <a:spLocks noGrp="1"/>
          </p:cNvSpPr>
          <p:nvPr>
            <p:ph idx="1"/>
          </p:nvPr>
        </p:nvSpPr>
        <p:spPr>
          <a:xfrm>
            <a:off x="457200" y="1638300"/>
            <a:ext cx="8229600" cy="6451600"/>
          </a:xfrm>
        </p:spPr>
        <p:txBody>
          <a:bodyPr/>
          <a:lstStyle/>
          <a:p>
            <a:r>
              <a:rPr lang="zh-CN" altLang="en-US" sz="2800" dirty="0" smtClean="0">
                <a:latin typeface="Arial" pitchFamily="34" charset="0"/>
                <a:ea typeface="宋体" pitchFamily="2" charset="-122"/>
                <a:cs typeface="Arial" pitchFamily="34" charset="0"/>
              </a:rPr>
              <a:t>大多数患者在人生的某一阶段都会发生腰痛</a:t>
            </a:r>
            <a:endParaRPr sz="2800" dirty="0" smtClean="0">
              <a:latin typeface="Arial" pitchFamily="34" charset="0"/>
              <a:ea typeface="宋体" pitchFamily="2" charset="-122"/>
              <a:cs typeface="Arial" pitchFamily="34" charset="0"/>
            </a:endParaRPr>
          </a:p>
          <a:p>
            <a:r>
              <a:rPr lang="en-CA" sz="2800" dirty="0" smtClean="0">
                <a:latin typeface="Arial" pitchFamily="34" charset="0"/>
                <a:ea typeface="宋体" pitchFamily="2" charset="-122"/>
                <a:cs typeface="Arial" pitchFamily="34" charset="0"/>
              </a:rPr>
              <a:t>90% </a:t>
            </a:r>
            <a:r>
              <a:rPr lang="zh-CN" altLang="en-US" sz="2800" dirty="0" smtClean="0">
                <a:latin typeface="Arial" pitchFamily="34" charset="0"/>
                <a:ea typeface="宋体" pitchFamily="2" charset="-122"/>
                <a:cs typeface="Arial" pitchFamily="34" charset="0"/>
              </a:rPr>
              <a:t>的情况下，腰痛呈良性和自限性 </a:t>
            </a:r>
            <a:r>
              <a:rPr lang="en-CA" sz="2800" dirty="0" smtClean="0">
                <a:latin typeface="Arial" pitchFamily="34" charset="0"/>
                <a:ea typeface="宋体" pitchFamily="2" charset="-122"/>
                <a:cs typeface="Arial" pitchFamily="34" charset="0"/>
              </a:rPr>
              <a:t> </a:t>
            </a:r>
          </a:p>
          <a:p>
            <a:pPr lvl="1"/>
            <a:r>
              <a:rPr lang="zh-CN" altLang="en-US" sz="2400" dirty="0" smtClean="0">
                <a:latin typeface="Arial" pitchFamily="34" charset="0"/>
                <a:ea typeface="宋体" pitchFamily="2" charset="-122"/>
                <a:cs typeface="Arial" pitchFamily="34" charset="0"/>
              </a:rPr>
              <a:t>“黄色警告”可帮助识别具慢性疼痛风险的个体</a:t>
            </a:r>
            <a:endParaRPr lang="en-US" sz="2800" dirty="0" smtClean="0">
              <a:latin typeface="Arial" pitchFamily="34" charset="0"/>
              <a:ea typeface="宋体" pitchFamily="2" charset="-122"/>
              <a:cs typeface="Arial" pitchFamily="34" charset="0"/>
            </a:endParaRPr>
          </a:p>
          <a:p>
            <a:r>
              <a:rPr lang="zh-CN" altLang="en-US" sz="2800" dirty="0">
                <a:latin typeface="Arial" pitchFamily="34" charset="0"/>
                <a:ea typeface="宋体" pitchFamily="2" charset="-122"/>
                <a:cs typeface="Arial" pitchFamily="34" charset="0"/>
              </a:rPr>
              <a:t>需要立即采取措施的“红色危险信号”应在出现</a:t>
            </a:r>
            <a:r>
              <a:rPr lang="zh-CN" altLang="en-US" sz="2800" dirty="0" smtClean="0">
                <a:latin typeface="Arial" pitchFamily="34" charset="0"/>
                <a:ea typeface="宋体" pitchFamily="2" charset="-122"/>
                <a:cs typeface="Arial" pitchFamily="34" charset="0"/>
              </a:rPr>
              <a:t>腰痛</a:t>
            </a:r>
            <a:r>
              <a:rPr lang="zh-CN" altLang="en-US" sz="2800" dirty="0">
                <a:latin typeface="Arial" pitchFamily="34" charset="0"/>
                <a:ea typeface="宋体" pitchFamily="2" charset="-122"/>
                <a:cs typeface="Arial" pitchFamily="34" charset="0"/>
              </a:rPr>
              <a:t>的所有患者中进行评估</a:t>
            </a:r>
            <a:endParaRPr lang="en-US" altLang="zh-CN" sz="2800" dirty="0">
              <a:latin typeface="Arial" pitchFamily="34" charset="0"/>
              <a:ea typeface="宋体" pitchFamily="2" charset="-122"/>
              <a:cs typeface="Arial" pitchFamily="34" charset="0"/>
            </a:endParaRPr>
          </a:p>
          <a:p>
            <a:r>
              <a:rPr lang="zh-CN" altLang="en-US" sz="2800" dirty="0" smtClean="0">
                <a:latin typeface="Arial" pitchFamily="34" charset="0"/>
                <a:ea typeface="宋体" pitchFamily="2" charset="-122"/>
                <a:cs typeface="Arial" pitchFamily="34" charset="0"/>
              </a:rPr>
              <a:t>疼痛应采用跨学科手段解决，包括患者教育和非药物治疗</a:t>
            </a:r>
            <a:endParaRPr lang="en-US" sz="2800" dirty="0" smtClean="0">
              <a:latin typeface="Arial" pitchFamily="34" charset="0"/>
              <a:ea typeface="宋体" pitchFamily="2" charset="-122"/>
              <a:cs typeface="Arial" pitchFamily="34" charset="0"/>
            </a:endParaRPr>
          </a:p>
        </p:txBody>
      </p:sp>
      <p:sp>
        <p:nvSpPr>
          <p:cNvPr id="8" name="Slide Number Placeholder 2"/>
          <p:cNvSpPr txBox="1">
            <a:spLocks/>
          </p:cNvSpPr>
          <p:nvPr/>
        </p:nvSpPr>
        <p:spPr bwMode="auto">
          <a:xfrm>
            <a:off x="67595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es-MX"/>
            </a:defPPr>
            <a:lvl1pPr marL="0" algn="r" defTabSz="914400" rtl="0" eaLnBrk="1" latinLnBrk="0" hangingPunct="1">
              <a:defRPr lang="en-CA"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smtClean="0">
                <a:latin typeface="Arial" pitchFamily="34" charset="0"/>
                <a:ea typeface="宋体" pitchFamily="2" charset="-122"/>
                <a:cs typeface="Arial" pitchFamily="34" charset="0"/>
              </a:rPr>
              <a:t/>
            </a:r>
            <a:br>
              <a:rPr lang="en-CA" dirty="0" smtClean="0">
                <a:latin typeface="Arial" pitchFamily="34" charset="0"/>
                <a:ea typeface="宋体" pitchFamily="2" charset="-122"/>
                <a:cs typeface="Arial" pitchFamily="34" charset="0"/>
              </a:rPr>
            </a:br>
            <a:fld id="{0818CAAA-595C-40BF-BDA9-176ED7A49E95}" type="slidenum">
              <a:rPr lang="en-CA" smtClean="0">
                <a:latin typeface="Arial" pitchFamily="34" charset="0"/>
                <a:ea typeface="宋体" pitchFamily="2" charset="-122"/>
                <a:cs typeface="Arial" pitchFamily="34" charset="0"/>
              </a:rPr>
              <a:pPr>
                <a:defRPr/>
              </a:pPr>
              <a:t>52</a:t>
            </a:fld>
            <a:endParaRPr lang="en-CA" dirty="0">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14847527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54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要点（续）</a:t>
            </a:r>
            <a:endParaRPr lang="en-CA" dirty="0">
              <a:latin typeface="Arial" pitchFamily="34" charset="0"/>
              <a:ea typeface="宋体" pitchFamily="2" charset="-122"/>
              <a:cs typeface="Arial" pitchFamily="34" charset="0"/>
            </a:endParaRPr>
          </a:p>
        </p:txBody>
      </p:sp>
      <p:sp>
        <p:nvSpPr>
          <p:cNvPr id="4" name="Content Placeholder 3"/>
          <p:cNvSpPr>
            <a:spLocks noGrp="1"/>
          </p:cNvSpPr>
          <p:nvPr>
            <p:ph idx="1"/>
          </p:nvPr>
        </p:nvSpPr>
        <p:spPr>
          <a:xfrm>
            <a:off x="457200" y="1638300"/>
            <a:ext cx="8229600" cy="4525963"/>
          </a:xfrm>
        </p:spPr>
        <p:txBody>
          <a:bodyPr/>
          <a:lstStyle/>
          <a:p>
            <a:r>
              <a:rPr lang="zh-CN" altLang="en-US" sz="2800" dirty="0" smtClean="0">
                <a:latin typeface="Arial" pitchFamily="34" charset="0"/>
                <a:ea typeface="宋体" pitchFamily="2" charset="-122"/>
                <a:cs typeface="Arial" pitchFamily="34" charset="0"/>
              </a:rPr>
              <a:t>急性腰痛的药物治疗可包括</a:t>
            </a:r>
            <a:r>
              <a:rPr lang="zh-CN" altLang="en-US" sz="2800" dirty="0">
                <a:latin typeface="Arial" pitchFamily="34" charset="0"/>
                <a:ea typeface="宋体" pitchFamily="2" charset="-122"/>
                <a:cs typeface="Arial" pitchFamily="34" charset="0"/>
              </a:rPr>
              <a:t>对乙酰氨基酚</a:t>
            </a:r>
            <a:r>
              <a:rPr lang="zh-CN" altLang="en-US" sz="2800" dirty="0" smtClean="0">
                <a:latin typeface="Arial" pitchFamily="34" charset="0"/>
                <a:ea typeface="宋体" pitchFamily="2" charset="-122"/>
                <a:cs typeface="Arial" pitchFamily="34" charset="0"/>
              </a:rPr>
              <a:t>，</a:t>
            </a:r>
            <a:r>
              <a:rPr sz="2800" dirty="0" smtClean="0">
                <a:latin typeface="Arial" pitchFamily="34" charset="0"/>
                <a:ea typeface="宋体" pitchFamily="2" charset="-122"/>
                <a:cs typeface="Arial" pitchFamily="34" charset="0"/>
              </a:rPr>
              <a:t>nsNSAID</a:t>
            </a:r>
            <a:r>
              <a:rPr lang="zh-CN" altLang="en-US" sz="2800" dirty="0" smtClean="0">
                <a:latin typeface="Arial" pitchFamily="34" charset="0"/>
                <a:ea typeface="宋体" pitchFamily="2" charset="-122"/>
                <a:cs typeface="Arial" pitchFamily="34" charset="0"/>
              </a:rPr>
              <a:t>类</a:t>
            </a:r>
            <a:r>
              <a:rPr sz="2800" dirty="0" smtClean="0">
                <a:latin typeface="Arial" pitchFamily="34" charset="0"/>
                <a:ea typeface="宋体" pitchFamily="2" charset="-122"/>
                <a:cs typeface="Arial" pitchFamily="34" charset="0"/>
              </a:rPr>
              <a:t>/</a:t>
            </a:r>
            <a:r>
              <a:rPr lang="zh-CN" altLang="en-US" sz="2800" dirty="0">
                <a:latin typeface="Arial" pitchFamily="34" charset="0"/>
                <a:ea typeface="宋体" pitchFamily="2" charset="-122"/>
                <a:cs typeface="Arial" pitchFamily="34" charset="0"/>
              </a:rPr>
              <a:t>昔布类，弱阿片</a:t>
            </a:r>
            <a:r>
              <a:rPr lang="zh-CN" altLang="en-US" sz="2800" dirty="0" smtClean="0">
                <a:latin typeface="Arial" pitchFamily="34" charset="0"/>
                <a:ea typeface="宋体" pitchFamily="2" charset="-122"/>
                <a:cs typeface="Arial" pitchFamily="34" charset="0"/>
              </a:rPr>
              <a:t>类和</a:t>
            </a:r>
            <a:r>
              <a:rPr sz="2800" dirty="0">
                <a:latin typeface="Arial" pitchFamily="34" charset="0"/>
                <a:ea typeface="宋体" pitchFamily="2" charset="-122"/>
                <a:cs typeface="Arial" pitchFamily="34" charset="0"/>
              </a:rPr>
              <a:t>/</a:t>
            </a:r>
            <a:r>
              <a:rPr lang="zh-CN" altLang="en-US" sz="2800" dirty="0">
                <a:latin typeface="Arial" pitchFamily="34" charset="0"/>
                <a:ea typeface="宋体" pitchFamily="2" charset="-122"/>
                <a:cs typeface="Arial" pitchFamily="34" charset="0"/>
              </a:rPr>
              <a:t>或肌肉松弛剂</a:t>
            </a:r>
            <a:endParaRPr lang="en-US" altLang="zh-CN" sz="2800" dirty="0" smtClean="0">
              <a:latin typeface="Arial" pitchFamily="34" charset="0"/>
              <a:ea typeface="宋体" pitchFamily="2" charset="-122"/>
              <a:cs typeface="Arial" pitchFamily="34" charset="0"/>
            </a:endParaRPr>
          </a:p>
          <a:p>
            <a:pPr lvl="1"/>
            <a:r>
              <a:rPr lang="zh-CN" altLang="en-US" sz="2400" dirty="0" smtClean="0">
                <a:latin typeface="Arial" pitchFamily="34" charset="0"/>
                <a:ea typeface="宋体" pitchFamily="2" charset="-122"/>
                <a:cs typeface="Arial" pitchFamily="34" charset="0"/>
              </a:rPr>
              <a:t>对存在神经根痛的患者，考虑增加</a:t>
            </a:r>
            <a:r>
              <a:rPr lang="el-GR" sz="2400" dirty="0" smtClean="0">
                <a:latin typeface="Arial" pitchFamily="34" charset="0"/>
                <a:ea typeface="宋体" pitchFamily="2" charset="-122"/>
                <a:cs typeface="Arial" pitchFamily="34" charset="0"/>
              </a:rPr>
              <a:t>α2δ</a:t>
            </a:r>
            <a:r>
              <a:rPr lang="zh-CN" altLang="en-US" sz="2400" dirty="0" smtClean="0">
                <a:latin typeface="Arial" pitchFamily="34" charset="0"/>
                <a:ea typeface="宋体" pitchFamily="2" charset="-122"/>
                <a:cs typeface="Arial" pitchFamily="34" charset="0"/>
              </a:rPr>
              <a:t>配体类或</a:t>
            </a:r>
            <a:r>
              <a:rPr sz="2400" dirty="0" smtClean="0">
                <a:latin typeface="Arial" pitchFamily="34" charset="0"/>
                <a:ea typeface="宋体" pitchFamily="2" charset="-122"/>
                <a:cs typeface="Arial" pitchFamily="34" charset="0"/>
              </a:rPr>
              <a:t>TCA</a:t>
            </a:r>
            <a:r>
              <a:rPr lang="zh-CN" altLang="en-US" sz="2400" dirty="0" smtClean="0">
                <a:latin typeface="Arial" pitchFamily="34" charset="0"/>
                <a:ea typeface="宋体" pitchFamily="2" charset="-122"/>
                <a:cs typeface="Arial" pitchFamily="34" charset="0"/>
              </a:rPr>
              <a:t>类药物 </a:t>
            </a:r>
            <a:r>
              <a:rPr lang="el-GR" sz="2400" dirty="0" smtClean="0">
                <a:latin typeface="Arial" pitchFamily="34" charset="0"/>
                <a:ea typeface="宋体" pitchFamily="2" charset="-122"/>
                <a:cs typeface="Arial" pitchFamily="34" charset="0"/>
              </a:rPr>
              <a:t> </a:t>
            </a:r>
            <a:r>
              <a:rPr lang="en-US" sz="2400" dirty="0" smtClean="0">
                <a:latin typeface="Arial" pitchFamily="34" charset="0"/>
                <a:ea typeface="宋体" pitchFamily="2" charset="-122"/>
                <a:cs typeface="Arial" pitchFamily="34" charset="0"/>
              </a:rPr>
              <a:t> </a:t>
            </a:r>
          </a:p>
          <a:p>
            <a:r>
              <a:rPr lang="zh-CN" altLang="en-US" sz="2800" dirty="0" smtClean="0">
                <a:latin typeface="Arial" pitchFamily="34" charset="0"/>
                <a:ea typeface="宋体" pitchFamily="2" charset="-122"/>
                <a:cs typeface="Arial" pitchFamily="34" charset="0"/>
              </a:rPr>
              <a:t>对长病程的慢性腰痛患者，应接受神经性和中枢致敏</a:t>
            </a:r>
            <a:r>
              <a:rPr sz="2800" dirty="0" smtClean="0">
                <a:latin typeface="Arial" pitchFamily="34" charset="0"/>
                <a:ea typeface="宋体" pitchFamily="2" charset="-122"/>
                <a:cs typeface="Arial" pitchFamily="34" charset="0"/>
              </a:rPr>
              <a:t>/</a:t>
            </a:r>
            <a:r>
              <a:rPr lang="zh-CN" altLang="en-US" sz="2800" dirty="0" smtClean="0">
                <a:latin typeface="Arial" pitchFamily="34" charset="0"/>
                <a:ea typeface="宋体" pitchFamily="2" charset="-122"/>
                <a:cs typeface="Arial" pitchFamily="34" charset="0"/>
              </a:rPr>
              <a:t>功能失调性疼痛的评估</a:t>
            </a:r>
            <a:endParaRPr lang="en-US" altLang="zh-CN" sz="2800" dirty="0" smtClean="0">
              <a:latin typeface="Arial" pitchFamily="34" charset="0"/>
              <a:ea typeface="宋体" pitchFamily="2" charset="-122"/>
              <a:cs typeface="Arial" pitchFamily="34" charset="0"/>
            </a:endParaRPr>
          </a:p>
          <a:p>
            <a:pPr lvl="1"/>
            <a:r>
              <a:rPr lang="zh-CN" altLang="en-US" sz="2400" dirty="0" smtClean="0">
                <a:latin typeface="Arial" pitchFamily="34" charset="0"/>
                <a:ea typeface="宋体" pitchFamily="2" charset="-122"/>
                <a:cs typeface="Arial" pitchFamily="34" charset="0"/>
              </a:rPr>
              <a:t>这类患者可能需转诊到专科医生处</a:t>
            </a:r>
            <a:endParaRPr lang="en-CA" sz="2400" dirty="0" smtClean="0">
              <a:latin typeface="Arial" pitchFamily="34" charset="0"/>
              <a:ea typeface="宋体" pitchFamily="2" charset="-122"/>
              <a:cs typeface="Arial" pitchFamily="34" charset="0"/>
            </a:endParaRPr>
          </a:p>
        </p:txBody>
      </p:sp>
      <p:sp>
        <p:nvSpPr>
          <p:cNvPr id="6" name="Slide Number Placeholder 2"/>
          <p:cNvSpPr txBox="1">
            <a:spLocks/>
          </p:cNvSpPr>
          <p:nvPr/>
        </p:nvSpPr>
        <p:spPr bwMode="auto">
          <a:xfrm>
            <a:off x="6759575" y="644842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defPPr>
              <a:defRPr lang="es-MX"/>
            </a:defPPr>
            <a:lvl1pPr marL="0" algn="r" defTabSz="914400" rtl="0" eaLnBrk="1" latinLnBrk="0" hangingPunct="1">
              <a:defRPr lang="en-CA"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CA" dirty="0" smtClean="0">
                <a:latin typeface="Arial" pitchFamily="34" charset="0"/>
                <a:ea typeface="宋体" pitchFamily="2" charset="-122"/>
                <a:cs typeface="Arial" pitchFamily="34" charset="0"/>
              </a:rPr>
              <a:t/>
            </a:r>
            <a:br>
              <a:rPr lang="en-CA" dirty="0" smtClean="0">
                <a:latin typeface="Arial" pitchFamily="34" charset="0"/>
                <a:ea typeface="宋体" pitchFamily="2" charset="-122"/>
                <a:cs typeface="Arial" pitchFamily="34" charset="0"/>
              </a:rPr>
            </a:br>
            <a:fld id="{0818CAAA-595C-40BF-BDA9-176ED7A49E95}" type="slidenum">
              <a:rPr lang="en-CA" smtClean="0">
                <a:latin typeface="Arial" pitchFamily="34" charset="0"/>
                <a:ea typeface="宋体" pitchFamily="2" charset="-122"/>
                <a:cs typeface="Arial" pitchFamily="34" charset="0"/>
              </a:rPr>
              <a:pPr>
                <a:defRPr/>
              </a:pPr>
              <a:t>53</a:t>
            </a:fld>
            <a:endParaRPr lang="en-CA" dirty="0">
              <a:latin typeface="Arial" pitchFamily="34" charset="0"/>
              <a:ea typeface="宋体" pitchFamily="2" charset="-122"/>
              <a:cs typeface="Arial" pitchFamily="34" charset="0"/>
            </a:endParaRPr>
          </a:p>
        </p:txBody>
      </p:sp>
      <p:sp>
        <p:nvSpPr>
          <p:cNvPr id="5" name="Rectangle 4"/>
          <p:cNvSpPr/>
          <p:nvPr/>
        </p:nvSpPr>
        <p:spPr>
          <a:xfrm>
            <a:off x="113631" y="6592536"/>
            <a:ext cx="8232968" cy="276999"/>
          </a:xfrm>
          <a:prstGeom prst="rect">
            <a:avLst/>
          </a:prstGeom>
        </p:spPr>
        <p:txBody>
          <a:bodyPr wrap="square">
            <a:spAutoFit/>
          </a:bodyPr>
          <a:lstStyle/>
          <a:p>
            <a:r>
              <a:rPr lang="en-CA" sz="1200" b="1" dirty="0" err="1" smtClean="0">
                <a:solidFill>
                  <a:srgbClr val="002060"/>
                </a:solidFill>
                <a:latin typeface="Arial" pitchFamily="34" charset="0"/>
                <a:ea typeface="宋体" pitchFamily="2" charset="-122"/>
                <a:cs typeface="Arial" pitchFamily="34" charset="0"/>
              </a:rPr>
              <a:t>Coxib</a:t>
            </a:r>
            <a:r>
              <a:rPr lang="en-CA" sz="1200" b="1" dirty="0" smtClean="0">
                <a:solidFill>
                  <a:srgbClr val="002060"/>
                </a:solidFill>
                <a:latin typeface="Arial" pitchFamily="34" charset="0"/>
                <a:ea typeface="宋体" pitchFamily="2" charset="-122"/>
                <a:cs typeface="Arial" pitchFamily="34" charset="0"/>
              </a:rPr>
              <a:t> = COX</a:t>
            </a:r>
            <a:r>
              <a:rPr lang="en-US" altLang="zh-CN" sz="1200" b="1" dirty="0" smtClean="0">
                <a:solidFill>
                  <a:srgbClr val="002060"/>
                </a:solidFill>
                <a:latin typeface="Arial" pitchFamily="34" charset="0"/>
                <a:ea typeface="宋体" pitchFamily="2" charset="-122"/>
                <a:cs typeface="Arial" pitchFamily="34" charset="0"/>
              </a:rPr>
              <a:t>-2</a:t>
            </a:r>
            <a:r>
              <a:rPr lang="zh-CN" altLang="en-US" sz="1200" b="1" dirty="0" smtClean="0">
                <a:solidFill>
                  <a:srgbClr val="002060"/>
                </a:solidFill>
                <a:latin typeface="Arial" pitchFamily="34" charset="0"/>
                <a:ea typeface="宋体" pitchFamily="2" charset="-122"/>
                <a:cs typeface="Arial" pitchFamily="34" charset="0"/>
              </a:rPr>
              <a:t>特异性抑制剂；</a:t>
            </a:r>
            <a:r>
              <a:rPr lang="en-CA" sz="1200" b="1" dirty="0" err="1" smtClean="0">
                <a:solidFill>
                  <a:srgbClr val="002060"/>
                </a:solidFill>
                <a:latin typeface="Arial" pitchFamily="34" charset="0"/>
                <a:ea typeface="宋体" pitchFamily="2" charset="-122"/>
                <a:cs typeface="Arial" pitchFamily="34" charset="0"/>
              </a:rPr>
              <a:t>nsNSAID</a:t>
            </a:r>
            <a:r>
              <a:rPr lang="en-CA" sz="1200" b="1" dirty="0" smtClean="0">
                <a:solidFill>
                  <a:srgbClr val="002060"/>
                </a:solidFill>
                <a:latin typeface="Arial" pitchFamily="34" charset="0"/>
                <a:ea typeface="宋体" pitchFamily="2" charset="-122"/>
                <a:cs typeface="Arial" pitchFamily="34" charset="0"/>
              </a:rPr>
              <a:t> = </a:t>
            </a:r>
            <a:r>
              <a:rPr lang="zh-CN" altLang="en-US" sz="1200" b="1" dirty="0" smtClean="0">
                <a:solidFill>
                  <a:srgbClr val="002060"/>
                </a:solidFill>
                <a:latin typeface="Arial" pitchFamily="34" charset="0"/>
                <a:ea typeface="宋体" pitchFamily="2" charset="-122"/>
                <a:cs typeface="Arial" pitchFamily="34" charset="0"/>
              </a:rPr>
              <a:t>非选择性非甾体抗炎药；</a:t>
            </a:r>
            <a:r>
              <a:rPr lang="en-CA" sz="1200" b="1" dirty="0" smtClean="0">
                <a:solidFill>
                  <a:srgbClr val="002060"/>
                </a:solidFill>
                <a:latin typeface="Arial" pitchFamily="34" charset="0"/>
                <a:ea typeface="宋体" pitchFamily="2" charset="-122"/>
                <a:cs typeface="Arial" pitchFamily="34" charset="0"/>
              </a:rPr>
              <a:t>TCA = </a:t>
            </a:r>
            <a:r>
              <a:rPr lang="zh-CN" altLang="en-US" sz="1200" b="1" dirty="0" smtClean="0">
                <a:solidFill>
                  <a:srgbClr val="002060"/>
                </a:solidFill>
                <a:latin typeface="Arial" pitchFamily="34" charset="0"/>
                <a:ea typeface="宋体" pitchFamily="2" charset="-122"/>
                <a:cs typeface="Arial" pitchFamily="34" charset="0"/>
              </a:rPr>
              <a:t>三环类抗抑郁药</a:t>
            </a:r>
            <a:endParaRPr lang="en-US" sz="1200" b="1" dirty="0" smtClean="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1012746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0" fontAlgn="base" hangingPunct="0">
              <a:lnSpc>
                <a:spcPct val="85000"/>
              </a:lnSpc>
              <a:spcAft>
                <a:spcPct val="0"/>
              </a:spcAft>
            </a:pPr>
            <a:r>
              <a:rPr lang="zh-CN" altLang="en-US" dirty="0" smtClean="0">
                <a:latin typeface="Arial" pitchFamily="34" charset="0"/>
                <a:ea typeface="宋体" pitchFamily="2" charset="-122"/>
                <a:cs typeface="Arial" pitchFamily="34" charset="0"/>
              </a:rPr>
              <a:t>问题讨论</a:t>
            </a:r>
            <a:endParaRPr lang="en-CA" dirty="0">
              <a:latin typeface="Arial" pitchFamily="34" charset="0"/>
              <a:ea typeface="宋体" pitchFamily="2" charset="-122"/>
              <a:cs typeface="Arial"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t="15112" b="14738"/>
          <a:stretch>
            <a:fillRect/>
          </a:stretch>
        </p:blipFill>
        <p:spPr bwMode="auto">
          <a:xfrm>
            <a:off x="1731963" y="1587500"/>
            <a:ext cx="5253037"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2151953" y="2536825"/>
            <a:ext cx="4974544" cy="2016125"/>
          </a:xfrm>
          <a:prstGeom prst="roundRect">
            <a:avLst/>
          </a:prstGeom>
          <a:noFill/>
          <a:ln w="25400" cap="flat" cmpd="sng" algn="ctr">
            <a:noFill/>
            <a:prstDash val="solid"/>
          </a:ln>
          <a:effectLst/>
        </p:spPr>
        <p:txBody>
          <a:bodyPr anchor="ct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lvl="0" algn="ctr" eaLnBrk="1" fontAlgn="base" hangingPunct="1">
              <a:spcBef>
                <a:spcPct val="0"/>
              </a:spcBef>
              <a:spcAft>
                <a:spcPct val="0"/>
              </a:spcAft>
              <a:defRPr/>
            </a:pPr>
            <a:r>
              <a:rPr lang="zh-CN" altLang="en-US" sz="4000" b="1" kern="0" cap="small" dirty="0" smtClean="0">
                <a:solidFill>
                  <a:srgbClr val="E96E09"/>
                </a:solidFill>
                <a:ea typeface="宋体" pitchFamily="2" charset="-122"/>
                <a:cs typeface="Arial" pitchFamily="34" charset="0"/>
              </a:rPr>
              <a:t>您一周中通常会接诊多少名腰痛患者？</a:t>
            </a:r>
            <a:endParaRPr lang="en-CA" altLang="en-US" sz="4000" b="1" kern="0" cap="small" dirty="0">
              <a:solidFill>
                <a:srgbClr val="E96E09"/>
              </a:solidFill>
              <a:ea typeface="宋体" pitchFamily="2" charset="-122"/>
              <a:cs typeface="Arial" pitchFamily="34" charset="0"/>
            </a:endParaRPr>
          </a:p>
        </p:txBody>
      </p:sp>
    </p:spTree>
    <p:extLst>
      <p:ext uri="{BB962C8B-B14F-4D97-AF65-F5344CB8AC3E}">
        <p14:creationId xmlns:p14="http://schemas.microsoft.com/office/powerpoint/2010/main" val="2238191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latin typeface="Arial" pitchFamily="34" charset="0"/>
                <a:ea typeface="宋体" pitchFamily="2" charset="-122"/>
                <a:cs typeface="Arial" pitchFamily="34" charset="0"/>
              </a:rPr>
              <a:t>腰痛的流行病学</a:t>
            </a:r>
            <a:endParaRPr lang="en-US" dirty="0">
              <a:latin typeface="Arial" pitchFamily="34" charset="0"/>
              <a:ea typeface="宋体" pitchFamily="2" charset="-122"/>
              <a:cs typeface="Arial" pitchFamily="34" charset="0"/>
            </a:endParaRPr>
          </a:p>
        </p:txBody>
      </p:sp>
      <p:sp>
        <p:nvSpPr>
          <p:cNvPr id="2" name="Content Placeholder 1"/>
          <p:cNvSpPr>
            <a:spLocks noGrp="1"/>
          </p:cNvSpPr>
          <p:nvPr>
            <p:ph sz="half" idx="1"/>
          </p:nvPr>
        </p:nvSpPr>
        <p:spPr>
          <a:xfrm>
            <a:off x="457200" y="1691640"/>
            <a:ext cx="8291264" cy="4525963"/>
          </a:xfrm>
        </p:spPr>
        <p:txBody>
          <a:bodyPr>
            <a:noAutofit/>
          </a:bodyPr>
          <a:lstStyle/>
          <a:p>
            <a:pPr marL="355600" indent="-355600">
              <a:spcBef>
                <a:spcPts val="0"/>
              </a:spcBef>
              <a:spcAft>
                <a:spcPts val="600"/>
              </a:spcAft>
            </a:pPr>
            <a:r>
              <a:rPr lang="en-CA" sz="2400" b="1" dirty="0">
                <a:latin typeface="Arial" pitchFamily="34" charset="0"/>
                <a:ea typeface="宋体" pitchFamily="2" charset="-122"/>
                <a:cs typeface="Arial" pitchFamily="34" charset="0"/>
              </a:rPr>
              <a:t>&gt;</a:t>
            </a:r>
            <a:r>
              <a:rPr lang="en-CA" sz="2400" b="1" dirty="0" smtClean="0">
                <a:latin typeface="Arial" pitchFamily="34" charset="0"/>
                <a:ea typeface="宋体" pitchFamily="2" charset="-122"/>
                <a:cs typeface="Arial" pitchFamily="34" charset="0"/>
              </a:rPr>
              <a:t>80</a:t>
            </a:r>
            <a:r>
              <a:rPr lang="en-CA" sz="2400" b="1" dirty="0">
                <a:latin typeface="Arial" pitchFamily="34" charset="0"/>
                <a:ea typeface="宋体" pitchFamily="2" charset="-122"/>
                <a:cs typeface="Arial" pitchFamily="34" charset="0"/>
              </a:rPr>
              <a:t>% </a:t>
            </a:r>
            <a:r>
              <a:rPr lang="zh-CN" altLang="en-US" sz="2400" dirty="0" smtClean="0">
                <a:latin typeface="Arial" pitchFamily="34" charset="0"/>
                <a:ea typeface="宋体" pitchFamily="2" charset="-122"/>
                <a:cs typeface="Arial" pitchFamily="34" charset="0"/>
              </a:rPr>
              <a:t>成人在一生中会发生腰痛</a:t>
            </a:r>
            <a:r>
              <a:rPr lang="en-CA" sz="2400" baseline="30000" dirty="0" smtClean="0">
                <a:latin typeface="Arial" pitchFamily="34" charset="0"/>
                <a:ea typeface="宋体" pitchFamily="2" charset="-122"/>
                <a:cs typeface="Arial" pitchFamily="34" charset="0"/>
              </a:rPr>
              <a:t>1</a:t>
            </a:r>
          </a:p>
          <a:p>
            <a:pPr marL="355600" indent="-355600">
              <a:spcBef>
                <a:spcPts val="0"/>
              </a:spcBef>
              <a:spcAft>
                <a:spcPts val="600"/>
              </a:spcAft>
            </a:pPr>
            <a:r>
              <a:rPr lang="zh-CN" altLang="en-US" sz="2400" dirty="0" smtClean="0">
                <a:latin typeface="Arial" pitchFamily="34" charset="0"/>
                <a:ea typeface="宋体" pitchFamily="2" charset="-122"/>
                <a:cs typeface="Arial" pitchFamily="34" charset="0"/>
              </a:rPr>
              <a:t>三十到四十岁发病率最高</a:t>
            </a:r>
            <a:r>
              <a:rPr lang="en-CA" sz="2400" baseline="30000" dirty="0" smtClean="0">
                <a:latin typeface="Arial" pitchFamily="34" charset="0"/>
                <a:ea typeface="宋体" pitchFamily="2" charset="-122"/>
                <a:cs typeface="Arial" pitchFamily="34" charset="0"/>
              </a:rPr>
              <a:t>2 </a:t>
            </a:r>
            <a:r>
              <a:rPr lang="en-CA" sz="2400" dirty="0" smtClean="0">
                <a:latin typeface="Arial" pitchFamily="34" charset="0"/>
                <a:ea typeface="宋体" pitchFamily="2" charset="-122"/>
                <a:cs typeface="Arial" pitchFamily="34" charset="0"/>
              </a:rPr>
              <a:t>      </a:t>
            </a:r>
          </a:p>
          <a:p>
            <a:pPr marL="355600" indent="-355600">
              <a:spcBef>
                <a:spcPts val="0"/>
              </a:spcBef>
              <a:spcAft>
                <a:spcPts val="600"/>
              </a:spcAft>
            </a:pPr>
            <a:r>
              <a:rPr sz="2400" dirty="0" smtClean="0">
                <a:latin typeface="Arial" pitchFamily="34" charset="0"/>
                <a:ea typeface="宋体" pitchFamily="2" charset="-122"/>
                <a:cs typeface="Arial" pitchFamily="34" charset="0"/>
              </a:rPr>
              <a:t>60-65</a:t>
            </a:r>
            <a:r>
              <a:rPr lang="zh-CN" altLang="en-US" sz="2400" dirty="0" smtClean="0">
                <a:latin typeface="Arial" pitchFamily="34" charset="0"/>
                <a:ea typeface="宋体" pitchFamily="2" charset="-122"/>
                <a:cs typeface="Arial" pitchFamily="34" charset="0"/>
              </a:rPr>
              <a:t>岁前总患病率随年龄增长</a:t>
            </a:r>
            <a:r>
              <a:rPr lang="en-CA" sz="2400" baseline="30000" dirty="0" smtClean="0">
                <a:latin typeface="Arial" pitchFamily="34" charset="0"/>
                <a:ea typeface="宋体" pitchFamily="2" charset="-122"/>
                <a:cs typeface="Arial" pitchFamily="34" charset="0"/>
              </a:rPr>
              <a:t>2 </a:t>
            </a:r>
          </a:p>
          <a:p>
            <a:pPr marL="355600" indent="-355600">
              <a:spcBef>
                <a:spcPts val="0"/>
              </a:spcBef>
              <a:spcAft>
                <a:spcPts val="600"/>
              </a:spcAft>
            </a:pPr>
            <a:r>
              <a:rPr lang="zh-CN" altLang="en-US" sz="2400" dirty="0" smtClean="0">
                <a:latin typeface="Arial" pitchFamily="34" charset="0"/>
                <a:ea typeface="宋体" pitchFamily="2" charset="-122"/>
                <a:cs typeface="Arial" pitchFamily="34" charset="0"/>
              </a:rPr>
              <a:t>男性和女性患病几率相当</a:t>
            </a:r>
            <a:r>
              <a:rPr lang="en-CA" sz="2400" baseline="30000" dirty="0" smtClean="0">
                <a:latin typeface="Arial" pitchFamily="34" charset="0"/>
                <a:ea typeface="宋体" pitchFamily="2" charset="-122"/>
                <a:cs typeface="Arial" pitchFamily="34" charset="0"/>
              </a:rPr>
              <a:t>3</a:t>
            </a:r>
          </a:p>
          <a:p>
            <a:pPr marL="355600" indent="-355600">
              <a:spcBef>
                <a:spcPts val="0"/>
              </a:spcBef>
              <a:spcAft>
                <a:spcPts val="600"/>
              </a:spcAft>
            </a:pPr>
            <a:r>
              <a:rPr lang="zh-CN" altLang="en-US" sz="2400" dirty="0" smtClean="0">
                <a:latin typeface="Arial" pitchFamily="34" charset="0"/>
                <a:ea typeface="宋体" pitchFamily="2" charset="-122"/>
                <a:cs typeface="Arial" pitchFamily="34" charset="0"/>
              </a:rPr>
              <a:t>导致患者就诊的第</a:t>
            </a:r>
            <a:r>
              <a:rPr lang="en-CA" sz="2400" b="1" dirty="0" smtClean="0">
                <a:latin typeface="Arial" pitchFamily="34" charset="0"/>
                <a:ea typeface="宋体" pitchFamily="2" charset="-122"/>
                <a:cs typeface="Arial" pitchFamily="34" charset="0"/>
              </a:rPr>
              <a:t>5</a:t>
            </a:r>
            <a:r>
              <a:rPr lang="zh-CN" altLang="en-US" sz="2400" dirty="0" smtClean="0">
                <a:latin typeface="Arial" pitchFamily="34" charset="0"/>
                <a:ea typeface="宋体" pitchFamily="2" charset="-122"/>
                <a:cs typeface="Arial" pitchFamily="34" charset="0"/>
              </a:rPr>
              <a:t>大病因</a:t>
            </a:r>
            <a:r>
              <a:rPr lang="en-CA" sz="2400" baseline="30000" dirty="0" smtClean="0">
                <a:latin typeface="Arial" pitchFamily="34" charset="0"/>
                <a:ea typeface="宋体" pitchFamily="2" charset="-122"/>
                <a:cs typeface="Arial" pitchFamily="34" charset="0"/>
              </a:rPr>
              <a:t>4</a:t>
            </a:r>
            <a:endParaRPr lang="en-CA" sz="2400" baseline="30000" dirty="0">
              <a:latin typeface="Arial" pitchFamily="34" charset="0"/>
              <a:ea typeface="宋体" pitchFamily="2" charset="-122"/>
              <a:cs typeface="Arial" pitchFamily="34" charset="0"/>
            </a:endParaRPr>
          </a:p>
          <a:p>
            <a:pPr marL="355600" indent="-355600">
              <a:spcBef>
                <a:spcPts val="0"/>
              </a:spcBef>
              <a:spcAft>
                <a:spcPts val="600"/>
              </a:spcAft>
            </a:pPr>
            <a:r>
              <a:rPr lang="zh-CN" altLang="en-US" sz="2400" dirty="0" smtClean="0">
                <a:latin typeface="Arial" pitchFamily="34" charset="0"/>
                <a:ea typeface="宋体" pitchFamily="2" charset="-122"/>
                <a:cs typeface="Arial" pitchFamily="34" charset="0"/>
              </a:rPr>
              <a:t>导致患者就诊的第</a:t>
            </a:r>
            <a:r>
              <a:rPr lang="en-CA" sz="2400" dirty="0" smtClean="0">
                <a:latin typeface="Arial" pitchFamily="34" charset="0"/>
                <a:ea typeface="宋体" pitchFamily="2" charset="-122"/>
                <a:cs typeface="Arial" pitchFamily="34" charset="0"/>
              </a:rPr>
              <a:t>2</a:t>
            </a:r>
            <a:r>
              <a:rPr lang="zh-CN" altLang="en-US" sz="2400" dirty="0" smtClean="0">
                <a:latin typeface="Arial" pitchFamily="34" charset="0"/>
                <a:ea typeface="宋体" pitchFamily="2" charset="-122"/>
                <a:cs typeface="Arial" pitchFamily="34" charset="0"/>
              </a:rPr>
              <a:t>大常见症状（仅次于呼吸系统疾病）</a:t>
            </a:r>
            <a:r>
              <a:rPr lang="en-CA" sz="2400" baseline="30000" dirty="0" smtClean="0">
                <a:latin typeface="Arial" pitchFamily="34" charset="0"/>
                <a:ea typeface="宋体" pitchFamily="2" charset="-122"/>
                <a:cs typeface="Arial" pitchFamily="34" charset="0"/>
              </a:rPr>
              <a:t>4</a:t>
            </a:r>
            <a:endParaRPr lang="en-CA" sz="2400" baseline="30000" dirty="0">
              <a:latin typeface="Arial" pitchFamily="34" charset="0"/>
              <a:ea typeface="宋体" pitchFamily="2" charset="-122"/>
              <a:cs typeface="Arial" pitchFamily="34" charset="0"/>
            </a:endParaRPr>
          </a:p>
          <a:p>
            <a:pPr marL="355600" indent="-355600">
              <a:spcBef>
                <a:spcPts val="0"/>
              </a:spcBef>
              <a:spcAft>
                <a:spcPts val="600"/>
              </a:spcAft>
            </a:pPr>
            <a:r>
              <a:rPr lang="zh-CN" altLang="en-US" sz="2400" dirty="0" smtClean="0">
                <a:latin typeface="Arial" pitchFamily="34" charset="0"/>
                <a:ea typeface="宋体" pitchFamily="2" charset="-122"/>
                <a:cs typeface="Arial" pitchFamily="34" charset="0"/>
              </a:rPr>
              <a:t>导致工伤的</a:t>
            </a:r>
            <a:r>
              <a:rPr lang="zh-CN" altLang="en-US" sz="2400" b="1" dirty="0" smtClean="0">
                <a:latin typeface="Arial" pitchFamily="34" charset="0"/>
                <a:ea typeface="宋体" pitchFamily="2" charset="-122"/>
                <a:cs typeface="Arial" pitchFamily="34" charset="0"/>
              </a:rPr>
              <a:t>最常见</a:t>
            </a:r>
            <a:r>
              <a:rPr lang="zh-CN" altLang="en-US" sz="2400" dirty="0" smtClean="0">
                <a:latin typeface="Arial" pitchFamily="34" charset="0"/>
                <a:ea typeface="宋体" pitchFamily="2" charset="-122"/>
                <a:cs typeface="Arial" pitchFamily="34" charset="0"/>
              </a:rPr>
              <a:t>原因</a:t>
            </a:r>
            <a:r>
              <a:rPr lang="en-CA" sz="2400" baseline="30000" dirty="0" smtClean="0">
                <a:latin typeface="Arial" pitchFamily="34" charset="0"/>
                <a:ea typeface="宋体" pitchFamily="2" charset="-122"/>
                <a:cs typeface="Arial" pitchFamily="34" charset="0"/>
              </a:rPr>
              <a:t>5</a:t>
            </a:r>
            <a:endParaRPr lang="en-CA" sz="2400" baseline="30000" dirty="0">
              <a:latin typeface="Arial" pitchFamily="34" charset="0"/>
              <a:ea typeface="宋体" pitchFamily="2" charset="-122"/>
              <a:cs typeface="Arial" pitchFamily="34" charset="0"/>
            </a:endParaRPr>
          </a:p>
          <a:p>
            <a:pPr>
              <a:spcBef>
                <a:spcPts val="0"/>
              </a:spcBef>
              <a:spcAft>
                <a:spcPts val="600"/>
              </a:spcAft>
            </a:pPr>
            <a:endParaRPr lang="en-CA" sz="2400" baseline="30000" dirty="0">
              <a:latin typeface="Arial" pitchFamily="34" charset="0"/>
              <a:ea typeface="宋体" pitchFamily="2" charset="-122"/>
              <a:cs typeface="Arial" pitchFamily="34" charset="0"/>
            </a:endParaRPr>
          </a:p>
          <a:p>
            <a:pPr>
              <a:spcBef>
                <a:spcPts val="0"/>
              </a:spcBef>
              <a:spcAft>
                <a:spcPts val="600"/>
              </a:spcAft>
            </a:pPr>
            <a:endParaRPr lang="en-CA" sz="2400" dirty="0">
              <a:latin typeface="Arial" pitchFamily="34" charset="0"/>
              <a:ea typeface="宋体" pitchFamily="2" charset="-122"/>
              <a:cs typeface="Arial" pitchFamily="34" charset="0"/>
            </a:endParaRPr>
          </a:p>
        </p:txBody>
      </p:sp>
      <p:sp>
        <p:nvSpPr>
          <p:cNvPr id="4" name="Marcador de número de diapositiva 1"/>
          <p:cNvSpPr txBox="1">
            <a:spLocks/>
          </p:cNvSpPr>
          <p:nvPr/>
        </p:nvSpPr>
        <p:spPr bwMode="auto">
          <a:xfrm>
            <a:off x="204834" y="6352729"/>
            <a:ext cx="8125868" cy="461665"/>
          </a:xfrm>
          <a:prstGeom prst="rect">
            <a:avLst/>
          </a:prstGeom>
          <a:noFill/>
          <a:ln w="9525">
            <a:noFill/>
            <a:miter lim="800000"/>
            <a:headEnd/>
            <a:tailEnd/>
          </a:ln>
        </p:spPr>
        <p:txBody>
          <a:bodyPr wrap="square" lIns="0" tIns="0" rIns="0" bIns="0" anchor="b" anchorCtr="0">
            <a:spAutoFit/>
          </a:bodyPr>
          <a:lstStyle/>
          <a:p>
            <a:pPr>
              <a:buClr>
                <a:srgbClr val="C03932"/>
              </a:buClr>
            </a:pPr>
            <a:r>
              <a:rPr lang="en-US" sz="1000" dirty="0" smtClean="0">
                <a:solidFill>
                  <a:srgbClr val="002060"/>
                </a:solidFill>
                <a:latin typeface="Arial" pitchFamily="34" charset="0"/>
                <a:ea typeface="宋体" pitchFamily="2" charset="-122"/>
                <a:cs typeface="Arial" pitchFamily="34" charset="0"/>
              </a:rPr>
              <a:t>1. Walker </a:t>
            </a:r>
            <a:r>
              <a:rPr lang="en-US" sz="1000" dirty="0">
                <a:solidFill>
                  <a:srgbClr val="002060"/>
                </a:solidFill>
                <a:latin typeface="Arial" pitchFamily="34" charset="0"/>
                <a:ea typeface="宋体" pitchFamily="2" charset="-122"/>
                <a:cs typeface="Arial" pitchFamily="34" charset="0"/>
              </a:rPr>
              <a:t>BF</a:t>
            </a:r>
            <a:r>
              <a:rPr lang="en-US" sz="1000" dirty="0" smtClean="0">
                <a:solidFill>
                  <a:srgbClr val="002060"/>
                </a:solidFill>
                <a:latin typeface="Arial" pitchFamily="34" charset="0"/>
                <a:ea typeface="宋体" pitchFamily="2" charset="-122"/>
                <a:cs typeface="Arial" pitchFamily="34" charset="0"/>
              </a:rPr>
              <a:t>. </a:t>
            </a:r>
            <a:r>
              <a:rPr lang="en-US" sz="1000" i="1" dirty="0">
                <a:solidFill>
                  <a:srgbClr val="002060"/>
                </a:solidFill>
                <a:latin typeface="Arial" pitchFamily="34" charset="0"/>
                <a:ea typeface="宋体" pitchFamily="2" charset="-122"/>
                <a:cs typeface="Arial" pitchFamily="34" charset="0"/>
              </a:rPr>
              <a:t>J Spinal </a:t>
            </a:r>
            <a:r>
              <a:rPr lang="en-US" sz="1000" i="1" dirty="0" smtClean="0">
                <a:solidFill>
                  <a:srgbClr val="002060"/>
                </a:solidFill>
                <a:latin typeface="Arial" pitchFamily="34" charset="0"/>
                <a:ea typeface="宋体" pitchFamily="2" charset="-122"/>
                <a:cs typeface="Arial" pitchFamily="34" charset="0"/>
              </a:rPr>
              <a:t>Disord</a:t>
            </a:r>
            <a:r>
              <a:rPr lang="en-US" sz="1000" dirty="0" smtClean="0">
                <a:solidFill>
                  <a:srgbClr val="002060"/>
                </a:solidFill>
                <a:latin typeface="Arial" pitchFamily="34" charset="0"/>
                <a:ea typeface="宋体" pitchFamily="2" charset="-122"/>
                <a:cs typeface="Arial" pitchFamily="34" charset="0"/>
              </a:rPr>
              <a:t> </a:t>
            </a:r>
            <a:r>
              <a:rPr lang="en-US" sz="1000" dirty="0">
                <a:solidFill>
                  <a:srgbClr val="002060"/>
                </a:solidFill>
                <a:latin typeface="Arial" pitchFamily="34" charset="0"/>
                <a:ea typeface="宋体" pitchFamily="2" charset="-122"/>
                <a:cs typeface="Arial" pitchFamily="34" charset="0"/>
              </a:rPr>
              <a:t>2000</a:t>
            </a:r>
            <a:r>
              <a:rPr lang="en-US" sz="1000" dirty="0" smtClean="0">
                <a:solidFill>
                  <a:srgbClr val="002060"/>
                </a:solidFill>
                <a:latin typeface="Arial" pitchFamily="34" charset="0"/>
                <a:ea typeface="宋体" pitchFamily="2" charset="-122"/>
                <a:cs typeface="Arial" pitchFamily="34" charset="0"/>
              </a:rPr>
              <a:t>; 13(3</a:t>
            </a:r>
            <a:r>
              <a:rPr lang="en-US" sz="1000" dirty="0">
                <a:solidFill>
                  <a:srgbClr val="002060"/>
                </a:solidFill>
                <a:latin typeface="Arial" pitchFamily="34" charset="0"/>
                <a:ea typeface="宋体" pitchFamily="2" charset="-122"/>
                <a:cs typeface="Arial" pitchFamily="34" charset="0"/>
              </a:rPr>
              <a:t>):</a:t>
            </a:r>
            <a:r>
              <a:rPr lang="en-US" sz="1000" dirty="0" smtClean="0">
                <a:solidFill>
                  <a:srgbClr val="002060"/>
                </a:solidFill>
                <a:latin typeface="Arial" pitchFamily="34" charset="0"/>
                <a:ea typeface="宋体" pitchFamily="2" charset="-122"/>
                <a:cs typeface="Arial" pitchFamily="34" charset="0"/>
              </a:rPr>
              <a:t>205-17; </a:t>
            </a:r>
            <a:r>
              <a:rPr lang="en-CA" sz="1000" dirty="0" smtClean="0">
                <a:solidFill>
                  <a:srgbClr val="002060"/>
                </a:solidFill>
                <a:latin typeface="Arial" pitchFamily="34" charset="0"/>
                <a:ea typeface="宋体" pitchFamily="2" charset="-122"/>
                <a:cs typeface="Arial" pitchFamily="34" charset="0"/>
              </a:rPr>
              <a:t>2. Hoy D </a:t>
            </a:r>
            <a:r>
              <a:rPr lang="en-CA" sz="1000" i="1" dirty="0">
                <a:solidFill>
                  <a:srgbClr val="002060"/>
                </a:solidFill>
                <a:latin typeface="Arial" pitchFamily="34" charset="0"/>
                <a:ea typeface="宋体" pitchFamily="2" charset="-122"/>
                <a:cs typeface="Arial" pitchFamily="34" charset="0"/>
              </a:rPr>
              <a:t>et al. Best Pract Res Clin </a:t>
            </a:r>
            <a:r>
              <a:rPr lang="en-CA" sz="1000" i="1" dirty="0" smtClean="0">
                <a:solidFill>
                  <a:srgbClr val="002060"/>
                </a:solidFill>
                <a:latin typeface="Arial" pitchFamily="34" charset="0"/>
                <a:ea typeface="宋体" pitchFamily="2" charset="-122"/>
                <a:cs typeface="Arial" pitchFamily="34" charset="0"/>
              </a:rPr>
              <a:t>Rheumatol</a:t>
            </a:r>
            <a:r>
              <a:rPr lang="en-CA" sz="1000" dirty="0" smtClean="0">
                <a:solidFill>
                  <a:srgbClr val="002060"/>
                </a:solidFill>
                <a:latin typeface="Arial" pitchFamily="34" charset="0"/>
                <a:ea typeface="宋体" pitchFamily="2" charset="-122"/>
                <a:cs typeface="Arial" pitchFamily="34" charset="0"/>
              </a:rPr>
              <a:t> 2010; 24(6</a:t>
            </a:r>
            <a:r>
              <a:rPr lang="en-CA" sz="1000" dirty="0">
                <a:solidFill>
                  <a:srgbClr val="002060"/>
                </a:solidFill>
                <a:latin typeface="Arial" pitchFamily="34" charset="0"/>
                <a:ea typeface="宋体" pitchFamily="2" charset="-122"/>
                <a:cs typeface="Arial" pitchFamily="34" charset="0"/>
              </a:rPr>
              <a:t>):769-81</a:t>
            </a:r>
            <a:r>
              <a:rPr lang="en-US" sz="1000" dirty="0" smtClean="0">
                <a:solidFill>
                  <a:srgbClr val="002060"/>
                </a:solidFill>
                <a:latin typeface="Arial" pitchFamily="34" charset="0"/>
                <a:ea typeface="宋体" pitchFamily="2" charset="-122"/>
                <a:cs typeface="Arial" pitchFamily="34" charset="0"/>
              </a:rPr>
              <a:t>3;</a:t>
            </a:r>
            <a:br>
              <a:rPr lang="en-US" sz="1000" dirty="0" smtClean="0">
                <a:solidFill>
                  <a:srgbClr val="002060"/>
                </a:solidFill>
                <a:latin typeface="Arial" pitchFamily="34" charset="0"/>
                <a:ea typeface="宋体" pitchFamily="2" charset="-122"/>
                <a:cs typeface="Arial" pitchFamily="34" charset="0"/>
              </a:rPr>
            </a:br>
            <a:r>
              <a:rPr lang="en-US" sz="1000" dirty="0" smtClean="0">
                <a:solidFill>
                  <a:srgbClr val="002060"/>
                </a:solidFill>
                <a:latin typeface="Arial" pitchFamily="34" charset="0"/>
                <a:ea typeface="宋体" pitchFamily="2" charset="-122"/>
                <a:cs typeface="Arial" pitchFamily="34" charset="0"/>
              </a:rPr>
              <a:t>3. Bassols A </a:t>
            </a:r>
            <a:r>
              <a:rPr lang="en-US" sz="1000" i="1" dirty="0" smtClean="0">
                <a:solidFill>
                  <a:srgbClr val="002060"/>
                </a:solidFill>
                <a:latin typeface="Arial" pitchFamily="34" charset="0"/>
                <a:ea typeface="宋体" pitchFamily="2" charset="-122"/>
                <a:cs typeface="Arial" pitchFamily="34" charset="0"/>
              </a:rPr>
              <a:t>et al. Gac Sanit </a:t>
            </a:r>
            <a:r>
              <a:rPr lang="en-US" sz="1000" dirty="0">
                <a:solidFill>
                  <a:srgbClr val="002060"/>
                </a:solidFill>
                <a:latin typeface="Arial" pitchFamily="34" charset="0"/>
                <a:ea typeface="宋体" pitchFamily="2" charset="-122"/>
                <a:cs typeface="Arial" pitchFamily="34" charset="0"/>
              </a:rPr>
              <a:t>2003; </a:t>
            </a:r>
            <a:r>
              <a:rPr lang="en-US" sz="1000" dirty="0" smtClean="0">
                <a:solidFill>
                  <a:srgbClr val="002060"/>
                </a:solidFill>
                <a:latin typeface="Arial" pitchFamily="34" charset="0"/>
                <a:ea typeface="宋体" pitchFamily="2" charset="-122"/>
                <a:cs typeface="Arial" pitchFamily="34" charset="0"/>
              </a:rPr>
              <a:t>17(2):97-107; 4. </a:t>
            </a:r>
            <a:r>
              <a:rPr lang="de-DE" sz="1000" dirty="0" smtClean="0">
                <a:solidFill>
                  <a:srgbClr val="002060"/>
                </a:solidFill>
                <a:latin typeface="Arial" pitchFamily="34" charset="0"/>
                <a:ea typeface="宋体" pitchFamily="2" charset="-122"/>
                <a:cs typeface="Arial" pitchFamily="34" charset="0"/>
              </a:rPr>
              <a:t>Hart LG </a:t>
            </a:r>
            <a:r>
              <a:rPr lang="de-DE" sz="1000" i="1" dirty="0" smtClean="0">
                <a:solidFill>
                  <a:srgbClr val="002060"/>
                </a:solidFill>
                <a:latin typeface="Arial" pitchFamily="34" charset="0"/>
                <a:ea typeface="宋体" pitchFamily="2" charset="-122"/>
                <a:cs typeface="Arial" pitchFamily="34" charset="0"/>
              </a:rPr>
              <a:t>et al. </a:t>
            </a:r>
            <a:r>
              <a:rPr lang="en-CA" sz="1000" i="1" dirty="0">
                <a:solidFill>
                  <a:srgbClr val="002060"/>
                </a:solidFill>
                <a:latin typeface="Arial" pitchFamily="34" charset="0"/>
                <a:ea typeface="宋体" pitchFamily="2" charset="-122"/>
                <a:cs typeface="Arial" pitchFamily="34" charset="0"/>
              </a:rPr>
              <a:t>Spine (Phila </a:t>
            </a:r>
            <a:r>
              <a:rPr lang="en-CA" sz="1000" i="1" dirty="0" smtClean="0">
                <a:solidFill>
                  <a:srgbClr val="002060"/>
                </a:solidFill>
                <a:latin typeface="Arial" pitchFamily="34" charset="0"/>
                <a:ea typeface="宋体" pitchFamily="2" charset="-122"/>
                <a:cs typeface="Arial" pitchFamily="34" charset="0"/>
              </a:rPr>
              <a:t>PA 1976) </a:t>
            </a:r>
            <a:r>
              <a:rPr lang="en-CA" sz="1000" dirty="0" smtClean="0">
                <a:solidFill>
                  <a:srgbClr val="002060"/>
                </a:solidFill>
                <a:latin typeface="Arial" pitchFamily="34" charset="0"/>
                <a:ea typeface="宋体" pitchFamily="2" charset="-122"/>
                <a:cs typeface="Arial" pitchFamily="34" charset="0"/>
              </a:rPr>
              <a:t>1995; 20(1</a:t>
            </a:r>
            <a:r>
              <a:rPr lang="en-CA" sz="1000" dirty="0">
                <a:solidFill>
                  <a:srgbClr val="002060"/>
                </a:solidFill>
                <a:latin typeface="Arial" pitchFamily="34" charset="0"/>
                <a:ea typeface="宋体" pitchFamily="2" charset="-122"/>
                <a:cs typeface="Arial" pitchFamily="34" charset="0"/>
              </a:rPr>
              <a:t>):</a:t>
            </a:r>
            <a:r>
              <a:rPr lang="en-CA" sz="1000" dirty="0" smtClean="0">
                <a:solidFill>
                  <a:srgbClr val="002060"/>
                </a:solidFill>
                <a:latin typeface="Arial" pitchFamily="34" charset="0"/>
                <a:ea typeface="宋体" pitchFamily="2" charset="-122"/>
                <a:cs typeface="Arial" pitchFamily="34" charset="0"/>
              </a:rPr>
              <a:t>11-9; 5. National Institutes of Health. </a:t>
            </a:r>
            <a:br>
              <a:rPr lang="en-CA" sz="1000" dirty="0" smtClean="0">
                <a:solidFill>
                  <a:srgbClr val="002060"/>
                </a:solidFill>
                <a:latin typeface="Arial" pitchFamily="34" charset="0"/>
                <a:ea typeface="宋体" pitchFamily="2" charset="-122"/>
                <a:cs typeface="Arial" pitchFamily="34" charset="0"/>
              </a:rPr>
            </a:br>
            <a:r>
              <a:rPr lang="en-CA" sz="1000" i="1" dirty="0" smtClean="0">
                <a:solidFill>
                  <a:srgbClr val="002060"/>
                </a:solidFill>
                <a:latin typeface="Arial" pitchFamily="34" charset="0"/>
                <a:ea typeface="宋体" pitchFamily="2" charset="-122"/>
                <a:cs typeface="Arial" pitchFamily="34" charset="0"/>
              </a:rPr>
              <a:t>Low Back Pain Fact Sheet. </a:t>
            </a:r>
            <a:r>
              <a:rPr lang="en-CA" sz="1000" dirty="0" smtClean="0">
                <a:solidFill>
                  <a:srgbClr val="002060"/>
                </a:solidFill>
                <a:latin typeface="Arial" pitchFamily="34" charset="0"/>
                <a:ea typeface="宋体" pitchFamily="2" charset="-122"/>
                <a:cs typeface="Arial" pitchFamily="34" charset="0"/>
              </a:rPr>
              <a:t>Available at: </a:t>
            </a:r>
            <a:r>
              <a:rPr lang="en-CA" sz="1000" dirty="0" smtClean="0">
                <a:solidFill>
                  <a:srgbClr val="002060"/>
                </a:solidFill>
                <a:latin typeface="Arial" pitchFamily="34" charset="0"/>
                <a:ea typeface="宋体" pitchFamily="2" charset="-122"/>
                <a:cs typeface="Arial" pitchFamily="34" charset="0"/>
                <a:hlinkClick r:id="rId3"/>
              </a:rPr>
              <a:t>http://www.ninds.nih.gov/disorders/backpain/detail_backpain.htm</a:t>
            </a:r>
            <a:r>
              <a:rPr lang="en-CA" sz="1000" dirty="0" smtClean="0">
                <a:solidFill>
                  <a:srgbClr val="002060"/>
                </a:solidFill>
                <a:latin typeface="Arial" pitchFamily="34" charset="0"/>
                <a:ea typeface="宋体" pitchFamily="2" charset="-122"/>
                <a:cs typeface="Arial" pitchFamily="34" charset="0"/>
              </a:rPr>
              <a:t>. Accessed: July 22, 2013.</a:t>
            </a:r>
            <a:endParaRPr lang="en-US" sz="1000" dirty="0">
              <a:solidFill>
                <a:srgbClr val="002060"/>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val="443180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E2894C6B-9EBB-4627-80B8-FF4C7B0D556D}" type="slidenum">
              <a:rPr lang="en-CA" smtClean="0"/>
              <a:pPr>
                <a:defRPr/>
              </a:pPr>
              <a:t>8</a:t>
            </a:fld>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nSpc>
                <a:spcPct val="85000"/>
              </a:lnSpc>
            </a:pPr>
            <a:r>
              <a:rPr lang="zh-CN" altLang="en-US" dirty="0" smtClean="0"/>
              <a:t>中位腰痛患病率</a:t>
            </a:r>
            <a:endParaRPr lang="en-US" dirty="0"/>
          </a:p>
        </p:txBody>
      </p:sp>
      <p:sp>
        <p:nvSpPr>
          <p:cNvPr id="5" name="Marcador de número de diapositiva 1"/>
          <p:cNvSpPr txBox="1">
            <a:spLocks/>
          </p:cNvSpPr>
          <p:nvPr/>
        </p:nvSpPr>
        <p:spPr bwMode="auto">
          <a:xfrm>
            <a:off x="206088" y="6479418"/>
            <a:ext cx="6696744" cy="338554"/>
          </a:xfrm>
          <a:prstGeom prst="rect">
            <a:avLst/>
          </a:prstGeom>
          <a:noFill/>
          <a:ln w="9525">
            <a:noFill/>
            <a:miter lim="800000"/>
            <a:headEnd/>
            <a:tailEnd/>
          </a:ln>
        </p:spPr>
        <p:txBody>
          <a:bodyPr wrap="square" lIns="0" tIns="0" rIns="0" bIns="0" anchor="b" anchorCtr="0">
            <a:spAutoFit/>
          </a:bodyPr>
          <a:lstStyle/>
          <a:p>
            <a:pPr>
              <a:buClr>
                <a:srgbClr val="C03932"/>
              </a:buClr>
            </a:pPr>
            <a:r>
              <a:rPr lang="en-US" sz="1200" b="1" dirty="0" smtClean="0">
                <a:solidFill>
                  <a:srgbClr val="002060"/>
                </a:solidFill>
                <a:cs typeface="Arial" pitchFamily="34" charset="0"/>
              </a:rPr>
              <a:t>T bars represent interquartile range.</a:t>
            </a:r>
          </a:p>
          <a:p>
            <a:pPr>
              <a:buClr>
                <a:srgbClr val="C03932"/>
              </a:buClr>
            </a:pPr>
            <a:r>
              <a:rPr lang="de-DE" sz="1000" dirty="0" smtClean="0">
                <a:solidFill>
                  <a:srgbClr val="002060"/>
                </a:solidFill>
                <a:cs typeface="Arial" pitchFamily="34" charset="0"/>
              </a:rPr>
              <a:t>Hoy D </a:t>
            </a:r>
            <a:r>
              <a:rPr lang="de-DE" sz="1000" i="1" dirty="0" smtClean="0">
                <a:solidFill>
                  <a:srgbClr val="002060"/>
                </a:solidFill>
                <a:cs typeface="Arial" pitchFamily="34" charset="0"/>
              </a:rPr>
              <a:t>et al. Arthritis Rheum</a:t>
            </a:r>
            <a:r>
              <a:rPr lang="de-DE" sz="1000" dirty="0" smtClean="0">
                <a:solidFill>
                  <a:srgbClr val="002060"/>
                </a:solidFill>
                <a:cs typeface="Arial" pitchFamily="34" charset="0"/>
              </a:rPr>
              <a:t> 2012; 64(6</a:t>
            </a:r>
            <a:r>
              <a:rPr lang="de-DE" sz="1000" dirty="0">
                <a:solidFill>
                  <a:srgbClr val="002060"/>
                </a:solidFill>
                <a:cs typeface="Arial" pitchFamily="34" charset="0"/>
              </a:rPr>
              <a:t>):</a:t>
            </a:r>
            <a:r>
              <a:rPr lang="de-DE" sz="1000" dirty="0" smtClean="0">
                <a:solidFill>
                  <a:srgbClr val="002060"/>
                </a:solidFill>
                <a:cs typeface="Arial" pitchFamily="34" charset="0"/>
              </a:rPr>
              <a:t>2028-37.</a:t>
            </a:r>
            <a:endParaRPr lang="en-US" sz="1000" dirty="0">
              <a:solidFill>
                <a:srgbClr val="002060"/>
              </a:solidFill>
              <a:cs typeface="Arial"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2726635887"/>
              </p:ext>
            </p:extLst>
          </p:nvPr>
        </p:nvGraphicFramePr>
        <p:xfrm>
          <a:off x="971600" y="1719417"/>
          <a:ext cx="7128792"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4337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5_Office Theme">
  <a:themeElements>
    <a:clrScheme name="Custom 104">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77BF"/>
      </a:hlink>
      <a:folHlink>
        <a:srgbClr val="002060"/>
      </a:folHlink>
    </a:clrScheme>
    <a:fontScheme name="黑体-arial">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03">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77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03">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77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7555</TotalTime>
  <Words>11133</Words>
  <Application>Microsoft Office PowerPoint</Application>
  <PresentationFormat>全屏显示(4:3)</PresentationFormat>
  <Paragraphs>1067</Paragraphs>
  <Slides>53</Slides>
  <Notes>52</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53</vt:i4>
      </vt:variant>
    </vt:vector>
  </HeadingPairs>
  <TitlesOfParts>
    <vt:vector size="64" baseType="lpstr">
      <vt:lpstr>Arial</vt:lpstr>
      <vt:lpstr>宋体</vt:lpstr>
      <vt:lpstr>Wingdings</vt:lpstr>
      <vt:lpstr>ＭＳ Ｐゴシック</vt:lpstr>
      <vt:lpstr>Times New Roman</vt:lpstr>
      <vt:lpstr>Batang</vt:lpstr>
      <vt:lpstr>黑体</vt:lpstr>
      <vt:lpstr>ヒラギノ角ゴ Pro W3</vt:lpstr>
      <vt:lpstr>Calibri</vt:lpstr>
      <vt:lpstr>5_Office Theme</vt:lpstr>
      <vt:lpstr>Worksheet</vt:lpstr>
      <vt:lpstr>PowerPoint 演示文稿</vt:lpstr>
      <vt:lpstr>编委会</vt:lpstr>
      <vt:lpstr>学习目标</vt:lpstr>
      <vt:lpstr>目录</vt:lpstr>
      <vt:lpstr>什么是腰痛？</vt:lpstr>
      <vt:lpstr>问题讨论</vt:lpstr>
      <vt:lpstr>腰痛的流行病学</vt:lpstr>
      <vt:lpstr>PowerPoint 演示文稿</vt:lpstr>
      <vt:lpstr>中位腰痛患病率</vt:lpstr>
      <vt:lpstr>腰部是非癌性疼痛最常发部位</vt:lpstr>
      <vt:lpstr>腰痛的常见病因</vt:lpstr>
      <vt:lpstr>PowerPoint 演示文稿</vt:lpstr>
      <vt:lpstr>腰痛中可能存在伤害性和神经疼痛</vt:lpstr>
      <vt:lpstr>神经性腰痛</vt:lpstr>
      <vt:lpstr>问题讨论</vt:lpstr>
      <vt:lpstr>腰痛自然发展史</vt:lpstr>
      <vt:lpstr>急性腰痛的处理</vt:lpstr>
      <vt:lpstr>问题讨论</vt:lpstr>
      <vt:lpstr>     “红色警告”需立刻检查和/或转诊</vt:lpstr>
      <vt:lpstr>急性腰痛的鉴别诊断</vt:lpstr>
      <vt:lpstr>慢性腰痛中的神经病理性疼痛</vt:lpstr>
      <vt:lpstr>认识神经病理性疼痛</vt:lpstr>
      <vt:lpstr>精神病理性疼痛筛查工具</vt:lpstr>
      <vt:lpstr>问题讨论</vt:lpstr>
      <vt:lpstr>对急性腰痛患者随访频率推荐</vt:lpstr>
      <vt:lpstr>急性腰痛患者的随访</vt:lpstr>
      <vt:lpstr>问题讨论</vt:lpstr>
      <vt:lpstr>具有发生慢性疼痛风险的患者</vt:lpstr>
      <vt:lpstr>持续性腰痛的管理*</vt:lpstr>
      <vt:lpstr>多模式治疗腰痛</vt:lpstr>
      <vt:lpstr>问题讨论</vt:lpstr>
      <vt:lpstr>腰痛的非药物治疗</vt:lpstr>
      <vt:lpstr>腰痛的药物治疗</vt:lpstr>
      <vt:lpstr>炎症性疼痛的治疗</vt:lpstr>
      <vt:lpstr>对乙酰氨基酚</vt:lpstr>
      <vt:lpstr>nsNSAID类/昔布类</vt:lpstr>
      <vt:lpstr>问题讨论</vt:lpstr>
      <vt:lpstr>nsNSAID类/昔布类和心血管风险</vt:lpstr>
      <vt:lpstr>nsNSAID类/昔布类相关的胃肠道并发症风险因素</vt:lpstr>
      <vt:lpstr>nsNSAID类/昔布类对上消化道以外的消化道作用</vt:lpstr>
      <vt:lpstr>阿片类药物</vt:lpstr>
      <vt:lpstr>曲马多</vt:lpstr>
      <vt:lpstr>问题讨论</vt:lpstr>
      <vt:lpstr>阿片类药物的不良作用</vt:lpstr>
      <vt:lpstr>肌松剂管理腰痛</vt:lpstr>
      <vt:lpstr>神经病理性疼痛机制</vt:lpstr>
      <vt:lpstr>α2δ配体*用于腰痛管理  </vt:lpstr>
      <vt:lpstr>抗抑郁药</vt:lpstr>
      <vt:lpstr>不推荐用于腰痛的治疗</vt:lpstr>
      <vt:lpstr>对急性腰痛治疗的重要建议</vt:lpstr>
      <vt:lpstr>腰痛管理的治疗推荐</vt:lpstr>
      <vt:lpstr>要点</vt:lpstr>
      <vt:lpstr>要点（续）</vt:lpstr>
    </vt:vector>
  </TitlesOfParts>
  <Company>Pfizer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Back Pain</dc:title>
  <dc:creator>SALOMONP</dc:creator>
  <cp:lastModifiedBy>Rong, Song</cp:lastModifiedBy>
  <cp:revision>599</cp:revision>
  <cp:lastPrinted>2013-10-30T20:18:27Z</cp:lastPrinted>
  <dcterms:created xsi:type="dcterms:W3CDTF">2013-06-20T18:55:35Z</dcterms:created>
  <dcterms:modified xsi:type="dcterms:W3CDTF">2015-02-16T07:04:33Z</dcterms:modified>
</cp:coreProperties>
</file>