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4296" r:id="rId5"/>
    <p:sldMasterId id="2147484410" r:id="rId6"/>
  </p:sldMasterIdLst>
  <p:notesMasterIdLst>
    <p:notesMasterId r:id="rId59"/>
  </p:notesMasterIdLst>
  <p:sldIdLst>
    <p:sldId id="1087" r:id="rId7"/>
    <p:sldId id="1088" r:id="rId8"/>
    <p:sldId id="1089" r:id="rId9"/>
    <p:sldId id="1476" r:id="rId10"/>
    <p:sldId id="1477" r:id="rId11"/>
    <p:sldId id="1478" r:id="rId12"/>
    <p:sldId id="1479" r:id="rId13"/>
    <p:sldId id="1480" r:id="rId14"/>
    <p:sldId id="1481" r:id="rId15"/>
    <p:sldId id="1482" r:id="rId16"/>
    <p:sldId id="1483" r:id="rId17"/>
    <p:sldId id="1484" r:id="rId18"/>
    <p:sldId id="1485" r:id="rId19"/>
    <p:sldId id="1486" r:id="rId20"/>
    <p:sldId id="1487" r:id="rId21"/>
    <p:sldId id="1488" r:id="rId22"/>
    <p:sldId id="1489" r:id="rId23"/>
    <p:sldId id="1490" r:id="rId24"/>
    <p:sldId id="1491" r:id="rId25"/>
    <p:sldId id="1492" r:id="rId26"/>
    <p:sldId id="1495" r:id="rId27"/>
    <p:sldId id="1496" r:id="rId28"/>
    <p:sldId id="1497" r:id="rId29"/>
    <p:sldId id="1498" r:id="rId30"/>
    <p:sldId id="1499" r:id="rId31"/>
    <p:sldId id="1500" r:id="rId32"/>
    <p:sldId id="1501" r:id="rId33"/>
    <p:sldId id="1502" r:id="rId34"/>
    <p:sldId id="1503" r:id="rId35"/>
    <p:sldId id="1504" r:id="rId36"/>
    <p:sldId id="1505" r:id="rId37"/>
    <p:sldId id="1506" r:id="rId38"/>
    <p:sldId id="1507" r:id="rId39"/>
    <p:sldId id="1508" r:id="rId40"/>
    <p:sldId id="1509" r:id="rId41"/>
    <p:sldId id="1510" r:id="rId42"/>
    <p:sldId id="1511" r:id="rId43"/>
    <p:sldId id="1512" r:id="rId44"/>
    <p:sldId id="1513" r:id="rId45"/>
    <p:sldId id="1514" r:id="rId46"/>
    <p:sldId id="1515" r:id="rId47"/>
    <p:sldId id="1516" r:id="rId48"/>
    <p:sldId id="1517" r:id="rId49"/>
    <p:sldId id="1518" r:id="rId50"/>
    <p:sldId id="1519" r:id="rId51"/>
    <p:sldId id="1520" r:id="rId52"/>
    <p:sldId id="1521" r:id="rId53"/>
    <p:sldId id="1522" r:id="rId54"/>
    <p:sldId id="1523" r:id="rId55"/>
    <p:sldId id="1524" r:id="rId56"/>
    <p:sldId id="1525" r:id="rId57"/>
    <p:sldId id="1526"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Staub" initials="" lastIdx="3" clrIdx="0"/>
  <p:cmAuthor id="1" name="SALOMONP"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5929"/>
    <a:srgbClr val="D3C2A9"/>
    <a:srgbClr val="BCA17A"/>
    <a:srgbClr val="FAF0D6"/>
    <a:srgbClr val="6F523D"/>
    <a:srgbClr val="FF0066"/>
    <a:srgbClr val="CCD5E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62545" autoAdjust="0"/>
  </p:normalViewPr>
  <p:slideViewPr>
    <p:cSldViewPr>
      <p:cViewPr>
        <p:scale>
          <a:sx n="70" d="100"/>
          <a:sy n="70" d="100"/>
        </p:scale>
        <p:origin x="-2880" y="-94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2232" y="12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3398223701021"/>
          <c:y val="6.799012999401402E-2"/>
          <c:w val="0.77929340304677708"/>
          <c:h val="0.68763669812285011"/>
        </c:manualLayout>
      </c:layout>
      <c:scatterChart>
        <c:scatterStyle val="lineMarker"/>
        <c:varyColors val="0"/>
        <c:ser>
          <c:idx val="0"/>
          <c:order val="0"/>
          <c:tx>
            <c:strRef>
              <c:f>Sheet1!$B$1</c:f>
              <c:strCache>
                <c:ptCount val="1"/>
                <c:pt idx="0">
                  <c:v>Y-Values</c:v>
                </c:pt>
              </c:strCache>
            </c:strRef>
          </c:tx>
          <c:marker>
            <c:symbol val="none"/>
          </c:marker>
          <c:xVal>
            <c:numRef>
              <c:f>Sheet1!$A$2:$A$17</c:f>
              <c:numCache>
                <c:formatCode>General</c:formatCode>
                <c:ptCount val="16"/>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95</c:v>
                </c:pt>
              </c:numCache>
            </c:numRef>
          </c:xVal>
          <c:yVal>
            <c:numRef>
              <c:f>Sheet1!$B$2:$B$17</c:f>
              <c:numCache>
                <c:formatCode>General</c:formatCode>
                <c:ptCount val="16"/>
                <c:pt idx="0">
                  <c:v>0.93300000000000005</c:v>
                </c:pt>
                <c:pt idx="1">
                  <c:v>0.90200000000000002</c:v>
                </c:pt>
                <c:pt idx="2">
                  <c:v>0.85600000000000065</c:v>
                </c:pt>
                <c:pt idx="3">
                  <c:v>0.79500000000000004</c:v>
                </c:pt>
                <c:pt idx="4">
                  <c:v>0.70300000000000062</c:v>
                </c:pt>
                <c:pt idx="5">
                  <c:v>0.60000000000000064</c:v>
                </c:pt>
                <c:pt idx="6">
                  <c:v>0.48000000000000032</c:v>
                </c:pt>
                <c:pt idx="7">
                  <c:v>0.35500000000000032</c:v>
                </c:pt>
                <c:pt idx="8">
                  <c:v>0.251</c:v>
                </c:pt>
                <c:pt idx="9">
                  <c:v>0.16500000000000023</c:v>
                </c:pt>
                <c:pt idx="10">
                  <c:v>0.10700000000000012</c:v>
                </c:pt>
                <c:pt idx="11">
                  <c:v>7.3000000000000106E-2</c:v>
                </c:pt>
                <c:pt idx="12">
                  <c:v>4.3000000000000003E-2</c:v>
                </c:pt>
                <c:pt idx="13">
                  <c:v>3.1000000000000107E-2</c:v>
                </c:pt>
                <c:pt idx="14">
                  <c:v>1.800000000000004E-2</c:v>
                </c:pt>
                <c:pt idx="15">
                  <c:v>9.0000000000000288E-3</c:v>
                </c:pt>
              </c:numCache>
            </c:numRef>
          </c:yVal>
          <c:smooth val="0"/>
        </c:ser>
        <c:dLbls>
          <c:showLegendKey val="0"/>
          <c:showVal val="0"/>
          <c:showCatName val="0"/>
          <c:showSerName val="0"/>
          <c:showPercent val="0"/>
          <c:showBubbleSize val="0"/>
        </c:dLbls>
        <c:axId val="163113984"/>
        <c:axId val="163198080"/>
      </c:scatterChart>
      <c:valAx>
        <c:axId val="163113984"/>
        <c:scaling>
          <c:orientation val="minMax"/>
          <c:max val="95"/>
          <c:min val="20"/>
        </c:scaling>
        <c:delete val="0"/>
        <c:axPos val="b"/>
        <c:title>
          <c:tx>
            <c:rich>
              <a:bodyPr/>
              <a:lstStyle/>
              <a:p>
                <a:pPr>
                  <a:defRPr lang="es-MX" sz="1100"/>
                </a:pPr>
                <a:r>
                  <a:rPr lang="en-US" sz="1100" dirty="0" smtClean="0"/>
                  <a:t>Edad (años) </a:t>
                </a:r>
                <a:endParaRPr lang="en-US" sz="1100" dirty="0"/>
              </a:p>
            </c:rich>
          </c:tx>
          <c:layout>
            <c:manualLayout>
              <c:xMode val="edge"/>
              <c:yMode val="edge"/>
              <c:x val="0.47564360125016736"/>
              <c:y val="0.87947204228333964"/>
            </c:manualLayout>
          </c:layout>
          <c:overlay val="0"/>
        </c:title>
        <c:numFmt formatCode="General" sourceLinked="1"/>
        <c:majorTickMark val="out"/>
        <c:minorTickMark val="none"/>
        <c:tickLblPos val="nextTo"/>
        <c:spPr>
          <a:ln>
            <a:solidFill>
              <a:schemeClr val="tx1"/>
            </a:solidFill>
          </a:ln>
        </c:spPr>
        <c:txPr>
          <a:bodyPr/>
          <a:lstStyle/>
          <a:p>
            <a:pPr>
              <a:defRPr lang="es-MX" b="1"/>
            </a:pPr>
            <a:endParaRPr lang="en-US"/>
          </a:p>
        </c:txPr>
        <c:crossAx val="163198080"/>
        <c:crosses val="autoZero"/>
        <c:crossBetween val="midCat"/>
        <c:majorUnit val="5"/>
      </c:valAx>
      <c:valAx>
        <c:axId val="163198080"/>
        <c:scaling>
          <c:orientation val="minMax"/>
        </c:scaling>
        <c:delete val="0"/>
        <c:axPos val="l"/>
        <c:title>
          <c:tx>
            <c:rich>
              <a:bodyPr rot="-5400000" vert="horz"/>
              <a:lstStyle/>
              <a:p>
                <a:pPr>
                  <a:defRPr lang="es-MX" sz="1100"/>
                </a:pPr>
                <a:r>
                  <a:rPr lang="en-US" sz="1100" dirty="0" smtClean="0"/>
                  <a:t>Predicción de Probabilidad </a:t>
                </a:r>
                <a:endParaRPr lang="en-US" sz="1100" dirty="0"/>
              </a:p>
            </c:rich>
          </c:tx>
          <c:layout>
            <c:manualLayout>
              <c:xMode val="edge"/>
              <c:yMode val="edge"/>
              <c:x val="2.7372256218686847E-2"/>
              <c:y val="6.8674411474125313E-2"/>
            </c:manualLayout>
          </c:layout>
          <c:overlay val="0"/>
        </c:title>
        <c:numFmt formatCode="#,##0.0" sourceLinked="0"/>
        <c:majorTickMark val="out"/>
        <c:minorTickMark val="none"/>
        <c:tickLblPos val="nextTo"/>
        <c:spPr>
          <a:ln>
            <a:solidFill>
              <a:schemeClr val="tx1"/>
            </a:solidFill>
          </a:ln>
        </c:spPr>
        <c:txPr>
          <a:bodyPr/>
          <a:lstStyle/>
          <a:p>
            <a:pPr>
              <a:defRPr lang="es-MX" b="1"/>
            </a:pPr>
            <a:endParaRPr lang="en-US"/>
          </a:p>
        </c:txPr>
        <c:crossAx val="163113984"/>
        <c:crosses val="autoZero"/>
        <c:crossBetween val="midCat"/>
        <c:majorUnit val="0.2"/>
      </c:valAx>
      <c:spPr>
        <a:noFill/>
        <a:ln w="25400">
          <a:noFill/>
        </a:ln>
      </c:spPr>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3398223701021"/>
          <c:y val="6.7990129994013923E-2"/>
          <c:w val="0.77929340304677808"/>
          <c:h val="0.68763669812284944"/>
        </c:manualLayout>
      </c:layout>
      <c:scatterChart>
        <c:scatterStyle val="lineMarker"/>
        <c:varyColors val="0"/>
        <c:ser>
          <c:idx val="0"/>
          <c:order val="0"/>
          <c:tx>
            <c:strRef>
              <c:f>Sheet1!$B$1</c:f>
              <c:strCache>
                <c:ptCount val="1"/>
                <c:pt idx="0">
                  <c:v>Y-Values</c:v>
                </c:pt>
              </c:strCache>
            </c:strRef>
          </c:tx>
          <c:marker>
            <c:symbol val="none"/>
          </c:marker>
          <c:xVal>
            <c:numRef>
              <c:f>Sheet1!$A$2:$A$17</c:f>
              <c:numCache>
                <c:formatCode>General</c:formatCode>
                <c:ptCount val="16"/>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95</c:v>
                </c:pt>
              </c:numCache>
            </c:numRef>
          </c:xVal>
          <c:yVal>
            <c:numRef>
              <c:f>Sheet1!$B$2:$B$17</c:f>
              <c:numCache>
                <c:formatCode>General</c:formatCode>
                <c:ptCount val="16"/>
                <c:pt idx="0">
                  <c:v>6.0000000000000032E-2</c:v>
                </c:pt>
                <c:pt idx="1">
                  <c:v>7.3000000000000009E-2</c:v>
                </c:pt>
                <c:pt idx="2">
                  <c:v>9.5000000000000043E-2</c:v>
                </c:pt>
                <c:pt idx="3">
                  <c:v>0.13500000000000001</c:v>
                </c:pt>
                <c:pt idx="4">
                  <c:v>0.18300000000000041</c:v>
                </c:pt>
                <c:pt idx="5">
                  <c:v>0.251</c:v>
                </c:pt>
                <c:pt idx="6">
                  <c:v>0.31500000000000095</c:v>
                </c:pt>
                <c:pt idx="7">
                  <c:v>0.37600000000000094</c:v>
                </c:pt>
                <c:pt idx="8">
                  <c:v>0.42000000000000032</c:v>
                </c:pt>
                <c:pt idx="9">
                  <c:v>0.44600000000000001</c:v>
                </c:pt>
                <c:pt idx="10">
                  <c:v>0.45300000000000001</c:v>
                </c:pt>
                <c:pt idx="11">
                  <c:v>0.44</c:v>
                </c:pt>
                <c:pt idx="12">
                  <c:v>0.41300000000000031</c:v>
                </c:pt>
                <c:pt idx="13">
                  <c:v>0.38000000000000106</c:v>
                </c:pt>
                <c:pt idx="14">
                  <c:v>0.33600000000000124</c:v>
                </c:pt>
                <c:pt idx="15">
                  <c:v>0.30000000000000032</c:v>
                </c:pt>
              </c:numCache>
            </c:numRef>
          </c:yVal>
          <c:smooth val="0"/>
        </c:ser>
        <c:dLbls>
          <c:showLegendKey val="0"/>
          <c:showVal val="0"/>
          <c:showCatName val="0"/>
          <c:showSerName val="0"/>
          <c:showPercent val="0"/>
          <c:showBubbleSize val="0"/>
        </c:dLbls>
        <c:axId val="163226368"/>
        <c:axId val="163228288"/>
      </c:scatterChart>
      <c:valAx>
        <c:axId val="163226368"/>
        <c:scaling>
          <c:orientation val="minMax"/>
          <c:max val="95"/>
          <c:min val="20"/>
        </c:scaling>
        <c:delete val="0"/>
        <c:axPos val="b"/>
        <c:title>
          <c:tx>
            <c:rich>
              <a:bodyPr/>
              <a:lstStyle/>
              <a:p>
                <a:pPr>
                  <a:defRPr sz="1100"/>
                </a:pPr>
                <a:r>
                  <a:rPr lang="en-US" sz="1100" dirty="0" smtClean="0"/>
                  <a:t>Edad (años) </a:t>
                </a:r>
                <a:endParaRPr lang="en-US" sz="1100" dirty="0"/>
              </a:p>
            </c:rich>
          </c:tx>
          <c:layout>
            <c:manualLayout>
              <c:xMode val="edge"/>
              <c:yMode val="edge"/>
              <c:x val="0.47564360125016736"/>
              <c:y val="0.87947204228333964"/>
            </c:manualLayout>
          </c:layout>
          <c:overlay val="0"/>
        </c:title>
        <c:numFmt formatCode="General" sourceLinked="1"/>
        <c:majorTickMark val="out"/>
        <c:minorTickMark val="none"/>
        <c:tickLblPos val="nextTo"/>
        <c:spPr>
          <a:ln>
            <a:solidFill>
              <a:schemeClr val="tx1"/>
            </a:solidFill>
          </a:ln>
        </c:spPr>
        <c:crossAx val="163228288"/>
        <c:crosses val="autoZero"/>
        <c:crossBetween val="midCat"/>
        <c:majorUnit val="5"/>
      </c:valAx>
      <c:valAx>
        <c:axId val="163228288"/>
        <c:scaling>
          <c:orientation val="minMax"/>
          <c:max val="1"/>
          <c:min val="0"/>
        </c:scaling>
        <c:delete val="0"/>
        <c:axPos val="l"/>
        <c:title>
          <c:tx>
            <c:rich>
              <a:bodyPr rot="-5400000" vert="horz"/>
              <a:lstStyle/>
              <a:p>
                <a:pPr>
                  <a:defRPr sz="1100"/>
                </a:pPr>
                <a:r>
                  <a:rPr lang="en-US" sz="1100" dirty="0" smtClean="0"/>
                  <a:t>Predicción de Probabilidad </a:t>
                </a:r>
                <a:endParaRPr lang="en-US" sz="1100" dirty="0"/>
              </a:p>
            </c:rich>
          </c:tx>
          <c:layout>
            <c:manualLayout>
              <c:xMode val="edge"/>
              <c:yMode val="edge"/>
              <c:x val="2.1289532614534253E-2"/>
              <c:y val="6.8674411474125299E-2"/>
            </c:manualLayout>
          </c:layout>
          <c:overlay val="0"/>
        </c:title>
        <c:numFmt formatCode="#,##0.0" sourceLinked="0"/>
        <c:majorTickMark val="out"/>
        <c:minorTickMark val="none"/>
        <c:tickLblPos val="nextTo"/>
        <c:spPr>
          <a:ln>
            <a:solidFill>
              <a:schemeClr val="tx1"/>
            </a:solidFill>
          </a:ln>
        </c:spPr>
        <c:crossAx val="163226368"/>
        <c:crosses val="autoZero"/>
        <c:crossBetween val="midCat"/>
        <c:majorUnit val="0.2"/>
      </c:valAx>
      <c:spPr>
        <a:noFill/>
        <a:ln w="25400">
          <a:noFill/>
        </a:ln>
      </c:spPr>
    </c:plotArea>
    <c:plotVisOnly val="1"/>
    <c:dispBlanksAs val="gap"/>
    <c:showDLblsOverMax val="0"/>
  </c:chart>
  <c:txPr>
    <a:bodyPr/>
    <a:lstStyle/>
    <a:p>
      <a:pPr>
        <a:defRPr sz="10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3398223701021"/>
          <c:y val="6.7990129994013923E-2"/>
          <c:w val="0.7792934030467783"/>
          <c:h val="0.68763669812284944"/>
        </c:manualLayout>
      </c:layout>
      <c:scatterChart>
        <c:scatterStyle val="lineMarker"/>
        <c:varyColors val="0"/>
        <c:ser>
          <c:idx val="0"/>
          <c:order val="0"/>
          <c:tx>
            <c:strRef>
              <c:f>Sheet1!$B$1</c:f>
              <c:strCache>
                <c:ptCount val="1"/>
                <c:pt idx="0">
                  <c:v>Y-Values</c:v>
                </c:pt>
              </c:strCache>
            </c:strRef>
          </c:tx>
          <c:marker>
            <c:symbol val="none"/>
          </c:marker>
          <c:xVal>
            <c:numRef>
              <c:f>Sheet1!$A$2:$A$17</c:f>
              <c:numCache>
                <c:formatCode>General</c:formatCode>
                <c:ptCount val="16"/>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95</c:v>
                </c:pt>
              </c:numCache>
            </c:numRef>
          </c:xVal>
          <c:yVal>
            <c:numRef>
              <c:f>Sheet1!$B$2:$B$17</c:f>
              <c:numCache>
                <c:formatCode>General</c:formatCode>
                <c:ptCount val="16"/>
                <c:pt idx="0">
                  <c:v>0</c:v>
                </c:pt>
                <c:pt idx="1">
                  <c:v>0</c:v>
                </c:pt>
                <c:pt idx="2">
                  <c:v>0</c:v>
                </c:pt>
                <c:pt idx="3">
                  <c:v>2.4E-2</c:v>
                </c:pt>
                <c:pt idx="4">
                  <c:v>2.8000000000000001E-2</c:v>
                </c:pt>
                <c:pt idx="5">
                  <c:v>3.6999999999999998E-2</c:v>
                </c:pt>
                <c:pt idx="6">
                  <c:v>5.5000000000000014E-2</c:v>
                </c:pt>
                <c:pt idx="7">
                  <c:v>7.0000000000000021E-2</c:v>
                </c:pt>
                <c:pt idx="8">
                  <c:v>9.8000000000000226E-2</c:v>
                </c:pt>
                <c:pt idx="9">
                  <c:v>0.14100000000000001</c:v>
                </c:pt>
                <c:pt idx="10">
                  <c:v>0.18000000000000024</c:v>
                </c:pt>
                <c:pt idx="11">
                  <c:v>0.23200000000000001</c:v>
                </c:pt>
                <c:pt idx="12">
                  <c:v>0.29700000000000032</c:v>
                </c:pt>
                <c:pt idx="13">
                  <c:v>0.35500000000000032</c:v>
                </c:pt>
                <c:pt idx="14">
                  <c:v>0.41900000000000032</c:v>
                </c:pt>
                <c:pt idx="15">
                  <c:v>0.48600000000000032</c:v>
                </c:pt>
              </c:numCache>
            </c:numRef>
          </c:yVal>
          <c:smooth val="0"/>
        </c:ser>
        <c:dLbls>
          <c:showLegendKey val="0"/>
          <c:showVal val="0"/>
          <c:showCatName val="0"/>
          <c:showSerName val="0"/>
          <c:showPercent val="0"/>
          <c:showBubbleSize val="0"/>
        </c:dLbls>
        <c:axId val="163703040"/>
        <c:axId val="163709312"/>
      </c:scatterChart>
      <c:valAx>
        <c:axId val="163703040"/>
        <c:scaling>
          <c:orientation val="minMax"/>
          <c:max val="95"/>
          <c:min val="20"/>
        </c:scaling>
        <c:delete val="0"/>
        <c:axPos val="b"/>
        <c:title>
          <c:tx>
            <c:rich>
              <a:bodyPr/>
              <a:lstStyle/>
              <a:p>
                <a:pPr>
                  <a:defRPr lang="es-MX" sz="1100"/>
                </a:pPr>
                <a:r>
                  <a:rPr lang="en-US" sz="1100" dirty="0" smtClean="0"/>
                  <a:t>Edad (años) </a:t>
                </a:r>
                <a:endParaRPr lang="en-US" sz="1100" dirty="0"/>
              </a:p>
            </c:rich>
          </c:tx>
          <c:layout>
            <c:manualLayout>
              <c:xMode val="edge"/>
              <c:yMode val="edge"/>
              <c:x val="0.47564360125016736"/>
              <c:y val="0.87947204228333964"/>
            </c:manualLayout>
          </c:layout>
          <c:overlay val="0"/>
        </c:title>
        <c:numFmt formatCode="General" sourceLinked="1"/>
        <c:majorTickMark val="out"/>
        <c:minorTickMark val="none"/>
        <c:tickLblPos val="nextTo"/>
        <c:spPr>
          <a:ln>
            <a:solidFill>
              <a:schemeClr val="tx1"/>
            </a:solidFill>
          </a:ln>
        </c:spPr>
        <c:txPr>
          <a:bodyPr/>
          <a:lstStyle/>
          <a:p>
            <a:pPr>
              <a:defRPr lang="es-MX" b="1"/>
            </a:pPr>
            <a:endParaRPr lang="en-US"/>
          </a:p>
        </c:txPr>
        <c:crossAx val="163709312"/>
        <c:crosses val="autoZero"/>
        <c:crossBetween val="midCat"/>
        <c:majorUnit val="5"/>
      </c:valAx>
      <c:valAx>
        <c:axId val="163709312"/>
        <c:scaling>
          <c:orientation val="minMax"/>
          <c:max val="1"/>
          <c:min val="0"/>
        </c:scaling>
        <c:delete val="0"/>
        <c:axPos val="l"/>
        <c:title>
          <c:tx>
            <c:rich>
              <a:bodyPr rot="-5400000" vert="horz"/>
              <a:lstStyle/>
              <a:p>
                <a:pPr>
                  <a:defRPr lang="es-MX" sz="1100"/>
                </a:pPr>
                <a:r>
                  <a:rPr lang="en-US" sz="1100" dirty="0" smtClean="0"/>
                  <a:t>Predicción de Probabilidad </a:t>
                </a:r>
                <a:endParaRPr lang="en-US" sz="1100" dirty="0"/>
              </a:p>
            </c:rich>
          </c:tx>
          <c:layout>
            <c:manualLayout>
              <c:xMode val="edge"/>
              <c:yMode val="edge"/>
              <c:x val="2.1289532614534253E-2"/>
              <c:y val="6.8674411474125299E-2"/>
            </c:manualLayout>
          </c:layout>
          <c:overlay val="0"/>
        </c:title>
        <c:numFmt formatCode="#,##0.0" sourceLinked="0"/>
        <c:majorTickMark val="out"/>
        <c:minorTickMark val="none"/>
        <c:tickLblPos val="nextTo"/>
        <c:spPr>
          <a:ln>
            <a:solidFill>
              <a:schemeClr val="tx1"/>
            </a:solidFill>
          </a:ln>
        </c:spPr>
        <c:txPr>
          <a:bodyPr/>
          <a:lstStyle/>
          <a:p>
            <a:pPr>
              <a:defRPr lang="es-MX" b="1"/>
            </a:pPr>
            <a:endParaRPr lang="en-US"/>
          </a:p>
        </c:txPr>
        <c:crossAx val="163703040"/>
        <c:crosses val="autoZero"/>
        <c:crossBetween val="midCat"/>
        <c:majorUnit val="0.2"/>
      </c:valAx>
      <c:spPr>
        <a:noFill/>
        <a:ln w="25400">
          <a:noFill/>
        </a:ln>
      </c:spPr>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3398223701021"/>
          <c:y val="6.7990129994013923E-2"/>
          <c:w val="0.77929340304677852"/>
          <c:h val="0.68763669812284944"/>
        </c:manualLayout>
      </c:layout>
      <c:scatterChart>
        <c:scatterStyle val="lineMarker"/>
        <c:varyColors val="0"/>
        <c:ser>
          <c:idx val="0"/>
          <c:order val="0"/>
          <c:tx>
            <c:strRef>
              <c:f>Sheet1!$B$1</c:f>
              <c:strCache>
                <c:ptCount val="1"/>
                <c:pt idx="0">
                  <c:v>Y-Values</c:v>
                </c:pt>
              </c:strCache>
            </c:strRef>
          </c:tx>
          <c:marker>
            <c:symbol val="none"/>
          </c:marker>
          <c:xVal>
            <c:numRef>
              <c:f>Sheet1!$A$2:$A$17</c:f>
              <c:numCache>
                <c:formatCode>General</c:formatCode>
                <c:ptCount val="16"/>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95</c:v>
                </c:pt>
              </c:numCache>
            </c:numRef>
          </c:xVal>
          <c:yVal>
            <c:numRef>
              <c:f>Sheet1!$B$2:$B$17</c:f>
              <c:numCache>
                <c:formatCode>General</c:formatCode>
                <c:ptCount val="16"/>
                <c:pt idx="0">
                  <c:v>2.4E-2</c:v>
                </c:pt>
                <c:pt idx="1">
                  <c:v>2.8000000000000001E-2</c:v>
                </c:pt>
                <c:pt idx="2">
                  <c:v>4.5999999999999999E-2</c:v>
                </c:pt>
                <c:pt idx="3">
                  <c:v>6.4000000000000112E-2</c:v>
                </c:pt>
                <c:pt idx="4">
                  <c:v>9.5000000000000043E-2</c:v>
                </c:pt>
                <c:pt idx="5">
                  <c:v>0.128</c:v>
                </c:pt>
                <c:pt idx="6">
                  <c:v>0.17100000000000001</c:v>
                </c:pt>
                <c:pt idx="7">
                  <c:v>0.21400000000000041</c:v>
                </c:pt>
                <c:pt idx="8">
                  <c:v>0.251</c:v>
                </c:pt>
                <c:pt idx="9">
                  <c:v>0.27500000000000002</c:v>
                </c:pt>
                <c:pt idx="10">
                  <c:v>0.29100000000000031</c:v>
                </c:pt>
                <c:pt idx="11">
                  <c:v>0.29700000000000032</c:v>
                </c:pt>
                <c:pt idx="12">
                  <c:v>0.28700000000000031</c:v>
                </c:pt>
                <c:pt idx="13">
                  <c:v>0.27500000000000002</c:v>
                </c:pt>
                <c:pt idx="14">
                  <c:v>0.26</c:v>
                </c:pt>
                <c:pt idx="15">
                  <c:v>0.23200000000000001</c:v>
                </c:pt>
              </c:numCache>
            </c:numRef>
          </c:yVal>
          <c:smooth val="0"/>
        </c:ser>
        <c:dLbls>
          <c:showLegendKey val="0"/>
          <c:showVal val="0"/>
          <c:showCatName val="0"/>
          <c:showSerName val="0"/>
          <c:showPercent val="0"/>
          <c:showBubbleSize val="0"/>
        </c:dLbls>
        <c:axId val="163733504"/>
        <c:axId val="163735424"/>
      </c:scatterChart>
      <c:valAx>
        <c:axId val="163733504"/>
        <c:scaling>
          <c:orientation val="minMax"/>
          <c:max val="95"/>
          <c:min val="20"/>
        </c:scaling>
        <c:delete val="0"/>
        <c:axPos val="b"/>
        <c:title>
          <c:tx>
            <c:rich>
              <a:bodyPr/>
              <a:lstStyle/>
              <a:p>
                <a:pPr>
                  <a:defRPr sz="1100"/>
                </a:pPr>
                <a:r>
                  <a:rPr lang="en-US" sz="1100" dirty="0" smtClean="0"/>
                  <a:t>Edad (años) </a:t>
                </a:r>
                <a:endParaRPr lang="en-US" sz="1100" dirty="0"/>
              </a:p>
            </c:rich>
          </c:tx>
          <c:layout>
            <c:manualLayout>
              <c:xMode val="edge"/>
              <c:yMode val="edge"/>
              <c:x val="0.47564360125016736"/>
              <c:y val="0.87947204228333964"/>
            </c:manualLayout>
          </c:layout>
          <c:overlay val="0"/>
        </c:title>
        <c:numFmt formatCode="General" sourceLinked="1"/>
        <c:majorTickMark val="out"/>
        <c:minorTickMark val="none"/>
        <c:tickLblPos val="nextTo"/>
        <c:spPr>
          <a:ln>
            <a:solidFill>
              <a:schemeClr val="tx1"/>
            </a:solidFill>
          </a:ln>
        </c:spPr>
        <c:crossAx val="163735424"/>
        <c:crosses val="autoZero"/>
        <c:crossBetween val="midCat"/>
        <c:majorUnit val="5"/>
      </c:valAx>
      <c:valAx>
        <c:axId val="163735424"/>
        <c:scaling>
          <c:orientation val="minMax"/>
          <c:max val="1"/>
          <c:min val="0"/>
        </c:scaling>
        <c:delete val="0"/>
        <c:axPos val="l"/>
        <c:title>
          <c:tx>
            <c:rich>
              <a:bodyPr rot="-5400000" vert="horz"/>
              <a:lstStyle/>
              <a:p>
                <a:pPr>
                  <a:defRPr sz="1100"/>
                </a:pPr>
                <a:r>
                  <a:rPr lang="en-US" sz="1100" dirty="0" smtClean="0"/>
                  <a:t>Predicción de Probabilidad </a:t>
                </a:r>
                <a:endParaRPr lang="en-US" sz="1100" dirty="0"/>
              </a:p>
            </c:rich>
          </c:tx>
          <c:layout>
            <c:manualLayout>
              <c:xMode val="edge"/>
              <c:yMode val="edge"/>
              <c:x val="2.4330894416610571E-2"/>
              <c:y val="6.8674411474125299E-2"/>
            </c:manualLayout>
          </c:layout>
          <c:overlay val="0"/>
        </c:title>
        <c:numFmt formatCode="#,##0.0" sourceLinked="0"/>
        <c:majorTickMark val="out"/>
        <c:minorTickMark val="none"/>
        <c:tickLblPos val="nextTo"/>
        <c:spPr>
          <a:ln>
            <a:solidFill>
              <a:srgbClr val="000000"/>
            </a:solidFill>
          </a:ln>
        </c:spPr>
        <c:crossAx val="163733504"/>
        <c:crosses val="autoZero"/>
        <c:crossBetween val="midCat"/>
        <c:majorUnit val="0.2"/>
      </c:valAx>
      <c:spPr>
        <a:noFill/>
        <a:ln w="25400">
          <a:noFill/>
        </a:ln>
      </c:spPr>
    </c:plotArea>
    <c:plotVisOnly val="1"/>
    <c:dispBlanksAs val="gap"/>
    <c:showDLblsOverMax val="0"/>
  </c:chart>
  <c:spPr>
    <a:ln>
      <a:noFill/>
    </a:ln>
  </c:spPr>
  <c:txPr>
    <a:bodyPr/>
    <a:lstStyle/>
    <a:p>
      <a:pPr>
        <a:defRPr sz="10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444E0A-8B3D-4221-8808-5A4AB2E2269F}" type="slidenum">
              <a:rPr lang="en-US">
                <a:solidFill>
                  <a:prstClr val="black"/>
                </a:solidFill>
              </a:rPr>
              <a:pPr eaLnBrk="1" hangingPunct="1"/>
              <a:t>10</a:t>
            </a:fld>
            <a:endParaRPr lang="en-US" dirty="0">
              <a:solidFill>
                <a:prstClr val="black"/>
              </a:solidFill>
            </a:endParaRPr>
          </a:p>
        </p:txBody>
      </p:sp>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xfrm>
            <a:off x="685800" y="4415789"/>
            <a:ext cx="5486400" cy="4414177"/>
          </a:xfrm>
          <a:noFill/>
        </p:spPr>
        <p:txBody>
          <a:bodyPr>
            <a:normAutofit fontScale="92500" lnSpcReduction="10000"/>
          </a:bodyPr>
          <a:lstStyle/>
          <a:p>
            <a:pPr>
              <a:lnSpc>
                <a:spcPct val="110000"/>
              </a:lnSpc>
              <a:spcBef>
                <a:spcPct val="0"/>
              </a:spcBef>
              <a:spcAft>
                <a:spcPts val="600"/>
              </a:spcAft>
            </a:pPr>
            <a:r>
              <a:rPr lang="es-MX" b="1" noProof="0" dirty="0" smtClean="0"/>
              <a:t>Notas del Conferencista</a:t>
            </a:r>
          </a:p>
          <a:p>
            <a:pPr>
              <a:lnSpc>
                <a:spcPct val="110000"/>
              </a:lnSpc>
              <a:spcBef>
                <a:spcPct val="0"/>
              </a:spcBef>
            </a:pPr>
            <a:r>
              <a:rPr lang="es-MX" noProof="0" dirty="0" smtClean="0">
                <a:ea typeface="MS PGothic" pitchFamily="34" charset="-128"/>
              </a:rPr>
              <a:t>La categoría clínica de “señales de alarma” incluye el pequeño porcentaje de pacientes que muestran señales de alarma (red flags) que pueden sugerir una condición subyacente grave, como malignidad, infección vertebral, fractura por compresión vertebral, síndrome de cauda equina o espondilitis anquilosante.  Los pacientes con déficits neurológicos severos o progresivos también están incluidos en esta categoría.  Los indicadores de causes subyacentes potencialmente graves de lumbalgia aguda incluyen trauma reciente grave o trauma más leve en un paciente &gt;50 años de edad, inmunosupresión, uso o abuso de drogas intravenosas, edad avanzada (&gt;70 años) y osteoporosis. Estos pacientes requieren investigación y/o referencia inmediata. </a:t>
            </a:r>
          </a:p>
          <a:p>
            <a:pPr>
              <a:lnSpc>
                <a:spcPct val="110000"/>
              </a:lnSpc>
              <a:spcBef>
                <a:spcPct val="0"/>
              </a:spcBef>
              <a:spcAft>
                <a:spcPts val="600"/>
              </a:spcAft>
            </a:pPr>
            <a:r>
              <a:rPr lang="es-MX" noProof="0" dirty="0" smtClean="0">
                <a:ea typeface="MS PGothic" pitchFamily="34" charset="-128"/>
              </a:rPr>
              <a:t>Los estudios diagnósticos pueden incluir pruebas de laboratorio de rutina (ej:  panel metabólico básico, conteo sanguíneo completo), tasa de sedimentación eritrocítica, proteína C-reactiva, antígeno leucocitario humano B27, electroforesis de suero/orina, electromiografía y pruebas de velocidad de conducción nerviosa. La resonancia magnética es generalmente considerada la modalidad de imágenes inicial  de elección para pacientes con señales de alarma. El manejo de pacientes con señales de alarma consiste del tratamiento de la etiología subyacente. Estudios de procesamiento de imágenes adicionales pueden ser necesarios para planear el tratamiento cuando se identifica una etiología subyacente específica.</a:t>
            </a:r>
          </a:p>
          <a:p>
            <a:pPr>
              <a:lnSpc>
                <a:spcPct val="110000"/>
              </a:lnSpc>
              <a:spcBef>
                <a:spcPct val="0"/>
              </a:spcBef>
              <a:spcAft>
                <a:spcPts val="600"/>
              </a:spcAft>
            </a:pPr>
            <a:endParaRPr lang="es-MX" noProof="0" dirty="0" smtClean="0">
              <a:ea typeface="MS PGothic" pitchFamily="34" charset="-128"/>
            </a:endParaRPr>
          </a:p>
          <a:p>
            <a:pPr eaLnBrk="1" hangingPunct="1">
              <a:lnSpc>
                <a:spcPct val="110000"/>
              </a:lnSpc>
              <a:spcBef>
                <a:spcPct val="0"/>
              </a:spcBef>
              <a:spcAft>
                <a:spcPts val="600"/>
              </a:spcAft>
            </a:pPr>
            <a:r>
              <a:rPr lang="es-MX" b="1" noProof="0" dirty="0" smtClean="0">
                <a:ea typeface="MS PGothic" pitchFamily="34" charset="-128"/>
              </a:rPr>
              <a:t>Referencia</a:t>
            </a:r>
            <a:endParaRPr lang="es-MX" b="0" noProof="0" dirty="0" smtClean="0">
              <a:ea typeface="MS PGothic" pitchFamily="34" charset="-128"/>
            </a:endParaRPr>
          </a:p>
          <a:p>
            <a:pPr>
              <a:lnSpc>
                <a:spcPct val="110000"/>
              </a:lnSpc>
              <a:spcBef>
                <a:spcPct val="0"/>
              </a:spcBef>
              <a:defRPr/>
            </a:pPr>
            <a:r>
              <a:rPr lang="en-CA" dirty="0" smtClean="0">
                <a:ea typeface="MS PGothic" pitchFamily="34" charset="-128"/>
              </a:rPr>
              <a:t>Forseen SE, Corey AS. Clinical decision support and acute low back pain: </a:t>
            </a:r>
            <a:br>
              <a:rPr lang="en-CA" dirty="0" smtClean="0">
                <a:ea typeface="MS PGothic" pitchFamily="34" charset="-128"/>
              </a:rPr>
            </a:br>
            <a:r>
              <a:rPr lang="en-CA" dirty="0" smtClean="0">
                <a:ea typeface="MS PGothic" pitchFamily="34" charset="-128"/>
              </a:rPr>
              <a:t>evidence-based order sets. </a:t>
            </a:r>
            <a:r>
              <a:rPr lang="en-CA" i="1" dirty="0" smtClean="0">
                <a:ea typeface="MS PGothic" pitchFamily="34" charset="-128"/>
              </a:rPr>
              <a:t>J Am Coll Radiol</a:t>
            </a:r>
            <a:r>
              <a:rPr lang="en-CA" dirty="0" smtClean="0">
                <a:ea typeface="MS PGothic" pitchFamily="34" charset="-128"/>
              </a:rPr>
              <a:t> 2012; 9(10):704-12.</a:t>
            </a:r>
          </a:p>
          <a:p>
            <a:pPr marL="0" marR="0" indent="0" defTabSz="914400" rtl="0" eaLnBrk="1" fontAlgn="auto" latinLnBrk="0" hangingPunct="1">
              <a:lnSpc>
                <a:spcPct val="110000"/>
              </a:lnSpc>
              <a:spcBef>
                <a:spcPct val="0"/>
              </a:spcBef>
              <a:spcAft>
                <a:spcPts val="600"/>
              </a:spcAft>
              <a:buClrTx/>
              <a:buSzTx/>
              <a:buFontTx/>
              <a:buNone/>
              <a:tabLst/>
              <a:defRPr/>
            </a:pPr>
            <a:endParaRPr lang="en-CA" b="1" dirty="0" smtClean="0">
              <a:ea typeface="MS PGothic" pitchFamily="34" charset="-128"/>
            </a:endParaRPr>
          </a:p>
        </p:txBody>
      </p:sp>
      <p:sp>
        <p:nvSpPr>
          <p:cNvPr id="147461"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48EC857-BE68-49D4-AD03-EF4897BCD3B9}" type="slidenum">
              <a:rPr lang="en-US" sz="1200">
                <a:solidFill>
                  <a:prstClr val="black"/>
                </a:solidFill>
                <a:latin typeface="Calibri" pitchFamily="34" charset="0"/>
              </a:rPr>
              <a:pPr algn="r" eaLnBrk="1" hangingPunct="1"/>
              <a:t>10</a:t>
            </a:fld>
            <a:endParaRPr lang="en-US" sz="1200" dirty="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just">
              <a:spcBef>
                <a:spcPct val="0"/>
              </a:spcBef>
              <a:spcAft>
                <a:spcPts val="600"/>
              </a:spcAft>
            </a:pPr>
            <a:r>
              <a:rPr lang="es-MX" b="1" dirty="0" smtClean="0"/>
              <a:t>Notas del Conferencista</a:t>
            </a:r>
          </a:p>
          <a:p>
            <a:pPr algn="just">
              <a:spcBef>
                <a:spcPct val="0"/>
              </a:spcBef>
              <a:spcAft>
                <a:spcPts val="600"/>
              </a:spcAft>
            </a:pPr>
            <a:r>
              <a:rPr lang="es-MX" dirty="0" smtClean="0">
                <a:ea typeface="MS PGothic" pitchFamily="34" charset="-128"/>
              </a:rPr>
              <a:t>Las señales de alarma deben usarse para descartar enfermedad subyacente grave en pacientes que presentan lumbalgia. Sin embargo, se necesita más de una señal de alarma para sugerir una patología subyacente grave. </a:t>
            </a:r>
          </a:p>
          <a:p>
            <a:pPr algn="just">
              <a:spcBef>
                <a:spcPct val="0"/>
              </a:spcBef>
              <a:spcAft>
                <a:spcPts val="600"/>
              </a:spcAft>
            </a:pPr>
            <a:r>
              <a:rPr lang="es-MX" dirty="0" smtClean="0">
                <a:ea typeface="MS PGothic" pitchFamily="34" charset="-128"/>
              </a:rPr>
              <a:t>Cerca del 1% de los pacientes con lumbalgia tienen un padecimiento subyacente grave. Las señales de alarma que ayudan a identificar a estos pacientes aparecen en esta slide. </a:t>
            </a:r>
          </a:p>
          <a:p>
            <a:pPr algn="just">
              <a:spcBef>
                <a:spcPct val="0"/>
              </a:spcBef>
              <a:spcAft>
                <a:spcPts val="600"/>
              </a:spcAft>
            </a:pPr>
            <a:endParaRPr lang="es-MX" dirty="0" smtClean="0">
              <a:ea typeface="MS PGothic" pitchFamily="34" charset="-128"/>
            </a:endParaRPr>
          </a:p>
          <a:p>
            <a:pPr>
              <a:spcAft>
                <a:spcPts val="600"/>
              </a:spcAft>
            </a:pPr>
            <a:r>
              <a:rPr lang="es-MX" b="1" dirty="0" smtClean="0"/>
              <a:t>Referencia</a:t>
            </a:r>
          </a:p>
          <a:p>
            <a:pPr>
              <a:defRPr/>
            </a:pPr>
            <a:r>
              <a:rPr lang="en-CA" dirty="0" smtClean="0"/>
              <a:t>Laerum E </a:t>
            </a:r>
            <a:r>
              <a:rPr lang="en-CA" i="1" dirty="0" smtClean="0"/>
              <a:t>et al. </a:t>
            </a:r>
            <a:r>
              <a:rPr lang="en-CA" dirty="0" smtClean="0"/>
              <a:t>Low back pain – still a clinical challenge. </a:t>
            </a:r>
            <a:r>
              <a:rPr lang="en-CA" i="1" dirty="0" smtClean="0"/>
              <a:t>Tidsskr Nor Laegeforen</a:t>
            </a:r>
            <a:r>
              <a:rPr lang="en-CA" dirty="0" smtClean="0"/>
              <a:t> 2010; 130(22):2248-51.</a:t>
            </a:r>
          </a:p>
          <a:p>
            <a:pPr>
              <a:spcAft>
                <a:spcPts val="600"/>
              </a:spcAft>
            </a:pPr>
            <a:endParaRPr lang="en-CA"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11</a:t>
            </a:fld>
            <a:endParaRPr lang="es-MX" dirty="0">
              <a:solidFill>
                <a:prstClr val="black"/>
              </a:solidFill>
            </a:endParaRPr>
          </a:p>
        </p:txBody>
      </p:sp>
    </p:spTree>
    <p:extLst>
      <p:ext uri="{BB962C8B-B14F-4D97-AF65-F5344CB8AC3E}">
        <p14:creationId xmlns:p14="http://schemas.microsoft.com/office/powerpoint/2010/main" val="281332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10000"/>
              </a:lnSpc>
              <a:spcAft>
                <a:spcPts val="600"/>
              </a:spcAft>
            </a:pPr>
            <a:r>
              <a:rPr lang="es-MX" b="1" dirty="0" smtClean="0"/>
              <a:t>Notas del Conferencista</a:t>
            </a:r>
          </a:p>
          <a:p>
            <a:pPr>
              <a:lnSpc>
                <a:spcPct val="110000"/>
              </a:lnSpc>
              <a:spcAft>
                <a:spcPts val="600"/>
              </a:spcAft>
            </a:pPr>
            <a:r>
              <a:rPr lang="es-MX" dirty="0" smtClean="0"/>
              <a:t>Los profesionales clínicos deben buscar señales de alerta que ayuden a identificar a los pacientes en Riesgo de desarrollar lumbalgia crónica. Las señales de alerta son características del paciente que pueden indicar problemas a largo-plazo que requieren mayor atención por parte del médico, particularmente en términos de volver a trabajar. </a:t>
            </a:r>
          </a:p>
          <a:p>
            <a:pPr>
              <a:lnSpc>
                <a:spcPct val="110000"/>
              </a:lnSpc>
              <a:spcAft>
                <a:spcPts val="600"/>
              </a:spcAft>
            </a:pPr>
            <a:r>
              <a:rPr lang="es-MX" dirty="0" smtClean="0"/>
              <a:t>Las señales de alerta incluyen: </a:t>
            </a:r>
          </a:p>
          <a:p>
            <a:pPr marL="165100" indent="-165100">
              <a:spcBef>
                <a:spcPts val="0"/>
              </a:spcBef>
              <a:spcAft>
                <a:spcPts val="300"/>
              </a:spcAft>
              <a:buFont typeface="Arial" pitchFamily="34" charset="0"/>
              <a:buChar char="•"/>
            </a:pPr>
            <a:r>
              <a:rPr lang="es-MX" sz="1200" dirty="0" smtClean="0"/>
              <a:t>Actitud pesimista hacia el dolor, temor excesivo al movimiento y la actividad y poca esperanza de mejora</a:t>
            </a:r>
          </a:p>
          <a:p>
            <a:pPr marL="165100" indent="-165100">
              <a:spcBef>
                <a:spcPts val="0"/>
              </a:spcBef>
              <a:spcAft>
                <a:spcPts val="300"/>
              </a:spcAft>
              <a:buFont typeface="Arial" pitchFamily="34" charset="0"/>
              <a:buChar char="•"/>
            </a:pPr>
            <a:r>
              <a:rPr lang="es-MX" sz="1200" dirty="0" smtClean="0"/>
              <a:t>Problemas relacionados con el trabajo (ej:  insatisfacción, conflictos)</a:t>
            </a:r>
          </a:p>
          <a:p>
            <a:pPr marL="165100" indent="-165100">
              <a:spcBef>
                <a:spcPts val="0"/>
              </a:spcBef>
              <a:spcAft>
                <a:spcPts val="300"/>
              </a:spcAft>
              <a:buFont typeface="Arial" pitchFamily="34" charset="0"/>
              <a:buChar char="•"/>
            </a:pPr>
            <a:r>
              <a:rPr lang="es-MX" sz="1200" dirty="0" smtClean="0"/>
              <a:t>Problemas emocionales (ej:  depresión, ansiedad, preocupación)</a:t>
            </a:r>
          </a:p>
          <a:p>
            <a:pPr marL="165100" indent="-165100">
              <a:spcBef>
                <a:spcPts val="0"/>
              </a:spcBef>
              <a:spcAft>
                <a:spcPts val="300"/>
              </a:spcAft>
              <a:buFont typeface="Arial" pitchFamily="34" charset="0"/>
              <a:buChar char="•"/>
            </a:pPr>
            <a:r>
              <a:rPr lang="es-MX" sz="1200" dirty="0" smtClean="0"/>
              <a:t>Dolor generalizado (ej:  cefalea, fatiga, mareo)</a:t>
            </a:r>
          </a:p>
          <a:p>
            <a:pPr marL="165100" indent="-165100">
              <a:spcBef>
                <a:spcPts val="0"/>
              </a:spcBef>
              <a:spcAft>
                <a:spcPts val="300"/>
              </a:spcAft>
              <a:buFont typeface="Arial" pitchFamily="34" charset="0"/>
              <a:buChar char="•"/>
            </a:pPr>
            <a:r>
              <a:rPr lang="es-MX" sz="1200" dirty="0" smtClean="0"/>
              <a:t>Deseo de tratamiento pasivo, poca habilidad para ser proactivo</a:t>
            </a:r>
          </a:p>
          <a:p>
            <a:pPr marL="165100" indent="-165100">
              <a:spcBef>
                <a:spcPts val="0"/>
              </a:spcBef>
              <a:spcAft>
                <a:spcPts val="300"/>
              </a:spcAft>
              <a:buFont typeface="Arial" pitchFamily="34" charset="0"/>
              <a:buChar char="•"/>
            </a:pPr>
            <a:r>
              <a:rPr lang="es-MX" sz="1200" dirty="0" smtClean="0"/>
              <a:t>Episodios previos de lumbalgia seguidos por un periodo de tiempo prolongado</a:t>
            </a:r>
          </a:p>
          <a:p>
            <a:pPr marL="180975" indent="-95250">
              <a:lnSpc>
                <a:spcPct val="110000"/>
              </a:lnSpc>
              <a:spcAft>
                <a:spcPts val="300"/>
              </a:spcAft>
              <a:buFont typeface="Arial" pitchFamily="34" charset="0"/>
              <a:buChar char="•"/>
            </a:pPr>
            <a:endParaRPr lang="es-MX" dirty="0" smtClean="0"/>
          </a:p>
          <a:p>
            <a:pPr>
              <a:lnSpc>
                <a:spcPct val="110000"/>
              </a:lnSpc>
              <a:spcAft>
                <a:spcPts val="600"/>
              </a:spcAft>
            </a:pPr>
            <a:r>
              <a:rPr lang="es-MX" b="1" dirty="0" smtClean="0"/>
              <a:t>Referencia</a:t>
            </a:r>
          </a:p>
          <a:p>
            <a:pPr>
              <a:defRPr/>
            </a:pPr>
            <a:r>
              <a:rPr lang="en-CA" dirty="0" smtClean="0"/>
              <a:t>Laerum E </a:t>
            </a:r>
            <a:r>
              <a:rPr lang="en-CA" i="1" dirty="0" smtClean="0"/>
              <a:t>et al. </a:t>
            </a:r>
            <a:r>
              <a:rPr lang="en-CA" dirty="0" smtClean="0"/>
              <a:t>Low back pain – still a clinical challenge. </a:t>
            </a:r>
            <a:r>
              <a:rPr lang="en-CA" i="1" dirty="0" smtClean="0"/>
              <a:t>Tidsskr Nor Laegeforen</a:t>
            </a:r>
            <a:r>
              <a:rPr lang="en-CA" dirty="0" smtClean="0"/>
              <a:t> 2010; 130(22):2248-51.</a:t>
            </a:r>
          </a:p>
          <a:p>
            <a:pPr>
              <a:lnSpc>
                <a:spcPct val="110000"/>
              </a:lnSpc>
              <a:spcAft>
                <a:spcPts val="600"/>
              </a:spcAft>
            </a:pPr>
            <a:endParaRPr lang="es-MX"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12</a:t>
            </a:fld>
            <a:endParaRPr lang="es-MX" dirty="0">
              <a:solidFill>
                <a:prstClr val="black"/>
              </a:solidFill>
            </a:endParaRPr>
          </a:p>
        </p:txBody>
      </p:sp>
    </p:spTree>
    <p:extLst>
      <p:ext uri="{BB962C8B-B14F-4D97-AF65-F5344CB8AC3E}">
        <p14:creationId xmlns:p14="http://schemas.microsoft.com/office/powerpoint/2010/main" val="281332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Las señales de alerta psicosociales son comunes en pacientes con lumbalgia. Esta slide </a:t>
            </a:r>
            <a:r>
              <a:rPr lang="es-MX" baseline="0" dirty="0" smtClean="0">
                <a:latin typeface="+mj-lt"/>
                <a:ea typeface="ＭＳ Ｐゴシック" pitchFamily="34" charset="-128"/>
              </a:rPr>
              <a:t>describe las s</a:t>
            </a:r>
            <a:r>
              <a:rPr lang="es-MX" dirty="0" smtClean="0">
                <a:latin typeface="+mj-lt"/>
                <a:ea typeface="ＭＳ Ｐゴシック" pitchFamily="34" charset="-128"/>
              </a:rPr>
              <a:t>eñales de alerta que pueden estar presentes en los p</a:t>
            </a:r>
            <a:r>
              <a:rPr lang="es-MX" baseline="0" dirty="0" smtClean="0">
                <a:latin typeface="+mj-lt"/>
                <a:ea typeface="ＭＳ Ｐゴシック" pitchFamily="34" charset="-128"/>
              </a:rPr>
              <a:t>acientes que padecen lumbalgia</a:t>
            </a:r>
            <a:r>
              <a:rPr lang="es-MX" dirty="0" smtClean="0">
                <a:latin typeface="+mj-lt"/>
                <a:ea typeface="ＭＳ Ｐゴシック" pitchFamily="34" charset="-128"/>
              </a:rPr>
              <a:t>. </a:t>
            </a:r>
          </a:p>
          <a:p>
            <a:pPr eaLnBrk="1" hangingPunct="1">
              <a:spcAft>
                <a:spcPts val="600"/>
              </a:spcAft>
            </a:pPr>
            <a:r>
              <a:rPr lang="es-MX" dirty="0" smtClean="0">
                <a:latin typeface="+mj-lt"/>
                <a:ea typeface="ＭＳ Ｐゴシック" pitchFamily="34" charset="-128"/>
              </a:rPr>
              <a:t>Las señal de alerta son predictivas de enfermedad crónica en pacientes con dolor lumbar que dura más de 4 semanas que no mejora con el tratamiento.</a:t>
            </a:r>
          </a:p>
          <a:p>
            <a:pPr eaLnBrk="1" hangingPunct="1">
              <a:spcAft>
                <a:spcPts val="600"/>
              </a:spcAft>
            </a:pPr>
            <a:endParaRPr lang="es-MX" dirty="0" smtClean="0">
              <a:latin typeface="+mj-lt"/>
              <a:ea typeface="ＭＳ Ｐゴシック" pitchFamily="34" charset="-128"/>
            </a:endParaRPr>
          </a:p>
          <a:p>
            <a:pPr eaLnBrk="1" hangingPunct="1">
              <a:spcAft>
                <a:spcPts val="600"/>
              </a:spcAft>
            </a:pPr>
            <a:r>
              <a:rPr lang="es-MX" b="1" dirty="0" smtClean="0">
                <a:latin typeface="+mj-lt"/>
                <a:ea typeface="ＭＳ Ｐゴシック" pitchFamily="34" charset="-128"/>
              </a:rPr>
              <a:t>Referencia</a:t>
            </a:r>
          </a:p>
          <a:p>
            <a:r>
              <a:rPr lang="en-US" dirty="0" smtClean="0">
                <a:solidFill>
                  <a:srgbClr val="000000"/>
                </a:solidFill>
              </a:rPr>
              <a:t>Last AR, Hulbert K. </a:t>
            </a:r>
            <a:r>
              <a:rPr lang="en-CA" dirty="0" smtClean="0">
                <a:solidFill>
                  <a:srgbClr val="000000"/>
                </a:solidFill>
                <a:ea typeface="ＭＳ Ｐゴシック" pitchFamily="34" charset="-128"/>
              </a:rPr>
              <a:t>Chronic low back pain: evaluation and management. </a:t>
            </a:r>
            <a:br>
              <a:rPr lang="en-CA" dirty="0" smtClean="0">
                <a:solidFill>
                  <a:srgbClr val="000000"/>
                </a:solidFill>
                <a:ea typeface="ＭＳ Ｐゴシック" pitchFamily="34" charset="-128"/>
              </a:rPr>
            </a:br>
            <a:r>
              <a:rPr lang="en-US" i="1" dirty="0" smtClean="0">
                <a:solidFill>
                  <a:srgbClr val="000000"/>
                </a:solidFill>
              </a:rPr>
              <a:t>Am Fam Physician</a:t>
            </a:r>
            <a:r>
              <a:rPr lang="en-US" dirty="0" smtClean="0">
                <a:solidFill>
                  <a:srgbClr val="000000"/>
                </a:solidFill>
              </a:rPr>
              <a:t> 2009; 79:(12):1067-74.</a:t>
            </a:r>
          </a:p>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s-MX" b="1" dirty="0" smtClean="0"/>
              <a:t>Notas del Conferencista</a:t>
            </a:r>
            <a:endParaRPr lang="es-MX" b="0" dirty="0" smtClean="0"/>
          </a:p>
          <a:p>
            <a:pPr>
              <a:spcAft>
                <a:spcPts val="600"/>
              </a:spcAft>
            </a:pPr>
            <a:r>
              <a:rPr lang="es-MX" b="0" dirty="0" smtClean="0"/>
              <a:t>Las buenas señales indican que el manejo de estrategias y cambios del comportamiento empleados por el paciente con l</a:t>
            </a:r>
            <a:r>
              <a:rPr lang="es-MX" b="0" baseline="0" dirty="0" smtClean="0"/>
              <a:t>umbalgia están beneficiando su condición.</a:t>
            </a:r>
            <a:r>
              <a:rPr lang="es-MX" b="0" dirty="0" smtClean="0"/>
              <a:t> Las buenas señales confirman al paciente que </a:t>
            </a:r>
            <a:r>
              <a:rPr lang="es-MX" dirty="0" smtClean="0"/>
              <a:t>está alcanzando las metas y refuerzan  la noción de que el paciente está en camino a la recuperación</a:t>
            </a:r>
            <a:r>
              <a:rPr lang="es-MX" b="0" baseline="0" dirty="0" smtClean="0"/>
              <a:t>.</a:t>
            </a:r>
            <a:endParaRPr lang="es-MX" b="0" dirty="0" smtClean="0"/>
          </a:p>
          <a:p>
            <a:pPr>
              <a:spcAft>
                <a:spcPts val="600"/>
              </a:spcAft>
            </a:pPr>
            <a:endParaRPr lang="es-MX" b="1" dirty="0" smtClean="0"/>
          </a:p>
          <a:p>
            <a:pPr>
              <a:spcAft>
                <a:spcPts val="600"/>
              </a:spcAft>
            </a:pPr>
            <a:r>
              <a:rPr lang="es-MX" b="1" dirty="0" smtClean="0"/>
              <a:t>Referencia</a:t>
            </a:r>
          </a:p>
          <a:p>
            <a:pPr>
              <a:defRPr/>
            </a:pPr>
            <a:r>
              <a:rPr lang="en-CA" dirty="0" smtClean="0"/>
              <a:t>Laerum E </a:t>
            </a:r>
            <a:r>
              <a:rPr lang="en-CA" i="1" dirty="0" smtClean="0"/>
              <a:t>et al. </a:t>
            </a:r>
            <a:r>
              <a:rPr lang="en-CA" dirty="0" smtClean="0"/>
              <a:t>Low back pain – still a clinical challenge. </a:t>
            </a:r>
            <a:r>
              <a:rPr lang="en-CA" i="1" dirty="0" smtClean="0"/>
              <a:t>Tidsskr Nor Laegeforen</a:t>
            </a:r>
            <a:r>
              <a:rPr lang="en-CA" dirty="0" smtClean="0"/>
              <a:t> 2010; 130(22):2248-51.</a:t>
            </a:r>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281332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88160"/>
            <a:ext cx="6048672" cy="4752528"/>
          </a:xfrm>
        </p:spPr>
        <p:txBody>
          <a:bodyPr>
            <a:no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dirty="0" smtClean="0"/>
              <a:t>El diagnóstico de lumbalgia depende del examen clínico y las pruebas diagnósticas. </a:t>
            </a:r>
          </a:p>
          <a:p>
            <a:r>
              <a:rPr lang="es-MX" dirty="0" smtClean="0">
                <a:latin typeface="+mj-lt"/>
                <a:ea typeface="ＭＳ Ｐゴシック" pitchFamily="34" charset="-128"/>
              </a:rPr>
              <a:t>La lumbalgia puede incluir dolor neuropático radicular y nociceptivo axial. En estos pacientes, la diferenciación entre el dolor nociceptivo y el neuropático es clínicamente importante porque estos componentes requieren diferentes estrategias de manejo del dolor. En pacientes con dolor neuropático, la respuesta normal a los estímulos sensoriales está alterada debido a modificaciones de</a:t>
            </a:r>
            <a:r>
              <a:rPr lang="es-MX" dirty="0" smtClean="0">
                <a:ea typeface="ＭＳ Ｐゴシック" pitchFamily="34" charset="-128"/>
              </a:rPr>
              <a:t> varios tipos de fibras</a:t>
            </a:r>
            <a:r>
              <a:rPr lang="es-MX" dirty="0" smtClean="0">
                <a:latin typeface="+mj-lt"/>
                <a:ea typeface="ＭＳ Ｐゴシック" pitchFamily="34" charset="-128"/>
              </a:rPr>
              <a:t>, o daño a las mismas. Estos pueden ser explorados fácilmente con estímulos táctiles, temperatura y con un horquilla vibratoria (ej:  vibración).</a:t>
            </a:r>
          </a:p>
          <a:p>
            <a:pPr>
              <a:spcAft>
                <a:spcPts val="600"/>
              </a:spcAft>
            </a:pPr>
            <a:r>
              <a:rPr lang="es-MX" dirty="0" smtClean="0">
                <a:latin typeface="+mj-lt"/>
                <a:ea typeface="ＭＳ Ｐゴシック" pitchFamily="34" charset="-128"/>
              </a:rPr>
              <a:t>Si se sospecha dolor neuropático,</a:t>
            </a:r>
            <a:r>
              <a:rPr lang="es-MX" baseline="0" dirty="0" smtClean="0">
                <a:latin typeface="+mj-lt"/>
                <a:ea typeface="ＭＳ Ｐゴシック" pitchFamily="34" charset="-128"/>
              </a:rPr>
              <a:t> la evaluación diagnóstica de l</a:t>
            </a:r>
            <a:r>
              <a:rPr lang="es-MX" dirty="0" smtClean="0">
                <a:latin typeface="+mj-lt"/>
                <a:ea typeface="ＭＳ Ｐゴシック" pitchFamily="34" charset="-128"/>
              </a:rPr>
              <a:t>umbalgia incluye una historia clínica enfocada en el dolor (es decir,  inicio, evolución, estado actual, factores predisponentes, factores agravantes, respuesta a medicamentos analgésicos) y el examen clínico también debe ser dirigido al examen neurológico. Por lo tanto, se pueden realizar pruebas de laboratorio en caso necesario. Además del protocolo de estudio tradicional, se han desarrollado algunas escalas para evaluar dolor neuropático. Un ejemplo es la escala </a:t>
            </a:r>
            <a:r>
              <a:rPr lang="es-MX" i="1" dirty="0" smtClean="0">
                <a:latin typeface="+mj-lt"/>
                <a:ea typeface="ＭＳ Ｐゴシック" pitchFamily="34" charset="-128"/>
              </a:rPr>
              <a:t>Douleur neuropathique </a:t>
            </a:r>
            <a:r>
              <a:rPr lang="es-MX" dirty="0" smtClean="0">
                <a:latin typeface="+mj-lt"/>
                <a:ea typeface="ＭＳ Ｐゴシック" pitchFamily="34" charset="-128"/>
              </a:rPr>
              <a:t>en 4 preguntas (DN4), que es una herramienta sencilla para la evaluación de las características que permite un diagnóstico más objetivo de dolor neuropático.</a:t>
            </a:r>
          </a:p>
          <a:p>
            <a:pPr>
              <a:spcAft>
                <a:spcPts val="600"/>
              </a:spcAft>
            </a:pPr>
            <a:endParaRPr lang="es-MX" dirty="0" smtClean="0">
              <a:latin typeface="+mj-lt"/>
              <a:ea typeface="ＭＳ Ｐゴシック" pitchFamily="34" charset="-128"/>
            </a:endParaRPr>
          </a:p>
          <a:p>
            <a:pPr>
              <a:spcAft>
                <a:spcPts val="600"/>
              </a:spcAft>
            </a:pPr>
            <a:r>
              <a:rPr lang="es-MX" b="1" dirty="0" smtClean="0">
                <a:latin typeface="+mj-lt"/>
                <a:ea typeface="ＭＳ Ｐゴシック" pitchFamily="34" charset="-128"/>
              </a:rPr>
              <a:t>Referencia</a:t>
            </a:r>
            <a:endParaRPr lang="es-MX" dirty="0" smtClean="0">
              <a:latin typeface="+mj-lt"/>
              <a:ea typeface="ＭＳ Ｐゴシック" pitchFamily="34" charset="-128"/>
            </a:endParaRPr>
          </a:p>
          <a:p>
            <a:r>
              <a:rPr lang="en-CA" dirty="0" smtClean="0">
                <a:ea typeface="ＭＳ Ｐゴシック" pitchFamily="34" charset="-128"/>
              </a:rPr>
              <a:t>Kaki AM </a:t>
            </a:r>
            <a:r>
              <a:rPr lang="en-CA" i="1" dirty="0" smtClean="0">
                <a:ea typeface="ＭＳ Ｐゴシック" pitchFamily="34" charset="-128"/>
              </a:rPr>
              <a:t>et al. </a:t>
            </a:r>
            <a:r>
              <a:rPr lang="en-CA" dirty="0" smtClean="0">
                <a:ea typeface="ＭＳ Ｐゴシック" pitchFamily="34" charset="-128"/>
              </a:rPr>
              <a:t>Identifying neuropathic pain among patients with chronic low-back pain: use of the Leeds Assessment of Neuropathic Symptoms and Signs pain scale. </a:t>
            </a:r>
            <a:r>
              <a:rPr lang="en-CA" i="1" dirty="0" smtClean="0">
                <a:ea typeface="ＭＳ Ｐゴシック" pitchFamily="34" charset="-128"/>
              </a:rPr>
              <a:t>Reg Anesth Pain Med</a:t>
            </a:r>
            <a:r>
              <a:rPr lang="en-CA" dirty="0" smtClean="0">
                <a:ea typeface="ＭＳ Ｐゴシック" pitchFamily="34" charset="-128"/>
              </a:rPr>
              <a:t> 2005; 30(5):422-8.</a:t>
            </a:r>
          </a:p>
          <a:p>
            <a:pPr>
              <a:spcAft>
                <a:spcPts val="600"/>
              </a:spcAft>
            </a:pPr>
            <a:endParaRPr lang="es-MX" b="1" dirty="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Aft>
                <a:spcPts val="600"/>
              </a:spcAft>
              <a:buClrTx/>
              <a:buSzTx/>
              <a:buFontTx/>
              <a:buNone/>
              <a:tabLst/>
              <a:defRPr/>
            </a:pPr>
            <a:r>
              <a:rPr lang="es-MX" b="1" dirty="0" smtClean="0">
                <a:latin typeface="+mj-lt"/>
                <a:ea typeface="ＭＳ Ｐゴシック" pitchFamily="34" charset="-128"/>
              </a:rPr>
              <a:t>Notas del Conferencista</a:t>
            </a:r>
          </a:p>
          <a:p>
            <a:pPr marL="0" marR="0" indent="0" algn="l" defTabSz="914400" rtl="0" eaLnBrk="0" fontAlgn="base" latinLnBrk="0" hangingPunct="0">
              <a:lnSpc>
                <a:spcPct val="100000"/>
              </a:lnSpc>
              <a:spcAft>
                <a:spcPts val="600"/>
              </a:spcAft>
              <a:buClrTx/>
              <a:buSzTx/>
              <a:buFontTx/>
              <a:buNone/>
              <a:tabLst/>
              <a:defRPr/>
            </a:pPr>
            <a:r>
              <a:rPr lang="es-MX" dirty="0" smtClean="0">
                <a:latin typeface="+mj-lt"/>
                <a:ea typeface="ＭＳ Ｐゴシック" pitchFamily="34" charset="-128"/>
              </a:rPr>
              <a:t>La caracterización del dolor como mecánico es una meta principal al obtener la historia de un paciente con lumbalgia. El dolor espinal mecánico o relacionado con actividad casi siempre se agrava por la carga estática de la columna (ej:  estar de pie o sentado por largos periodos de tiempo), actividades de palanca larga (ej:  aspirar o trabajar con los brazos elevados y lejos del cuerpo) y posturas de palanca (ej:  flexión hacia delante de la columna lumbar).</a:t>
            </a:r>
          </a:p>
          <a:p>
            <a:pPr marL="0" marR="0" indent="0" algn="l" defTabSz="914400" rtl="0" eaLnBrk="0" fontAlgn="base" latinLnBrk="0" hangingPunct="0">
              <a:lnSpc>
                <a:spcPct val="100000"/>
              </a:lnSpc>
              <a:spcAft>
                <a:spcPts val="600"/>
              </a:spcAft>
              <a:buClrTx/>
              <a:buSzTx/>
              <a:buFontTx/>
              <a:buNone/>
              <a:tabLst/>
              <a:defRPr/>
            </a:pPr>
            <a:endParaRPr lang="es-MX" dirty="0" smtClean="0">
              <a:latin typeface="+mj-lt"/>
              <a:ea typeface="ＭＳ Ｐゴシック" pitchFamily="34" charset="-128"/>
            </a:endParaRPr>
          </a:p>
          <a:p>
            <a:pPr marL="0" marR="0" indent="0" algn="l" defTabSz="914400" rtl="0" eaLnBrk="0" fontAlgn="base" latinLnBrk="0" hangingPunct="0">
              <a:lnSpc>
                <a:spcPct val="100000"/>
              </a:lnSpc>
              <a:spcBef>
                <a:spcPts val="0"/>
              </a:spcBef>
              <a:spcAft>
                <a:spcPts val="600"/>
              </a:spcAft>
              <a:buClrTx/>
              <a:buSzTx/>
              <a:buFontTx/>
              <a:buNone/>
              <a:tabLst/>
              <a:defRPr/>
            </a:pPr>
            <a:r>
              <a:rPr lang="es-MX" b="1" dirty="0" smtClean="0"/>
              <a:t>Referencia</a:t>
            </a:r>
            <a:endParaRPr lang="es-MX" sz="1200" b="1" dirty="0" smtClean="0"/>
          </a:p>
          <a:p>
            <a:pPr eaLnBrk="0" fontAlgn="base" hangingPunct="0">
              <a:defRPr/>
            </a:pPr>
            <a:r>
              <a:rPr lang="en-CA" dirty="0" smtClean="0"/>
              <a:t>Rubinstein SM, van Tulder M. A best-evidence review of diagnostic procedures for neck and low-back pain. </a:t>
            </a:r>
            <a:r>
              <a:rPr lang="en-CA" i="1" dirty="0" smtClean="0"/>
              <a:t>Best Pract Res Clin Rheumatol </a:t>
            </a:r>
            <a:r>
              <a:rPr lang="en-CA" dirty="0" smtClean="0"/>
              <a:t>2008; 22(3):471-82</a:t>
            </a:r>
            <a:endParaRPr lang="en-US" dirty="0" smtClean="0"/>
          </a:p>
          <a:p>
            <a:pPr eaLnBrk="0" fontAlgn="base" hangingPunct="0">
              <a:defRPr/>
            </a:pPr>
            <a:endParaRPr lang="pt-BR"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59334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El nemotécnico PQRST puede usarse para evaluar el dolor :</a:t>
            </a:r>
          </a:p>
          <a:p>
            <a:pPr marL="361950" indent="-171450">
              <a:spcAft>
                <a:spcPts val="600"/>
              </a:spcAft>
              <a:buFont typeface="Arial" pitchFamily="34" charset="0"/>
              <a:buChar char="•"/>
            </a:pPr>
            <a:r>
              <a:rPr lang="es-MX" dirty="0" smtClean="0"/>
              <a:t>Evaluar factores </a:t>
            </a:r>
            <a:r>
              <a:rPr lang="es-MX" b="1" dirty="0" smtClean="0"/>
              <a:t>Provocativos</a:t>
            </a:r>
            <a:r>
              <a:rPr lang="es-MX" dirty="0" smtClean="0"/>
              <a:t> (agravantes) y </a:t>
            </a:r>
            <a:r>
              <a:rPr lang="es-MX" b="1" dirty="0" smtClean="0"/>
              <a:t>Paliativos</a:t>
            </a:r>
            <a:r>
              <a:rPr lang="es-MX" dirty="0" smtClean="0"/>
              <a:t> (que lo alivian)</a:t>
            </a:r>
          </a:p>
          <a:p>
            <a:pPr marL="361950" indent="-171450">
              <a:spcAft>
                <a:spcPts val="600"/>
              </a:spcAft>
              <a:buFont typeface="Arial" pitchFamily="34" charset="0"/>
              <a:buChar char="•"/>
            </a:pPr>
            <a:r>
              <a:rPr lang="es-MX" dirty="0" smtClean="0"/>
              <a:t>Evaluar la </a:t>
            </a:r>
            <a:r>
              <a:rPr lang="es-MX" b="1" dirty="0" smtClean="0"/>
              <a:t>Cualidad </a:t>
            </a:r>
            <a:r>
              <a:rPr lang="es-MX" dirty="0" smtClean="0"/>
              <a:t>del dolor: Quemante, lancinante, punzante, sordo, agudo, pulsante, intenso, hormigueo, pesadez, opresión</a:t>
            </a:r>
          </a:p>
          <a:p>
            <a:pPr marL="361950" indent="-171450">
              <a:spcAft>
                <a:spcPts val="600"/>
              </a:spcAft>
              <a:buFont typeface="Arial" pitchFamily="34" charset="0"/>
              <a:buChar char="•"/>
            </a:pPr>
            <a:r>
              <a:rPr lang="es-MX" dirty="0" smtClean="0"/>
              <a:t>Evaluar la </a:t>
            </a:r>
            <a:r>
              <a:rPr lang="es-MX" b="1" dirty="0" smtClean="0"/>
              <a:t>Región</a:t>
            </a:r>
            <a:r>
              <a:rPr lang="es-MX" dirty="0" smtClean="0"/>
              <a:t> (ubicación) del dolor, </a:t>
            </a:r>
            <a:r>
              <a:rPr lang="es-MX" b="1" dirty="0" smtClean="0"/>
              <a:t>irradiación</a:t>
            </a:r>
          </a:p>
          <a:p>
            <a:pPr marL="361950" indent="-171450">
              <a:spcAft>
                <a:spcPts val="600"/>
              </a:spcAft>
              <a:buFont typeface="Arial" pitchFamily="34" charset="0"/>
              <a:buChar char="•"/>
            </a:pPr>
            <a:r>
              <a:rPr lang="es-MX" dirty="0" smtClean="0"/>
              <a:t>Evaluar la </a:t>
            </a:r>
            <a:r>
              <a:rPr lang="es-MX" b="1" dirty="0" smtClean="0"/>
              <a:t>severidad</a:t>
            </a:r>
            <a:r>
              <a:rPr lang="es-MX" dirty="0" smtClean="0"/>
              <a:t> del dolor (use la escala d intensidad del dolor)</a:t>
            </a:r>
          </a:p>
          <a:p>
            <a:pPr marL="361950" indent="-171450">
              <a:spcAft>
                <a:spcPts val="600"/>
              </a:spcAft>
              <a:buFont typeface="Arial" pitchFamily="34" charset="0"/>
              <a:buChar char="•"/>
            </a:pPr>
            <a:r>
              <a:rPr lang="es-MX" dirty="0" smtClean="0"/>
              <a:t>Evaluar los </a:t>
            </a:r>
            <a:r>
              <a:rPr lang="es-MX" b="1" dirty="0" smtClean="0"/>
              <a:t>Tiempos</a:t>
            </a:r>
            <a:r>
              <a:rPr lang="es-MX" dirty="0" smtClean="0"/>
              <a:t> del dolor  (cuándo ocurre, cuánto tiempo persiste), así como los tratamientos que se han intentado</a:t>
            </a:r>
          </a:p>
          <a:p>
            <a:pPr>
              <a:spcAft>
                <a:spcPts val="600"/>
              </a:spcAft>
            </a:pPr>
            <a:r>
              <a:rPr lang="es-MX" b="1" dirty="0" smtClean="0"/>
              <a:t>Referencia</a:t>
            </a:r>
          </a:p>
          <a:p>
            <a:endParaRPr lang="en-CA" b="1" dirty="0" smtClean="0"/>
          </a:p>
          <a:p>
            <a:pPr lvl="0"/>
            <a:r>
              <a:rPr lang="en-CA" dirty="0" smtClean="0"/>
              <a:t>Budassi Sheehy S, Miller Barber J (eds). </a:t>
            </a:r>
            <a:r>
              <a:rPr lang="en-CA" i="1" dirty="0" smtClean="0"/>
              <a:t>Emergency Nursing: Principles and Practice</a:t>
            </a:r>
            <a:r>
              <a:rPr lang="en-CA" dirty="0" smtClean="0"/>
              <a:t>.</a:t>
            </a:r>
            <a:br>
              <a:rPr lang="en-CA" dirty="0" smtClean="0"/>
            </a:br>
            <a:r>
              <a:rPr lang="en-CA" dirty="0" smtClean="0"/>
              <a:t>3rd ed. Mosby; St. Louis, MO: 1992.</a:t>
            </a:r>
            <a:endParaRPr lang="en-US" dirty="0"/>
          </a:p>
        </p:txBody>
      </p:sp>
      <p:sp>
        <p:nvSpPr>
          <p:cNvPr id="4" name="Slide Number Placeholder 3"/>
          <p:cNvSpPr>
            <a:spLocks noGrp="1"/>
          </p:cNvSpPr>
          <p:nvPr>
            <p:ph type="sldNum" sz="quarter" idx="5"/>
          </p:nvPr>
        </p:nvSpPr>
        <p:spPr>
          <a:xfrm>
            <a:off x="3884613" y="8829967"/>
            <a:ext cx="2971800" cy="464820"/>
          </a:xfrm>
        </p:spPr>
        <p:txBody>
          <a:bodyPr/>
          <a:lstStyle/>
          <a:p>
            <a:fld id="{C869435C-097B-40B4-A7F6-991F06607D84}" type="slidenum">
              <a:rPr lang="en-CA" smtClean="0">
                <a:solidFill>
                  <a:prstClr val="black"/>
                </a:solidFill>
              </a:rPr>
              <a:pPr/>
              <a:t>18</a:t>
            </a:fld>
            <a:endParaRPr lang="en-CA"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sldNum" sz="quarter" idx="5"/>
          </p:nvPr>
        </p:nvSpPr>
        <p:spPr/>
        <p:txBody>
          <a:bodyPr/>
          <a:lstStyle/>
          <a:p>
            <a:fld id="{9D8368D7-8F8F-4EF3-AFED-F5776CB32C0C}" type="slidenum">
              <a:rPr lang="en-US" smtClean="0">
                <a:solidFill>
                  <a:prstClr val="black"/>
                </a:solidFill>
              </a:rPr>
              <a:pPr/>
              <a:t>19</a:t>
            </a:fld>
            <a:endParaRPr lang="en-US" dirty="0">
              <a:solidFill>
                <a:prstClr val="black"/>
              </a:solidFill>
            </a:endParaRPr>
          </a:p>
        </p:txBody>
      </p:sp>
      <p:sp>
        <p:nvSpPr>
          <p:cNvPr id="45059" name="Rectangle 3"/>
          <p:cNvSpPr>
            <a:spLocks noGrp="1" noChangeArrowheads="1"/>
          </p:cNvSpPr>
          <p:nvPr>
            <p:ph type="body" idx="1"/>
          </p:nvPr>
        </p:nvSpPr>
        <p:spPr>
          <a:xfrm>
            <a:off x="685800" y="4415790"/>
            <a:ext cx="5486400" cy="5175734"/>
          </a:xfrm>
        </p:spPr>
        <p:txBody>
          <a:bodyPr/>
          <a:lstStyle/>
          <a:p>
            <a:pPr>
              <a:spcAft>
                <a:spcPts val="600"/>
              </a:spcAft>
            </a:pPr>
            <a:r>
              <a:rPr lang="es-MX" b="1" dirty="0" smtClean="0"/>
              <a:t>Notas del Conferencista</a:t>
            </a:r>
          </a:p>
          <a:p>
            <a:r>
              <a:rPr lang="es-MX" dirty="0" smtClean="0"/>
              <a:t>Se han desarrollado varias escalas de dolor para ayudar a evaluar la intensidad del dolor, las cuales pueden ayudar a guiar la selección y ajuste del tratamiento. </a:t>
            </a:r>
          </a:p>
          <a:p>
            <a:endParaRPr lang="es-MX" dirty="0" smtClean="0"/>
          </a:p>
          <a:p>
            <a:r>
              <a:rPr lang="es-MX" dirty="0" smtClean="0"/>
              <a:t>Esta slide muestra tres de las escalas más comunes de intensidad del dolor. Y la selección sobre qué escala usar puede depender de las habilidades de lectura y escritura, y aritmética elemental del paciente. Por ejemplo, la escala de dolor más visual de rostros puede ser la más útil en niños pequeños, especialmente en niños menores de 3 años o en pacientes ancianos con menores funciones cognitivas.</a:t>
            </a:r>
          </a:p>
          <a:p>
            <a:endParaRPr lang="es-MX" dirty="0" smtClean="0"/>
          </a:p>
          <a:p>
            <a:r>
              <a:rPr lang="es-MX" b="1" dirty="0" smtClean="0"/>
              <a:t>Referencias</a:t>
            </a:r>
          </a:p>
          <a:p>
            <a:r>
              <a:rPr lang="en-US" dirty="0" smtClean="0"/>
              <a:t>International Association for the Study of Pain. </a:t>
            </a:r>
            <a:r>
              <a:rPr lang="en-US" i="1" dirty="0" smtClean="0"/>
              <a:t>Faces Pain Scale – Revised. </a:t>
            </a:r>
            <a:br>
              <a:rPr lang="en-US" i="1" dirty="0" smtClean="0"/>
            </a:br>
            <a:r>
              <a:rPr lang="en-US" dirty="0" smtClean="0"/>
              <a:t>Available at: </a:t>
            </a:r>
            <a:r>
              <a:rPr lang="en-US" dirty="0" smtClean="0">
                <a:hlinkClick r:id="rId3"/>
              </a:rPr>
              <a:t>http://www.iasp-pain.org/Content/NavigationMenu/ GeneralResourceLinks/FacesPainScaleRevised/default.htm</a:t>
            </a:r>
            <a:r>
              <a:rPr lang="en-US" dirty="0" smtClean="0"/>
              <a:t>. Accessed: July 15, 2013. </a:t>
            </a:r>
          </a:p>
          <a:p>
            <a:r>
              <a:rPr lang="en-US" dirty="0" smtClean="0"/>
              <a:t>Iverson </a:t>
            </a:r>
            <a:r>
              <a:rPr lang="en-US" i="1" dirty="0" smtClean="0"/>
              <a:t>RE et al. </a:t>
            </a:r>
            <a:r>
              <a:rPr lang="en-CA" dirty="0" smtClean="0"/>
              <a:t>Practice advisory on pain management and prevention of postoperative nausea and vomiting. </a:t>
            </a:r>
            <a:r>
              <a:rPr lang="en-US" i="1" dirty="0" smtClean="0"/>
              <a:t>Plast Reconstr Surg</a:t>
            </a:r>
            <a:r>
              <a:rPr lang="en-US" dirty="0" smtClean="0"/>
              <a:t> 2006; 118(4):1060-9.</a:t>
            </a:r>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r>
              <a:rPr lang="es-MX"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40194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La palpación del paraespinal lumbar, glúteo, y otros músculos regionales debe llevarse a cabo en la etapa temprana en le examen. El examinador debe palpar y observar áreas con espasmo muscular superficial y profundo, identificar puntos gatillo y pequeños nódulos sensibles en un músculo que provocan dolor regional referido característico. Discrepancia en la longitud de las piernas y oblicuidad pélvica, escoliosis, disfunción postural con inclinación de cabeza y hombros hacia adelante, o cifosis acentuada deben identificarse. Las preferencias de los médicos varían con respecto a la importancia  de hacer pruebas del rango de movimiento; sin embargo, pedir al paciente que se incline hacia adelante generalmente brinda las observaciones más útiles.</a:t>
            </a:r>
          </a:p>
          <a:p>
            <a:pPr>
              <a:spcAft>
                <a:spcPts val="600"/>
              </a:spcAft>
            </a:pPr>
            <a:r>
              <a:rPr lang="es-MX" b="1" dirty="0" smtClean="0">
                <a:latin typeface="+mj-lt"/>
                <a:ea typeface="ＭＳ Ｐゴシック" pitchFamily="34" charset="-128"/>
              </a:rPr>
              <a:t>Referencia</a:t>
            </a:r>
          </a:p>
          <a:p>
            <a:r>
              <a:rPr lang="en-CA" dirty="0" smtClean="0">
                <a:ea typeface="ＭＳ Ｐゴシック" pitchFamily="34" charset="-128"/>
              </a:rPr>
              <a:t>Wheeler AH. Diagnosis and management of low back pain and sciatica. </a:t>
            </a:r>
            <a:r>
              <a:rPr lang="en-CA" i="1" dirty="0" smtClean="0">
                <a:ea typeface="ＭＳ Ｐゴシック" pitchFamily="34" charset="-128"/>
              </a:rPr>
              <a:t>Am Fam Physician</a:t>
            </a:r>
            <a:r>
              <a:rPr lang="en-CA" dirty="0" smtClean="0">
                <a:ea typeface="ＭＳ Ｐゴシック" pitchFamily="34" charset="-128"/>
              </a:rPr>
              <a:t> 1995; 52(5):1333-41, 1347-8.</a:t>
            </a: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7"/>
          <p:cNvSpPr>
            <a:spLocks noGrp="1" noChangeArrowheads="1"/>
          </p:cNvSpPr>
          <p:nvPr>
            <p:ph type="sldNum" sz="quarter" idx="5"/>
          </p:nvPr>
        </p:nvSpPr>
        <p:spPr/>
        <p:txBody>
          <a:bodyPr/>
          <a:lstStyle>
            <a:lvl1pPr defTabSz="932783" eaLnBrk="0" hangingPunct="0">
              <a:defRPr sz="1600">
                <a:solidFill>
                  <a:schemeClr val="tx1"/>
                </a:solidFill>
                <a:latin typeface="Arial" pitchFamily="34" charset="0"/>
              </a:defRPr>
            </a:lvl1pPr>
            <a:lvl2pPr marL="743684" indent="-286032" defTabSz="932783" eaLnBrk="0" hangingPunct="0">
              <a:defRPr sz="1600">
                <a:solidFill>
                  <a:schemeClr val="tx1"/>
                </a:solidFill>
                <a:latin typeface="Arial" pitchFamily="34" charset="0"/>
              </a:defRPr>
            </a:lvl2pPr>
            <a:lvl3pPr marL="1144129" indent="-228826" defTabSz="932783" eaLnBrk="0" hangingPunct="0">
              <a:defRPr sz="1600">
                <a:solidFill>
                  <a:schemeClr val="tx1"/>
                </a:solidFill>
                <a:latin typeface="Arial" pitchFamily="34" charset="0"/>
              </a:defRPr>
            </a:lvl3pPr>
            <a:lvl4pPr marL="1601780" indent="-228826" defTabSz="932783" eaLnBrk="0" hangingPunct="0">
              <a:defRPr sz="1600">
                <a:solidFill>
                  <a:schemeClr val="tx1"/>
                </a:solidFill>
                <a:latin typeface="Arial" pitchFamily="34" charset="0"/>
              </a:defRPr>
            </a:lvl4pPr>
            <a:lvl5pPr marL="2059431" indent="-228826" defTabSz="932783" eaLnBrk="0" hangingPunct="0">
              <a:defRPr sz="1600">
                <a:solidFill>
                  <a:schemeClr val="tx1"/>
                </a:solidFill>
                <a:latin typeface="Arial" pitchFamily="34" charset="0"/>
              </a:defRPr>
            </a:lvl5pPr>
            <a:lvl6pPr marL="2517082" indent="-228826" defTabSz="932783" eaLnBrk="0" fontAlgn="base" hangingPunct="0">
              <a:spcBef>
                <a:spcPct val="0"/>
              </a:spcBef>
              <a:spcAft>
                <a:spcPct val="0"/>
              </a:spcAft>
              <a:defRPr sz="1600">
                <a:solidFill>
                  <a:schemeClr val="tx1"/>
                </a:solidFill>
                <a:latin typeface="Arial" pitchFamily="34" charset="0"/>
              </a:defRPr>
            </a:lvl6pPr>
            <a:lvl7pPr marL="2974733" indent="-228826" defTabSz="932783" eaLnBrk="0" fontAlgn="base" hangingPunct="0">
              <a:spcBef>
                <a:spcPct val="0"/>
              </a:spcBef>
              <a:spcAft>
                <a:spcPct val="0"/>
              </a:spcAft>
              <a:defRPr sz="1600">
                <a:solidFill>
                  <a:schemeClr val="tx1"/>
                </a:solidFill>
                <a:latin typeface="Arial" pitchFamily="34" charset="0"/>
              </a:defRPr>
            </a:lvl7pPr>
            <a:lvl8pPr marL="3432385" indent="-228826" defTabSz="932783" eaLnBrk="0" fontAlgn="base" hangingPunct="0">
              <a:spcBef>
                <a:spcPct val="0"/>
              </a:spcBef>
              <a:spcAft>
                <a:spcPct val="0"/>
              </a:spcAft>
              <a:defRPr sz="1600">
                <a:solidFill>
                  <a:schemeClr val="tx1"/>
                </a:solidFill>
                <a:latin typeface="Arial" pitchFamily="34" charset="0"/>
              </a:defRPr>
            </a:lvl8pPr>
            <a:lvl9pPr marL="3890036" indent="-228826" defTabSz="932783" eaLnBrk="0" fontAlgn="base" hangingPunct="0">
              <a:spcBef>
                <a:spcPct val="0"/>
              </a:spcBef>
              <a:spcAft>
                <a:spcPct val="0"/>
              </a:spcAft>
              <a:defRPr sz="1600">
                <a:solidFill>
                  <a:schemeClr val="tx1"/>
                </a:solidFill>
                <a:latin typeface="Arial" pitchFamily="34" charset="0"/>
              </a:defRPr>
            </a:lvl9pPr>
          </a:lstStyle>
          <a:p>
            <a:fld id="{7CF1633E-EA02-4D02-A0E3-FA99D110AA53}" type="slidenum">
              <a:rPr lang="en-GB" sz="1200">
                <a:solidFill>
                  <a:prstClr val="black"/>
                </a:solidFill>
                <a:latin typeface="Calibri"/>
              </a:rPr>
              <a:pPr/>
              <a:t>22</a:t>
            </a:fld>
            <a:endParaRPr lang="en-GB" sz="1200" dirty="0">
              <a:solidFill>
                <a:prstClr val="black"/>
              </a:solidFill>
              <a:latin typeface="Calibri"/>
            </a:endParaRPr>
          </a:p>
        </p:txBody>
      </p:sp>
      <p:sp>
        <p:nvSpPr>
          <p:cNvPr id="182278" name="Rectangle 3"/>
          <p:cNvSpPr>
            <a:spLocks noGrp="1" noChangeArrowheads="1"/>
          </p:cNvSpPr>
          <p:nvPr>
            <p:ph type="body" idx="1"/>
          </p:nvPr>
        </p:nvSpPr>
        <p:spPr>
          <a:xfrm>
            <a:off x="188640" y="4312727"/>
            <a:ext cx="6480720" cy="4983673"/>
          </a:xfrm>
        </p:spPr>
        <p:txBody>
          <a:bodyPr/>
          <a:lstStyle/>
          <a:p>
            <a:r>
              <a:rPr lang="es-MX" b="1" dirty="0" smtClean="0"/>
              <a:t>Notas del Conferencista</a:t>
            </a:r>
          </a:p>
          <a:p>
            <a:r>
              <a:rPr lang="es-MX" dirty="0" smtClean="0"/>
              <a:t>Esta slide describe varias evaluaciones sencillas que pueden usarse en el consultorio médico para  alodinia (dolor debido a un estímulo que normalmente no provoca dolor) e hiperalgesia (dolor aumentado por un estímulo que normalmente provoca dolor). En cada caso, el control sería un estímulo idéntico aplicado al lado contralateral no afectado. </a:t>
            </a:r>
          </a:p>
          <a:p>
            <a:pPr defTabSz="915303">
              <a:defRPr/>
            </a:pPr>
            <a:r>
              <a:rPr lang="es-MX" dirty="0" smtClean="0"/>
              <a:t>La alodinia mecánica puede ser evaluada tocando la piel con un cepillo, gaza o algodón. Los pacientes con  alodinia mecánica podrían quejarse de que el roce de la tela de una camisa/blusa sobre su piel es doloroso y que evitan que otros los toquen, usar calzado o incluso calcetines.</a:t>
            </a:r>
          </a:p>
          <a:p>
            <a:pPr defTabSz="915303">
              <a:defRPr/>
            </a:pPr>
            <a:r>
              <a:rPr lang="es-MX" dirty="0" smtClean="0"/>
              <a:t>La alodinia por frío puede probarse aplicando acetona a la piel.</a:t>
            </a:r>
          </a:p>
          <a:p>
            <a:r>
              <a:rPr lang="es-MX" dirty="0" smtClean="0"/>
              <a:t>La hyperalgesia mecánica puede evaluarse usando un seguro o palillo en la piel. Los pacientes con  hyperalgesia al pinchazo pueden quejarse de una sensación muy dolorosa con este estímulo nociceptivo evocado.</a:t>
            </a:r>
          </a:p>
          <a:p>
            <a:r>
              <a:rPr lang="es-MX" b="1" dirty="0" smtClean="0"/>
              <a:t>Referencias</a:t>
            </a:r>
          </a:p>
          <a:p>
            <a:r>
              <a:rPr lang="en-CA" dirty="0" smtClean="0"/>
              <a:t>Baron R. Peripheral neuropathic pain: from mechanisms to symptoms. </a:t>
            </a:r>
            <a:r>
              <a:rPr lang="en-CA" i="1" dirty="0" smtClean="0"/>
              <a:t>Clin J Pain</a:t>
            </a:r>
            <a:r>
              <a:rPr lang="en-CA" dirty="0" smtClean="0"/>
              <a:t> 2000; 16(2 Suppl):S12-20. </a:t>
            </a:r>
          </a:p>
          <a:p>
            <a:r>
              <a:rPr lang="en-CA" dirty="0" smtClean="0"/>
              <a:t>Jensen TS, Baron R. Translation of symptoms and signs into mechanisms in neuropathic pain. </a:t>
            </a:r>
            <a:r>
              <a:rPr lang="en-CA" i="1" dirty="0" smtClean="0"/>
              <a:t>Pain</a:t>
            </a:r>
            <a:r>
              <a:rPr lang="en-CA" dirty="0" smtClean="0"/>
              <a:t> 2003; 102(1-2):1-8.</a:t>
            </a:r>
            <a:endParaRPr lang="en-CA" dirty="0"/>
          </a:p>
        </p:txBody>
      </p:sp>
      <p:sp>
        <p:nvSpPr>
          <p:cNvPr id="4" name="Slide Image Placeholder 3"/>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spcAft>
                <a:spcPts val="600"/>
              </a:spcAft>
              <a:buClrTx/>
              <a:buSzTx/>
              <a:buFontTx/>
              <a:buNone/>
              <a:tabLst/>
              <a:defRPr/>
            </a:pPr>
            <a:r>
              <a:rPr lang="es-MX" sz="1200" b="1" dirty="0" smtClean="0">
                <a:solidFill>
                  <a:srgbClr val="000000"/>
                </a:solidFill>
                <a:latin typeface="+mj-lt"/>
              </a:rPr>
              <a:t>Notas del Conferencista</a:t>
            </a:r>
          </a:p>
          <a:p>
            <a:pPr eaLnBrk="0" fontAlgn="base" hangingPunct="0">
              <a:defRPr/>
            </a:pPr>
            <a:r>
              <a:rPr lang="es-MX" dirty="0" smtClean="0">
                <a:solidFill>
                  <a:srgbClr val="000000"/>
                </a:solidFill>
                <a:latin typeface="+mj-lt"/>
                <a:ea typeface="ＭＳ Ｐゴシック" pitchFamily="34" charset="-128"/>
              </a:rPr>
              <a:t>La correlación anatómica y clínica es esencial para un diagnóstico inicial correcto de lumbalgia neuropática, como muestra la tabla en esta slide. Cada raíz nerviosa corresponde a (y participa en) la innervación de ciertos </a:t>
            </a:r>
            <a:r>
              <a:rPr lang="es-MX" dirty="0" smtClean="0">
                <a:latin typeface="+mj-lt"/>
                <a:ea typeface="ＭＳ Ｐゴシック" pitchFamily="34" charset="-128"/>
              </a:rPr>
              <a:t>grupos musculares y a la sensibilidad de un área dermatómica particular y a reflejos estoetendinosos </a:t>
            </a:r>
            <a:r>
              <a:rPr lang="es-MX" dirty="0" smtClean="0">
                <a:ea typeface="ＭＳ Ｐゴシック" pitchFamily="34" charset="-128"/>
              </a:rPr>
              <a:t>particulares</a:t>
            </a:r>
            <a:r>
              <a:rPr lang="es-MX" dirty="0" smtClean="0">
                <a:latin typeface="+mj-lt"/>
                <a:ea typeface="ＭＳ Ｐゴシック" pitchFamily="34" charset="-128"/>
              </a:rPr>
              <a:t>. Cualquier hallazgo patológico en cualquiera de estas áreas (sensibilidad, fuerza, y reflejos) debe ser investigado con un alto nivel de sospecha de lesión </a:t>
            </a:r>
            <a:r>
              <a:rPr lang="es-MX" dirty="0" smtClean="0">
                <a:solidFill>
                  <a:srgbClr val="000000"/>
                </a:solidFill>
                <a:latin typeface="+mj-lt"/>
                <a:ea typeface="ＭＳ Ｐゴシック" pitchFamily="34" charset="-128"/>
              </a:rPr>
              <a:t>al nivel anatómico correspondiente.</a:t>
            </a:r>
          </a:p>
          <a:p>
            <a:pPr marL="0" marR="0" indent="0" algn="l" defTabSz="914400" rtl="0" eaLnBrk="0" fontAlgn="base" latinLnBrk="0" hangingPunct="0">
              <a:spcAft>
                <a:spcPts val="600"/>
              </a:spcAft>
              <a:buClrTx/>
              <a:buSzTx/>
              <a:buFontTx/>
              <a:buNone/>
              <a:tabLst/>
              <a:defRPr/>
            </a:pPr>
            <a:r>
              <a:rPr lang="es-MX" b="1" dirty="0" smtClean="0">
                <a:solidFill>
                  <a:srgbClr val="000000"/>
                </a:solidFill>
                <a:latin typeface="+mj-lt"/>
                <a:ea typeface="ＭＳ Ｐゴシック" pitchFamily="34" charset="-128"/>
              </a:rPr>
              <a:t>Referencia</a:t>
            </a:r>
            <a:endParaRPr lang="es-MX" dirty="0" smtClean="0">
              <a:solidFill>
                <a:srgbClr val="000000"/>
              </a:solidFill>
              <a:latin typeface="+mj-lt"/>
              <a:ea typeface="ＭＳ Ｐゴシック" pitchFamily="34" charset="-128"/>
            </a:endParaRPr>
          </a:p>
          <a:p>
            <a:pPr eaLnBrk="0" fontAlgn="base" hangingPunct="0">
              <a:spcAft>
                <a:spcPts val="600"/>
              </a:spcAft>
              <a:defRPr/>
            </a:pPr>
            <a:r>
              <a:rPr lang="en-US" dirty="0" smtClean="0">
                <a:solidFill>
                  <a:srgbClr val="000000"/>
                </a:solidFill>
                <a:latin typeface="+mj-lt"/>
              </a:rPr>
              <a:t>Levin KH </a:t>
            </a:r>
            <a:r>
              <a:rPr lang="en-US" i="1" dirty="0" smtClean="0">
                <a:solidFill>
                  <a:srgbClr val="000000"/>
                </a:solidFill>
                <a:latin typeface="+mj-lt"/>
              </a:rPr>
              <a:t>et al </a:t>
            </a:r>
            <a:r>
              <a:rPr lang="en-US" dirty="0" smtClean="0">
                <a:solidFill>
                  <a:srgbClr val="000000"/>
                </a:solidFill>
                <a:latin typeface="+mj-lt"/>
              </a:rPr>
              <a:t>(eds). </a:t>
            </a:r>
            <a:r>
              <a:rPr lang="en-US" i="1" dirty="0">
                <a:solidFill>
                  <a:srgbClr val="000000"/>
                </a:solidFill>
                <a:latin typeface="+mj-lt"/>
              </a:rPr>
              <a:t>Neck and </a:t>
            </a:r>
            <a:r>
              <a:rPr lang="en-US" i="1" dirty="0" smtClean="0">
                <a:solidFill>
                  <a:srgbClr val="000000"/>
                </a:solidFill>
                <a:latin typeface="+mj-lt"/>
              </a:rPr>
              <a:t>low back pain</a:t>
            </a:r>
            <a:r>
              <a:rPr lang="en-US" dirty="0" smtClean="0">
                <a:solidFill>
                  <a:srgbClr val="000000"/>
                </a:solidFill>
                <a:latin typeface="+mj-lt"/>
              </a:rPr>
              <a:t>. Continuum; New York, </a:t>
            </a:r>
            <a:r>
              <a:rPr lang="en-US" dirty="0">
                <a:solidFill>
                  <a:srgbClr val="000000"/>
                </a:solidFill>
                <a:latin typeface="+mj-lt"/>
              </a:rPr>
              <a:t>NY: </a:t>
            </a:r>
            <a:r>
              <a:rPr lang="en-US" dirty="0" smtClean="0">
                <a:solidFill>
                  <a:srgbClr val="000000"/>
                </a:solidFill>
                <a:latin typeface="+mj-lt"/>
              </a:rPr>
              <a:t>2001.</a:t>
            </a:r>
            <a:endParaRPr lang="en-US" dirty="0">
              <a:solidFill>
                <a:srgbClr val="000000"/>
              </a:solidFill>
              <a:latin typeface="+mj-lt"/>
            </a:endParaRPr>
          </a:p>
          <a:p>
            <a:pPr marL="0" marR="0" indent="0" algn="l" defTabSz="914400" rtl="0" eaLnBrk="0" fontAlgn="base" latinLnBrk="0" hangingPunct="0">
              <a:spcAft>
                <a:spcPts val="600"/>
              </a:spcAft>
              <a:buClrTx/>
              <a:buSzTx/>
              <a:buFontTx/>
              <a:buNone/>
              <a:tabLst/>
              <a:defRPr/>
            </a:pPr>
            <a:endParaRPr lang="en-US" b="1" dirty="0" smtClean="0">
              <a:solidFill>
                <a:srgbClr val="000000"/>
              </a:solidFill>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spcBef>
                <a:spcPts val="0"/>
              </a:spcBef>
              <a:spcAft>
                <a:spcPts val="600"/>
              </a:spcAft>
              <a:buClrTx/>
              <a:buSzTx/>
              <a:buFontTx/>
              <a:buNone/>
              <a:tabLst/>
              <a:defRPr/>
            </a:pPr>
            <a:r>
              <a:rPr lang="es-MX" sz="1200" b="1" dirty="0" smtClean="0">
                <a:latin typeface="+mj-lt"/>
              </a:rPr>
              <a:t>Notas del Conferencista</a:t>
            </a:r>
          </a:p>
          <a:p>
            <a:pPr eaLnBrk="1" hangingPunct="1">
              <a:spcAft>
                <a:spcPts val="600"/>
              </a:spcAft>
            </a:pPr>
            <a:r>
              <a:rPr lang="es-MX" dirty="0" smtClean="0">
                <a:latin typeface="+mj-lt"/>
                <a:ea typeface="ＭＳ Ｐゴシック" pitchFamily="34" charset="-128"/>
              </a:rPr>
              <a:t>Las pruebas de tensión nerviosa son una parte importante del examen de un paciente con sospecha de ciática. Uno de los exámenes más conocidos en la prueba de Lasègue, que consiste en la elevación pasiva de la pierna flexionando el muslo sobre la pelvis y manteniendo la rodilla extendida. Se usa para evocar dolor por irritación (i.e., estiramiento) de la raíz nerviosa.</a:t>
            </a:r>
          </a:p>
          <a:p>
            <a:pPr algn="just" eaLnBrk="1" hangingPunct="1">
              <a:spcAft>
                <a:spcPts val="600"/>
              </a:spcAft>
            </a:pPr>
            <a:r>
              <a:rPr lang="es-MX" b="1" dirty="0" smtClean="0">
                <a:latin typeface="+mj-lt"/>
                <a:ea typeface="ＭＳ Ｐゴシック" pitchFamily="34" charset="-128"/>
              </a:rPr>
              <a:t>Referencia</a:t>
            </a:r>
          </a:p>
          <a:p>
            <a:pPr>
              <a:spcAft>
                <a:spcPts val="600"/>
              </a:spcAft>
            </a:pPr>
            <a:r>
              <a:rPr lang="en-CA" dirty="0" smtClean="0">
                <a:latin typeface="+mj-lt"/>
                <a:ea typeface="ＭＳ Ｐゴシック" pitchFamily="34" charset="-128"/>
              </a:rPr>
              <a:t>Devereaux </a:t>
            </a:r>
            <a:r>
              <a:rPr lang="en-CA" dirty="0">
                <a:latin typeface="+mj-lt"/>
                <a:ea typeface="ＭＳ Ｐゴシック" pitchFamily="34" charset="-128"/>
              </a:rPr>
              <a:t>MW. Anatomy </a:t>
            </a:r>
            <a:r>
              <a:rPr lang="en-CA" dirty="0" smtClean="0">
                <a:latin typeface="+mj-lt"/>
                <a:ea typeface="ＭＳ Ｐゴシック" pitchFamily="34" charset="-128"/>
              </a:rPr>
              <a:t>and examination of the spine. </a:t>
            </a:r>
            <a:r>
              <a:rPr lang="en-CA" i="1" dirty="0">
                <a:latin typeface="+mj-lt"/>
                <a:ea typeface="ＭＳ Ｐゴシック" pitchFamily="34" charset="-128"/>
              </a:rPr>
              <a:t>Neurol Clin </a:t>
            </a:r>
            <a:r>
              <a:rPr lang="en-CA" dirty="0">
                <a:latin typeface="+mj-lt"/>
                <a:ea typeface="ＭＳ Ｐゴシック" pitchFamily="34" charset="-128"/>
              </a:rPr>
              <a:t>2007; </a:t>
            </a:r>
            <a:r>
              <a:rPr lang="en-CA" dirty="0" smtClean="0">
                <a:latin typeface="+mj-lt"/>
                <a:ea typeface="ＭＳ Ｐゴシック" pitchFamily="34" charset="-128"/>
              </a:rPr>
              <a:t/>
            </a:r>
            <a:br>
              <a:rPr lang="en-CA" dirty="0" smtClean="0">
                <a:latin typeface="+mj-lt"/>
                <a:ea typeface="ＭＳ Ｐゴシック" pitchFamily="34" charset="-128"/>
              </a:rPr>
            </a:br>
            <a:r>
              <a:rPr lang="en-CA" dirty="0" smtClean="0">
                <a:latin typeface="+mj-lt"/>
                <a:ea typeface="ＭＳ Ｐゴシック" pitchFamily="34" charset="-128"/>
              </a:rPr>
              <a:t>25(2):331-51</a:t>
            </a:r>
            <a:r>
              <a:rPr lang="en-CA" dirty="0">
                <a:latin typeface="+mj-lt"/>
                <a:ea typeface="ＭＳ Ｐゴシック" pitchFamily="34" charset="-128"/>
              </a:rPr>
              <a:t>.</a:t>
            </a:r>
          </a:p>
          <a:p>
            <a:pPr algn="just" eaLnBrk="1" hangingPunct="1">
              <a:spcAft>
                <a:spcPts val="600"/>
              </a:spcAft>
            </a:pPr>
            <a:endParaRPr lang="en-US" b="1" dirty="0" smtClean="0">
              <a:latin typeface="+mj-lt"/>
              <a:ea typeface="ＭＳ Ｐゴシック" pitchFamily="34" charset="-128"/>
            </a:endParaRPr>
          </a:p>
          <a:p>
            <a:pPr algn="just" eaLnBrk="1" hangingPunct="1">
              <a:spcAft>
                <a:spcPts val="600"/>
              </a:spcAft>
            </a:pPr>
            <a:endParaRPr lang="en-US" b="1"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eaLnBrk="1" hangingPunct="1">
              <a:spcAft>
                <a:spcPts val="600"/>
              </a:spcAft>
            </a:pPr>
            <a:r>
              <a:rPr lang="es-MX" b="1" dirty="0" smtClean="0">
                <a:latin typeface="+mj-lt"/>
                <a:ea typeface="ＭＳ Ｐゴシック" pitchFamily="34" charset="-128"/>
              </a:rPr>
              <a:t>Notas del Conferencista</a:t>
            </a:r>
          </a:p>
          <a:p>
            <a:r>
              <a:rPr lang="es-MX" dirty="0" smtClean="0">
                <a:latin typeface="+mj-lt"/>
                <a:ea typeface="ＭＳ Ｐゴシック" pitchFamily="34" charset="-128"/>
              </a:rPr>
              <a:t>Esta slide muestra cómo realizar la maniobra de</a:t>
            </a:r>
            <a:r>
              <a:rPr lang="es-MX" baseline="0" dirty="0" smtClean="0">
                <a:latin typeface="+mj-lt"/>
                <a:ea typeface="ＭＳ Ｐゴシック" pitchFamily="34" charset="-128"/>
              </a:rPr>
              <a:t> </a:t>
            </a:r>
            <a:r>
              <a:rPr lang="es-MX" dirty="0" smtClean="0">
                <a:latin typeface="+mj-lt"/>
                <a:ea typeface="ＭＳ Ｐゴシック" pitchFamily="34" charset="-128"/>
              </a:rPr>
              <a:t>Bragard, que involucra la flexión dorsal del pie con la pierna en posición Lasegue </a:t>
            </a:r>
            <a:r>
              <a:rPr lang="es-MX" dirty="0" smtClean="0">
                <a:ea typeface="ＭＳ Ｐゴシック" pitchFamily="34" charset="-128"/>
              </a:rPr>
              <a:t>extendida</a:t>
            </a:r>
            <a:r>
              <a:rPr lang="es-MX" dirty="0" smtClean="0">
                <a:latin typeface="+mj-lt"/>
                <a:ea typeface="ＭＳ Ｐゴシック" pitchFamily="34" charset="-128"/>
              </a:rPr>
              <a:t>. El estiramiento del tronco ciático causa dolor principalmente por irritación de las raíces sacras. La maniobra de Bragard puede ser útil para detectar hernia sacra.</a:t>
            </a:r>
          </a:p>
          <a:p>
            <a:pPr>
              <a:spcAft>
                <a:spcPts val="600"/>
              </a:spcAft>
            </a:pPr>
            <a:r>
              <a:rPr lang="es-MX" b="1" dirty="0" smtClean="0">
                <a:latin typeface="+mj-lt"/>
                <a:ea typeface="ＭＳ Ｐゴシック" pitchFamily="34" charset="-128"/>
              </a:rPr>
              <a:t>Referencia</a:t>
            </a:r>
          </a:p>
          <a:p>
            <a:pPr>
              <a:spcAft>
                <a:spcPts val="600"/>
              </a:spcAft>
            </a:pPr>
            <a:r>
              <a:rPr lang="en-CA" dirty="0" smtClean="0">
                <a:latin typeface="+mj-lt"/>
                <a:ea typeface="ＭＳ Ｐゴシック" pitchFamily="34" charset="-128"/>
              </a:rPr>
              <a:t>Devereaux </a:t>
            </a:r>
            <a:r>
              <a:rPr lang="en-CA" dirty="0">
                <a:latin typeface="+mj-lt"/>
                <a:ea typeface="ＭＳ Ｐゴシック" pitchFamily="34" charset="-128"/>
              </a:rPr>
              <a:t>MW. Anatomy and examination of the spine. </a:t>
            </a:r>
            <a:r>
              <a:rPr lang="en-CA" i="1" dirty="0">
                <a:latin typeface="+mj-lt"/>
                <a:ea typeface="ＭＳ Ｐゴシック" pitchFamily="34" charset="-128"/>
              </a:rPr>
              <a:t>Neurol Clin </a:t>
            </a:r>
            <a:r>
              <a:rPr lang="en-CA" dirty="0">
                <a:latin typeface="+mj-lt"/>
                <a:ea typeface="ＭＳ Ｐゴシック" pitchFamily="34" charset="-128"/>
              </a:rPr>
              <a:t>2007; </a:t>
            </a:r>
            <a:r>
              <a:rPr lang="en-CA" dirty="0" smtClean="0">
                <a:latin typeface="+mj-lt"/>
                <a:ea typeface="ＭＳ Ｐゴシック" pitchFamily="34" charset="-128"/>
              </a:rPr>
              <a:t/>
            </a:r>
            <a:br>
              <a:rPr lang="en-CA" dirty="0" smtClean="0">
                <a:latin typeface="+mj-lt"/>
                <a:ea typeface="ＭＳ Ｐゴシック" pitchFamily="34" charset="-128"/>
              </a:rPr>
            </a:br>
            <a:r>
              <a:rPr lang="en-CA" dirty="0" smtClean="0">
                <a:latin typeface="+mj-lt"/>
                <a:ea typeface="ＭＳ Ｐゴシック" pitchFamily="34" charset="-128"/>
              </a:rPr>
              <a:t>25(2):331-51</a:t>
            </a:r>
            <a:r>
              <a:rPr lang="en-CA" dirty="0">
                <a:latin typeface="+mj-lt"/>
                <a:ea typeface="ＭＳ Ｐゴシック" pitchFamily="34" charset="-128"/>
              </a:rPr>
              <a:t>.</a:t>
            </a:r>
          </a:p>
          <a:p>
            <a:pPr algn="just" eaLnBrk="1" hangingPunct="1">
              <a:spcAft>
                <a:spcPts val="600"/>
              </a:spcAft>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spcBef>
                <a:spcPts val="0"/>
              </a:spcBef>
              <a:spcAft>
                <a:spcPts val="600"/>
              </a:spcAft>
              <a:buClrTx/>
              <a:buSzTx/>
              <a:buFontTx/>
              <a:buNone/>
              <a:tabLst/>
              <a:defRPr/>
            </a:pPr>
            <a:r>
              <a:rPr lang="es-MX" sz="1200" b="1" dirty="0" smtClean="0">
                <a:latin typeface="+mj-lt"/>
              </a:rPr>
              <a:t>Notas del Conferencista</a:t>
            </a:r>
          </a:p>
          <a:p>
            <a:pPr algn="just" eaLnBrk="1" hangingPunct="1">
              <a:spcAft>
                <a:spcPts val="600"/>
              </a:spcAft>
            </a:pPr>
            <a:r>
              <a:rPr lang="es-MX" dirty="0" smtClean="0">
                <a:latin typeface="+mj-lt"/>
                <a:ea typeface="ＭＳ Ｐゴシック" pitchFamily="34" charset="-128"/>
              </a:rPr>
              <a:t>La prueba de Lasègue inversa puede ser útil para  determinar si existe participación de las raíces lumbares altas, como en el caso de meralgia parestésica, porque la irritación de la raíz nerviosa es proyectada específicamente en el segmento lumbar.</a:t>
            </a:r>
          </a:p>
          <a:p>
            <a:r>
              <a:rPr lang="es-MX" b="1" dirty="0" smtClean="0">
                <a:ea typeface="ＭＳ Ｐゴシック" pitchFamily="34" charset="-128"/>
              </a:rPr>
              <a:t>Referencia</a:t>
            </a:r>
          </a:p>
          <a:p>
            <a:r>
              <a:rPr lang="en-CA" dirty="0" smtClean="0">
                <a:ea typeface="ＭＳ Ｐゴシック" pitchFamily="34" charset="-128"/>
              </a:rPr>
              <a:t>Devereaux </a:t>
            </a:r>
            <a:r>
              <a:rPr lang="en-CA" dirty="0">
                <a:ea typeface="ＭＳ Ｐゴシック" pitchFamily="34" charset="-128"/>
              </a:rPr>
              <a:t>MW. Anatomy and examination of the spine. </a:t>
            </a:r>
            <a:r>
              <a:rPr lang="en-CA" i="1" dirty="0">
                <a:ea typeface="ＭＳ Ｐゴシック" pitchFamily="34" charset="-128"/>
              </a:rPr>
              <a:t>Neurol Clin </a:t>
            </a:r>
            <a:r>
              <a:rPr lang="en-CA" dirty="0">
                <a:ea typeface="ＭＳ Ｐゴシック" pitchFamily="34" charset="-128"/>
              </a:rPr>
              <a:t>2007; </a:t>
            </a:r>
            <a:br>
              <a:rPr lang="en-CA" dirty="0">
                <a:ea typeface="ＭＳ Ｐゴシック" pitchFamily="34" charset="-128"/>
              </a:rPr>
            </a:br>
            <a:r>
              <a:rPr lang="en-CA" dirty="0">
                <a:ea typeface="ＭＳ Ｐゴシック" pitchFamily="34" charset="-128"/>
              </a:rPr>
              <a:t>25(2):331-51</a:t>
            </a: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914400" rtl="0" eaLnBrk="1" fontAlgn="auto" latinLnBrk="0" hangingPunct="1">
              <a:spcBef>
                <a:spcPts val="0"/>
              </a:spcBef>
              <a:spcAft>
                <a:spcPts val="600"/>
              </a:spcAft>
              <a:buClrTx/>
              <a:buSzTx/>
              <a:buFontTx/>
              <a:buNone/>
              <a:tabLst/>
              <a:defRPr/>
            </a:pPr>
            <a:r>
              <a:rPr lang="es-MX" sz="1200" b="1" dirty="0" smtClean="0">
                <a:latin typeface="+mj-lt"/>
              </a:rPr>
              <a:t>Notas del Conferencista</a:t>
            </a:r>
          </a:p>
          <a:p>
            <a:pPr eaLnBrk="1" hangingPunct="1">
              <a:spcAft>
                <a:spcPts val="600"/>
              </a:spcAft>
            </a:pPr>
            <a:r>
              <a:rPr lang="es-MX" dirty="0" smtClean="0">
                <a:latin typeface="+mj-lt"/>
                <a:ea typeface="ＭＳ Ｐゴシック" pitchFamily="34" charset="-128"/>
              </a:rPr>
              <a:t>Esta slide muestra la prueba de Patrick. Con el paciente en decúbito supino, el muslo y la rodilla son flexionados y el maléolo externo es colocado en la rótula de la pierna opuesta. Luego la pierna es presionada hacia abajo mientras está en esta posición. Si esto causa dolor, es un signo positivo e indica enfermedad sacroilíaca o pélvica. Es una prueba importante para el diagnóstico diferencial de ciática.</a:t>
            </a:r>
          </a:p>
          <a:p>
            <a:r>
              <a:rPr lang="es-MX" b="1" dirty="0" smtClean="0">
                <a:ea typeface="ＭＳ Ｐゴシック" pitchFamily="34" charset="-128"/>
              </a:rPr>
              <a:t>Referencia</a:t>
            </a:r>
          </a:p>
          <a:p>
            <a:r>
              <a:rPr lang="en-CA" dirty="0" smtClean="0">
                <a:ea typeface="ＭＳ Ｐゴシック" pitchFamily="34" charset="-128"/>
              </a:rPr>
              <a:t>Devereaux </a:t>
            </a:r>
            <a:r>
              <a:rPr lang="en-CA" dirty="0">
                <a:ea typeface="ＭＳ Ｐゴシック" pitchFamily="34" charset="-128"/>
              </a:rPr>
              <a:t>MW. Anatomy and examination of the spine. </a:t>
            </a:r>
            <a:r>
              <a:rPr lang="en-CA" i="1" dirty="0">
                <a:ea typeface="ＭＳ Ｐゴシック" pitchFamily="34" charset="-128"/>
              </a:rPr>
              <a:t>Neurol Clin </a:t>
            </a:r>
            <a:r>
              <a:rPr lang="en-CA" dirty="0">
                <a:ea typeface="ＭＳ Ｐゴシック" pitchFamily="34" charset="-128"/>
              </a:rPr>
              <a:t>2007; </a:t>
            </a:r>
            <a:br>
              <a:rPr lang="en-CA" dirty="0">
                <a:ea typeface="ＭＳ Ｐゴシック" pitchFamily="34" charset="-128"/>
              </a:rPr>
            </a:br>
            <a:r>
              <a:rPr lang="en-CA" dirty="0">
                <a:ea typeface="ＭＳ Ｐゴシック" pitchFamily="34" charset="-128"/>
              </a:rPr>
              <a:t>25(2):331-51</a:t>
            </a: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914400" rtl="0" eaLnBrk="1" fontAlgn="auto" latinLnBrk="0" hangingPunct="1">
              <a:spcBef>
                <a:spcPts val="0"/>
              </a:spcBef>
              <a:spcAft>
                <a:spcPts val="600"/>
              </a:spcAft>
              <a:buClrTx/>
              <a:buSzTx/>
              <a:buFontTx/>
              <a:buNone/>
              <a:tabLst/>
              <a:defRPr/>
            </a:pPr>
            <a:r>
              <a:rPr lang="es-MX" sz="1200" b="1" dirty="0" smtClean="0">
                <a:latin typeface="+mj-lt"/>
              </a:rPr>
              <a:t>Notas del Conferencista</a:t>
            </a:r>
          </a:p>
          <a:p>
            <a:pPr eaLnBrk="1" hangingPunct="1">
              <a:spcAft>
                <a:spcPts val="600"/>
              </a:spcAft>
            </a:pPr>
            <a:r>
              <a:rPr lang="es-MX" dirty="0" smtClean="0">
                <a:latin typeface="+mj-lt"/>
                <a:ea typeface="ＭＳ Ｐゴシック" pitchFamily="34" charset="-128"/>
              </a:rPr>
              <a:t>Esta slide muestra la prueba de Gaenslen, que es una prueba no-específica que ayuda a determinar si existe una lesión a nivel sacroilíaco o lumbar. </a:t>
            </a:r>
          </a:p>
          <a:p>
            <a:pPr eaLnBrk="1" hangingPunct="1">
              <a:spcAft>
                <a:spcPts val="600"/>
              </a:spcAft>
            </a:pPr>
            <a:r>
              <a:rPr lang="es-MX" dirty="0" smtClean="0">
                <a:latin typeface="+mj-lt"/>
                <a:ea typeface="ＭＳ Ｐゴシック" pitchFamily="34" charset="-128"/>
              </a:rPr>
              <a:t>La prueba se realiza en 2 pasos con el paciente en decúbito supino oblicuo con la pierna colgando.</a:t>
            </a:r>
          </a:p>
          <a:p>
            <a:pPr eaLnBrk="1" hangingPunct="1">
              <a:spcAft>
                <a:spcPts val="600"/>
              </a:spcAft>
            </a:pPr>
            <a:r>
              <a:rPr lang="es-MX" i="1" dirty="0" smtClean="0">
                <a:latin typeface="+mj-lt"/>
                <a:ea typeface="ＭＳ Ｐゴシック" pitchFamily="34" charset="-128"/>
              </a:rPr>
              <a:t>Paso I: </a:t>
            </a:r>
            <a:r>
              <a:rPr lang="es-MX" dirty="0" smtClean="0">
                <a:latin typeface="+mj-lt"/>
                <a:ea typeface="ＭＳ Ｐゴシック" pitchFamily="34" charset="-128"/>
              </a:rPr>
              <a:t>con ambas piernas extendidas, una pierna cuelga y la otra  no. Si hay dolor, la etología puede ser sacroilíaca (debido al soporte) o lumbar (debido a lordosis por superposición).</a:t>
            </a:r>
          </a:p>
          <a:p>
            <a:pPr eaLnBrk="1" hangingPunct="1">
              <a:spcAft>
                <a:spcPts val="600"/>
              </a:spcAft>
            </a:pPr>
            <a:r>
              <a:rPr lang="es-MX" i="1" dirty="0" smtClean="0">
                <a:latin typeface="+mj-lt"/>
                <a:ea typeface="ＭＳ Ｐゴシック" pitchFamily="34" charset="-128"/>
              </a:rPr>
              <a:t>Paso 2: </a:t>
            </a:r>
            <a:r>
              <a:rPr lang="es-MX" dirty="0" smtClean="0">
                <a:latin typeface="+mj-lt"/>
                <a:ea typeface="ＭＳ Ｐゴシック" pitchFamily="34" charset="-128"/>
              </a:rPr>
              <a:t>la pierna sobre la mesa es flexionada para anular el componente lumbar. Si el dolor desaparece, la etiología es lumbar. Si el dolor persiste, es sacroilíaca.</a:t>
            </a:r>
          </a:p>
          <a:p>
            <a:r>
              <a:rPr lang="es-MX" b="1" dirty="0" smtClean="0">
                <a:ea typeface="ＭＳ Ｐゴシック" pitchFamily="34" charset="-128"/>
              </a:rPr>
              <a:t>Referencia</a:t>
            </a:r>
          </a:p>
          <a:p>
            <a:r>
              <a:rPr lang="en-CA" dirty="0" smtClean="0">
                <a:ea typeface="ＭＳ Ｐゴシック" pitchFamily="34" charset="-128"/>
              </a:rPr>
              <a:t>Devereaux </a:t>
            </a:r>
            <a:r>
              <a:rPr lang="en-CA" dirty="0">
                <a:ea typeface="ＭＳ Ｐゴシック" pitchFamily="34" charset="-128"/>
              </a:rPr>
              <a:t>MW. Anatomy and examination of the spine. </a:t>
            </a:r>
            <a:r>
              <a:rPr lang="en-CA" i="1" dirty="0">
                <a:ea typeface="ＭＳ Ｐゴシック" pitchFamily="34" charset="-128"/>
              </a:rPr>
              <a:t>Neurol Clin </a:t>
            </a:r>
            <a:r>
              <a:rPr lang="en-CA" dirty="0">
                <a:ea typeface="ＭＳ Ｐゴシック" pitchFamily="34" charset="-128"/>
              </a:rPr>
              <a:t>2007; </a:t>
            </a:r>
            <a:br>
              <a:rPr lang="en-CA" dirty="0">
                <a:ea typeface="ＭＳ Ｐゴシック" pitchFamily="34" charset="-128"/>
              </a:rPr>
            </a:br>
            <a:r>
              <a:rPr lang="en-CA" dirty="0">
                <a:ea typeface="ＭＳ Ｐゴシック" pitchFamily="34" charset="-128"/>
              </a:rPr>
              <a:t>25(2):331-51</a:t>
            </a: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spcBef>
                <a:spcPct val="30000"/>
              </a:spcBef>
              <a:spcAft>
                <a:spcPts val="600"/>
              </a:spcAft>
              <a:buClrTx/>
              <a:buSzTx/>
              <a:buFontTx/>
              <a:buNone/>
              <a:tabLst/>
              <a:defRPr/>
            </a:pPr>
            <a:r>
              <a:rPr lang="es-MX" sz="1200" b="1" dirty="0" smtClean="0">
                <a:latin typeface="+mj-lt"/>
              </a:rPr>
              <a:t>Notas del Conferencista</a:t>
            </a:r>
          </a:p>
          <a:p>
            <a:pPr marL="0" marR="0" indent="0" algn="l" defTabSz="914400" rtl="0" eaLnBrk="0" fontAlgn="base" latinLnBrk="0" hangingPunct="0">
              <a:spcBef>
                <a:spcPct val="30000"/>
              </a:spcBef>
              <a:spcAft>
                <a:spcPts val="600"/>
              </a:spcAft>
              <a:buClrTx/>
              <a:buSzTx/>
              <a:buFontTx/>
              <a:buNone/>
              <a:tabLst/>
              <a:defRPr/>
            </a:pPr>
            <a:r>
              <a:rPr lang="es-MX" dirty="0" smtClean="0">
                <a:latin typeface="+mj-lt"/>
                <a:ea typeface="ＭＳ Ｐゴシック" pitchFamily="34" charset="-128"/>
              </a:rPr>
              <a:t>Esta slide muestra la escala de reflejos miotáticos . La disminución asimétrica en los reflejos </a:t>
            </a:r>
            <a:r>
              <a:rPr lang="es-MX" b="0" dirty="0" smtClean="0">
                <a:latin typeface="+mj-lt"/>
                <a:ea typeface="ＭＳ Ｐゴシック" pitchFamily="34" charset="-128"/>
              </a:rPr>
              <a:t>indica una lesión de nervio periférico mientras que la hiperreflexia es un signo de lesión central a nivel de la ,médula espinal o más arriba.</a:t>
            </a:r>
          </a:p>
          <a:p>
            <a:pPr eaLnBrk="0" fontAlgn="base" hangingPunct="0">
              <a:spcAft>
                <a:spcPts val="600"/>
              </a:spcAft>
              <a:defRPr/>
            </a:pPr>
            <a:r>
              <a:rPr lang="es-MX" b="1" dirty="0" smtClean="0">
                <a:solidFill>
                  <a:srgbClr val="000000"/>
                </a:solidFill>
                <a:latin typeface="+mj-lt"/>
                <a:ea typeface="ＭＳ Ｐゴシック" pitchFamily="34" charset="-128"/>
              </a:rPr>
              <a:t>Referencia</a:t>
            </a:r>
            <a:endParaRPr lang="es-MX" dirty="0" smtClean="0">
              <a:solidFill>
                <a:srgbClr val="000000"/>
              </a:solidFill>
              <a:latin typeface="+mj-lt"/>
              <a:ea typeface="ＭＳ Ｐゴシック" pitchFamily="34" charset="-128"/>
            </a:endParaRPr>
          </a:p>
          <a:p>
            <a:pPr eaLnBrk="0" fontAlgn="base" hangingPunct="0">
              <a:spcAft>
                <a:spcPts val="600"/>
              </a:spcAft>
              <a:defRPr/>
            </a:pPr>
            <a:r>
              <a:rPr lang="en-US" dirty="0" smtClean="0">
                <a:solidFill>
                  <a:srgbClr val="000000"/>
                </a:solidFill>
                <a:latin typeface="+mj-lt"/>
              </a:rPr>
              <a:t>Levin </a:t>
            </a:r>
            <a:r>
              <a:rPr lang="en-US" dirty="0">
                <a:solidFill>
                  <a:srgbClr val="000000"/>
                </a:solidFill>
                <a:latin typeface="+mj-lt"/>
              </a:rPr>
              <a:t>KH </a:t>
            </a:r>
            <a:r>
              <a:rPr lang="en-US" i="1" dirty="0">
                <a:solidFill>
                  <a:srgbClr val="000000"/>
                </a:solidFill>
                <a:latin typeface="+mj-lt"/>
              </a:rPr>
              <a:t>et al </a:t>
            </a:r>
            <a:r>
              <a:rPr lang="en-US" dirty="0">
                <a:solidFill>
                  <a:srgbClr val="000000"/>
                </a:solidFill>
                <a:latin typeface="+mj-lt"/>
              </a:rPr>
              <a:t>(eds). </a:t>
            </a:r>
            <a:r>
              <a:rPr lang="en-US" i="1" dirty="0" smtClean="0">
                <a:solidFill>
                  <a:srgbClr val="000000"/>
                </a:solidFill>
                <a:latin typeface="+mj-lt"/>
              </a:rPr>
              <a:t>Neck and Low Back Pain</a:t>
            </a:r>
            <a:r>
              <a:rPr lang="en-US" dirty="0" smtClean="0">
                <a:solidFill>
                  <a:srgbClr val="000000"/>
                </a:solidFill>
                <a:latin typeface="+mj-lt"/>
              </a:rPr>
              <a:t>. </a:t>
            </a:r>
            <a:r>
              <a:rPr lang="en-US" dirty="0">
                <a:solidFill>
                  <a:srgbClr val="000000"/>
                </a:solidFill>
                <a:latin typeface="+mj-lt"/>
              </a:rPr>
              <a:t>Continuum; New York, NY: 2001.</a:t>
            </a:r>
          </a:p>
          <a:p>
            <a:pPr eaLnBrk="0" fontAlgn="base" hangingPunct="0">
              <a:spcAft>
                <a:spcPts val="600"/>
              </a:spcAft>
              <a:defRPr/>
            </a:pPr>
            <a:endParaRPr lang="en-US" b="1" dirty="0">
              <a:solidFill>
                <a:srgbClr val="000000"/>
              </a:solidFill>
              <a:latin typeface="+mj-lt"/>
              <a:ea typeface="ＭＳ Ｐゴシック" pitchFamily="34" charset="-128"/>
            </a:endParaRPr>
          </a:p>
          <a:p>
            <a:pPr marL="0" marR="0" indent="0" algn="l" defTabSz="914400" rtl="0" eaLnBrk="0" fontAlgn="base" latinLnBrk="0" hangingPunct="0">
              <a:spcBef>
                <a:spcPct val="30000"/>
              </a:spcBef>
              <a:spcAft>
                <a:spcPts val="600"/>
              </a:spcAft>
              <a:buClrTx/>
              <a:buSzTx/>
              <a:buFontTx/>
              <a:buNone/>
              <a:tabLst/>
              <a:defRPr/>
            </a:pPr>
            <a:endParaRPr lang="en-US" b="0"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de esta sección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Aft>
                <a:spcPts val="600"/>
              </a:spcAft>
              <a:buClrTx/>
              <a:buSzTx/>
              <a:buFontTx/>
              <a:buNone/>
              <a:tabLst/>
              <a:defRPr/>
            </a:pPr>
            <a:r>
              <a:rPr lang="es-MX" sz="1200" b="1" dirty="0" smtClean="0">
                <a:solidFill>
                  <a:srgbClr val="000000"/>
                </a:solidFill>
                <a:latin typeface="+mj-lt"/>
              </a:rPr>
              <a:t>Notas del Conferencista</a:t>
            </a:r>
          </a:p>
          <a:p>
            <a:pPr marL="0" marR="0" indent="0" algn="l" defTabSz="914400" rtl="0" eaLnBrk="0" fontAlgn="base" latinLnBrk="0" hangingPunct="0">
              <a:lnSpc>
                <a:spcPct val="100000"/>
              </a:lnSpc>
              <a:spcAft>
                <a:spcPts val="600"/>
              </a:spcAft>
              <a:buClrTx/>
              <a:buSzTx/>
              <a:buFontTx/>
              <a:buNone/>
              <a:tabLst/>
              <a:defRPr/>
            </a:pPr>
            <a:r>
              <a:rPr lang="es-MX" dirty="0" smtClean="0">
                <a:solidFill>
                  <a:srgbClr val="000000"/>
                </a:solidFill>
                <a:latin typeface="+mj-lt"/>
              </a:rPr>
              <a:t>Muchos pacientes se quejan de dolor sobre el músculo piriforme (i.e., en los glúteos) y los síntomas están típicamente asociados con espasmo del músculo piriforme o compresión del nervio ciático. Existe sensibilidad a la palpación sobre el músculo piriforme y una masa en “forma de salchicha” </a:t>
            </a:r>
            <a:r>
              <a:rPr lang="es-MX" baseline="0" dirty="0" smtClean="0">
                <a:solidFill>
                  <a:srgbClr val="000000"/>
                </a:solidFill>
                <a:latin typeface="+mj-lt"/>
              </a:rPr>
              <a:t>característica en el </a:t>
            </a:r>
            <a:r>
              <a:rPr lang="es-MX" dirty="0" smtClean="0">
                <a:solidFill>
                  <a:srgbClr val="000000"/>
                </a:solidFill>
                <a:latin typeface="+mj-lt"/>
              </a:rPr>
              <a:t>glúteo.</a:t>
            </a:r>
            <a:endParaRPr lang="es-MX" dirty="0" smtClean="0">
              <a:solidFill>
                <a:srgbClr val="000000"/>
              </a:solidFill>
              <a:latin typeface="+mj-lt"/>
              <a:ea typeface="ＭＳ Ｐゴシック" pitchFamily="34" charset="-128"/>
            </a:endParaRPr>
          </a:p>
          <a:p>
            <a:pPr marL="0" marR="0" indent="0" algn="l" defTabSz="914400" rtl="0" eaLnBrk="0" fontAlgn="base" latinLnBrk="0" hangingPunct="0">
              <a:lnSpc>
                <a:spcPct val="100000"/>
              </a:lnSpc>
              <a:spcAft>
                <a:spcPts val="600"/>
              </a:spcAft>
              <a:buClrTx/>
              <a:buSzTx/>
              <a:buFontTx/>
              <a:buNone/>
              <a:tabLst/>
              <a:defRPr/>
            </a:pPr>
            <a:r>
              <a:rPr lang="es-MX" dirty="0" smtClean="0">
                <a:solidFill>
                  <a:srgbClr val="000000"/>
                </a:solidFill>
                <a:latin typeface="+mj-lt"/>
              </a:rPr>
              <a:t>La prueba FAIR (</a:t>
            </a:r>
            <a:r>
              <a:rPr lang="es-MX" b="1" dirty="0" smtClean="0">
                <a:solidFill>
                  <a:srgbClr val="000000"/>
                </a:solidFill>
                <a:latin typeface="+mj-lt"/>
              </a:rPr>
              <a:t>f</a:t>
            </a:r>
            <a:r>
              <a:rPr lang="es-MX" dirty="0" smtClean="0">
                <a:solidFill>
                  <a:srgbClr val="000000"/>
                </a:solidFill>
                <a:latin typeface="+mj-lt"/>
              </a:rPr>
              <a:t>lexión, </a:t>
            </a:r>
            <a:r>
              <a:rPr lang="es-MX" b="1" dirty="0" smtClean="0">
                <a:solidFill>
                  <a:srgbClr val="000000"/>
                </a:solidFill>
                <a:latin typeface="+mj-lt"/>
              </a:rPr>
              <a:t>a</a:t>
            </a:r>
            <a:r>
              <a:rPr lang="es-MX" dirty="0" smtClean="0">
                <a:solidFill>
                  <a:srgbClr val="000000"/>
                </a:solidFill>
                <a:latin typeface="+mj-lt"/>
              </a:rPr>
              <a:t>ducción, y rotación interna (</a:t>
            </a:r>
            <a:r>
              <a:rPr lang="es-MX" b="1" dirty="0" smtClean="0">
                <a:solidFill>
                  <a:srgbClr val="000000"/>
                </a:solidFill>
                <a:latin typeface="+mj-lt"/>
              </a:rPr>
              <a:t>i</a:t>
            </a:r>
            <a:r>
              <a:rPr lang="es-MX" dirty="0" smtClean="0">
                <a:solidFill>
                  <a:srgbClr val="000000"/>
                </a:solidFill>
                <a:latin typeface="+mj-lt"/>
              </a:rPr>
              <a:t>nternal </a:t>
            </a:r>
            <a:r>
              <a:rPr lang="es-MX" b="1" dirty="0" smtClean="0">
                <a:solidFill>
                  <a:srgbClr val="000000"/>
                </a:solidFill>
                <a:latin typeface="+mj-lt"/>
              </a:rPr>
              <a:t>r</a:t>
            </a:r>
            <a:r>
              <a:rPr lang="es-MX" dirty="0" smtClean="0">
                <a:solidFill>
                  <a:srgbClr val="000000"/>
                </a:solidFill>
                <a:latin typeface="+mj-lt"/>
              </a:rPr>
              <a:t>otation) se realiza con el paciente en posición lateral reclinada (recostada) con el lado afectado hacia arriba, la cadera flexionada a un ángulo de 60 grados, y la rodilla flexionada a un ángulo de 60 a 90 grados. Mientras se estabiliza la cadera, el examinador externamente rota y mueve hacia adentro la cadera aplicando presión sobre la rodilla hacia abajo. El resultado de la prueba FAIR es positivo si se recrean los síntomas ciáticos.</a:t>
            </a:r>
          </a:p>
          <a:p>
            <a:pPr marL="0" marR="0" indent="0" algn="l" defTabSz="914400" rtl="0" eaLnBrk="0" fontAlgn="base" latinLnBrk="0" hangingPunct="0">
              <a:lnSpc>
                <a:spcPct val="100000"/>
              </a:lnSpc>
              <a:spcAft>
                <a:spcPts val="600"/>
              </a:spcAft>
              <a:buClrTx/>
              <a:buSzTx/>
              <a:buFontTx/>
              <a:buNone/>
              <a:tabLst/>
              <a:defRPr/>
            </a:pPr>
            <a:r>
              <a:rPr lang="es-MX" b="1" dirty="0" smtClean="0">
                <a:solidFill>
                  <a:srgbClr val="000000"/>
                </a:solidFill>
                <a:latin typeface="+mj-lt"/>
                <a:ea typeface="ＭＳ Ｐゴシック" pitchFamily="34" charset="-128"/>
              </a:rPr>
              <a:t>Referencia</a:t>
            </a:r>
          </a:p>
          <a:p>
            <a:pPr eaLnBrk="0" fontAlgn="base" hangingPunct="0">
              <a:spcAft>
                <a:spcPts val="600"/>
              </a:spcAft>
              <a:defRPr/>
            </a:pPr>
            <a:r>
              <a:rPr lang="en-US" dirty="0" smtClean="0">
                <a:solidFill>
                  <a:srgbClr val="000000"/>
                </a:solidFill>
                <a:latin typeface="+mj-lt"/>
              </a:rPr>
              <a:t>Levin </a:t>
            </a:r>
            <a:r>
              <a:rPr lang="en-US" dirty="0">
                <a:solidFill>
                  <a:srgbClr val="000000"/>
                </a:solidFill>
                <a:latin typeface="+mj-lt"/>
              </a:rPr>
              <a:t>KH </a:t>
            </a:r>
            <a:r>
              <a:rPr lang="en-US" i="1" dirty="0">
                <a:solidFill>
                  <a:srgbClr val="000000"/>
                </a:solidFill>
                <a:latin typeface="+mj-lt"/>
              </a:rPr>
              <a:t>et al </a:t>
            </a:r>
            <a:r>
              <a:rPr lang="en-US" dirty="0">
                <a:solidFill>
                  <a:srgbClr val="000000"/>
                </a:solidFill>
                <a:latin typeface="+mj-lt"/>
              </a:rPr>
              <a:t>(eds). </a:t>
            </a:r>
            <a:r>
              <a:rPr lang="en-US" i="1" dirty="0" smtClean="0">
                <a:solidFill>
                  <a:srgbClr val="000000"/>
                </a:solidFill>
                <a:latin typeface="+mj-lt"/>
              </a:rPr>
              <a:t>Neck and Low Back Pain</a:t>
            </a:r>
            <a:r>
              <a:rPr lang="en-US" dirty="0" smtClean="0">
                <a:solidFill>
                  <a:srgbClr val="000000"/>
                </a:solidFill>
                <a:latin typeface="+mj-lt"/>
              </a:rPr>
              <a:t>. </a:t>
            </a:r>
            <a:r>
              <a:rPr lang="en-US" dirty="0">
                <a:solidFill>
                  <a:srgbClr val="000000"/>
                </a:solidFill>
                <a:latin typeface="+mj-lt"/>
              </a:rPr>
              <a:t>Continuum; New York, NY: 2001.</a:t>
            </a:r>
          </a:p>
          <a:p>
            <a:pPr marL="0" marR="0" indent="0" algn="l" defTabSz="914400" rtl="0" eaLnBrk="0" fontAlgn="base" latinLnBrk="0" hangingPunct="0">
              <a:lnSpc>
                <a:spcPct val="100000"/>
              </a:lnSpc>
              <a:spcAft>
                <a:spcPts val="600"/>
              </a:spcAft>
              <a:buClrTx/>
              <a:buSzTx/>
              <a:buFontTx/>
              <a:buNone/>
              <a:tabLst/>
              <a:defRPr/>
            </a:pPr>
            <a:endParaRPr lang="pt-BR" dirty="0" smtClean="0">
              <a:solidFill>
                <a:srgbClr val="000000"/>
              </a:solidFill>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b="1" dirty="0" smtClean="0"/>
              <a:t>Notas del Conferencista</a:t>
            </a:r>
          </a:p>
          <a:p>
            <a:pPr marL="0" marR="0" indent="0" algn="l" defTabSz="914400" rtl="0" eaLnBrk="0" fontAlgn="base" latinLnBrk="0" hangingPunct="0">
              <a:lnSpc>
                <a:spcPct val="100000"/>
              </a:lnSpc>
              <a:spcBef>
                <a:spcPct val="30000"/>
              </a:spcBef>
              <a:spcAft>
                <a:spcPct val="0"/>
              </a:spcAft>
              <a:buClrTx/>
              <a:buSzTx/>
              <a:buFontTx/>
              <a:buNone/>
              <a:tabLst/>
              <a:defRPr/>
            </a:pPr>
            <a:r>
              <a:rPr lang="es-MX" dirty="0" smtClean="0"/>
              <a:t>El signo de Freiberg es positivo cuando se experimenta dolor durante la rotación interna pasiva de la cadera.</a:t>
            </a:r>
          </a:p>
          <a:p>
            <a:pPr marL="0" marR="0" indent="0" algn="l" defTabSz="914400" rtl="0" eaLnBrk="0" fontAlgn="base" latinLnBrk="0" hangingPunct="0">
              <a:lnSpc>
                <a:spcPct val="100000"/>
              </a:lnSpc>
              <a:spcBef>
                <a:spcPct val="30000"/>
              </a:spcBef>
              <a:spcAft>
                <a:spcPct val="0"/>
              </a:spcAft>
              <a:buClrTx/>
              <a:buSzTx/>
              <a:buFontTx/>
              <a:buNone/>
              <a:tabLst/>
              <a:defRPr/>
            </a:pPr>
            <a:r>
              <a:rPr lang="es-MX" b="1" dirty="0" smtClean="0">
                <a:latin typeface="Arial" pitchFamily="34" charset="0"/>
                <a:ea typeface="ＭＳ Ｐゴシック" pitchFamily="34" charset="-128"/>
              </a:rPr>
              <a:t>Referencia</a:t>
            </a:r>
          </a:p>
          <a:p>
            <a:pPr eaLnBrk="0" fontAlgn="base" hangingPunct="0">
              <a:spcBef>
                <a:spcPct val="30000"/>
              </a:spcBef>
              <a:spcAft>
                <a:spcPct val="0"/>
              </a:spcAft>
              <a:defRPr/>
            </a:pPr>
            <a:r>
              <a:rPr lang="da-DK" dirty="0" smtClean="0"/>
              <a:t>Hopayian K </a:t>
            </a:r>
            <a:r>
              <a:rPr lang="da-DK" i="1" dirty="0" smtClean="0"/>
              <a:t>et al. </a:t>
            </a:r>
            <a:r>
              <a:rPr lang="en-CA" dirty="0" smtClean="0"/>
              <a:t>The clinical features of the piriformis syndrome: a systematic review.</a:t>
            </a:r>
            <a:r>
              <a:rPr lang="da-DK" dirty="0" smtClean="0"/>
              <a:t> </a:t>
            </a:r>
            <a:r>
              <a:rPr lang="da-DK" i="1" dirty="0" smtClean="0"/>
              <a:t>Eur Spine J</a:t>
            </a:r>
            <a:r>
              <a:rPr lang="da-DK" dirty="0" smtClean="0"/>
              <a:t> 2010; 19(12): 2095-109. </a:t>
            </a:r>
            <a:endParaRPr lang="en-US" dirty="0" smtClean="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b="1" dirty="0" smtClean="0"/>
              <a:t>Notas del Conferencista</a:t>
            </a:r>
          </a:p>
          <a:p>
            <a:pPr marL="0" marR="0" indent="0" algn="l" defTabSz="914400" rtl="0" eaLnBrk="0" fontAlgn="base" latinLnBrk="0" hangingPunct="0">
              <a:lnSpc>
                <a:spcPct val="100000"/>
              </a:lnSpc>
              <a:spcBef>
                <a:spcPct val="30000"/>
              </a:spcBef>
              <a:spcAft>
                <a:spcPct val="0"/>
              </a:spcAft>
              <a:buClrTx/>
              <a:buSzTx/>
              <a:buFontTx/>
              <a:buNone/>
              <a:tabLst/>
              <a:defRPr/>
            </a:pPr>
            <a:r>
              <a:rPr lang="es-MX" dirty="0" smtClean="0"/>
              <a:t>El signo de Pace, que se revela con la prueba FAIR (flexión, aducción, y rotación interna), incluye la recreación de los síntomas ciáticos.  El paciente es colocado en posición supina o sentado.</a:t>
            </a:r>
            <a:r>
              <a:rPr lang="es-MX" baseline="0" dirty="0" smtClean="0"/>
              <a:t> La cadera es girada medialmente mientras e</a:t>
            </a:r>
            <a:r>
              <a:rPr lang="es-MX" dirty="0" smtClean="0"/>
              <a:t>l paciente resiste los intentos del examinador de girar externamente y mover hacia adentro la cadera. El resultado de la prueba FAIR es positivo si se recrean los síntomas ciáticos.</a:t>
            </a:r>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b="1" dirty="0" smtClean="0"/>
              <a:t>Referencia</a:t>
            </a:r>
          </a:p>
          <a:p>
            <a:pPr eaLnBrk="0" fontAlgn="base" hangingPunct="0">
              <a:spcBef>
                <a:spcPct val="30000"/>
              </a:spcBef>
              <a:spcAft>
                <a:spcPct val="0"/>
              </a:spcAft>
              <a:defRPr/>
            </a:pPr>
            <a:r>
              <a:rPr lang="da-DK" dirty="0" smtClean="0"/>
              <a:t>Hopayian K </a:t>
            </a:r>
            <a:r>
              <a:rPr lang="da-DK" i="1" dirty="0" smtClean="0"/>
              <a:t>et al. </a:t>
            </a:r>
            <a:r>
              <a:rPr lang="en-CA" dirty="0" smtClean="0"/>
              <a:t>The clinical features of the piriformis syndrome: a systematic review.</a:t>
            </a:r>
            <a:r>
              <a:rPr lang="da-DK" dirty="0" smtClean="0"/>
              <a:t> </a:t>
            </a:r>
            <a:r>
              <a:rPr lang="da-DK" i="1" dirty="0" smtClean="0"/>
              <a:t>Eur Spine J</a:t>
            </a:r>
            <a:r>
              <a:rPr lang="da-DK" dirty="0" smtClean="0"/>
              <a:t> 2010; 19(12): 2095-109.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273750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spc="-10" dirty="0" smtClean="0">
                <a:latin typeface="+mj-lt"/>
                <a:ea typeface="ＭＳ Ｐゴシック" pitchFamily="34" charset="-128"/>
              </a:rPr>
              <a:t>Las radiografías simples anteroposteriores y laterales de la columna lumbar están indicadas para pacientes de más de 50 años y para pacientes con dolor en reposo, historia de trauma grave, u otras condiciones potenciales (ej:  cáncer, fractura, enfermedad ósea metabólica, infección, artropatía inflamatoria). El beneficio de descubrir un padecimiento grave con radiografías fuera de estos parámetros es mínimo y los ahorros de costos son considerables. </a:t>
            </a:r>
          </a:p>
          <a:p>
            <a:pPr>
              <a:spcAft>
                <a:spcPts val="600"/>
              </a:spcAft>
            </a:pPr>
            <a:r>
              <a:rPr lang="es-MX" dirty="0" smtClean="0">
                <a:latin typeface="+mj-lt"/>
                <a:ea typeface="ＭＳ Ｐゴシック" pitchFamily="34" charset="-128"/>
              </a:rPr>
              <a:t>Cuando la lumbalgia y la ciática persisten en la fase subaguda (dolor que dura </a:t>
            </a:r>
            <a:br>
              <a:rPr lang="es-MX" dirty="0" smtClean="0">
                <a:latin typeface="+mj-lt"/>
                <a:ea typeface="ＭＳ Ｐゴシック" pitchFamily="34" charset="-128"/>
              </a:rPr>
            </a:br>
            <a:r>
              <a:rPr lang="es-MX" dirty="0" smtClean="0">
                <a:latin typeface="+mj-lt"/>
                <a:ea typeface="ＭＳ Ｐゴシック" pitchFamily="34" charset="-128"/>
              </a:rPr>
              <a:t>6–12 semanas), se debe considerar la consulta apropiada y el diagnóstico con imágenes. Referir al paciente a un médico con experiencia en trastornos de la columna puede ser el p</a:t>
            </a:r>
            <a:r>
              <a:rPr lang="es-MX" dirty="0" smtClean="0">
                <a:ea typeface="ＭＳ Ｐゴシック" pitchFamily="34" charset="-128"/>
              </a:rPr>
              <a:t>rocedimiento más apropiado para la evaluación inicial en lugar de depender de pruebas diagnósticas costosas.</a:t>
            </a:r>
          </a:p>
          <a:p>
            <a:pPr>
              <a:spcAft>
                <a:spcPts val="600"/>
              </a:spcAft>
            </a:pPr>
            <a:r>
              <a:rPr lang="es-MX" b="1" dirty="0" smtClean="0">
                <a:ea typeface="ＭＳ Ｐゴシック" pitchFamily="34" charset="-128"/>
              </a:rPr>
              <a:t>Referencia</a:t>
            </a:r>
          </a:p>
          <a:p>
            <a:pPr>
              <a:defRPr/>
            </a:pPr>
            <a:r>
              <a:rPr lang="sv-SE" dirty="0" smtClean="0"/>
              <a:t>Jarvik JG, Deyo RA. </a:t>
            </a:r>
            <a:r>
              <a:rPr lang="en-CA" dirty="0" smtClean="0"/>
              <a:t>Diagnostic evaluation of low back pain with emphasis on imaging. </a:t>
            </a:r>
            <a:r>
              <a:rPr lang="sv-SE" i="1" dirty="0" smtClean="0"/>
              <a:t>Ann Intern Me</a:t>
            </a:r>
            <a:r>
              <a:rPr lang="sv-SE" dirty="0" smtClean="0"/>
              <a:t>d 2002; 137(7):586-97.</a:t>
            </a:r>
            <a:endParaRPr lang="en-US" dirty="0" smtClean="0"/>
          </a:p>
          <a:p>
            <a:pPr>
              <a:spcAft>
                <a:spcPts val="600"/>
              </a:spcAft>
            </a:pPr>
            <a:endParaRPr lang="en-US" dirty="0" smtClean="0">
              <a:ea typeface="ＭＳ Ｐゴシック" pitchFamily="34" charset="-128"/>
            </a:endParaRPr>
          </a:p>
          <a:p>
            <a:pPr>
              <a:spcAft>
                <a:spcPts val="600"/>
              </a:spcAft>
            </a:pPr>
            <a:endParaRPr lang="en-US" b="1" dirty="0" smtClean="0">
              <a:latin typeface="+mj-lt"/>
              <a:ea typeface="ＭＳ Ｐゴシック" pitchFamily="34" charset="-128"/>
            </a:endParaRPr>
          </a:p>
          <a:p>
            <a:pPr>
              <a:spcAft>
                <a:spcPts val="600"/>
              </a:spcAft>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r>
              <a:rPr lang="es-MX" dirty="0" smtClean="0">
                <a:latin typeface="+mj-lt"/>
                <a:ea typeface="ＭＳ Ｐゴシック" pitchFamily="34" charset="-128"/>
              </a:rPr>
              <a:t>En un meta-análisis publicado en 2002, los investigadores determinaron que las imágenes por resonancia magnética (IRM) tenían la mayor sensibilidad (0.83–0.93) y especificidad (0.90–0.97) para detección de cáncer. La sensibilidad de la exploración ósea para detección de cáncer fue de 0.74–0.98. Las radiografías simples tuvieron la especificidad más alta para cáncer (0.95</a:t>
            </a:r>
            <a:r>
              <a:rPr lang="es-MX" dirty="0" smtClean="0">
                <a:ea typeface="ＭＳ Ｐゴシック" pitchFamily="34" charset="-128"/>
              </a:rPr>
              <a:t>–</a:t>
            </a:r>
            <a:r>
              <a:rPr lang="es-MX" dirty="0" smtClean="0">
                <a:latin typeface="+mj-lt"/>
                <a:ea typeface="ＭＳ Ｐゴシック" pitchFamily="34" charset="-128"/>
              </a:rPr>
              <a:t>0.99). IRM fue el método más sensible (0.96) y específico (0.92) para infección. IRM tuvo ligeramente más sensibilidad que la TC para disco herniado pero ambas técnicas fueron similares para el diagnóstico de </a:t>
            </a:r>
            <a:br>
              <a:rPr lang="es-MX" dirty="0" smtClean="0">
                <a:latin typeface="+mj-lt"/>
                <a:ea typeface="ＭＳ Ｐゴシック" pitchFamily="34" charset="-128"/>
              </a:rPr>
            </a:br>
            <a:r>
              <a:rPr lang="es-MX" dirty="0" smtClean="0">
                <a:latin typeface="+mj-lt"/>
                <a:ea typeface="ＭＳ Ｐゴシック" pitchFamily="34" charset="-128"/>
              </a:rPr>
              <a:t>estenosis espinal.</a:t>
            </a:r>
          </a:p>
          <a:p>
            <a:pPr>
              <a:spcAft>
                <a:spcPts val="600"/>
              </a:spcAft>
            </a:pPr>
            <a:r>
              <a:rPr lang="es-MX" b="1" dirty="0" smtClean="0">
                <a:ea typeface="ＭＳ Ｐゴシック" pitchFamily="34" charset="-128"/>
              </a:rPr>
              <a:t>Referencia</a:t>
            </a:r>
          </a:p>
          <a:p>
            <a:pPr>
              <a:defRPr/>
            </a:pPr>
            <a:r>
              <a:rPr lang="sv-SE" dirty="0" smtClean="0"/>
              <a:t>Jarvik JG, Deyo RA. </a:t>
            </a:r>
            <a:r>
              <a:rPr lang="en-CA" dirty="0" smtClean="0"/>
              <a:t>Diagnostic evaluation of low back pain with emphasis on imaging. </a:t>
            </a:r>
            <a:r>
              <a:rPr lang="sv-SE" i="1" dirty="0" smtClean="0"/>
              <a:t>Ann Intern Me</a:t>
            </a:r>
            <a:r>
              <a:rPr lang="sv-SE" dirty="0" smtClean="0"/>
              <a:t>d 2002; 137(7):586-97</a:t>
            </a:r>
            <a:r>
              <a:rPr lang="sv-SE" sz="1200" dirty="0" smtClean="0"/>
              <a:t>.</a:t>
            </a:r>
            <a:endParaRPr lang="en-US" sz="1200" dirty="0" smtClean="0"/>
          </a:p>
          <a:p>
            <a:pPr>
              <a:spcAft>
                <a:spcPts val="600"/>
              </a:spcAft>
            </a:pPr>
            <a:endParaRPr lang="en-US" dirty="0" smtClean="0">
              <a:ea typeface="ＭＳ Ｐゴシック" pitchFamily="34" charset="-128"/>
            </a:endParaRPr>
          </a:p>
          <a:p>
            <a:pPr>
              <a:spcAft>
                <a:spcPts val="600"/>
              </a:spcAft>
            </a:pPr>
            <a:endParaRPr lang="en-US" b="1"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Una revisión sistemática y meta-análisis para evaluar el uso de imágenes en la etapa temprana para lumbalgia en pacientes sin indicación de padecimientos subyacentes graves versus atención clínica usual sin imágenes en la etapa temprana encontró que las imágenes tempranas no mejoran los resultados ni a corto- ni a </a:t>
            </a:r>
            <a:r>
              <a:rPr lang="es-MX" baseline="0" dirty="0" smtClean="0">
                <a:latin typeface="+mj-lt"/>
                <a:ea typeface="ＭＳ Ｐゴシック" pitchFamily="34" charset="-128"/>
              </a:rPr>
              <a:t>largo-plazo.</a:t>
            </a:r>
          </a:p>
          <a:p>
            <a:pPr>
              <a:spcAft>
                <a:spcPts val="600"/>
              </a:spcAft>
            </a:pPr>
            <a:r>
              <a:rPr lang="es-MX" baseline="0" dirty="0" smtClean="0">
                <a:latin typeface="+mj-lt"/>
                <a:ea typeface="ＭＳ Ｐゴシック" pitchFamily="34" charset="-128"/>
              </a:rPr>
              <a:t>Esta slide indica situaciones</a:t>
            </a:r>
            <a:r>
              <a:rPr lang="es-MX" dirty="0" smtClean="0">
                <a:latin typeface="+mj-lt"/>
                <a:ea typeface="ＭＳ Ｐゴシック" pitchFamily="34" charset="-128"/>
              </a:rPr>
              <a:t> en que las imágenes tempranas son usualmente apropiadas en casos de l</a:t>
            </a:r>
            <a:r>
              <a:rPr lang="es-MX" baseline="0" dirty="0" smtClean="0">
                <a:latin typeface="+mj-lt"/>
                <a:ea typeface="ＭＳ Ｐゴシック" pitchFamily="34" charset="-128"/>
              </a:rPr>
              <a:t>umbalgia.</a:t>
            </a:r>
            <a:endParaRPr lang="es-MX" dirty="0" smtClean="0">
              <a:latin typeface="+mj-lt"/>
              <a:ea typeface="ＭＳ Ｐゴシック" pitchFamily="34" charset="-128"/>
            </a:endParaRPr>
          </a:p>
          <a:p>
            <a:pPr>
              <a:spcAft>
                <a:spcPts val="600"/>
              </a:spcAft>
              <a:buNone/>
            </a:pPr>
            <a:r>
              <a:rPr lang="es-MX" sz="1200" b="1" dirty="0" smtClean="0">
                <a:latin typeface="+mj-lt"/>
              </a:rPr>
              <a:t>Referencias</a:t>
            </a:r>
          </a:p>
          <a:p>
            <a:r>
              <a:rPr lang="pt-BR" dirty="0" smtClean="0"/>
              <a:t>Chou R </a:t>
            </a:r>
            <a:r>
              <a:rPr lang="pt-BR" i="1" dirty="0" smtClean="0"/>
              <a:t>et al. </a:t>
            </a:r>
            <a:r>
              <a:rPr lang="pt-BR" dirty="0" smtClean="0"/>
              <a:t>Imaging strategies </a:t>
            </a:r>
            <a:r>
              <a:rPr lang="en-CA" dirty="0" smtClean="0"/>
              <a:t>for low-back pain: systematic review and meta-analysis. </a:t>
            </a:r>
            <a:r>
              <a:rPr lang="en-US" i="1" dirty="0" smtClean="0"/>
              <a:t>Lancet</a:t>
            </a:r>
            <a:r>
              <a:rPr lang="en-US" dirty="0" smtClean="0"/>
              <a:t> 2009; 373(9662):463-72.</a:t>
            </a:r>
          </a:p>
          <a:p>
            <a:r>
              <a:rPr lang="en-US" dirty="0" smtClean="0"/>
              <a:t>Davis PC </a:t>
            </a:r>
            <a:r>
              <a:rPr lang="en-US" i="1" dirty="0" smtClean="0"/>
              <a:t>et al. </a:t>
            </a:r>
            <a:r>
              <a:rPr lang="en-US" dirty="0" smtClean="0"/>
              <a:t>ACR Appropriateness Criteria on low back pain. </a:t>
            </a:r>
            <a:r>
              <a:rPr lang="en-US" i="1" dirty="0" smtClean="0"/>
              <a:t>J AM Coll Radiol</a:t>
            </a:r>
            <a:r>
              <a:rPr lang="en-US" dirty="0" smtClean="0"/>
              <a:t> 2009; 6(6):401-7.</a:t>
            </a:r>
          </a:p>
          <a:p>
            <a:pPr>
              <a:spcAft>
                <a:spcPts val="600"/>
              </a:spcAft>
            </a:pPr>
            <a:endParaRPr lang="en-US" sz="1200" dirty="0" smtClean="0">
              <a:latin typeface="+mj-lt"/>
            </a:endParaRPr>
          </a:p>
          <a:p>
            <a:pPr>
              <a:spcAft>
                <a:spcPts val="600"/>
              </a:spcAft>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216152"/>
            <a:ext cx="6264696" cy="4383018"/>
          </a:xfrm>
        </p:spPr>
        <p:txBody>
          <a:bodyPr>
            <a:noAutofit/>
          </a:bodyPr>
          <a:lstStyle/>
          <a:p>
            <a:pPr eaLnBrk="0" fontAlgn="base" hangingPunct="0">
              <a:spcBef>
                <a:spcPct val="30000"/>
              </a:spcBef>
              <a:spcAft>
                <a:spcPts val="600"/>
              </a:spcAft>
              <a:defRPr/>
            </a:pPr>
            <a:r>
              <a:rPr lang="es-MX" b="1" dirty="0" smtClean="0">
                <a:latin typeface="+mj-lt"/>
                <a:ea typeface="ＭＳ Ｐゴシック" pitchFamily="34" charset="-128"/>
              </a:rPr>
              <a:t>Notas del Conferencista</a:t>
            </a:r>
          </a:p>
          <a:p>
            <a:pPr>
              <a:spcAft>
                <a:spcPts val="600"/>
              </a:spcAft>
            </a:pPr>
            <a:r>
              <a:rPr lang="es-MX" sz="1200" kern="1200" baseline="0" dirty="0" smtClean="0">
                <a:solidFill>
                  <a:schemeClr val="tx1"/>
                </a:solidFill>
                <a:latin typeface="+mj-lt"/>
              </a:rPr>
              <a:t>Desde el punto de vista diagnóstico es crítico separar al 95% de los pacientes con dolor de espalda simple del 5% con daños neurológicos o enfermedades subyacentes graves. La lumbalgia puede surgir a partir de causas mecánicas, viscerales, y otras. La historia y el examen físico cuidadosos pueden determinar la fuente de la enfermedad sistémica.</a:t>
            </a:r>
          </a:p>
          <a:p>
            <a:pPr>
              <a:spcAft>
                <a:spcPts val="600"/>
              </a:spcAft>
            </a:pPr>
            <a:r>
              <a:rPr lang="es-MX" sz="1200" kern="1200" spc="-10" baseline="0" dirty="0" smtClean="0">
                <a:solidFill>
                  <a:schemeClr val="tx1"/>
                </a:solidFill>
                <a:latin typeface="+mj-lt"/>
              </a:rPr>
              <a:t>En ausencia de hallazgos que sugieran enfermedad sistémica, las imágenes son raramente necesarias </a:t>
            </a:r>
            <a:r>
              <a:rPr lang="es-MX" spc="-10" dirty="0" smtClean="0">
                <a:latin typeface="+mj-lt"/>
              </a:rPr>
              <a:t>hasta </a:t>
            </a:r>
            <a:r>
              <a:rPr lang="es-MX" sz="1200" kern="1200" spc="-10" baseline="0" dirty="0" smtClean="0">
                <a:solidFill>
                  <a:schemeClr val="tx1"/>
                </a:solidFill>
                <a:latin typeface="+mj-lt"/>
              </a:rPr>
              <a:t>después de  6 semanas de terapia conservadora. Para pacientes con hallazgos</a:t>
            </a:r>
            <a:r>
              <a:rPr lang="es-MX" sz="1200" kern="1200" spc="-10" dirty="0" smtClean="0">
                <a:solidFill>
                  <a:schemeClr val="tx1"/>
                </a:solidFill>
                <a:latin typeface="+mj-lt"/>
              </a:rPr>
              <a:t> que sugieran </a:t>
            </a:r>
            <a:r>
              <a:rPr lang="es-MX" sz="1200" kern="1200" spc="-10" baseline="0" dirty="0" smtClean="0">
                <a:solidFill>
                  <a:schemeClr val="tx1"/>
                </a:solidFill>
                <a:latin typeface="+mj-lt"/>
              </a:rPr>
              <a:t>enfermedad sistémica o con dolor de espalda que no mejore después de  6 semanas de terapia conservadora, los hallazgos normales en la radiografía simple y una tasa de sedimentación eritrocítica normal pueden descartar casi completamente una enfermedad sistémica. Para pacientes con ciática o síntomas de estenosis espinal que no mejoran en 6 semanas, TC o IRM deben ser considerados.</a:t>
            </a:r>
          </a:p>
          <a:p>
            <a:r>
              <a:rPr lang="es-MX" sz="1200" kern="1200" spc="-10" baseline="0" dirty="0" smtClean="0">
                <a:solidFill>
                  <a:schemeClr val="tx1"/>
                </a:solidFill>
                <a:latin typeface="+mj-lt"/>
              </a:rPr>
              <a:t>La TC e IRM son igualmente precisos para el diagnóstico de disco herniado </a:t>
            </a:r>
            <a:r>
              <a:rPr lang="es-MX" spc="-10" dirty="0" smtClean="0">
                <a:latin typeface="+mj-lt"/>
              </a:rPr>
              <a:t>o </a:t>
            </a:r>
            <a:r>
              <a:rPr lang="es-MX" sz="1200" kern="1200" spc="-10" baseline="0" dirty="0" smtClean="0">
                <a:solidFill>
                  <a:schemeClr val="tx1"/>
                </a:solidFill>
                <a:latin typeface="+mj-lt"/>
              </a:rPr>
              <a:t>estenosis espinal. IRM es probablemente más sensible y específica que otras pruebas de imágenes para</a:t>
            </a:r>
            <a:r>
              <a:rPr lang="es-MX" sz="1200" kern="1200" spc="-10" dirty="0" smtClean="0">
                <a:solidFill>
                  <a:schemeClr val="tx1"/>
                </a:solidFill>
                <a:latin typeface="+mj-lt"/>
              </a:rPr>
              <a:t> detectar infecciones o malignidades que causan </a:t>
            </a:r>
            <a:r>
              <a:rPr lang="es-MX" sz="1200" kern="1200" spc="-10" baseline="0" dirty="0" smtClean="0">
                <a:solidFill>
                  <a:schemeClr val="tx1"/>
                </a:solidFill>
                <a:latin typeface="+mj-lt"/>
              </a:rPr>
              <a:t>dolor de espalda. TC o IRM y la evaluación </a:t>
            </a:r>
            <a:r>
              <a:rPr lang="es-MX" spc="-10" dirty="0" smtClean="0"/>
              <a:t>quirúrgica deben realizarse </a:t>
            </a:r>
            <a:r>
              <a:rPr lang="es-MX" sz="1200" kern="1200" spc="-10" baseline="0" dirty="0" smtClean="0">
                <a:solidFill>
                  <a:schemeClr val="tx1"/>
                </a:solidFill>
                <a:latin typeface="+mj-lt"/>
              </a:rPr>
              <a:t>inmediatamente en pacientes con síntomas del síndrome de cauda equina.</a:t>
            </a:r>
          </a:p>
          <a:p>
            <a:pPr>
              <a:spcAft>
                <a:spcPts val="600"/>
              </a:spcAft>
            </a:pPr>
            <a:r>
              <a:rPr lang="en-US" sz="1200" b="1" kern="1200" baseline="0" dirty="0" smtClean="0">
                <a:solidFill>
                  <a:schemeClr val="tx1"/>
                </a:solidFill>
                <a:latin typeface="+mj-lt"/>
              </a:rPr>
              <a:t>Referencia</a:t>
            </a:r>
            <a:endParaRPr lang="en-US" sz="1200" b="1" i="1" kern="1200" baseline="0" dirty="0" smtClean="0">
              <a:solidFill>
                <a:schemeClr val="tx1"/>
              </a:solidFill>
              <a:latin typeface="+mj-lt"/>
            </a:endParaRPr>
          </a:p>
          <a:p>
            <a:r>
              <a:rPr lang="en-CA" dirty="0" smtClean="0"/>
              <a:t>Jarvik JG, Deyo RA. Diagnostic evaluation of low back pain with emphasis on imaging. </a:t>
            </a:r>
            <a:r>
              <a:rPr lang="en-CA" i="1" dirty="0" smtClean="0"/>
              <a:t>Ann Intern Med</a:t>
            </a:r>
            <a:r>
              <a:rPr lang="en-CA" dirty="0" smtClean="0"/>
              <a:t> 2002; 137:586-97.</a:t>
            </a:r>
            <a:endParaRPr lang="en-US" b="1" dirty="0" smtClean="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983560" cy="4183380"/>
          </a:xfrm>
        </p:spPr>
        <p:txBody>
          <a:bodyPr>
            <a:noAutofit/>
          </a:bodyPr>
          <a:lstStyle/>
          <a:p>
            <a:pPr eaLnBrk="0" fontAlgn="base" hangingPunct="0">
              <a:spcBef>
                <a:spcPct val="30000"/>
              </a:spcBef>
              <a:spcAft>
                <a:spcPts val="600"/>
              </a:spcAft>
              <a:defRPr/>
            </a:pPr>
            <a:r>
              <a:rPr lang="es-MX" b="1" dirty="0" smtClean="0">
                <a:latin typeface="+mj-lt"/>
                <a:ea typeface="ＭＳ Ｐゴシック" pitchFamily="34" charset="-128"/>
              </a:rPr>
              <a:t>Notas del Conferencista</a:t>
            </a:r>
          </a:p>
          <a:p>
            <a:r>
              <a:rPr lang="es-MX" dirty="0" smtClean="0"/>
              <a:t>Desde el punto de vista diagnóstico es crítico separar al 95% de los pacientes con dolor de espalda simple del 5% con daños neurológicos o enfermedades subyacentes graves. La lumbalgia puede surgir a partir de causas mecánicas, viscerales, y otras. La historia y el examen físico cuidadosos pueden determinar la fuente de la enfermedad sistémica.</a:t>
            </a:r>
          </a:p>
          <a:p>
            <a:r>
              <a:rPr lang="es-MX" spc="-10" dirty="0" smtClean="0"/>
              <a:t>En ausencia de hallazgos que sugieran enfermedad sistémica, las imágenes son raramente necesarias hasta después de  6 semanas de terapia conservadora. Para pacientes con hallazgos que sugieran enfermedad sistémica o con dolor de espalda que no mejore después de  6 semanas de terapia conservadora, los hallazgos normales en la radiografía simple y una tasa de sedimentación eritrocítica normal pueden descartar casi completamente una enfermedad sistémica. Para pacientes con ciática o síntomas de estenosis espinal que no mejoran en 6 semanas, TC o IRM deben ser considerados.</a:t>
            </a:r>
          </a:p>
          <a:p>
            <a:r>
              <a:rPr lang="es-MX" spc="-10" dirty="0" smtClean="0"/>
              <a:t>La TC e IRM son igualmente precisos para el diagnóstico de disco herniado o estenosis espinal. IRM es probablemente más sensible y específica que otras pruebas de imágenes para detectar infecciones o malignidades que causan dolor de espalda. TC o IRM y la evaluación quirúrgica deben realizarse inmediatamente en pacientes con síntomas del síndrome de cauda equina.</a:t>
            </a:r>
          </a:p>
          <a:p>
            <a:r>
              <a:rPr lang="es-MX" b="1" dirty="0" smtClean="0"/>
              <a:t>Referencia</a:t>
            </a:r>
            <a:endParaRPr lang="es-MX" b="1" i="1" dirty="0" smtClean="0"/>
          </a:p>
          <a:p>
            <a:r>
              <a:rPr lang="en-CA" dirty="0" smtClean="0"/>
              <a:t>Jarvik JG, Deyo RA. Diagnostic evaluation of low back pain with emphasis on imaging. </a:t>
            </a:r>
            <a:r>
              <a:rPr lang="en-CA" i="1" dirty="0" smtClean="0"/>
              <a:t>Ann Intern Med</a:t>
            </a:r>
            <a:r>
              <a:rPr lang="en-CA" dirty="0" smtClean="0"/>
              <a:t> 2002; 137:586-97.</a:t>
            </a:r>
            <a:endParaRPr lang="en-US" b="1" dirty="0" smtClean="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415790"/>
            <a:ext cx="6408712" cy="4183380"/>
          </a:xfrm>
        </p:spPr>
        <p:txBody>
          <a:bodyPr>
            <a:noAutofit/>
          </a:bodyPr>
          <a:lstStyle/>
          <a:p>
            <a:pPr eaLnBrk="0" fontAlgn="base" hangingPunct="0">
              <a:spcBef>
                <a:spcPct val="30000"/>
              </a:spcBef>
              <a:spcAft>
                <a:spcPts val="600"/>
              </a:spcAft>
              <a:defRPr/>
            </a:pPr>
            <a:r>
              <a:rPr lang="es-MX" b="1" dirty="0" smtClean="0">
                <a:latin typeface="+mj-lt"/>
                <a:ea typeface="ＭＳ Ｐゴシック" pitchFamily="34" charset="-128"/>
              </a:rPr>
              <a:t>Notas del Conferencista</a:t>
            </a:r>
          </a:p>
          <a:p>
            <a:r>
              <a:rPr lang="es-MX" dirty="0" smtClean="0"/>
              <a:t>Desde el punto de vista diagnóstico es crítico separar al 95% de los pacientes con dolor de espalda simple del 5% con daños neurológicos o enfermedades subyacentes graves. La lumbalgia puede surgir a partir de causas mecánicas, viscerales, y otras. La historia y el examen físico cuidadosos pueden determinar la fuente de la enfermedad sistémica.</a:t>
            </a:r>
          </a:p>
          <a:p>
            <a:r>
              <a:rPr lang="es-MX" spc="-10" dirty="0" smtClean="0"/>
              <a:t>En ausencia de hallazgos que sugieran enfermedad sistémica, las imágenes son raramente necesarias hasta después de  6 semanas de terapia conservadora. Para pacientes con hallazgos que sugieran enfermedad sistémica o con dolor de espalda que no mejore después de  6 semanas de terapia conservadora, los hallazgos normales en la radiografía simple y una tasa de sedimentación eritrocítica normal pueden descartar casi completamente una enfermedad sistémica. Para pacientes con ciática o síntomas de estenosis espinal que no mejoran en 6 semanas, TC o IRM deben ser considerados.</a:t>
            </a:r>
          </a:p>
          <a:p>
            <a:r>
              <a:rPr lang="es-MX" spc="-10" dirty="0" smtClean="0"/>
              <a:t>La TC e IRM son igualmente precisos para el diagnóstico de disco herniado o estenosis espinal. IRM es probablemente más sensible y específica que otras pruebas de imágenes para detectar infecciones o malignidades que causan dolor de espalda. TC o IRM y la evaluación quirúrgica deben realizarse inmediatamente en pacientes con síntomas del síndrome de cauda equina.</a:t>
            </a:r>
          </a:p>
          <a:p>
            <a:r>
              <a:rPr lang="es-MX" b="1" dirty="0" smtClean="0"/>
              <a:t>Referencia</a:t>
            </a:r>
            <a:endParaRPr lang="es-MX" b="1" i="1" dirty="0" smtClean="0"/>
          </a:p>
          <a:p>
            <a:r>
              <a:rPr lang="en-CA" dirty="0" smtClean="0"/>
              <a:t>Jarvik JG, Deyo RA. Diagnostic evaluation of low back pain with emphasis on imaging. </a:t>
            </a:r>
            <a:r>
              <a:rPr lang="en-CA" i="1" dirty="0" smtClean="0"/>
              <a:t>Ann Intern Med</a:t>
            </a:r>
            <a:r>
              <a:rPr lang="en-CA" dirty="0" smtClean="0"/>
              <a:t> 2002; 137:586-97.</a:t>
            </a:r>
            <a:endParaRPr lang="en-US" b="1" dirty="0" smtClean="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2494634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2489467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67536" cy="4183380"/>
          </a:xfrm>
        </p:spPr>
        <p:txBody>
          <a:bodyPr>
            <a:normAutofit/>
          </a:bodyPr>
          <a:lstStyle/>
          <a:p>
            <a:pPr>
              <a:spcAft>
                <a:spcPts val="600"/>
              </a:spcAft>
            </a:pPr>
            <a:r>
              <a:rPr lang="es-MX" b="1" dirty="0" smtClean="0">
                <a:latin typeface="+mj-lt"/>
              </a:rPr>
              <a:t>Notas del Conferencista</a:t>
            </a:r>
          </a:p>
          <a:p>
            <a:pPr>
              <a:spcAft>
                <a:spcPts val="600"/>
              </a:spcAft>
            </a:pPr>
            <a:r>
              <a:rPr lang="es-MX" dirty="0" smtClean="0">
                <a:ea typeface="ＭＳ Ｐゴシック" pitchFamily="34" charset="-128"/>
              </a:rPr>
              <a:t>La lumbalgia aguda generalmente es no-específico y por lo tanto no puede ser atribuido a una causa definitiva. Esta incluye algunas de las pistas clínicas clave de a etiología de la lumbalgia.</a:t>
            </a:r>
          </a:p>
          <a:p>
            <a:pPr>
              <a:spcAft>
                <a:spcPts val="600"/>
              </a:spcAft>
            </a:pPr>
            <a:r>
              <a:rPr lang="es-MX" dirty="0" smtClean="0">
                <a:ea typeface="ＭＳ Ｐゴシック" pitchFamily="34" charset="-128"/>
              </a:rPr>
              <a:t>Aunque la mayoría de los pacientes se recupera rápidamente con tratamiento mínimo, la evaluación apropiada es imperativa para identificar casos raros de patología subyacente grave. Ciertas señales de alarma deben indicar el tratamiento agresivo o  la referencia a un especialista de la columna, mientras que otras son menos preocupantes. Las señales de alarma graves incluyen un trauma importante relacionado con la edad (i.e., lesión relacionada con una caída desde lo alto o una colisión de un vehículo motorizado en un paciente joven, o de una caída menor o por levantar cosas muy pesadas en un paciente con osteoporosis o posible osteoporosis), déficit motor o sensorial progresivo o mayor, inicio nuevo de incontinencia urinaria o fecal o retención urinaria, pérdida de tono del esfínter anal, parestesia en silla de montar, historia de cáncer metastásico a hueso, y sospecha de infección espinal. </a:t>
            </a:r>
          </a:p>
          <a:p>
            <a:pPr>
              <a:spcAft>
                <a:spcPts val="600"/>
              </a:spcAft>
            </a:pPr>
            <a:r>
              <a:rPr lang="es-MX" b="1" dirty="0" smtClean="0">
                <a:latin typeface="+mj-lt"/>
                <a:ea typeface="ＭＳ Ｐゴシック" pitchFamily="34" charset="-128"/>
              </a:rPr>
              <a:t>Referencia</a:t>
            </a:r>
            <a:endParaRPr lang="es-MX" b="1" i="1" dirty="0" smtClean="0">
              <a:latin typeface="+mj-lt"/>
              <a:ea typeface="ＭＳ Ｐゴシック" pitchFamily="34" charset="-128"/>
            </a:endParaRPr>
          </a:p>
          <a:p>
            <a:pPr>
              <a:defRPr/>
            </a:pPr>
            <a:r>
              <a:rPr lang="en-CA" dirty="0" smtClean="0">
                <a:ea typeface="ＭＳ Ｐゴシック" pitchFamily="34" charset="-128"/>
              </a:rPr>
              <a:t>Casazza BA. Diagnosis and treatment of acute low back pain. </a:t>
            </a:r>
            <a:r>
              <a:rPr lang="en-CA" i="1" dirty="0" smtClean="0">
                <a:ea typeface="ＭＳ Ｐゴシック" pitchFamily="34" charset="-128"/>
              </a:rPr>
              <a:t>Am Fam Physician </a:t>
            </a:r>
            <a:r>
              <a:rPr lang="en-CA" dirty="0" smtClean="0">
                <a:ea typeface="ＭＳ Ｐゴシック" pitchFamily="34" charset="-128"/>
              </a:rPr>
              <a:t>2012; 85(4):343-50.</a:t>
            </a:r>
          </a:p>
          <a:p>
            <a:pPr marL="0" marR="0" indent="0" algn="l" defTabSz="914400" rtl="0" eaLnBrk="1" fontAlgn="auto" latinLnBrk="0" hangingPunct="1">
              <a:spcBef>
                <a:spcPts val="0"/>
              </a:spcBef>
              <a:spcAft>
                <a:spcPts val="600"/>
              </a:spcAft>
              <a:buClrTx/>
              <a:buSzTx/>
              <a:buFontTx/>
              <a:buNone/>
              <a:tabLst/>
              <a:defRPr/>
            </a:pPr>
            <a:endParaRPr lang="es-MX" b="1" i="1"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a:defRPr/>
            </a:pPr>
            <a:r>
              <a:rPr lang="es-MX" dirty="0" smtClean="0">
                <a:latin typeface="+mj-lt"/>
              </a:rPr>
              <a:t>El diagnóstico exacto de la fuente específica de lumbalgia crónica es imperativo para el manejo apropiado del paciente. Esta revisión </a:t>
            </a:r>
            <a:r>
              <a:rPr lang="es-MX" dirty="0" smtClean="0"/>
              <a:t>retrospectiva </a:t>
            </a:r>
            <a:r>
              <a:rPr lang="es-MX" dirty="0" smtClean="0">
                <a:latin typeface="+mj-lt"/>
              </a:rPr>
              <a:t>de tablas de 378 casos de 358 pacientes indicó que la prevalencia de trastorno interno del disco fue del 42%, de dolor en la articulación facetaria fue del 31% y de dolor en la articulación sacroilíaca fue del 18%. El disco intervertebral es la etiología más común de lumbalgia crónica en la población adulta con lumbalgia.</a:t>
            </a:r>
          </a:p>
          <a:p>
            <a:pPr>
              <a:spcAft>
                <a:spcPts val="600"/>
              </a:spcAft>
              <a:defRPr/>
            </a:pPr>
            <a:r>
              <a:rPr lang="es-MX" b="1" dirty="0" smtClean="0">
                <a:latin typeface="+mj-lt"/>
                <a:ea typeface="ＭＳ Ｐゴシック" pitchFamily="34" charset="-128"/>
              </a:rPr>
              <a:t>Referencia</a:t>
            </a:r>
          </a:p>
          <a:p>
            <a:r>
              <a:rPr lang="en-CA" dirty="0" smtClean="0">
                <a:ea typeface="ＭＳ Ｐゴシック" pitchFamily="34" charset="-128"/>
              </a:rPr>
              <a:t>DePalma MJ </a:t>
            </a:r>
            <a:r>
              <a:rPr lang="en-CA" i="1" dirty="0" smtClean="0">
                <a:ea typeface="ＭＳ Ｐゴシック" pitchFamily="34" charset="-128"/>
              </a:rPr>
              <a:t>et al. </a:t>
            </a:r>
            <a:r>
              <a:rPr lang="en-CA" dirty="0" smtClean="0">
                <a:ea typeface="ＭＳ Ｐゴシック" pitchFamily="34" charset="-128"/>
              </a:rPr>
              <a:t>What is the source of chronic low back pain and does age play a role? </a:t>
            </a:r>
            <a:r>
              <a:rPr lang="en-CA" i="1" dirty="0" smtClean="0">
                <a:ea typeface="ＭＳ Ｐゴシック" pitchFamily="34" charset="-128"/>
              </a:rPr>
              <a:t>Pain Med</a:t>
            </a:r>
            <a:r>
              <a:rPr lang="en-CA" dirty="0" smtClean="0">
                <a:ea typeface="ＭＳ Ｐゴシック" pitchFamily="34" charset="-128"/>
              </a:rPr>
              <a:t> 2011; 12(2):224-33.</a:t>
            </a:r>
          </a:p>
          <a:p>
            <a:pPr>
              <a:spcAft>
                <a:spcPts val="600"/>
              </a:spcAft>
            </a:pPr>
            <a:endParaRPr lang="en-CA" dirty="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432176"/>
            <a:ext cx="6480720" cy="4166994"/>
          </a:xfrm>
        </p:spPr>
        <p:txBody>
          <a:bodyPr>
            <a:normAutofit/>
          </a:bodyPr>
          <a:lstStyle/>
          <a:p>
            <a:pPr>
              <a:spcAft>
                <a:spcPts val="600"/>
              </a:spcAft>
            </a:pPr>
            <a:r>
              <a:rPr lang="es-MX" b="1" dirty="0" smtClean="0">
                <a:latin typeface="+mj-lt"/>
                <a:ea typeface="ＭＳ Ｐゴシック" pitchFamily="34" charset="-128"/>
              </a:rPr>
              <a:t>Notas del Conferencista </a:t>
            </a:r>
          </a:p>
          <a:p>
            <a:pPr>
              <a:spcAft>
                <a:spcPts val="600"/>
              </a:spcAft>
            </a:pPr>
            <a:r>
              <a:rPr lang="es-MX" dirty="0" smtClean="0">
                <a:latin typeface="+mj-lt"/>
                <a:ea typeface="ＭＳ Ｐゴシック" pitchFamily="34" charset="-128"/>
              </a:rPr>
              <a:t>El dolor muscular es caracterizado por músculos en un estado acortado o contraído con aumento de tono y rigidez y que contienen puntos gatillo. Los puntos gatillo son nódulos sensibles, firmes, de 3- a 6-mm identificados a la palpación de los músculos. </a:t>
            </a:r>
            <a:r>
              <a:rPr lang="es-MX" dirty="0" smtClean="0">
                <a:ea typeface="ＭＳ Ｐゴシック" pitchFamily="34" charset="-128"/>
              </a:rPr>
              <a:t>La palpación de un punto gatillo provoca dolor intenso irradiado en zonas de r</a:t>
            </a:r>
            <a:r>
              <a:rPr lang="es-MX" dirty="0" smtClean="0">
                <a:latin typeface="+mj-lt"/>
                <a:ea typeface="ＭＳ Ｐゴシック" pitchFamily="34" charset="-128"/>
              </a:rPr>
              <a:t>eferencia localizadas. La estimulación mecánica de la banda tensa (un punto hiper-irritable en el </a:t>
            </a:r>
            <a:r>
              <a:rPr lang="es-MX" dirty="0" smtClean="0">
                <a:ea typeface="ＭＳ Ｐゴシック" pitchFamily="34" charset="-128"/>
              </a:rPr>
              <a:t>punto gatillo)</a:t>
            </a:r>
            <a:r>
              <a:rPr lang="es-MX" dirty="0" smtClean="0">
                <a:latin typeface="+mj-lt"/>
                <a:ea typeface="ＭＳ Ｐゴシック" pitchFamily="34" charset="-128"/>
              </a:rPr>
              <a:t> por medio de la inserción de una aguja o de presión transversa rápida generalmente provoca un tirón muscular localizado. </a:t>
            </a:r>
          </a:p>
          <a:p>
            <a:pPr>
              <a:spcAft>
                <a:spcPts val="600"/>
              </a:spcAft>
            </a:pPr>
            <a:r>
              <a:rPr lang="es-MX" dirty="0" smtClean="0">
                <a:latin typeface="+mj-lt"/>
                <a:ea typeface="ＭＳ Ｐゴシック" pitchFamily="34" charset="-128"/>
              </a:rPr>
              <a:t>La palpación de un punto gatillo</a:t>
            </a:r>
            <a:r>
              <a:rPr lang="es-MX" dirty="0" smtClean="0">
                <a:ea typeface="ＭＳ Ｐゴシック" pitchFamily="34" charset="-128"/>
              </a:rPr>
              <a:t> </a:t>
            </a:r>
            <a:r>
              <a:rPr lang="es-MX" dirty="0" smtClean="0">
                <a:latin typeface="+mj-lt"/>
                <a:ea typeface="ＭＳ Ｐゴシック" pitchFamily="34" charset="-128"/>
              </a:rPr>
              <a:t>en ocasiones provoca un signo de ‘salto’, que es un reflejo involuntario o retiro desproporcionado a la presión aplicada en la palpación. El dolor muscular puede volverse sintomático como resultado de trauma directo o indirecto, exposición a tensión acumulativa o repetitiva, disfunción postural o desacondicionamiento físico. Puede ocurrir dolor muscular en el sitio del daño tisular o como resultado de trastornos radiculares o neuropáticos en los sitios donde el dolor es referido. </a:t>
            </a:r>
          </a:p>
          <a:p>
            <a:pPr>
              <a:spcAft>
                <a:spcPts val="600"/>
              </a:spcAft>
            </a:pPr>
            <a:r>
              <a:rPr lang="es-MX" b="1" dirty="0" smtClean="0">
                <a:latin typeface="+mj-lt"/>
                <a:ea typeface="ＭＳ Ｐゴシック" pitchFamily="34" charset="-128"/>
              </a:rPr>
              <a:t>Referencia</a:t>
            </a:r>
          </a:p>
          <a:p>
            <a:r>
              <a:rPr lang="en-CA" dirty="0" smtClean="0">
                <a:ea typeface="ＭＳ Ｐゴシック" pitchFamily="34" charset="-128"/>
              </a:rPr>
              <a:t>Wheeler AH. Diagnosis and management of low back pain and sciatica. </a:t>
            </a:r>
            <a:br>
              <a:rPr lang="en-CA" dirty="0" smtClean="0">
                <a:ea typeface="ＭＳ Ｐゴシック" pitchFamily="34" charset="-128"/>
              </a:rPr>
            </a:br>
            <a:r>
              <a:rPr lang="en-CA" i="1" dirty="0" smtClean="0">
                <a:ea typeface="ＭＳ Ｐゴシック" pitchFamily="34" charset="-128"/>
              </a:rPr>
              <a:t>Am Fam Physician</a:t>
            </a:r>
            <a:r>
              <a:rPr lang="en-CA" dirty="0" smtClean="0">
                <a:ea typeface="ＭＳ Ｐゴシック" pitchFamily="34" charset="-128"/>
              </a:rPr>
              <a:t> 1995; 52(5):1333-41, 1347-8.</a:t>
            </a:r>
          </a:p>
          <a:p>
            <a:pPr>
              <a:spcAft>
                <a:spcPts val="600"/>
              </a:spcAft>
            </a:pPr>
            <a:endParaRPr lang="es-MX" u="sng"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Esta slide resume una variedad de padecimientos del tejido blando que pueden causar l</a:t>
            </a:r>
            <a:r>
              <a:rPr lang="es-MX" baseline="0" dirty="0" smtClean="0">
                <a:latin typeface="+mj-lt"/>
                <a:ea typeface="ＭＳ Ｐゴシック" pitchFamily="34" charset="-128"/>
              </a:rPr>
              <a:t>umbalgia.</a:t>
            </a:r>
            <a:endParaRPr lang="es-MX" dirty="0" smtClean="0">
              <a:latin typeface="+mj-lt"/>
              <a:ea typeface="ＭＳ Ｐゴシック" pitchFamily="34" charset="-128"/>
            </a:endParaRPr>
          </a:p>
          <a:p>
            <a:r>
              <a:rPr lang="es-MX" dirty="0" smtClean="0">
                <a:latin typeface="+mj-lt"/>
                <a:ea typeface="ＭＳ Ｐゴシック" pitchFamily="34" charset="-128"/>
              </a:rPr>
              <a:t>Síntomas característicos de dolor miofascial pueden iniciar después de un trauma o lesión discretos o pueden ser de aparición insidiosa. Los pacientes se quejan de una sensación dolorosa localizada o regional profunda. Las áreas de distribución incluyen la espalda baja, los glúteos y los muslos. El dolor es usualmente crónico y está frecuentemente asociado con disfunción autonómica. El médico que evalúa debe considerar un diagnóstico diferencial amplio a la presentación para evitar omitir causas frecuentes de los síntomas. Es importante enfocarse en trastornos del tejido blando que puedan ser la causa de la lumbalgia.</a:t>
            </a:r>
          </a:p>
          <a:p>
            <a:pPr>
              <a:spcAft>
                <a:spcPts val="600"/>
              </a:spcAft>
            </a:pPr>
            <a:r>
              <a:rPr lang="es-MX" b="1" dirty="0" smtClean="0">
                <a:latin typeface="+mj-lt"/>
                <a:ea typeface="ＭＳ Ｐゴシック" pitchFamily="34" charset="-128"/>
              </a:rPr>
              <a:t>Referencia</a:t>
            </a:r>
          </a:p>
          <a:p>
            <a:r>
              <a:rPr lang="en-CA" dirty="0" smtClean="0">
                <a:ea typeface="ＭＳ Ｐゴシック" pitchFamily="34" charset="-128"/>
              </a:rPr>
              <a:t>Borg-Stein J, Wilkins A. Soft tissue determinants of low back pain. </a:t>
            </a:r>
            <a:br>
              <a:rPr lang="en-CA" dirty="0" smtClean="0">
                <a:ea typeface="ＭＳ Ｐゴシック" pitchFamily="34" charset="-128"/>
              </a:rPr>
            </a:br>
            <a:r>
              <a:rPr lang="en-CA" i="1" dirty="0" smtClean="0">
                <a:ea typeface="ＭＳ Ｐゴシック" pitchFamily="34" charset="-128"/>
              </a:rPr>
              <a:t>Curr Pain Headache Rep</a:t>
            </a:r>
            <a:r>
              <a:rPr lang="en-CA" dirty="0" smtClean="0">
                <a:ea typeface="ＭＳ Ｐゴシック" pitchFamily="34" charset="-128"/>
              </a:rPr>
              <a:t> 2006; 10(5):339-44.</a:t>
            </a:r>
          </a:p>
          <a:p>
            <a:pPr>
              <a:spcAft>
                <a:spcPts val="600"/>
              </a:spcAft>
            </a:pPr>
            <a:endParaRPr lang="en-CA" dirty="0">
              <a:latin typeface="+mj-lt"/>
              <a:ea typeface="ＭＳ Ｐゴシック" pitchFamily="34" charset="-128"/>
            </a:endParaRPr>
          </a:p>
          <a:p>
            <a:pPr>
              <a:spcAft>
                <a:spcPts val="600"/>
              </a:spcAft>
            </a:pPr>
            <a:endParaRPr lang="en-CA" dirty="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432176"/>
            <a:ext cx="5486400" cy="4183380"/>
          </a:xfrm>
        </p:spPr>
        <p:txBody>
          <a:bodyPr>
            <a:normAutofit/>
          </a:bodyPr>
          <a:lstStyle/>
          <a:p>
            <a:pPr marL="0" marR="0" indent="0" algn="l" defTabSz="914400" rtl="0" eaLnBrk="0" fontAlgn="base" latinLnBrk="0" hangingPunct="0">
              <a:lnSpc>
                <a:spcPct val="100000"/>
              </a:lnSpc>
              <a:spcAft>
                <a:spcPts val="600"/>
              </a:spcAft>
              <a:buClrTx/>
              <a:buSzTx/>
              <a:buFontTx/>
              <a:buNone/>
              <a:tabLst/>
              <a:defRPr/>
            </a:pPr>
            <a:r>
              <a:rPr lang="es-MX" b="1" dirty="0" smtClean="0">
                <a:latin typeface="+mj-lt"/>
                <a:ea typeface="ＭＳ Ｐゴシック" pitchFamily="34" charset="-128"/>
              </a:rPr>
              <a:t>Notas del Conferencista</a:t>
            </a:r>
          </a:p>
          <a:p>
            <a:pPr eaLnBrk="0" fontAlgn="base" hangingPunct="0">
              <a:defRPr/>
            </a:pPr>
            <a:r>
              <a:rPr lang="es-MX" spc="-20" dirty="0" smtClean="0">
                <a:latin typeface="+mj-lt"/>
                <a:ea typeface="ＭＳ Ｐゴシック" pitchFamily="34" charset="-128"/>
              </a:rPr>
              <a:t>El músculo piriforme se origina en S2-S4 en el aspecto ventrolateral del sacro y se inserta en la fosa piriforme del trocanter mayor . Sin embargo, existen variaciones considerables, donde las raíces nerviosas </a:t>
            </a:r>
            <a:r>
              <a:rPr lang="es-MX" spc="-20" dirty="0" smtClean="0">
                <a:ea typeface="ＭＳ Ｐゴシック" pitchFamily="34" charset="-128"/>
              </a:rPr>
              <a:t>S2 y S3 pasan a través del m</a:t>
            </a:r>
            <a:r>
              <a:rPr lang="es-MX" spc="-20" dirty="0" smtClean="0">
                <a:latin typeface="+mj-lt"/>
                <a:ea typeface="ＭＳ Ｐゴシック" pitchFamily="34" charset="-128"/>
              </a:rPr>
              <a:t>úsculo en algunos pacientes sintomáticos y en un gran porcentaje de controles vivos asintomáticos y cadáveres. </a:t>
            </a:r>
          </a:p>
          <a:p>
            <a:pPr marL="0" marR="0" indent="0" algn="l" defTabSz="914400" rtl="0" eaLnBrk="0" fontAlgn="base" latinLnBrk="0" hangingPunct="0">
              <a:lnSpc>
                <a:spcPct val="100000"/>
              </a:lnSpc>
              <a:spcAft>
                <a:spcPts val="600"/>
              </a:spcAft>
              <a:buClrTx/>
              <a:buSzTx/>
              <a:buFontTx/>
              <a:buNone/>
              <a:tabLst/>
              <a:defRPr/>
            </a:pPr>
            <a:r>
              <a:rPr lang="es-MX" b="1" dirty="0" smtClean="0">
                <a:latin typeface="+mj-lt"/>
                <a:ea typeface="ＭＳ Ｐゴシック" pitchFamily="34" charset="-128"/>
              </a:rPr>
              <a:t>Referencia</a:t>
            </a:r>
          </a:p>
          <a:p>
            <a:pPr eaLnBrk="0" fontAlgn="base" hangingPunct="0">
              <a:defRPr/>
            </a:pPr>
            <a:r>
              <a:rPr lang="en-CA" dirty="0" smtClean="0"/>
              <a:t>Manusov EG. Evaluation and diagnosis of low back pain. </a:t>
            </a:r>
            <a:r>
              <a:rPr lang="en-CA" i="1" dirty="0" smtClean="0"/>
              <a:t>Prim Care </a:t>
            </a:r>
            <a:r>
              <a:rPr lang="en-CA" dirty="0" smtClean="0"/>
              <a:t>2012; 39(1):471-9. </a:t>
            </a:r>
          </a:p>
          <a:p>
            <a:pPr marL="0" marR="0" indent="0" algn="l" defTabSz="914400" rtl="0" eaLnBrk="0" fontAlgn="base" latinLnBrk="0" hangingPunct="0">
              <a:lnSpc>
                <a:spcPct val="100000"/>
              </a:lnSpc>
              <a:spcAft>
                <a:spcPts val="600"/>
              </a:spcAft>
              <a:buClrTx/>
              <a:buSzTx/>
              <a:buFontTx/>
              <a:buNone/>
              <a:tabLst/>
              <a:defRPr/>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415790"/>
            <a:ext cx="5983560" cy="4183380"/>
          </a:xfrm>
        </p:spPr>
        <p:txBody>
          <a:bodyPr>
            <a:normAutofit/>
          </a:bodyPr>
          <a:lstStyle/>
          <a:p>
            <a:pPr marL="0" marR="0" indent="0" algn="l" defTabSz="914400" rtl="0" eaLnBrk="0" fontAlgn="base" latinLnBrk="0" hangingPunct="0">
              <a:spcBef>
                <a:spcPct val="30000"/>
              </a:spcBef>
              <a:spcAft>
                <a:spcPts val="600"/>
              </a:spcAft>
              <a:buClrTx/>
              <a:buSzTx/>
              <a:buFontTx/>
              <a:buNone/>
              <a:tabLst/>
              <a:defRPr/>
            </a:pPr>
            <a:r>
              <a:rPr lang="es-MX" b="1" dirty="0" smtClean="0">
                <a:latin typeface="+mj-lt"/>
                <a:ea typeface="ＭＳ Ｐゴシック" pitchFamily="34" charset="-128"/>
              </a:rPr>
              <a:t>Notas del Conferencista</a:t>
            </a:r>
          </a:p>
          <a:p>
            <a:pPr eaLnBrk="0" fontAlgn="base" hangingPunct="0">
              <a:defRPr/>
            </a:pPr>
            <a:r>
              <a:rPr lang="es-MX" dirty="0" smtClean="0">
                <a:latin typeface="+mj-lt"/>
                <a:ea typeface="ＭＳ Ｐゴシック" pitchFamily="34" charset="-128"/>
              </a:rPr>
              <a:t>Síntomas </a:t>
            </a:r>
            <a:r>
              <a:rPr lang="es-MX" dirty="0" smtClean="0">
                <a:ea typeface="ＭＳ Ｐゴシック" pitchFamily="34" charset="-128"/>
              </a:rPr>
              <a:t>característicos del </a:t>
            </a:r>
            <a:r>
              <a:rPr lang="es-MX" dirty="0" smtClean="0">
                <a:latin typeface="+mj-lt"/>
                <a:ea typeface="ＭＳ Ｐゴシック" pitchFamily="34" charset="-128"/>
              </a:rPr>
              <a:t>Síndrome Piriforme incluyen dolor en glúteos que se irradia hacia la parte ipsilateral de muslo y perna. El dolor puede exacerbarse al estar sentado por mucho tiempo, caminar, caminar pendientes empinadas y otros movimientos. Las incidencias reportadas recientemente de dolor en glúteos, lumbalgia y exacerbación de los síntomas por estar sentado son del 95%, 63% and 97%, respectivamente. </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Una lista completa de síntomas asociados con el Síndrome Piriforme aparece en esta slide. Los signos físicos más comunes incluyen elevación limitada de la pierna estirada, signo de Lasegue positivo, reflejos disminuidos de tobillo y/o hamstring (poplíteo), y debilidad motora en los miotomas L4-S1.</a:t>
            </a:r>
          </a:p>
          <a:p>
            <a:pPr eaLnBrk="0" fontAlgn="base" hangingPunct="0">
              <a:spcAft>
                <a:spcPts val="600"/>
              </a:spcAft>
              <a:defRPr/>
            </a:pPr>
            <a:r>
              <a:rPr lang="es-MX" b="1" dirty="0" smtClean="0">
                <a:latin typeface="+mj-lt"/>
                <a:ea typeface="ＭＳ Ｐゴシック" pitchFamily="34" charset="-128"/>
              </a:rPr>
              <a:t>Referencia</a:t>
            </a:r>
          </a:p>
          <a:p>
            <a:pPr eaLnBrk="0" fontAlgn="base" hangingPunct="0">
              <a:defRPr/>
            </a:pPr>
            <a:r>
              <a:rPr lang="en-CA" dirty="0" smtClean="0"/>
              <a:t>Manusov EG. Evaluation and diagnosis of low back pain. </a:t>
            </a:r>
            <a:r>
              <a:rPr lang="en-CA" i="1" dirty="0" smtClean="0"/>
              <a:t>Prim Care </a:t>
            </a:r>
            <a:r>
              <a:rPr lang="en-CA" dirty="0" smtClean="0"/>
              <a:t>2012; 39(1):471-9. </a:t>
            </a:r>
          </a:p>
          <a:p>
            <a:pPr eaLnBrk="0" fontAlgn="base" hangingPunct="0">
              <a:spcAft>
                <a:spcPts val="600"/>
              </a:spcAft>
              <a:defRPr/>
            </a:pPr>
            <a:endParaRPr lang="en-US" dirty="0">
              <a:latin typeface="+mj-lt"/>
              <a:ea typeface="ＭＳ Ｐゴシック" pitchFamily="34" charset="-128"/>
            </a:endParaRPr>
          </a:p>
          <a:p>
            <a:pPr marL="0" marR="0" indent="0" algn="l" defTabSz="914400" rtl="0" eaLnBrk="0" fontAlgn="base" latinLnBrk="0" hangingPunct="0">
              <a:spcBef>
                <a:spcPct val="30000"/>
              </a:spcBef>
              <a:spcAft>
                <a:spcPts val="600"/>
              </a:spcAft>
              <a:buClrTx/>
              <a:buSzTx/>
              <a:buFontTx/>
              <a:buNone/>
              <a:tabLst/>
              <a:defRPr/>
            </a:pPr>
            <a:endParaRPr lang="pt-BR"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432176"/>
            <a:ext cx="5839544" cy="4166994"/>
          </a:xfrm>
        </p:spPr>
        <p:txBody>
          <a:bodyPr>
            <a:no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Aunque las articulaciones facetarias son una de las fuentes más frecuentes de lumbalgia crónica (15-45%), el síndrome facetario ha sido frecuentemente pasado por alto en pacientes con lumbalgia crónica. Las razones de esto son: </a:t>
            </a:r>
          </a:p>
          <a:p>
            <a:pPr marL="266700" indent="-180975">
              <a:spcAft>
                <a:spcPts val="600"/>
              </a:spcAft>
              <a:buFont typeface="Arial" pitchFamily="34" charset="0"/>
              <a:buChar char="•"/>
            </a:pPr>
            <a:r>
              <a:rPr lang="es-MX" dirty="0" smtClean="0">
                <a:latin typeface="+mj-lt"/>
                <a:ea typeface="ＭＳ Ｐゴシック" pitchFamily="34" charset="-128"/>
              </a:rPr>
              <a:t>Los trastornos de las articulación facetarias se manifiestan de manera clínica no-específica</a:t>
            </a:r>
          </a:p>
          <a:p>
            <a:pPr marL="266700" indent="-180975">
              <a:spcAft>
                <a:spcPts val="600"/>
              </a:spcAft>
              <a:buFont typeface="Arial" pitchFamily="34" charset="0"/>
              <a:buChar char="•"/>
            </a:pPr>
            <a:r>
              <a:rPr lang="es-MX" dirty="0" smtClean="0">
                <a:latin typeface="+mj-lt"/>
                <a:ea typeface="ＭＳ Ｐゴシック" pitchFamily="34" charset="-128"/>
              </a:rPr>
              <a:t>El diagnóstico del síndrome facetario no puede ser establecido por medio del examen clínico convencional o de exámenes radiológicos</a:t>
            </a:r>
          </a:p>
          <a:p>
            <a:pPr marL="266700" indent="-180975">
              <a:spcAft>
                <a:spcPts val="600"/>
              </a:spcAft>
              <a:buFont typeface="Arial" pitchFamily="34" charset="0"/>
              <a:buChar char="•"/>
            </a:pPr>
            <a:r>
              <a:rPr lang="es-MX" dirty="0" smtClean="0">
                <a:latin typeface="+mj-lt"/>
                <a:ea typeface="ＭＳ Ｐゴシック" pitchFamily="34" charset="-128"/>
              </a:rPr>
              <a:t>Muy pocos médicos practican el examen funcional manual, que puede ser usado para diagnosticar una disfunción de la articulación facetaria</a:t>
            </a:r>
          </a:p>
          <a:p>
            <a:pPr marL="266700" indent="-180975">
              <a:spcAft>
                <a:spcPts val="600"/>
              </a:spcAft>
              <a:buFont typeface="Arial" pitchFamily="34" charset="0"/>
              <a:buChar char="•"/>
            </a:pPr>
            <a:r>
              <a:rPr lang="es-MX" dirty="0" smtClean="0">
                <a:latin typeface="+mj-lt"/>
                <a:ea typeface="ＭＳ Ｐゴシック" pitchFamily="34" charset="-128"/>
              </a:rPr>
              <a:t>El bloqueo anestésico diagnóstico que puede confirmar el diagnóstico de síndrome facetario no es un método fácilmente accesible</a:t>
            </a:r>
          </a:p>
          <a:p>
            <a:pPr marL="266700" indent="-180975">
              <a:spcAft>
                <a:spcPts val="600"/>
              </a:spcAft>
              <a:buFont typeface="Arial" pitchFamily="34" charset="0"/>
              <a:buChar char="•"/>
            </a:pPr>
            <a:r>
              <a:rPr lang="es-MX" dirty="0" smtClean="0">
                <a:latin typeface="+mj-lt"/>
                <a:ea typeface="ＭＳ Ｐゴシック" pitchFamily="34" charset="-128"/>
              </a:rPr>
              <a:t>Hace falta investigación sobre la frecuencia del síndrome facetario</a:t>
            </a:r>
          </a:p>
          <a:p>
            <a:pPr>
              <a:spcAft>
                <a:spcPts val="600"/>
              </a:spcAft>
            </a:pPr>
            <a:r>
              <a:rPr lang="es-MX" b="1" dirty="0" smtClean="0">
                <a:latin typeface="+mj-lt"/>
                <a:ea typeface="ＭＳ Ｐゴシック" pitchFamily="34" charset="-128"/>
              </a:rPr>
              <a:t>Referencia</a:t>
            </a:r>
          </a:p>
          <a:p>
            <a:r>
              <a:rPr lang="en-US" dirty="0" smtClean="0">
                <a:ea typeface="ＭＳ Ｐゴシック" pitchFamily="34" charset="-128"/>
              </a:rPr>
              <a:t>Datta S </a:t>
            </a:r>
            <a:r>
              <a:rPr lang="en-US" i="1" dirty="0" smtClean="0">
                <a:ea typeface="ＭＳ Ｐゴシック" pitchFamily="34" charset="-128"/>
              </a:rPr>
              <a:t>et al. </a:t>
            </a:r>
            <a:r>
              <a:rPr lang="en-US" dirty="0" smtClean="0">
                <a:ea typeface="ＭＳ Ｐゴシック" pitchFamily="34" charset="-128"/>
              </a:rPr>
              <a:t>Systematic assessment of diagnostic accuracy and therapeutic utility of lumbar facet joint interventions. </a:t>
            </a:r>
            <a:r>
              <a:rPr lang="en-US" i="1" dirty="0" smtClean="0">
                <a:ea typeface="ＭＳ Ｐゴシック" pitchFamily="34" charset="-128"/>
              </a:rPr>
              <a:t>Pain Physician</a:t>
            </a:r>
            <a:r>
              <a:rPr lang="en-US" dirty="0" smtClean="0">
                <a:ea typeface="ＭＳ Ｐゴシック" pitchFamily="34" charset="-128"/>
              </a:rPr>
              <a:t> 2009; 12(2):437-60.</a:t>
            </a:r>
          </a:p>
          <a:p>
            <a:pPr>
              <a:spcAft>
                <a:spcPts val="600"/>
              </a:spcAft>
            </a:pPr>
            <a:endParaRPr lang="en-US" dirty="0">
              <a:ea typeface="ＭＳ Ｐゴシック" pitchFamily="34" charset="-128"/>
            </a:endParaRPr>
          </a:p>
          <a:p>
            <a:pPr>
              <a:spcAft>
                <a:spcPts val="600"/>
              </a:spcAft>
            </a:pPr>
            <a:endParaRPr lang="en-US" dirty="0">
              <a:latin typeface="+mj-lt"/>
              <a:ea typeface="ＭＳ Ｐゴシック" pitchFamily="34" charset="-128"/>
            </a:endParaRPr>
          </a:p>
          <a:p>
            <a:pPr>
              <a:spcAft>
                <a:spcPts val="600"/>
              </a:spcAft>
            </a:pPr>
            <a:endParaRPr lang="en-US" dirty="0">
              <a:latin typeface="+mj-lt"/>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spcAft>
                <a:spcPts val="600"/>
              </a:spcAft>
              <a:buClrTx/>
              <a:buSzTx/>
              <a:buFontTx/>
              <a:buNone/>
              <a:tabLst/>
              <a:defRPr/>
            </a:pPr>
            <a:r>
              <a:rPr lang="es-MX" b="1" dirty="0" smtClean="0">
                <a:latin typeface="+mj-lt"/>
                <a:ea typeface="ＭＳ Ｐゴシック" pitchFamily="34" charset="-128"/>
              </a:rPr>
              <a:t>Notas del Conferencista</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Esta slide muestra patrones de referencia del dolor producidos por inyecciones intra-articulares de solución salina hipertónica. En pacientes asintomáticos (normales) y sintomáticos (anormales).</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 </a:t>
            </a:r>
            <a:r>
              <a:rPr lang="es-MX" b="1" dirty="0" smtClean="0">
                <a:latin typeface="+mj-lt"/>
                <a:ea typeface="ＭＳ Ｐゴシック" pitchFamily="34" charset="-128"/>
              </a:rPr>
              <a:t>Referencia</a:t>
            </a:r>
          </a:p>
          <a:p>
            <a:r>
              <a:rPr lang="en-US" dirty="0" smtClean="0">
                <a:ea typeface="ＭＳ Ｐゴシック" pitchFamily="34" charset="-128"/>
              </a:rPr>
              <a:t>Datta S </a:t>
            </a:r>
            <a:r>
              <a:rPr lang="en-US" i="1" dirty="0" smtClean="0">
                <a:ea typeface="ＭＳ Ｐゴシック" pitchFamily="34" charset="-128"/>
              </a:rPr>
              <a:t>et al. </a:t>
            </a:r>
            <a:r>
              <a:rPr lang="en-US" dirty="0" smtClean="0">
                <a:ea typeface="ＭＳ Ｐゴシック" pitchFamily="34" charset="-128"/>
              </a:rPr>
              <a:t>Systematic assessment of diagnostic accuracy and therapeutic utility of lumbar facet joint interventions. </a:t>
            </a:r>
            <a:r>
              <a:rPr lang="en-US" i="1" dirty="0" smtClean="0">
                <a:ea typeface="ＭＳ Ｐゴシック" pitchFamily="34" charset="-128"/>
              </a:rPr>
              <a:t>Pain Physician</a:t>
            </a:r>
            <a:r>
              <a:rPr lang="en-US" dirty="0" smtClean="0">
                <a:ea typeface="ＭＳ Ｐゴシック" pitchFamily="34" charset="-128"/>
              </a:rPr>
              <a:t> 2009; 12(2):437-60.</a:t>
            </a:r>
          </a:p>
          <a:p>
            <a:pPr marL="0" marR="0" indent="0" algn="l" defTabSz="914400" rtl="0" eaLnBrk="0" fontAlgn="base" latinLnBrk="0" hangingPunct="0">
              <a:spcAft>
                <a:spcPts val="600"/>
              </a:spcAft>
              <a:buClrTx/>
              <a:buSzTx/>
              <a:buFontTx/>
              <a:buNone/>
              <a:tabLst/>
              <a:defRPr/>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216152"/>
            <a:ext cx="6741368" cy="4864224"/>
          </a:xfrm>
        </p:spPr>
        <p:txBody>
          <a:bodyPr>
            <a:noAutofit/>
          </a:bodyPr>
          <a:lstStyle/>
          <a:p>
            <a:pPr marL="0" marR="0" indent="0" algn="l" defTabSz="914400" rtl="0" eaLnBrk="1" fontAlgn="auto" latinLnBrk="0" hangingPunct="1">
              <a:spcBef>
                <a:spcPct val="0"/>
              </a:spcBef>
              <a:spcAft>
                <a:spcPts val="400"/>
              </a:spcAft>
              <a:buClrTx/>
              <a:buSzTx/>
              <a:buFontTx/>
              <a:buNone/>
              <a:tabLst/>
              <a:defRPr/>
            </a:pPr>
            <a:r>
              <a:rPr lang="es-MX" sz="900" b="1" dirty="0" smtClean="0">
                <a:latin typeface="+mj-lt"/>
                <a:ea typeface="ＭＳ Ｐゴシック" pitchFamily="34" charset="-128"/>
              </a:rPr>
              <a:t>Notas del Conferencista</a:t>
            </a:r>
          </a:p>
          <a:p>
            <a:pPr>
              <a:spcBef>
                <a:spcPct val="0"/>
              </a:spcBef>
              <a:spcAft>
                <a:spcPts val="400"/>
              </a:spcAft>
            </a:pPr>
            <a:r>
              <a:rPr lang="es-MX" sz="900" dirty="0" smtClean="0">
                <a:latin typeface="+mj-lt"/>
                <a:ea typeface="ＭＳ Ｐゴシック" pitchFamily="34" charset="-128"/>
              </a:rPr>
              <a:t>El diagnóstico diferencial de neuropatías es importante y evita investigaciones innecesarias. Los antecedentes personales, los tratamientos previos y actuales, y la historia social también son importantes. Algunas hipótesis de diagnóstico también pueden sugerirse en el examen físico. Es importante investigar las deformidades articulares y desviaciones de la columna vertebral además de hipertrofia de la raíz lumbosacra. Las úlceras plantares son características de deficiencias nutricionales, alcohólicas o diabéticas mientras que el purpura o la necrosis de dedos sugiere vasculitis. La despigmentación puede sugerir sarcoidosis o lepra. La alopecia puede acompañar al hipotiroidismo, lupus eritematoso sistémico o intoxicación por talio. Las pruebas de laboratorio dependen del diagnóstico sospechado. La siguiente lista incluye pruebas que deben realizarse con base en el diagnóstico sospechado. </a:t>
            </a:r>
          </a:p>
          <a:p>
            <a:pPr marL="85725" indent="-85725">
              <a:spcBef>
                <a:spcPct val="0"/>
              </a:spcBef>
              <a:spcAft>
                <a:spcPts val="400"/>
              </a:spcAft>
              <a:buFont typeface="Arial" pitchFamily="34" charset="0"/>
              <a:buChar char="•"/>
            </a:pPr>
            <a:r>
              <a:rPr lang="es-MX" sz="900" b="1" spc="-10" dirty="0" smtClean="0">
                <a:latin typeface="+mj-lt"/>
                <a:ea typeface="ＭＳ Ｐゴシック" pitchFamily="34" charset="-128"/>
              </a:rPr>
              <a:t>Enfermedad inflamatoria: </a:t>
            </a:r>
            <a:r>
              <a:rPr lang="es-MX" sz="900" spc="-10" dirty="0" smtClean="0">
                <a:latin typeface="+mj-lt"/>
                <a:ea typeface="ＭＳ Ｐゴシック" pitchFamily="34" charset="-128"/>
              </a:rPr>
              <a:t>conteo sanguíneo completo, tasa de sedimentación eritrocítica, proteína C-reactiva</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Síndrome metabólico: </a:t>
            </a:r>
            <a:r>
              <a:rPr lang="es-MX" sz="900" dirty="0" smtClean="0">
                <a:latin typeface="+mj-lt"/>
                <a:ea typeface="ＭＳ Ｐゴシック" pitchFamily="34" charset="-128"/>
              </a:rPr>
              <a:t>Nivel de glucosa en ayuno y postprandial, hemoglobina glucosilada, nitrógeno ureico (BUN), creatinina, hormonas tiroideas (T3, T4), hormona estimulante de la tiroides, colesterol, triglicéridos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Causas tóxicas o infecciosas: </a:t>
            </a:r>
            <a:r>
              <a:rPr lang="es-MX" sz="900" dirty="0" smtClean="0">
                <a:latin typeface="+mj-lt"/>
                <a:ea typeface="ＭＳ Ｐゴシック" pitchFamily="34" charset="-128"/>
              </a:rPr>
              <a:t>aspartato aminotransferasa (AST), alanina aminotransferasa (ALT), </a:t>
            </a:r>
            <a:br>
              <a:rPr lang="es-MX" sz="900" dirty="0" smtClean="0">
                <a:latin typeface="+mj-lt"/>
                <a:ea typeface="ＭＳ Ｐゴシック" pitchFamily="34" charset="-128"/>
              </a:rPr>
            </a:br>
            <a:r>
              <a:rPr lang="es-MX" sz="900" dirty="0" smtClean="0">
                <a:latin typeface="+mj-lt"/>
                <a:ea typeface="ＭＳ Ｐゴシック" pitchFamily="34" charset="-128"/>
              </a:rPr>
              <a:t>gamma-glutamil transpeptidasa (GGTP), orina 24-horas, muestras de uñas y cabellos para análisis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Deficiencia nutricional: </a:t>
            </a:r>
            <a:r>
              <a:rPr lang="es-MX" sz="900" dirty="0" smtClean="0">
                <a:latin typeface="+mj-lt"/>
                <a:ea typeface="ＭＳ Ｐゴシック" pitchFamily="34" charset="-128"/>
              </a:rPr>
              <a:t>vitaminas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Enfermedad de Lyme : </a:t>
            </a:r>
            <a:r>
              <a:rPr lang="es-MX" sz="900" dirty="0" smtClean="0">
                <a:latin typeface="+mj-lt"/>
                <a:ea typeface="ＭＳ Ｐゴシック" pitchFamily="34" charset="-128"/>
              </a:rPr>
              <a:t>serología hepatitis, virus de inmunodeficiencia humano (VIH), virus T-linfotrópico humano (en inglés, HTLV)</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Gammapatía monoclonal de cadena ligera: </a:t>
            </a:r>
            <a:r>
              <a:rPr lang="es-MX" sz="900" dirty="0" smtClean="0">
                <a:latin typeface="+mj-lt"/>
                <a:ea typeface="ＭＳ Ｐゴシック" pitchFamily="34" charset="-128"/>
              </a:rPr>
              <a:t>Inmunoelectroforesis de proteínas, crioglobulina</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Masas mediastinales o síndrome intersticial:</a:t>
            </a:r>
            <a:r>
              <a:rPr lang="es-MX" sz="900" dirty="0" smtClean="0">
                <a:latin typeface="+mj-lt"/>
                <a:ea typeface="ＭＳ Ｐゴシック" pitchFamily="34" charset="-128"/>
              </a:rPr>
              <a:t> radiografía de tórax</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Porfiria aguda intermitente: </a:t>
            </a:r>
            <a:r>
              <a:rPr lang="es-MX" sz="900" dirty="0" smtClean="0">
                <a:latin typeface="+mj-lt"/>
                <a:ea typeface="ＭＳ Ｐゴシック" pitchFamily="34" charset="-128"/>
              </a:rPr>
              <a:t>ácido</a:t>
            </a:r>
            <a:r>
              <a:rPr lang="es-MX" sz="900" b="1" dirty="0" smtClean="0">
                <a:latin typeface="+mj-lt"/>
                <a:ea typeface="ＭＳ Ｐゴシック" pitchFamily="34" charset="-128"/>
              </a:rPr>
              <a:t> </a:t>
            </a:r>
            <a:r>
              <a:rPr lang="es-MX" sz="900" dirty="0" smtClean="0">
                <a:latin typeface="+mj-lt"/>
                <a:ea typeface="ＭＳ Ｐゴシック" pitchFamily="34" charset="-128"/>
              </a:rPr>
              <a:t>aminolevulínico-</a:t>
            </a:r>
            <a:r>
              <a:rPr lang="es-MX" sz="900" dirty="0" smtClean="0">
                <a:ea typeface="ＭＳ Ｐゴシック" pitchFamily="34" charset="-128"/>
              </a:rPr>
              <a:t>δ</a:t>
            </a:r>
            <a:r>
              <a:rPr lang="es-MX" sz="900" dirty="0" smtClean="0">
                <a:latin typeface="+mj-lt"/>
                <a:ea typeface="ＭＳ Ｐゴシック" pitchFamily="34" charset="-128"/>
              </a:rPr>
              <a:t>, porfobilinógeno</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Lupus, síndrome de Gougerot-Sjögren o enfermedad de Wegene: </a:t>
            </a:r>
            <a:r>
              <a:rPr lang="es-MX" sz="900" dirty="0" smtClean="0">
                <a:latin typeface="+mj-lt"/>
                <a:ea typeface="ＭＳ Ｐゴシック" pitchFamily="34" charset="-128"/>
              </a:rPr>
              <a:t>anticuerpos antinucleares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Enfermedad celiaca: </a:t>
            </a:r>
            <a:r>
              <a:rPr lang="es-MX" sz="900" dirty="0" smtClean="0">
                <a:latin typeface="+mj-lt"/>
                <a:ea typeface="ＭＳ Ｐゴシック" pitchFamily="34" charset="-128"/>
              </a:rPr>
              <a:t>anticuerpos específicos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Síndrome paraneoplásico: </a:t>
            </a:r>
            <a:r>
              <a:rPr lang="es-MX" sz="900" dirty="0" smtClean="0">
                <a:latin typeface="+mj-lt"/>
                <a:ea typeface="ＭＳ Ｐゴシック" pitchFamily="34" charset="-128"/>
              </a:rPr>
              <a:t>anticuerpos anti-Hu, anti-Ri, anti-anfifisina, anti-VPS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Neuropatías motoras con bloqueo de conducción: </a:t>
            </a:r>
            <a:r>
              <a:rPr lang="es-MX" sz="900" dirty="0" smtClean="0">
                <a:latin typeface="+mj-lt"/>
                <a:ea typeface="ＭＳ Ｐゴシック" pitchFamily="34" charset="-128"/>
              </a:rPr>
              <a:t>anticuerpos anti-GM1 IgM</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Guillain-Barré: </a:t>
            </a:r>
            <a:r>
              <a:rPr lang="es-MX" sz="900" dirty="0" smtClean="0">
                <a:latin typeface="+mj-lt"/>
                <a:ea typeface="ＭＳ Ｐゴシック" pitchFamily="34" charset="-128"/>
              </a:rPr>
              <a:t>anticuerpos</a:t>
            </a:r>
          </a:p>
          <a:p>
            <a:pPr marL="85725" indent="-85725">
              <a:spcBef>
                <a:spcPct val="0"/>
              </a:spcBef>
              <a:spcAft>
                <a:spcPts val="400"/>
              </a:spcAft>
              <a:buFont typeface="Arial" pitchFamily="34" charset="0"/>
              <a:buChar char="•"/>
            </a:pPr>
            <a:r>
              <a:rPr lang="es-MX" sz="900" b="1" dirty="0" smtClean="0">
                <a:latin typeface="+mj-lt"/>
                <a:ea typeface="ＭＳ Ｐゴシック" pitchFamily="34" charset="-128"/>
              </a:rPr>
              <a:t>Síndrome Miller-Fisher: </a:t>
            </a:r>
            <a:r>
              <a:rPr lang="es-MX" sz="900" dirty="0" smtClean="0">
                <a:latin typeface="+mj-lt"/>
                <a:ea typeface="ＭＳ Ｐゴシック" pitchFamily="34" charset="-128"/>
              </a:rPr>
              <a:t>anticuerpos</a:t>
            </a:r>
          </a:p>
          <a:p>
            <a:pPr>
              <a:spcBef>
                <a:spcPct val="0"/>
              </a:spcBef>
              <a:spcAft>
                <a:spcPts val="400"/>
              </a:spcAft>
            </a:pPr>
            <a:r>
              <a:rPr lang="es-MX" sz="900" b="1" dirty="0" smtClean="0">
                <a:latin typeface="+mj-lt"/>
                <a:ea typeface="ＭＳ Ｐゴシック" pitchFamily="34" charset="-128"/>
              </a:rPr>
              <a:t>Referencia</a:t>
            </a:r>
          </a:p>
          <a:p>
            <a:pPr>
              <a:spcBef>
                <a:spcPct val="0"/>
              </a:spcBef>
              <a:spcAft>
                <a:spcPts val="400"/>
              </a:spcAft>
            </a:pPr>
            <a:r>
              <a:rPr lang="en-US" sz="900" dirty="0" smtClean="0">
                <a:ea typeface="ＭＳ Ｐゴシック" pitchFamily="34" charset="-128"/>
              </a:rPr>
              <a:t>Kraychete DC, Sakata RK. Painful peripheral neuropathies. </a:t>
            </a:r>
            <a:r>
              <a:rPr lang="en-US" sz="900" i="1" dirty="0" smtClean="0">
                <a:ea typeface="ＭＳ Ｐゴシック" pitchFamily="34" charset="-128"/>
              </a:rPr>
              <a:t>Rev Bras Anestesiol </a:t>
            </a:r>
            <a:r>
              <a:rPr lang="en-US" sz="900" dirty="0" smtClean="0">
                <a:ea typeface="ＭＳ Ｐゴシック" pitchFamily="34" charset="-128"/>
              </a:rPr>
              <a:t>2011; 61(5):641-58, 351-60.</a:t>
            </a:r>
            <a:endParaRPr lang="en-US" sz="90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5</a:t>
            </a:fld>
            <a:endParaRPr lang="en-CA" dirty="0"/>
          </a:p>
        </p:txBody>
      </p:sp>
    </p:spTree>
    <p:extLst>
      <p:ext uri="{BB962C8B-B14F-4D97-AF65-F5344CB8AC3E}">
        <p14:creationId xmlns:p14="http://schemas.microsoft.com/office/powerpoint/2010/main" val="2506480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eaLnBrk="1" hangingPunct="1">
              <a:spcAft>
                <a:spcPts val="600"/>
              </a:spcAft>
            </a:pPr>
            <a:r>
              <a:rPr lang="es-MX" b="1" dirty="0" smtClean="0">
                <a:latin typeface="+mj-lt"/>
                <a:ea typeface="ＭＳ Ｐゴシック" pitchFamily="34" charset="-128"/>
              </a:rPr>
              <a:t>Notas del Conferencista</a:t>
            </a:r>
          </a:p>
          <a:p>
            <a:pPr algn="just" eaLnBrk="1" hangingPunct="1">
              <a:spcAft>
                <a:spcPts val="600"/>
              </a:spcAft>
            </a:pPr>
            <a:r>
              <a:rPr lang="es-MX" dirty="0" smtClean="0">
                <a:latin typeface="+mj-lt"/>
                <a:ea typeface="ＭＳ Ｐゴシック" pitchFamily="34" charset="-128"/>
              </a:rPr>
              <a:t>Este es un algoritmo propuesto para la secuencia de eventos diagnósticos y terapéuticos en ciática.</a:t>
            </a:r>
          </a:p>
          <a:p>
            <a:pPr algn="just" eaLnBrk="1" hangingPunct="1">
              <a:spcAft>
                <a:spcPts val="600"/>
              </a:spcAft>
            </a:pPr>
            <a:endParaRPr lang="en-US" b="1" dirty="0" smtClean="0">
              <a:latin typeface="+mj-lt"/>
              <a:ea typeface="ＭＳ Ｐゴシック" pitchFamily="34" charset="-128"/>
            </a:endParaRPr>
          </a:p>
          <a:p>
            <a:pPr algn="just" eaLnBrk="1" hangingPunct="1">
              <a:spcAft>
                <a:spcPts val="600"/>
              </a:spcAft>
            </a:pPr>
            <a:r>
              <a:rPr lang="en-US" b="1" dirty="0" smtClean="0">
                <a:latin typeface="+mj-lt"/>
                <a:ea typeface="ＭＳ Ｐゴシック" pitchFamily="34" charset="-128"/>
              </a:rPr>
              <a:t>Referencia</a:t>
            </a:r>
          </a:p>
          <a:p>
            <a:pPr algn="just"/>
            <a:r>
              <a:rPr lang="en-CA" dirty="0" smtClean="0">
                <a:ea typeface="ＭＳ Ｐゴシック" pitchFamily="34" charset="-128"/>
              </a:rPr>
              <a:t>Jarvik JG, Deyo RA. Diagnostic evaluation of low back pain with emphasis on imaging. </a:t>
            </a:r>
            <a:r>
              <a:rPr lang="en-CA" i="1" dirty="0" smtClean="0">
                <a:ea typeface="ＭＳ Ｐゴシック" pitchFamily="34" charset="-128"/>
              </a:rPr>
              <a:t>Ann Intern Med</a:t>
            </a:r>
            <a:r>
              <a:rPr lang="en-CA" dirty="0" smtClean="0">
                <a:ea typeface="ＭＳ Ｐゴシック" pitchFamily="34" charset="-128"/>
              </a:rPr>
              <a:t> 2002; 137(7):586-97.</a:t>
            </a:r>
          </a:p>
          <a:p>
            <a:pPr algn="just">
              <a:spcAft>
                <a:spcPts val="600"/>
              </a:spcAft>
            </a:pPr>
            <a:endParaRPr lang="en-CA" dirty="0">
              <a:latin typeface="+mj-lt"/>
              <a:ea typeface="ＭＳ Ｐゴシック" pitchFamily="34" charset="-128"/>
            </a:endParaRPr>
          </a:p>
          <a:p>
            <a:pPr algn="just">
              <a:spcAft>
                <a:spcPts val="600"/>
              </a:spcAft>
            </a:pPr>
            <a:endParaRPr lang="en-US"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51</a:t>
            </a:fld>
            <a:endParaRPr lang="en-CA" dirty="0">
              <a:solidFill>
                <a:prstClr val="black"/>
              </a:solidFill>
            </a:endParaRPr>
          </a:p>
        </p:txBody>
      </p:sp>
    </p:spTree>
    <p:extLst>
      <p:ext uri="{BB962C8B-B14F-4D97-AF65-F5344CB8AC3E}">
        <p14:creationId xmlns:p14="http://schemas.microsoft.com/office/powerpoint/2010/main" val="2854577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usarse para resumir los mensajes clave de esta sección.</a:t>
            </a:r>
          </a:p>
          <a:p>
            <a:pPr>
              <a:spcAft>
                <a:spcPts val="600"/>
              </a:spcAft>
            </a:pPr>
            <a:endParaRPr lang="en-CA"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52</a:t>
            </a:fld>
            <a:endParaRPr lang="en-CA" dirty="0">
              <a:solidFill>
                <a:prstClr val="black"/>
              </a:solidFill>
            </a:endParaRPr>
          </a:p>
        </p:txBody>
      </p:sp>
    </p:spTree>
    <p:extLst>
      <p:ext uri="{BB962C8B-B14F-4D97-AF65-F5344CB8AC3E}">
        <p14:creationId xmlns:p14="http://schemas.microsoft.com/office/powerpoint/2010/main" val="149825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spcAft>
                <a:spcPts val="600"/>
              </a:spcAft>
              <a:buClrTx/>
              <a:buSzTx/>
              <a:buFontTx/>
              <a:buNone/>
              <a:tabLst/>
              <a:defRPr/>
            </a:pPr>
            <a:r>
              <a:rPr lang="es-MX" b="1" dirty="0" smtClean="0">
                <a:latin typeface="+mj-lt"/>
                <a:ea typeface="ＭＳ Ｐゴシック" pitchFamily="34" charset="-128"/>
              </a:rPr>
              <a:t>Notas del Conferencista </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La lumbalgia puede ser clasificada como no-específica, radicular, o dolor con señales de alarma médicas o preocupantes. La lumbalgia no-específica es la más común; 85% de los casos de lumbalgia son no-específica.</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La lumbalgia no-específica emana de ligamentos, tendones, músculos y fibras nerviosas alrededor de la vértebra y sus articulaciones. El dolor puede irradiarse a los glúteos pero no debajo de la rodilla.</a:t>
            </a:r>
          </a:p>
          <a:p>
            <a:pPr marL="0" marR="0" indent="0" algn="l" defTabSz="914400" rtl="0" eaLnBrk="0" fontAlgn="base" latinLnBrk="0" hangingPunct="0">
              <a:spcAft>
                <a:spcPts val="600"/>
              </a:spcAft>
              <a:buClrTx/>
              <a:buSzTx/>
              <a:buFontTx/>
              <a:buNone/>
              <a:tabLst/>
              <a:defRPr/>
            </a:pPr>
            <a:r>
              <a:rPr lang="es-MX" dirty="0" smtClean="0">
                <a:latin typeface="+mj-lt"/>
                <a:ea typeface="ＭＳ Ｐゴシック" pitchFamily="34" charset="-128"/>
              </a:rPr>
              <a:t>Ocurre dolor radicular  ciático en 7% de los pacientes con lumbalgia. El dolor se irradia debajo de la rodilla. El dolor bilateral usualmente indica estenosis espinal mientras que el dolor unilateral está asociado con las raíces nerviosas L5 y S1 en 95% de los casos. </a:t>
            </a:r>
          </a:p>
          <a:p>
            <a:pPr eaLnBrk="0" fontAlgn="base" hangingPunct="0">
              <a:defRPr/>
            </a:pPr>
            <a:r>
              <a:rPr lang="es-MX" dirty="0" smtClean="0">
                <a:latin typeface="+mj-lt"/>
                <a:ea typeface="ＭＳ Ｐゴシック" pitchFamily="34" charset="-128"/>
              </a:rPr>
              <a:t>La tercera categoría de lumbalgia incluye señales médicas de alarma o diagnósticos que pueden requerir tratamiento inmediato o específico (ej:  tumor, infección, causas </a:t>
            </a:r>
            <a:r>
              <a:rPr lang="es-MX" dirty="0" smtClean="0">
                <a:ea typeface="ＭＳ Ｐゴシック" pitchFamily="34" charset="-128"/>
              </a:rPr>
              <a:t>viscerales</a:t>
            </a:r>
            <a:r>
              <a:rPr lang="es-MX" dirty="0" smtClean="0">
                <a:latin typeface="+mj-lt"/>
                <a:ea typeface="ＭＳ Ｐゴシック" pitchFamily="34" charset="-128"/>
              </a:rPr>
              <a:t>, síndrome de cauda equina, espondilitis anquilosante o espondilolistesis, fractura por </a:t>
            </a:r>
            <a:r>
              <a:rPr lang="es-MX" dirty="0" smtClean="0">
                <a:ea typeface="ＭＳ Ｐゴシック" pitchFamily="34" charset="-128"/>
              </a:rPr>
              <a:t>compresión</a:t>
            </a:r>
            <a:r>
              <a:rPr lang="es-MX" dirty="0" smtClean="0">
                <a:latin typeface="+mj-lt"/>
                <a:ea typeface="ＭＳ Ｐゴシック" pitchFamily="34" charset="-128"/>
              </a:rPr>
              <a:t>).</a:t>
            </a:r>
          </a:p>
          <a:p>
            <a:pPr marL="0" marR="0" indent="0" algn="l" defTabSz="914400" rtl="0" eaLnBrk="0" fontAlgn="base" latinLnBrk="0" hangingPunct="0">
              <a:spcAft>
                <a:spcPts val="600"/>
              </a:spcAft>
              <a:buClrTx/>
              <a:buSzTx/>
              <a:buFontTx/>
              <a:buNone/>
              <a:tabLst/>
              <a:defRPr/>
            </a:pPr>
            <a:endParaRPr lang="es-MX" dirty="0" smtClean="0">
              <a:latin typeface="+mj-lt"/>
              <a:ea typeface="ＭＳ Ｐゴシック" pitchFamily="34" charset="-128"/>
            </a:endParaRPr>
          </a:p>
          <a:p>
            <a:pPr marL="0" marR="0" indent="0" algn="l" defTabSz="914400" rtl="0" eaLnBrk="0" fontAlgn="base" latinLnBrk="0" hangingPunct="0">
              <a:spcAft>
                <a:spcPts val="600"/>
              </a:spcAft>
              <a:buClrTx/>
              <a:buSzTx/>
              <a:buFontTx/>
              <a:buNone/>
              <a:tabLst/>
              <a:defRPr/>
            </a:pPr>
            <a:r>
              <a:rPr lang="es-MX" b="1" dirty="0" smtClean="0">
                <a:latin typeface="+mj-lt"/>
                <a:ea typeface="ＭＳ Ｐゴシック" pitchFamily="34" charset="-128"/>
              </a:rPr>
              <a:t>Referencia</a:t>
            </a:r>
          </a:p>
          <a:p>
            <a:pPr eaLnBrk="0" fontAlgn="base" hangingPunct="0">
              <a:defRPr/>
            </a:pPr>
            <a:r>
              <a:rPr lang="en-CA" dirty="0" smtClean="0">
                <a:ea typeface="ＭＳ Ｐゴシック" pitchFamily="34" charset="-128"/>
              </a:rPr>
              <a:t>Manusov EG. Evaluation and diagnosis of low back pain. </a:t>
            </a:r>
            <a:r>
              <a:rPr lang="en-CA" i="1" dirty="0" smtClean="0">
                <a:ea typeface="ＭＳ Ｐゴシック" pitchFamily="34" charset="-128"/>
              </a:rPr>
              <a:t>Prim Care</a:t>
            </a:r>
            <a:r>
              <a:rPr lang="en-CA" dirty="0" smtClean="0">
                <a:ea typeface="ＭＳ Ｐゴシック" pitchFamily="34" charset="-128"/>
              </a:rPr>
              <a:t> 2012; 39(3):471-9.</a:t>
            </a:r>
          </a:p>
          <a:p>
            <a:pPr eaLnBrk="0" fontAlgn="base" hangingPunct="0">
              <a:spcAft>
                <a:spcPts val="600"/>
              </a:spcAft>
              <a:defRPr/>
            </a:pPr>
            <a:endParaRPr lang="es-MX" dirty="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s-MX" b="1" dirty="0" smtClean="0">
                <a:latin typeface="+mj-lt"/>
                <a:ea typeface="ＭＳ Ｐゴシック" pitchFamily="34" charset="-128"/>
              </a:rPr>
              <a:t>Notas del Conferencista</a:t>
            </a:r>
          </a:p>
          <a:p>
            <a:pPr>
              <a:spcAft>
                <a:spcPts val="600"/>
              </a:spcAft>
            </a:pPr>
            <a:r>
              <a:rPr lang="es-MX" dirty="0" smtClean="0">
                <a:latin typeface="+mj-lt"/>
                <a:ea typeface="ＭＳ Ｐゴシック" pitchFamily="34" charset="-128"/>
              </a:rPr>
              <a:t>Un problema mayor en los padecimientos de dolor crónico y en dolor neuropático en particular es la falta de un estándar de oro que defina el dolor neuropático.</a:t>
            </a:r>
          </a:p>
          <a:p>
            <a:pPr>
              <a:spcAft>
                <a:spcPts val="600"/>
              </a:spcAft>
            </a:pPr>
            <a:r>
              <a:rPr lang="es-MX" spc="-10" dirty="0" smtClean="0">
                <a:latin typeface="+mj-lt"/>
                <a:ea typeface="ＭＳ Ｐゴシック" pitchFamily="34" charset="-128"/>
              </a:rPr>
              <a:t>De acuerdo con la definición de la Asociación Internacional para el Estudio del Dolor se requiere una lesión del sistema nervioso; se asume que esta lesión causa dolor. Esta slide </a:t>
            </a:r>
            <a:r>
              <a:rPr lang="es-MX" spc="-10" baseline="0" dirty="0" smtClean="0">
                <a:latin typeface="+mj-lt"/>
                <a:ea typeface="ＭＳ Ｐゴシック" pitchFamily="34" charset="-128"/>
              </a:rPr>
              <a:t>muestra un esquema clínico sencillo para la clasificación de dolor neuropático sospechado. </a:t>
            </a:r>
          </a:p>
          <a:p>
            <a:pPr>
              <a:spcAft>
                <a:spcPts val="600"/>
              </a:spcAft>
            </a:pPr>
            <a:endParaRPr lang="es-MX" spc="-10" baseline="0" dirty="0" smtClean="0">
              <a:latin typeface="+mj-lt"/>
              <a:ea typeface="ＭＳ Ｐゴシック" pitchFamily="34" charset="-128"/>
            </a:endParaRPr>
          </a:p>
          <a:p>
            <a:pPr marL="0" marR="0" indent="0" algn="l" defTabSz="914400" rtl="0" eaLnBrk="1" fontAlgn="auto" latinLnBrk="0" hangingPunct="1">
              <a:lnSpc>
                <a:spcPct val="100000"/>
              </a:lnSpc>
              <a:spcBef>
                <a:spcPts val="0"/>
              </a:spcBef>
              <a:spcAft>
                <a:spcPts val="600"/>
              </a:spcAft>
              <a:buClrTx/>
              <a:buSzTx/>
              <a:buFontTx/>
              <a:buNone/>
              <a:tabLst/>
              <a:defRPr/>
            </a:pPr>
            <a:r>
              <a:rPr lang="es-MX" sz="1200" b="1" dirty="0" smtClean="0"/>
              <a:t>Referencia</a:t>
            </a:r>
          </a:p>
          <a:p>
            <a:pPr>
              <a:defRPr/>
            </a:pPr>
            <a:r>
              <a:rPr lang="en-US" dirty="0" smtClean="0"/>
              <a:t>Rasmussen PV </a:t>
            </a:r>
            <a:r>
              <a:rPr lang="en-US" i="1" dirty="0" smtClean="0"/>
              <a:t>et al. </a:t>
            </a:r>
            <a:r>
              <a:rPr lang="en-CA" dirty="0" smtClean="0"/>
              <a:t>Symptoms and signs in patients with suspected neuropathic pain. </a:t>
            </a:r>
            <a:r>
              <a:rPr lang="en-US" i="1" dirty="0" smtClean="0"/>
              <a:t>Pain</a:t>
            </a:r>
            <a:r>
              <a:rPr lang="en-US" dirty="0" smtClean="0"/>
              <a:t> 2004; 110(1-2):461-9.</a:t>
            </a:r>
          </a:p>
          <a:p>
            <a:pPr>
              <a:spcAft>
                <a:spcPts val="600"/>
              </a:spcAft>
            </a:pPr>
            <a:endParaRPr lang="pt-BR" spc="-10"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060450" y="677863"/>
            <a:ext cx="4722813" cy="3543300"/>
          </a:xfrm>
          <a:ln/>
        </p:spPr>
      </p:sp>
      <p:sp>
        <p:nvSpPr>
          <p:cNvPr id="73732" name="Rectangle 3"/>
          <p:cNvSpPr>
            <a:spLocks noGrp="1" noChangeArrowheads="1"/>
          </p:cNvSpPr>
          <p:nvPr>
            <p:ph type="body" idx="1"/>
          </p:nvPr>
        </p:nvSpPr>
        <p:spPr>
          <a:xfrm>
            <a:off x="620688" y="4419647"/>
            <a:ext cx="5247781" cy="4876753"/>
          </a:xfrm>
          <a:ln/>
        </p:spPr>
        <p:txBody>
          <a:bodyPr lIns="90111" tIns="45056" rIns="90111" bIns="45056">
            <a:normAutofit fontScale="92500" lnSpcReduction="10000"/>
          </a:bodyPr>
          <a:lstStyle/>
          <a:p>
            <a:pPr>
              <a:lnSpc>
                <a:spcPct val="110000"/>
              </a:lnSpc>
              <a:spcAft>
                <a:spcPts val="600"/>
              </a:spcAft>
            </a:pPr>
            <a:r>
              <a:rPr lang="es-MX" b="1" dirty="0" smtClean="0"/>
              <a:t>Notas del Conferencista</a:t>
            </a:r>
          </a:p>
          <a:p>
            <a:pPr>
              <a:lnSpc>
                <a:spcPct val="110000"/>
              </a:lnSpc>
            </a:pPr>
            <a:r>
              <a:rPr lang="es-MX" dirty="0" smtClean="0"/>
              <a:t>Los 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neuropático.</a:t>
            </a:r>
          </a:p>
          <a:p>
            <a:pPr>
              <a:lnSpc>
                <a:spcPct val="110000"/>
              </a:lnSpc>
            </a:pPr>
            <a:r>
              <a:rPr lang="es-MX" sz="1200" dirty="0" smtClean="0"/>
              <a:t>Los métodos de evaluación para dolor neuropático consisten principalmente de descriptores verbales característicos, aunque algunas herramientas de evaluación también incluyen simples pruebas de cabecera. Ejemplos de estas últimas son la escala de dolor de Síntomas y Signos N</a:t>
            </a:r>
            <a:r>
              <a:rPr lang="es-MX" dirty="0" smtClean="0"/>
              <a:t>europáticos de Leeds (</a:t>
            </a:r>
            <a:r>
              <a:rPr lang="es-MX" sz="1200" dirty="0" smtClean="0"/>
              <a:t>LANSS) y el cuestionario de dolor neuropático  (</a:t>
            </a:r>
            <a:r>
              <a:rPr lang="es-MX" sz="1200" i="1" dirty="0" smtClean="0"/>
              <a:t>Douleur neuropathique) </a:t>
            </a:r>
            <a:r>
              <a:rPr lang="es-MX" sz="1200" dirty="0" smtClean="0"/>
              <a:t>en 4 preguntas (DN4), que tienen una exactitud de aproximadamente 80% y 90%, respectivamente</a:t>
            </a:r>
            <a:r>
              <a:rPr lang="es-MX" dirty="0" smtClean="0"/>
              <a:t>, para identificar a los pacientes con dolor neuropático en comparación con el juicio clínico experto. A</a:t>
            </a:r>
            <a:r>
              <a:rPr lang="es-MX" sz="1200" dirty="0" smtClean="0"/>
              <a:t>unque las herramientas de evaluación pueden ser útiles, no son un sustituto para una buena evaluación clínica y no están diseñadas para servir como métodos de diagnóstico</a:t>
            </a:r>
            <a:r>
              <a:rPr lang="en-GB" sz="1200" dirty="0" smtClean="0"/>
              <a:t>.</a:t>
            </a:r>
          </a:p>
          <a:p>
            <a:pPr>
              <a:lnSpc>
                <a:spcPct val="110000"/>
              </a:lnSpc>
              <a:spcAft>
                <a:spcPts val="600"/>
              </a:spcAft>
            </a:pPr>
            <a:endParaRPr lang="en-GB" sz="1200" dirty="0" smtClean="0"/>
          </a:p>
          <a:p>
            <a:pPr>
              <a:lnSpc>
                <a:spcPct val="110000"/>
              </a:lnSpc>
              <a:spcAft>
                <a:spcPts val="600"/>
              </a:spcAft>
            </a:pPr>
            <a:r>
              <a:rPr lang="en-CA" b="1" dirty="0" smtClean="0"/>
              <a:t>Referencias </a:t>
            </a:r>
          </a:p>
          <a:p>
            <a:pPr marL="0" lvl="2">
              <a:lnSpc>
                <a:spcPct val="110000"/>
              </a:lnSpc>
            </a:pPr>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pPr>
              <a:lnSpc>
                <a:spcPct val="110000"/>
              </a:lnSpc>
              <a:defRPr/>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pPr>
              <a:lnSpc>
                <a:spcPct val="110000"/>
              </a:lnSpc>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pPr>
              <a:lnSpc>
                <a:spcPct val="110000"/>
              </a:lnSpc>
              <a:spcAft>
                <a:spcPts val="600"/>
              </a:spcAft>
            </a:pPr>
            <a:endParaRPr lang="en-CA" b="1" dirty="0" smtClean="0"/>
          </a:p>
          <a:p>
            <a:pPr>
              <a:lnSpc>
                <a:spcPct val="110000"/>
              </a:lnSpc>
              <a:spcAft>
                <a:spcPts val="600"/>
              </a:spcAft>
            </a:pPr>
            <a:endParaRPr lang="en-US" dirty="0"/>
          </a:p>
        </p:txBody>
      </p:sp>
      <p:sp>
        <p:nvSpPr>
          <p:cNvPr id="75780" name="Rectangle 7"/>
          <p:cNvSpPr>
            <a:spLocks noGrp="1" noChangeArrowheads="1"/>
          </p:cNvSpPr>
          <p:nvPr>
            <p:ph type="sldNum" sz="quarter" idx="5"/>
          </p:nvPr>
        </p:nvSpPr>
        <p:spPr>
          <a:xfrm>
            <a:off x="3878330" y="8814781"/>
            <a:ext cx="2972004" cy="464316"/>
          </a:xfrm>
          <a:noFill/>
        </p:spPr>
        <p:txBody>
          <a:bodyPr/>
          <a:lstStyle/>
          <a:p>
            <a:fld id="{F91C4B29-D6E2-FA4F-B002-D831C95C6018}"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2879"/>
            <a:ext cx="5486400" cy="4183380"/>
          </a:xfrm>
        </p:spPr>
        <p:txBody>
          <a:bodyPr/>
          <a:lstStyle/>
          <a:p>
            <a:pPr>
              <a:lnSpc>
                <a:spcPct val="110000"/>
              </a:lnSpc>
              <a:spcBef>
                <a:spcPct val="0"/>
              </a:spcBef>
            </a:pPr>
            <a:r>
              <a:rPr lang="es-MX" dirty="0" smtClean="0"/>
              <a:t>Esta slide resume las herramientas de evaluación usadas actualmente para dolor neuropático.</a:t>
            </a:r>
          </a:p>
          <a:p>
            <a:pPr>
              <a:lnSpc>
                <a:spcPct val="110000"/>
              </a:lnSpc>
              <a:spcBef>
                <a:spcPct val="0"/>
              </a:spcBef>
            </a:pPr>
            <a:r>
              <a:rPr lang="es-MX" dirty="0" smtClean="0"/>
              <a:t>Los métodos de evaluación para dolor neuropático consisten mayormente en descriptores verbales característicos, aunque algunos tienen además pruebas de cabecera sencillas. Ejemplos de estos últimos son la escala de dolor de LANSS y el cuestionario DN4, que tienen una precisión de aproximadamente el 80% (para LANSS) y 90% (para DN4), en comparación con el juicio clínico experto para identificar pacientes con  dolor neuropático. Sin embargo los métodos de evaluación no son un sustituto de una buena evaluación clínica y no están diseñados para servir como métodos de diagnóstico</a:t>
            </a:r>
            <a:r>
              <a:rPr lang="en-GB" dirty="0" smtClean="0"/>
              <a:t>.</a:t>
            </a:r>
            <a:endParaRPr lang="en-GB" dirty="0"/>
          </a:p>
          <a:p>
            <a:endParaRPr lang="en-CA" dirty="0" smtClean="0"/>
          </a:p>
          <a:p>
            <a:r>
              <a:rPr lang="en-CA" b="1" dirty="0" smtClean="0"/>
              <a:t>Referencias</a:t>
            </a:r>
          </a:p>
          <a:p>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r>
              <a:rPr lang="fi-FI" dirty="0" smtClean="0"/>
              <a:t>Haanpää M </a:t>
            </a:r>
            <a:r>
              <a:rPr lang="fi-FI" i="1" dirty="0" smtClean="0"/>
              <a:t>et al. </a:t>
            </a:r>
            <a:r>
              <a:rPr lang="fi-FI" dirty="0" smtClean="0"/>
              <a:t>NeuPSIG guidelines on neuropathic pain assessment. </a:t>
            </a:r>
            <a:r>
              <a:rPr lang="fi-FI" i="1" dirty="0" smtClean="0"/>
              <a:t>Pain </a:t>
            </a:r>
            <a:r>
              <a:rPr lang="fi-FI" dirty="0" smtClean="0"/>
              <a:t>2011; 152(1):14-27. </a:t>
            </a:r>
            <a:endParaRPr lang="en-CA" dirty="0" smtClean="0"/>
          </a:p>
          <a:p>
            <a:endParaRPr lang="en-CA" dirty="0"/>
          </a:p>
          <a:p>
            <a:endParaRPr lang="en-CA"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325007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2:34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835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06507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95864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4749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055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408742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5813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1073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15709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26137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78944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2446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3158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5500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64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2006245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76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279367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7927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23016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92292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2042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473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431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722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98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566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3904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91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73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8140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63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15732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141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818308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4753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459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86614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83441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5954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58643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2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06339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70578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2703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4245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0026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117308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1542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35915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09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76400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28366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780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0" name="Rectangle 6"/>
          <p:cNvSpPr>
            <a:spLocks noGrp="1" noChangeArrowheads="1"/>
          </p:cNvSpPr>
          <p:nvPr>
            <p:ph type="sldNum" sz="quarter" idx="4"/>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Aft>
                <a:spcPct val="0"/>
              </a:spcAft>
              <a:buClrTx/>
              <a:buFontTx/>
              <a:buNone/>
              <a:defRPr sz="800" smtClean="0">
                <a:solidFill>
                  <a:schemeClr val="tx2"/>
                </a:solidFill>
                <a:latin typeface="+mn-lt"/>
              </a:defRPr>
            </a:lvl1p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578209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2095032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9645958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27259344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07210255"/>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iasp-pain.org/Content/NavigationMenu/GeneralResourceLinks/FacesPainScaleRevised/default.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noGrp="1"/>
          </p:cNvSpPr>
          <p:nvPr/>
        </p:nvSpPr>
        <p:spPr>
          <a:xfrm>
            <a:off x="7239000" y="6648450"/>
            <a:ext cx="1905000" cy="171450"/>
          </a:xfrm>
          <a:prstGeom prst="rect">
            <a:avLst/>
          </a:prstGeom>
          <a:noFill/>
        </p:spPr>
        <p:txBody>
          <a:bodyPr anchor="ctr"/>
          <a:lstStyle/>
          <a:p>
            <a:pPr>
              <a:defRPr/>
            </a:pPr>
            <a:fld id="{2355AA6C-251A-4360-BA05-069CFE33E27C}" type="slidenum">
              <a:rPr lang="en-US" sz="1200">
                <a:solidFill>
                  <a:prstClr val="white">
                    <a:tint val="75000"/>
                  </a:prstClr>
                </a:solidFill>
              </a:rPr>
              <a:pPr>
                <a:defRPr/>
              </a:pPr>
              <a:t>10</a:t>
            </a:fld>
            <a:endParaRPr lang="en-US" sz="1200" dirty="0">
              <a:solidFill>
                <a:prstClr val="white">
                  <a:tint val="75000"/>
                </a:prstClr>
              </a:solidFill>
            </a:endParaRPr>
          </a:p>
        </p:txBody>
      </p:sp>
      <p:sp>
        <p:nvSpPr>
          <p:cNvPr id="5" name="Rectangle 4"/>
          <p:cNvSpPr/>
          <p:nvPr/>
        </p:nvSpPr>
        <p:spPr>
          <a:xfrm>
            <a:off x="323528" y="6573679"/>
            <a:ext cx="3597460" cy="261610"/>
          </a:xfrm>
          <a:prstGeom prst="rect">
            <a:avLst/>
          </a:prstGeom>
        </p:spPr>
        <p:txBody>
          <a:bodyPr wrap="none">
            <a:spAutoFit/>
          </a:bodyPr>
          <a:lstStyle/>
          <a:p>
            <a:r>
              <a:rPr lang="en-CA" sz="1100" dirty="0" smtClean="0">
                <a:solidFill>
                  <a:srgbClr val="002060"/>
                </a:solidFill>
              </a:rPr>
              <a:t>Forseen. SE, Corey AS. </a:t>
            </a:r>
            <a:r>
              <a:rPr lang="en-CA" sz="1100" i="1" dirty="0" smtClean="0">
                <a:solidFill>
                  <a:srgbClr val="002060"/>
                </a:solidFill>
              </a:rPr>
              <a:t>J </a:t>
            </a:r>
            <a:r>
              <a:rPr lang="en-CA" sz="1100" i="1" dirty="0">
                <a:solidFill>
                  <a:srgbClr val="002060"/>
                </a:solidFill>
              </a:rPr>
              <a:t>Am Coll </a:t>
            </a:r>
            <a:r>
              <a:rPr lang="en-CA" sz="1100" i="1" dirty="0" smtClean="0">
                <a:solidFill>
                  <a:srgbClr val="002060"/>
                </a:solidFill>
              </a:rPr>
              <a:t>Radiol </a:t>
            </a:r>
            <a:r>
              <a:rPr lang="en-CA" sz="1100" dirty="0">
                <a:solidFill>
                  <a:srgbClr val="002060"/>
                </a:solidFill>
              </a:rPr>
              <a:t>2012</a:t>
            </a:r>
            <a:r>
              <a:rPr lang="en-CA" sz="1100" dirty="0" smtClean="0">
                <a:solidFill>
                  <a:srgbClr val="002060"/>
                </a:solidFill>
              </a:rPr>
              <a:t>; 9(10):704-12.</a:t>
            </a:r>
            <a:endParaRPr lang="en-CA" sz="1100" dirty="0">
              <a:solidFill>
                <a:srgbClr val="002060"/>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10</a:t>
            </a:fld>
            <a:endParaRPr lang="en-CA" dirty="0">
              <a:solidFill>
                <a:prstClr val="black"/>
              </a:solidFill>
            </a:endParaRPr>
          </a:p>
        </p:txBody>
      </p:sp>
      <p:sp>
        <p:nvSpPr>
          <p:cNvPr id="8" name="Title 3"/>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0" i="0" u="none" strike="noStrike" kern="1200" cap="none" spc="0" normalizeH="0" baseline="0" noProof="0" dirty="0" smtClean="0">
                <a:ln>
                  <a:noFill/>
                </a:ln>
                <a:solidFill>
                  <a:schemeClr val="tx2"/>
                </a:solidFill>
                <a:effectLst/>
                <a:uLnTx/>
                <a:uFillTx/>
                <a:latin typeface="+mj-lt"/>
                <a:ea typeface="+mj-ea"/>
                <a:cs typeface="+mj-cs"/>
              </a:rPr>
              <a:t>    Las “Señales de Alarma” Requieren Investigación y/o Referencia Inmediata </a:t>
            </a:r>
          </a:p>
        </p:txBody>
      </p:sp>
      <p:sp>
        <p:nvSpPr>
          <p:cNvPr id="10" name="10 Cinta perforada"/>
          <p:cNvSpPr/>
          <p:nvPr/>
        </p:nvSpPr>
        <p:spPr>
          <a:xfrm>
            <a:off x="0" y="257839"/>
            <a:ext cx="1056904" cy="656561"/>
          </a:xfrm>
          <a:prstGeom prst="flowChartPunchedTap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aphicFrame>
        <p:nvGraphicFramePr>
          <p:cNvPr id="11" name="Table 2"/>
          <p:cNvGraphicFramePr>
            <a:graphicFrameLocks noGrp="1"/>
          </p:cNvGraphicFramePr>
          <p:nvPr>
            <p:extLst>
              <p:ext uri="{D42A27DB-BD31-4B8C-83A1-F6EECF244321}">
                <p14:modId xmlns:p14="http://schemas.microsoft.com/office/powerpoint/2010/main" val="2244807503"/>
              </p:ext>
            </p:extLst>
          </p:nvPr>
        </p:nvGraphicFramePr>
        <p:xfrm>
          <a:off x="467544" y="1772816"/>
          <a:ext cx="8316000" cy="4399148"/>
        </p:xfrm>
        <a:graphic>
          <a:graphicData uri="http://schemas.openxmlformats.org/drawingml/2006/table">
            <a:tbl>
              <a:tblPr firstRow="1" bandRow="1">
                <a:tableStyleId>{5C22544A-7EE6-4342-B048-85BDC9FD1C3A}</a:tableStyleId>
              </a:tblPr>
              <a:tblGrid>
                <a:gridCol w="2628000"/>
                <a:gridCol w="2988624"/>
                <a:gridCol w="2699376"/>
              </a:tblGrid>
              <a:tr h="370840">
                <a:tc>
                  <a:txBody>
                    <a:bodyPr/>
                    <a:lstStyle/>
                    <a:p>
                      <a:pPr algn="ctr"/>
                      <a:r>
                        <a:rPr lang="es-MX" noProof="0" dirty="0" smtClean="0"/>
                        <a:t>Padecimiento Potencial</a:t>
                      </a:r>
                      <a:endParaRPr lang="es-MX" noProof="0" dirty="0"/>
                    </a:p>
                  </a:txBody>
                  <a:tcPr anchor="ctr"/>
                </a:tc>
                <a:tc>
                  <a:txBody>
                    <a:bodyPr/>
                    <a:lstStyle/>
                    <a:p>
                      <a:pPr algn="ctr"/>
                      <a:r>
                        <a:rPr lang="es-MX" noProof="0" dirty="0" smtClean="0"/>
                        <a:t>Señales de alarma</a:t>
                      </a:r>
                      <a:endParaRPr lang="es-MX" noProof="0" dirty="0"/>
                    </a:p>
                  </a:txBody>
                  <a:tcPr anchor="ctr">
                    <a:lnR w="12700" cap="flat" cmpd="sng" algn="ctr">
                      <a:noFill/>
                      <a:prstDash val="solid"/>
                      <a:round/>
                      <a:headEnd type="none" w="med" len="med"/>
                      <a:tailEnd type="none" w="med" len="med"/>
                    </a:lnR>
                  </a:tcPr>
                </a:tc>
                <a:tc>
                  <a:txBody>
                    <a:bodyPr/>
                    <a:lstStyle/>
                    <a:p>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Cáncer</a:t>
                      </a:r>
                      <a:endParaRPr lang="es-MX" noProof="0" dirty="0"/>
                    </a:p>
                  </a:txBody>
                  <a:tcPr anchor="ctr"/>
                </a:tc>
                <a:tc>
                  <a:txBody>
                    <a:bodyPr/>
                    <a:lstStyle/>
                    <a:p>
                      <a:pPr marL="196850" indent="-196850">
                        <a:buFont typeface="Arial" pitchFamily="34" charset="0"/>
                        <a:buChar char="•"/>
                      </a:pPr>
                      <a:r>
                        <a:rPr lang="es-MX" noProof="0" dirty="0" smtClean="0"/>
                        <a:t>Historia</a:t>
                      </a:r>
                      <a:r>
                        <a:rPr lang="es-MX" baseline="0" noProof="0" dirty="0" smtClean="0"/>
                        <a:t> personal de c</a:t>
                      </a:r>
                      <a:r>
                        <a:rPr lang="es-MX" noProof="0" dirty="0" smtClean="0"/>
                        <a:t>áncer</a:t>
                      </a:r>
                    </a:p>
                    <a:p>
                      <a:pPr marL="196850" indent="-196850">
                        <a:buFont typeface="Arial" pitchFamily="34" charset="0"/>
                        <a:buChar char="•"/>
                      </a:pPr>
                      <a:r>
                        <a:rPr lang="es-MX" noProof="0" dirty="0" smtClean="0"/>
                        <a:t>Pérdida de peso</a:t>
                      </a:r>
                      <a:endParaRPr lang="es-MX" baseline="0" noProof="0" dirty="0" smtClean="0"/>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baseline="0" noProof="0" dirty="0" smtClean="0"/>
                        <a:t>Edad &gt;50 años</a:t>
                      </a:r>
                      <a:endParaRPr lang="es-MX" noProof="0" dirty="0" smtClean="0"/>
                    </a:p>
                    <a:p>
                      <a:pPr marL="196850" indent="-196850">
                        <a:buFont typeface="Arial" pitchFamily="34" charset="0"/>
                        <a:buChar char="•"/>
                      </a:pP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Infección</a:t>
                      </a:r>
                      <a:endParaRPr lang="es-MX" noProof="0" dirty="0"/>
                    </a:p>
                  </a:txBody>
                  <a:tcPr anchor="ctr"/>
                </a:tc>
                <a:tc>
                  <a:txBody>
                    <a:bodyPr/>
                    <a:lstStyle/>
                    <a:p>
                      <a:pPr marL="196850" indent="-196850">
                        <a:buFont typeface="Arial" pitchFamily="34" charset="0"/>
                        <a:buChar char="•"/>
                      </a:pPr>
                      <a:r>
                        <a:rPr lang="es-MX" noProof="0" dirty="0" smtClean="0"/>
                        <a:t>Fiebre</a:t>
                      </a:r>
                    </a:p>
                    <a:p>
                      <a:pPr marL="196850" indent="-196850">
                        <a:buFont typeface="Arial" pitchFamily="34" charset="0"/>
                        <a:buChar char="•"/>
                      </a:pPr>
                      <a:r>
                        <a:rPr lang="es-MX" noProof="0" dirty="0" smtClean="0"/>
                        <a:t>Uso de drogas IV</a:t>
                      </a:r>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noProof="0" dirty="0" smtClean="0"/>
                        <a:t>Infección reciente</a:t>
                      </a:r>
                    </a:p>
                    <a:p>
                      <a:pPr marL="196850" indent="-196850">
                        <a:buFont typeface="Arial" pitchFamily="34" charset="0"/>
                        <a:buChar char="•"/>
                      </a:pP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Fractura</a:t>
                      </a:r>
                      <a:endParaRPr lang="es-MX" noProof="0" dirty="0"/>
                    </a:p>
                  </a:txBody>
                  <a:tcPr anchor="ctr"/>
                </a:tc>
                <a:tc>
                  <a:txBody>
                    <a:bodyPr/>
                    <a:lstStyle/>
                    <a:p>
                      <a:pPr marL="196850" indent="-196850">
                        <a:buFont typeface="Arial" pitchFamily="34" charset="0"/>
                        <a:buChar char="•"/>
                      </a:pPr>
                      <a:r>
                        <a:rPr lang="es-MX" noProof="0" dirty="0" smtClean="0"/>
                        <a:t>Osteoporosis</a:t>
                      </a:r>
                    </a:p>
                    <a:p>
                      <a:pPr marL="196850" indent="-196850">
                        <a:buFont typeface="Arial" pitchFamily="34" charset="0"/>
                        <a:buChar char="•"/>
                      </a:pPr>
                      <a:r>
                        <a:rPr lang="es-MX" noProof="0" dirty="0" smtClean="0"/>
                        <a:t>Uso de esteroides</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es-MX" noProof="0" dirty="0" smtClean="0"/>
                        <a:t>Trauma</a:t>
                      </a:r>
                    </a:p>
                    <a:p>
                      <a:pPr marL="196850" indent="-196850">
                        <a:buFont typeface="Arial" pitchFamily="34" charset="0"/>
                        <a:buChar char="•"/>
                      </a:pPr>
                      <a:r>
                        <a:rPr lang="es-MX" noProof="0" dirty="0" smtClean="0"/>
                        <a:t>Mayor edad</a:t>
                      </a: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Déficit neurológico focal</a:t>
                      </a:r>
                      <a:endParaRPr lang="es-MX" noProof="0" dirty="0"/>
                    </a:p>
                  </a:txBody>
                  <a:tcPr anchor="ctr"/>
                </a:tc>
                <a:tc gridSpan="2">
                  <a:txBody>
                    <a:bodyPr/>
                    <a:lstStyle/>
                    <a:p>
                      <a:pPr marL="196850" indent="-196850">
                        <a:buFont typeface="Arial" pitchFamily="34" charset="0"/>
                        <a:buChar char="•"/>
                      </a:pPr>
                      <a:r>
                        <a:rPr lang="es-MX" noProof="0" dirty="0" smtClean="0"/>
                        <a:t>Síntomas progresivos o discapacitantes</a:t>
                      </a:r>
                      <a:endParaRPr lang="es-MX" noProof="0" dirty="0"/>
                    </a:p>
                  </a:txBody>
                  <a:tcPr anchor="ctr"/>
                </a:tc>
                <a:tc hMerge="1">
                  <a:txBody>
                    <a:bodyPr/>
                    <a:lstStyle/>
                    <a:p>
                      <a:endParaRPr lang="en-CA"/>
                    </a:p>
                  </a:txBody>
                  <a:tcPr/>
                </a:tc>
              </a:tr>
              <a:tr h="778477">
                <a:tc>
                  <a:txBody>
                    <a:bodyPr/>
                    <a:lstStyle/>
                    <a:p>
                      <a:r>
                        <a:rPr lang="es-MX" noProof="0" dirty="0" smtClean="0"/>
                        <a:t>Síndrome de cauda equina</a:t>
                      </a:r>
                      <a:endParaRPr lang="es-MX" noProof="0" dirty="0"/>
                    </a:p>
                  </a:txBody>
                  <a:tcPr anchor="ctr"/>
                </a:tc>
                <a:tc>
                  <a:txBody>
                    <a:bodyPr/>
                    <a:lstStyle/>
                    <a:p>
                      <a:pPr marL="196850"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Retención urinaria</a:t>
                      </a:r>
                    </a:p>
                    <a:p>
                      <a:pPr marL="196850"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Déficit motor multinivel</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es-MX" baseline="0" noProof="0" dirty="0" smtClean="0"/>
                        <a:t>Incontinencia fecal</a:t>
                      </a:r>
                    </a:p>
                    <a:p>
                      <a:pPr marL="196850" indent="-196850">
                        <a:buFont typeface="Arial" pitchFamily="34" charset="0"/>
                        <a:buChar char="•"/>
                      </a:pPr>
                      <a:r>
                        <a:rPr lang="es-MX" baseline="0" noProof="0" dirty="0" smtClean="0"/>
                        <a:t>Parestesia en silla de montar</a:t>
                      </a:r>
                      <a:endParaRPr lang="es-MX" noProof="0" dirty="0"/>
                    </a:p>
                  </a:txBody>
                  <a:tcPr anchor="ct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32312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212725" y="1556792"/>
            <a:ext cx="8642349" cy="720080"/>
          </a:xfrm>
          <a:solidFill>
            <a:schemeClr val="accent2"/>
          </a:solidFill>
          <a:scene3d>
            <a:camera prst="orthographicFront"/>
            <a:lightRig rig="threePt" dir="t"/>
          </a:scene3d>
          <a:sp3d>
            <a:bevelT/>
          </a:sp3d>
        </p:spPr>
        <p:txBody>
          <a:bodyPr>
            <a:noAutofit/>
          </a:bodyPr>
          <a:lstStyle/>
          <a:p>
            <a:r>
              <a:rPr lang="es-MX" sz="2400" b="1" spc="-20" dirty="0" smtClean="0">
                <a:solidFill>
                  <a:schemeClr val="bg1"/>
                </a:solidFill>
              </a:rPr>
              <a:t>Una señal de alarma no es suficiente para sugerir una patología subyacente grave.</a:t>
            </a:r>
            <a:endParaRPr lang="es-MX" sz="2400" b="1" spc="-20" dirty="0">
              <a:solidFill>
                <a:schemeClr val="bg1"/>
              </a:solidFill>
            </a:endParaRPr>
          </a:p>
        </p:txBody>
      </p:sp>
      <p:sp>
        <p:nvSpPr>
          <p:cNvPr id="140291" name="Rectangle 3"/>
          <p:cNvSpPr>
            <a:spLocks noGrp="1"/>
          </p:cNvSpPr>
          <p:nvPr>
            <p:ph type="body" idx="1"/>
          </p:nvPr>
        </p:nvSpPr>
        <p:spPr>
          <a:xfrm>
            <a:off x="520501" y="2564904"/>
            <a:ext cx="8209607" cy="4032448"/>
          </a:xfrm>
        </p:spPr>
        <p:txBody>
          <a:bodyPr>
            <a:noAutofit/>
          </a:bodyPr>
          <a:lstStyle/>
          <a:p>
            <a:pPr marL="165100" indent="-165100">
              <a:spcBef>
                <a:spcPts val="0"/>
              </a:spcBef>
              <a:spcAft>
                <a:spcPts val="600"/>
              </a:spcAft>
            </a:pPr>
            <a:r>
              <a:rPr lang="es-MX" sz="1800" noProof="0" dirty="0" smtClean="0"/>
              <a:t>Pacientes &lt;20 años o &gt;55 años de edad que experimentan dolor de espalda por </a:t>
            </a:r>
            <a:r>
              <a:rPr lang="es-MX" sz="1800" dirty="0" smtClean="0"/>
              <a:t>primera vez</a:t>
            </a:r>
          </a:p>
          <a:p>
            <a:pPr marL="165100" indent="-165100">
              <a:spcBef>
                <a:spcPts val="0"/>
              </a:spcBef>
              <a:spcAft>
                <a:spcPts val="600"/>
              </a:spcAft>
            </a:pPr>
            <a:r>
              <a:rPr lang="es-MX" sz="1800" noProof="0" dirty="0" smtClean="0"/>
              <a:t>Pacientes que experimentan dolor considerablemente diferente de episodios previos</a:t>
            </a:r>
          </a:p>
          <a:p>
            <a:pPr marL="165100" indent="-165100">
              <a:spcBef>
                <a:spcPts val="0"/>
              </a:spcBef>
              <a:spcAft>
                <a:spcPts val="600"/>
              </a:spcAft>
            </a:pPr>
            <a:r>
              <a:rPr lang="es-MX" sz="1800" noProof="0" dirty="0" smtClean="0"/>
              <a:t>Dolor que es constante con el tiempo y no desaparece durante el sueño</a:t>
            </a:r>
          </a:p>
          <a:p>
            <a:pPr marL="165100" indent="-165100">
              <a:spcBef>
                <a:spcPts val="0"/>
              </a:spcBef>
              <a:spcAft>
                <a:spcPts val="600"/>
              </a:spcAft>
            </a:pPr>
            <a:r>
              <a:rPr lang="es-MX" sz="1800" noProof="0" dirty="0" smtClean="0"/>
              <a:t>Malestar general y condición general pobre</a:t>
            </a:r>
          </a:p>
          <a:p>
            <a:pPr marL="165100" indent="-165100">
              <a:spcBef>
                <a:spcPts val="0"/>
              </a:spcBef>
              <a:spcAft>
                <a:spcPts val="600"/>
              </a:spcAft>
            </a:pPr>
            <a:r>
              <a:rPr lang="es-MX" sz="1800" noProof="0" dirty="0" smtClean="0"/>
              <a:t>Lesiones traumáticas, tumores, uso de esteroides o uso incorrecto de inmunosupresores</a:t>
            </a:r>
          </a:p>
          <a:p>
            <a:pPr marL="165100" indent="-165100">
              <a:spcBef>
                <a:spcPts val="0"/>
              </a:spcBef>
              <a:spcAft>
                <a:spcPts val="600"/>
              </a:spcAft>
            </a:pPr>
            <a:r>
              <a:rPr lang="es-MX" sz="1800" noProof="0" dirty="0" smtClean="0"/>
              <a:t>Compromiso neurológico</a:t>
            </a:r>
          </a:p>
          <a:p>
            <a:pPr marL="165100" indent="-165100">
              <a:spcBef>
                <a:spcPts val="0"/>
              </a:spcBef>
              <a:spcAft>
                <a:spcPts val="600"/>
              </a:spcAft>
            </a:pPr>
            <a:r>
              <a:rPr lang="es-MX" sz="1800" noProof="0" dirty="0" smtClean="0"/>
              <a:t>Deformidad de la columna</a:t>
            </a:r>
          </a:p>
          <a:p>
            <a:pPr marL="165100" indent="-165100">
              <a:spcBef>
                <a:spcPts val="0"/>
              </a:spcBef>
              <a:spcAft>
                <a:spcPts val="600"/>
              </a:spcAft>
            </a:pPr>
            <a:r>
              <a:rPr lang="es-MX" sz="1800" noProof="0" dirty="0" smtClean="0"/>
              <a:t>Rigidez matutina pronunciada que dura más de 1 hora y/o alta tasa de sedimentación eritrocítica</a:t>
            </a:r>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smtClean="0"/>
          </a:p>
          <a:p>
            <a:pPr>
              <a:spcBef>
                <a:spcPts val="0"/>
              </a:spcBef>
              <a:spcAft>
                <a:spcPts val="300"/>
              </a:spcAft>
            </a:pPr>
            <a:endParaRPr lang="es-MX" sz="2000" noProof="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11</a:t>
            </a:fld>
            <a:endParaRPr lang="en-CA" dirty="0">
              <a:solidFill>
                <a:prstClr val="black"/>
              </a:solidFill>
            </a:endParaRPr>
          </a:p>
        </p:txBody>
      </p:sp>
      <p:sp>
        <p:nvSpPr>
          <p:cNvPr id="9" name="10 Cinta perforada"/>
          <p:cNvSpPr/>
          <p:nvPr/>
        </p:nvSpPr>
        <p:spPr>
          <a:xfrm>
            <a:off x="51756" y="150960"/>
            <a:ext cx="1584176" cy="1296144"/>
          </a:xfrm>
          <a:prstGeom prst="flowChartPunchedTap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 name="Rectangle 1"/>
          <p:cNvSpPr/>
          <p:nvPr/>
        </p:nvSpPr>
        <p:spPr>
          <a:xfrm>
            <a:off x="1635932" y="0"/>
            <a:ext cx="7508068" cy="1523494"/>
          </a:xfrm>
          <a:prstGeom prst="rect">
            <a:avLst/>
          </a:prstGeom>
        </p:spPr>
        <p:txBody>
          <a:bodyPr wrap="square">
            <a:spAutoFit/>
          </a:bodyPr>
          <a:lstStyle/>
          <a:p>
            <a:pPr algn="ctr">
              <a:spcBef>
                <a:spcPct val="0"/>
              </a:spcBef>
            </a:pPr>
            <a:r>
              <a:rPr lang="es-MX" sz="3100" dirty="0" smtClean="0">
                <a:solidFill>
                  <a:schemeClr val="tx2"/>
                </a:solidFill>
                <a:latin typeface="+mj-lt"/>
                <a:ea typeface="+mj-ea"/>
                <a:cs typeface="+mj-cs"/>
              </a:rPr>
              <a:t>Use Señales de Alarma para Descartar Enfermedad Subyacente Grave (1% de los pacientes)</a:t>
            </a:r>
            <a:endParaRPr lang="es-MX" sz="3100" dirty="0">
              <a:solidFill>
                <a:schemeClr val="tx2"/>
              </a:solidFill>
              <a:latin typeface="+mj-lt"/>
              <a:ea typeface="+mj-ea"/>
              <a:cs typeface="+mj-cs"/>
            </a:endParaRPr>
          </a:p>
        </p:txBody>
      </p:sp>
      <p:sp>
        <p:nvSpPr>
          <p:cNvPr id="10" name="Rectangle 6"/>
          <p:cNvSpPr>
            <a:spLocks noChangeArrowheads="1"/>
          </p:cNvSpPr>
          <p:nvPr/>
        </p:nvSpPr>
        <p:spPr bwMode="auto">
          <a:xfrm>
            <a:off x="212725" y="6501398"/>
            <a:ext cx="86423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r>
              <a:rPr lang="en-US" sz="1100" dirty="0">
                <a:solidFill>
                  <a:srgbClr val="002060"/>
                </a:solidFill>
              </a:rPr>
              <a:t>Laerum </a:t>
            </a:r>
            <a:r>
              <a:rPr lang="en-US" sz="1100" dirty="0" smtClean="0">
                <a:solidFill>
                  <a:srgbClr val="002060"/>
                </a:solidFill>
              </a:rPr>
              <a:t>E </a:t>
            </a:r>
            <a:r>
              <a:rPr lang="en-US" sz="1100" i="1" dirty="0" smtClean="0">
                <a:solidFill>
                  <a:srgbClr val="002060"/>
                </a:solidFill>
              </a:rPr>
              <a:t>et al. Tidsskr </a:t>
            </a:r>
            <a:r>
              <a:rPr lang="en-US" sz="1100" i="1" dirty="0">
                <a:solidFill>
                  <a:srgbClr val="002060"/>
                </a:solidFill>
              </a:rPr>
              <a:t>Nor </a:t>
            </a:r>
            <a:r>
              <a:rPr lang="en-US" sz="1100" i="1" dirty="0" smtClean="0">
                <a:solidFill>
                  <a:srgbClr val="002060"/>
                </a:solidFill>
              </a:rPr>
              <a:t>Laegeforen</a:t>
            </a:r>
            <a:r>
              <a:rPr lang="en-US" sz="1100" dirty="0" smtClean="0">
                <a:solidFill>
                  <a:srgbClr val="002060"/>
                </a:solidFill>
              </a:rPr>
              <a:t> 2010; 130(22</a:t>
            </a:r>
            <a:r>
              <a:rPr lang="en-US" sz="1100" dirty="0">
                <a:solidFill>
                  <a:srgbClr val="002060"/>
                </a:solidFill>
              </a:rPr>
              <a:t>):2248-51.</a:t>
            </a:r>
          </a:p>
        </p:txBody>
      </p:sp>
    </p:spTree>
    <p:extLst>
      <p:ext uri="{BB962C8B-B14F-4D97-AF65-F5344CB8AC3E}">
        <p14:creationId xmlns:p14="http://schemas.microsoft.com/office/powerpoint/2010/main" val="317638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ChangeArrowheads="1"/>
          </p:cNvSpPr>
          <p:nvPr/>
        </p:nvSpPr>
        <p:spPr bwMode="auto">
          <a:xfrm>
            <a:off x="212725" y="6501398"/>
            <a:ext cx="86423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r>
              <a:rPr lang="en-US" sz="1100" dirty="0">
                <a:solidFill>
                  <a:srgbClr val="002060"/>
                </a:solidFill>
              </a:rPr>
              <a:t>Laerum </a:t>
            </a:r>
            <a:r>
              <a:rPr lang="en-US" sz="1100" dirty="0" smtClean="0">
                <a:solidFill>
                  <a:srgbClr val="002060"/>
                </a:solidFill>
              </a:rPr>
              <a:t>E </a:t>
            </a:r>
            <a:r>
              <a:rPr lang="en-US" sz="1100" i="1" dirty="0" smtClean="0">
                <a:solidFill>
                  <a:srgbClr val="002060"/>
                </a:solidFill>
              </a:rPr>
              <a:t>et al. Tidsskr </a:t>
            </a:r>
            <a:r>
              <a:rPr lang="en-US" sz="1100" i="1" dirty="0">
                <a:solidFill>
                  <a:srgbClr val="002060"/>
                </a:solidFill>
              </a:rPr>
              <a:t>Nor </a:t>
            </a:r>
            <a:r>
              <a:rPr lang="en-US" sz="1100" i="1" dirty="0" smtClean="0">
                <a:solidFill>
                  <a:srgbClr val="002060"/>
                </a:solidFill>
              </a:rPr>
              <a:t>Laegeforen</a:t>
            </a:r>
            <a:r>
              <a:rPr lang="en-US" sz="1100" dirty="0" smtClean="0">
                <a:solidFill>
                  <a:srgbClr val="002060"/>
                </a:solidFill>
              </a:rPr>
              <a:t> 2010; 130(22</a:t>
            </a:r>
            <a:r>
              <a:rPr lang="en-US" sz="1100" dirty="0">
                <a:solidFill>
                  <a:srgbClr val="002060"/>
                </a:solidFill>
              </a:rPr>
              <a:t>):2248-51.</a:t>
            </a: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12</a:t>
            </a:fld>
            <a:endParaRPr lang="en-CA" dirty="0">
              <a:solidFill>
                <a:prstClr val="black"/>
              </a:solidFill>
            </a:endParaRPr>
          </a:p>
        </p:txBody>
      </p:sp>
      <p:sp>
        <p:nvSpPr>
          <p:cNvPr id="11" name="Rectangle 2"/>
          <p:cNvSpPr>
            <a:spLocks noGrp="1"/>
          </p:cNvSpPr>
          <p:nvPr>
            <p:ph type="title"/>
          </p:nvPr>
        </p:nvSpPr>
        <p:spPr>
          <a:xfrm>
            <a:off x="457200" y="1460666"/>
            <a:ext cx="8229600" cy="1320164"/>
          </a:xfrm>
          <a:solidFill>
            <a:schemeClr val="accent3"/>
          </a:solidFill>
          <a:scene3d>
            <a:camera prst="orthographicFront"/>
            <a:lightRig rig="threePt" dir="t"/>
          </a:scene3d>
          <a:sp3d>
            <a:bevelT/>
          </a:sp3d>
        </p:spPr>
        <p:txBody>
          <a:bodyPr>
            <a:noAutofit/>
          </a:bodyPr>
          <a:lstStyle/>
          <a:p>
            <a:pPr>
              <a:lnSpc>
                <a:spcPts val="2600"/>
              </a:lnSpc>
            </a:pPr>
            <a:r>
              <a:rPr lang="es-MX" sz="2400" b="1" dirty="0" smtClean="0"/>
              <a:t>Las señales de alerta son características del paciente que pueden indicar problemas a largo-plazo que requieren la atención del médico, particularmente en términos de volver a trabajar.</a:t>
            </a:r>
            <a:endParaRPr lang="es-MX" sz="2400" b="1" dirty="0"/>
          </a:p>
        </p:txBody>
      </p:sp>
      <p:sp>
        <p:nvSpPr>
          <p:cNvPr id="12" name="Rectangle 3"/>
          <p:cNvSpPr txBox="1">
            <a:spLocks/>
          </p:cNvSpPr>
          <p:nvPr/>
        </p:nvSpPr>
        <p:spPr>
          <a:xfrm>
            <a:off x="432743" y="2996952"/>
            <a:ext cx="8460432" cy="3168352"/>
          </a:xfrm>
          <a:prstGeom prst="rect">
            <a:avLst/>
          </a:prstGeom>
        </p:spPr>
        <p:txBody>
          <a:bodyPr vert="horz" lIns="91440" tIns="45720" rIns="91440" bIns="45720" rtlCol="0">
            <a:normAutofit/>
          </a:bodyPr>
          <a:lstStyle/>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Actitud pesimista hacia el dolor, temor excesivo al movimiento y la actividad y poca esperanza de mejora</a:t>
            </a:r>
          </a:p>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Problemas relacionados con el trabajo (ej:  insatisfacción, conflictos)</a:t>
            </a:r>
          </a:p>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Problemas emocionales (ej:  depresión, ansiedad, preocupación)</a:t>
            </a:r>
          </a:p>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Dolor generalizado (ej:  cefalea, fatiga, mareo)</a:t>
            </a:r>
          </a:p>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Deseo de tratamiento pasivo, poca habilidad para ser proactivo</a:t>
            </a:r>
          </a:p>
          <a:p>
            <a:pPr marL="165100" marR="0" lvl="0" indent="-1651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s-MX" sz="1800" b="0" i="0" u="none" strike="noStrike" kern="1200" cap="none" spc="0" normalizeH="0" baseline="0" noProof="0" dirty="0" smtClean="0">
                <a:ln>
                  <a:noFill/>
                </a:ln>
                <a:solidFill>
                  <a:srgbClr val="002060"/>
                </a:solidFill>
                <a:effectLst/>
                <a:uLnTx/>
                <a:uFillTx/>
                <a:latin typeface="+mn-lt"/>
                <a:ea typeface="+mn-ea"/>
                <a:cs typeface="+mn-cs"/>
              </a:rPr>
              <a:t>Episodios previos de lumbalgia seguidos por un periodo de tiempo prolongado</a:t>
            </a:r>
          </a:p>
          <a:p>
            <a:pPr marL="342900" marR="0" lvl="0" indent="-342900"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s-MX" sz="1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s-MX" sz="1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s-MX" sz="1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300"/>
              </a:spcAft>
              <a:buClrTx/>
              <a:buSzTx/>
              <a:buFont typeface="Arial" pitchFamily="34" charset="0"/>
              <a:buChar char="•"/>
              <a:tabLst/>
              <a:defRPr/>
            </a:pPr>
            <a:endParaRPr kumimoji="0" lang="es-MX" sz="1800" b="0" i="0" u="none" strike="noStrike" kern="1200" cap="none" spc="0" normalizeH="0" baseline="0" noProof="0" dirty="0">
              <a:ln>
                <a:noFill/>
              </a:ln>
              <a:solidFill>
                <a:srgbClr val="002060"/>
              </a:solidFill>
              <a:effectLst/>
              <a:uLnTx/>
              <a:uFillTx/>
              <a:latin typeface="+mn-lt"/>
              <a:ea typeface="+mn-ea"/>
              <a:cs typeface="+mn-cs"/>
            </a:endParaRPr>
          </a:p>
        </p:txBody>
      </p:sp>
      <p:sp>
        <p:nvSpPr>
          <p:cNvPr id="13" name="10 Cinta perforada"/>
          <p:cNvSpPr/>
          <p:nvPr/>
        </p:nvSpPr>
        <p:spPr>
          <a:xfrm>
            <a:off x="250824" y="150960"/>
            <a:ext cx="1385107" cy="1117800"/>
          </a:xfrm>
          <a:prstGeom prst="flowChartPunchedTape">
            <a:avLst/>
          </a:prstGeom>
          <a:solidFill>
            <a:srgbClr val="F8A11D"/>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4" name="Text Box 5"/>
          <p:cNvSpPr txBox="1">
            <a:spLocks noChangeArrowheads="1"/>
          </p:cNvSpPr>
          <p:nvPr/>
        </p:nvSpPr>
        <p:spPr bwMode="auto">
          <a:xfrm>
            <a:off x="1707415" y="188640"/>
            <a:ext cx="71857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3600" dirty="0" smtClean="0">
                <a:solidFill>
                  <a:prstClr val="black"/>
                </a:solidFill>
              </a:rPr>
              <a:t>Pacientes en Riesgo de Desarrollar  Dolor Crónico</a:t>
            </a:r>
            <a:endParaRPr lang="es-MX" sz="3600" dirty="0">
              <a:solidFill>
                <a:prstClr val="black"/>
              </a:solidFill>
            </a:endParaRPr>
          </a:p>
        </p:txBody>
      </p:sp>
    </p:spTree>
    <p:extLst>
      <p:ext uri="{BB962C8B-B14F-4D97-AF65-F5344CB8AC3E}">
        <p14:creationId xmlns:p14="http://schemas.microsoft.com/office/powerpoint/2010/main" val="252085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Señales de Alerta Psicosociales en Pacientes con Lumbalgia</a:t>
            </a:r>
            <a:endParaRPr lang="es-MX" noProof="0" dirty="0"/>
          </a:p>
        </p:txBody>
      </p:sp>
      <p:sp>
        <p:nvSpPr>
          <p:cNvPr id="3" name="Slide Number Placeholder 2"/>
          <p:cNvSpPr>
            <a:spLocks noGrp="1"/>
          </p:cNvSpPr>
          <p:nvPr>
            <p:ph type="sldNum" sz="quarter" idx="10"/>
          </p:nvPr>
        </p:nvSpPr>
        <p:spPr>
          <a:xfrm>
            <a:off x="6804248" y="6381328"/>
            <a:ext cx="2133600" cy="365125"/>
          </a:xfrm>
        </p:spPr>
        <p:txBody>
          <a:bodyPr/>
          <a:lstStyle/>
          <a:p>
            <a:pPr algn="r">
              <a:defRPr/>
            </a:pPr>
            <a:fld id="{DF872715-803E-4E5E-B3ED-B791142CDA22}" type="slidenum">
              <a:rPr lang="en-US" smtClean="0"/>
              <a:pPr algn="r">
                <a:defRPr/>
              </a:pPr>
              <a:t>13</a:t>
            </a:fld>
            <a:endParaRPr lang="en-US" dirty="0"/>
          </a:p>
        </p:txBody>
      </p:sp>
      <p:sp>
        <p:nvSpPr>
          <p:cNvPr id="5" name="TextBox 4"/>
          <p:cNvSpPr txBox="1"/>
          <p:nvPr/>
        </p:nvSpPr>
        <p:spPr>
          <a:xfrm>
            <a:off x="96392" y="6335720"/>
            <a:ext cx="8642350" cy="398070"/>
          </a:xfrm>
          <a:prstGeom prst="rect">
            <a:avLst/>
          </a:prstGeom>
          <a:noFill/>
        </p:spPr>
        <p:txBody>
          <a:bodyPr wrap="square" lIns="0" tIns="0" rIns="0" bIns="0" rtlCol="0" anchor="b" anchorCtr="0">
            <a:noAutofit/>
          </a:bodyPr>
          <a:lstStyle/>
          <a:p>
            <a:pPr>
              <a:buNone/>
            </a:pPr>
            <a:r>
              <a:rPr lang="en-US" sz="1100" dirty="0" smtClean="0">
                <a:solidFill>
                  <a:srgbClr val="002060"/>
                </a:solidFill>
              </a:rPr>
              <a:t>Last AR, Hulbert K. </a:t>
            </a:r>
            <a:r>
              <a:rPr lang="en-US" sz="1100" i="1" dirty="0" smtClean="0">
                <a:solidFill>
                  <a:srgbClr val="002060"/>
                </a:solidFill>
              </a:rPr>
              <a:t>Am Fam Physician</a:t>
            </a:r>
            <a:r>
              <a:rPr lang="en-US" sz="1100" dirty="0" smtClean="0">
                <a:solidFill>
                  <a:srgbClr val="002060"/>
                </a:solidFill>
              </a:rPr>
              <a:t> 2009; 79:(12):1067-74.</a:t>
            </a:r>
            <a:endParaRPr lang="en-US" sz="11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97287088"/>
              </p:ext>
            </p:extLst>
          </p:nvPr>
        </p:nvGraphicFramePr>
        <p:xfrm>
          <a:off x="395536" y="1556792"/>
          <a:ext cx="8174658" cy="4947120"/>
        </p:xfrm>
        <a:graphic>
          <a:graphicData uri="http://schemas.openxmlformats.org/drawingml/2006/table">
            <a:tbl>
              <a:tblPr firstRow="1" bandRow="1">
                <a:tableStyleId>{5C22544A-7EE6-4342-B048-85BDC9FD1C3A}</a:tableStyleId>
              </a:tblPr>
              <a:tblGrid>
                <a:gridCol w="1707725"/>
                <a:gridCol w="6466933"/>
              </a:tblGrid>
              <a:tr h="468000">
                <a:tc>
                  <a:txBody>
                    <a:bodyPr/>
                    <a:lstStyle/>
                    <a:p>
                      <a:pPr algn="ctr"/>
                      <a:r>
                        <a:rPr lang="es-MX" sz="1800" noProof="0" dirty="0" smtClean="0"/>
                        <a:t>Señal de Alerta</a:t>
                      </a:r>
                      <a:endParaRPr lang="es-MX" sz="1800" noProof="0" dirty="0"/>
                    </a:p>
                  </a:txBody>
                  <a:tcPr anchor="ctr"/>
                </a:tc>
                <a:tc>
                  <a:txBody>
                    <a:bodyPr/>
                    <a:lstStyle/>
                    <a:p>
                      <a:pPr algn="ctr"/>
                      <a:r>
                        <a:rPr lang="es-MX" sz="1800" noProof="0" dirty="0" smtClean="0"/>
                        <a:t>Ejemplos</a:t>
                      </a:r>
                      <a:endParaRPr lang="es-MX" sz="1800" noProof="0" dirty="0"/>
                    </a:p>
                  </a:txBody>
                  <a:tcPr anchor="ctr"/>
                </a:tc>
              </a:tr>
              <a:tr h="792000">
                <a:tc>
                  <a:txBody>
                    <a:bodyPr/>
                    <a:lstStyle/>
                    <a:p>
                      <a:pPr marL="177800" indent="0">
                        <a:buNone/>
                      </a:pPr>
                      <a:r>
                        <a:rPr lang="es-MX" sz="1800" b="1" noProof="0" dirty="0" smtClean="0"/>
                        <a:t>Afecto</a:t>
                      </a:r>
                      <a:endParaRPr lang="es-MX" sz="1800" noProof="0" dirty="0"/>
                    </a:p>
                  </a:txBody>
                  <a:tcPr anchor="ctr"/>
                </a:tc>
                <a:tc>
                  <a:txBody>
                    <a:bodyPr/>
                    <a:lstStyle/>
                    <a:p>
                      <a:pPr marL="0" lvl="1" indent="0" algn="l">
                        <a:spcBef>
                          <a:spcPts val="0"/>
                        </a:spcBef>
                        <a:spcAft>
                          <a:spcPts val="600"/>
                        </a:spcAft>
                        <a:buFont typeface="Arial" pitchFamily="34" charset="0"/>
                        <a:buNone/>
                      </a:pPr>
                      <a:r>
                        <a:rPr lang="es-MX" sz="1800" noProof="0" dirty="0" smtClean="0"/>
                        <a:t>Ansiedad, depresión, sentimientos de inutilidad, irritabilidad</a:t>
                      </a:r>
                    </a:p>
                  </a:txBody>
                  <a:tcPr anchor="ctr"/>
                </a:tc>
              </a:tr>
              <a:tr h="792000">
                <a:tc>
                  <a:txBody>
                    <a:bodyPr/>
                    <a:lstStyle/>
                    <a:p>
                      <a:pPr marL="177800" indent="0">
                        <a:spcBef>
                          <a:spcPts val="600"/>
                        </a:spcBef>
                        <a:buNone/>
                      </a:pPr>
                      <a:r>
                        <a:rPr lang="es-MX" sz="1800" b="1" noProof="0" dirty="0" smtClean="0"/>
                        <a:t>Comportamiento</a:t>
                      </a:r>
                    </a:p>
                    <a:p>
                      <a:pPr marL="177800" indent="0"/>
                      <a:endParaRPr lang="es-MX" sz="1800" noProof="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noProof="0" dirty="0" smtClean="0"/>
                        <a:t>Estrategias</a:t>
                      </a:r>
                      <a:r>
                        <a:rPr lang="es-MX" sz="1800" baseline="0" noProof="0" dirty="0" smtClean="0"/>
                        <a:t> de respuesta adversas</a:t>
                      </a:r>
                      <a:r>
                        <a:rPr lang="es-MX" sz="1800" noProof="0" dirty="0" smtClean="0"/>
                        <a:t>, deterioro del sueño causado por el dolor, actitud pasiva al tratamiento, abandono de actividades</a:t>
                      </a:r>
                    </a:p>
                  </a:txBody>
                  <a:tcPr anchor="ctr"/>
                </a:tc>
              </a:tr>
              <a:tr h="792000">
                <a:tc>
                  <a:txBody>
                    <a:bodyPr/>
                    <a:lstStyle/>
                    <a:p>
                      <a:pPr marL="177800" indent="0">
                        <a:spcBef>
                          <a:spcPts val="600"/>
                        </a:spcBef>
                        <a:buNone/>
                      </a:pPr>
                      <a:r>
                        <a:rPr lang="es-MX" sz="1800" b="1" noProof="0" dirty="0" smtClean="0"/>
                        <a:t>Social</a:t>
                      </a:r>
                    </a:p>
                  </a:txBody>
                  <a:tcPr anchor="ctr"/>
                </a:tc>
                <a:tc>
                  <a:txBody>
                    <a:bodyPr/>
                    <a:lstStyle/>
                    <a:p>
                      <a:pPr marL="0" lvl="1" indent="0" algn="l">
                        <a:spcBef>
                          <a:spcPts val="0"/>
                        </a:spcBef>
                        <a:spcAft>
                          <a:spcPts val="600"/>
                        </a:spcAft>
                        <a:buFont typeface="Arial" pitchFamily="34" charset="0"/>
                        <a:buNone/>
                      </a:pPr>
                      <a:r>
                        <a:rPr lang="es-MX" sz="1800" noProof="0" dirty="0" smtClean="0"/>
                        <a:t>Historia de abuso sexual, físico o abuso de drogas, falta de apoyo, edad avanzada, familia sobreprotectora</a:t>
                      </a:r>
                      <a:endParaRPr lang="es-MX" sz="1800" noProof="0" dirty="0"/>
                    </a:p>
                  </a:txBody>
                  <a:tcPr anchor="ctr"/>
                </a:tc>
              </a:tr>
              <a:tr h="914400">
                <a:tc>
                  <a:txBody>
                    <a:bodyPr/>
                    <a:lstStyle/>
                    <a:p>
                      <a:pPr marL="177800" indent="0">
                        <a:spcBef>
                          <a:spcPts val="600"/>
                        </a:spcBef>
                        <a:buNone/>
                      </a:pPr>
                      <a:r>
                        <a:rPr lang="es-MX" sz="1800" b="1" noProof="0" dirty="0" smtClean="0"/>
                        <a:t>Laboral</a:t>
                      </a:r>
                    </a:p>
                    <a:p>
                      <a:pPr marL="177800" indent="0"/>
                      <a:endParaRPr lang="es-MX" sz="1800" noProof="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noProof="0" dirty="0" smtClean="0"/>
                        <a:t>Expectativa de que el dolor aumentará al volver</a:t>
                      </a:r>
                      <a:r>
                        <a:rPr lang="es-MX" sz="1800" baseline="0" noProof="0" dirty="0" smtClean="0"/>
                        <a:t> </a:t>
                      </a:r>
                      <a:r>
                        <a:rPr lang="es-MX" sz="1800" noProof="0" dirty="0" smtClean="0"/>
                        <a:t>a trabajar, litigio pendiente, problemas con compensaciones o reclamos de trabajadores, pobre satisfacción con el trabajo, ambiente laboral carente de apoyo</a:t>
                      </a:r>
                      <a:endParaRPr lang="es-MX" sz="1800" noProof="0" dirty="0"/>
                    </a:p>
                  </a:txBody>
                  <a:tcPr anchor="ctr"/>
                </a:tc>
              </a:tr>
              <a:tr h="792000">
                <a:tc>
                  <a:txBody>
                    <a:bodyPr/>
                    <a:lstStyle/>
                    <a:p>
                      <a:pPr marL="177800" indent="0">
                        <a:spcBef>
                          <a:spcPts val="600"/>
                        </a:spcBef>
                        <a:buNone/>
                      </a:pPr>
                      <a:r>
                        <a:rPr lang="es-MX" sz="1800" b="1" noProof="0" dirty="0" smtClean="0"/>
                        <a:t>Creencias</a:t>
                      </a:r>
                    </a:p>
                    <a:p>
                      <a:pPr marL="177800" indent="0"/>
                      <a:endParaRPr lang="es-MX" sz="1800" noProof="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noProof="0" dirty="0" smtClean="0"/>
                        <a:t>Piensa “lo peor,” el dolor es perjudicial o incontrolable, o debe ser eliminado antes de volver a las actividades</a:t>
                      </a:r>
                      <a:r>
                        <a:rPr lang="es-MX" sz="1800" baseline="0" noProof="0" dirty="0" smtClean="0"/>
                        <a:t> o el trabajo</a:t>
                      </a:r>
                      <a:endParaRPr lang="es-MX" sz="1800" noProof="0" dirty="0"/>
                    </a:p>
                  </a:txBody>
                  <a:tcPr anchor="ctr"/>
                </a:tc>
              </a:tr>
            </a:tbl>
          </a:graphicData>
        </a:graphic>
      </p:graphicFrame>
    </p:spTree>
    <p:extLst>
      <p:ext uri="{BB962C8B-B14F-4D97-AF65-F5344CB8AC3E}">
        <p14:creationId xmlns:p14="http://schemas.microsoft.com/office/powerpoint/2010/main" val="1363380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457200" y="1556792"/>
            <a:ext cx="8229600" cy="1008111"/>
          </a:xfrm>
          <a:solidFill>
            <a:srgbClr val="00B050"/>
          </a:solidFill>
          <a:scene3d>
            <a:camera prst="orthographicFront"/>
            <a:lightRig rig="threePt" dir="t"/>
          </a:scene3d>
          <a:sp3d>
            <a:bevelT/>
          </a:sp3d>
        </p:spPr>
        <p:txBody>
          <a:bodyPr>
            <a:noAutofit/>
          </a:bodyPr>
          <a:lstStyle/>
          <a:p>
            <a:r>
              <a:rPr lang="es-MX" sz="2400" b="1" dirty="0" smtClean="0">
                <a:solidFill>
                  <a:schemeClr val="bg1"/>
                </a:solidFill>
              </a:rPr>
              <a:t>Buenas Señales son características de un paciente con un buen pronóstico y recuperación rápida espontánea.</a:t>
            </a:r>
            <a:endParaRPr lang="es-MX" sz="2400" b="1" dirty="0">
              <a:solidFill>
                <a:schemeClr val="bg1"/>
              </a:solidFill>
            </a:endParaRPr>
          </a:p>
        </p:txBody>
      </p:sp>
      <p:sp>
        <p:nvSpPr>
          <p:cNvPr id="140291" name="Rectangle 3"/>
          <p:cNvSpPr>
            <a:spLocks noGrp="1"/>
          </p:cNvSpPr>
          <p:nvPr>
            <p:ph type="body" idx="1"/>
          </p:nvPr>
        </p:nvSpPr>
        <p:spPr>
          <a:xfrm>
            <a:off x="432743" y="2708920"/>
            <a:ext cx="8460432" cy="3456384"/>
          </a:xfrm>
        </p:spPr>
        <p:txBody>
          <a:bodyPr>
            <a:normAutofit/>
          </a:bodyPr>
          <a:lstStyle/>
          <a:p>
            <a:pPr marL="165100" indent="-165100">
              <a:spcBef>
                <a:spcPts val="0"/>
              </a:spcBef>
              <a:spcAft>
                <a:spcPts val="600"/>
              </a:spcAft>
            </a:pPr>
            <a:r>
              <a:rPr lang="es-MX" sz="2000" dirty="0" smtClean="0"/>
              <a:t>Buena condición general</a:t>
            </a:r>
          </a:p>
          <a:p>
            <a:pPr marL="165100" indent="-165100">
              <a:spcBef>
                <a:spcPts val="0"/>
              </a:spcBef>
              <a:spcAft>
                <a:spcPts val="600"/>
              </a:spcAft>
            </a:pPr>
            <a:r>
              <a:rPr lang="es-MX" sz="2000" dirty="0" smtClean="0"/>
              <a:t>Corta duración de los síntomas</a:t>
            </a:r>
          </a:p>
          <a:p>
            <a:pPr marL="165100" indent="-165100">
              <a:spcBef>
                <a:spcPts val="0"/>
              </a:spcBef>
              <a:spcAft>
                <a:spcPts val="600"/>
              </a:spcAft>
            </a:pPr>
            <a:r>
              <a:rPr lang="es-MX" sz="2000" dirty="0" smtClean="0"/>
              <a:t>Sin enfermedad de la raíz nerviosa</a:t>
            </a:r>
          </a:p>
          <a:p>
            <a:pPr marL="165100" indent="-165100">
              <a:spcBef>
                <a:spcPts val="0"/>
              </a:spcBef>
              <a:spcAft>
                <a:spcPts val="600"/>
              </a:spcAft>
            </a:pPr>
            <a:r>
              <a:rPr lang="es-MX" sz="2000" dirty="0" smtClean="0"/>
              <a:t>Ausencia de señales de alerta y señales de alarma</a:t>
            </a:r>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140294" name="Rectangle 6"/>
          <p:cNvSpPr>
            <a:spLocks noChangeArrowheads="1"/>
          </p:cNvSpPr>
          <p:nvPr/>
        </p:nvSpPr>
        <p:spPr bwMode="auto">
          <a:xfrm>
            <a:off x="228501" y="6497136"/>
            <a:ext cx="86423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r>
              <a:rPr lang="es-MX" sz="1100" dirty="0" smtClean="0">
                <a:solidFill>
                  <a:srgbClr val="002060"/>
                </a:solidFill>
              </a:rPr>
              <a:t>Laerum E </a:t>
            </a:r>
            <a:r>
              <a:rPr lang="es-MX" sz="1100" i="1" dirty="0" smtClean="0">
                <a:solidFill>
                  <a:srgbClr val="002060"/>
                </a:solidFill>
              </a:rPr>
              <a:t>et al. Tidsskr Nor Laegeforen</a:t>
            </a:r>
            <a:r>
              <a:rPr lang="es-MX" sz="1100" dirty="0" smtClean="0">
                <a:solidFill>
                  <a:srgbClr val="002060"/>
                </a:solidFill>
              </a:rPr>
              <a:t> 2010; 130(22):2248-51.</a:t>
            </a:r>
            <a:endParaRPr lang="es-MX" sz="1100" dirty="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14</a:t>
            </a:fld>
            <a:endParaRPr lang="es-MX" dirty="0">
              <a:solidFill>
                <a:prstClr val="black"/>
              </a:solidFill>
            </a:endParaRPr>
          </a:p>
        </p:txBody>
      </p:sp>
      <p:sp>
        <p:nvSpPr>
          <p:cNvPr id="8" name="10 Cinta perforada"/>
          <p:cNvSpPr/>
          <p:nvPr/>
        </p:nvSpPr>
        <p:spPr>
          <a:xfrm>
            <a:off x="51756" y="150960"/>
            <a:ext cx="1584176" cy="1296144"/>
          </a:xfrm>
          <a:prstGeom prst="flowChartPunchedTape">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Title 1"/>
          <p:cNvSpPr txBox="1">
            <a:spLocks/>
          </p:cNvSpPr>
          <p:nvPr/>
        </p:nvSpPr>
        <p:spPr>
          <a:xfrm>
            <a:off x="914400" y="26064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s-MX" dirty="0" smtClean="0"/>
              <a:t>Pacientes con Buenas Señales con  </a:t>
            </a:r>
            <a:br>
              <a:rPr lang="es-MX" dirty="0" smtClean="0"/>
            </a:br>
            <a:r>
              <a:rPr lang="es-MX" dirty="0" smtClean="0"/>
              <a:t>Lumbalgia</a:t>
            </a:r>
            <a:endParaRPr lang="es-MX" dirty="0"/>
          </a:p>
        </p:txBody>
      </p:sp>
    </p:spTree>
    <p:extLst>
      <p:ext uri="{BB962C8B-B14F-4D97-AF65-F5344CB8AC3E}">
        <p14:creationId xmlns:p14="http://schemas.microsoft.com/office/powerpoint/2010/main" val="300913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673975" cy="792088"/>
          </a:xfrm>
        </p:spPr>
        <p:txBody>
          <a:bodyPr>
            <a:noAutofit/>
          </a:bodyPr>
          <a:lstStyle/>
          <a:p>
            <a:r>
              <a:rPr lang="es-MX" sz="3200" dirty="0" smtClean="0"/>
              <a:t>Exámenes Clínicos y Pruebas Diagnósticas para el Diagnóstico de Lumbalgia</a:t>
            </a:r>
            <a:endParaRPr lang="es-MX" sz="3200" dirty="0"/>
          </a:p>
        </p:txBody>
      </p:sp>
      <p:sp>
        <p:nvSpPr>
          <p:cNvPr id="3" name="Slide Number Placeholder 2"/>
          <p:cNvSpPr>
            <a:spLocks noGrp="1"/>
          </p:cNvSpPr>
          <p:nvPr>
            <p:ph type="sldNum" sz="quarter" idx="4294967295"/>
          </p:nvPr>
        </p:nvSpPr>
        <p:spPr>
          <a:xfrm>
            <a:off x="6819355" y="6381328"/>
            <a:ext cx="2133600" cy="365125"/>
          </a:xfrm>
        </p:spPr>
        <p:txBody>
          <a:bodyPr/>
          <a:lstStyle/>
          <a:p>
            <a:pPr>
              <a:defRPr/>
            </a:pPr>
            <a:fld id="{DF872715-803E-4E5E-B3ED-B791142CDA22}" type="slidenum">
              <a:rPr lang="es-MX" smtClean="0"/>
              <a:pPr>
                <a:defRPr/>
              </a:pPr>
              <a:t>15</a:t>
            </a:fld>
            <a:endParaRPr lang="es-MX" dirty="0"/>
          </a:p>
        </p:txBody>
      </p:sp>
      <p:sp>
        <p:nvSpPr>
          <p:cNvPr id="5" name="TextBox 4"/>
          <p:cNvSpPr txBox="1"/>
          <p:nvPr/>
        </p:nvSpPr>
        <p:spPr>
          <a:xfrm>
            <a:off x="107504" y="6410424"/>
            <a:ext cx="7666038" cy="398070"/>
          </a:xfrm>
          <a:prstGeom prst="rect">
            <a:avLst/>
          </a:prstGeom>
          <a:noFill/>
        </p:spPr>
        <p:txBody>
          <a:bodyPr wrap="square" lIns="0" tIns="0" rIns="0" bIns="0" rtlCol="0" anchor="b" anchorCtr="0">
            <a:noAutofit/>
          </a:bodyPr>
          <a:lstStyle/>
          <a:p>
            <a:pPr>
              <a:buNone/>
            </a:pPr>
            <a:r>
              <a:rPr lang="es-MX" sz="1200" b="1" dirty="0" smtClean="0">
                <a:solidFill>
                  <a:srgbClr val="002060"/>
                </a:solidFill>
              </a:rPr>
              <a:t>SNC= sistema nervioso central; TC= tomografía computarizada; IRM = exploración por resonancia magnética</a:t>
            </a:r>
          </a:p>
          <a:p>
            <a:pPr>
              <a:buNone/>
            </a:pPr>
            <a:r>
              <a:rPr lang="es-MX" sz="1000" dirty="0" smtClean="0">
                <a:solidFill>
                  <a:srgbClr val="002060"/>
                </a:solidFill>
              </a:rPr>
              <a:t>Kaki AM </a:t>
            </a:r>
            <a:r>
              <a:rPr lang="es-MX" sz="1000" i="1" dirty="0" smtClean="0">
                <a:solidFill>
                  <a:srgbClr val="002060"/>
                </a:solidFill>
              </a:rPr>
              <a:t>et al. Reg Anesth Pain Med</a:t>
            </a:r>
            <a:r>
              <a:rPr lang="es-MX" sz="1000" dirty="0" smtClean="0">
                <a:solidFill>
                  <a:srgbClr val="002060"/>
                </a:solidFill>
              </a:rPr>
              <a:t> 2005; 30(5):422-8.</a:t>
            </a:r>
            <a:endParaRPr lang="es-MX" sz="10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84166664"/>
              </p:ext>
            </p:extLst>
          </p:nvPr>
        </p:nvGraphicFramePr>
        <p:xfrm>
          <a:off x="323528" y="1988840"/>
          <a:ext cx="8460000" cy="3780000"/>
        </p:xfrm>
        <a:graphic>
          <a:graphicData uri="http://schemas.openxmlformats.org/drawingml/2006/table">
            <a:tbl>
              <a:tblPr firstRow="1" bandRow="1">
                <a:tableStyleId>{5C22544A-7EE6-4342-B048-85BDC9FD1C3A}</a:tableStyleId>
              </a:tblPr>
              <a:tblGrid>
                <a:gridCol w="3528000"/>
                <a:gridCol w="4932000"/>
              </a:tblGrid>
              <a:tr h="4680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800" b="1" i="0" u="none" strike="noStrike" cap="none" normalizeH="0" baseline="0" noProof="0" dirty="0" smtClean="0">
                          <a:ln>
                            <a:noFill/>
                          </a:ln>
                          <a:solidFill>
                            <a:schemeClr val="bg1"/>
                          </a:solidFill>
                          <a:effectLst/>
                          <a:latin typeface="+mj-lt"/>
                          <a:ea typeface="ヒラギノ角ゴ Pro W3"/>
                          <a:cs typeface="Arial" charset="0"/>
                        </a:rPr>
                        <a:t>Examen clínico</a:t>
                      </a:r>
                    </a:p>
                  </a:txBody>
                  <a:tcPr anchor="ctr" horzOverflow="overflow"/>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800" b="1" i="0" u="none" strike="noStrike" cap="none" normalizeH="0" baseline="0" noProof="0" dirty="0" smtClean="0">
                          <a:ln>
                            <a:noFill/>
                          </a:ln>
                          <a:solidFill>
                            <a:schemeClr val="bg1"/>
                          </a:solidFill>
                          <a:effectLst/>
                          <a:latin typeface="+mj-lt"/>
                          <a:ea typeface="ヒラギノ角ゴ Pro W3"/>
                          <a:cs typeface="Arial" charset="0"/>
                        </a:rPr>
                        <a:t>Pruebas Diagnósticas</a:t>
                      </a:r>
                    </a:p>
                  </a:txBody>
                  <a:tcPr anchor="ctr" horzOverflow="overflow"/>
                </a:tc>
              </a:tr>
              <a:tr h="1656000">
                <a:tc>
                  <a:txBody>
                    <a:bodyPr/>
                    <a:lstStyle/>
                    <a:p>
                      <a:pPr marL="233363" marR="0" lvl="0" indent="-233363" algn="l" defTabSz="914400" rtl="0" eaLnBrk="0" fontAlgn="base" latinLnBrk="0" hangingPunct="0">
                        <a:lnSpc>
                          <a:spcPct val="100000"/>
                        </a:lnSpc>
                        <a:spcBef>
                          <a:spcPts val="0"/>
                        </a:spcBef>
                        <a:spcAft>
                          <a:spcPts val="600"/>
                        </a:spcAft>
                        <a:buClr>
                          <a:schemeClr val="accent1"/>
                        </a:buClr>
                        <a:buSzTx/>
                        <a:buFont typeface="Wingdings" pitchFamily="2" charset="2"/>
                        <a:buNone/>
                        <a:tabLst/>
                      </a:pPr>
                      <a:r>
                        <a:rPr lang="es-MX" sz="1800" b="1" kern="1200" noProof="0" dirty="0" smtClean="0">
                          <a:solidFill>
                            <a:schemeClr val="tx1"/>
                          </a:solidFill>
                          <a:latin typeface="+mj-lt"/>
                          <a:ea typeface="+mn-ea"/>
                          <a:cs typeface="+mn-cs"/>
                        </a:rPr>
                        <a:t>Historia clínica</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Mapeo de dolor</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Herramientas de evaluación</a:t>
                      </a:r>
                    </a:p>
                  </a:txBody>
                  <a:tcPr horzOverflow="overflow"/>
                </a:tc>
                <a:tc>
                  <a:txBody>
                    <a:bodyPr/>
                    <a:lstStyle/>
                    <a:p>
                      <a:pPr marL="233363" marR="0" lvl="0" indent="-233363" algn="l" defTabSz="914400" rtl="0" eaLnBrk="0" fontAlgn="base" latinLnBrk="0" hangingPunct="0">
                        <a:lnSpc>
                          <a:spcPct val="100000"/>
                        </a:lnSpc>
                        <a:spcBef>
                          <a:spcPts val="0"/>
                        </a:spcBef>
                        <a:spcAft>
                          <a:spcPts val="600"/>
                        </a:spcAft>
                        <a:buClr>
                          <a:schemeClr val="accent1"/>
                        </a:buClr>
                        <a:buSzTx/>
                        <a:buFont typeface="Wingdings" pitchFamily="2" charset="2"/>
                        <a:buNone/>
                        <a:tabLst/>
                      </a:pPr>
                      <a:r>
                        <a:rPr lang="es-MX" sz="1800" b="1" kern="1200" noProof="0" dirty="0" smtClean="0">
                          <a:solidFill>
                            <a:schemeClr val="tx1"/>
                          </a:solidFill>
                          <a:latin typeface="+mj-lt"/>
                          <a:ea typeface="+mn-ea"/>
                          <a:cs typeface="+mn-cs"/>
                        </a:rPr>
                        <a:t>Pruebas neurofisiológicas</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Estudios de conducción nerviosa</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Electromiografía</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Potenciales evocados</a:t>
                      </a:r>
                    </a:p>
                  </a:txBody>
                  <a:tcPr horzOverflow="overflow"/>
                </a:tc>
              </a:tr>
              <a:tr h="1656000">
                <a:tc>
                  <a:txBody>
                    <a:bodyPr/>
                    <a:lstStyle/>
                    <a:p>
                      <a:pPr marL="233363" marR="0" lvl="0" indent="-233363" algn="l" defTabSz="914400" rtl="0" eaLnBrk="0" fontAlgn="base" latinLnBrk="0" hangingPunct="0">
                        <a:lnSpc>
                          <a:spcPct val="100000"/>
                        </a:lnSpc>
                        <a:spcBef>
                          <a:spcPts val="0"/>
                        </a:spcBef>
                        <a:spcAft>
                          <a:spcPts val="600"/>
                        </a:spcAft>
                        <a:buClr>
                          <a:schemeClr val="accent1"/>
                        </a:buClr>
                        <a:buSzTx/>
                        <a:buFont typeface="Wingdings" pitchFamily="2" charset="2"/>
                        <a:buNone/>
                        <a:tabLst/>
                      </a:pPr>
                      <a:r>
                        <a:rPr lang="es-MX" sz="1800" b="1" kern="1200" noProof="0" dirty="0" smtClean="0">
                          <a:solidFill>
                            <a:schemeClr val="tx1"/>
                          </a:solidFill>
                          <a:latin typeface="+mj-lt"/>
                          <a:ea typeface="+mn-ea"/>
                          <a:cs typeface="+mn-cs"/>
                        </a:rPr>
                        <a:t>Examen neurológico</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Enfoque en el sistema somatosensorial</a:t>
                      </a:r>
                    </a:p>
                  </a:txBody>
                  <a:tcPr horzOverflow="overflow"/>
                </a:tc>
                <a:tc>
                  <a:txBody>
                    <a:bodyPr/>
                    <a:lstStyle/>
                    <a:p>
                      <a:pPr marL="233363" marR="0" lvl="0" indent="-233363" algn="l" defTabSz="914400" rtl="0" eaLnBrk="0" fontAlgn="base" latinLnBrk="0" hangingPunct="0">
                        <a:lnSpc>
                          <a:spcPct val="100000"/>
                        </a:lnSpc>
                        <a:spcBef>
                          <a:spcPts val="0"/>
                        </a:spcBef>
                        <a:spcAft>
                          <a:spcPts val="600"/>
                        </a:spcAft>
                        <a:buClr>
                          <a:schemeClr val="accent1"/>
                        </a:buClr>
                        <a:buSzTx/>
                        <a:buFont typeface="Wingdings" pitchFamily="2" charset="2"/>
                        <a:buNone/>
                        <a:tabLst/>
                      </a:pPr>
                      <a:r>
                        <a:rPr lang="es-MX" sz="1800" b="1" kern="1200" noProof="0" dirty="0" smtClean="0">
                          <a:solidFill>
                            <a:schemeClr val="tx1"/>
                          </a:solidFill>
                          <a:latin typeface="+mj-lt"/>
                          <a:ea typeface="+mn-ea"/>
                          <a:cs typeface="+mn-cs"/>
                        </a:rPr>
                        <a:t>Imágenes del SNC </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TC</a:t>
                      </a:r>
                      <a:endParaRPr lang="es-MX" sz="1800" b="0" kern="1200" baseline="0" noProof="0" dirty="0" smtClean="0">
                        <a:solidFill>
                          <a:schemeClr val="tx1"/>
                        </a:solidFill>
                        <a:latin typeface="+mj-lt"/>
                        <a:ea typeface="+mn-ea"/>
                        <a:cs typeface="+mn-cs"/>
                      </a:endParaRP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baseline="0" noProof="0" dirty="0" smtClean="0">
                          <a:solidFill>
                            <a:schemeClr val="tx1"/>
                          </a:solidFill>
                          <a:latin typeface="+mj-lt"/>
                          <a:ea typeface="+mn-ea"/>
                          <a:cs typeface="+mn-cs"/>
                        </a:rPr>
                        <a:t>IRM</a:t>
                      </a:r>
                    </a:p>
                    <a:p>
                      <a:pPr marL="196850" marR="0" lvl="0" indent="-196850" algn="l" defTabSz="914400" rtl="0" eaLnBrk="0" fontAlgn="base" latinLnBrk="0" hangingPunct="0">
                        <a:lnSpc>
                          <a:spcPct val="100000"/>
                        </a:lnSpc>
                        <a:spcBef>
                          <a:spcPts val="0"/>
                        </a:spcBef>
                        <a:spcAft>
                          <a:spcPts val="600"/>
                        </a:spcAft>
                        <a:buClrTx/>
                        <a:buSzTx/>
                        <a:buFont typeface="Arial" pitchFamily="34" charset="0"/>
                        <a:buChar char="•"/>
                        <a:tabLst/>
                      </a:pPr>
                      <a:r>
                        <a:rPr lang="es-MX" sz="1800" b="0" kern="1200" noProof="0" dirty="0" smtClean="0">
                          <a:solidFill>
                            <a:schemeClr val="tx1"/>
                          </a:solidFill>
                          <a:latin typeface="+mj-lt"/>
                          <a:ea typeface="+mn-ea"/>
                          <a:cs typeface="+mn-cs"/>
                        </a:rPr>
                        <a:t>Otras (ej:  termografía, bloqueos diagnósticos)</a:t>
                      </a:r>
                    </a:p>
                  </a:txBody>
                  <a:tcPr horzOverflow="overflow"/>
                </a:tc>
              </a:tr>
            </a:tbl>
          </a:graphicData>
        </a:graphic>
      </p:graphicFrame>
    </p:spTree>
    <p:extLst>
      <p:ext uri="{BB962C8B-B14F-4D97-AF65-F5344CB8AC3E}">
        <p14:creationId xmlns:p14="http://schemas.microsoft.com/office/powerpoint/2010/main" val="2999911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Diagnóstico de Lumbalgia</a:t>
            </a:r>
            <a:endParaRPr lang="es-MX" noProof="0" dirty="0"/>
          </a:p>
        </p:txBody>
      </p:sp>
      <p:sp>
        <p:nvSpPr>
          <p:cNvPr id="5" name="Content Placeholder 4"/>
          <p:cNvSpPr>
            <a:spLocks noGrp="1"/>
          </p:cNvSpPr>
          <p:nvPr>
            <p:ph idx="1"/>
          </p:nvPr>
        </p:nvSpPr>
        <p:spPr/>
        <p:txBody>
          <a:bodyPr/>
          <a:lstStyle/>
          <a:p>
            <a:pPr marL="177800" indent="-165100">
              <a:lnSpc>
                <a:spcPct val="150000"/>
              </a:lnSpc>
            </a:pPr>
            <a:r>
              <a:rPr lang="es-MX" sz="2000" noProof="0" dirty="0" smtClean="0"/>
              <a:t>Historia clínica</a:t>
            </a:r>
          </a:p>
          <a:p>
            <a:pPr marL="177800" indent="-165100">
              <a:lnSpc>
                <a:spcPct val="150000"/>
              </a:lnSpc>
            </a:pPr>
            <a:r>
              <a:rPr lang="es-MX" sz="2000" noProof="0" dirty="0" smtClean="0"/>
              <a:t>Evaluación del dolor</a:t>
            </a:r>
          </a:p>
          <a:p>
            <a:pPr marL="177800" indent="-165100">
              <a:lnSpc>
                <a:spcPct val="150000"/>
              </a:lnSpc>
            </a:pPr>
            <a:r>
              <a:rPr lang="es-MX" sz="2000" noProof="0" dirty="0" smtClean="0"/>
              <a:t>Examen Físico</a:t>
            </a:r>
          </a:p>
          <a:p>
            <a:pPr marL="177800" indent="-165100">
              <a:lnSpc>
                <a:spcPct val="150000"/>
              </a:lnSpc>
            </a:pPr>
            <a:r>
              <a:rPr lang="es-MX" sz="2000" noProof="0" dirty="0" smtClean="0"/>
              <a:t>Exámenes complementarios</a:t>
            </a:r>
            <a:endParaRPr lang="es-MX" sz="2000" noProof="0" dirty="0"/>
          </a:p>
        </p:txBody>
      </p:sp>
      <p:sp>
        <p:nvSpPr>
          <p:cNvPr id="3" name="Slide Number Placeholder 2"/>
          <p:cNvSpPr>
            <a:spLocks noGrp="1"/>
          </p:cNvSpPr>
          <p:nvPr>
            <p:ph type="sldNum" sz="quarter" idx="10"/>
          </p:nvPr>
        </p:nvSpPr>
        <p:spPr/>
        <p:txBody>
          <a:bodyPr/>
          <a:lstStyle/>
          <a:p>
            <a:pPr>
              <a:defRPr/>
            </a:pPr>
            <a:fld id="{DF872715-803E-4E5E-B3ED-B791142CDA22}" type="slidenum">
              <a:rPr lang="en-US" smtClean="0"/>
              <a:pPr>
                <a:defRPr/>
              </a:pPr>
              <a:t>16</a:t>
            </a:fld>
            <a:endParaRPr lang="en-US" dirty="0"/>
          </a:p>
        </p:txBody>
      </p:sp>
      <p:sp>
        <p:nvSpPr>
          <p:cNvPr id="7" name="Rectangle 6"/>
          <p:cNvSpPr/>
          <p:nvPr/>
        </p:nvSpPr>
        <p:spPr>
          <a:xfrm>
            <a:off x="827584" y="6606340"/>
            <a:ext cx="7344816" cy="246221"/>
          </a:xfrm>
          <a:prstGeom prst="rect">
            <a:avLst/>
          </a:prstGeom>
        </p:spPr>
        <p:txBody>
          <a:bodyPr wrap="square">
            <a:spAutoFit/>
          </a:bodyPr>
          <a:lstStyle/>
          <a:p>
            <a:r>
              <a:rPr lang="en-CA" sz="1000" dirty="0" smtClean="0">
                <a:solidFill>
                  <a:schemeClr val="tx2"/>
                </a:solidFill>
              </a:rPr>
              <a:t>Rubinstein SM, van Tulder M. </a:t>
            </a:r>
            <a:r>
              <a:rPr lang="en-CA" sz="1000" i="1" dirty="0" smtClean="0">
                <a:solidFill>
                  <a:schemeClr val="tx2"/>
                </a:solidFill>
              </a:rPr>
              <a:t>Best </a:t>
            </a:r>
            <a:r>
              <a:rPr lang="en-CA" sz="1000" i="1" dirty="0">
                <a:solidFill>
                  <a:schemeClr val="tx2"/>
                </a:solidFill>
              </a:rPr>
              <a:t>Pract Res Clin </a:t>
            </a:r>
            <a:r>
              <a:rPr lang="en-CA" sz="1000" i="1" dirty="0" smtClean="0">
                <a:solidFill>
                  <a:schemeClr val="tx2"/>
                </a:solidFill>
              </a:rPr>
              <a:t>Rheumatol </a:t>
            </a:r>
            <a:r>
              <a:rPr lang="en-CA" sz="1000" dirty="0" smtClean="0">
                <a:solidFill>
                  <a:schemeClr val="tx2"/>
                </a:solidFill>
              </a:rPr>
              <a:t>2008; 22(3</a:t>
            </a:r>
            <a:r>
              <a:rPr lang="en-CA" sz="1000" dirty="0">
                <a:solidFill>
                  <a:schemeClr val="tx2"/>
                </a:solidFill>
              </a:rPr>
              <a:t>):471-82</a:t>
            </a:r>
            <a:endParaRPr lang="en-US" sz="1000" dirty="0">
              <a:solidFill>
                <a:schemeClr val="tx2"/>
              </a:solidFill>
            </a:endParaRPr>
          </a:p>
        </p:txBody>
      </p:sp>
    </p:spTree>
    <p:extLst>
      <p:ext uri="{BB962C8B-B14F-4D97-AF65-F5344CB8AC3E}">
        <p14:creationId xmlns:p14="http://schemas.microsoft.com/office/powerpoint/2010/main" val="654387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Historia</a:t>
            </a:r>
            <a:endParaRPr lang="es-MX" sz="4800" noProof="0" dirty="0">
              <a:solidFill>
                <a:schemeClr val="tx1">
                  <a:lumMod val="50000"/>
                </a:schemeClr>
              </a:solidFill>
            </a:endParaRPr>
          </a:p>
        </p:txBody>
      </p:sp>
    </p:spTree>
    <p:extLst>
      <p:ext uri="{BB962C8B-B14F-4D97-AF65-F5344CB8AC3E}">
        <p14:creationId xmlns:p14="http://schemas.microsoft.com/office/powerpoint/2010/main" val="383526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3" name="Text Box 9"/>
          <p:cNvSpPr txBox="1">
            <a:spLocks noChangeArrowheads="1"/>
          </p:cNvSpPr>
          <p:nvPr/>
        </p:nvSpPr>
        <p:spPr bwMode="auto">
          <a:xfrm>
            <a:off x="204222" y="6669657"/>
            <a:ext cx="8528050" cy="153888"/>
          </a:xfrm>
          <a:prstGeom prst="rect">
            <a:avLst/>
          </a:prstGeom>
          <a:noFill/>
          <a:ln w="9525">
            <a:noFill/>
            <a:miter lim="800000"/>
            <a:headEnd/>
            <a:tailEnd/>
          </a:ln>
        </p:spPr>
        <p:txBody>
          <a:bodyPr lIns="0" tIns="0" rIns="0" bIns="0" anchor="b">
            <a:spAutoFit/>
          </a:bodyPr>
          <a:lstStyle/>
          <a:p>
            <a:r>
              <a:rPr lang="en-CA" sz="1000" dirty="0" smtClean="0">
                <a:solidFill>
                  <a:srgbClr val="002060"/>
                </a:solidFill>
                <a:cs typeface="Arial" pitchFamily="34" charset="0"/>
              </a:rPr>
              <a:t>Budassi </a:t>
            </a:r>
            <a:r>
              <a:rPr lang="en-CA" sz="1000" dirty="0">
                <a:solidFill>
                  <a:srgbClr val="002060"/>
                </a:solidFill>
                <a:cs typeface="Arial" pitchFamily="34" charset="0"/>
              </a:rPr>
              <a:t>Sheehy S, Miller Barber J (eds). </a:t>
            </a:r>
            <a:r>
              <a:rPr lang="en-CA" sz="1000" i="1" dirty="0">
                <a:solidFill>
                  <a:srgbClr val="002060"/>
                </a:solidFill>
                <a:cs typeface="Arial" pitchFamily="34" charset="0"/>
              </a:rPr>
              <a:t>Emergency Nursing: Principles and Practice</a:t>
            </a:r>
            <a:r>
              <a:rPr lang="en-CA" sz="1000" dirty="0">
                <a:solidFill>
                  <a:srgbClr val="002060"/>
                </a:solidFill>
                <a:cs typeface="Arial" pitchFamily="34" charset="0"/>
              </a:rPr>
              <a:t>. 3rd ed. Mosby; St. Louis, MO: 1992.</a:t>
            </a:r>
            <a:endParaRPr lang="en-US" sz="1000" dirty="0">
              <a:solidFill>
                <a:srgbClr val="002060"/>
              </a:solidFill>
              <a:cs typeface="Arial" pitchFamily="34" charset="0"/>
            </a:endParaRPr>
          </a:p>
        </p:txBody>
      </p:sp>
      <p:sp>
        <p:nvSpPr>
          <p:cNvPr id="7" name="Rectangle 2"/>
          <p:cNvSpPr>
            <a:spLocks noGrp="1" noChangeArrowheads="1"/>
          </p:cNvSpPr>
          <p:nvPr>
            <p:ph type="title"/>
          </p:nvPr>
        </p:nvSpPr>
        <p:spPr>
          <a:xfrm>
            <a:off x="457200" y="274638"/>
            <a:ext cx="8229600" cy="1143000"/>
          </a:xfrm>
        </p:spPr>
        <p:txBody>
          <a:bodyPr>
            <a:normAutofit fontScale="90000"/>
          </a:bodyPr>
          <a:lstStyle/>
          <a:p>
            <a:r>
              <a:rPr lang="es-MX" noProof="0" dirty="0" smtClean="0"/>
              <a:t>Evaluación del Dolor: N</a:t>
            </a:r>
            <a:r>
              <a:rPr lang="es-MX" dirty="0" smtClean="0"/>
              <a:t>emotécnico </a:t>
            </a:r>
            <a:r>
              <a:rPr lang="es-MX" noProof="0" dirty="0" smtClean="0"/>
              <a:t>PQRST</a:t>
            </a:r>
          </a:p>
        </p:txBody>
      </p:sp>
      <p:sp>
        <p:nvSpPr>
          <p:cNvPr id="8" name="Rectangle 3"/>
          <p:cNvSpPr>
            <a:spLocks noGrp="1" noChangeArrowheads="1"/>
          </p:cNvSpPr>
          <p:nvPr>
            <p:ph idx="1"/>
          </p:nvPr>
        </p:nvSpPr>
        <p:spPr>
          <a:xfrm>
            <a:off x="457200" y="1600200"/>
            <a:ext cx="8229600" cy="4525963"/>
          </a:xfrm>
        </p:spPr>
        <p:txBody>
          <a:bodyPr>
            <a:normAutofit/>
          </a:bodyPr>
          <a:lstStyle/>
          <a:p>
            <a:pPr lvl="1">
              <a:spcBef>
                <a:spcPct val="10000"/>
              </a:spcBef>
              <a:buFont typeface="Arial" pitchFamily="34" charset="0"/>
              <a:buChar char="•"/>
            </a:pPr>
            <a:r>
              <a:rPr lang="es-MX" sz="3200" dirty="0" smtClean="0"/>
              <a:t>factores </a:t>
            </a:r>
            <a:r>
              <a:rPr lang="es-MX" sz="3200" b="1" noProof="0" dirty="0" smtClean="0">
                <a:solidFill>
                  <a:schemeClr val="accent3"/>
                </a:solidFill>
              </a:rPr>
              <a:t>P</a:t>
            </a:r>
            <a:r>
              <a:rPr lang="es-MX" sz="3200" noProof="0" dirty="0" smtClean="0"/>
              <a:t>rovocativos y </a:t>
            </a:r>
            <a:r>
              <a:rPr lang="es-MX" sz="3200" b="1" noProof="0" dirty="0" smtClean="0">
                <a:solidFill>
                  <a:srgbClr val="DDBB30"/>
                </a:solidFill>
              </a:rPr>
              <a:t>P</a:t>
            </a:r>
            <a:r>
              <a:rPr lang="es-MX" sz="3200" noProof="0" dirty="0" smtClean="0"/>
              <a:t>aliativos</a:t>
            </a:r>
          </a:p>
          <a:p>
            <a:pPr lvl="1">
              <a:spcBef>
                <a:spcPct val="10000"/>
              </a:spcBef>
              <a:buFont typeface="Arial" pitchFamily="34" charset="0"/>
              <a:buChar char="•"/>
            </a:pPr>
            <a:r>
              <a:rPr lang="es-MX" sz="3200" b="1" noProof="0" dirty="0" smtClean="0">
                <a:solidFill>
                  <a:srgbClr val="DDBB30"/>
                </a:solidFill>
              </a:rPr>
              <a:t>Q</a:t>
            </a:r>
            <a:r>
              <a:rPr lang="es-MX" sz="3200" noProof="0" dirty="0" smtClean="0"/>
              <a:t>uality (Calidad)</a:t>
            </a:r>
          </a:p>
          <a:p>
            <a:pPr lvl="1">
              <a:spcBef>
                <a:spcPct val="10000"/>
              </a:spcBef>
              <a:buFont typeface="Arial" pitchFamily="34" charset="0"/>
              <a:buChar char="•"/>
            </a:pPr>
            <a:r>
              <a:rPr lang="es-MX" sz="3200" b="1" noProof="0" dirty="0" smtClean="0">
                <a:solidFill>
                  <a:srgbClr val="DDBB30"/>
                </a:solidFill>
              </a:rPr>
              <a:t>R</a:t>
            </a:r>
            <a:r>
              <a:rPr lang="es-MX" sz="3200" noProof="0" dirty="0" smtClean="0"/>
              <a:t>egión y </a:t>
            </a:r>
            <a:r>
              <a:rPr lang="es-MX" sz="3200" b="1" noProof="0" dirty="0" smtClean="0">
                <a:solidFill>
                  <a:srgbClr val="DDBB30"/>
                </a:solidFill>
              </a:rPr>
              <a:t>R</a:t>
            </a:r>
            <a:r>
              <a:rPr lang="es-MX" sz="3200" noProof="0" dirty="0" smtClean="0"/>
              <a:t>adiación</a:t>
            </a:r>
          </a:p>
          <a:p>
            <a:pPr lvl="1">
              <a:spcBef>
                <a:spcPct val="10000"/>
              </a:spcBef>
              <a:buFont typeface="Arial" pitchFamily="34" charset="0"/>
              <a:buChar char="•"/>
            </a:pPr>
            <a:r>
              <a:rPr lang="es-MX" sz="3200" b="1" noProof="0" dirty="0" smtClean="0">
                <a:solidFill>
                  <a:srgbClr val="DDBB30"/>
                </a:solidFill>
              </a:rPr>
              <a:t>S</a:t>
            </a:r>
            <a:r>
              <a:rPr lang="es-MX" sz="3200" noProof="0" dirty="0" smtClean="0"/>
              <a:t>everidad</a:t>
            </a:r>
          </a:p>
          <a:p>
            <a:pPr lvl="1">
              <a:spcBef>
                <a:spcPct val="10000"/>
              </a:spcBef>
              <a:buFont typeface="Arial" pitchFamily="34" charset="0"/>
              <a:buChar char="•"/>
            </a:pPr>
            <a:r>
              <a:rPr lang="es-MX" sz="3200" b="1" noProof="0" dirty="0" smtClean="0">
                <a:solidFill>
                  <a:srgbClr val="DDBB30"/>
                </a:solidFill>
              </a:rPr>
              <a:t>T</a:t>
            </a:r>
            <a:r>
              <a:rPr lang="es-MX" sz="3200" noProof="0" dirty="0" smtClean="0"/>
              <a:t>iempo, </a:t>
            </a:r>
            <a:r>
              <a:rPr lang="es-MX" sz="3200" b="1" dirty="0" smtClean="0">
                <a:solidFill>
                  <a:srgbClr val="DDBB30"/>
                </a:solidFill>
              </a:rPr>
              <a:t>T</a:t>
            </a:r>
            <a:r>
              <a:rPr lang="es-MX" sz="3200" dirty="0" smtClean="0"/>
              <a:t>ratamiento</a:t>
            </a:r>
            <a:endParaRPr lang="es-MX" sz="3200" noProof="0" dirty="0" smtClean="0"/>
          </a:p>
        </p:txBody>
      </p:sp>
    </p:spTree>
    <p:extLst>
      <p:ext uri="{BB962C8B-B14F-4D97-AF65-F5344CB8AC3E}">
        <p14:creationId xmlns:p14="http://schemas.microsoft.com/office/powerpoint/2010/main" val="3495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457200" y="335560"/>
            <a:ext cx="8229600" cy="1143000"/>
          </a:xfrm>
        </p:spPr>
        <p:txBody>
          <a:bodyPr vert="horz" lIns="91440" tIns="45720" rIns="91440" bIns="45720" rtlCol="0" anchor="ctr">
            <a:normAutofit/>
          </a:bodyPr>
          <a:lstStyle/>
          <a:p>
            <a:pPr>
              <a:lnSpc>
                <a:spcPct val="85000"/>
              </a:lnSpc>
            </a:pPr>
            <a:r>
              <a:rPr lang="es-MX" dirty="0" smtClean="0"/>
              <a:t>Determinar la Intensidad del Dolor</a:t>
            </a:r>
            <a:endParaRPr lang="es-MX" dirty="0"/>
          </a:p>
        </p:txBody>
      </p:sp>
      <p:sp>
        <p:nvSpPr>
          <p:cNvPr id="62" name="Rectangle 10"/>
          <p:cNvSpPr/>
          <p:nvPr/>
        </p:nvSpPr>
        <p:spPr>
          <a:xfrm>
            <a:off x="827584" y="1570440"/>
            <a:ext cx="7774360" cy="146204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Slide Number Placeholder 61"/>
          <p:cNvSpPr>
            <a:spLocks noGrp="1"/>
          </p:cNvSpPr>
          <p:nvPr>
            <p:ph type="sldNum" sz="quarter" idx="12"/>
          </p:nvPr>
        </p:nvSpPr>
        <p:spPr>
          <a:xfrm>
            <a:off x="6553200" y="6356350"/>
            <a:ext cx="2133600" cy="365125"/>
          </a:xfrm>
        </p:spPr>
        <p:txBody>
          <a:bodyPr/>
          <a:lstStyle/>
          <a:p>
            <a:fld id="{903B8EED-60FF-4798-B00A-5F8F0039E366}" type="slidenum">
              <a:rPr lang="es-MX" smtClean="0"/>
              <a:pPr/>
              <a:t>19</a:t>
            </a:fld>
            <a:endParaRPr lang="es-MX" dirty="0"/>
          </a:p>
        </p:txBody>
      </p:sp>
      <p:grpSp>
        <p:nvGrpSpPr>
          <p:cNvPr id="2" name="Group 8"/>
          <p:cNvGrpSpPr/>
          <p:nvPr/>
        </p:nvGrpSpPr>
        <p:grpSpPr>
          <a:xfrm>
            <a:off x="838199" y="3041011"/>
            <a:ext cx="7774362" cy="1468109"/>
            <a:chOff x="838199" y="2969003"/>
            <a:chExt cx="7774362" cy="1468109"/>
          </a:xfrm>
          <a:solidFill>
            <a:schemeClr val="accent1">
              <a:lumMod val="20000"/>
              <a:lumOff val="80000"/>
            </a:schemeClr>
          </a:solidFill>
        </p:grpSpPr>
        <p:sp>
          <p:nvSpPr>
            <p:cNvPr id="66" name="Rectangle 1"/>
            <p:cNvSpPr/>
            <p:nvPr/>
          </p:nvSpPr>
          <p:spPr>
            <a:xfrm>
              <a:off x="838199" y="2969003"/>
              <a:ext cx="7774361" cy="1468109"/>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Line 3"/>
            <p:cNvSpPr>
              <a:spLocks noChangeShapeType="1"/>
            </p:cNvSpPr>
            <p:nvPr/>
          </p:nvSpPr>
          <p:spPr bwMode="auto">
            <a:xfrm>
              <a:off x="1221161" y="3591264"/>
              <a:ext cx="6781800" cy="0"/>
            </a:xfrm>
            <a:prstGeom prst="line">
              <a:avLst/>
            </a:prstGeom>
            <a:grpFill/>
            <a:ln w="9525">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3" name="Line 4"/>
            <p:cNvSpPr>
              <a:spLocks noChangeShapeType="1"/>
            </p:cNvSpPr>
            <p:nvPr/>
          </p:nvSpPr>
          <p:spPr bwMode="auto">
            <a:xfrm>
              <a:off x="12052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4" name="Line 5"/>
            <p:cNvSpPr>
              <a:spLocks noChangeShapeType="1"/>
            </p:cNvSpPr>
            <p:nvPr/>
          </p:nvSpPr>
          <p:spPr bwMode="auto">
            <a:xfrm>
              <a:off x="18847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5" name="Line 6"/>
            <p:cNvSpPr>
              <a:spLocks noChangeShapeType="1"/>
            </p:cNvSpPr>
            <p:nvPr/>
          </p:nvSpPr>
          <p:spPr bwMode="auto">
            <a:xfrm>
              <a:off x="32436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6" name="Line 7"/>
            <p:cNvSpPr>
              <a:spLocks noChangeShapeType="1"/>
            </p:cNvSpPr>
            <p:nvPr/>
          </p:nvSpPr>
          <p:spPr bwMode="auto">
            <a:xfrm>
              <a:off x="39230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7" name="Line 8"/>
            <p:cNvSpPr>
              <a:spLocks noChangeShapeType="1"/>
            </p:cNvSpPr>
            <p:nvPr/>
          </p:nvSpPr>
          <p:spPr bwMode="auto">
            <a:xfrm>
              <a:off x="46279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8" name="Line 9"/>
            <p:cNvSpPr>
              <a:spLocks noChangeShapeType="1"/>
            </p:cNvSpPr>
            <p:nvPr/>
          </p:nvSpPr>
          <p:spPr bwMode="auto">
            <a:xfrm>
              <a:off x="52819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79" name="Line 10"/>
            <p:cNvSpPr>
              <a:spLocks noChangeShapeType="1"/>
            </p:cNvSpPr>
            <p:nvPr/>
          </p:nvSpPr>
          <p:spPr bwMode="auto">
            <a:xfrm>
              <a:off x="596143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0" name="Line 11"/>
            <p:cNvSpPr>
              <a:spLocks noChangeShapeType="1"/>
            </p:cNvSpPr>
            <p:nvPr/>
          </p:nvSpPr>
          <p:spPr bwMode="auto">
            <a:xfrm>
              <a:off x="66408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1" name="Line 12"/>
            <p:cNvSpPr>
              <a:spLocks noChangeShapeType="1"/>
            </p:cNvSpPr>
            <p:nvPr/>
          </p:nvSpPr>
          <p:spPr bwMode="auto">
            <a:xfrm>
              <a:off x="8041061"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2" name="Line 13"/>
            <p:cNvSpPr>
              <a:spLocks noChangeShapeType="1"/>
            </p:cNvSpPr>
            <p:nvPr/>
          </p:nvSpPr>
          <p:spPr bwMode="auto">
            <a:xfrm>
              <a:off x="7318749"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3" name="Line 14"/>
            <p:cNvSpPr>
              <a:spLocks noChangeShapeType="1"/>
            </p:cNvSpPr>
            <p:nvPr/>
          </p:nvSpPr>
          <p:spPr bwMode="auto">
            <a:xfrm>
              <a:off x="2564186" y="3438864"/>
              <a:ext cx="0" cy="304800"/>
            </a:xfrm>
            <a:prstGeom prst="line">
              <a:avLst/>
            </a:prstGeom>
            <a:grp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84" name="Text Box 15"/>
            <p:cNvSpPr txBox="1">
              <a:spLocks noChangeArrowheads="1"/>
            </p:cNvSpPr>
            <p:nvPr/>
          </p:nvSpPr>
          <p:spPr bwMode="auto">
            <a:xfrm>
              <a:off x="10147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0</a:t>
              </a:r>
              <a:endParaRPr lang="es-MX" sz="1400" dirty="0">
                <a:solidFill>
                  <a:schemeClr val="bg1"/>
                </a:solidFill>
                <a:latin typeface="+mn-lt"/>
              </a:endParaRPr>
            </a:p>
          </p:txBody>
        </p:sp>
        <p:sp>
          <p:nvSpPr>
            <p:cNvPr id="85" name="Text Box 17"/>
            <p:cNvSpPr txBox="1">
              <a:spLocks noChangeArrowheads="1"/>
            </p:cNvSpPr>
            <p:nvPr/>
          </p:nvSpPr>
          <p:spPr bwMode="auto">
            <a:xfrm>
              <a:off x="3022974" y="3057864"/>
              <a:ext cx="4927503" cy="369332"/>
            </a:xfrm>
            <a:prstGeom prst="rect">
              <a:avLst/>
            </a:prstGeom>
            <a:grp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Numérica de Intensidad del </a:t>
              </a:r>
              <a:r>
                <a:rPr lang="es-MX" dirty="0" smtClean="0">
                  <a:solidFill>
                    <a:schemeClr val="bg1"/>
                  </a:solidFill>
                </a:rPr>
                <a:t>Dolor de 0 a 10 </a:t>
              </a:r>
              <a:endParaRPr lang="es-MX" dirty="0">
                <a:solidFill>
                  <a:schemeClr val="bg1"/>
                </a:solidFill>
                <a:latin typeface="+mn-lt"/>
              </a:endParaRPr>
            </a:p>
          </p:txBody>
        </p:sp>
        <p:sp>
          <p:nvSpPr>
            <p:cNvPr id="86" name="Text Box 16"/>
            <p:cNvSpPr txBox="1">
              <a:spLocks noChangeArrowheads="1"/>
            </p:cNvSpPr>
            <p:nvPr/>
          </p:nvSpPr>
          <p:spPr bwMode="auto">
            <a:xfrm>
              <a:off x="862386" y="3907177"/>
              <a:ext cx="685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Sin</a:t>
              </a:r>
            </a:p>
            <a:p>
              <a:pPr algn="ctr" fontAlgn="auto">
                <a:spcBef>
                  <a:spcPts val="0"/>
                </a:spcBef>
                <a:defRPr/>
              </a:pPr>
              <a:r>
                <a:rPr lang="es-MX" sz="1400" dirty="0" smtClean="0">
                  <a:solidFill>
                    <a:schemeClr val="bg1"/>
                  </a:solidFill>
                  <a:latin typeface="+mn-lt"/>
                </a:rPr>
                <a:t>dolor</a:t>
              </a:r>
              <a:endParaRPr lang="es-MX" sz="1400" dirty="0">
                <a:solidFill>
                  <a:schemeClr val="bg1"/>
                </a:solidFill>
                <a:latin typeface="+mn-lt"/>
              </a:endParaRPr>
            </a:p>
          </p:txBody>
        </p:sp>
        <p:sp>
          <p:nvSpPr>
            <p:cNvPr id="87" name="Text Box 15"/>
            <p:cNvSpPr txBox="1">
              <a:spLocks noChangeArrowheads="1"/>
            </p:cNvSpPr>
            <p:nvPr/>
          </p:nvSpPr>
          <p:spPr bwMode="auto">
            <a:xfrm>
              <a:off x="16942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1</a:t>
              </a:r>
              <a:endParaRPr lang="es-MX" sz="1400" dirty="0">
                <a:solidFill>
                  <a:schemeClr val="bg1"/>
                </a:solidFill>
                <a:latin typeface="+mn-lt"/>
              </a:endParaRPr>
            </a:p>
          </p:txBody>
        </p:sp>
        <p:sp>
          <p:nvSpPr>
            <p:cNvPr id="88" name="Text Box 15"/>
            <p:cNvSpPr txBox="1">
              <a:spLocks noChangeArrowheads="1"/>
            </p:cNvSpPr>
            <p:nvPr/>
          </p:nvSpPr>
          <p:spPr bwMode="auto">
            <a:xfrm>
              <a:off x="23736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2</a:t>
              </a:r>
              <a:endParaRPr lang="es-MX" sz="1400" dirty="0">
                <a:solidFill>
                  <a:schemeClr val="bg1"/>
                </a:solidFill>
                <a:latin typeface="+mn-lt"/>
              </a:endParaRPr>
            </a:p>
          </p:txBody>
        </p:sp>
        <p:sp>
          <p:nvSpPr>
            <p:cNvPr id="89" name="Text Box 15"/>
            <p:cNvSpPr txBox="1">
              <a:spLocks noChangeArrowheads="1"/>
            </p:cNvSpPr>
            <p:nvPr/>
          </p:nvSpPr>
          <p:spPr bwMode="auto">
            <a:xfrm>
              <a:off x="30531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3</a:t>
              </a:r>
              <a:endParaRPr lang="es-MX" sz="1400" dirty="0">
                <a:solidFill>
                  <a:schemeClr val="bg1"/>
                </a:solidFill>
                <a:latin typeface="+mn-lt"/>
              </a:endParaRPr>
            </a:p>
          </p:txBody>
        </p:sp>
        <p:sp>
          <p:nvSpPr>
            <p:cNvPr id="90" name="Text Box 15"/>
            <p:cNvSpPr txBox="1">
              <a:spLocks noChangeArrowheads="1"/>
            </p:cNvSpPr>
            <p:nvPr/>
          </p:nvSpPr>
          <p:spPr bwMode="auto">
            <a:xfrm>
              <a:off x="37325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4</a:t>
              </a:r>
              <a:endParaRPr lang="es-MX" sz="1400" dirty="0">
                <a:solidFill>
                  <a:schemeClr val="bg1"/>
                </a:solidFill>
                <a:latin typeface="+mn-lt"/>
              </a:endParaRPr>
            </a:p>
          </p:txBody>
        </p:sp>
        <p:sp>
          <p:nvSpPr>
            <p:cNvPr id="91" name="Text Box 15"/>
            <p:cNvSpPr txBox="1">
              <a:spLocks noChangeArrowheads="1"/>
            </p:cNvSpPr>
            <p:nvPr/>
          </p:nvSpPr>
          <p:spPr bwMode="auto">
            <a:xfrm>
              <a:off x="44374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5</a:t>
              </a:r>
              <a:endParaRPr lang="es-MX" sz="1400" dirty="0">
                <a:solidFill>
                  <a:schemeClr val="bg1"/>
                </a:solidFill>
                <a:latin typeface="+mn-lt"/>
              </a:endParaRPr>
            </a:p>
          </p:txBody>
        </p:sp>
        <p:sp>
          <p:nvSpPr>
            <p:cNvPr id="92" name="Text Box 15"/>
            <p:cNvSpPr txBox="1">
              <a:spLocks noChangeArrowheads="1"/>
            </p:cNvSpPr>
            <p:nvPr/>
          </p:nvSpPr>
          <p:spPr bwMode="auto">
            <a:xfrm>
              <a:off x="50914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6</a:t>
              </a:r>
              <a:endParaRPr lang="es-MX" sz="1400" dirty="0">
                <a:solidFill>
                  <a:schemeClr val="bg1"/>
                </a:solidFill>
                <a:latin typeface="+mn-lt"/>
              </a:endParaRPr>
            </a:p>
          </p:txBody>
        </p:sp>
        <p:sp>
          <p:nvSpPr>
            <p:cNvPr id="93" name="Text Box 15"/>
            <p:cNvSpPr txBox="1">
              <a:spLocks noChangeArrowheads="1"/>
            </p:cNvSpPr>
            <p:nvPr/>
          </p:nvSpPr>
          <p:spPr bwMode="auto">
            <a:xfrm>
              <a:off x="577093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7</a:t>
              </a:r>
              <a:endParaRPr lang="es-MX" sz="1400" dirty="0">
                <a:solidFill>
                  <a:schemeClr val="bg1"/>
                </a:solidFill>
                <a:latin typeface="+mn-lt"/>
              </a:endParaRPr>
            </a:p>
          </p:txBody>
        </p:sp>
        <p:sp>
          <p:nvSpPr>
            <p:cNvPr id="94" name="Text Box 15"/>
            <p:cNvSpPr txBox="1">
              <a:spLocks noChangeArrowheads="1"/>
            </p:cNvSpPr>
            <p:nvPr/>
          </p:nvSpPr>
          <p:spPr bwMode="auto">
            <a:xfrm>
              <a:off x="6450386"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8</a:t>
              </a:r>
              <a:endParaRPr lang="es-MX" sz="1400" dirty="0">
                <a:solidFill>
                  <a:schemeClr val="bg1"/>
                </a:solidFill>
                <a:latin typeface="+mn-lt"/>
              </a:endParaRPr>
            </a:p>
          </p:txBody>
        </p:sp>
        <p:sp>
          <p:nvSpPr>
            <p:cNvPr id="95" name="Text Box 15"/>
            <p:cNvSpPr txBox="1">
              <a:spLocks noChangeArrowheads="1"/>
            </p:cNvSpPr>
            <p:nvPr/>
          </p:nvSpPr>
          <p:spPr bwMode="auto">
            <a:xfrm>
              <a:off x="7128249"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9</a:t>
              </a:r>
              <a:endParaRPr lang="es-MX" sz="1400" dirty="0">
                <a:solidFill>
                  <a:schemeClr val="bg1"/>
                </a:solidFill>
                <a:latin typeface="+mn-lt"/>
              </a:endParaRPr>
            </a:p>
          </p:txBody>
        </p:sp>
        <p:sp>
          <p:nvSpPr>
            <p:cNvPr id="96" name="Text Box 15"/>
            <p:cNvSpPr txBox="1">
              <a:spLocks noChangeArrowheads="1"/>
            </p:cNvSpPr>
            <p:nvPr/>
          </p:nvSpPr>
          <p:spPr bwMode="auto">
            <a:xfrm>
              <a:off x="7850561" y="3740489"/>
              <a:ext cx="381000" cy="307975"/>
            </a:xfrm>
            <a:prstGeom prst="rect">
              <a:avLst/>
            </a:prstGeom>
            <a:grp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10</a:t>
              </a:r>
              <a:endParaRPr lang="es-MX" sz="1400" dirty="0">
                <a:solidFill>
                  <a:schemeClr val="bg1"/>
                </a:solidFill>
                <a:latin typeface="+mn-lt"/>
              </a:endParaRPr>
            </a:p>
          </p:txBody>
        </p:sp>
        <p:sp>
          <p:nvSpPr>
            <p:cNvPr id="97" name="Text Box 16"/>
            <p:cNvSpPr txBox="1">
              <a:spLocks noChangeArrowheads="1"/>
            </p:cNvSpPr>
            <p:nvPr/>
          </p:nvSpPr>
          <p:spPr bwMode="auto">
            <a:xfrm>
              <a:off x="4170735" y="3907177"/>
              <a:ext cx="1149409"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moderado</a:t>
              </a:r>
              <a:endParaRPr lang="es-MX" sz="1400" dirty="0">
                <a:solidFill>
                  <a:schemeClr val="bg1"/>
                </a:solidFill>
                <a:latin typeface="+mn-lt"/>
              </a:endParaRPr>
            </a:p>
          </p:txBody>
        </p:sp>
        <p:sp>
          <p:nvSpPr>
            <p:cNvPr id="98" name="Text Box 16"/>
            <p:cNvSpPr txBox="1">
              <a:spLocks noChangeArrowheads="1"/>
            </p:cNvSpPr>
            <p:nvPr/>
          </p:nvSpPr>
          <p:spPr bwMode="auto">
            <a:xfrm>
              <a:off x="7469561" y="3907177"/>
              <a:ext cx="11430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El Peor Posible</a:t>
              </a:r>
              <a:endParaRPr lang="es-MX" sz="1400" dirty="0">
                <a:solidFill>
                  <a:schemeClr val="bg1"/>
                </a:solidFill>
                <a:latin typeface="+mn-lt"/>
              </a:endParaRPr>
            </a:p>
          </p:txBody>
        </p:sp>
      </p:grpSp>
      <p:sp>
        <p:nvSpPr>
          <p:cNvPr id="99" name="Line 18"/>
          <p:cNvSpPr>
            <a:spLocks noChangeShapeType="1"/>
          </p:cNvSpPr>
          <p:nvPr/>
        </p:nvSpPr>
        <p:spPr bwMode="auto">
          <a:xfrm>
            <a:off x="1181100" y="2242592"/>
            <a:ext cx="6781800" cy="0"/>
          </a:xfrm>
          <a:prstGeom prst="line">
            <a:avLst/>
          </a:prstGeom>
          <a:noFill/>
          <a:ln w="9525">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0" name="Line 19"/>
          <p:cNvSpPr>
            <a:spLocks noChangeShapeType="1"/>
          </p:cNvSpPr>
          <p:nvPr/>
        </p:nvSpPr>
        <p:spPr bwMode="auto">
          <a:xfrm>
            <a:off x="1181100" y="2090192"/>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1" name="Line 23"/>
          <p:cNvSpPr>
            <a:spLocks noChangeShapeType="1"/>
          </p:cNvSpPr>
          <p:nvPr/>
        </p:nvSpPr>
        <p:spPr bwMode="auto">
          <a:xfrm>
            <a:off x="7962900" y="2090192"/>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2" name="Text Box 26"/>
          <p:cNvSpPr txBox="1">
            <a:spLocks noChangeArrowheads="1"/>
          </p:cNvSpPr>
          <p:nvPr/>
        </p:nvSpPr>
        <p:spPr bwMode="auto">
          <a:xfrm>
            <a:off x="2736850" y="1567905"/>
            <a:ext cx="4997137" cy="369332"/>
          </a:xfrm>
          <a:prstGeom prst="rect">
            <a:avLst/>
          </a:prstGeom>
          <a:no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Simple Descriptiva de la Intensidad del Dolor</a:t>
            </a:r>
            <a:endParaRPr lang="es-MX" dirty="0">
              <a:solidFill>
                <a:schemeClr val="bg1"/>
              </a:solidFill>
              <a:latin typeface="+mn-lt"/>
            </a:endParaRPr>
          </a:p>
        </p:txBody>
      </p:sp>
      <p:sp>
        <p:nvSpPr>
          <p:cNvPr id="103" name="Text Box 16"/>
          <p:cNvSpPr txBox="1">
            <a:spLocks noChangeArrowheads="1"/>
          </p:cNvSpPr>
          <p:nvPr/>
        </p:nvSpPr>
        <p:spPr bwMode="auto">
          <a:xfrm>
            <a:off x="838200" y="2329905"/>
            <a:ext cx="685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Sin dolor</a:t>
            </a:r>
            <a:endParaRPr lang="es-MX" sz="1400" dirty="0">
              <a:solidFill>
                <a:schemeClr val="bg1"/>
              </a:solidFill>
              <a:latin typeface="+mn-lt"/>
            </a:endParaRPr>
          </a:p>
        </p:txBody>
      </p:sp>
      <p:grpSp>
        <p:nvGrpSpPr>
          <p:cNvPr id="3" name="Group 71"/>
          <p:cNvGrpSpPr>
            <a:grpSpLocks/>
          </p:cNvGrpSpPr>
          <p:nvPr/>
        </p:nvGrpSpPr>
        <p:grpSpPr bwMode="auto">
          <a:xfrm>
            <a:off x="2072640" y="2090192"/>
            <a:ext cx="685799" cy="763109"/>
            <a:chOff x="2072640" y="2286000"/>
            <a:chExt cx="685799" cy="763109"/>
          </a:xfrm>
        </p:grpSpPr>
        <p:sp>
          <p:nvSpPr>
            <p:cNvPr id="105" name="Line 24"/>
            <p:cNvSpPr>
              <a:spLocks noChangeShapeType="1"/>
            </p:cNvSpPr>
            <p:nvPr/>
          </p:nvSpPr>
          <p:spPr bwMode="auto">
            <a:xfrm>
              <a:off x="2416175"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6" name="Text Box 16"/>
            <p:cNvSpPr txBox="1">
              <a:spLocks noChangeArrowheads="1"/>
            </p:cNvSpPr>
            <p:nvPr/>
          </p:nvSpPr>
          <p:spPr bwMode="auto">
            <a:xfrm>
              <a:off x="2073275" y="2525713"/>
              <a:ext cx="685800" cy="523875"/>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Dolor leve</a:t>
              </a:r>
              <a:endParaRPr lang="es-MX" sz="1400" dirty="0">
                <a:solidFill>
                  <a:schemeClr val="bg1"/>
                </a:solidFill>
                <a:latin typeface="+mn-lt"/>
              </a:endParaRPr>
            </a:p>
          </p:txBody>
        </p:sp>
      </p:grpSp>
      <p:grpSp>
        <p:nvGrpSpPr>
          <p:cNvPr id="4" name="Group 72"/>
          <p:cNvGrpSpPr>
            <a:grpSpLocks/>
          </p:cNvGrpSpPr>
          <p:nvPr/>
        </p:nvGrpSpPr>
        <p:grpSpPr bwMode="auto">
          <a:xfrm>
            <a:off x="3306763" y="2090192"/>
            <a:ext cx="1063356" cy="762933"/>
            <a:chOff x="3306763" y="2286000"/>
            <a:chExt cx="1063356" cy="762933"/>
          </a:xfrm>
        </p:grpSpPr>
        <p:sp>
          <p:nvSpPr>
            <p:cNvPr id="108" name="Line 20"/>
            <p:cNvSpPr>
              <a:spLocks noChangeShapeType="1"/>
            </p:cNvSpPr>
            <p:nvPr/>
          </p:nvSpPr>
          <p:spPr bwMode="auto">
            <a:xfrm>
              <a:off x="3763963"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09" name="Text Box 16"/>
            <p:cNvSpPr txBox="1">
              <a:spLocks noChangeArrowheads="1"/>
            </p:cNvSpPr>
            <p:nvPr/>
          </p:nvSpPr>
          <p:spPr bwMode="auto">
            <a:xfrm>
              <a:off x="3306763" y="2525713"/>
              <a:ext cx="1063356"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moderado</a:t>
              </a:r>
              <a:endParaRPr lang="es-MX" sz="1400" dirty="0">
                <a:solidFill>
                  <a:schemeClr val="bg1"/>
                </a:solidFill>
                <a:latin typeface="+mn-lt"/>
              </a:endParaRPr>
            </a:p>
          </p:txBody>
        </p:sp>
      </p:grpSp>
      <p:grpSp>
        <p:nvGrpSpPr>
          <p:cNvPr id="5" name="Group 73"/>
          <p:cNvGrpSpPr>
            <a:grpSpLocks/>
          </p:cNvGrpSpPr>
          <p:nvPr/>
        </p:nvGrpSpPr>
        <p:grpSpPr bwMode="auto">
          <a:xfrm>
            <a:off x="4770437" y="2090192"/>
            <a:ext cx="905967" cy="762933"/>
            <a:chOff x="4770437" y="2286000"/>
            <a:chExt cx="905967" cy="762933"/>
          </a:xfrm>
        </p:grpSpPr>
        <p:sp>
          <p:nvSpPr>
            <p:cNvPr id="111" name="Line 21"/>
            <p:cNvSpPr>
              <a:spLocks noChangeShapeType="1"/>
            </p:cNvSpPr>
            <p:nvPr/>
          </p:nvSpPr>
          <p:spPr bwMode="auto">
            <a:xfrm>
              <a:off x="5113338"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12" name="Text Box 16"/>
            <p:cNvSpPr txBox="1">
              <a:spLocks noChangeArrowheads="1"/>
            </p:cNvSpPr>
            <p:nvPr/>
          </p:nvSpPr>
          <p:spPr bwMode="auto">
            <a:xfrm>
              <a:off x="4770437" y="2525713"/>
              <a:ext cx="905967"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Dolor severo</a:t>
              </a:r>
              <a:endParaRPr lang="es-MX" sz="1400" dirty="0">
                <a:solidFill>
                  <a:schemeClr val="bg1"/>
                </a:solidFill>
                <a:latin typeface="+mn-lt"/>
              </a:endParaRPr>
            </a:p>
          </p:txBody>
        </p:sp>
      </p:grpSp>
      <p:grpSp>
        <p:nvGrpSpPr>
          <p:cNvPr id="6" name="Group 74"/>
          <p:cNvGrpSpPr>
            <a:grpSpLocks/>
          </p:cNvGrpSpPr>
          <p:nvPr/>
        </p:nvGrpSpPr>
        <p:grpSpPr bwMode="auto">
          <a:xfrm>
            <a:off x="6003925" y="2090192"/>
            <a:ext cx="1066800" cy="762933"/>
            <a:chOff x="6003925" y="2286000"/>
            <a:chExt cx="1066800" cy="762933"/>
          </a:xfrm>
        </p:grpSpPr>
        <p:sp>
          <p:nvSpPr>
            <p:cNvPr id="114" name="Line 22"/>
            <p:cNvSpPr>
              <a:spLocks noChangeShapeType="1"/>
            </p:cNvSpPr>
            <p:nvPr/>
          </p:nvSpPr>
          <p:spPr bwMode="auto">
            <a:xfrm>
              <a:off x="6537325" y="2286000"/>
              <a:ext cx="0" cy="304800"/>
            </a:xfrm>
            <a:prstGeom prst="line">
              <a:avLst/>
            </a:prstGeom>
            <a:noFill/>
            <a:ln w="76200">
              <a:solidFill>
                <a:schemeClr val="bg1"/>
              </a:solidFill>
              <a:round/>
              <a:headEnd/>
              <a:tailEnd/>
            </a:ln>
            <a:effectLst/>
          </p:spPr>
          <p:txBody>
            <a:bodyPr wrap="none" anchor="ctr"/>
            <a:lstStyle/>
            <a:p>
              <a:pPr fontAlgn="auto">
                <a:spcBef>
                  <a:spcPts val="0"/>
                </a:spcBef>
                <a:spcAft>
                  <a:spcPts val="0"/>
                </a:spcAft>
                <a:defRPr/>
              </a:pPr>
              <a:endParaRPr lang="es-MX" dirty="0">
                <a:solidFill>
                  <a:schemeClr val="bg1"/>
                </a:solidFill>
                <a:latin typeface="+mn-lt"/>
              </a:endParaRPr>
            </a:p>
          </p:txBody>
        </p:sp>
        <p:sp>
          <p:nvSpPr>
            <p:cNvPr id="115" name="Text Box 16"/>
            <p:cNvSpPr txBox="1">
              <a:spLocks noChangeArrowheads="1"/>
            </p:cNvSpPr>
            <p:nvPr/>
          </p:nvSpPr>
          <p:spPr bwMode="auto">
            <a:xfrm>
              <a:off x="6003925" y="2525713"/>
              <a:ext cx="1066800" cy="523220"/>
            </a:xfrm>
            <a:prstGeom prst="rect">
              <a:avLst/>
            </a:prstGeom>
            <a:noFill/>
            <a:ln w="9525">
              <a:noFill/>
              <a:miter lim="800000"/>
              <a:headEnd/>
              <a:tailEnd/>
            </a:ln>
            <a:effectLst/>
          </p:spPr>
          <p:txBody>
            <a:bodyPr>
              <a:spAutoFit/>
            </a:bodyPr>
            <a:lstStyle/>
            <a:p>
              <a:pPr algn="ctr" fontAlgn="auto">
                <a:spcBef>
                  <a:spcPts val="0"/>
                </a:spcBef>
                <a:defRPr/>
              </a:pPr>
              <a:r>
                <a:rPr lang="es-MX" sz="1400" dirty="0" smtClean="0">
                  <a:solidFill>
                    <a:schemeClr val="bg1"/>
                  </a:solidFill>
                  <a:latin typeface="+mn-lt"/>
                </a:rPr>
                <a:t>Dolor muy severo</a:t>
              </a:r>
              <a:endParaRPr lang="es-MX" sz="1400" dirty="0">
                <a:solidFill>
                  <a:schemeClr val="bg1"/>
                </a:solidFill>
                <a:latin typeface="+mn-lt"/>
              </a:endParaRPr>
            </a:p>
          </p:txBody>
        </p:sp>
      </p:grpSp>
      <p:sp>
        <p:nvSpPr>
          <p:cNvPr id="116" name="Text Box 16"/>
          <p:cNvSpPr txBox="1">
            <a:spLocks noChangeArrowheads="1"/>
          </p:cNvSpPr>
          <p:nvPr/>
        </p:nvSpPr>
        <p:spPr bwMode="auto">
          <a:xfrm>
            <a:off x="7620000" y="2329905"/>
            <a:ext cx="918358" cy="523220"/>
          </a:xfrm>
          <a:prstGeom prst="rect">
            <a:avLst/>
          </a:prstGeom>
          <a:noFill/>
          <a:ln w="9525">
            <a:noFill/>
            <a:miter lim="800000"/>
            <a:headEnd/>
            <a:tailEnd/>
          </a:ln>
          <a:effectLst/>
        </p:spPr>
        <p:txBody>
          <a:bodyPr wrap="square">
            <a:spAutoFit/>
          </a:bodyPr>
          <a:lstStyle/>
          <a:p>
            <a:pPr algn="ctr" fontAlgn="auto">
              <a:spcBef>
                <a:spcPts val="0"/>
              </a:spcBef>
              <a:defRPr/>
            </a:pPr>
            <a:r>
              <a:rPr lang="es-MX" sz="1400" dirty="0" smtClean="0">
                <a:solidFill>
                  <a:schemeClr val="bg1"/>
                </a:solidFill>
                <a:latin typeface="+mn-lt"/>
              </a:rPr>
              <a:t>El peor dolor</a:t>
            </a:r>
            <a:endParaRPr lang="es-MX" sz="1400" dirty="0">
              <a:solidFill>
                <a:schemeClr val="bg1"/>
              </a:solidFill>
              <a:latin typeface="+mn-lt"/>
            </a:endParaRPr>
          </a:p>
        </p:txBody>
      </p:sp>
      <p:pic>
        <p:nvPicPr>
          <p:cNvPr id="117"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822" t="59367" r="4495" b="15521"/>
          <a:stretch/>
        </p:blipFill>
        <p:spPr>
          <a:xfrm rot="10800000">
            <a:off x="827583" y="4515463"/>
            <a:ext cx="7771326" cy="1674971"/>
          </a:xfrm>
          <a:prstGeom prst="rect">
            <a:avLst/>
          </a:prstGeom>
          <a:ln w="25400">
            <a:solidFill>
              <a:schemeClr val="accent1"/>
            </a:solidFill>
          </a:ln>
        </p:spPr>
      </p:pic>
      <p:sp>
        <p:nvSpPr>
          <p:cNvPr id="118" name="Text Box 17"/>
          <p:cNvSpPr txBox="1">
            <a:spLocks noChangeArrowheads="1"/>
          </p:cNvSpPr>
          <p:nvPr/>
        </p:nvSpPr>
        <p:spPr bwMode="auto">
          <a:xfrm>
            <a:off x="3425014" y="4452871"/>
            <a:ext cx="3789884" cy="369332"/>
          </a:xfrm>
          <a:prstGeom prst="rect">
            <a:avLst/>
          </a:prstGeom>
          <a:noFill/>
          <a:ln w="9525">
            <a:noFill/>
            <a:miter lim="800000"/>
            <a:headEnd/>
            <a:tailEnd/>
          </a:ln>
          <a:effectLst/>
        </p:spPr>
        <p:txBody>
          <a:bodyPr wrap="none">
            <a:spAutoFit/>
          </a:bodyPr>
          <a:lstStyle/>
          <a:p>
            <a:pPr fontAlgn="auto">
              <a:spcBef>
                <a:spcPts val="0"/>
              </a:spcBef>
              <a:defRPr/>
            </a:pPr>
            <a:r>
              <a:rPr lang="es-MX" dirty="0" smtClean="0">
                <a:solidFill>
                  <a:schemeClr val="bg1"/>
                </a:solidFill>
                <a:latin typeface="+mn-lt"/>
              </a:rPr>
              <a:t>Escala de Dolor de Caras  – Corregida</a:t>
            </a:r>
            <a:endParaRPr lang="es-MX" dirty="0">
              <a:solidFill>
                <a:schemeClr val="bg1"/>
              </a:solidFill>
              <a:latin typeface="+mn-lt"/>
            </a:endParaRPr>
          </a:p>
        </p:txBody>
      </p:sp>
      <p:sp>
        <p:nvSpPr>
          <p:cNvPr id="119"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19</a:t>
            </a:fld>
            <a:endParaRPr lang="es-MX" dirty="0">
              <a:solidFill>
                <a:schemeClr val="bg1"/>
              </a:solidFill>
            </a:endParaRPr>
          </a:p>
        </p:txBody>
      </p:sp>
      <p:sp>
        <p:nvSpPr>
          <p:cNvPr id="56" name="TextBox 43"/>
          <p:cNvSpPr txBox="1">
            <a:spLocks noChangeArrowheads="1"/>
          </p:cNvSpPr>
          <p:nvPr/>
        </p:nvSpPr>
        <p:spPr bwMode="auto">
          <a:xfrm>
            <a:off x="119038" y="6313526"/>
            <a:ext cx="8186762" cy="553998"/>
          </a:xfrm>
          <a:prstGeom prst="rect">
            <a:avLst/>
          </a:prstGeom>
          <a:noFill/>
          <a:ln w="9525">
            <a:noFill/>
            <a:miter lim="800000"/>
            <a:headEnd/>
            <a:tailEnd/>
          </a:ln>
        </p:spPr>
        <p:txBody>
          <a:bodyPr wrap="square">
            <a:spAutoFit/>
          </a:bodyPr>
          <a:lstStyle/>
          <a:p>
            <a:r>
              <a:rPr lang="en-US" sz="1000" dirty="0" smtClean="0">
                <a:solidFill>
                  <a:srgbClr val="002060"/>
                </a:solidFill>
              </a:rPr>
              <a:t>International Association for the Study of Pain. </a:t>
            </a:r>
            <a:r>
              <a:rPr lang="en-US" sz="1000" i="1" dirty="0" smtClean="0">
                <a:solidFill>
                  <a:srgbClr val="002060"/>
                </a:solidFill>
              </a:rPr>
              <a:t>Faces Pain Scale – Revised. </a:t>
            </a:r>
            <a:r>
              <a:rPr lang="en-US" sz="1000" dirty="0" smtClean="0">
                <a:solidFill>
                  <a:srgbClr val="002060"/>
                </a:solidFill>
              </a:rPr>
              <a:t>Available at</a:t>
            </a:r>
            <a:r>
              <a:rPr lang="en-US" sz="1000" dirty="0">
                <a:solidFill>
                  <a:srgbClr val="002060"/>
                </a:solidFill>
              </a:rPr>
              <a:t>: </a:t>
            </a:r>
            <a:r>
              <a:rPr lang="en-US" sz="1000" dirty="0">
                <a:solidFill>
                  <a:srgbClr val="002060"/>
                </a:solidFill>
                <a:hlinkClick r:id="rId4"/>
              </a:rPr>
              <a:t>http://</a:t>
            </a:r>
            <a:r>
              <a:rPr lang="en-US" sz="1000" dirty="0" smtClean="0">
                <a:solidFill>
                  <a:srgbClr val="002060"/>
                </a:solidFill>
                <a:hlinkClick r:id="rId4"/>
              </a:rPr>
              <a:t>www.iasp-pain.org/Content/NavigationMenu/GeneralResourceLinks/FacesPainScaleRevised/default.htm</a:t>
            </a:r>
            <a:r>
              <a:rPr lang="en-US" sz="1000" dirty="0" smtClean="0">
                <a:solidFill>
                  <a:srgbClr val="002060"/>
                </a:solidFill>
              </a:rPr>
              <a:t>. Accessed: July 15, 2013; </a:t>
            </a:r>
            <a:br>
              <a:rPr lang="en-US" sz="1000" dirty="0" smtClean="0">
                <a:solidFill>
                  <a:srgbClr val="002060"/>
                </a:solidFill>
              </a:rPr>
            </a:br>
            <a:r>
              <a:rPr lang="en-US" sz="1000" dirty="0" smtClean="0">
                <a:solidFill>
                  <a:srgbClr val="002060"/>
                </a:solidFill>
              </a:rPr>
              <a:t>Iverson RE </a:t>
            </a:r>
            <a:r>
              <a:rPr lang="en-US" sz="1000" i="1" dirty="0" smtClean="0">
                <a:solidFill>
                  <a:srgbClr val="002060"/>
                </a:solidFill>
              </a:rPr>
              <a:t>et al. </a:t>
            </a:r>
            <a:r>
              <a:rPr lang="en-US" sz="1000" i="1" dirty="0">
                <a:solidFill>
                  <a:srgbClr val="002060"/>
                </a:solidFill>
              </a:rPr>
              <a:t>Plast Reconstr Surg</a:t>
            </a:r>
            <a:r>
              <a:rPr lang="en-US" sz="1000" dirty="0">
                <a:solidFill>
                  <a:srgbClr val="002060"/>
                </a:solidFill>
              </a:rPr>
              <a:t> 2006; 118(4):</a:t>
            </a:r>
            <a:r>
              <a:rPr lang="en-US" sz="1000" dirty="0" smtClean="0">
                <a:solidFill>
                  <a:srgbClr val="002060"/>
                </a:solidFill>
              </a:rPr>
              <a:t>1060-9.</a:t>
            </a:r>
            <a:endParaRPr lang="en-US" sz="1000" dirty="0">
              <a:solidFill>
                <a:srgbClr val="002060"/>
              </a:solidFill>
            </a:endParaRPr>
          </a:p>
        </p:txBody>
      </p:sp>
    </p:spTree>
    <p:extLst>
      <p:ext uri="{BB962C8B-B14F-4D97-AF65-F5344CB8AC3E}">
        <p14:creationId xmlns:p14="http://schemas.microsoft.com/office/powerpoint/2010/main" val="6168583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47179"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3936934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Examen Físico</a:t>
            </a:r>
            <a:endParaRPr lang="es-MX" sz="4800" noProof="0" dirty="0">
              <a:solidFill>
                <a:schemeClr val="tx1">
                  <a:lumMod val="50000"/>
                </a:schemeClr>
              </a:solidFill>
            </a:endParaRPr>
          </a:p>
        </p:txBody>
      </p:sp>
    </p:spTree>
    <p:extLst>
      <p:ext uri="{BB962C8B-B14F-4D97-AF65-F5344CB8AC3E}">
        <p14:creationId xmlns:p14="http://schemas.microsoft.com/office/powerpoint/2010/main" val="3673957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noProof="0" dirty="0" smtClean="0"/>
              <a:t>Examen Físico para Lumbalgia</a:t>
            </a:r>
            <a:endParaRPr lang="es-MX" sz="3600" noProof="0" dirty="0"/>
          </a:p>
        </p:txBody>
      </p:sp>
      <p:sp>
        <p:nvSpPr>
          <p:cNvPr id="3" name="Slide Number Placeholder 2"/>
          <p:cNvSpPr>
            <a:spLocks noGrp="1"/>
          </p:cNvSpPr>
          <p:nvPr>
            <p:ph type="sldNum" sz="quarter" idx="4294967295"/>
          </p:nvPr>
        </p:nvSpPr>
        <p:spPr>
          <a:xfrm>
            <a:off x="6876256" y="6332388"/>
            <a:ext cx="2133600" cy="365125"/>
          </a:xfrm>
        </p:spPr>
        <p:txBody>
          <a:bodyPr/>
          <a:lstStyle/>
          <a:p>
            <a:pPr>
              <a:defRPr/>
            </a:pPr>
            <a:fld id="{DF872715-803E-4E5E-B3ED-B791142CDA22}" type="slidenum">
              <a:rPr lang="en-US" smtClean="0"/>
              <a:pPr>
                <a:defRPr/>
              </a:pPr>
              <a:t>21</a:t>
            </a:fld>
            <a:endParaRPr lang="en-US" dirty="0"/>
          </a:p>
        </p:txBody>
      </p:sp>
      <p:pic>
        <p:nvPicPr>
          <p:cNvPr id="1026" name="Picture 2" descr="R:\11550_Pfizer\oeprojectsupport\2546276\Drafts\For GD\Completed illustrations PNG\Diagnosis\Diagnosis-0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80" t="4798" r="8772" b="2503"/>
          <a:stretch/>
        </p:blipFill>
        <p:spPr bwMode="auto">
          <a:xfrm>
            <a:off x="1899770" y="1619654"/>
            <a:ext cx="5332085" cy="46896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6488668"/>
            <a:ext cx="9229747" cy="246221"/>
          </a:xfrm>
          <a:prstGeom prst="rect">
            <a:avLst/>
          </a:prstGeom>
        </p:spPr>
        <p:txBody>
          <a:bodyPr wrap="square">
            <a:spAutoFit/>
          </a:bodyPr>
          <a:lstStyle/>
          <a:p>
            <a:r>
              <a:rPr lang="en-CA" sz="1000" dirty="0">
                <a:solidFill>
                  <a:schemeClr val="tx2"/>
                </a:solidFill>
              </a:rPr>
              <a:t>Wheeler AH. </a:t>
            </a:r>
            <a:r>
              <a:rPr lang="en-CA" sz="1000" i="1" dirty="0" smtClean="0">
                <a:solidFill>
                  <a:schemeClr val="tx2"/>
                </a:solidFill>
              </a:rPr>
              <a:t>Am </a:t>
            </a:r>
            <a:r>
              <a:rPr lang="en-CA" sz="1000" i="1" dirty="0">
                <a:solidFill>
                  <a:schemeClr val="tx2"/>
                </a:solidFill>
              </a:rPr>
              <a:t>Fam Physician </a:t>
            </a:r>
            <a:r>
              <a:rPr lang="en-CA" sz="1000" dirty="0">
                <a:solidFill>
                  <a:schemeClr val="tx2"/>
                </a:solidFill>
              </a:rPr>
              <a:t>1995; 52(5):1333-41, 1347-8.</a:t>
            </a:r>
          </a:p>
        </p:txBody>
      </p:sp>
    </p:spTree>
    <p:extLst>
      <p:ext uri="{BB962C8B-B14F-4D97-AF65-F5344CB8AC3E}">
        <p14:creationId xmlns:p14="http://schemas.microsoft.com/office/powerpoint/2010/main" val="1544749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9808" y="553273"/>
            <a:ext cx="8229600" cy="1143000"/>
          </a:xfrm>
        </p:spPr>
        <p:txBody>
          <a:bodyPr>
            <a:noAutofit/>
          </a:bodyPr>
          <a:lstStyle/>
          <a:p>
            <a:r>
              <a:rPr lang="es-MX" noProof="0" dirty="0" smtClean="0"/>
              <a:t>Pruebas Sencillas para Dolor Neuropático</a:t>
            </a:r>
            <a:br>
              <a:rPr lang="es-MX" noProof="0" dirty="0" smtClean="0"/>
            </a:br>
            <a:endParaRPr lang="es-MX" sz="4000" noProof="0" dirty="0" smtClean="0"/>
          </a:p>
        </p:txBody>
      </p:sp>
      <p:sp>
        <p:nvSpPr>
          <p:cNvPr id="85025" name="Text Box 33"/>
          <p:cNvSpPr txBox="1">
            <a:spLocks noChangeArrowheads="1"/>
          </p:cNvSpPr>
          <p:nvPr/>
        </p:nvSpPr>
        <p:spPr bwMode="auto">
          <a:xfrm>
            <a:off x="131460" y="6607512"/>
            <a:ext cx="49023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a:solidFill>
                  <a:srgbClr val="002060"/>
                </a:solidFill>
                <a:latin typeface="Calibri"/>
              </a:rPr>
              <a:t>Baron R. </a:t>
            </a:r>
            <a:r>
              <a:rPr lang="en-US" sz="1000" i="1" dirty="0">
                <a:solidFill>
                  <a:srgbClr val="002060"/>
                </a:solidFill>
                <a:latin typeface="Calibri"/>
              </a:rPr>
              <a:t>Clin J </a:t>
            </a:r>
            <a:r>
              <a:rPr lang="en-US" sz="1000" i="1" dirty="0" smtClean="0">
                <a:solidFill>
                  <a:srgbClr val="002060"/>
                </a:solidFill>
                <a:latin typeface="Calibri"/>
              </a:rPr>
              <a:t>Pain </a:t>
            </a:r>
            <a:r>
              <a:rPr lang="en-US" sz="1000" dirty="0">
                <a:solidFill>
                  <a:srgbClr val="002060"/>
                </a:solidFill>
                <a:latin typeface="Calibri"/>
              </a:rPr>
              <a:t>2000</a:t>
            </a:r>
            <a:r>
              <a:rPr lang="en-US" sz="1000" dirty="0" smtClean="0">
                <a:solidFill>
                  <a:srgbClr val="002060"/>
                </a:solidFill>
                <a:latin typeface="Calibri"/>
              </a:rPr>
              <a:t>; 16(2 Suppl):S12-20; </a:t>
            </a:r>
            <a:r>
              <a:rPr lang="en-US" sz="1000" dirty="0">
                <a:solidFill>
                  <a:srgbClr val="002060"/>
                </a:solidFill>
                <a:latin typeface="Calibri"/>
              </a:rPr>
              <a:t>Jensen </a:t>
            </a:r>
            <a:r>
              <a:rPr lang="en-US" sz="1000" dirty="0" smtClean="0">
                <a:solidFill>
                  <a:srgbClr val="002060"/>
                </a:solidFill>
                <a:latin typeface="Calibri"/>
              </a:rPr>
              <a:t>TS, Baron R. </a:t>
            </a:r>
            <a:r>
              <a:rPr lang="en-US" sz="1000" i="1" dirty="0" smtClean="0">
                <a:solidFill>
                  <a:srgbClr val="002060"/>
                </a:solidFill>
                <a:latin typeface="Calibri"/>
              </a:rPr>
              <a:t>Pain</a:t>
            </a:r>
            <a:r>
              <a:rPr lang="en-US" sz="1000" dirty="0" smtClean="0">
                <a:solidFill>
                  <a:srgbClr val="002060"/>
                </a:solidFill>
                <a:latin typeface="Calibri"/>
              </a:rPr>
              <a:t> </a:t>
            </a:r>
            <a:r>
              <a:rPr lang="en-US" sz="1000" dirty="0">
                <a:solidFill>
                  <a:srgbClr val="002060"/>
                </a:solidFill>
                <a:latin typeface="Calibri"/>
              </a:rPr>
              <a:t>2003</a:t>
            </a:r>
            <a:r>
              <a:rPr lang="en-US" sz="1000" dirty="0" smtClean="0">
                <a:solidFill>
                  <a:srgbClr val="002060"/>
                </a:solidFill>
                <a:latin typeface="Calibri"/>
              </a:rPr>
              <a:t>; 102(1-2):1-8.</a:t>
            </a:r>
            <a:endParaRPr lang="en-GB" sz="1000" dirty="0">
              <a:solidFill>
                <a:srgbClr val="002060"/>
              </a:solidFill>
              <a:latin typeface="Calibri"/>
            </a:endParaRPr>
          </a:p>
        </p:txBody>
      </p:sp>
      <p:sp>
        <p:nvSpPr>
          <p:cNvPr id="20" name="TextBox 19"/>
          <p:cNvSpPr txBox="1"/>
          <p:nvPr/>
        </p:nvSpPr>
        <p:spPr>
          <a:xfrm>
            <a:off x="6553200" y="2667000"/>
            <a:ext cx="2590800" cy="523220"/>
          </a:xfrm>
          <a:prstGeom prst="rect">
            <a:avLst/>
          </a:prstGeom>
          <a:noFill/>
        </p:spPr>
        <p:txBody>
          <a:bodyPr wrap="square" rtlCol="0">
            <a:spAutoFit/>
          </a:bodyPr>
          <a:lstStyle/>
          <a:p>
            <a:r>
              <a:rPr lang="en-US" sz="2800" b="1" dirty="0" smtClean="0">
                <a:solidFill>
                  <a:srgbClr val="C03932"/>
                </a:solidFill>
              </a:rPr>
              <a:t>ALODINIA</a:t>
            </a:r>
            <a:endParaRPr lang="en-US" sz="2800" b="1" dirty="0">
              <a:solidFill>
                <a:srgbClr val="C03932"/>
              </a:solidFill>
            </a:endParaRPr>
          </a:p>
        </p:txBody>
      </p:sp>
      <p:sp>
        <p:nvSpPr>
          <p:cNvPr id="23" name="Right Arrow 22"/>
          <p:cNvSpPr/>
          <p:nvPr/>
        </p:nvSpPr>
        <p:spPr>
          <a:xfrm>
            <a:off x="5562600" y="2667000"/>
            <a:ext cx="702206" cy="499871"/>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 </a:t>
            </a:r>
            <a:endParaRPr lang="en-CA" dirty="0">
              <a:solidFill>
                <a:prstClr val="white"/>
              </a:solidFill>
            </a:endParaRPr>
          </a:p>
        </p:txBody>
      </p:sp>
      <p:sp>
        <p:nvSpPr>
          <p:cNvPr id="26" name="Right Arrow 25"/>
          <p:cNvSpPr/>
          <p:nvPr/>
        </p:nvSpPr>
        <p:spPr>
          <a:xfrm>
            <a:off x="5486400" y="5257800"/>
            <a:ext cx="702206" cy="499871"/>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  </a:t>
            </a:r>
            <a:endParaRPr lang="en-CA" dirty="0">
              <a:solidFill>
                <a:prstClr val="white"/>
              </a:solidFill>
            </a:endParaRPr>
          </a:p>
        </p:txBody>
      </p:sp>
      <p:sp>
        <p:nvSpPr>
          <p:cNvPr id="27" name="TextBox 26"/>
          <p:cNvSpPr txBox="1"/>
          <p:nvPr/>
        </p:nvSpPr>
        <p:spPr>
          <a:xfrm>
            <a:off x="6477000" y="5257800"/>
            <a:ext cx="2590800" cy="523220"/>
          </a:xfrm>
          <a:prstGeom prst="rect">
            <a:avLst/>
          </a:prstGeom>
          <a:noFill/>
        </p:spPr>
        <p:txBody>
          <a:bodyPr wrap="square" rtlCol="0">
            <a:spAutoFit/>
          </a:bodyPr>
          <a:lstStyle/>
          <a:p>
            <a:r>
              <a:rPr lang="en-US" sz="2800" b="1" dirty="0" smtClean="0">
                <a:solidFill>
                  <a:srgbClr val="C03932"/>
                </a:solidFill>
              </a:rPr>
              <a:t>HIPERALGESIA</a:t>
            </a:r>
            <a:endParaRPr lang="en-US" sz="2800" b="1" dirty="0">
              <a:solidFill>
                <a:srgbClr val="C03932"/>
              </a:solidFill>
            </a:endParaRPr>
          </a:p>
        </p:txBody>
      </p:sp>
      <p:grpSp>
        <p:nvGrpSpPr>
          <p:cNvPr id="2" name="Group 14"/>
          <p:cNvGrpSpPr/>
          <p:nvPr/>
        </p:nvGrpSpPr>
        <p:grpSpPr>
          <a:xfrm>
            <a:off x="108348" y="1693387"/>
            <a:ext cx="5261770" cy="4321196"/>
            <a:chOff x="-118095" y="1477363"/>
            <a:chExt cx="5261770" cy="4321196"/>
          </a:xfrm>
        </p:grpSpPr>
        <p:sp>
          <p:nvSpPr>
            <p:cNvPr id="44" name="TextBox 7"/>
            <p:cNvSpPr txBox="1"/>
            <p:nvPr/>
          </p:nvSpPr>
          <p:spPr>
            <a:xfrm>
              <a:off x="-118095" y="1477363"/>
              <a:ext cx="3164136" cy="369332"/>
            </a:xfrm>
            <a:prstGeom prst="rect">
              <a:avLst/>
            </a:prstGeom>
            <a:noFill/>
          </p:spPr>
          <p:txBody>
            <a:bodyPr wrap="none" rtlCol="0">
              <a:spAutoFit/>
            </a:bodyPr>
            <a:lstStyle/>
            <a:p>
              <a:pPr algn="ctr"/>
              <a:r>
                <a:rPr lang="es-MX" b="1" dirty="0" smtClean="0">
                  <a:solidFill>
                    <a:srgbClr val="002060">
                      <a:lumMod val="90000"/>
                      <a:lumOff val="10000"/>
                    </a:srgbClr>
                  </a:solidFill>
                </a:rPr>
                <a:t>Presión manual ligera en la piel</a:t>
              </a:r>
              <a:endParaRPr lang="es-MX" b="1" dirty="0">
                <a:solidFill>
                  <a:srgbClr val="002060">
                    <a:lumMod val="90000"/>
                    <a:lumOff val="10000"/>
                  </a:srgbClr>
                </a:solidFill>
              </a:endParaRPr>
            </a:p>
          </p:txBody>
        </p:sp>
        <p:sp>
          <p:nvSpPr>
            <p:cNvPr id="45" name="TextBox 13"/>
            <p:cNvSpPr txBox="1"/>
            <p:nvPr/>
          </p:nvSpPr>
          <p:spPr>
            <a:xfrm>
              <a:off x="3275856" y="2454215"/>
              <a:ext cx="1308756" cy="369332"/>
            </a:xfrm>
            <a:prstGeom prst="rect">
              <a:avLst/>
            </a:prstGeom>
            <a:noFill/>
          </p:spPr>
          <p:txBody>
            <a:bodyPr wrap="none" rtlCol="0">
              <a:spAutoFit/>
            </a:bodyPr>
            <a:lstStyle/>
            <a:p>
              <a:r>
                <a:rPr lang="es-MX" b="1" dirty="0" smtClean="0">
                  <a:solidFill>
                    <a:srgbClr val="002060">
                      <a:lumMod val="90000"/>
                      <a:lumOff val="10000"/>
                    </a:srgbClr>
                  </a:solidFill>
                </a:rPr>
                <a:t>Dolor sordo</a:t>
              </a:r>
              <a:endParaRPr lang="es-MX" b="1" dirty="0">
                <a:solidFill>
                  <a:srgbClr val="002060">
                    <a:lumMod val="90000"/>
                    <a:lumOff val="10000"/>
                  </a:srgbClr>
                </a:solidFill>
              </a:endParaRPr>
            </a:p>
          </p:txBody>
        </p:sp>
        <p:sp>
          <p:nvSpPr>
            <p:cNvPr id="46" name="TextBox 15"/>
            <p:cNvSpPr txBox="1"/>
            <p:nvPr/>
          </p:nvSpPr>
          <p:spPr>
            <a:xfrm>
              <a:off x="97084" y="3642192"/>
              <a:ext cx="3312369" cy="646331"/>
            </a:xfrm>
            <a:prstGeom prst="rect">
              <a:avLst/>
            </a:prstGeom>
            <a:noFill/>
          </p:spPr>
          <p:txBody>
            <a:bodyPr wrap="square" rtlCol="0">
              <a:spAutoFit/>
            </a:bodyPr>
            <a:lstStyle/>
            <a:p>
              <a:pPr algn="ctr"/>
              <a:r>
                <a:rPr lang="es-MX" b="1" dirty="0" smtClean="0">
                  <a:solidFill>
                    <a:srgbClr val="8064A2">
                      <a:lumMod val="50000"/>
                    </a:srgbClr>
                  </a:solidFill>
                </a:rPr>
                <a:t>Pinchazo manual ligero con un seguro o palillo con punta</a:t>
              </a:r>
              <a:endParaRPr lang="es-MX" b="1" dirty="0">
                <a:solidFill>
                  <a:srgbClr val="8064A2">
                    <a:lumMod val="50000"/>
                  </a:srgbClr>
                </a:solidFill>
              </a:endParaRPr>
            </a:p>
          </p:txBody>
        </p:sp>
        <p:sp>
          <p:nvSpPr>
            <p:cNvPr id="47" name="TextBox 10"/>
            <p:cNvSpPr txBox="1"/>
            <p:nvPr/>
          </p:nvSpPr>
          <p:spPr>
            <a:xfrm>
              <a:off x="3275856" y="5152228"/>
              <a:ext cx="1867819" cy="646331"/>
            </a:xfrm>
            <a:prstGeom prst="rect">
              <a:avLst/>
            </a:prstGeom>
            <a:noFill/>
          </p:spPr>
          <p:txBody>
            <a:bodyPr wrap="none" rtlCol="0">
              <a:spAutoFit/>
            </a:bodyPr>
            <a:lstStyle/>
            <a:p>
              <a:r>
                <a:rPr lang="es-MX" b="1" dirty="0" smtClean="0">
                  <a:solidFill>
                    <a:srgbClr val="8064A2">
                      <a:lumMod val="50000"/>
                    </a:srgbClr>
                  </a:solidFill>
                </a:rPr>
                <a:t>Dolor superficial, </a:t>
              </a:r>
            </a:p>
            <a:p>
              <a:r>
                <a:rPr lang="es-MX" b="1" dirty="0" smtClean="0">
                  <a:solidFill>
                    <a:srgbClr val="8064A2">
                      <a:lumMod val="50000"/>
                    </a:srgbClr>
                  </a:solidFill>
                </a:rPr>
                <a:t>agudo</a:t>
              </a:r>
              <a:endParaRPr lang="es-MX" b="1" dirty="0">
                <a:solidFill>
                  <a:srgbClr val="8064A2">
                    <a:lumMod val="50000"/>
                  </a:srgbClr>
                </a:solidFill>
              </a:endParaRPr>
            </a:p>
          </p:txBody>
        </p:sp>
        <p:sp>
          <p:nvSpPr>
            <p:cNvPr id="48" name="Right Arrow 20"/>
            <p:cNvSpPr/>
            <p:nvPr/>
          </p:nvSpPr>
          <p:spPr>
            <a:xfrm>
              <a:off x="2483768" y="5139538"/>
              <a:ext cx="690657" cy="363935"/>
            </a:xfrm>
            <a:prstGeom prst="rightArrow">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sp>
          <p:nvSpPr>
            <p:cNvPr id="49" name="Right Arrow 24"/>
            <p:cNvSpPr/>
            <p:nvPr/>
          </p:nvSpPr>
          <p:spPr>
            <a:xfrm>
              <a:off x="2483768" y="2441525"/>
              <a:ext cx="690657" cy="363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grpSp>
      <p:pic>
        <p:nvPicPr>
          <p:cNvPr id="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90" t="37473" r="40951" b="22933"/>
          <a:stretch/>
        </p:blipFill>
        <p:spPr bwMode="auto">
          <a:xfrm>
            <a:off x="897046" y="4473986"/>
            <a:ext cx="1669716" cy="209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745" t="28346" r="34255" b="32267"/>
          <a:stretch/>
        </p:blipFill>
        <p:spPr bwMode="auto">
          <a:xfrm>
            <a:off x="902847" y="2185739"/>
            <a:ext cx="1663915" cy="15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ight Arrow 22"/>
          <p:cNvSpPr/>
          <p:nvPr/>
        </p:nvSpPr>
        <p:spPr>
          <a:xfrm>
            <a:off x="2699792" y="2564904"/>
            <a:ext cx="702206" cy="499871"/>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 </a:t>
            </a:r>
            <a:endParaRPr lang="en-CA" dirty="0">
              <a:solidFill>
                <a:prstClr val="white"/>
              </a:solidFill>
            </a:endParaRPr>
          </a:p>
        </p:txBody>
      </p:sp>
      <p:sp>
        <p:nvSpPr>
          <p:cNvPr id="53" name="Right Arrow 22"/>
          <p:cNvSpPr/>
          <p:nvPr/>
        </p:nvSpPr>
        <p:spPr>
          <a:xfrm>
            <a:off x="2699792" y="5301208"/>
            <a:ext cx="702206" cy="499871"/>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 </a:t>
            </a:r>
            <a:endParaRPr lang="en-CA" dirty="0">
              <a:solidFill>
                <a:prstClr val="white"/>
              </a:solidFill>
            </a:endParaRPr>
          </a:p>
        </p:txBody>
      </p:sp>
    </p:spTree>
    <p:extLst>
      <p:ext uri="{BB962C8B-B14F-4D97-AF65-F5344CB8AC3E}">
        <p14:creationId xmlns:p14="http://schemas.microsoft.com/office/powerpoint/2010/main" val="235534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noProof="0" dirty="0" smtClean="0"/>
              <a:t>Hallazgos del Examen Físico Asociados con  Daño Específico a la Raíz Nerviosa</a:t>
            </a:r>
            <a:endParaRPr lang="es-MX" sz="3600" noProof="0" dirty="0"/>
          </a:p>
        </p:txBody>
      </p:sp>
      <p:sp>
        <p:nvSpPr>
          <p:cNvPr id="4" name="Slide Number Placeholder 3"/>
          <p:cNvSpPr>
            <a:spLocks noGrp="1"/>
          </p:cNvSpPr>
          <p:nvPr>
            <p:ph type="sldNum" sz="quarter" idx="4294967295"/>
          </p:nvPr>
        </p:nvSpPr>
        <p:spPr>
          <a:xfrm>
            <a:off x="6850063" y="6478601"/>
            <a:ext cx="2133600" cy="365125"/>
          </a:xfrm>
        </p:spPr>
        <p:txBody>
          <a:bodyPr/>
          <a:lstStyle/>
          <a:p>
            <a:pPr>
              <a:defRPr/>
            </a:pPr>
            <a:fld id="{B3661B37-38BF-421F-9EFE-18817586476B}" type="slidenum">
              <a:rPr lang="en-US" smtClean="0"/>
              <a:pPr>
                <a:defRPr/>
              </a:pPr>
              <a:t>23</a:t>
            </a:fld>
            <a:endParaRPr lang="en-US" dirty="0"/>
          </a:p>
        </p:txBody>
      </p:sp>
      <p:sp>
        <p:nvSpPr>
          <p:cNvPr id="6" name="TextBox 5"/>
          <p:cNvSpPr txBox="1"/>
          <p:nvPr/>
        </p:nvSpPr>
        <p:spPr>
          <a:xfrm>
            <a:off x="107504" y="6309320"/>
            <a:ext cx="7666038" cy="398070"/>
          </a:xfrm>
          <a:prstGeom prst="rect">
            <a:avLst/>
          </a:prstGeom>
          <a:noFill/>
        </p:spPr>
        <p:txBody>
          <a:bodyPr wrap="square" lIns="0" tIns="0" rIns="0" bIns="0" rtlCol="0" anchor="b" anchorCtr="0">
            <a:noAutofit/>
          </a:bodyPr>
          <a:lstStyle/>
          <a:p>
            <a:pPr eaLnBrk="0" fontAlgn="base" hangingPunct="0">
              <a:spcAft>
                <a:spcPts val="600"/>
              </a:spcAft>
              <a:defRPr/>
            </a:pPr>
            <a:r>
              <a:rPr lang="en-US" sz="1100" dirty="0">
                <a:solidFill>
                  <a:srgbClr val="002060"/>
                </a:solidFill>
              </a:rPr>
              <a:t>Levin KH </a:t>
            </a:r>
            <a:r>
              <a:rPr lang="en-US" sz="1100" i="1" dirty="0">
                <a:solidFill>
                  <a:srgbClr val="002060"/>
                </a:solidFill>
              </a:rPr>
              <a:t>et al </a:t>
            </a:r>
            <a:r>
              <a:rPr lang="en-US" sz="1100" dirty="0">
                <a:solidFill>
                  <a:srgbClr val="002060"/>
                </a:solidFill>
              </a:rPr>
              <a:t>(eds). </a:t>
            </a:r>
            <a:r>
              <a:rPr lang="en-US" sz="1100" i="1" dirty="0" smtClean="0">
                <a:solidFill>
                  <a:srgbClr val="002060"/>
                </a:solidFill>
              </a:rPr>
              <a:t>Neck and Low Back Pain</a:t>
            </a:r>
            <a:r>
              <a:rPr lang="en-US" sz="1100" dirty="0" smtClean="0">
                <a:solidFill>
                  <a:srgbClr val="002060"/>
                </a:solidFill>
              </a:rPr>
              <a:t>. </a:t>
            </a:r>
            <a:r>
              <a:rPr lang="en-US" sz="1100" dirty="0">
                <a:solidFill>
                  <a:srgbClr val="002060"/>
                </a:solidFill>
              </a:rPr>
              <a:t>Continuum; New York, NY: 2001.</a:t>
            </a:r>
          </a:p>
        </p:txBody>
      </p:sp>
      <p:graphicFrame>
        <p:nvGraphicFramePr>
          <p:cNvPr id="3" name="Table 2"/>
          <p:cNvGraphicFramePr>
            <a:graphicFrameLocks noGrp="1"/>
          </p:cNvGraphicFramePr>
          <p:nvPr>
            <p:extLst>
              <p:ext uri="{D42A27DB-BD31-4B8C-83A1-F6EECF244321}">
                <p14:modId xmlns:p14="http://schemas.microsoft.com/office/powerpoint/2010/main" val="1367099593"/>
              </p:ext>
            </p:extLst>
          </p:nvPr>
        </p:nvGraphicFramePr>
        <p:xfrm>
          <a:off x="395536" y="1916832"/>
          <a:ext cx="8580000" cy="4484718"/>
        </p:xfrm>
        <a:graphic>
          <a:graphicData uri="http://schemas.openxmlformats.org/drawingml/2006/table">
            <a:tbl>
              <a:tblPr firstRow="1" bandRow="1">
                <a:tableStyleId>{5C22544A-7EE6-4342-B048-85BDC9FD1C3A}</a:tableStyleId>
              </a:tblPr>
              <a:tblGrid>
                <a:gridCol w="864096"/>
                <a:gridCol w="3672408"/>
                <a:gridCol w="2304256"/>
                <a:gridCol w="1739240"/>
              </a:tblGrid>
              <a:tr h="3708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rPr>
                        <a:t>Raíz nerviosa</a:t>
                      </a:r>
                    </a:p>
                  </a:txBody>
                  <a:tcPr marL="81198" marR="81198" marT="40599" marB="4059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rPr>
                        <a:t>Músculo (movimiento)</a:t>
                      </a:r>
                    </a:p>
                  </a:txBody>
                  <a:tcPr marL="81198" marR="81198" marT="40599" marB="4059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rPr>
                        <a:t>Sensibilidad</a:t>
                      </a:r>
                    </a:p>
                  </a:txBody>
                  <a:tcPr marL="81198" marR="81198" marT="40599" marB="40599"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600" b="1" i="0" u="none" strike="noStrike" cap="none" normalizeH="0" baseline="0" noProof="0" dirty="0" smtClean="0">
                          <a:ln>
                            <a:noFill/>
                          </a:ln>
                          <a:solidFill>
                            <a:schemeClr val="bg1"/>
                          </a:solidFill>
                          <a:effectLst/>
                          <a:latin typeface="Arial" pitchFamily="34" charset="0"/>
                          <a:ea typeface="ＭＳ Ｐゴシック" pitchFamily="34" charset="-128"/>
                        </a:rPr>
                        <a:t>Reflejos del tendón</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L1</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Región inguinal</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Ingle</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Cremáster</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L2</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Iliopsoas (flexor de la cadera)</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Muslo anterior, ingle</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Cremáster</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L3</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Cuadriceps (extensión de la pierna)</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Muslo anterior y lateral</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Rotular</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L4</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Cuadriceps, dorsiflexores del tobillo (caminar de talones)</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Pie/tobillo-medio</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Rotular</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L5</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Dorsiflexores del tobillo </a:t>
                      </a:r>
                      <a:b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b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(dorsiflexión larga de dedo del pie)</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Dorso del pie</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Ninguno</a:t>
                      </a:r>
                    </a:p>
                  </a:txBody>
                  <a:tcPr marL="81198" marR="81198" marT="40599" marB="40599" anchor="ctr" horzOverflow="overflow"/>
                </a:tc>
              </a:tr>
              <a:tr h="61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1" i="0" u="none" strike="noStrike" cap="none" normalizeH="0" baseline="0" noProof="0" dirty="0" smtClean="0">
                          <a:ln>
                            <a:noFill/>
                          </a:ln>
                          <a:solidFill>
                            <a:schemeClr val="tx1"/>
                          </a:solidFill>
                          <a:effectLst/>
                          <a:latin typeface="Arial" pitchFamily="34" charset="0"/>
                          <a:ea typeface="ＭＳ Ｐゴシック" pitchFamily="34" charset="-128"/>
                        </a:rPr>
                        <a:t>S1</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Gastrocnemio (gemelos) (caminar de puntas)</a:t>
                      </a:r>
                    </a:p>
                  </a:txBody>
                  <a:tcPr marL="81198" marR="81198" marT="40599" marB="40599"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Pie/zona lateral plantar</a:t>
                      </a:r>
                    </a:p>
                  </a:txBody>
                  <a:tcPr marL="81198" marR="81198" marT="40599" marB="40599" anchor="ctr" horzOverflow="overflow"/>
                </a:tc>
                <a:tc>
                  <a:txBody>
                    <a:bodyPr/>
                    <a:lstStyle/>
                    <a:p>
                      <a:pPr marL="17780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500" b="0" i="0" u="none" strike="noStrike" cap="none" normalizeH="0" baseline="0" noProof="0" dirty="0" smtClean="0">
                          <a:ln>
                            <a:noFill/>
                          </a:ln>
                          <a:solidFill>
                            <a:schemeClr val="tx1"/>
                          </a:solidFill>
                          <a:effectLst/>
                          <a:latin typeface="Arial" pitchFamily="34" charset="0"/>
                          <a:ea typeface="ＭＳ Ｐゴシック" pitchFamily="34" charset="-128"/>
                        </a:rPr>
                        <a:t>Aquiles</a:t>
                      </a:r>
                    </a:p>
                  </a:txBody>
                  <a:tcPr marL="81198" marR="81198" marT="40599" marB="40599" anchor="ctr" horzOverflow="overflow"/>
                </a:tc>
              </a:tr>
            </a:tbl>
          </a:graphicData>
        </a:graphic>
      </p:graphicFrame>
    </p:spTree>
    <p:extLst>
      <p:ext uri="{BB962C8B-B14F-4D97-AF65-F5344CB8AC3E}">
        <p14:creationId xmlns:p14="http://schemas.microsoft.com/office/powerpoint/2010/main" val="1322260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dirty="0" smtClean="0">
                <a:solidFill>
                  <a:srgbClr val="002060"/>
                </a:solidFill>
              </a:rPr>
              <a:t>Prueba de Tensión Nerviosa (Prueba de Lasègue) para Lumbalgia</a:t>
            </a:r>
            <a:r>
              <a:rPr lang="es-MX" dirty="0" smtClean="0"/>
              <a:t/>
            </a:r>
            <a:br>
              <a:rPr lang="es-MX" dirty="0" smtClean="0"/>
            </a:br>
            <a:endParaRPr lang="es-MX" sz="2000" b="0" dirty="0"/>
          </a:p>
        </p:txBody>
      </p:sp>
      <p:sp>
        <p:nvSpPr>
          <p:cNvPr id="4" name="Slide Number Placeholder 3"/>
          <p:cNvSpPr>
            <a:spLocks noGrp="1"/>
          </p:cNvSpPr>
          <p:nvPr>
            <p:ph type="sldNum" sz="quarter" idx="4294967295"/>
          </p:nvPr>
        </p:nvSpPr>
        <p:spPr>
          <a:xfrm>
            <a:off x="6804248" y="6461184"/>
            <a:ext cx="2133600" cy="365125"/>
          </a:xfrm>
        </p:spPr>
        <p:txBody>
          <a:bodyPr/>
          <a:lstStyle/>
          <a:p>
            <a:pPr>
              <a:defRPr/>
            </a:pPr>
            <a:fld id="{B3661B37-38BF-421F-9EFE-18817586476B}" type="slidenum">
              <a:rPr lang="es-MX" smtClean="0"/>
              <a:pPr>
                <a:defRPr/>
              </a:pPr>
              <a:t>24</a:t>
            </a:fld>
            <a:endParaRPr lang="es-MX" dirty="0"/>
          </a:p>
        </p:txBody>
      </p:sp>
      <p:sp>
        <p:nvSpPr>
          <p:cNvPr id="7" name="TextBox 6"/>
          <p:cNvSpPr txBox="1"/>
          <p:nvPr/>
        </p:nvSpPr>
        <p:spPr>
          <a:xfrm>
            <a:off x="251520" y="6381328"/>
            <a:ext cx="7666038" cy="398070"/>
          </a:xfrm>
          <a:prstGeom prst="rect">
            <a:avLst/>
          </a:prstGeom>
          <a:noFill/>
        </p:spPr>
        <p:txBody>
          <a:bodyPr wrap="square" lIns="0" tIns="0" rIns="0" bIns="0" rtlCol="0" anchor="b" anchorCtr="0">
            <a:noAutofit/>
          </a:bodyPr>
          <a:lstStyle/>
          <a:p>
            <a:pPr>
              <a:buNone/>
            </a:pPr>
            <a:r>
              <a:rPr lang="es-MX" sz="1100" dirty="0" smtClean="0">
                <a:solidFill>
                  <a:srgbClr val="002060"/>
                </a:solidFill>
              </a:rPr>
              <a:t>Devereaux MW. </a:t>
            </a:r>
            <a:r>
              <a:rPr lang="es-MX" sz="1100" i="1" dirty="0" smtClean="0">
                <a:solidFill>
                  <a:srgbClr val="002060"/>
                </a:solidFill>
              </a:rPr>
              <a:t>Neurol Clin</a:t>
            </a:r>
            <a:r>
              <a:rPr lang="es-MX" sz="1100" dirty="0" smtClean="0">
                <a:solidFill>
                  <a:srgbClr val="002060"/>
                </a:solidFill>
              </a:rPr>
              <a:t> 2007; 25(2):331-51.</a:t>
            </a:r>
            <a:endParaRPr lang="es-MX" sz="1100" dirty="0">
              <a:solidFill>
                <a:srgbClr val="002060"/>
              </a:solidFill>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92931"/>
            <a:ext cx="5040560" cy="470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58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Prueba de Tensión Nerviosa (Signo de Bragard) para Lumbalgia</a:t>
            </a:r>
            <a:br>
              <a:rPr lang="es-MX" noProof="0" dirty="0" smtClean="0"/>
            </a:br>
            <a:endParaRPr lang="es-MX" sz="2000" b="0" noProof="0" dirty="0"/>
          </a:p>
        </p:txBody>
      </p:sp>
      <p:sp>
        <p:nvSpPr>
          <p:cNvPr id="4" name="Slide Number Placeholder 3"/>
          <p:cNvSpPr>
            <a:spLocks noGrp="1"/>
          </p:cNvSpPr>
          <p:nvPr>
            <p:ph type="sldNum" sz="quarter" idx="4294967295"/>
          </p:nvPr>
        </p:nvSpPr>
        <p:spPr>
          <a:xfrm>
            <a:off x="6780062" y="6422109"/>
            <a:ext cx="2133600" cy="365125"/>
          </a:xfrm>
        </p:spPr>
        <p:txBody>
          <a:bodyPr/>
          <a:lstStyle/>
          <a:p>
            <a:pPr>
              <a:defRPr/>
            </a:pPr>
            <a:fld id="{B3661B37-38BF-421F-9EFE-18817586476B}" type="slidenum">
              <a:rPr lang="en-US" smtClean="0"/>
              <a:pPr>
                <a:defRPr/>
              </a:pPr>
              <a:t>25</a:t>
            </a:fld>
            <a:endParaRPr lang="en-US" dirty="0"/>
          </a:p>
        </p:txBody>
      </p:sp>
      <p:pic>
        <p:nvPicPr>
          <p:cNvPr id="3074" name="Picture 2" descr="R:\11550_Pfizer\oeprojectsupport\2546276\Drafts\For GD\Completed illustrations PNG\Diagnosis\Diagnosis-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58" t="5264" r="11842" b="3509"/>
          <a:stretch/>
        </p:blipFill>
        <p:spPr bwMode="auto">
          <a:xfrm>
            <a:off x="205565" y="1819401"/>
            <a:ext cx="4343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11550_Pfizer\oeprojectsupport\2546276\Drafts\For GD\Completed illustrations PNG\Diagnosis\Diagnosis-04.png"/>
          <p:cNvPicPr>
            <a:picLocks noChangeAspect="1" noChangeArrowheads="1"/>
          </p:cNvPicPr>
          <p:nvPr/>
        </p:nvPicPr>
        <p:blipFill>
          <a:blip r:embed="rId4" cstate="print"/>
          <a:srcRect l="13734" t="5473" r="11957" b="3376"/>
          <a:stretch>
            <a:fillRect/>
          </a:stretch>
        </p:blipFill>
        <p:spPr bwMode="auto">
          <a:xfrm>
            <a:off x="4647307" y="1758951"/>
            <a:ext cx="4398264" cy="4046313"/>
          </a:xfrm>
          <a:prstGeom prst="rect">
            <a:avLst/>
          </a:prstGeom>
          <a:noFill/>
        </p:spPr>
      </p:pic>
      <p:sp>
        <p:nvSpPr>
          <p:cNvPr id="8" name="TextBox 7"/>
          <p:cNvSpPr txBox="1"/>
          <p:nvPr/>
        </p:nvSpPr>
        <p:spPr>
          <a:xfrm>
            <a:off x="251520" y="6381328"/>
            <a:ext cx="7666038" cy="398070"/>
          </a:xfrm>
          <a:prstGeom prst="rect">
            <a:avLst/>
          </a:prstGeom>
          <a:noFill/>
        </p:spPr>
        <p:txBody>
          <a:bodyPr wrap="square" lIns="0" tIns="0" rIns="0" bIns="0" rtlCol="0" anchor="b" anchorCtr="0">
            <a:noAutofit/>
          </a:bodyPr>
          <a:lstStyle/>
          <a:p>
            <a:pPr>
              <a:buNone/>
            </a:pPr>
            <a:r>
              <a:rPr lang="fr-FR" sz="1100" dirty="0">
                <a:solidFill>
                  <a:srgbClr val="002060"/>
                </a:solidFill>
              </a:rPr>
              <a:t>Devereaux MW. </a:t>
            </a:r>
            <a:r>
              <a:rPr lang="fr-FR" sz="1100" i="1" dirty="0">
                <a:solidFill>
                  <a:srgbClr val="002060"/>
                </a:solidFill>
              </a:rPr>
              <a:t>Neurol Clin</a:t>
            </a:r>
            <a:r>
              <a:rPr lang="fr-FR" sz="1100" dirty="0">
                <a:solidFill>
                  <a:srgbClr val="002060"/>
                </a:solidFill>
              </a:rPr>
              <a:t> 2007; </a:t>
            </a:r>
            <a:r>
              <a:rPr lang="fr-FR" sz="1100" dirty="0" smtClean="0">
                <a:solidFill>
                  <a:srgbClr val="002060"/>
                </a:solidFill>
              </a:rPr>
              <a:t>25(2):331-51</a:t>
            </a:r>
            <a:r>
              <a:rPr lang="fr-FR" sz="1100" dirty="0">
                <a:solidFill>
                  <a:srgbClr val="002060"/>
                </a:solidFill>
              </a:rPr>
              <a:t>.</a:t>
            </a:r>
          </a:p>
        </p:txBody>
      </p:sp>
    </p:spTree>
    <p:extLst>
      <p:ext uri="{BB962C8B-B14F-4D97-AF65-F5344CB8AC3E}">
        <p14:creationId xmlns:p14="http://schemas.microsoft.com/office/powerpoint/2010/main" val="885364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Prueba de Tensión Nerviosa (Prueba de  Lasègue Inversa) para Lumbalgia</a:t>
            </a:r>
            <a:br>
              <a:rPr lang="es-MX" noProof="0" dirty="0" smtClean="0"/>
            </a:br>
            <a:endParaRPr lang="es-MX" sz="2000" b="0" noProof="0" dirty="0"/>
          </a:p>
        </p:txBody>
      </p:sp>
      <p:sp>
        <p:nvSpPr>
          <p:cNvPr id="4" name="Slide Number Placeholder 3"/>
          <p:cNvSpPr>
            <a:spLocks noGrp="1"/>
          </p:cNvSpPr>
          <p:nvPr>
            <p:ph type="sldNum" sz="quarter" idx="4294967295"/>
          </p:nvPr>
        </p:nvSpPr>
        <p:spPr>
          <a:xfrm>
            <a:off x="6876256" y="6492875"/>
            <a:ext cx="2133600" cy="365125"/>
          </a:xfrm>
        </p:spPr>
        <p:txBody>
          <a:bodyPr/>
          <a:lstStyle/>
          <a:p>
            <a:pPr>
              <a:defRPr/>
            </a:pPr>
            <a:fld id="{B3661B37-38BF-421F-9EFE-18817586476B}" type="slidenum">
              <a:rPr lang="en-US" smtClean="0"/>
              <a:pPr>
                <a:defRPr/>
              </a:pPr>
              <a:t>26</a:t>
            </a:fld>
            <a:endParaRPr lang="en-US" dirty="0"/>
          </a:p>
        </p:txBody>
      </p:sp>
      <p:pic>
        <p:nvPicPr>
          <p:cNvPr id="4098" name="Picture 2" descr="R:\11550_Pfizer\oeprojectsupport\2546276\Drafts\For GD\Completed illustrations PNG\Diagnosis\Diagnosis-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1" t="5555" r="14999" b="6667"/>
          <a:stretch/>
        </p:blipFill>
        <p:spPr bwMode="auto">
          <a:xfrm>
            <a:off x="2339752" y="1706608"/>
            <a:ext cx="4717976" cy="4437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381328"/>
            <a:ext cx="7666038" cy="398070"/>
          </a:xfrm>
          <a:prstGeom prst="rect">
            <a:avLst/>
          </a:prstGeom>
          <a:noFill/>
        </p:spPr>
        <p:txBody>
          <a:bodyPr wrap="square" lIns="0" tIns="0" rIns="0" bIns="0" rtlCol="0" anchor="b" anchorCtr="0">
            <a:noAutofit/>
          </a:bodyPr>
          <a:lstStyle/>
          <a:p>
            <a:pPr>
              <a:buNone/>
            </a:pPr>
            <a:r>
              <a:rPr lang="fr-FR" sz="1100" dirty="0">
                <a:solidFill>
                  <a:srgbClr val="002060"/>
                </a:solidFill>
              </a:rPr>
              <a:t>Devereaux MW. </a:t>
            </a:r>
            <a:r>
              <a:rPr lang="fr-FR" sz="1100" i="1" dirty="0">
                <a:solidFill>
                  <a:srgbClr val="002060"/>
                </a:solidFill>
              </a:rPr>
              <a:t>Neurol Clin</a:t>
            </a:r>
            <a:r>
              <a:rPr lang="fr-FR" sz="1100" dirty="0">
                <a:solidFill>
                  <a:srgbClr val="002060"/>
                </a:solidFill>
              </a:rPr>
              <a:t> 2007; </a:t>
            </a:r>
            <a:r>
              <a:rPr lang="fr-FR" sz="1100" dirty="0" smtClean="0">
                <a:solidFill>
                  <a:srgbClr val="002060"/>
                </a:solidFill>
              </a:rPr>
              <a:t>25(2):331-51</a:t>
            </a:r>
            <a:r>
              <a:rPr lang="fr-FR" sz="1100" dirty="0">
                <a:solidFill>
                  <a:srgbClr val="002060"/>
                </a:solidFill>
              </a:rPr>
              <a:t>.</a:t>
            </a:r>
          </a:p>
        </p:txBody>
      </p:sp>
    </p:spTree>
    <p:extLst>
      <p:ext uri="{BB962C8B-B14F-4D97-AF65-F5344CB8AC3E}">
        <p14:creationId xmlns:p14="http://schemas.microsoft.com/office/powerpoint/2010/main" val="2489117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Prueba de Faber (Patrick) para Lumbalgia</a:t>
            </a:r>
            <a:br>
              <a:rPr lang="es-MX" noProof="0" dirty="0" smtClean="0"/>
            </a:br>
            <a:endParaRPr lang="es-MX" sz="2000" b="0" noProof="0" dirty="0"/>
          </a:p>
        </p:txBody>
      </p:sp>
      <p:sp>
        <p:nvSpPr>
          <p:cNvPr id="4" name="Slide Number Placeholder 3"/>
          <p:cNvSpPr>
            <a:spLocks noGrp="1"/>
          </p:cNvSpPr>
          <p:nvPr>
            <p:ph type="sldNum" sz="quarter" idx="4294967295"/>
          </p:nvPr>
        </p:nvSpPr>
        <p:spPr>
          <a:xfrm>
            <a:off x="6694115" y="6461184"/>
            <a:ext cx="2133600" cy="365125"/>
          </a:xfrm>
        </p:spPr>
        <p:txBody>
          <a:bodyPr/>
          <a:lstStyle/>
          <a:p>
            <a:pPr>
              <a:defRPr/>
            </a:pPr>
            <a:fld id="{B3661B37-38BF-421F-9EFE-18817586476B}" type="slidenum">
              <a:rPr lang="en-US" smtClean="0"/>
              <a:pPr>
                <a:defRPr/>
              </a:pPr>
              <a:t>27</a:t>
            </a:fld>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84575"/>
            <a:ext cx="6573291" cy="4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1520" y="6381328"/>
            <a:ext cx="7666038" cy="398070"/>
          </a:xfrm>
          <a:prstGeom prst="rect">
            <a:avLst/>
          </a:prstGeom>
          <a:noFill/>
        </p:spPr>
        <p:txBody>
          <a:bodyPr wrap="square" lIns="0" tIns="0" rIns="0" bIns="0" rtlCol="0" anchor="b" anchorCtr="0">
            <a:noAutofit/>
          </a:bodyPr>
          <a:lstStyle/>
          <a:p>
            <a:pPr>
              <a:buNone/>
            </a:pPr>
            <a:r>
              <a:rPr lang="fr-FR" sz="1100" dirty="0">
                <a:solidFill>
                  <a:srgbClr val="002060"/>
                </a:solidFill>
              </a:rPr>
              <a:t>Devereaux MW. </a:t>
            </a:r>
            <a:r>
              <a:rPr lang="fr-FR" sz="1100" i="1" dirty="0">
                <a:solidFill>
                  <a:srgbClr val="002060"/>
                </a:solidFill>
              </a:rPr>
              <a:t>Neurol Clin</a:t>
            </a:r>
            <a:r>
              <a:rPr lang="fr-FR" sz="1100" dirty="0">
                <a:solidFill>
                  <a:srgbClr val="002060"/>
                </a:solidFill>
              </a:rPr>
              <a:t> 2007; </a:t>
            </a:r>
            <a:r>
              <a:rPr lang="fr-FR" sz="1100" dirty="0" smtClean="0">
                <a:solidFill>
                  <a:srgbClr val="002060"/>
                </a:solidFill>
              </a:rPr>
              <a:t>25(2):331-51</a:t>
            </a:r>
            <a:r>
              <a:rPr lang="fr-FR" sz="1100" dirty="0">
                <a:solidFill>
                  <a:srgbClr val="002060"/>
                </a:solidFill>
              </a:rPr>
              <a:t>.</a:t>
            </a:r>
          </a:p>
        </p:txBody>
      </p:sp>
    </p:spTree>
    <p:extLst>
      <p:ext uri="{BB962C8B-B14F-4D97-AF65-F5344CB8AC3E}">
        <p14:creationId xmlns:p14="http://schemas.microsoft.com/office/powerpoint/2010/main" val="3330769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Flexión y Extensión Forzada (Prueba de Gaenslen) para Lumbalgia</a:t>
            </a:r>
            <a:br>
              <a:rPr lang="es-MX" noProof="0" dirty="0" smtClean="0"/>
            </a:br>
            <a:endParaRPr lang="es-MX" sz="2000" b="0" noProof="0" dirty="0"/>
          </a:p>
        </p:txBody>
      </p:sp>
      <p:sp>
        <p:nvSpPr>
          <p:cNvPr id="4" name="Slide Number Placeholder 3"/>
          <p:cNvSpPr>
            <a:spLocks noGrp="1"/>
          </p:cNvSpPr>
          <p:nvPr>
            <p:ph type="sldNum" sz="quarter" idx="4294967295"/>
          </p:nvPr>
        </p:nvSpPr>
        <p:spPr>
          <a:xfrm>
            <a:off x="6876256" y="6309320"/>
            <a:ext cx="2133600" cy="365125"/>
          </a:xfrm>
        </p:spPr>
        <p:txBody>
          <a:bodyPr/>
          <a:lstStyle/>
          <a:p>
            <a:pPr>
              <a:defRPr/>
            </a:pPr>
            <a:fld id="{B3661B37-38BF-421F-9EFE-18817586476B}" type="slidenum">
              <a:rPr lang="en-US" smtClean="0"/>
              <a:pPr>
                <a:defRPr/>
              </a:pPr>
              <a:t>28</a:t>
            </a:fld>
            <a:endParaRPr lang="en-US" dirty="0"/>
          </a:p>
        </p:txBody>
      </p:sp>
      <p:pic>
        <p:nvPicPr>
          <p:cNvPr id="6146" name="Picture 2" descr="R:\11550_Pfizer\oeprojectsupport\2546276\Drafts\For GD\Completed illustrations PNG\Diagnosis\Diagnosis-0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3" t="4445" r="13333" b="4445"/>
          <a:stretch/>
        </p:blipFill>
        <p:spPr bwMode="auto">
          <a:xfrm>
            <a:off x="2339752" y="1631201"/>
            <a:ext cx="4899243" cy="4565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381328"/>
            <a:ext cx="7666038" cy="398070"/>
          </a:xfrm>
          <a:prstGeom prst="rect">
            <a:avLst/>
          </a:prstGeom>
          <a:noFill/>
        </p:spPr>
        <p:txBody>
          <a:bodyPr wrap="square" lIns="0" tIns="0" rIns="0" bIns="0" rtlCol="0" anchor="b" anchorCtr="0">
            <a:noAutofit/>
          </a:bodyPr>
          <a:lstStyle/>
          <a:p>
            <a:pPr>
              <a:buNone/>
            </a:pPr>
            <a:r>
              <a:rPr lang="fr-FR" sz="1100" dirty="0">
                <a:solidFill>
                  <a:srgbClr val="002060"/>
                </a:solidFill>
              </a:rPr>
              <a:t>Devereaux MW. </a:t>
            </a:r>
            <a:r>
              <a:rPr lang="fr-FR" sz="1100" i="1" dirty="0">
                <a:solidFill>
                  <a:srgbClr val="002060"/>
                </a:solidFill>
              </a:rPr>
              <a:t>Neurol Clin</a:t>
            </a:r>
            <a:r>
              <a:rPr lang="fr-FR" sz="1100" dirty="0">
                <a:solidFill>
                  <a:srgbClr val="002060"/>
                </a:solidFill>
              </a:rPr>
              <a:t> 2007; </a:t>
            </a:r>
            <a:r>
              <a:rPr lang="fr-FR" sz="1100" dirty="0" smtClean="0">
                <a:solidFill>
                  <a:srgbClr val="002060"/>
                </a:solidFill>
              </a:rPr>
              <a:t>25(2):331-51</a:t>
            </a:r>
            <a:r>
              <a:rPr lang="fr-FR" sz="1100" dirty="0">
                <a:solidFill>
                  <a:srgbClr val="002060"/>
                </a:solidFill>
              </a:rPr>
              <a:t>.</a:t>
            </a:r>
          </a:p>
        </p:txBody>
      </p:sp>
    </p:spTree>
    <p:extLst>
      <p:ext uri="{BB962C8B-B14F-4D97-AF65-F5344CB8AC3E}">
        <p14:creationId xmlns:p14="http://schemas.microsoft.com/office/powerpoint/2010/main" val="2423751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Escala Graduada de Reflejos </a:t>
            </a:r>
            <a:r>
              <a:rPr lang="es-MX" dirty="0" smtClean="0"/>
              <a:t>M</a:t>
            </a:r>
            <a:r>
              <a:rPr lang="es-MX" noProof="0" dirty="0" smtClean="0"/>
              <a:t>iotáticos </a:t>
            </a:r>
            <a:endParaRPr lang="es-MX" noProof="0" dirty="0"/>
          </a:p>
        </p:txBody>
      </p:sp>
      <p:sp>
        <p:nvSpPr>
          <p:cNvPr id="4" name="Slide Number Placeholder 3"/>
          <p:cNvSpPr>
            <a:spLocks noGrp="1"/>
          </p:cNvSpPr>
          <p:nvPr>
            <p:ph type="sldNum" sz="quarter" idx="4294967295"/>
          </p:nvPr>
        </p:nvSpPr>
        <p:spPr>
          <a:xfrm>
            <a:off x="6850063" y="6381328"/>
            <a:ext cx="2133600" cy="365125"/>
          </a:xfrm>
        </p:spPr>
        <p:txBody>
          <a:bodyPr/>
          <a:lstStyle/>
          <a:p>
            <a:pPr>
              <a:defRPr/>
            </a:pPr>
            <a:fld id="{B3661B37-38BF-421F-9EFE-18817586476B}" type="slidenum">
              <a:rPr lang="en-US" smtClean="0"/>
              <a:pPr>
                <a:defRPr/>
              </a:pPr>
              <a:t>29</a:t>
            </a:fld>
            <a:endParaRPr lang="en-US" dirty="0"/>
          </a:p>
        </p:txBody>
      </p:sp>
      <p:sp>
        <p:nvSpPr>
          <p:cNvPr id="9" name="TextBox 8"/>
          <p:cNvSpPr txBox="1"/>
          <p:nvPr/>
        </p:nvSpPr>
        <p:spPr>
          <a:xfrm>
            <a:off x="107504" y="6309320"/>
            <a:ext cx="7666038" cy="398070"/>
          </a:xfrm>
          <a:prstGeom prst="rect">
            <a:avLst/>
          </a:prstGeom>
          <a:noFill/>
        </p:spPr>
        <p:txBody>
          <a:bodyPr wrap="square" lIns="0" tIns="0" rIns="0" bIns="0" rtlCol="0" anchor="b" anchorCtr="0">
            <a:noAutofit/>
          </a:bodyPr>
          <a:lstStyle/>
          <a:p>
            <a:pPr eaLnBrk="0" fontAlgn="base" hangingPunct="0">
              <a:spcAft>
                <a:spcPts val="600"/>
              </a:spcAft>
              <a:defRPr/>
            </a:pPr>
            <a:r>
              <a:rPr lang="en-US" sz="1100" dirty="0">
                <a:solidFill>
                  <a:srgbClr val="002060"/>
                </a:solidFill>
              </a:rPr>
              <a:t>Levin KH </a:t>
            </a:r>
            <a:r>
              <a:rPr lang="en-US" sz="1100" i="1" dirty="0">
                <a:solidFill>
                  <a:srgbClr val="002060"/>
                </a:solidFill>
              </a:rPr>
              <a:t>et al </a:t>
            </a:r>
            <a:r>
              <a:rPr lang="en-US" sz="1100" dirty="0">
                <a:solidFill>
                  <a:srgbClr val="002060"/>
                </a:solidFill>
              </a:rPr>
              <a:t>(eds). </a:t>
            </a:r>
            <a:r>
              <a:rPr lang="en-US" sz="1100" i="1" dirty="0" smtClean="0">
                <a:solidFill>
                  <a:srgbClr val="002060"/>
                </a:solidFill>
              </a:rPr>
              <a:t>Neck and Low Back Pain</a:t>
            </a:r>
            <a:r>
              <a:rPr lang="en-US" sz="1100" dirty="0" smtClean="0">
                <a:solidFill>
                  <a:srgbClr val="002060"/>
                </a:solidFill>
              </a:rPr>
              <a:t>. </a:t>
            </a:r>
            <a:r>
              <a:rPr lang="en-US" sz="1100" dirty="0">
                <a:solidFill>
                  <a:srgbClr val="002060"/>
                </a:solidFill>
              </a:rPr>
              <a:t>Continuum; New York, NY: 2001.</a:t>
            </a:r>
          </a:p>
        </p:txBody>
      </p:sp>
      <p:graphicFrame>
        <p:nvGraphicFramePr>
          <p:cNvPr id="2" name="Table 1"/>
          <p:cNvGraphicFramePr>
            <a:graphicFrameLocks noGrp="1"/>
          </p:cNvGraphicFramePr>
          <p:nvPr>
            <p:extLst>
              <p:ext uri="{D42A27DB-BD31-4B8C-83A1-F6EECF244321}">
                <p14:modId xmlns:p14="http://schemas.microsoft.com/office/powerpoint/2010/main" val="2472663349"/>
              </p:ext>
            </p:extLst>
          </p:nvPr>
        </p:nvGraphicFramePr>
        <p:xfrm>
          <a:off x="1547664" y="1988840"/>
          <a:ext cx="6096000" cy="2808000"/>
        </p:xfrm>
        <a:graphic>
          <a:graphicData uri="http://schemas.openxmlformats.org/drawingml/2006/table">
            <a:tbl>
              <a:tblPr firstRow="1" bandRow="1">
                <a:tableStyleId>{5C22544A-7EE6-4342-B048-85BDC9FD1C3A}</a:tableStyleId>
              </a:tblPr>
              <a:tblGrid>
                <a:gridCol w="3048000"/>
                <a:gridCol w="3048000"/>
              </a:tblGrid>
              <a:tr h="468000">
                <a:tc>
                  <a:txBody>
                    <a:bodyPr/>
                    <a:lstStyle/>
                    <a:p>
                      <a:pPr algn="ctr"/>
                      <a:r>
                        <a:rPr lang="es-MX" noProof="0" dirty="0" smtClean="0">
                          <a:solidFill>
                            <a:schemeClr val="bg1"/>
                          </a:solidFill>
                          <a:latin typeface="+mj-lt"/>
                        </a:rPr>
                        <a:t>Respuesta</a:t>
                      </a:r>
                      <a:endParaRPr lang="es-MX" noProof="0" dirty="0">
                        <a:solidFill>
                          <a:schemeClr val="bg1"/>
                        </a:solidFill>
                        <a:latin typeface="+mj-lt"/>
                      </a:endParaRPr>
                    </a:p>
                  </a:txBody>
                  <a:tcPr anchor="ctr"/>
                </a:tc>
                <a:tc>
                  <a:txBody>
                    <a:bodyPr/>
                    <a:lstStyle/>
                    <a:p>
                      <a:pPr algn="ctr"/>
                      <a:r>
                        <a:rPr lang="es-MX" noProof="0" dirty="0" smtClean="0">
                          <a:solidFill>
                            <a:schemeClr val="bg1"/>
                          </a:solidFill>
                          <a:latin typeface="+mj-lt"/>
                        </a:rPr>
                        <a:t>Puntaje</a:t>
                      </a:r>
                      <a:endParaRPr lang="es-MX" noProof="0" dirty="0">
                        <a:solidFill>
                          <a:schemeClr val="bg1"/>
                        </a:solidFill>
                        <a:latin typeface="+mj-lt"/>
                      </a:endParaRPr>
                    </a:p>
                  </a:txBody>
                  <a:tcPr anchor="ctr"/>
                </a:tc>
              </a:tr>
              <a:tr h="46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Ninguna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0</a:t>
                      </a:r>
                    </a:p>
                  </a:txBody>
                  <a:tcPr anchor="ctr" horzOverflow="overflow"/>
                </a:tc>
              </a:tr>
              <a:tr h="46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Ligeramente disminuida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1/+</a:t>
                      </a:r>
                    </a:p>
                  </a:txBody>
                  <a:tcPr anchor="ctr" horzOverflow="overflow"/>
                </a:tc>
              </a:tr>
              <a:tr h="46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Normal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2/++</a:t>
                      </a:r>
                    </a:p>
                  </a:txBody>
                  <a:tcPr anchor="ctr" horzOverflow="overflow"/>
                </a:tc>
              </a:tr>
              <a:tr h="46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Más intensa de lo normal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3/+++</a:t>
                      </a:r>
                    </a:p>
                  </a:txBody>
                  <a:tcPr anchor="ctr" horzOverflow="overflow"/>
                </a:tc>
              </a:tr>
              <a:tr h="46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Sobre-excitación (clonus)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MX" sz="1800" b="0" i="0" u="none" strike="noStrike" cap="none" normalizeH="0" baseline="0" noProof="0" dirty="0" smtClean="0">
                          <a:ln>
                            <a:noFill/>
                          </a:ln>
                          <a:solidFill>
                            <a:schemeClr val="tx1"/>
                          </a:solidFill>
                          <a:effectLst/>
                          <a:latin typeface="+mj-lt"/>
                          <a:ea typeface="ＭＳ Ｐゴシック" pitchFamily="34" charset="-128"/>
                        </a:rPr>
                        <a:t>4/++++</a:t>
                      </a:r>
                    </a:p>
                  </a:txBody>
                  <a:tcPr anchor="ctr" horzOverflow="overflow"/>
                </a:tc>
              </a:tr>
            </a:tbl>
          </a:graphicData>
        </a:graphic>
      </p:graphicFrame>
    </p:spTree>
    <p:extLst>
      <p:ext uri="{BB962C8B-B14F-4D97-AF65-F5344CB8AC3E}">
        <p14:creationId xmlns:p14="http://schemas.microsoft.com/office/powerpoint/2010/main" val="159665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179512" y="1484784"/>
            <a:ext cx="8784976" cy="5069160"/>
          </a:xfrm>
        </p:spPr>
        <p:txBody>
          <a:bodyPr>
            <a:noAutofit/>
          </a:bodyPr>
          <a:lstStyle/>
          <a:p>
            <a:r>
              <a:rPr lang="es-MX" sz="2800" dirty="0" smtClean="0">
                <a:solidFill>
                  <a:schemeClr val="bg2"/>
                </a:solidFill>
              </a:rPr>
              <a:t>Al terminar este módulo, los participantes podrán :</a:t>
            </a:r>
            <a:endParaRPr lang="es-MX" sz="2800" noProof="0" dirty="0" smtClean="0">
              <a:solidFill>
                <a:schemeClr val="bg2"/>
              </a:solidFill>
            </a:endParaRPr>
          </a:p>
          <a:p>
            <a:pPr marL="622300" lvl="1">
              <a:spcBef>
                <a:spcPts val="300"/>
              </a:spcBef>
              <a:spcAft>
                <a:spcPts val="300"/>
              </a:spcAft>
            </a:pPr>
            <a:r>
              <a:rPr lang="es-MX" sz="2400" dirty="0" smtClean="0">
                <a:solidFill>
                  <a:schemeClr val="bg2"/>
                </a:solidFill>
              </a:rPr>
              <a:t>Discutir la prevalencia de la lumbalgia aguda y crónica </a:t>
            </a:r>
          </a:p>
          <a:p>
            <a:pPr marL="622300" lvl="1">
              <a:spcBef>
                <a:spcPts val="300"/>
              </a:spcBef>
              <a:spcAft>
                <a:spcPts val="300"/>
              </a:spcAft>
            </a:pPr>
            <a:r>
              <a:rPr lang="es-MX" sz="2400" dirty="0" smtClean="0">
                <a:solidFill>
                  <a:schemeClr val="bg2"/>
                </a:solidFill>
              </a:rPr>
              <a:t>Entender el impacto de la lumbalgia</a:t>
            </a:r>
            <a:r>
              <a:rPr lang="es-MX" sz="2400" dirty="0" smtClean="0">
                <a:solidFill>
                  <a:srgbClr val="FF0000"/>
                </a:solidFill>
              </a:rPr>
              <a:t> </a:t>
            </a:r>
            <a:r>
              <a:rPr lang="es-MX" sz="2400" dirty="0" smtClean="0">
                <a:solidFill>
                  <a:schemeClr val="bg2"/>
                </a:solidFill>
              </a:rPr>
              <a:t>en el funcionamiento y calidad de vida del paciente</a:t>
            </a:r>
          </a:p>
          <a:p>
            <a:pPr marL="622300" lvl="1">
              <a:spcBef>
                <a:spcPts val="300"/>
              </a:spcBef>
              <a:spcAft>
                <a:spcPts val="300"/>
              </a:spcAft>
            </a:pPr>
            <a:r>
              <a:rPr lang="es-MX" sz="2400" dirty="0" smtClean="0">
                <a:solidFill>
                  <a:schemeClr val="bg2"/>
                </a:solidFill>
              </a:rPr>
              <a:t>Usar herramientas apropiadas para el diagnóstico de lumbalgia</a:t>
            </a:r>
          </a:p>
          <a:p>
            <a:pPr marL="622300" lvl="1">
              <a:spcBef>
                <a:spcPts val="300"/>
              </a:spcBef>
              <a:spcAft>
                <a:spcPts val="300"/>
              </a:spcAft>
            </a:pPr>
            <a:r>
              <a:rPr lang="es-MX" sz="240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400" dirty="0" smtClean="0">
                <a:solidFill>
                  <a:schemeClr val="bg2"/>
                </a:solidFill>
              </a:rPr>
              <a:t>Explicar los mecanismos subyacentes de diferentes tipos de lumbalgia </a:t>
            </a:r>
          </a:p>
          <a:p>
            <a:pPr marL="622300" lvl="1">
              <a:spcBef>
                <a:spcPts val="300"/>
              </a:spcBef>
            </a:pPr>
            <a:r>
              <a:rPr lang="es-MX" sz="2400" spc="-20" dirty="0" smtClean="0">
                <a:solidFill>
                  <a:schemeClr val="bg2"/>
                </a:solidFill>
              </a:rPr>
              <a:t>Seleccionar estrategias farmacológicas y no-farmacológicas apropiadas para el manejo de lumbalgia</a:t>
            </a:r>
          </a:p>
          <a:p>
            <a:endParaRPr lang="es-MX" sz="28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val="328696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Examen FAIR para Síndrome </a:t>
            </a:r>
            <a:br>
              <a:rPr lang="es-MX" noProof="0" dirty="0" smtClean="0"/>
            </a:br>
            <a:r>
              <a:rPr lang="es-MX" noProof="0" dirty="0" smtClean="0"/>
              <a:t>Piriforme</a:t>
            </a:r>
            <a:endParaRPr lang="es-MX" noProof="0" dirty="0"/>
          </a:p>
        </p:txBody>
      </p:sp>
      <p:sp>
        <p:nvSpPr>
          <p:cNvPr id="4" name="Slide Number Placeholder 3"/>
          <p:cNvSpPr>
            <a:spLocks noGrp="1"/>
          </p:cNvSpPr>
          <p:nvPr>
            <p:ph type="sldNum" sz="quarter" idx="4294967295"/>
          </p:nvPr>
        </p:nvSpPr>
        <p:spPr>
          <a:xfrm>
            <a:off x="6876256" y="6367132"/>
            <a:ext cx="2133600" cy="365125"/>
          </a:xfrm>
        </p:spPr>
        <p:txBody>
          <a:bodyPr/>
          <a:lstStyle/>
          <a:p>
            <a:pPr>
              <a:defRPr/>
            </a:pPr>
            <a:fld id="{B3661B37-38BF-421F-9EFE-18817586476B}" type="slidenum">
              <a:rPr lang="en-US" smtClean="0"/>
              <a:pPr>
                <a:defRPr/>
              </a:pPr>
              <a:t>30</a:t>
            </a:fld>
            <a:endParaRPr lang="en-US" dirty="0"/>
          </a:p>
        </p:txBody>
      </p:sp>
      <p:pic>
        <p:nvPicPr>
          <p:cNvPr id="9218" name="Picture 2" descr="R:\11550_Pfizer\oeprojectsupport\2546276\Drafts\For GD\Completed illustrations PNG\Diagnosis\Diagnosis-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79" t="12268" r="7906" b="12712"/>
          <a:stretch/>
        </p:blipFill>
        <p:spPr bwMode="auto">
          <a:xfrm>
            <a:off x="1259632" y="1657238"/>
            <a:ext cx="6875742" cy="45080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6343298"/>
            <a:ext cx="7666038" cy="398070"/>
          </a:xfrm>
          <a:prstGeom prst="rect">
            <a:avLst/>
          </a:prstGeom>
          <a:noFill/>
        </p:spPr>
        <p:txBody>
          <a:bodyPr wrap="square" lIns="0" tIns="0" rIns="0" bIns="0" rtlCol="0" anchor="b" anchorCtr="0">
            <a:noAutofit/>
          </a:bodyPr>
          <a:lstStyle/>
          <a:p>
            <a:pPr eaLnBrk="0" fontAlgn="base" hangingPunct="0">
              <a:defRPr/>
            </a:pPr>
            <a:r>
              <a:rPr lang="es-MX" sz="1200" b="1" dirty="0" smtClean="0">
                <a:solidFill>
                  <a:srgbClr val="002060"/>
                </a:solidFill>
              </a:rPr>
              <a:t>FAIR = flexión, aducción, y rotación interna</a:t>
            </a:r>
          </a:p>
          <a:p>
            <a:pPr eaLnBrk="0" fontAlgn="base" hangingPunct="0">
              <a:defRPr/>
            </a:pPr>
            <a:r>
              <a:rPr lang="en-US" sz="1200" dirty="0" smtClean="0">
                <a:solidFill>
                  <a:srgbClr val="002060"/>
                </a:solidFill>
              </a:rPr>
              <a:t>Levin </a:t>
            </a:r>
            <a:r>
              <a:rPr lang="en-US" sz="1200" dirty="0">
                <a:solidFill>
                  <a:srgbClr val="002060"/>
                </a:solidFill>
              </a:rPr>
              <a:t>KH </a:t>
            </a:r>
            <a:r>
              <a:rPr lang="en-US" sz="1200" i="1" dirty="0">
                <a:solidFill>
                  <a:srgbClr val="002060"/>
                </a:solidFill>
              </a:rPr>
              <a:t>et al </a:t>
            </a:r>
            <a:r>
              <a:rPr lang="en-US" sz="1200" dirty="0">
                <a:solidFill>
                  <a:srgbClr val="002060"/>
                </a:solidFill>
              </a:rPr>
              <a:t>(eds). </a:t>
            </a:r>
            <a:r>
              <a:rPr lang="en-US" sz="1200" i="1" dirty="0" smtClean="0">
                <a:solidFill>
                  <a:srgbClr val="002060"/>
                </a:solidFill>
              </a:rPr>
              <a:t>Neck and Low Back Pain</a:t>
            </a:r>
            <a:r>
              <a:rPr lang="en-US" sz="1200" dirty="0" smtClean="0">
                <a:solidFill>
                  <a:srgbClr val="002060"/>
                </a:solidFill>
              </a:rPr>
              <a:t>. </a:t>
            </a:r>
            <a:r>
              <a:rPr lang="en-US" sz="1200" dirty="0">
                <a:solidFill>
                  <a:srgbClr val="002060"/>
                </a:solidFill>
              </a:rPr>
              <a:t>Continuum; New York, NY: 2001</a:t>
            </a:r>
            <a:r>
              <a:rPr lang="en-US" sz="1200" dirty="0" smtClean="0">
                <a:solidFill>
                  <a:srgbClr val="002060"/>
                </a:solidFill>
              </a:rPr>
              <a:t>.</a:t>
            </a:r>
            <a:endParaRPr lang="en-US" sz="1200" dirty="0">
              <a:solidFill>
                <a:srgbClr val="002060"/>
              </a:solidFill>
            </a:endParaRPr>
          </a:p>
        </p:txBody>
      </p:sp>
    </p:spTree>
    <p:extLst>
      <p:ext uri="{BB962C8B-B14F-4D97-AF65-F5344CB8AC3E}">
        <p14:creationId xmlns:p14="http://schemas.microsoft.com/office/powerpoint/2010/main" val="2630772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noProof="0" dirty="0" smtClean="0"/>
              <a:t>Signos de Freiberg para  Síndrome Piriforme</a:t>
            </a:r>
            <a:endParaRPr lang="es-MX" noProof="0" dirty="0"/>
          </a:p>
        </p:txBody>
      </p:sp>
      <p:sp>
        <p:nvSpPr>
          <p:cNvPr id="4" name="Slide Number Placeholder 3"/>
          <p:cNvSpPr>
            <a:spLocks noGrp="1"/>
          </p:cNvSpPr>
          <p:nvPr>
            <p:ph type="sldNum" sz="quarter" idx="4294967295"/>
          </p:nvPr>
        </p:nvSpPr>
        <p:spPr>
          <a:xfrm>
            <a:off x="6866966" y="6474832"/>
            <a:ext cx="2133600" cy="365125"/>
          </a:xfrm>
        </p:spPr>
        <p:txBody>
          <a:bodyPr/>
          <a:lstStyle/>
          <a:p>
            <a:pPr>
              <a:defRPr/>
            </a:pPr>
            <a:fld id="{B3661B37-38BF-421F-9EFE-18817586476B}" type="slidenum">
              <a:rPr lang="en-US" smtClean="0"/>
              <a:pPr>
                <a:defRPr/>
              </a:pPr>
              <a:t>31</a:t>
            </a:fld>
            <a:endParaRPr lang="en-US" dirty="0"/>
          </a:p>
        </p:txBody>
      </p:sp>
      <p:pic>
        <p:nvPicPr>
          <p:cNvPr id="10242" name="Picture 2" descr="R:\11550_Pfizer\oeprojectsupport\2546276\Drafts\For GD\Completed illustrations PNG\Diagnosis\Diagnosis-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7" t="4444" r="15833" b="4446"/>
          <a:stretch/>
        </p:blipFill>
        <p:spPr bwMode="auto">
          <a:xfrm>
            <a:off x="2411760" y="1544770"/>
            <a:ext cx="4421926" cy="4476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723" y="6611779"/>
            <a:ext cx="4572000" cy="246221"/>
          </a:xfrm>
          <a:prstGeom prst="rect">
            <a:avLst/>
          </a:prstGeom>
        </p:spPr>
        <p:txBody>
          <a:bodyPr>
            <a:spAutoFit/>
          </a:bodyPr>
          <a:lstStyle/>
          <a:p>
            <a:r>
              <a:rPr lang="da-DK" sz="1000" dirty="0" smtClean="0">
                <a:solidFill>
                  <a:schemeClr val="tx2"/>
                </a:solidFill>
              </a:rPr>
              <a:t>Hopayian K </a:t>
            </a:r>
            <a:r>
              <a:rPr lang="da-DK" sz="1000" i="1" dirty="0" smtClean="0">
                <a:solidFill>
                  <a:schemeClr val="tx2"/>
                </a:solidFill>
              </a:rPr>
              <a:t>et al. Eur </a:t>
            </a:r>
            <a:r>
              <a:rPr lang="da-DK" sz="1000" i="1" dirty="0">
                <a:solidFill>
                  <a:schemeClr val="tx2"/>
                </a:solidFill>
              </a:rPr>
              <a:t>Spine </a:t>
            </a:r>
            <a:r>
              <a:rPr lang="da-DK" sz="1000" i="1" dirty="0" smtClean="0">
                <a:solidFill>
                  <a:schemeClr val="tx2"/>
                </a:solidFill>
              </a:rPr>
              <a:t>J</a:t>
            </a:r>
            <a:r>
              <a:rPr lang="da-DK" sz="1000" dirty="0" smtClean="0">
                <a:solidFill>
                  <a:schemeClr val="tx2"/>
                </a:solidFill>
              </a:rPr>
              <a:t> 2010; </a:t>
            </a:r>
            <a:r>
              <a:rPr lang="da-DK" sz="1000" dirty="0">
                <a:solidFill>
                  <a:schemeClr val="tx2"/>
                </a:solidFill>
              </a:rPr>
              <a:t>19(12): </a:t>
            </a:r>
            <a:r>
              <a:rPr lang="da-DK" sz="1000" dirty="0" smtClean="0">
                <a:solidFill>
                  <a:schemeClr val="tx2"/>
                </a:solidFill>
              </a:rPr>
              <a:t>2095-109</a:t>
            </a:r>
            <a:r>
              <a:rPr lang="da-DK" sz="1000" dirty="0">
                <a:solidFill>
                  <a:schemeClr val="tx2"/>
                </a:solidFill>
              </a:rPr>
              <a:t>. </a:t>
            </a:r>
            <a:endParaRPr lang="en-US" sz="1000" dirty="0">
              <a:solidFill>
                <a:schemeClr val="tx2"/>
              </a:solidFill>
            </a:endParaRPr>
          </a:p>
        </p:txBody>
      </p:sp>
    </p:spTree>
    <p:extLst>
      <p:ext uri="{BB962C8B-B14F-4D97-AF65-F5344CB8AC3E}">
        <p14:creationId xmlns:p14="http://schemas.microsoft.com/office/powerpoint/2010/main" val="108553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dirty="0" smtClean="0"/>
              <a:t>Signo de Pace p</a:t>
            </a:r>
            <a:r>
              <a:rPr lang="es-MX" noProof="0" dirty="0" smtClean="0"/>
              <a:t>ara Síndrome Piriforme</a:t>
            </a:r>
            <a:endParaRPr lang="es-MX" noProof="0" dirty="0"/>
          </a:p>
        </p:txBody>
      </p:sp>
      <p:sp>
        <p:nvSpPr>
          <p:cNvPr id="4" name="Slide Number Placeholder 3"/>
          <p:cNvSpPr>
            <a:spLocks noGrp="1"/>
          </p:cNvSpPr>
          <p:nvPr>
            <p:ph type="sldNum" sz="quarter" idx="4294967295"/>
          </p:nvPr>
        </p:nvSpPr>
        <p:spPr>
          <a:xfrm>
            <a:off x="6804248" y="6381328"/>
            <a:ext cx="2133600" cy="365125"/>
          </a:xfrm>
        </p:spPr>
        <p:txBody>
          <a:bodyPr/>
          <a:lstStyle/>
          <a:p>
            <a:pPr>
              <a:defRPr/>
            </a:pPr>
            <a:fld id="{B3661B37-38BF-421F-9EFE-18817586476B}" type="slidenum">
              <a:rPr lang="en-US" smtClean="0"/>
              <a:pPr>
                <a:defRPr/>
              </a:pPr>
              <a:t>32</a:t>
            </a:fld>
            <a:endParaRPr lang="en-US" dirty="0"/>
          </a:p>
        </p:txBody>
      </p:sp>
      <p:grpSp>
        <p:nvGrpSpPr>
          <p:cNvPr id="2" name="Group 2"/>
          <p:cNvGrpSpPr/>
          <p:nvPr/>
        </p:nvGrpSpPr>
        <p:grpSpPr>
          <a:xfrm>
            <a:off x="539552" y="2564904"/>
            <a:ext cx="3695700" cy="2628900"/>
            <a:chOff x="539552" y="2879796"/>
            <a:chExt cx="3695700" cy="262890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879796"/>
              <a:ext cx="36957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784785" y="3196208"/>
              <a:ext cx="304800" cy="3048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20000"/>
                </a:spcAft>
                <a:buClr>
                  <a:schemeClr val="accent1"/>
                </a:buClr>
                <a:buSzTx/>
                <a:buNone/>
                <a:tabLst/>
              </a:pPr>
              <a:r>
                <a:rPr kumimoji="0" lang="en-US" sz="1600" b="1" i="0" u="none" strike="noStrike" cap="none" normalizeH="0" baseline="0" dirty="0" smtClean="0">
                  <a:ln>
                    <a:noFill/>
                  </a:ln>
                  <a:solidFill>
                    <a:schemeClr val="bg1"/>
                  </a:solidFill>
                  <a:effectLst/>
                  <a:latin typeface="Arial" charset="0"/>
                </a:rPr>
                <a:t>A</a:t>
              </a:r>
            </a:p>
          </p:txBody>
        </p:sp>
      </p:grpSp>
      <p:grpSp>
        <p:nvGrpSpPr>
          <p:cNvPr id="3" name="Group 8"/>
          <p:cNvGrpSpPr/>
          <p:nvPr/>
        </p:nvGrpSpPr>
        <p:grpSpPr>
          <a:xfrm>
            <a:off x="4630241" y="2564904"/>
            <a:ext cx="3686175" cy="2590800"/>
            <a:chOff x="4499992" y="2879796"/>
            <a:chExt cx="3686175" cy="2590800"/>
          </a:xfrm>
        </p:grpSpPr>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879796"/>
              <a:ext cx="36861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4722125" y="3196208"/>
              <a:ext cx="304800" cy="3048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20000"/>
                </a:spcAft>
                <a:buClr>
                  <a:schemeClr val="accent1"/>
                </a:buClr>
                <a:buSzTx/>
                <a:buNone/>
                <a:tabLst/>
              </a:pPr>
              <a:r>
                <a:rPr kumimoji="0" lang="en-US" sz="1600" b="1" i="0" u="none" strike="noStrike" cap="none" normalizeH="0" baseline="0" dirty="0" smtClean="0">
                  <a:ln>
                    <a:noFill/>
                  </a:ln>
                  <a:solidFill>
                    <a:schemeClr val="bg1"/>
                  </a:solidFill>
                  <a:effectLst/>
                  <a:latin typeface="Arial" charset="0"/>
                </a:rPr>
                <a:t>B</a:t>
              </a:r>
            </a:p>
          </p:txBody>
        </p:sp>
      </p:grpSp>
      <p:sp>
        <p:nvSpPr>
          <p:cNvPr id="11" name="Rectangle 10"/>
          <p:cNvSpPr/>
          <p:nvPr/>
        </p:nvSpPr>
        <p:spPr>
          <a:xfrm>
            <a:off x="50723" y="6611779"/>
            <a:ext cx="4572000" cy="246221"/>
          </a:xfrm>
          <a:prstGeom prst="rect">
            <a:avLst/>
          </a:prstGeom>
        </p:spPr>
        <p:txBody>
          <a:bodyPr>
            <a:spAutoFit/>
          </a:bodyPr>
          <a:lstStyle/>
          <a:p>
            <a:r>
              <a:rPr lang="da-DK" sz="1000" dirty="0" smtClean="0">
                <a:solidFill>
                  <a:schemeClr val="tx2"/>
                </a:solidFill>
              </a:rPr>
              <a:t>Hopayian K </a:t>
            </a:r>
            <a:r>
              <a:rPr lang="da-DK" sz="1000" i="1" dirty="0" smtClean="0">
                <a:solidFill>
                  <a:schemeClr val="tx2"/>
                </a:solidFill>
              </a:rPr>
              <a:t>et al. Eur </a:t>
            </a:r>
            <a:r>
              <a:rPr lang="da-DK" sz="1000" i="1" dirty="0">
                <a:solidFill>
                  <a:schemeClr val="tx2"/>
                </a:solidFill>
              </a:rPr>
              <a:t>Spine </a:t>
            </a:r>
            <a:r>
              <a:rPr lang="da-DK" sz="1000" i="1" dirty="0" smtClean="0">
                <a:solidFill>
                  <a:schemeClr val="tx2"/>
                </a:solidFill>
              </a:rPr>
              <a:t>J</a:t>
            </a:r>
            <a:r>
              <a:rPr lang="da-DK" sz="1000" dirty="0" smtClean="0">
                <a:solidFill>
                  <a:schemeClr val="tx2"/>
                </a:solidFill>
              </a:rPr>
              <a:t> 2010; </a:t>
            </a:r>
            <a:r>
              <a:rPr lang="da-DK" sz="1000" dirty="0">
                <a:solidFill>
                  <a:schemeClr val="tx2"/>
                </a:solidFill>
              </a:rPr>
              <a:t>19(12): </a:t>
            </a:r>
            <a:r>
              <a:rPr lang="da-DK" sz="1000" dirty="0" smtClean="0">
                <a:solidFill>
                  <a:schemeClr val="tx2"/>
                </a:solidFill>
              </a:rPr>
              <a:t>2095-109</a:t>
            </a:r>
            <a:r>
              <a:rPr lang="da-DK" sz="1000" dirty="0">
                <a:solidFill>
                  <a:schemeClr val="tx2"/>
                </a:solidFill>
              </a:rPr>
              <a:t>. </a:t>
            </a:r>
            <a:endParaRPr lang="en-US" sz="1000" dirty="0">
              <a:solidFill>
                <a:schemeClr val="tx2"/>
              </a:solidFill>
            </a:endParaRPr>
          </a:p>
        </p:txBody>
      </p:sp>
    </p:spTree>
    <p:extLst>
      <p:ext uri="{BB962C8B-B14F-4D97-AF65-F5344CB8AC3E}">
        <p14:creationId xmlns:p14="http://schemas.microsoft.com/office/powerpoint/2010/main" val="1168806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Imágenes y Otras Pruebas</a:t>
            </a:r>
            <a:endParaRPr lang="es-MX" sz="4800" noProof="0" dirty="0">
              <a:solidFill>
                <a:schemeClr val="tx1">
                  <a:lumMod val="50000"/>
                </a:schemeClr>
              </a:solidFill>
            </a:endParaRPr>
          </a:p>
        </p:txBody>
      </p:sp>
    </p:spTree>
    <p:extLst>
      <p:ext uri="{BB962C8B-B14F-4D97-AF65-F5344CB8AC3E}">
        <p14:creationId xmlns:p14="http://schemas.microsoft.com/office/powerpoint/2010/main" val="1426447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Radiografías Simples para Lumbalgia</a:t>
            </a:r>
            <a:endParaRPr lang="es-MX" noProof="0" dirty="0"/>
          </a:p>
        </p:txBody>
      </p:sp>
      <p:sp>
        <p:nvSpPr>
          <p:cNvPr id="5" name="Content Placeholder 4"/>
          <p:cNvSpPr>
            <a:spLocks noGrp="1"/>
          </p:cNvSpPr>
          <p:nvPr>
            <p:ph idx="1"/>
          </p:nvPr>
        </p:nvSpPr>
        <p:spPr/>
        <p:txBody>
          <a:bodyPr>
            <a:normAutofit/>
          </a:bodyPr>
          <a:lstStyle/>
          <a:p>
            <a:pPr marL="339725" indent="-339725">
              <a:spcBef>
                <a:spcPts val="0"/>
              </a:spcBef>
              <a:spcAft>
                <a:spcPts val="1800"/>
              </a:spcAft>
            </a:pPr>
            <a:r>
              <a:rPr lang="es-MX" sz="2000" noProof="0" dirty="0" smtClean="0"/>
              <a:t>Recomendadas para la evaluación inicial de posible fractura vertebral por compresión en pacientes de alto riesgo seleccionados</a:t>
            </a:r>
            <a:endParaRPr lang="es-MX" sz="2000" baseline="30000" noProof="0" dirty="0" smtClean="0"/>
          </a:p>
          <a:p>
            <a:pPr marL="339725" indent="-339725">
              <a:spcBef>
                <a:spcPts val="0"/>
              </a:spcBef>
              <a:spcAft>
                <a:spcPts val="600"/>
              </a:spcAft>
            </a:pPr>
            <a:r>
              <a:rPr lang="es-MX" sz="2000" noProof="0" dirty="0" smtClean="0"/>
              <a:t>No existen guías disponibles para estrategias </a:t>
            </a:r>
            <a:r>
              <a:rPr lang="es-MX" sz="2000" dirty="0" smtClean="0"/>
              <a:t>óptimas de imágenes </a:t>
            </a:r>
            <a:r>
              <a:rPr lang="es-MX" sz="2000" noProof="0" dirty="0" smtClean="0"/>
              <a:t>para Lumbalgia de más de 1–2 meses sin síntomas que </a:t>
            </a:r>
            <a:r>
              <a:rPr lang="es-MX" sz="2000" dirty="0" smtClean="0"/>
              <a:t>sugieran radiculopatía o estenosis espinal</a:t>
            </a:r>
          </a:p>
          <a:p>
            <a:pPr marL="739775" lvl="1" indent="-339725">
              <a:spcBef>
                <a:spcPts val="0"/>
              </a:spcBef>
              <a:spcAft>
                <a:spcPts val="1800"/>
              </a:spcAft>
            </a:pPr>
            <a:r>
              <a:rPr lang="es-MX" sz="2000" dirty="0" smtClean="0"/>
              <a:t>Las radiografías simples pueden ser una opción inicial razonable</a:t>
            </a:r>
          </a:p>
          <a:p>
            <a:pPr marL="339725" indent="-339725">
              <a:spcBef>
                <a:spcPts val="0"/>
              </a:spcBef>
              <a:spcAft>
                <a:spcPts val="1800"/>
              </a:spcAft>
            </a:pPr>
            <a:r>
              <a:rPr lang="es-MX" sz="2000" dirty="0" smtClean="0"/>
              <a:t>La termografía y la prueba electrofisiológica no son recomendadas para la evaluación  de lumbalgia no-específica</a:t>
            </a:r>
            <a:endParaRPr lang="es-MX" sz="2000" dirty="0"/>
          </a:p>
        </p:txBody>
      </p:sp>
      <p:sp>
        <p:nvSpPr>
          <p:cNvPr id="3" name="Slide Number Placeholder 2"/>
          <p:cNvSpPr>
            <a:spLocks noGrp="1"/>
          </p:cNvSpPr>
          <p:nvPr>
            <p:ph type="sldNum" sz="quarter" idx="10"/>
          </p:nvPr>
        </p:nvSpPr>
        <p:spPr/>
        <p:txBody>
          <a:bodyPr/>
          <a:lstStyle/>
          <a:p>
            <a:pPr>
              <a:defRPr/>
            </a:pPr>
            <a:fld id="{DF872715-803E-4E5E-B3ED-B791142CDA22}" type="slidenum">
              <a:rPr lang="en-US" smtClean="0"/>
              <a:pPr>
                <a:defRPr/>
              </a:pPr>
              <a:t>34</a:t>
            </a:fld>
            <a:endParaRPr lang="en-US" dirty="0"/>
          </a:p>
        </p:txBody>
      </p:sp>
      <p:sp>
        <p:nvSpPr>
          <p:cNvPr id="6" name="Rectangle 5"/>
          <p:cNvSpPr/>
          <p:nvPr/>
        </p:nvSpPr>
        <p:spPr>
          <a:xfrm>
            <a:off x="251520" y="6611779"/>
            <a:ext cx="3126177" cy="246221"/>
          </a:xfrm>
          <a:prstGeom prst="rect">
            <a:avLst/>
          </a:prstGeom>
        </p:spPr>
        <p:txBody>
          <a:bodyPr wrap="none">
            <a:spAutoFit/>
          </a:bodyPr>
          <a:lstStyle/>
          <a:p>
            <a:r>
              <a:rPr lang="sv-SE" sz="1000" dirty="0" smtClean="0">
                <a:solidFill>
                  <a:schemeClr val="tx2"/>
                </a:solidFill>
              </a:rPr>
              <a:t>Jarvik </a:t>
            </a:r>
            <a:r>
              <a:rPr lang="sv-SE" sz="1000" dirty="0">
                <a:solidFill>
                  <a:schemeClr val="tx2"/>
                </a:solidFill>
              </a:rPr>
              <a:t>JG, Deyo RA. </a:t>
            </a:r>
            <a:r>
              <a:rPr lang="sv-SE" sz="1000" i="1" dirty="0">
                <a:solidFill>
                  <a:schemeClr val="tx2"/>
                </a:solidFill>
              </a:rPr>
              <a:t>Ann Intern </a:t>
            </a:r>
            <a:r>
              <a:rPr lang="sv-SE" sz="1000" i="1" dirty="0" smtClean="0">
                <a:solidFill>
                  <a:schemeClr val="tx2"/>
                </a:solidFill>
              </a:rPr>
              <a:t>Me</a:t>
            </a:r>
            <a:r>
              <a:rPr lang="sv-SE" sz="1000" dirty="0" smtClean="0">
                <a:solidFill>
                  <a:schemeClr val="tx2"/>
                </a:solidFill>
              </a:rPr>
              <a:t>d 2002; 137(7</a:t>
            </a:r>
            <a:r>
              <a:rPr lang="sv-SE" sz="1000" dirty="0">
                <a:solidFill>
                  <a:schemeClr val="tx2"/>
                </a:solidFill>
              </a:rPr>
              <a:t>):586-97.</a:t>
            </a:r>
            <a:endParaRPr lang="en-US" sz="1000" dirty="0">
              <a:solidFill>
                <a:schemeClr val="tx2"/>
              </a:solidFill>
            </a:endParaRPr>
          </a:p>
        </p:txBody>
      </p:sp>
    </p:spTree>
    <p:extLst>
      <p:ext uri="{BB962C8B-B14F-4D97-AF65-F5344CB8AC3E}">
        <p14:creationId xmlns:p14="http://schemas.microsoft.com/office/powerpoint/2010/main" val="93499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noProof="0" dirty="0" smtClean="0"/>
              <a:t>TC o IRM para el Diagnóstico de </a:t>
            </a:r>
            <a:br>
              <a:rPr lang="es-MX" noProof="0" dirty="0" smtClean="0"/>
            </a:br>
            <a:r>
              <a:rPr lang="es-MX" noProof="0" dirty="0" smtClean="0"/>
              <a:t>Lumbalgia</a:t>
            </a:r>
            <a:endParaRPr lang="es-MX" noProof="0" dirty="0"/>
          </a:p>
        </p:txBody>
      </p:sp>
      <p:sp>
        <p:nvSpPr>
          <p:cNvPr id="5" name="Content Placeholder 4"/>
          <p:cNvSpPr>
            <a:spLocks noGrp="1"/>
          </p:cNvSpPr>
          <p:nvPr>
            <p:ph idx="1"/>
          </p:nvPr>
        </p:nvSpPr>
        <p:spPr>
          <a:xfrm>
            <a:off x="323528" y="1772816"/>
            <a:ext cx="8642350" cy="3323987"/>
          </a:xfrm>
        </p:spPr>
        <p:txBody>
          <a:bodyPr>
            <a:spAutoFit/>
          </a:bodyPr>
          <a:lstStyle/>
          <a:p>
            <a:pPr marL="339725" indent="-339725">
              <a:spcBef>
                <a:spcPts val="0"/>
              </a:spcBef>
              <a:spcAft>
                <a:spcPts val="600"/>
              </a:spcAft>
            </a:pPr>
            <a:r>
              <a:rPr lang="es-MX" sz="2000" dirty="0" smtClean="0"/>
              <a:t>Se recomiendan las pruebas diagnósticas con IRM o TC en presencia de déficits neurológicos severos o progresivos o sospecha de un padecimiento subyacente grave</a:t>
            </a:r>
          </a:p>
          <a:p>
            <a:pPr marL="739775" lvl="1" indent="-339725">
              <a:spcBef>
                <a:spcPts val="0"/>
              </a:spcBef>
              <a:spcAft>
                <a:spcPts val="1800"/>
              </a:spcAft>
            </a:pPr>
            <a:r>
              <a:rPr lang="es-MX" sz="2000" dirty="0" smtClean="0"/>
              <a:t>El diagnóstico y tratamiento retardados están asociados con resultados más pobres</a:t>
            </a:r>
          </a:p>
          <a:p>
            <a:pPr marL="339725" indent="-339725">
              <a:spcBef>
                <a:spcPts val="0"/>
              </a:spcBef>
              <a:spcAft>
                <a:spcPts val="600"/>
              </a:spcAft>
            </a:pPr>
            <a:r>
              <a:rPr lang="es-MX" sz="2000" dirty="0" smtClean="0"/>
              <a:t>IRM es generalmente preferida sobre TC </a:t>
            </a:r>
          </a:p>
          <a:p>
            <a:pPr marL="739775" lvl="1" indent="-339725">
              <a:spcBef>
                <a:spcPts val="0"/>
              </a:spcBef>
              <a:spcAft>
                <a:spcPts val="600"/>
              </a:spcAft>
            </a:pPr>
            <a:r>
              <a:rPr lang="es-MX" sz="2000" dirty="0" smtClean="0"/>
              <a:t>IRM no isa radiación ionizante</a:t>
            </a:r>
          </a:p>
          <a:p>
            <a:pPr marL="739775" lvl="1" indent="-339725">
              <a:spcBef>
                <a:spcPts val="0"/>
              </a:spcBef>
              <a:spcAft>
                <a:spcPts val="1800"/>
              </a:spcAft>
            </a:pPr>
            <a:r>
              <a:rPr lang="es-MX" sz="2000" dirty="0" smtClean="0"/>
              <a:t>IRM brinda mejor visualización de tejidos blandos, médula vertebral y canal espinal</a:t>
            </a:r>
          </a:p>
        </p:txBody>
      </p:sp>
      <p:sp>
        <p:nvSpPr>
          <p:cNvPr id="3" name="Slide Number Placeholder 2"/>
          <p:cNvSpPr>
            <a:spLocks noGrp="1"/>
          </p:cNvSpPr>
          <p:nvPr>
            <p:ph type="sldNum" sz="quarter" idx="10"/>
          </p:nvPr>
        </p:nvSpPr>
        <p:spPr>
          <a:xfrm>
            <a:off x="6804248" y="6309320"/>
            <a:ext cx="2133600" cy="365125"/>
          </a:xfrm>
        </p:spPr>
        <p:txBody>
          <a:bodyPr/>
          <a:lstStyle/>
          <a:p>
            <a:pPr algn="r">
              <a:defRPr/>
            </a:pPr>
            <a:fld id="{DF872715-803E-4E5E-B3ED-B791142CDA22}" type="slidenum">
              <a:rPr lang="en-US" smtClean="0"/>
              <a:pPr algn="r">
                <a:defRPr/>
              </a:pPr>
              <a:t>35</a:t>
            </a:fld>
            <a:endParaRPr lang="en-US" dirty="0"/>
          </a:p>
        </p:txBody>
      </p:sp>
      <p:sp>
        <p:nvSpPr>
          <p:cNvPr id="2" name="Rectangle 1"/>
          <p:cNvSpPr/>
          <p:nvPr/>
        </p:nvSpPr>
        <p:spPr>
          <a:xfrm>
            <a:off x="251520" y="6277258"/>
            <a:ext cx="4496103" cy="430887"/>
          </a:xfrm>
          <a:prstGeom prst="rect">
            <a:avLst/>
          </a:prstGeom>
        </p:spPr>
        <p:txBody>
          <a:bodyPr wrap="none">
            <a:spAutoFit/>
          </a:bodyPr>
          <a:lstStyle/>
          <a:p>
            <a:r>
              <a:rPr lang="sv-SE" sz="1200" b="1" dirty="0" smtClean="0">
                <a:solidFill>
                  <a:schemeClr val="tx2"/>
                </a:solidFill>
              </a:rPr>
              <a:t>TC =  tomografía computarizada; IRM = megnetic resonance imaging</a:t>
            </a:r>
          </a:p>
          <a:p>
            <a:r>
              <a:rPr lang="sv-SE" sz="1000" dirty="0" smtClean="0">
                <a:solidFill>
                  <a:schemeClr val="tx2"/>
                </a:solidFill>
              </a:rPr>
              <a:t>Jarvik </a:t>
            </a:r>
            <a:r>
              <a:rPr lang="sv-SE" sz="1000" dirty="0">
                <a:solidFill>
                  <a:schemeClr val="tx2"/>
                </a:solidFill>
              </a:rPr>
              <a:t>JG, Deyo RA. </a:t>
            </a:r>
            <a:r>
              <a:rPr lang="sv-SE" sz="1000" i="1" dirty="0">
                <a:solidFill>
                  <a:schemeClr val="tx2"/>
                </a:solidFill>
              </a:rPr>
              <a:t>Ann Intern </a:t>
            </a:r>
            <a:r>
              <a:rPr lang="sv-SE" sz="1000" i="1" dirty="0" smtClean="0">
                <a:solidFill>
                  <a:schemeClr val="tx2"/>
                </a:solidFill>
              </a:rPr>
              <a:t>Me</a:t>
            </a:r>
            <a:r>
              <a:rPr lang="sv-SE" sz="1000" dirty="0" smtClean="0">
                <a:solidFill>
                  <a:schemeClr val="tx2"/>
                </a:solidFill>
              </a:rPr>
              <a:t>d 2002; 137(7</a:t>
            </a:r>
            <a:r>
              <a:rPr lang="sv-SE" sz="1000" dirty="0">
                <a:solidFill>
                  <a:schemeClr val="tx2"/>
                </a:solidFill>
              </a:rPr>
              <a:t>):586-97.</a:t>
            </a:r>
            <a:endParaRPr lang="en-US" sz="1000" dirty="0">
              <a:solidFill>
                <a:schemeClr val="tx2"/>
              </a:solidFill>
            </a:endParaRPr>
          </a:p>
        </p:txBody>
      </p:sp>
    </p:spTree>
    <p:extLst>
      <p:ext uri="{BB962C8B-B14F-4D97-AF65-F5344CB8AC3E}">
        <p14:creationId xmlns:p14="http://schemas.microsoft.com/office/powerpoint/2010/main" val="99824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Criterios de Indicación ACR para Imágenes para Lumbalgia</a:t>
            </a:r>
            <a:endParaRPr lang="es-MX" noProof="0" dirty="0"/>
          </a:p>
        </p:txBody>
      </p:sp>
      <p:sp>
        <p:nvSpPr>
          <p:cNvPr id="3" name="Slide Number Placeholder 2"/>
          <p:cNvSpPr>
            <a:spLocks noGrp="1"/>
          </p:cNvSpPr>
          <p:nvPr>
            <p:ph type="sldNum" sz="quarter" idx="12"/>
          </p:nvPr>
        </p:nvSpPr>
        <p:spPr/>
        <p:txBody>
          <a:bodyPr/>
          <a:lstStyle/>
          <a:p>
            <a:pPr>
              <a:defRPr/>
            </a:pPr>
            <a:fld id="{DF872715-803E-4E5E-B3ED-B791142CDA22}" type="slidenum">
              <a:rPr lang="en-US" smtClean="0"/>
              <a:pPr>
                <a:defRPr/>
              </a:pPr>
              <a:t>36</a:t>
            </a:fld>
            <a:endParaRPr lang="en-US" dirty="0"/>
          </a:p>
        </p:txBody>
      </p:sp>
      <p:sp>
        <p:nvSpPr>
          <p:cNvPr id="6" name="TextBox 5"/>
          <p:cNvSpPr txBox="1"/>
          <p:nvPr/>
        </p:nvSpPr>
        <p:spPr>
          <a:xfrm>
            <a:off x="250825" y="6395440"/>
            <a:ext cx="7666038" cy="398070"/>
          </a:xfrm>
          <a:prstGeom prst="rect">
            <a:avLst/>
          </a:prstGeom>
          <a:noFill/>
        </p:spPr>
        <p:txBody>
          <a:bodyPr wrap="square" lIns="0" tIns="0" rIns="0" bIns="0" rtlCol="0" anchor="b" anchorCtr="0">
            <a:noAutofit/>
          </a:bodyPr>
          <a:lstStyle/>
          <a:p>
            <a:pPr>
              <a:buNone/>
            </a:pPr>
            <a:r>
              <a:rPr lang="es-MX" sz="1200" b="1" dirty="0" smtClean="0">
                <a:solidFill>
                  <a:srgbClr val="002060"/>
                </a:solidFill>
              </a:rPr>
              <a:t>ACR = Colegio Americano de Reumatología; IRM = imágenes por resonancia magnética</a:t>
            </a:r>
          </a:p>
          <a:p>
            <a:pPr>
              <a:buNone/>
            </a:pPr>
            <a:r>
              <a:rPr lang="pt-BR" sz="1100" dirty="0" smtClean="0">
                <a:solidFill>
                  <a:srgbClr val="002060"/>
                </a:solidFill>
              </a:rPr>
              <a:t>Chou </a:t>
            </a:r>
            <a:r>
              <a:rPr lang="pt-BR" sz="1100" dirty="0">
                <a:solidFill>
                  <a:srgbClr val="002060"/>
                </a:solidFill>
              </a:rPr>
              <a:t>R </a:t>
            </a:r>
            <a:r>
              <a:rPr lang="pt-BR" sz="1100" i="1" dirty="0">
                <a:solidFill>
                  <a:srgbClr val="002060"/>
                </a:solidFill>
              </a:rPr>
              <a:t>et al. </a:t>
            </a:r>
            <a:r>
              <a:rPr lang="en-US" sz="1100" i="1" dirty="0">
                <a:solidFill>
                  <a:srgbClr val="002060"/>
                </a:solidFill>
              </a:rPr>
              <a:t>Lancet</a:t>
            </a:r>
            <a:r>
              <a:rPr lang="en-US" sz="1100" dirty="0">
                <a:solidFill>
                  <a:srgbClr val="002060"/>
                </a:solidFill>
              </a:rPr>
              <a:t> 2009; 373(9662):463-72; Davis PC </a:t>
            </a:r>
            <a:r>
              <a:rPr lang="en-US" sz="1100" i="1" dirty="0">
                <a:solidFill>
                  <a:srgbClr val="002060"/>
                </a:solidFill>
              </a:rPr>
              <a:t>et al. J AM Coll Radiol</a:t>
            </a:r>
            <a:r>
              <a:rPr lang="en-US" sz="1100" dirty="0">
                <a:solidFill>
                  <a:srgbClr val="002060"/>
                </a:solidFill>
              </a:rPr>
              <a:t> 2009; 6(6):</a:t>
            </a:r>
            <a:r>
              <a:rPr lang="en-US" sz="1100" dirty="0" smtClean="0">
                <a:solidFill>
                  <a:srgbClr val="002060"/>
                </a:solidFill>
              </a:rPr>
              <a:t>401-7</a:t>
            </a:r>
            <a:r>
              <a:rPr lang="en-US" sz="1100" dirty="0">
                <a:solidFill>
                  <a:srgbClr val="002060"/>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3797954623"/>
              </p:ext>
            </p:extLst>
          </p:nvPr>
        </p:nvGraphicFramePr>
        <p:xfrm>
          <a:off x="251520" y="1484784"/>
          <a:ext cx="8424000" cy="4320048"/>
        </p:xfrm>
        <a:graphic>
          <a:graphicData uri="http://schemas.openxmlformats.org/drawingml/2006/table">
            <a:tbl>
              <a:tblPr firstRow="1" bandRow="1">
                <a:tableStyleId>{5C22544A-7EE6-4342-B048-85BDC9FD1C3A}</a:tableStyleId>
              </a:tblPr>
              <a:tblGrid>
                <a:gridCol w="4968552"/>
                <a:gridCol w="3455448"/>
              </a:tblGrid>
              <a:tr h="432048">
                <a:tc>
                  <a:txBody>
                    <a:bodyPr/>
                    <a:lstStyle/>
                    <a:p>
                      <a:pPr algn="ctr"/>
                      <a:r>
                        <a:rPr lang="es-MX" noProof="0" dirty="0" smtClean="0"/>
                        <a:t>Criterios</a:t>
                      </a:r>
                      <a:endParaRPr lang="es-MX" noProof="0" dirty="0"/>
                    </a:p>
                  </a:txBody>
                  <a:tcPr anchor="ctr"/>
                </a:tc>
                <a:tc>
                  <a:txBody>
                    <a:bodyPr/>
                    <a:lstStyle/>
                    <a:p>
                      <a:pPr algn="ctr"/>
                      <a:r>
                        <a:rPr lang="es-MX" noProof="0" dirty="0" smtClean="0"/>
                        <a:t>Recomendación</a:t>
                      </a:r>
                      <a:endParaRPr lang="es-MX" noProof="0" dirty="0"/>
                    </a:p>
                  </a:txBody>
                  <a:tcPr anchor="ctr"/>
                </a:tc>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Lumbalgia aguda no complicada</a:t>
                      </a:r>
                      <a:endParaRPr lang="es-MX" sz="1800" noProof="0" dirty="0"/>
                    </a:p>
                  </a:txBody>
                  <a:tcPr anchor="ct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Estudios de imágenes usualmente </a:t>
                      </a:r>
                      <a:r>
                        <a:rPr lang="es-MX" sz="1800" b="1" noProof="0" dirty="0" smtClean="0"/>
                        <a:t>no</a:t>
                      </a:r>
                      <a:r>
                        <a:rPr lang="es-MX" sz="1800" noProof="0" dirty="0" smtClean="0"/>
                        <a:t> apropiados</a:t>
                      </a:r>
                      <a:endParaRPr lang="es-MX" sz="1800" noProof="0" dirty="0"/>
                    </a:p>
                  </a:txBody>
                  <a:tcPr anchor="ctr"/>
                </a:tc>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Trauma</a:t>
                      </a:r>
                      <a:r>
                        <a:rPr lang="es-MX" sz="1800" baseline="0" noProof="0" dirty="0" smtClean="0"/>
                        <a:t> de baja velocidad, </a:t>
                      </a:r>
                      <a:r>
                        <a:rPr lang="es-MX" sz="1800" noProof="0" dirty="0" smtClean="0"/>
                        <a:t>osteoporosis o edad &gt;70 años</a:t>
                      </a:r>
                      <a:endParaRPr lang="es-MX" sz="1800" noProof="0" dirty="0"/>
                    </a:p>
                  </a:txBody>
                  <a:tcPr anchor="ctr"/>
                </a:tc>
                <a:tc rowSpan="2">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IRM de columna lumbar </a:t>
                      </a:r>
                      <a:r>
                        <a:rPr lang="es-MX" sz="1800" b="1" noProof="0" dirty="0" smtClean="0"/>
                        <a:t>sin </a:t>
                      </a:r>
                      <a:r>
                        <a:rPr lang="es-MX" sz="1800" noProof="0" dirty="0" smtClean="0"/>
                        <a:t>contraste usualmente apropiada</a:t>
                      </a:r>
                      <a:endParaRPr lang="es-MX" sz="1800" noProof="0" dirty="0"/>
                    </a:p>
                  </a:txBody>
                  <a:tcPr anchor="ctr"/>
                </a:tc>
              </a:tr>
              <a:tr h="68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Lumbalgia y/o  radiculopatía en candidato para cirugía o intervención</a:t>
                      </a:r>
                    </a:p>
                  </a:txBody>
                  <a:tcPr anchor="ctr">
                    <a:solidFill>
                      <a:srgbClr val="E9EDF4"/>
                    </a:solidFill>
                  </a:tcPr>
                </a:tc>
                <a:tc vMerge="1">
                  <a:txBody>
                    <a:bodyPr/>
                    <a:lstStyle/>
                    <a:p>
                      <a:endParaRPr lang="en-CA" sz="1800" dirty="0"/>
                    </a:p>
                  </a:txBody>
                  <a:tcPr anchor="ct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spc="-20" baseline="0" noProof="0" dirty="0" smtClean="0"/>
                        <a:t>Sospecha de cáncer, infección o inmunosupresión</a:t>
                      </a:r>
                      <a:endParaRPr lang="es-MX" sz="1800" spc="-20" baseline="0" noProof="0" dirty="0"/>
                    </a:p>
                  </a:txBody>
                  <a:tcPr anchor="ctr">
                    <a:solidFill>
                      <a:srgbClr val="CCD5ED"/>
                    </a:solidFill>
                  </a:tcPr>
                </a:tc>
                <a:tc rowSpan="3">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IRM de columna lumbar </a:t>
                      </a:r>
                      <a:r>
                        <a:rPr lang="es-MX" sz="1800" b="1" noProof="0" dirty="0" smtClean="0"/>
                        <a:t>con </a:t>
                      </a:r>
                      <a:r>
                        <a:rPr lang="es-MX" sz="1800" noProof="0" dirty="0" smtClean="0"/>
                        <a:t>y </a:t>
                      </a:r>
                      <a:r>
                        <a:rPr lang="es-MX" sz="1800" b="1" noProof="0" dirty="0" smtClean="0"/>
                        <a:t>sin </a:t>
                      </a:r>
                      <a:r>
                        <a:rPr lang="es-MX" sz="1800" noProof="0" dirty="0" smtClean="0"/>
                        <a:t>contraste usualmente apropiada</a:t>
                      </a:r>
                      <a:endParaRPr lang="es-MX" sz="1800" noProof="0" dirty="0"/>
                    </a:p>
                  </a:txBody>
                  <a:tcPr anchor="ctr">
                    <a:solidFill>
                      <a:srgbClr val="CCD5ED"/>
                    </a:solidFill>
                  </a:tcP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Cirugía lumbar previa</a:t>
                      </a:r>
                      <a:endParaRPr lang="es-MX" sz="1800" noProof="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nchor="ct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Síndrome de cauda equina </a:t>
                      </a:r>
                    </a:p>
                  </a:txBody>
                  <a:tcPr anchor="ctr">
                    <a:solidFill>
                      <a:srgbClr val="CCD5ED"/>
                    </a:solidFill>
                  </a:tcPr>
                </a:tc>
                <a:tc vMerge="1">
                  <a:txBody>
                    <a:bodyPr/>
                    <a:lstStyle/>
                    <a:p>
                      <a:endParaRPr lang="en-CA" sz="1800" dirty="0" smtClean="0"/>
                    </a:p>
                  </a:txBody>
                  <a:tcPr anchor="ctr"/>
                </a:tc>
              </a:tr>
            </a:tbl>
          </a:graphicData>
        </a:graphic>
      </p:graphicFrame>
    </p:spTree>
    <p:extLst>
      <p:ext uri="{BB962C8B-B14F-4D97-AF65-F5344CB8AC3E}">
        <p14:creationId xmlns:p14="http://schemas.microsoft.com/office/powerpoint/2010/main" val="3395968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359775" cy="1008112"/>
          </a:xfrm>
        </p:spPr>
        <p:txBody>
          <a:bodyPr>
            <a:noAutofit/>
          </a:bodyPr>
          <a:lstStyle/>
          <a:p>
            <a:pPr>
              <a:lnSpc>
                <a:spcPct val="100000"/>
              </a:lnSpc>
            </a:pPr>
            <a:r>
              <a:rPr lang="es-MX" sz="3600" dirty="0" smtClean="0"/>
              <a:t>Los Factores de Riesgo o Señales de Alarma Pueden Dirigir los Estudios de Imágenes para Lumbalgia Mecánica</a:t>
            </a:r>
            <a:endParaRPr lang="es-MX" sz="3600" dirty="0"/>
          </a:p>
        </p:txBody>
      </p:sp>
      <p:graphicFrame>
        <p:nvGraphicFramePr>
          <p:cNvPr id="5" name="Table 4"/>
          <p:cNvGraphicFramePr>
            <a:graphicFrameLocks noGrp="1"/>
          </p:cNvGraphicFramePr>
          <p:nvPr>
            <p:extLst>
              <p:ext uri="{D42A27DB-BD31-4B8C-83A1-F6EECF244321}">
                <p14:modId xmlns:p14="http://schemas.microsoft.com/office/powerpoint/2010/main" val="1740041791"/>
              </p:ext>
            </p:extLst>
          </p:nvPr>
        </p:nvGraphicFramePr>
        <p:xfrm>
          <a:off x="755576" y="1485853"/>
          <a:ext cx="7056784" cy="4945367"/>
        </p:xfrm>
        <a:graphic>
          <a:graphicData uri="http://schemas.openxmlformats.org/drawingml/2006/table">
            <a:tbl>
              <a:tblPr firstRow="1" bandRow="1">
                <a:tableStyleId>{5C22544A-7EE6-4342-B048-85BDC9FD1C3A}</a:tableStyleId>
              </a:tblPr>
              <a:tblGrid>
                <a:gridCol w="5062981"/>
                <a:gridCol w="1993803"/>
              </a:tblGrid>
              <a:tr h="242111">
                <a:tc>
                  <a:txBody>
                    <a:bodyPr/>
                    <a:lstStyle/>
                    <a:p>
                      <a:pPr algn="ctr"/>
                      <a:r>
                        <a:rPr lang="es-MX" sz="1400" b="1" noProof="0" dirty="0" smtClean="0">
                          <a:solidFill>
                            <a:schemeClr val="bg1"/>
                          </a:solidFill>
                        </a:rPr>
                        <a:t>Lumbalgia Mecánica</a:t>
                      </a:r>
                      <a:r>
                        <a:rPr lang="es-MX" sz="1400" b="1" baseline="0" noProof="0" dirty="0" smtClean="0">
                          <a:solidFill>
                            <a:schemeClr val="bg1"/>
                          </a:solidFill>
                        </a:rPr>
                        <a:t> (90%)</a:t>
                      </a:r>
                      <a:endParaRPr lang="es-MX" sz="1400" b="1" noProof="0" dirty="0">
                        <a:solidFill>
                          <a:schemeClr val="bg1"/>
                        </a:solidFill>
                      </a:endParaRPr>
                    </a:p>
                  </a:txBody>
                  <a:tcPr anchor="b">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400" b="1" noProof="0" dirty="0" smtClean="0">
                          <a:solidFill>
                            <a:schemeClr val="bg1"/>
                          </a:solidFill>
                        </a:rPr>
                        <a:t>Imágenes</a:t>
                      </a:r>
                      <a:endParaRPr lang="es-MX" sz="1400" b="1" noProof="0" dirty="0">
                        <a:solidFill>
                          <a:schemeClr val="bg1"/>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1307">
                <a:tc>
                  <a:txBody>
                    <a:bodyPr/>
                    <a:lstStyle/>
                    <a:p>
                      <a:r>
                        <a:rPr lang="es-MX" sz="1400" noProof="0" dirty="0" smtClean="0"/>
                        <a:t>Tensión músculo-esquelética</a:t>
                      </a:r>
                    </a:p>
                    <a:p>
                      <a:pPr marL="119063" indent="-119063"/>
                      <a:r>
                        <a:rPr lang="es-MX" sz="1400" noProof="0" dirty="0" smtClean="0"/>
                        <a:t>1.</a:t>
                      </a:r>
                      <a:r>
                        <a:rPr lang="es-MX" sz="1400" baseline="0" noProof="0" dirty="0" smtClean="0"/>
                        <a:t> </a:t>
                      </a:r>
                      <a:r>
                        <a:rPr lang="es-MX" sz="1400" noProof="0" dirty="0" smtClean="0"/>
                        <a:t>Ligamento</a:t>
                      </a:r>
                    </a:p>
                    <a:p>
                      <a:pPr marL="119063" indent="-119063"/>
                      <a:r>
                        <a:rPr lang="es-MX" sz="1400" noProof="0" dirty="0" smtClean="0"/>
                        <a:t>2. Músculo</a:t>
                      </a:r>
                    </a:p>
                    <a:p>
                      <a:pPr marL="119063" indent="-119063"/>
                      <a:r>
                        <a:rPr lang="es-MX" sz="1400" noProof="0" dirty="0" smtClean="0"/>
                        <a:t>3. Fascia</a:t>
                      </a:r>
                    </a:p>
                    <a:p>
                      <a:pPr marL="119063" indent="-119063"/>
                      <a:r>
                        <a:rPr lang="es-MX" sz="1400" noProof="0" dirty="0" smtClean="0"/>
                        <a:t>4. Embarazo y dolor anillo pélvico posterior</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N/A</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640310">
                <a:tc>
                  <a:txBody>
                    <a:bodyPr/>
                    <a:lstStyle/>
                    <a:p>
                      <a:r>
                        <a:rPr lang="es-MX" sz="1400" noProof="0" dirty="0" smtClean="0"/>
                        <a:t>Disco herniado</a:t>
                      </a:r>
                    </a:p>
                    <a:p>
                      <a:pPr marL="119063" indent="-119063"/>
                      <a:r>
                        <a:rPr lang="es-MX" sz="1400" noProof="0" dirty="0" smtClean="0"/>
                        <a:t>1. Núcleo pulposo herniado</a:t>
                      </a:r>
                    </a:p>
                    <a:p>
                      <a:pPr marL="119063" indent="-119063"/>
                      <a:r>
                        <a:rPr lang="es-MX" sz="1400" noProof="0" dirty="0" smtClean="0"/>
                        <a:t>2. Pinzamiento de los nervios de salida</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s-MX" sz="1400" noProof="0" dirty="0" smtClean="0"/>
                        <a:t>Causas discogénicas de dolor</a:t>
                      </a:r>
                    </a:p>
                    <a:p>
                      <a:pPr marL="342900" indent="-342900">
                        <a:buAutoNum type="arabicPeriod"/>
                      </a:pPr>
                      <a:r>
                        <a:rPr lang="es-MX" sz="1400" noProof="0" dirty="0" smtClean="0"/>
                        <a:t>Remplazo de tejido elástico con tejido fibroso</a:t>
                      </a:r>
                    </a:p>
                    <a:p>
                      <a:pPr marL="342900" indent="-342900">
                        <a:buAutoNum type="arabicPeriod"/>
                      </a:pPr>
                      <a:r>
                        <a:rPr lang="es-MX" sz="1400" noProof="0" dirty="0" smtClean="0"/>
                        <a:t>Desgarres</a:t>
                      </a:r>
                      <a:r>
                        <a:rPr lang="es-MX" sz="1400" baseline="0" noProof="0" dirty="0" smtClean="0"/>
                        <a:t> y degeneración de disco</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600489">
                <a:tc>
                  <a:txBody>
                    <a:bodyPr/>
                    <a:lstStyle/>
                    <a:p>
                      <a:r>
                        <a:rPr lang="es-MX" sz="1400" noProof="0" dirty="0" smtClean="0"/>
                        <a:t>Degeneración facetaria</a:t>
                      </a:r>
                    </a:p>
                    <a:p>
                      <a:pPr marL="119063" indent="-119063"/>
                      <a:r>
                        <a:rPr lang="es-MX" sz="1400" noProof="0" dirty="0" smtClean="0"/>
                        <a:t>1. Degeneración y calcificación de articulación facetaria</a:t>
                      </a:r>
                    </a:p>
                    <a:p>
                      <a:pPr marL="119063" indent="-119063"/>
                      <a:r>
                        <a:rPr lang="es-MX" sz="1400" noProof="0" dirty="0" smtClean="0"/>
                        <a:t>2. Disminución de movimiento de articulación facetaria</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exploración TC</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s-MX" sz="1400" noProof="0" dirty="0" smtClean="0"/>
                        <a:t>Estenosis espinal</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CT y IRM igual</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252412">
                <a:tc>
                  <a:txBody>
                    <a:bodyPr/>
                    <a:lstStyle/>
                    <a:p>
                      <a:r>
                        <a:rPr lang="es-MX" sz="1400" kern="1200" noProof="0" dirty="0" smtClean="0">
                          <a:solidFill>
                            <a:schemeClr val="dk1"/>
                          </a:solidFill>
                          <a:latin typeface="+mn-lt"/>
                          <a:ea typeface="+mn-ea"/>
                          <a:cs typeface="+mn-cs"/>
                        </a:rPr>
                        <a:t>Espondilolistesis/espondilolitolisis</a:t>
                      </a:r>
                      <a:endParaRPr lang="es-MX" sz="1400" kern="1200" noProof="0" dirty="0">
                        <a:solidFill>
                          <a:schemeClr val="dk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7327">
                <a:tc>
                  <a:txBody>
                    <a:bodyPr/>
                    <a:lstStyle/>
                    <a:p>
                      <a:r>
                        <a:rPr lang="es-MX" sz="1400" noProof="0" dirty="0" smtClean="0"/>
                        <a:t>Escoliosis &gt;25°</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marR="0" indent="-119063"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s-MX" sz="1400" kern="1200" noProof="0" dirty="0" smtClean="0">
                          <a:solidFill>
                            <a:schemeClr val="dk1"/>
                          </a:solidFill>
                          <a:latin typeface="+mn-lt"/>
                          <a:ea typeface="+mn-ea"/>
                          <a:cs typeface="+mn-cs"/>
                        </a:rPr>
                        <a:t>Radiografías simples</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242253">
                <a:tc>
                  <a:txBody>
                    <a:bodyPr/>
                    <a:lstStyle/>
                    <a:p>
                      <a:r>
                        <a:rPr lang="es-MX" sz="1400" noProof="0" dirty="0" smtClean="0"/>
                        <a:t>Fractura osteoporótica</a:t>
                      </a:r>
                      <a:endParaRPr lang="es-MX" sz="1400" noProof="0" dirty="0"/>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marR="0" indent="-119063"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s-MX" sz="1400" kern="1200" noProof="0" dirty="0" smtClean="0">
                          <a:solidFill>
                            <a:schemeClr val="dk1"/>
                          </a:solidFill>
                          <a:latin typeface="+mn-lt"/>
                          <a:ea typeface="+mn-ea"/>
                          <a:cs typeface="+mn-cs"/>
                        </a:rPr>
                        <a:t>Radiografías simples</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250825" y="6431220"/>
            <a:ext cx="7666038" cy="398070"/>
          </a:xfrm>
          <a:prstGeom prst="rect">
            <a:avLst/>
          </a:prstGeom>
          <a:noFill/>
        </p:spPr>
        <p:txBody>
          <a:bodyPr wrap="square" lIns="0" tIns="0" rIns="0" bIns="0" rtlCol="0" anchor="b" anchorCtr="0">
            <a:noAutofit/>
          </a:bodyPr>
          <a:lstStyle/>
          <a:p>
            <a:r>
              <a:rPr lang="es-MX" sz="1200" b="1" dirty="0" smtClean="0">
                <a:solidFill>
                  <a:srgbClr val="002060"/>
                </a:solidFill>
              </a:rPr>
              <a:t>TC =  tomografía computarizada; IRM = imágenes por resonancia magnética; N/A = no aplicable</a:t>
            </a:r>
          </a:p>
          <a:p>
            <a:r>
              <a:rPr lang="es-MX" sz="1000" dirty="0" smtClean="0">
                <a:solidFill>
                  <a:srgbClr val="002060"/>
                </a:solidFill>
              </a:rPr>
              <a:t>Adaptado de: Jarvik JG, Deyo RA. </a:t>
            </a:r>
            <a:r>
              <a:rPr lang="es-MX" sz="1000" i="1" dirty="0" smtClean="0">
                <a:solidFill>
                  <a:srgbClr val="002060"/>
                </a:solidFill>
              </a:rPr>
              <a:t>Ann Intern Med</a:t>
            </a:r>
            <a:r>
              <a:rPr lang="es-MX" sz="1000" dirty="0" smtClean="0">
                <a:solidFill>
                  <a:srgbClr val="002060"/>
                </a:solidFill>
              </a:rPr>
              <a:t> 2002; 137(7):586-97.</a:t>
            </a:r>
            <a:endParaRPr lang="es-MX" sz="1000" dirty="0">
              <a:solidFill>
                <a:srgbClr val="002060"/>
              </a:solidFill>
            </a:endParaRPr>
          </a:p>
        </p:txBody>
      </p:sp>
      <p:sp>
        <p:nvSpPr>
          <p:cNvPr id="7" name="Slide Number Placeholder 2"/>
          <p:cNvSpPr>
            <a:spLocks noGrp="1"/>
          </p:cNvSpPr>
          <p:nvPr>
            <p:ph type="sldNum" sz="quarter" idx="4294967295"/>
          </p:nvPr>
        </p:nvSpPr>
        <p:spPr>
          <a:xfrm>
            <a:off x="7239000" y="6648450"/>
            <a:ext cx="1905000" cy="171450"/>
          </a:xfrm>
        </p:spPr>
        <p:txBody>
          <a:bodyPr/>
          <a:lstStyle/>
          <a:p>
            <a:pPr>
              <a:defRPr/>
            </a:pPr>
            <a:fld id="{DF872715-803E-4E5E-B3ED-B791142CDA22}" type="slidenum">
              <a:rPr lang="es-MX" smtClean="0"/>
              <a:pPr>
                <a:defRPr/>
              </a:pPr>
              <a:t>37</a:t>
            </a:fld>
            <a:endParaRPr lang="es-MX" dirty="0"/>
          </a:p>
        </p:txBody>
      </p:sp>
    </p:spTree>
    <p:extLst>
      <p:ext uri="{BB962C8B-B14F-4D97-AF65-F5344CB8AC3E}">
        <p14:creationId xmlns:p14="http://schemas.microsoft.com/office/powerpoint/2010/main" val="2029423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359775" cy="1008112"/>
          </a:xfrm>
        </p:spPr>
        <p:txBody>
          <a:bodyPr>
            <a:noAutofit/>
          </a:bodyPr>
          <a:lstStyle/>
          <a:p>
            <a:pPr>
              <a:lnSpc>
                <a:spcPct val="100000"/>
              </a:lnSpc>
            </a:pPr>
            <a:r>
              <a:rPr lang="es-MX" sz="3600" dirty="0" smtClean="0"/>
              <a:t>Los Factores de Riesgo o Señales de Alarma Pueden Dirigir los Estudios de Imágenes Lumbalgia No-Mecánica</a:t>
            </a:r>
            <a:endParaRPr lang="es-MX" sz="3600" dirty="0"/>
          </a:p>
        </p:txBody>
      </p:sp>
      <p:graphicFrame>
        <p:nvGraphicFramePr>
          <p:cNvPr id="5" name="Table 4"/>
          <p:cNvGraphicFramePr>
            <a:graphicFrameLocks noGrp="1"/>
          </p:cNvGraphicFramePr>
          <p:nvPr>
            <p:extLst>
              <p:ext uri="{D42A27DB-BD31-4B8C-83A1-F6EECF244321}">
                <p14:modId xmlns:p14="http://schemas.microsoft.com/office/powerpoint/2010/main" val="2230993023"/>
              </p:ext>
            </p:extLst>
          </p:nvPr>
        </p:nvGraphicFramePr>
        <p:xfrm>
          <a:off x="1331640" y="1628800"/>
          <a:ext cx="6336704" cy="4891470"/>
        </p:xfrm>
        <a:graphic>
          <a:graphicData uri="http://schemas.openxmlformats.org/drawingml/2006/table">
            <a:tbl>
              <a:tblPr firstRow="1" bandRow="1">
                <a:tableStyleId>{5C22544A-7EE6-4342-B048-85BDC9FD1C3A}</a:tableStyleId>
              </a:tblPr>
              <a:tblGrid>
                <a:gridCol w="4592734"/>
                <a:gridCol w="1743970"/>
              </a:tblGrid>
              <a:tr h="370840">
                <a:tc>
                  <a:txBody>
                    <a:bodyPr/>
                    <a:lstStyle/>
                    <a:p>
                      <a:pPr algn="ctr"/>
                      <a:r>
                        <a:rPr lang="es-MX" sz="1400" b="1" noProof="0" dirty="0" smtClean="0">
                          <a:solidFill>
                            <a:schemeClr val="bg1"/>
                          </a:solidFill>
                        </a:rPr>
                        <a:t>Lumbalgia No-Mecánica</a:t>
                      </a:r>
                      <a:r>
                        <a:rPr lang="es-MX" sz="1400" b="1" baseline="0" noProof="0" dirty="0" smtClean="0">
                          <a:solidFill>
                            <a:schemeClr val="bg1"/>
                          </a:solidFill>
                        </a:rPr>
                        <a:t> (1%)</a:t>
                      </a:r>
                      <a:endParaRPr lang="es-MX" sz="1400" b="1" noProof="0" dirty="0">
                        <a:solidFill>
                          <a:schemeClr val="bg1"/>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chemeClr val="bg1"/>
                          </a:solidFill>
                        </a:rPr>
                        <a:t>Imágenes</a:t>
                      </a:r>
                      <a:endParaRPr lang="es-MX" sz="1400" b="1" noProof="0" dirty="0">
                        <a:solidFill>
                          <a:schemeClr val="bg1"/>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1307">
                <a:tc>
                  <a:txBody>
                    <a:bodyPr/>
                    <a:lstStyle/>
                    <a:p>
                      <a:r>
                        <a:rPr lang="es-MX" sz="1400" noProof="0" dirty="0" smtClean="0"/>
                        <a:t>Neoplasia</a:t>
                      </a:r>
                    </a:p>
                    <a:p>
                      <a:pPr marL="0" indent="0">
                        <a:buAutoNum type="arabicPeriod"/>
                      </a:pPr>
                      <a:r>
                        <a:rPr lang="es-MX" sz="1400" baseline="0" noProof="0" dirty="0" smtClean="0"/>
                        <a:t> </a:t>
                      </a:r>
                      <a:r>
                        <a:rPr lang="es-MX" sz="1400" noProof="0" dirty="0" smtClean="0"/>
                        <a:t>Mieloma</a:t>
                      </a:r>
                      <a:r>
                        <a:rPr lang="es-MX" sz="1400" baseline="0" noProof="0" dirty="0" smtClean="0"/>
                        <a:t> múltiple</a:t>
                      </a:r>
                      <a:endParaRPr lang="es-MX" sz="1400" noProof="0" dirty="0" smtClean="0"/>
                    </a:p>
                    <a:p>
                      <a:pPr marL="119063" indent="-119063"/>
                      <a:r>
                        <a:rPr lang="es-MX" sz="1400" noProof="0" dirty="0" smtClean="0"/>
                        <a:t>2. Linfoma y leucemia</a:t>
                      </a:r>
                    </a:p>
                    <a:p>
                      <a:pPr marL="119063" indent="-119063"/>
                      <a:r>
                        <a:rPr lang="es-MX" sz="1400" noProof="0" dirty="0" smtClean="0"/>
                        <a:t>3. </a:t>
                      </a:r>
                      <a:r>
                        <a:rPr lang="es-MX" sz="1400" kern="1200" noProof="0" dirty="0" smtClean="0">
                          <a:solidFill>
                            <a:schemeClr val="dk1"/>
                          </a:solidFill>
                          <a:latin typeface="+mn-lt"/>
                          <a:ea typeface="+mn-ea"/>
                          <a:cs typeface="+mn-cs"/>
                        </a:rPr>
                        <a:t>Tumores de la médula espinal</a:t>
                      </a:r>
                    </a:p>
                    <a:p>
                      <a:pPr marL="119063" indent="-119063"/>
                      <a:r>
                        <a:rPr lang="es-MX" sz="1400" kern="1200" noProof="0" dirty="0" smtClean="0">
                          <a:solidFill>
                            <a:schemeClr val="dk1"/>
                          </a:solidFill>
                          <a:latin typeface="+mn-lt"/>
                          <a:ea typeface="+mn-ea"/>
                          <a:cs typeface="+mn-cs"/>
                        </a:rPr>
                        <a:t>4. Tumores retroperitoneales</a:t>
                      </a:r>
                    </a:p>
                    <a:p>
                      <a:pPr marL="119063" marR="0" indent="-119063" algn="l" defTabSz="914400" rtl="0" eaLnBrk="1" fontAlgn="auto" latinLnBrk="0" hangingPunct="1">
                        <a:lnSpc>
                          <a:spcPct val="100000"/>
                        </a:lnSpc>
                        <a:spcBef>
                          <a:spcPts val="0"/>
                        </a:spcBef>
                        <a:spcAft>
                          <a:spcPts val="0"/>
                        </a:spcAft>
                        <a:buClrTx/>
                        <a:buSzTx/>
                        <a:buFontTx/>
                        <a:buNone/>
                        <a:tabLst/>
                        <a:defRPr/>
                      </a:pPr>
                      <a:r>
                        <a:rPr lang="es-MX" sz="1400" kern="1200" noProof="0" dirty="0" smtClean="0">
                          <a:solidFill>
                            <a:schemeClr val="dk1"/>
                          </a:solidFill>
                          <a:latin typeface="+mn-lt"/>
                          <a:ea typeface="+mn-ea"/>
                          <a:cs typeface="+mn-cs"/>
                        </a:rPr>
                        <a:t>5. Tumores retroperitoneales</a:t>
                      </a:r>
                    </a:p>
                    <a:p>
                      <a:pPr marL="119063" marR="0" indent="-119063" algn="l" defTabSz="914400" rtl="0" eaLnBrk="1" fontAlgn="auto" latinLnBrk="0" hangingPunct="1">
                        <a:lnSpc>
                          <a:spcPct val="100000"/>
                        </a:lnSpc>
                        <a:spcBef>
                          <a:spcPts val="0"/>
                        </a:spcBef>
                        <a:spcAft>
                          <a:spcPts val="0"/>
                        </a:spcAft>
                        <a:buClrTx/>
                        <a:buSzTx/>
                        <a:buFontTx/>
                        <a:buNone/>
                        <a:tabLst/>
                        <a:defRPr/>
                      </a:pPr>
                      <a:r>
                        <a:rPr lang="es-MX" sz="1400" noProof="0" dirty="0" smtClean="0"/>
                        <a:t>6. Osteoma</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Radionucleido</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640310">
                <a:tc>
                  <a:txBody>
                    <a:bodyPr/>
                    <a:lstStyle/>
                    <a:p>
                      <a:r>
                        <a:rPr lang="es-MX" sz="1400" noProof="0" dirty="0" smtClean="0"/>
                        <a:t>Inyección</a:t>
                      </a:r>
                    </a:p>
                    <a:p>
                      <a:pPr marL="119063" indent="-119063">
                        <a:buAutoNum type="arabicPeriod"/>
                      </a:pPr>
                      <a:r>
                        <a:rPr lang="es-MX" sz="1400" baseline="0" noProof="0" dirty="0" smtClean="0"/>
                        <a:t> </a:t>
                      </a:r>
                      <a:r>
                        <a:rPr lang="es-MX" sz="1400" noProof="0" dirty="0" smtClean="0"/>
                        <a:t>Osteomielitis</a:t>
                      </a:r>
                    </a:p>
                    <a:p>
                      <a:pPr marL="119063" indent="-119063"/>
                      <a:r>
                        <a:rPr lang="es-MX" sz="1400" noProof="0" dirty="0" smtClean="0"/>
                        <a:t>2. Disquitis</a:t>
                      </a:r>
                    </a:p>
                    <a:p>
                      <a:pPr marL="119063" indent="-119063"/>
                      <a:r>
                        <a:rPr lang="es-MX" sz="1400" noProof="0" dirty="0" smtClean="0"/>
                        <a:t>3. Absceso epidural o paraespinoso</a:t>
                      </a:r>
                    </a:p>
                    <a:p>
                      <a:pPr marL="119063" indent="-119063"/>
                      <a:r>
                        <a:rPr lang="es-MX" sz="1400" noProof="0" dirty="0" smtClean="0"/>
                        <a:t>4. Herpes</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s-MX" sz="1400" noProof="0" dirty="0" smtClean="0"/>
                        <a:t>Artritis inflamatoria </a:t>
                      </a:r>
                      <a:r>
                        <a:rPr lang="es-MX" sz="1400" baseline="0" noProof="0" dirty="0" smtClean="0"/>
                        <a:t>(HLAB27)</a:t>
                      </a:r>
                      <a:endParaRPr lang="es-MX" sz="1400" noProof="0" dirty="0" smtClean="0"/>
                    </a:p>
                    <a:p>
                      <a:pPr marL="119063" indent="-119063"/>
                      <a:r>
                        <a:rPr lang="es-MX" sz="1400" noProof="0" dirty="0" smtClean="0"/>
                        <a:t>1. Espondilitis anquilosante</a:t>
                      </a:r>
                    </a:p>
                    <a:p>
                      <a:pPr marL="119063" indent="-119063"/>
                      <a:r>
                        <a:rPr lang="es-MX" sz="1400" noProof="0" dirty="0" smtClean="0"/>
                        <a:t>2. Espondilitis Psoriática</a:t>
                      </a:r>
                    </a:p>
                    <a:p>
                      <a:pPr marL="119063" indent="-119063"/>
                      <a:r>
                        <a:rPr lang="es-MX" sz="1400" noProof="0" dirty="0" smtClean="0"/>
                        <a:t>3. Síndrome de Reiter</a:t>
                      </a:r>
                    </a:p>
                    <a:p>
                      <a:pPr marL="119063" indent="-119063"/>
                      <a:r>
                        <a:rPr lang="es-MX" sz="1400" noProof="0" dirty="0" smtClean="0"/>
                        <a:t>4. Enfermedad inflamatoria intestinal </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exploración TC</a:t>
                      </a:r>
                    </a:p>
                    <a:p>
                      <a:pPr marL="119063" indent="-119063" algn="l" defTabSz="914400" rtl="0" eaLnBrk="1" latinLnBrk="0" hangingPunct="1">
                        <a:buClr>
                          <a:schemeClr val="accent1"/>
                        </a:buClr>
                        <a:buFont typeface="Wingdings" pitchFamily="2" charset="2"/>
                        <a:buChar char="§"/>
                      </a:pP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14390">
                <a:tc>
                  <a:txBody>
                    <a:bodyPr/>
                    <a:lstStyle/>
                    <a:p>
                      <a:r>
                        <a:rPr lang="es-MX" sz="1400" noProof="0" dirty="0" smtClean="0"/>
                        <a:t>Enfermedad de Scheuermann (osteocondrosis)</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Radiografías simples</a:t>
                      </a: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24">
                <a:tc>
                  <a:txBody>
                    <a:bodyPr/>
                    <a:lstStyle/>
                    <a:p>
                      <a:r>
                        <a:rPr lang="es-MX" sz="1400" noProof="0" dirty="0" smtClean="0"/>
                        <a:t>Enfermedad de Paget</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bl>
          </a:graphicData>
        </a:graphic>
      </p:graphicFrame>
      <p:sp>
        <p:nvSpPr>
          <p:cNvPr id="7" name="Slide Number Placeholder 2"/>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38</a:t>
            </a:fld>
            <a:endParaRPr lang="en-US" dirty="0"/>
          </a:p>
        </p:txBody>
      </p:sp>
      <p:sp>
        <p:nvSpPr>
          <p:cNvPr id="8" name="TextBox 7"/>
          <p:cNvSpPr txBox="1"/>
          <p:nvPr/>
        </p:nvSpPr>
        <p:spPr>
          <a:xfrm>
            <a:off x="250825" y="6431220"/>
            <a:ext cx="7666038" cy="398070"/>
          </a:xfrm>
          <a:prstGeom prst="rect">
            <a:avLst/>
          </a:prstGeom>
          <a:noFill/>
        </p:spPr>
        <p:txBody>
          <a:bodyPr wrap="square" lIns="0" tIns="0" rIns="0" bIns="0" rtlCol="0" anchor="b" anchorCtr="0">
            <a:noAutofit/>
          </a:bodyPr>
          <a:lstStyle/>
          <a:p>
            <a:r>
              <a:rPr lang="es-MX" sz="1200" b="1" dirty="0" smtClean="0">
                <a:solidFill>
                  <a:srgbClr val="002060"/>
                </a:solidFill>
              </a:rPr>
              <a:t>TC =  tomografía computarizada; IRM = imágenes por resonancia magnética</a:t>
            </a:r>
          </a:p>
          <a:p>
            <a:r>
              <a:rPr lang="es-MX" sz="1000" dirty="0" smtClean="0">
                <a:solidFill>
                  <a:srgbClr val="002060"/>
                </a:solidFill>
              </a:rPr>
              <a:t>Adaptado de: Jarvik JG, Deyo RA. </a:t>
            </a:r>
            <a:r>
              <a:rPr lang="es-MX" sz="1000" i="1" dirty="0" smtClean="0">
                <a:solidFill>
                  <a:srgbClr val="002060"/>
                </a:solidFill>
              </a:rPr>
              <a:t>Ann Intern Med</a:t>
            </a:r>
            <a:r>
              <a:rPr lang="es-MX" sz="1000" dirty="0" smtClean="0">
                <a:solidFill>
                  <a:srgbClr val="002060"/>
                </a:solidFill>
              </a:rPr>
              <a:t> 2002; 137(7):586-97.</a:t>
            </a:r>
            <a:endParaRPr lang="es-MX" sz="1000" dirty="0">
              <a:solidFill>
                <a:srgbClr val="002060"/>
              </a:solidFill>
            </a:endParaRPr>
          </a:p>
        </p:txBody>
      </p:sp>
    </p:spTree>
    <p:extLst>
      <p:ext uri="{BB962C8B-B14F-4D97-AF65-F5344CB8AC3E}">
        <p14:creationId xmlns:p14="http://schemas.microsoft.com/office/powerpoint/2010/main" val="2205613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640"/>
            <a:ext cx="9144000" cy="1008112"/>
          </a:xfrm>
        </p:spPr>
        <p:txBody>
          <a:bodyPr>
            <a:noAutofit/>
          </a:bodyPr>
          <a:lstStyle/>
          <a:p>
            <a:pPr>
              <a:lnSpc>
                <a:spcPct val="100000"/>
              </a:lnSpc>
            </a:pPr>
            <a:r>
              <a:rPr lang="es-MX" sz="3600" dirty="0" smtClean="0"/>
              <a:t>Los Factores de Riesgo o Señales de Alarma Pueden Dirigir los Estudios de Imágenes para Lumbalgia Debido a Enfermedad  Visceral</a:t>
            </a:r>
            <a:endParaRPr lang="es-MX" sz="3600" dirty="0"/>
          </a:p>
        </p:txBody>
      </p:sp>
      <p:graphicFrame>
        <p:nvGraphicFramePr>
          <p:cNvPr id="5" name="Table 4"/>
          <p:cNvGraphicFramePr>
            <a:graphicFrameLocks noGrp="1"/>
          </p:cNvGraphicFramePr>
          <p:nvPr>
            <p:extLst>
              <p:ext uri="{D42A27DB-BD31-4B8C-83A1-F6EECF244321}">
                <p14:modId xmlns:p14="http://schemas.microsoft.com/office/powerpoint/2010/main" val="3933119049"/>
              </p:ext>
            </p:extLst>
          </p:nvPr>
        </p:nvGraphicFramePr>
        <p:xfrm>
          <a:off x="1547664" y="1916832"/>
          <a:ext cx="6660960" cy="3723640"/>
        </p:xfrm>
        <a:graphic>
          <a:graphicData uri="http://schemas.openxmlformats.org/drawingml/2006/table">
            <a:tbl>
              <a:tblPr firstRow="1" bandRow="1">
                <a:tableStyleId>{5C22544A-7EE6-4342-B048-85BDC9FD1C3A}</a:tableStyleId>
              </a:tblPr>
              <a:tblGrid>
                <a:gridCol w="3880168"/>
                <a:gridCol w="2780792"/>
              </a:tblGrid>
              <a:tr h="370840">
                <a:tc>
                  <a:txBody>
                    <a:bodyPr/>
                    <a:lstStyle/>
                    <a:p>
                      <a:pPr algn="ctr"/>
                      <a:r>
                        <a:rPr lang="es-MX" sz="1400" b="1" noProof="0" dirty="0" smtClean="0">
                          <a:solidFill>
                            <a:schemeClr val="bg1"/>
                          </a:solidFill>
                        </a:rPr>
                        <a:t>Enfermedad Visceral </a:t>
                      </a:r>
                      <a:r>
                        <a:rPr lang="es-MX" sz="1400" b="1" baseline="0" noProof="0" dirty="0" smtClean="0">
                          <a:solidFill>
                            <a:schemeClr val="bg1"/>
                          </a:solidFill>
                        </a:rPr>
                        <a:t>(2%)</a:t>
                      </a:r>
                      <a:endParaRPr lang="es-MX" sz="1400" b="1" noProof="0" dirty="0">
                        <a:solidFill>
                          <a:schemeClr val="bg1"/>
                        </a:solidFill>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MX" sz="1400" b="1" noProof="0" dirty="0" smtClean="0">
                          <a:solidFill>
                            <a:schemeClr val="bg1"/>
                          </a:solidFill>
                        </a:rPr>
                        <a:t>Imágenes</a:t>
                      </a:r>
                      <a:endParaRPr lang="es-MX" sz="1400" b="1" noProof="0" dirty="0">
                        <a:solidFill>
                          <a:schemeClr val="bg1"/>
                        </a:solidFill>
                      </a:endParaRPr>
                    </a:p>
                  </a:txBody>
                  <a:tcPr anchor="b">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1307">
                <a:tc>
                  <a:txBody>
                    <a:bodyPr/>
                    <a:lstStyle/>
                    <a:p>
                      <a:r>
                        <a:rPr lang="es-MX" sz="1400" noProof="0" dirty="0" smtClean="0"/>
                        <a:t>Enfermedades de órganos pélvicos</a:t>
                      </a:r>
                    </a:p>
                    <a:p>
                      <a:pPr marL="119063" indent="-119063">
                        <a:buNone/>
                      </a:pPr>
                      <a:r>
                        <a:rPr lang="es-MX" sz="1400" noProof="0" dirty="0" smtClean="0"/>
                        <a:t>1.</a:t>
                      </a:r>
                      <a:r>
                        <a:rPr lang="es-MX" sz="1400" baseline="0" noProof="0" dirty="0" smtClean="0"/>
                        <a:t> </a:t>
                      </a:r>
                      <a:r>
                        <a:rPr lang="es-MX" sz="1400" noProof="0" dirty="0" smtClean="0"/>
                        <a:t>Prostatis</a:t>
                      </a:r>
                    </a:p>
                    <a:p>
                      <a:pPr marL="119063" indent="-119063">
                        <a:buNone/>
                      </a:pPr>
                      <a:r>
                        <a:rPr lang="es-MX" sz="1400" noProof="0" dirty="0" smtClean="0"/>
                        <a:t>2. Endometriosis</a:t>
                      </a:r>
                    </a:p>
                    <a:p>
                      <a:pPr marL="119063" indent="-119063"/>
                      <a:r>
                        <a:rPr lang="es-MX" sz="1400" noProof="0" dirty="0" smtClean="0"/>
                        <a:t>3. Enfermedad inflamatoria pélvica crónica</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N/A</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640310">
                <a:tc>
                  <a:txBody>
                    <a:bodyPr/>
                    <a:lstStyle/>
                    <a:p>
                      <a:r>
                        <a:rPr lang="es-MX" sz="1400" noProof="0" dirty="0" smtClean="0"/>
                        <a:t>Enfermedad renal</a:t>
                      </a:r>
                    </a:p>
                    <a:p>
                      <a:pPr marL="119063" indent="-119063">
                        <a:buNone/>
                      </a:pPr>
                      <a:r>
                        <a:rPr lang="es-MX" sz="1400" noProof="0" dirty="0" smtClean="0"/>
                        <a:t>1. Nefrolitiasis</a:t>
                      </a:r>
                    </a:p>
                    <a:p>
                      <a:pPr marL="119063" indent="-119063">
                        <a:buNone/>
                      </a:pPr>
                      <a:r>
                        <a:rPr lang="es-MX" sz="1400" noProof="0" dirty="0" smtClean="0"/>
                        <a:t>2. Pielonefritis</a:t>
                      </a:r>
                    </a:p>
                    <a:p>
                      <a:pPr marL="119063" indent="-119063"/>
                      <a:r>
                        <a:rPr lang="es-MX" sz="1400" noProof="0" dirty="0" smtClean="0"/>
                        <a:t>3. Absceso Periférico</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Pielograma  intravenoso</a:t>
                      </a:r>
                    </a:p>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Ultrasonografía</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s-MX" sz="1400" noProof="0" dirty="0" smtClean="0"/>
                        <a:t>Vascular</a:t>
                      </a:r>
                    </a:p>
                    <a:p>
                      <a:pPr marL="119063" indent="-119063">
                        <a:buNone/>
                      </a:pPr>
                      <a:r>
                        <a:rPr lang="es-MX" sz="1400" noProof="0" dirty="0" smtClean="0"/>
                        <a:t>1. Aneurisma aórtico</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119063" indent="-119063" algn="l" defTabSz="914400" rtl="0" eaLnBrk="1" latinLnBrk="0" hangingPunct="1">
                        <a:buClr>
                          <a:schemeClr val="accent1"/>
                        </a:buClr>
                        <a:buFont typeface="Wingdings" pitchFamily="2" charset="2"/>
                        <a:buChar char="§"/>
                      </a:pPr>
                      <a:r>
                        <a:rPr lang="es-MX" sz="1400" kern="1200" noProof="0" dirty="0" smtClean="0">
                          <a:solidFill>
                            <a:schemeClr val="dk1"/>
                          </a:solidFill>
                          <a:latin typeface="+mn-lt"/>
                          <a:ea typeface="+mn-ea"/>
                          <a:cs typeface="+mn-cs"/>
                        </a:rPr>
                        <a:t>IRM Ultrasonografía con contraste</a:t>
                      </a: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600489">
                <a:tc>
                  <a:txBody>
                    <a:bodyPr/>
                    <a:lstStyle/>
                    <a:p>
                      <a:r>
                        <a:rPr lang="es-MX" sz="1400" noProof="0" dirty="0" smtClean="0"/>
                        <a:t>Enfermedad gastrointestinal</a:t>
                      </a:r>
                    </a:p>
                    <a:p>
                      <a:pPr marL="119063" indent="-119063">
                        <a:buNone/>
                      </a:pPr>
                      <a:r>
                        <a:rPr lang="es-MX" sz="1400" noProof="0" dirty="0" smtClean="0"/>
                        <a:t>1. Pancreatitis</a:t>
                      </a:r>
                    </a:p>
                    <a:p>
                      <a:pPr marL="119063" indent="-119063">
                        <a:buNone/>
                      </a:pPr>
                      <a:r>
                        <a:rPr lang="es-MX" sz="1400" noProof="0" dirty="0" smtClean="0"/>
                        <a:t>2. Colecistitis</a:t>
                      </a:r>
                    </a:p>
                    <a:p>
                      <a:pPr marL="119063" indent="-119063"/>
                      <a:r>
                        <a:rPr lang="es-MX" sz="1400" noProof="0" dirty="0" smtClean="0"/>
                        <a:t>3. Úlcera penetrante</a:t>
                      </a:r>
                      <a:endParaRPr lang="es-MX" sz="1400"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9063" indent="-119063" algn="l" defTabSz="914400" rtl="0" eaLnBrk="1" latinLnBrk="0" hangingPunct="1">
                        <a:buClr>
                          <a:schemeClr val="accent1"/>
                        </a:buClr>
                        <a:buFont typeface="Wingdings" pitchFamily="2" charset="2"/>
                        <a:buChar char="§"/>
                      </a:pPr>
                      <a:endParaRPr lang="es-MX" sz="1400" kern="1200" noProof="0" dirty="0">
                        <a:solidFill>
                          <a:schemeClr val="dk1"/>
                        </a:solidFill>
                        <a:latin typeface="+mn-lt"/>
                        <a:ea typeface="+mn-ea"/>
                        <a:cs typeface="+mn-cs"/>
                      </a:endParaRPr>
                    </a:p>
                  </a:txBody>
                  <a:tcPr marL="45720" marR="45720">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Slide Number Placeholder 2"/>
          <p:cNvSpPr>
            <a:spLocks noGrp="1"/>
          </p:cNvSpPr>
          <p:nvPr>
            <p:ph type="sldNum" sz="quarter" idx="4294967295"/>
          </p:nvPr>
        </p:nvSpPr>
        <p:spPr>
          <a:xfrm>
            <a:off x="7239000" y="6648450"/>
            <a:ext cx="1905000" cy="171450"/>
          </a:xfrm>
        </p:spPr>
        <p:txBody>
          <a:bodyPr/>
          <a:lstStyle/>
          <a:p>
            <a:pPr>
              <a:defRPr/>
            </a:pPr>
            <a:fld id="{DF872715-803E-4E5E-B3ED-B791142CDA22}" type="slidenum">
              <a:rPr lang="es-MX" smtClean="0"/>
              <a:pPr>
                <a:defRPr/>
              </a:pPr>
              <a:t>39</a:t>
            </a:fld>
            <a:endParaRPr lang="es-MX" dirty="0"/>
          </a:p>
        </p:txBody>
      </p:sp>
      <p:sp>
        <p:nvSpPr>
          <p:cNvPr id="8" name="TextBox 7"/>
          <p:cNvSpPr txBox="1"/>
          <p:nvPr/>
        </p:nvSpPr>
        <p:spPr>
          <a:xfrm>
            <a:off x="250825" y="6431220"/>
            <a:ext cx="7666038" cy="398070"/>
          </a:xfrm>
          <a:prstGeom prst="rect">
            <a:avLst/>
          </a:prstGeom>
          <a:noFill/>
        </p:spPr>
        <p:txBody>
          <a:bodyPr wrap="square" lIns="0" tIns="0" rIns="0" bIns="0" rtlCol="0" anchor="b" anchorCtr="0">
            <a:noAutofit/>
          </a:bodyPr>
          <a:lstStyle/>
          <a:p>
            <a:r>
              <a:rPr lang="es-MX" sz="1200" b="1" dirty="0" smtClean="0">
                <a:solidFill>
                  <a:srgbClr val="002060"/>
                </a:solidFill>
              </a:rPr>
              <a:t>IRM = imágenes por resonancia magnética; N/A = no aplicable</a:t>
            </a:r>
          </a:p>
          <a:p>
            <a:r>
              <a:rPr lang="es-MX" sz="1000" dirty="0" smtClean="0">
                <a:solidFill>
                  <a:srgbClr val="002060"/>
                </a:solidFill>
              </a:rPr>
              <a:t>Adaptado de: Jarvik JG, Deyo RA. </a:t>
            </a:r>
            <a:r>
              <a:rPr lang="es-MX" sz="1000" i="1" dirty="0" smtClean="0">
                <a:solidFill>
                  <a:srgbClr val="002060"/>
                </a:solidFill>
              </a:rPr>
              <a:t>Ann Intern Med</a:t>
            </a:r>
            <a:r>
              <a:rPr lang="es-MX" sz="1000" dirty="0" smtClean="0">
                <a:solidFill>
                  <a:srgbClr val="002060"/>
                </a:solidFill>
              </a:rPr>
              <a:t> 2002; 137(7):586-97.</a:t>
            </a:r>
            <a:endParaRPr lang="es-MX" sz="1000" dirty="0">
              <a:solidFill>
                <a:srgbClr val="002060"/>
              </a:solidFill>
            </a:endParaRPr>
          </a:p>
        </p:txBody>
      </p:sp>
    </p:spTree>
    <p:extLst>
      <p:ext uri="{BB962C8B-B14F-4D97-AF65-F5344CB8AC3E}">
        <p14:creationId xmlns:p14="http://schemas.microsoft.com/office/powerpoint/2010/main" val="220561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EVALUACIÓN Y DIAGNÓSTICO</a:t>
            </a:r>
            <a:endParaRPr lang="es-MX" noProof="0" dirty="0"/>
          </a:p>
        </p:txBody>
      </p:sp>
    </p:spTree>
    <p:extLst>
      <p:ext uri="{BB962C8B-B14F-4D97-AF65-F5344CB8AC3E}">
        <p14:creationId xmlns:p14="http://schemas.microsoft.com/office/powerpoint/2010/main" val="4238589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a:t>
            </a:r>
            <a:r>
              <a:rPr lang="es-MX" sz="4800" noProof="0" dirty="0" smtClean="0">
                <a:solidFill>
                  <a:schemeClr val="tx1">
                    <a:lumMod val="50000"/>
                  </a:schemeClr>
                </a:solidFill>
              </a:rPr>
              <a:t>iagnóstico </a:t>
            </a:r>
            <a:endParaRPr lang="es-MX" sz="4800" noProof="0" dirty="0">
              <a:solidFill>
                <a:schemeClr val="tx1">
                  <a:lumMod val="50000"/>
                </a:schemeClr>
              </a:solidFill>
            </a:endParaRPr>
          </a:p>
        </p:txBody>
      </p:sp>
    </p:spTree>
    <p:extLst>
      <p:ext uri="{BB962C8B-B14F-4D97-AF65-F5344CB8AC3E}">
        <p14:creationId xmlns:p14="http://schemas.microsoft.com/office/powerpoint/2010/main" val="1872098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MX" noProof="0" dirty="0" smtClean="0"/>
              <a:t>Diagnóstico Diferencial </a:t>
            </a:r>
            <a:br>
              <a:rPr lang="es-MX" noProof="0" dirty="0" smtClean="0"/>
            </a:br>
            <a:r>
              <a:rPr lang="es-MX" noProof="0" dirty="0" smtClean="0"/>
              <a:t>de Lumbalgia Aguda</a:t>
            </a:r>
            <a:endParaRPr lang="es-MX" noProof="0" dirty="0">
              <a:solidFill>
                <a:srgbClr val="FF0000"/>
              </a:solidFill>
            </a:endParaRPr>
          </a:p>
        </p:txBody>
      </p:sp>
      <p:sp>
        <p:nvSpPr>
          <p:cNvPr id="8" name="Rectangle 7"/>
          <p:cNvSpPr/>
          <p:nvPr/>
        </p:nvSpPr>
        <p:spPr>
          <a:xfrm>
            <a:off x="306518" y="6474835"/>
            <a:ext cx="2941831" cy="246221"/>
          </a:xfrm>
          <a:prstGeom prst="rect">
            <a:avLst/>
          </a:prstGeom>
        </p:spPr>
        <p:txBody>
          <a:bodyPr wrap="none">
            <a:spAutoFit/>
          </a:bodyPr>
          <a:lstStyle/>
          <a:p>
            <a:r>
              <a:rPr lang="en-US" sz="1000" dirty="0">
                <a:solidFill>
                  <a:srgbClr val="002060"/>
                </a:solidFill>
              </a:rPr>
              <a:t> </a:t>
            </a:r>
            <a:r>
              <a:rPr lang="en-US" sz="1000" dirty="0" smtClean="0">
                <a:solidFill>
                  <a:srgbClr val="002060"/>
                </a:solidFill>
              </a:rPr>
              <a:t>Casazza BA. </a:t>
            </a:r>
            <a:r>
              <a:rPr lang="en-US" sz="1000" i="1" dirty="0" smtClean="0">
                <a:solidFill>
                  <a:srgbClr val="002060"/>
                </a:solidFill>
              </a:rPr>
              <a:t>Am </a:t>
            </a:r>
            <a:r>
              <a:rPr lang="en-US" sz="1000" i="1" dirty="0">
                <a:solidFill>
                  <a:srgbClr val="002060"/>
                </a:solidFill>
              </a:rPr>
              <a:t>Fam </a:t>
            </a:r>
            <a:r>
              <a:rPr lang="en-US" sz="1000" i="1" dirty="0" smtClean="0">
                <a:solidFill>
                  <a:srgbClr val="002060"/>
                </a:solidFill>
              </a:rPr>
              <a:t>Physician </a:t>
            </a:r>
            <a:r>
              <a:rPr lang="en-US" sz="1000" dirty="0" smtClean="0">
                <a:solidFill>
                  <a:srgbClr val="002060"/>
                </a:solidFill>
              </a:rPr>
              <a:t>2012; 85(4):343-50</a:t>
            </a:r>
            <a:r>
              <a:rPr lang="en-US" sz="1000" dirty="0">
                <a:solidFill>
                  <a:srgbClr val="002060"/>
                </a:solidFill>
              </a:rPr>
              <a:t>. </a:t>
            </a:r>
            <a:r>
              <a:rPr lang="en-US" sz="1000" dirty="0" smtClean="0">
                <a:solidFill>
                  <a:srgbClr val="002060"/>
                </a:solidFill>
              </a:rPr>
              <a:t> </a:t>
            </a:r>
            <a:endParaRPr lang="en-US" sz="1000" dirty="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41</a:t>
            </a:fld>
            <a:endParaRPr lang="en-CA" dirty="0">
              <a:solidFill>
                <a:prstClr val="black"/>
              </a:solidFill>
            </a:endParaRPr>
          </a:p>
        </p:txBody>
      </p:sp>
      <p:sp>
        <p:nvSpPr>
          <p:cNvPr id="10" name="Rounded Rectangle 8"/>
          <p:cNvSpPr/>
          <p:nvPr/>
        </p:nvSpPr>
        <p:spPr>
          <a:xfrm>
            <a:off x="319314" y="5535824"/>
            <a:ext cx="8505372" cy="802914"/>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¡Cuando sea posible, es importante identificar y tratar las causas subyacentes del dolor!</a:t>
            </a:r>
            <a:endParaRPr lang="es-MX" sz="2400" b="1" dirty="0"/>
          </a:p>
        </p:txBody>
      </p:sp>
      <p:graphicFrame>
        <p:nvGraphicFramePr>
          <p:cNvPr id="11" name="Table 4"/>
          <p:cNvGraphicFramePr>
            <a:graphicFrameLocks noGrp="1"/>
          </p:cNvGraphicFramePr>
          <p:nvPr>
            <p:extLst>
              <p:ext uri="{D42A27DB-BD31-4B8C-83A1-F6EECF244321}">
                <p14:modId xmlns:p14="http://schemas.microsoft.com/office/powerpoint/2010/main" val="3590344969"/>
              </p:ext>
            </p:extLst>
          </p:nvPr>
        </p:nvGraphicFramePr>
        <p:xfrm>
          <a:off x="294644" y="1427675"/>
          <a:ext cx="8532000" cy="4023360"/>
        </p:xfrm>
        <a:graphic>
          <a:graphicData uri="http://schemas.openxmlformats.org/drawingml/2006/table">
            <a:tbl>
              <a:tblPr firstRow="1" bandRow="1">
                <a:tableStyleId>{5C22544A-7EE6-4342-B048-85BDC9FD1C3A}</a:tableStyleId>
              </a:tblPr>
              <a:tblGrid>
                <a:gridCol w="2844000"/>
                <a:gridCol w="2844000"/>
                <a:gridCol w="2844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solidFill>
                            <a:schemeClr val="tx1"/>
                          </a:solidFill>
                        </a:rPr>
                        <a:t>Intrínseco columna vertebral</a:t>
                      </a:r>
                      <a:endParaRPr lang="es-MX"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solidFill>
                            <a:schemeClr val="tx1"/>
                          </a:solidFill>
                        </a:rPr>
                        <a:t>Sistémico</a:t>
                      </a:r>
                      <a:endParaRPr lang="es-MX"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solidFill>
                            <a:schemeClr val="tx1"/>
                          </a:solidFill>
                        </a:rPr>
                        <a:t>Referido</a:t>
                      </a:r>
                      <a:endParaRPr lang="es-MX" noProof="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370840">
                <a:tc>
                  <a:txBody>
                    <a:bodyPr/>
                    <a:lstStyle/>
                    <a:p>
                      <a:pPr marL="203200" lvl="1" indent="-203200">
                        <a:buFont typeface="Arial" pitchFamily="34" charset="0"/>
                        <a:buChar char="•"/>
                      </a:pPr>
                      <a:r>
                        <a:rPr lang="es-MX" noProof="0" dirty="0" smtClean="0">
                          <a:solidFill>
                            <a:schemeClr val="bg1"/>
                          </a:solidFill>
                        </a:rPr>
                        <a:t>Fractura de compresión</a:t>
                      </a:r>
                    </a:p>
                    <a:p>
                      <a:pPr marL="203200" lvl="1" indent="-203200">
                        <a:buFont typeface="Arial" pitchFamily="34" charset="0"/>
                        <a:buChar char="•"/>
                      </a:pPr>
                      <a:r>
                        <a:rPr lang="es-MX" noProof="0" dirty="0" smtClean="0">
                          <a:solidFill>
                            <a:schemeClr val="bg1"/>
                          </a:solidFill>
                        </a:rPr>
                        <a:t>Distensión/esguince lumbar</a:t>
                      </a:r>
                    </a:p>
                    <a:p>
                      <a:pPr marL="203200" lvl="1" indent="-203200">
                        <a:buFont typeface="Arial" pitchFamily="34" charset="0"/>
                        <a:buChar char="•"/>
                      </a:pPr>
                      <a:r>
                        <a:rPr lang="es-MX" noProof="0" dirty="0" smtClean="0">
                          <a:solidFill>
                            <a:schemeClr val="bg1"/>
                          </a:solidFill>
                        </a:rPr>
                        <a:t>Disco herniado</a:t>
                      </a:r>
                    </a:p>
                    <a:p>
                      <a:pPr marL="203200" lvl="1" indent="-203200">
                        <a:buFont typeface="Arial" pitchFamily="34" charset="0"/>
                        <a:buChar char="•"/>
                      </a:pPr>
                      <a:r>
                        <a:rPr lang="es-MX" noProof="0" dirty="0" smtClean="0">
                          <a:solidFill>
                            <a:schemeClr val="bg1"/>
                          </a:solidFill>
                        </a:rPr>
                        <a:t>estenosis espinal</a:t>
                      </a:r>
                    </a:p>
                    <a:p>
                      <a:pPr marL="203200" lvl="1" indent="-203200">
                        <a:buFont typeface="Arial" pitchFamily="34" charset="0"/>
                        <a:buChar char="•"/>
                      </a:pPr>
                      <a:r>
                        <a:rPr lang="es-MX" noProof="0" dirty="0" smtClean="0">
                          <a:solidFill>
                            <a:schemeClr val="bg1"/>
                          </a:solidFill>
                        </a:rPr>
                        <a:t>Espondilolistesis</a:t>
                      </a:r>
                    </a:p>
                    <a:p>
                      <a:pPr marL="203200" lvl="1" indent="-203200">
                        <a:buFont typeface="Arial" pitchFamily="34" charset="0"/>
                        <a:buChar char="•"/>
                      </a:pPr>
                      <a:r>
                        <a:rPr lang="es-MX" noProof="0" dirty="0" smtClean="0">
                          <a:solidFill>
                            <a:schemeClr val="bg1"/>
                          </a:solidFill>
                        </a:rPr>
                        <a:t>Espondilolisis</a:t>
                      </a:r>
                    </a:p>
                    <a:p>
                      <a:pPr marL="203200" lvl="1" indent="-203200">
                        <a:buFont typeface="Arial" pitchFamily="34" charset="0"/>
                        <a:buChar char="•"/>
                      </a:pPr>
                      <a:r>
                        <a:rPr lang="es-MX" noProof="0" dirty="0" smtClean="0">
                          <a:solidFill>
                            <a:schemeClr val="bg1"/>
                          </a:solidFill>
                        </a:rPr>
                        <a:t>Espondilosis (enfermedad degenerativa de disco o articulación facetaria)</a:t>
                      </a:r>
                    </a:p>
                    <a:p>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3200" lvl="1" indent="-203200">
                        <a:buFont typeface="Arial" pitchFamily="34" charset="0"/>
                        <a:buChar char="•"/>
                      </a:pPr>
                      <a:r>
                        <a:rPr lang="es-MX" noProof="0" dirty="0" smtClean="0">
                          <a:solidFill>
                            <a:schemeClr val="bg1"/>
                          </a:solidFill>
                        </a:rPr>
                        <a:t>Malignidad</a:t>
                      </a:r>
                    </a:p>
                    <a:p>
                      <a:pPr marL="203200" lvl="1" indent="-203200">
                        <a:buFont typeface="Arial" pitchFamily="34" charset="0"/>
                        <a:buChar char="•"/>
                      </a:pPr>
                      <a:r>
                        <a:rPr lang="es-MX" noProof="0" dirty="0" smtClean="0">
                          <a:solidFill>
                            <a:schemeClr val="bg1"/>
                          </a:solidFill>
                        </a:rPr>
                        <a:t>Infección (disquitis</a:t>
                      </a:r>
                      <a:r>
                        <a:rPr lang="es-MX" baseline="0" noProof="0" dirty="0" smtClean="0">
                          <a:solidFill>
                            <a:schemeClr val="bg1"/>
                          </a:solidFill>
                        </a:rPr>
                        <a:t> </a:t>
                      </a:r>
                      <a:r>
                        <a:rPr lang="es-MX" noProof="0" dirty="0" smtClean="0">
                          <a:solidFill>
                            <a:schemeClr val="bg1"/>
                          </a:solidFill>
                        </a:rPr>
                        <a:t>vertebral/osteomielitis)</a:t>
                      </a:r>
                    </a:p>
                    <a:p>
                      <a:pPr marL="203200" lvl="1" indent="-203200">
                        <a:buFont typeface="Arial" pitchFamily="34" charset="0"/>
                        <a:buChar char="•"/>
                      </a:pPr>
                      <a:r>
                        <a:rPr lang="es-MX" noProof="0" dirty="0" smtClean="0">
                          <a:solidFill>
                            <a:schemeClr val="bg1"/>
                          </a:solidFill>
                        </a:rPr>
                        <a:t>Enfermedad de tejido conectivo</a:t>
                      </a:r>
                    </a:p>
                    <a:p>
                      <a:pPr marL="203200" lvl="1" indent="-203200">
                        <a:buFont typeface="Arial" pitchFamily="34" charset="0"/>
                        <a:buChar char="•"/>
                      </a:pPr>
                      <a:r>
                        <a:rPr lang="es-MX" noProof="0" dirty="0" smtClean="0">
                          <a:solidFill>
                            <a:schemeClr val="bg1"/>
                          </a:solidFill>
                        </a:rPr>
                        <a:t>Espondiloartropatía inflamatoria</a:t>
                      </a:r>
                    </a:p>
                    <a:p>
                      <a:pPr marL="203200" indent="-203200">
                        <a:buFont typeface="Arial" pitchFamily="34" charset="0"/>
                        <a:buChar char="•"/>
                      </a:pP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3200" lvl="1" indent="-203200">
                        <a:buFont typeface="Arial" pitchFamily="34" charset="0"/>
                        <a:buChar char="•"/>
                      </a:pPr>
                      <a:r>
                        <a:rPr lang="es-MX" noProof="0" dirty="0" smtClean="0">
                          <a:solidFill>
                            <a:schemeClr val="bg1"/>
                          </a:solidFill>
                        </a:rPr>
                        <a:t>Padecimientos gastrointestinales(pancreatitis, enfermedad por úlcera péptica, colecistitis)</a:t>
                      </a:r>
                    </a:p>
                    <a:p>
                      <a:pPr marL="203200" lvl="1" indent="-203200">
                        <a:buFont typeface="Arial" pitchFamily="34" charset="0"/>
                        <a:buChar char="•"/>
                      </a:pPr>
                      <a:r>
                        <a:rPr lang="es-MX" noProof="0" dirty="0" smtClean="0">
                          <a:solidFill>
                            <a:schemeClr val="bg1"/>
                          </a:solidFill>
                        </a:rPr>
                        <a:t>Padecimientos pélvicos (endometriosis, enfermedad inflamatoria pélvica, prostatitis)</a:t>
                      </a:r>
                    </a:p>
                    <a:p>
                      <a:pPr marL="203200" lvl="1" indent="-203200">
                        <a:buFont typeface="Arial" pitchFamily="34" charset="0"/>
                        <a:buChar char="•"/>
                      </a:pPr>
                      <a:r>
                        <a:rPr lang="es-MX" noProof="0" dirty="0" smtClean="0">
                          <a:solidFill>
                            <a:schemeClr val="bg1"/>
                          </a:solidFill>
                        </a:rPr>
                        <a:t>Padecimientos retroperitoneales</a:t>
                      </a:r>
                      <a:r>
                        <a:rPr lang="es-MX" baseline="0" noProof="0" dirty="0" smtClean="0">
                          <a:solidFill>
                            <a:schemeClr val="bg1"/>
                          </a:solidFill>
                        </a:rPr>
                        <a:t> </a:t>
                      </a:r>
                      <a:r>
                        <a:rPr lang="es-MX" noProof="0" dirty="0" smtClean="0">
                          <a:solidFill>
                            <a:schemeClr val="bg1"/>
                          </a:solidFill>
                        </a:rPr>
                        <a:t>(cólico renal, pielonefritis)</a:t>
                      </a:r>
                    </a:p>
                    <a:p>
                      <a:pPr marL="203200" lvl="1" indent="-203200">
                        <a:buFont typeface="Arial" pitchFamily="34" charset="0"/>
                        <a:buChar char="•"/>
                      </a:pPr>
                      <a:r>
                        <a:rPr lang="es-MX" noProof="0" dirty="0" smtClean="0">
                          <a:solidFill>
                            <a:schemeClr val="bg1"/>
                          </a:solidFill>
                        </a:rPr>
                        <a:t>Herpes zoster</a:t>
                      </a: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bl>
          </a:graphicData>
        </a:graphic>
      </p:graphicFrame>
    </p:spTree>
    <p:extLst>
      <p:ext uri="{BB962C8B-B14F-4D97-AF65-F5344CB8AC3E}">
        <p14:creationId xmlns:p14="http://schemas.microsoft.com/office/powerpoint/2010/main" val="2718443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bwMode="auto">
          <a:xfrm>
            <a:off x="5391150" y="2414769"/>
            <a:ext cx="3273424" cy="818971"/>
          </a:xfrm>
          <a:custGeom>
            <a:avLst/>
            <a:gdLst>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0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0 w 3167062"/>
              <a:gd name="connsiteY5" fmla="*/ 0 h 1463675"/>
              <a:gd name="connsiteX0" fmla="*/ 0 w 3167062"/>
              <a:gd name="connsiteY0" fmla="*/ 0 h 1524000"/>
              <a:gd name="connsiteX1" fmla="*/ 1395412 w 3167062"/>
              <a:gd name="connsiteY1" fmla="*/ 676275 h 1524000"/>
              <a:gd name="connsiteX2" fmla="*/ 3167062 w 3167062"/>
              <a:gd name="connsiteY2" fmla="*/ 1357312 h 1524000"/>
              <a:gd name="connsiteX3" fmla="*/ 1271587 w 3167062"/>
              <a:gd name="connsiteY3" fmla="*/ 866775 h 1524000"/>
              <a:gd name="connsiteX4" fmla="*/ 0 w 3167062"/>
              <a:gd name="connsiteY4" fmla="*/ 1381125 h 1524000"/>
              <a:gd name="connsiteX5" fmla="*/ 0 w 3167062"/>
              <a:gd name="connsiteY5" fmla="*/ 0 h 1524000"/>
              <a:gd name="connsiteX0" fmla="*/ 0 w 3167062"/>
              <a:gd name="connsiteY0" fmla="*/ 0 h 1533525"/>
              <a:gd name="connsiteX1" fmla="*/ 1395412 w 3167062"/>
              <a:gd name="connsiteY1" fmla="*/ 676275 h 1533525"/>
              <a:gd name="connsiteX2" fmla="*/ 3167062 w 3167062"/>
              <a:gd name="connsiteY2" fmla="*/ 1357312 h 1533525"/>
              <a:gd name="connsiteX3" fmla="*/ 1271587 w 3167062"/>
              <a:gd name="connsiteY3" fmla="*/ 866775 h 1533525"/>
              <a:gd name="connsiteX4" fmla="*/ 0 w 3167062"/>
              <a:gd name="connsiteY4" fmla="*/ 1390650 h 1533525"/>
              <a:gd name="connsiteX5" fmla="*/ 0 w 3167062"/>
              <a:gd name="connsiteY5" fmla="*/ 0 h 1533525"/>
              <a:gd name="connsiteX0" fmla="*/ 0 w 3167062"/>
              <a:gd name="connsiteY0" fmla="*/ 0 h 1592261"/>
              <a:gd name="connsiteX1" fmla="*/ 1395412 w 3167062"/>
              <a:gd name="connsiteY1" fmla="*/ 676275 h 1592261"/>
              <a:gd name="connsiteX2" fmla="*/ 3167062 w 3167062"/>
              <a:gd name="connsiteY2" fmla="*/ 1357312 h 1592261"/>
              <a:gd name="connsiteX3" fmla="*/ 1632077 w 3167062"/>
              <a:gd name="connsiteY3" fmla="*/ 995361 h 1592261"/>
              <a:gd name="connsiteX4" fmla="*/ 0 w 3167062"/>
              <a:gd name="connsiteY4" fmla="*/ 1390650 h 1592261"/>
              <a:gd name="connsiteX5" fmla="*/ 0 w 3167062"/>
              <a:gd name="connsiteY5" fmla="*/ 0 h 1592261"/>
              <a:gd name="connsiteX0" fmla="*/ 0 w 3111581"/>
              <a:gd name="connsiteY0" fmla="*/ 0 h 1592261"/>
              <a:gd name="connsiteX1" fmla="*/ 1395412 w 3111581"/>
              <a:gd name="connsiteY1" fmla="*/ 676275 h 1592261"/>
              <a:gd name="connsiteX2" fmla="*/ 3111581 w 3111581"/>
              <a:gd name="connsiteY2" fmla="*/ 1300161 h 1592261"/>
              <a:gd name="connsiteX3" fmla="*/ 1632077 w 3111581"/>
              <a:gd name="connsiteY3" fmla="*/ 995361 h 1592261"/>
              <a:gd name="connsiteX4" fmla="*/ 0 w 3111581"/>
              <a:gd name="connsiteY4" fmla="*/ 1390650 h 1592261"/>
              <a:gd name="connsiteX5" fmla="*/ 0 w 3111581"/>
              <a:gd name="connsiteY5" fmla="*/ 0 h 1592261"/>
              <a:gd name="connsiteX0" fmla="*/ 0 w 3111581"/>
              <a:gd name="connsiteY0" fmla="*/ 0 h 1592261"/>
              <a:gd name="connsiteX1" fmla="*/ 1558102 w 3111581"/>
              <a:gd name="connsiteY1" fmla="*/ 690561 h 1592261"/>
              <a:gd name="connsiteX2" fmla="*/ 3111581 w 3111581"/>
              <a:gd name="connsiteY2" fmla="*/ 1300161 h 1592261"/>
              <a:gd name="connsiteX3" fmla="*/ 1632077 w 3111581"/>
              <a:gd name="connsiteY3" fmla="*/ 995361 h 1592261"/>
              <a:gd name="connsiteX4" fmla="*/ 0 w 3111581"/>
              <a:gd name="connsiteY4" fmla="*/ 1390650 h 1592261"/>
              <a:gd name="connsiteX5" fmla="*/ 0 w 3111581"/>
              <a:gd name="connsiteY5" fmla="*/ 0 h 1592261"/>
              <a:gd name="connsiteX0" fmla="*/ 670400 w 3111581"/>
              <a:gd name="connsiteY0" fmla="*/ 1025525 h 1546225"/>
              <a:gd name="connsiteX1" fmla="*/ 1558102 w 3111581"/>
              <a:gd name="connsiteY1" fmla="*/ 644525 h 1546225"/>
              <a:gd name="connsiteX2" fmla="*/ 3111581 w 3111581"/>
              <a:gd name="connsiteY2" fmla="*/ 1254125 h 1546225"/>
              <a:gd name="connsiteX3" fmla="*/ 1632077 w 3111581"/>
              <a:gd name="connsiteY3" fmla="*/ 949325 h 1546225"/>
              <a:gd name="connsiteX4" fmla="*/ 0 w 3111581"/>
              <a:gd name="connsiteY4" fmla="*/ 1344614 h 1546225"/>
              <a:gd name="connsiteX5" fmla="*/ 670400 w 3111581"/>
              <a:gd name="connsiteY5" fmla="*/ 1025525 h 1546225"/>
              <a:gd name="connsiteX0" fmla="*/ 78598 w 3111581"/>
              <a:gd name="connsiteY0" fmla="*/ 1254125 h 1546225"/>
              <a:gd name="connsiteX1" fmla="*/ 1558102 w 3111581"/>
              <a:gd name="connsiteY1" fmla="*/ 644525 h 1546225"/>
              <a:gd name="connsiteX2" fmla="*/ 3111581 w 3111581"/>
              <a:gd name="connsiteY2" fmla="*/ 1254125 h 1546225"/>
              <a:gd name="connsiteX3" fmla="*/ 1632077 w 3111581"/>
              <a:gd name="connsiteY3" fmla="*/ 949325 h 1546225"/>
              <a:gd name="connsiteX4" fmla="*/ 0 w 3111581"/>
              <a:gd name="connsiteY4" fmla="*/ 1344614 h 1546225"/>
              <a:gd name="connsiteX5" fmla="*/ 78598 w 3111581"/>
              <a:gd name="connsiteY5" fmla="*/ 1254125 h 1546225"/>
              <a:gd name="connsiteX0" fmla="*/ 4623 w 3111581"/>
              <a:gd name="connsiteY0" fmla="*/ 1254125 h 1546225"/>
              <a:gd name="connsiteX1" fmla="*/ 1558102 w 3111581"/>
              <a:gd name="connsiteY1" fmla="*/ 644525 h 1546225"/>
              <a:gd name="connsiteX2" fmla="*/ 3111581 w 3111581"/>
              <a:gd name="connsiteY2" fmla="*/ 1254125 h 1546225"/>
              <a:gd name="connsiteX3" fmla="*/ 1632077 w 3111581"/>
              <a:gd name="connsiteY3" fmla="*/ 949325 h 1546225"/>
              <a:gd name="connsiteX4" fmla="*/ 0 w 3111581"/>
              <a:gd name="connsiteY4" fmla="*/ 1344614 h 1546225"/>
              <a:gd name="connsiteX5" fmla="*/ 4623 w 3111581"/>
              <a:gd name="connsiteY5" fmla="*/ 1254125 h 1546225"/>
              <a:gd name="connsiteX0" fmla="*/ 4623 w 3111581"/>
              <a:gd name="connsiteY0" fmla="*/ 1254125 h 1546225"/>
              <a:gd name="connsiteX1" fmla="*/ 1558102 w 3111581"/>
              <a:gd name="connsiteY1" fmla="*/ 644525 h 1546225"/>
              <a:gd name="connsiteX2" fmla="*/ 3111581 w 3111581"/>
              <a:gd name="connsiteY2" fmla="*/ 1254125 h 1546225"/>
              <a:gd name="connsiteX3" fmla="*/ 1632077 w 3111581"/>
              <a:gd name="connsiteY3" fmla="*/ 949325 h 1546225"/>
              <a:gd name="connsiteX4" fmla="*/ 0 w 3111581"/>
              <a:gd name="connsiteY4" fmla="*/ 1344614 h 1546225"/>
              <a:gd name="connsiteX5" fmla="*/ 4623 w 3111581"/>
              <a:gd name="connsiteY5" fmla="*/ 1254125 h 1546225"/>
              <a:gd name="connsiteX0" fmla="*/ 4623 w 3261072"/>
              <a:gd name="connsiteY0" fmla="*/ 1254125 h 1546225"/>
              <a:gd name="connsiteX1" fmla="*/ 1558102 w 3261072"/>
              <a:gd name="connsiteY1" fmla="*/ 644525 h 1546225"/>
              <a:gd name="connsiteX2" fmla="*/ 2529026 w 3261072"/>
              <a:gd name="connsiteY2" fmla="*/ 1177925 h 1546225"/>
              <a:gd name="connsiteX3" fmla="*/ 3111581 w 3261072"/>
              <a:gd name="connsiteY3" fmla="*/ 1254125 h 1546225"/>
              <a:gd name="connsiteX4" fmla="*/ 1632077 w 3261072"/>
              <a:gd name="connsiteY4" fmla="*/ 949325 h 1546225"/>
              <a:gd name="connsiteX5" fmla="*/ 0 w 3261072"/>
              <a:gd name="connsiteY5" fmla="*/ 1344614 h 1546225"/>
              <a:gd name="connsiteX6" fmla="*/ 4623 w 3261072"/>
              <a:gd name="connsiteY6" fmla="*/ 1254125 h 1546225"/>
              <a:gd name="connsiteX0" fmla="*/ 4623 w 3370494"/>
              <a:gd name="connsiteY0" fmla="*/ 1254125 h 1546225"/>
              <a:gd name="connsiteX1" fmla="*/ 1558102 w 3370494"/>
              <a:gd name="connsiteY1" fmla="*/ 644525 h 1546225"/>
              <a:gd name="connsiteX2" fmla="*/ 3111581 w 3370494"/>
              <a:gd name="connsiteY2" fmla="*/ 644525 h 1546225"/>
              <a:gd name="connsiteX3" fmla="*/ 3111581 w 3370494"/>
              <a:gd name="connsiteY3" fmla="*/ 1254125 h 1546225"/>
              <a:gd name="connsiteX4" fmla="*/ 1632077 w 3370494"/>
              <a:gd name="connsiteY4" fmla="*/ 949325 h 1546225"/>
              <a:gd name="connsiteX5" fmla="*/ 0 w 3370494"/>
              <a:gd name="connsiteY5" fmla="*/ 1344614 h 1546225"/>
              <a:gd name="connsiteX6" fmla="*/ 4623 w 3370494"/>
              <a:gd name="connsiteY6" fmla="*/ 1254125 h 1546225"/>
              <a:gd name="connsiteX0" fmla="*/ 4623 w 3261072"/>
              <a:gd name="connsiteY0" fmla="*/ 1254125 h 1546225"/>
              <a:gd name="connsiteX1" fmla="*/ 1558102 w 3261072"/>
              <a:gd name="connsiteY1" fmla="*/ 644525 h 1546225"/>
              <a:gd name="connsiteX2" fmla="*/ 3111581 w 3261072"/>
              <a:gd name="connsiteY2" fmla="*/ 644525 h 1546225"/>
              <a:gd name="connsiteX3" fmla="*/ 3111581 w 3261072"/>
              <a:gd name="connsiteY3" fmla="*/ 1254125 h 1546225"/>
              <a:gd name="connsiteX4" fmla="*/ 1632077 w 3261072"/>
              <a:gd name="connsiteY4" fmla="*/ 949325 h 1546225"/>
              <a:gd name="connsiteX5" fmla="*/ 0 w 3261072"/>
              <a:gd name="connsiteY5" fmla="*/ 1344614 h 1546225"/>
              <a:gd name="connsiteX6" fmla="*/ 4623 w 3261072"/>
              <a:gd name="connsiteY6" fmla="*/ 1254125 h 1546225"/>
              <a:gd name="connsiteX0" fmla="*/ 4623 w 3140862"/>
              <a:gd name="connsiteY0" fmla="*/ 1254125 h 1546225"/>
              <a:gd name="connsiteX1" fmla="*/ 1558102 w 3140862"/>
              <a:gd name="connsiteY1" fmla="*/ 644525 h 1546225"/>
              <a:gd name="connsiteX2" fmla="*/ 3111581 w 3140862"/>
              <a:gd name="connsiteY2" fmla="*/ 644525 h 1546225"/>
              <a:gd name="connsiteX3" fmla="*/ 3111581 w 3140862"/>
              <a:gd name="connsiteY3" fmla="*/ 1254125 h 1546225"/>
              <a:gd name="connsiteX4" fmla="*/ 1632077 w 3140862"/>
              <a:gd name="connsiteY4" fmla="*/ 949325 h 1546225"/>
              <a:gd name="connsiteX5" fmla="*/ 0 w 3140862"/>
              <a:gd name="connsiteY5" fmla="*/ 1344614 h 1546225"/>
              <a:gd name="connsiteX6" fmla="*/ 4623 w 3140862"/>
              <a:gd name="connsiteY6" fmla="*/ 1254125 h 1546225"/>
              <a:gd name="connsiteX0" fmla="*/ 4623 w 3120828"/>
              <a:gd name="connsiteY0" fmla="*/ 1254125 h 1546225"/>
              <a:gd name="connsiteX1" fmla="*/ 1558102 w 3120828"/>
              <a:gd name="connsiteY1" fmla="*/ 644525 h 1546225"/>
              <a:gd name="connsiteX2" fmla="*/ 3111581 w 3120828"/>
              <a:gd name="connsiteY2" fmla="*/ 644525 h 1546225"/>
              <a:gd name="connsiteX3" fmla="*/ 3111581 w 3120828"/>
              <a:gd name="connsiteY3" fmla="*/ 1254125 h 1546225"/>
              <a:gd name="connsiteX4" fmla="*/ 1632077 w 3120828"/>
              <a:gd name="connsiteY4" fmla="*/ 949325 h 1546225"/>
              <a:gd name="connsiteX5" fmla="*/ 0 w 3120828"/>
              <a:gd name="connsiteY5" fmla="*/ 1344614 h 1546225"/>
              <a:gd name="connsiteX6" fmla="*/ 4623 w 3120828"/>
              <a:gd name="connsiteY6" fmla="*/ 1254125 h 1546225"/>
              <a:gd name="connsiteX0" fmla="*/ 4623 w 3131616"/>
              <a:gd name="connsiteY0" fmla="*/ 1254125 h 1546225"/>
              <a:gd name="connsiteX1" fmla="*/ 1558102 w 3131616"/>
              <a:gd name="connsiteY1" fmla="*/ 644525 h 1546225"/>
              <a:gd name="connsiteX2" fmla="*/ 3111581 w 3131616"/>
              <a:gd name="connsiteY2" fmla="*/ 644525 h 1546225"/>
              <a:gd name="connsiteX3" fmla="*/ 3111581 w 3131616"/>
              <a:gd name="connsiteY3" fmla="*/ 1254125 h 1546225"/>
              <a:gd name="connsiteX4" fmla="*/ 1632077 w 3131616"/>
              <a:gd name="connsiteY4" fmla="*/ 949325 h 1546225"/>
              <a:gd name="connsiteX5" fmla="*/ 0 w 3131616"/>
              <a:gd name="connsiteY5" fmla="*/ 1344614 h 1546225"/>
              <a:gd name="connsiteX6" fmla="*/ 4623 w 3131616"/>
              <a:gd name="connsiteY6" fmla="*/ 1254125 h 1546225"/>
              <a:gd name="connsiteX0" fmla="*/ 4623 w 3131616"/>
              <a:gd name="connsiteY0" fmla="*/ 1254125 h 1546225"/>
              <a:gd name="connsiteX1" fmla="*/ 1558102 w 3131616"/>
              <a:gd name="connsiteY1" fmla="*/ 644525 h 1546225"/>
              <a:gd name="connsiteX2" fmla="*/ 3111581 w 3131616"/>
              <a:gd name="connsiteY2" fmla="*/ 644525 h 1546225"/>
              <a:gd name="connsiteX3" fmla="*/ 3111581 w 3131616"/>
              <a:gd name="connsiteY3" fmla="*/ 1254125 h 1546225"/>
              <a:gd name="connsiteX4" fmla="*/ 1632077 w 3131616"/>
              <a:gd name="connsiteY4" fmla="*/ 949325 h 1546225"/>
              <a:gd name="connsiteX5" fmla="*/ 0 w 3131616"/>
              <a:gd name="connsiteY5" fmla="*/ 1344614 h 1546225"/>
              <a:gd name="connsiteX6" fmla="*/ 4623 w 3131616"/>
              <a:gd name="connsiteY6" fmla="*/ 1254125 h 1546225"/>
              <a:gd name="connsiteX0" fmla="*/ 4623 w 3131616"/>
              <a:gd name="connsiteY0" fmla="*/ 1254125 h 1546225"/>
              <a:gd name="connsiteX1" fmla="*/ 1558102 w 3131616"/>
              <a:gd name="connsiteY1" fmla="*/ 644525 h 1546225"/>
              <a:gd name="connsiteX2" fmla="*/ 3111581 w 3131616"/>
              <a:gd name="connsiteY2" fmla="*/ 644525 h 1546225"/>
              <a:gd name="connsiteX3" fmla="*/ 3111581 w 3131616"/>
              <a:gd name="connsiteY3" fmla="*/ 1254125 h 1546225"/>
              <a:gd name="connsiteX4" fmla="*/ 1632077 w 3131616"/>
              <a:gd name="connsiteY4" fmla="*/ 949325 h 1546225"/>
              <a:gd name="connsiteX5" fmla="*/ 0 w 3131616"/>
              <a:gd name="connsiteY5" fmla="*/ 1344614 h 1546225"/>
              <a:gd name="connsiteX6" fmla="*/ 4623 w 3131616"/>
              <a:gd name="connsiteY6" fmla="*/ 1254125 h 1546225"/>
              <a:gd name="connsiteX0" fmla="*/ 4623 w 3131616"/>
              <a:gd name="connsiteY0" fmla="*/ 1254125 h 1546225"/>
              <a:gd name="connsiteX1" fmla="*/ 1632078 w 3131616"/>
              <a:gd name="connsiteY1" fmla="*/ 644525 h 1546225"/>
              <a:gd name="connsiteX2" fmla="*/ 3111581 w 3131616"/>
              <a:gd name="connsiteY2" fmla="*/ 644525 h 1546225"/>
              <a:gd name="connsiteX3" fmla="*/ 3111581 w 3131616"/>
              <a:gd name="connsiteY3" fmla="*/ 1254125 h 1546225"/>
              <a:gd name="connsiteX4" fmla="*/ 1632077 w 3131616"/>
              <a:gd name="connsiteY4" fmla="*/ 949325 h 1546225"/>
              <a:gd name="connsiteX5" fmla="*/ 0 w 3131616"/>
              <a:gd name="connsiteY5" fmla="*/ 1344614 h 1546225"/>
              <a:gd name="connsiteX6" fmla="*/ 4623 w 3131616"/>
              <a:gd name="connsiteY6" fmla="*/ 1254125 h 1546225"/>
              <a:gd name="connsiteX0" fmla="*/ 4623 w 3131616"/>
              <a:gd name="connsiteY0" fmla="*/ 1254125 h 1546225"/>
              <a:gd name="connsiteX1" fmla="*/ 1632078 w 3131616"/>
              <a:gd name="connsiteY1" fmla="*/ 644525 h 1546225"/>
              <a:gd name="connsiteX2" fmla="*/ 3111581 w 3131616"/>
              <a:gd name="connsiteY2" fmla="*/ 644525 h 1546225"/>
              <a:gd name="connsiteX3" fmla="*/ 3111581 w 3131616"/>
              <a:gd name="connsiteY3" fmla="*/ 1254125 h 1546225"/>
              <a:gd name="connsiteX4" fmla="*/ 1632077 w 3131616"/>
              <a:gd name="connsiteY4" fmla="*/ 949325 h 1546225"/>
              <a:gd name="connsiteX5" fmla="*/ 0 w 3131616"/>
              <a:gd name="connsiteY5" fmla="*/ 1344614 h 1546225"/>
              <a:gd name="connsiteX6" fmla="*/ 4623 w 3131616"/>
              <a:gd name="connsiteY6" fmla="*/ 1254125 h 1546225"/>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965200"/>
              <a:gd name="connsiteX1" fmla="*/ 1632078 w 3131616"/>
              <a:gd name="connsiteY1" fmla="*/ 63500 h 965200"/>
              <a:gd name="connsiteX2" fmla="*/ 3111581 w 3131616"/>
              <a:gd name="connsiteY2" fmla="*/ 63500 h 965200"/>
              <a:gd name="connsiteX3" fmla="*/ 3111581 w 3131616"/>
              <a:gd name="connsiteY3" fmla="*/ 673100 h 965200"/>
              <a:gd name="connsiteX4" fmla="*/ 1632077 w 3131616"/>
              <a:gd name="connsiteY4" fmla="*/ 368300 h 965200"/>
              <a:gd name="connsiteX5" fmla="*/ 0 w 3131616"/>
              <a:gd name="connsiteY5" fmla="*/ 763589 h 965200"/>
              <a:gd name="connsiteX6" fmla="*/ 4623 w 3131616"/>
              <a:gd name="connsiteY6" fmla="*/ 673100 h 965200"/>
              <a:gd name="connsiteX0" fmla="*/ 4623 w 3131616"/>
              <a:gd name="connsiteY0" fmla="*/ 673100 h 820739"/>
              <a:gd name="connsiteX1" fmla="*/ 1632078 w 3131616"/>
              <a:gd name="connsiteY1" fmla="*/ 63500 h 820739"/>
              <a:gd name="connsiteX2" fmla="*/ 3111581 w 3131616"/>
              <a:gd name="connsiteY2" fmla="*/ 63500 h 820739"/>
              <a:gd name="connsiteX3" fmla="*/ 3111581 w 3131616"/>
              <a:gd name="connsiteY3" fmla="*/ 673100 h 820739"/>
              <a:gd name="connsiteX4" fmla="*/ 1632077 w 3131616"/>
              <a:gd name="connsiteY4" fmla="*/ 368300 h 820739"/>
              <a:gd name="connsiteX5" fmla="*/ 0 w 3131616"/>
              <a:gd name="connsiteY5" fmla="*/ 763589 h 820739"/>
              <a:gd name="connsiteX6" fmla="*/ 4623 w 3131616"/>
              <a:gd name="connsiteY6" fmla="*/ 673100 h 820739"/>
              <a:gd name="connsiteX0" fmla="*/ 4623 w 3131616"/>
              <a:gd name="connsiteY0" fmla="*/ 673100 h 820739"/>
              <a:gd name="connsiteX1" fmla="*/ 1632078 w 3131616"/>
              <a:gd name="connsiteY1" fmla="*/ 63500 h 820739"/>
              <a:gd name="connsiteX2" fmla="*/ 3111581 w 3131616"/>
              <a:gd name="connsiteY2" fmla="*/ 63500 h 820739"/>
              <a:gd name="connsiteX3" fmla="*/ 3111581 w 3131616"/>
              <a:gd name="connsiteY3" fmla="*/ 673100 h 820739"/>
              <a:gd name="connsiteX4" fmla="*/ 1632077 w 3131616"/>
              <a:gd name="connsiteY4" fmla="*/ 368300 h 820739"/>
              <a:gd name="connsiteX5" fmla="*/ 0 w 3131616"/>
              <a:gd name="connsiteY5" fmla="*/ 763589 h 820739"/>
              <a:gd name="connsiteX6" fmla="*/ 4623 w 3131616"/>
              <a:gd name="connsiteY6" fmla="*/ 673100 h 820739"/>
              <a:gd name="connsiteX0" fmla="*/ 4623 w 3131616"/>
              <a:gd name="connsiteY0" fmla="*/ 673100 h 820739"/>
              <a:gd name="connsiteX1" fmla="*/ 1632078 w 3131616"/>
              <a:gd name="connsiteY1" fmla="*/ 63500 h 820739"/>
              <a:gd name="connsiteX2" fmla="*/ 3111581 w 3131616"/>
              <a:gd name="connsiteY2" fmla="*/ 63500 h 820739"/>
              <a:gd name="connsiteX3" fmla="*/ 3111581 w 3131616"/>
              <a:gd name="connsiteY3" fmla="*/ 673100 h 820739"/>
              <a:gd name="connsiteX4" fmla="*/ 1632077 w 3131616"/>
              <a:gd name="connsiteY4" fmla="*/ 368300 h 820739"/>
              <a:gd name="connsiteX5" fmla="*/ 0 w 3131616"/>
              <a:gd name="connsiteY5" fmla="*/ 763589 h 820739"/>
              <a:gd name="connsiteX6" fmla="*/ 4623 w 3131616"/>
              <a:gd name="connsiteY6" fmla="*/ 673100 h 820739"/>
              <a:gd name="connsiteX0" fmla="*/ 4623 w 3150109"/>
              <a:gd name="connsiteY0" fmla="*/ 723900 h 871539"/>
              <a:gd name="connsiteX1" fmla="*/ 1632078 w 3150109"/>
              <a:gd name="connsiteY1" fmla="*/ 114300 h 871539"/>
              <a:gd name="connsiteX2" fmla="*/ 3111581 w 3150109"/>
              <a:gd name="connsiteY2" fmla="*/ 114300 h 871539"/>
              <a:gd name="connsiteX3" fmla="*/ 3130074 w 3150109"/>
              <a:gd name="connsiteY3" fmla="*/ 438150 h 871539"/>
              <a:gd name="connsiteX4" fmla="*/ 1632077 w 3150109"/>
              <a:gd name="connsiteY4" fmla="*/ 419100 h 871539"/>
              <a:gd name="connsiteX5" fmla="*/ 0 w 3150109"/>
              <a:gd name="connsiteY5" fmla="*/ 814389 h 871539"/>
              <a:gd name="connsiteX6" fmla="*/ 4623 w 3150109"/>
              <a:gd name="connsiteY6" fmla="*/ 723900 h 871539"/>
              <a:gd name="connsiteX0" fmla="*/ 4623 w 3150109"/>
              <a:gd name="connsiteY0" fmla="*/ 673100 h 820739"/>
              <a:gd name="connsiteX1" fmla="*/ 1632078 w 3150109"/>
              <a:gd name="connsiteY1" fmla="*/ 63500 h 820739"/>
              <a:gd name="connsiteX2" fmla="*/ 3111581 w 3150109"/>
              <a:gd name="connsiteY2" fmla="*/ 63500 h 820739"/>
              <a:gd name="connsiteX3" fmla="*/ 3130074 w 3150109"/>
              <a:gd name="connsiteY3" fmla="*/ 654050 h 820739"/>
              <a:gd name="connsiteX4" fmla="*/ 1632077 w 3150109"/>
              <a:gd name="connsiteY4" fmla="*/ 368300 h 820739"/>
              <a:gd name="connsiteX5" fmla="*/ 0 w 3150109"/>
              <a:gd name="connsiteY5" fmla="*/ 763589 h 820739"/>
              <a:gd name="connsiteX6" fmla="*/ 4623 w 3150109"/>
              <a:gd name="connsiteY6" fmla="*/ 673100 h 820739"/>
              <a:gd name="connsiteX0" fmla="*/ 4623 w 3150109"/>
              <a:gd name="connsiteY0" fmla="*/ 673100 h 820739"/>
              <a:gd name="connsiteX1" fmla="*/ 1632078 w 3150109"/>
              <a:gd name="connsiteY1" fmla="*/ 63500 h 820739"/>
              <a:gd name="connsiteX2" fmla="*/ 3111581 w 3150109"/>
              <a:gd name="connsiteY2" fmla="*/ 63500 h 820739"/>
              <a:gd name="connsiteX3" fmla="*/ 3130074 w 3150109"/>
              <a:gd name="connsiteY3" fmla="*/ 654050 h 820739"/>
              <a:gd name="connsiteX4" fmla="*/ 1650571 w 3150109"/>
              <a:gd name="connsiteY4" fmla="*/ 311150 h 820739"/>
              <a:gd name="connsiteX5" fmla="*/ 0 w 3150109"/>
              <a:gd name="connsiteY5" fmla="*/ 763589 h 820739"/>
              <a:gd name="connsiteX6" fmla="*/ 4623 w 3150109"/>
              <a:gd name="connsiteY6" fmla="*/ 673100 h 820739"/>
              <a:gd name="connsiteX0" fmla="*/ 4623 w 3150109"/>
              <a:gd name="connsiteY0" fmla="*/ 673100 h 820739"/>
              <a:gd name="connsiteX1" fmla="*/ 1632078 w 3150109"/>
              <a:gd name="connsiteY1" fmla="*/ 63500 h 820739"/>
              <a:gd name="connsiteX2" fmla="*/ 3111581 w 3150109"/>
              <a:gd name="connsiteY2" fmla="*/ 63500 h 820739"/>
              <a:gd name="connsiteX3" fmla="*/ 3130074 w 3150109"/>
              <a:gd name="connsiteY3" fmla="*/ 654050 h 820739"/>
              <a:gd name="connsiteX4" fmla="*/ 1650571 w 3150109"/>
              <a:gd name="connsiteY4" fmla="*/ 196850 h 820739"/>
              <a:gd name="connsiteX5" fmla="*/ 0 w 3150109"/>
              <a:gd name="connsiteY5" fmla="*/ 763589 h 820739"/>
              <a:gd name="connsiteX6" fmla="*/ 4623 w 3150109"/>
              <a:gd name="connsiteY6" fmla="*/ 673100 h 820739"/>
              <a:gd name="connsiteX0" fmla="*/ 4623 w 3150109"/>
              <a:gd name="connsiteY0" fmla="*/ 673100 h 820739"/>
              <a:gd name="connsiteX1" fmla="*/ 1632078 w 3150109"/>
              <a:gd name="connsiteY1" fmla="*/ 63500 h 820739"/>
              <a:gd name="connsiteX2" fmla="*/ 3111581 w 3150109"/>
              <a:gd name="connsiteY2" fmla="*/ 63500 h 820739"/>
              <a:gd name="connsiteX3" fmla="*/ 3130074 w 3150109"/>
              <a:gd name="connsiteY3" fmla="*/ 654050 h 820739"/>
              <a:gd name="connsiteX4" fmla="*/ 1696806 w 3150109"/>
              <a:gd name="connsiteY4" fmla="*/ 330200 h 820739"/>
              <a:gd name="connsiteX5" fmla="*/ 0 w 3150109"/>
              <a:gd name="connsiteY5" fmla="*/ 763589 h 820739"/>
              <a:gd name="connsiteX6" fmla="*/ 4623 w 3150109"/>
              <a:gd name="connsiteY6" fmla="*/ 673100 h 820739"/>
              <a:gd name="connsiteX0" fmla="*/ 4623 w 3150109"/>
              <a:gd name="connsiteY0" fmla="*/ 673100 h 763589"/>
              <a:gd name="connsiteX1" fmla="*/ 1632078 w 3150109"/>
              <a:gd name="connsiteY1" fmla="*/ 63500 h 763589"/>
              <a:gd name="connsiteX2" fmla="*/ 3111581 w 3150109"/>
              <a:gd name="connsiteY2" fmla="*/ 63500 h 763589"/>
              <a:gd name="connsiteX3" fmla="*/ 3130074 w 3150109"/>
              <a:gd name="connsiteY3" fmla="*/ 654050 h 763589"/>
              <a:gd name="connsiteX4" fmla="*/ 1696806 w 3150109"/>
              <a:gd name="connsiteY4" fmla="*/ 330200 h 763589"/>
              <a:gd name="connsiteX5" fmla="*/ 0 w 3150109"/>
              <a:gd name="connsiteY5" fmla="*/ 763589 h 763589"/>
              <a:gd name="connsiteX6" fmla="*/ 4623 w 3150109"/>
              <a:gd name="connsiteY6" fmla="*/ 673100 h 763589"/>
              <a:gd name="connsiteX0" fmla="*/ 4623 w 3150109"/>
              <a:gd name="connsiteY0" fmla="*/ 673100 h 773114"/>
              <a:gd name="connsiteX1" fmla="*/ 1632078 w 3150109"/>
              <a:gd name="connsiteY1" fmla="*/ 63500 h 773114"/>
              <a:gd name="connsiteX2" fmla="*/ 3111581 w 3150109"/>
              <a:gd name="connsiteY2" fmla="*/ 63500 h 773114"/>
              <a:gd name="connsiteX3" fmla="*/ 3130074 w 3150109"/>
              <a:gd name="connsiteY3" fmla="*/ 654050 h 773114"/>
              <a:gd name="connsiteX4" fmla="*/ 1696806 w 3150109"/>
              <a:gd name="connsiteY4" fmla="*/ 330200 h 773114"/>
              <a:gd name="connsiteX5" fmla="*/ 0 w 3150109"/>
              <a:gd name="connsiteY5" fmla="*/ 763589 h 773114"/>
              <a:gd name="connsiteX6" fmla="*/ 4623 w 3150109"/>
              <a:gd name="connsiteY6" fmla="*/ 673100 h 773114"/>
              <a:gd name="connsiteX0" fmla="*/ 4623 w 3150109"/>
              <a:gd name="connsiteY0" fmla="*/ 673100 h 782639"/>
              <a:gd name="connsiteX1" fmla="*/ 1632078 w 3150109"/>
              <a:gd name="connsiteY1" fmla="*/ 63500 h 782639"/>
              <a:gd name="connsiteX2" fmla="*/ 3111581 w 3150109"/>
              <a:gd name="connsiteY2" fmla="*/ 63500 h 782639"/>
              <a:gd name="connsiteX3" fmla="*/ 3130074 w 3150109"/>
              <a:gd name="connsiteY3" fmla="*/ 654050 h 782639"/>
              <a:gd name="connsiteX4" fmla="*/ 1696806 w 3150109"/>
              <a:gd name="connsiteY4" fmla="*/ 330200 h 782639"/>
              <a:gd name="connsiteX5" fmla="*/ 0 w 3150109"/>
              <a:gd name="connsiteY5" fmla="*/ 763589 h 782639"/>
              <a:gd name="connsiteX6" fmla="*/ 4623 w 3150109"/>
              <a:gd name="connsiteY6" fmla="*/ 673100 h 782639"/>
              <a:gd name="connsiteX0" fmla="*/ 4623 w 3150109"/>
              <a:gd name="connsiteY0" fmla="*/ 673100 h 782639"/>
              <a:gd name="connsiteX1" fmla="*/ 1632078 w 3150109"/>
              <a:gd name="connsiteY1" fmla="*/ 63500 h 782639"/>
              <a:gd name="connsiteX2" fmla="*/ 3111581 w 3150109"/>
              <a:gd name="connsiteY2" fmla="*/ 63500 h 782639"/>
              <a:gd name="connsiteX3" fmla="*/ 3130074 w 3150109"/>
              <a:gd name="connsiteY3" fmla="*/ 654050 h 782639"/>
              <a:gd name="connsiteX4" fmla="*/ 1696806 w 3150109"/>
              <a:gd name="connsiteY4" fmla="*/ 330200 h 782639"/>
              <a:gd name="connsiteX5" fmla="*/ 0 w 3150109"/>
              <a:gd name="connsiteY5" fmla="*/ 763589 h 782639"/>
              <a:gd name="connsiteX6" fmla="*/ 4623 w 3150109"/>
              <a:gd name="connsiteY6" fmla="*/ 673100 h 782639"/>
              <a:gd name="connsiteX0" fmla="*/ 4623 w 3150109"/>
              <a:gd name="connsiteY0" fmla="*/ 673100 h 782639"/>
              <a:gd name="connsiteX1" fmla="*/ 1632078 w 3150109"/>
              <a:gd name="connsiteY1" fmla="*/ 63500 h 782639"/>
              <a:gd name="connsiteX2" fmla="*/ 3111581 w 3150109"/>
              <a:gd name="connsiteY2" fmla="*/ 63500 h 782639"/>
              <a:gd name="connsiteX3" fmla="*/ 3130074 w 3150109"/>
              <a:gd name="connsiteY3" fmla="*/ 654050 h 782639"/>
              <a:gd name="connsiteX4" fmla="*/ 1696806 w 3150109"/>
              <a:gd name="connsiteY4" fmla="*/ 330200 h 782639"/>
              <a:gd name="connsiteX5" fmla="*/ 0 w 3150109"/>
              <a:gd name="connsiteY5" fmla="*/ 763589 h 782639"/>
              <a:gd name="connsiteX6" fmla="*/ 4623 w 3150109"/>
              <a:gd name="connsiteY6" fmla="*/ 673100 h 782639"/>
              <a:gd name="connsiteX0" fmla="*/ 4623 w 3136939"/>
              <a:gd name="connsiteY0" fmla="*/ 656043 h 747641"/>
              <a:gd name="connsiteX1" fmla="*/ 1632078 w 3136939"/>
              <a:gd name="connsiteY1" fmla="*/ 46443 h 747641"/>
              <a:gd name="connsiteX2" fmla="*/ 3111581 w 3136939"/>
              <a:gd name="connsiteY2" fmla="*/ 46443 h 747641"/>
              <a:gd name="connsiteX3" fmla="*/ 3130074 w 3136939"/>
              <a:gd name="connsiteY3" fmla="*/ 636993 h 747641"/>
              <a:gd name="connsiteX4" fmla="*/ 1696806 w 3136939"/>
              <a:gd name="connsiteY4" fmla="*/ 313143 h 747641"/>
              <a:gd name="connsiteX5" fmla="*/ 0 w 3136939"/>
              <a:gd name="connsiteY5" fmla="*/ 746532 h 747641"/>
              <a:gd name="connsiteX6" fmla="*/ 4623 w 3136939"/>
              <a:gd name="connsiteY6" fmla="*/ 656043 h 747641"/>
              <a:gd name="connsiteX0" fmla="*/ 4623 w 3136939"/>
              <a:gd name="connsiteY0" fmla="*/ 656043 h 747641"/>
              <a:gd name="connsiteX1" fmla="*/ 1632078 w 3136939"/>
              <a:gd name="connsiteY1" fmla="*/ 46443 h 747641"/>
              <a:gd name="connsiteX2" fmla="*/ 3111581 w 3136939"/>
              <a:gd name="connsiteY2" fmla="*/ 46443 h 747641"/>
              <a:gd name="connsiteX3" fmla="*/ 3130074 w 3136939"/>
              <a:gd name="connsiteY3" fmla="*/ 636993 h 747641"/>
              <a:gd name="connsiteX4" fmla="*/ 1696806 w 3136939"/>
              <a:gd name="connsiteY4" fmla="*/ 313143 h 747641"/>
              <a:gd name="connsiteX5" fmla="*/ 0 w 3136939"/>
              <a:gd name="connsiteY5" fmla="*/ 746532 h 747641"/>
              <a:gd name="connsiteX6" fmla="*/ 4623 w 3136939"/>
              <a:gd name="connsiteY6" fmla="*/ 656043 h 747641"/>
              <a:gd name="connsiteX0" fmla="*/ 4623 w 3136939"/>
              <a:gd name="connsiteY0" fmla="*/ 656043 h 747641"/>
              <a:gd name="connsiteX1" fmla="*/ 1632078 w 3136939"/>
              <a:gd name="connsiteY1" fmla="*/ 46443 h 747641"/>
              <a:gd name="connsiteX2" fmla="*/ 3111581 w 3136939"/>
              <a:gd name="connsiteY2" fmla="*/ 46443 h 747641"/>
              <a:gd name="connsiteX3" fmla="*/ 3130074 w 3136939"/>
              <a:gd name="connsiteY3" fmla="*/ 636993 h 747641"/>
              <a:gd name="connsiteX4" fmla="*/ 1696806 w 3136939"/>
              <a:gd name="connsiteY4" fmla="*/ 313143 h 747641"/>
              <a:gd name="connsiteX5" fmla="*/ 0 w 3136939"/>
              <a:gd name="connsiteY5" fmla="*/ 746532 h 747641"/>
              <a:gd name="connsiteX6" fmla="*/ 4623 w 3136939"/>
              <a:gd name="connsiteY6" fmla="*/ 656043 h 747641"/>
              <a:gd name="connsiteX0" fmla="*/ 4623 w 3136939"/>
              <a:gd name="connsiteY0" fmla="*/ 656043 h 747641"/>
              <a:gd name="connsiteX1" fmla="*/ 1632078 w 3136939"/>
              <a:gd name="connsiteY1" fmla="*/ 46443 h 747641"/>
              <a:gd name="connsiteX2" fmla="*/ 3111581 w 3136939"/>
              <a:gd name="connsiteY2" fmla="*/ 46443 h 747641"/>
              <a:gd name="connsiteX3" fmla="*/ 3130074 w 3136939"/>
              <a:gd name="connsiteY3" fmla="*/ 636993 h 747641"/>
              <a:gd name="connsiteX4" fmla="*/ 1696806 w 3136939"/>
              <a:gd name="connsiteY4" fmla="*/ 313143 h 747641"/>
              <a:gd name="connsiteX5" fmla="*/ 0 w 3136939"/>
              <a:gd name="connsiteY5" fmla="*/ 746532 h 747641"/>
              <a:gd name="connsiteX6" fmla="*/ 4623 w 3136939"/>
              <a:gd name="connsiteY6" fmla="*/ 656043 h 747641"/>
              <a:gd name="connsiteX0" fmla="*/ 4623 w 3136939"/>
              <a:gd name="connsiteY0" fmla="*/ 656043 h 747641"/>
              <a:gd name="connsiteX1" fmla="*/ 1632078 w 3136939"/>
              <a:gd name="connsiteY1" fmla="*/ 46443 h 747641"/>
              <a:gd name="connsiteX2" fmla="*/ 3111581 w 3136939"/>
              <a:gd name="connsiteY2" fmla="*/ 46443 h 747641"/>
              <a:gd name="connsiteX3" fmla="*/ 3130074 w 3136939"/>
              <a:gd name="connsiteY3" fmla="*/ 636993 h 747641"/>
              <a:gd name="connsiteX4" fmla="*/ 1696806 w 3136939"/>
              <a:gd name="connsiteY4" fmla="*/ 313143 h 747641"/>
              <a:gd name="connsiteX5" fmla="*/ 0 w 3136939"/>
              <a:gd name="connsiteY5" fmla="*/ 746532 h 747641"/>
              <a:gd name="connsiteX6" fmla="*/ 4623 w 3136939"/>
              <a:gd name="connsiteY6" fmla="*/ 656043 h 747641"/>
              <a:gd name="connsiteX0" fmla="*/ 4623 w 3136939"/>
              <a:gd name="connsiteY0" fmla="*/ 656043 h 747800"/>
              <a:gd name="connsiteX1" fmla="*/ 1632078 w 3136939"/>
              <a:gd name="connsiteY1" fmla="*/ 46443 h 747800"/>
              <a:gd name="connsiteX2" fmla="*/ 3111581 w 3136939"/>
              <a:gd name="connsiteY2" fmla="*/ 46443 h 747800"/>
              <a:gd name="connsiteX3" fmla="*/ 3130074 w 3136939"/>
              <a:gd name="connsiteY3" fmla="*/ 636993 h 747800"/>
              <a:gd name="connsiteX4" fmla="*/ 1696806 w 3136939"/>
              <a:gd name="connsiteY4" fmla="*/ 313143 h 747800"/>
              <a:gd name="connsiteX5" fmla="*/ 0 w 3136939"/>
              <a:gd name="connsiteY5" fmla="*/ 746532 h 747800"/>
              <a:gd name="connsiteX6" fmla="*/ 4623 w 3136939"/>
              <a:gd name="connsiteY6" fmla="*/ 656043 h 747800"/>
              <a:gd name="connsiteX0" fmla="*/ 4623 w 3136939"/>
              <a:gd name="connsiteY0" fmla="*/ 664721 h 756478"/>
              <a:gd name="connsiteX1" fmla="*/ 1632078 w 3136939"/>
              <a:gd name="connsiteY1" fmla="*/ 55121 h 756478"/>
              <a:gd name="connsiteX2" fmla="*/ 3111581 w 3136939"/>
              <a:gd name="connsiteY2" fmla="*/ 55121 h 756478"/>
              <a:gd name="connsiteX3" fmla="*/ 3130074 w 3136939"/>
              <a:gd name="connsiteY3" fmla="*/ 645671 h 756478"/>
              <a:gd name="connsiteX4" fmla="*/ 1696806 w 3136939"/>
              <a:gd name="connsiteY4" fmla="*/ 321821 h 756478"/>
              <a:gd name="connsiteX5" fmla="*/ 0 w 3136939"/>
              <a:gd name="connsiteY5" fmla="*/ 755210 h 756478"/>
              <a:gd name="connsiteX6" fmla="*/ 4623 w 3136939"/>
              <a:gd name="connsiteY6" fmla="*/ 664721 h 756478"/>
              <a:gd name="connsiteX0" fmla="*/ 4623 w 3160225"/>
              <a:gd name="connsiteY0" fmla="*/ 659064 h 750821"/>
              <a:gd name="connsiteX1" fmla="*/ 1632078 w 3160225"/>
              <a:gd name="connsiteY1" fmla="*/ 49464 h 750821"/>
              <a:gd name="connsiteX2" fmla="*/ 3157613 w 3160225"/>
              <a:gd name="connsiteY2" fmla="*/ 62984 h 750821"/>
              <a:gd name="connsiteX3" fmla="*/ 3130074 w 3160225"/>
              <a:gd name="connsiteY3" fmla="*/ 640014 h 750821"/>
              <a:gd name="connsiteX4" fmla="*/ 1696806 w 3160225"/>
              <a:gd name="connsiteY4" fmla="*/ 316164 h 750821"/>
              <a:gd name="connsiteX5" fmla="*/ 0 w 3160225"/>
              <a:gd name="connsiteY5" fmla="*/ 749553 h 750821"/>
              <a:gd name="connsiteX6" fmla="*/ 4623 w 3160225"/>
              <a:gd name="connsiteY6" fmla="*/ 659064 h 750821"/>
              <a:gd name="connsiteX0" fmla="*/ 4623 w 3157613"/>
              <a:gd name="connsiteY0" fmla="*/ 659064 h 750821"/>
              <a:gd name="connsiteX1" fmla="*/ 1632078 w 3157613"/>
              <a:gd name="connsiteY1" fmla="*/ 49464 h 750821"/>
              <a:gd name="connsiteX2" fmla="*/ 3157613 w 3157613"/>
              <a:gd name="connsiteY2" fmla="*/ 62984 h 750821"/>
              <a:gd name="connsiteX3" fmla="*/ 3130074 w 3157613"/>
              <a:gd name="connsiteY3" fmla="*/ 640014 h 750821"/>
              <a:gd name="connsiteX4" fmla="*/ 1696806 w 3157613"/>
              <a:gd name="connsiteY4" fmla="*/ 316164 h 750821"/>
              <a:gd name="connsiteX5" fmla="*/ 0 w 3157613"/>
              <a:gd name="connsiteY5" fmla="*/ 749553 h 750821"/>
              <a:gd name="connsiteX6" fmla="*/ 4623 w 3157613"/>
              <a:gd name="connsiteY6" fmla="*/ 659064 h 750821"/>
              <a:gd name="connsiteX0" fmla="*/ 4623 w 3157613"/>
              <a:gd name="connsiteY0" fmla="*/ 659064 h 750821"/>
              <a:gd name="connsiteX1" fmla="*/ 1632078 w 3157613"/>
              <a:gd name="connsiteY1" fmla="*/ 49464 h 750821"/>
              <a:gd name="connsiteX2" fmla="*/ 3157613 w 3157613"/>
              <a:gd name="connsiteY2" fmla="*/ 62984 h 750821"/>
              <a:gd name="connsiteX3" fmla="*/ 3143884 w 3157613"/>
              <a:gd name="connsiteY3" fmla="*/ 649028 h 750821"/>
              <a:gd name="connsiteX4" fmla="*/ 1696806 w 3157613"/>
              <a:gd name="connsiteY4" fmla="*/ 316164 h 750821"/>
              <a:gd name="connsiteX5" fmla="*/ 0 w 3157613"/>
              <a:gd name="connsiteY5" fmla="*/ 749553 h 750821"/>
              <a:gd name="connsiteX6" fmla="*/ 4623 w 3157613"/>
              <a:gd name="connsiteY6" fmla="*/ 659064 h 750821"/>
              <a:gd name="connsiteX0" fmla="*/ 4623 w 3157613"/>
              <a:gd name="connsiteY0" fmla="*/ 623198 h 714955"/>
              <a:gd name="connsiteX1" fmla="*/ 1632078 w 3157613"/>
              <a:gd name="connsiteY1" fmla="*/ 13598 h 714955"/>
              <a:gd name="connsiteX2" fmla="*/ 3157613 w 3157613"/>
              <a:gd name="connsiteY2" fmla="*/ 27118 h 714955"/>
              <a:gd name="connsiteX3" fmla="*/ 3143884 w 3157613"/>
              <a:gd name="connsiteY3" fmla="*/ 613162 h 714955"/>
              <a:gd name="connsiteX4" fmla="*/ 1696806 w 3157613"/>
              <a:gd name="connsiteY4" fmla="*/ 280298 h 714955"/>
              <a:gd name="connsiteX5" fmla="*/ 0 w 3157613"/>
              <a:gd name="connsiteY5" fmla="*/ 713687 h 714955"/>
              <a:gd name="connsiteX6" fmla="*/ 4623 w 3157613"/>
              <a:gd name="connsiteY6" fmla="*/ 623198 h 714955"/>
              <a:gd name="connsiteX0" fmla="*/ 4623 w 3157613"/>
              <a:gd name="connsiteY0" fmla="*/ 612476 h 704233"/>
              <a:gd name="connsiteX1" fmla="*/ 1733348 w 3157613"/>
              <a:gd name="connsiteY1" fmla="*/ 74980 h 704233"/>
              <a:gd name="connsiteX2" fmla="*/ 3157613 w 3157613"/>
              <a:gd name="connsiteY2" fmla="*/ 16396 h 704233"/>
              <a:gd name="connsiteX3" fmla="*/ 3143884 w 3157613"/>
              <a:gd name="connsiteY3" fmla="*/ 602440 h 704233"/>
              <a:gd name="connsiteX4" fmla="*/ 1696806 w 3157613"/>
              <a:gd name="connsiteY4" fmla="*/ 269576 h 704233"/>
              <a:gd name="connsiteX5" fmla="*/ 0 w 3157613"/>
              <a:gd name="connsiteY5" fmla="*/ 702965 h 704233"/>
              <a:gd name="connsiteX6" fmla="*/ 4623 w 3157613"/>
              <a:gd name="connsiteY6" fmla="*/ 612476 h 704233"/>
              <a:gd name="connsiteX0" fmla="*/ 4623 w 3157613"/>
              <a:gd name="connsiteY0" fmla="*/ 619362 h 711119"/>
              <a:gd name="connsiteX1" fmla="*/ 1678110 w 3157613"/>
              <a:gd name="connsiteY1" fmla="*/ 27788 h 711119"/>
              <a:gd name="connsiteX2" fmla="*/ 3157613 w 3157613"/>
              <a:gd name="connsiteY2" fmla="*/ 23282 h 711119"/>
              <a:gd name="connsiteX3" fmla="*/ 3143884 w 3157613"/>
              <a:gd name="connsiteY3" fmla="*/ 609326 h 711119"/>
              <a:gd name="connsiteX4" fmla="*/ 1696806 w 3157613"/>
              <a:gd name="connsiteY4" fmla="*/ 276462 h 711119"/>
              <a:gd name="connsiteX5" fmla="*/ 0 w 3157613"/>
              <a:gd name="connsiteY5" fmla="*/ 709851 h 711119"/>
              <a:gd name="connsiteX6" fmla="*/ 4623 w 3157613"/>
              <a:gd name="connsiteY6" fmla="*/ 619362 h 711119"/>
              <a:gd name="connsiteX0" fmla="*/ 4623 w 3157613"/>
              <a:gd name="connsiteY0" fmla="*/ 647043 h 738800"/>
              <a:gd name="connsiteX1" fmla="*/ 1678110 w 3157613"/>
              <a:gd name="connsiteY1" fmla="*/ 55469 h 738800"/>
              <a:gd name="connsiteX2" fmla="*/ 3157613 w 3157613"/>
              <a:gd name="connsiteY2" fmla="*/ 50963 h 738800"/>
              <a:gd name="connsiteX3" fmla="*/ 3143884 w 3157613"/>
              <a:gd name="connsiteY3" fmla="*/ 637007 h 738800"/>
              <a:gd name="connsiteX4" fmla="*/ 1696806 w 3157613"/>
              <a:gd name="connsiteY4" fmla="*/ 304143 h 738800"/>
              <a:gd name="connsiteX5" fmla="*/ 0 w 3157613"/>
              <a:gd name="connsiteY5" fmla="*/ 737532 h 738800"/>
              <a:gd name="connsiteX6" fmla="*/ 4623 w 3157613"/>
              <a:gd name="connsiteY6" fmla="*/ 647043 h 738800"/>
              <a:gd name="connsiteX0" fmla="*/ 4623 w 3157613"/>
              <a:gd name="connsiteY0" fmla="*/ 657747 h 749504"/>
              <a:gd name="connsiteX1" fmla="*/ 1678110 w 3157613"/>
              <a:gd name="connsiteY1" fmla="*/ 66173 h 749504"/>
              <a:gd name="connsiteX2" fmla="*/ 3157613 w 3157613"/>
              <a:gd name="connsiteY2" fmla="*/ 61667 h 749504"/>
              <a:gd name="connsiteX3" fmla="*/ 3143884 w 3157613"/>
              <a:gd name="connsiteY3" fmla="*/ 647711 h 749504"/>
              <a:gd name="connsiteX4" fmla="*/ 1696806 w 3157613"/>
              <a:gd name="connsiteY4" fmla="*/ 314847 h 749504"/>
              <a:gd name="connsiteX5" fmla="*/ 0 w 3157613"/>
              <a:gd name="connsiteY5" fmla="*/ 748236 h 749504"/>
              <a:gd name="connsiteX6" fmla="*/ 4623 w 3157613"/>
              <a:gd name="connsiteY6" fmla="*/ 657747 h 749504"/>
              <a:gd name="connsiteX0" fmla="*/ 13829 w 3157613"/>
              <a:gd name="connsiteY0" fmla="*/ 626201 h 749504"/>
              <a:gd name="connsiteX1" fmla="*/ 1678110 w 3157613"/>
              <a:gd name="connsiteY1" fmla="*/ 66173 h 749504"/>
              <a:gd name="connsiteX2" fmla="*/ 3157613 w 3157613"/>
              <a:gd name="connsiteY2" fmla="*/ 61667 h 749504"/>
              <a:gd name="connsiteX3" fmla="*/ 3143884 w 3157613"/>
              <a:gd name="connsiteY3" fmla="*/ 647711 h 749504"/>
              <a:gd name="connsiteX4" fmla="*/ 1696806 w 3157613"/>
              <a:gd name="connsiteY4" fmla="*/ 314847 h 749504"/>
              <a:gd name="connsiteX5" fmla="*/ 0 w 3157613"/>
              <a:gd name="connsiteY5" fmla="*/ 748236 h 749504"/>
              <a:gd name="connsiteX6" fmla="*/ 13829 w 3157613"/>
              <a:gd name="connsiteY6" fmla="*/ 626201 h 749504"/>
              <a:gd name="connsiteX0" fmla="*/ 13829 w 3157613"/>
              <a:gd name="connsiteY0" fmla="*/ 617188 h 749504"/>
              <a:gd name="connsiteX1" fmla="*/ 1678110 w 3157613"/>
              <a:gd name="connsiteY1" fmla="*/ 66173 h 749504"/>
              <a:gd name="connsiteX2" fmla="*/ 3157613 w 3157613"/>
              <a:gd name="connsiteY2" fmla="*/ 61667 h 749504"/>
              <a:gd name="connsiteX3" fmla="*/ 3143884 w 3157613"/>
              <a:gd name="connsiteY3" fmla="*/ 647711 h 749504"/>
              <a:gd name="connsiteX4" fmla="*/ 1696806 w 3157613"/>
              <a:gd name="connsiteY4" fmla="*/ 314847 h 749504"/>
              <a:gd name="connsiteX5" fmla="*/ 0 w 3157613"/>
              <a:gd name="connsiteY5" fmla="*/ 748236 h 749504"/>
              <a:gd name="connsiteX6" fmla="*/ 13829 w 3157613"/>
              <a:gd name="connsiteY6" fmla="*/ 617188 h 749504"/>
              <a:gd name="connsiteX0" fmla="*/ 13829 w 3157613"/>
              <a:gd name="connsiteY0" fmla="*/ 617188 h 749504"/>
              <a:gd name="connsiteX1" fmla="*/ 1678110 w 3157613"/>
              <a:gd name="connsiteY1" fmla="*/ 66173 h 749504"/>
              <a:gd name="connsiteX2" fmla="*/ 3157613 w 3157613"/>
              <a:gd name="connsiteY2" fmla="*/ 61667 h 749504"/>
              <a:gd name="connsiteX3" fmla="*/ 3143884 w 3157613"/>
              <a:gd name="connsiteY3" fmla="*/ 647711 h 749504"/>
              <a:gd name="connsiteX4" fmla="*/ 1696806 w 3157613"/>
              <a:gd name="connsiteY4" fmla="*/ 314847 h 749504"/>
              <a:gd name="connsiteX5" fmla="*/ 0 w 3157613"/>
              <a:gd name="connsiteY5" fmla="*/ 748236 h 749504"/>
              <a:gd name="connsiteX6" fmla="*/ 13829 w 3157613"/>
              <a:gd name="connsiteY6" fmla="*/ 617188 h 749504"/>
              <a:gd name="connsiteX0" fmla="*/ 13829 w 3157613"/>
              <a:gd name="connsiteY0" fmla="*/ 617188 h 749504"/>
              <a:gd name="connsiteX1" fmla="*/ 1678110 w 3157613"/>
              <a:gd name="connsiteY1" fmla="*/ 66173 h 749504"/>
              <a:gd name="connsiteX2" fmla="*/ 3157613 w 3157613"/>
              <a:gd name="connsiteY2" fmla="*/ 61667 h 749504"/>
              <a:gd name="connsiteX3" fmla="*/ 3143884 w 3157613"/>
              <a:gd name="connsiteY3" fmla="*/ 647711 h 749504"/>
              <a:gd name="connsiteX4" fmla="*/ 1696806 w 3157613"/>
              <a:gd name="connsiteY4" fmla="*/ 314847 h 749504"/>
              <a:gd name="connsiteX5" fmla="*/ 0 w 3157613"/>
              <a:gd name="connsiteY5" fmla="*/ 748236 h 749504"/>
              <a:gd name="connsiteX6" fmla="*/ 13829 w 3157613"/>
              <a:gd name="connsiteY6" fmla="*/ 617188 h 749504"/>
              <a:gd name="connsiteX0" fmla="*/ 13829 w 3163919"/>
              <a:gd name="connsiteY0" fmla="*/ 656405 h 806503"/>
              <a:gd name="connsiteX1" fmla="*/ 1678110 w 3163919"/>
              <a:gd name="connsiteY1" fmla="*/ 105390 h 806503"/>
              <a:gd name="connsiteX2" fmla="*/ 3157613 w 3163919"/>
              <a:gd name="connsiteY2" fmla="*/ 100884 h 806503"/>
              <a:gd name="connsiteX3" fmla="*/ 3143884 w 3163919"/>
              <a:gd name="connsiteY3" fmla="*/ 686928 h 806503"/>
              <a:gd name="connsiteX4" fmla="*/ 1696806 w 3163919"/>
              <a:gd name="connsiteY4" fmla="*/ 354064 h 806503"/>
              <a:gd name="connsiteX5" fmla="*/ 0 w 3163919"/>
              <a:gd name="connsiteY5" fmla="*/ 787453 h 806503"/>
              <a:gd name="connsiteX6" fmla="*/ 13829 w 3163919"/>
              <a:gd name="connsiteY6" fmla="*/ 656405 h 806503"/>
              <a:gd name="connsiteX0" fmla="*/ 13829 w 3163919"/>
              <a:gd name="connsiteY0" fmla="*/ 624859 h 774957"/>
              <a:gd name="connsiteX1" fmla="*/ 1678110 w 3163919"/>
              <a:gd name="connsiteY1" fmla="*/ 73844 h 774957"/>
              <a:gd name="connsiteX2" fmla="*/ 3157613 w 3163919"/>
              <a:gd name="connsiteY2" fmla="*/ 69338 h 774957"/>
              <a:gd name="connsiteX3" fmla="*/ 3143884 w 3163919"/>
              <a:gd name="connsiteY3" fmla="*/ 655382 h 774957"/>
              <a:gd name="connsiteX4" fmla="*/ 1696806 w 3163919"/>
              <a:gd name="connsiteY4" fmla="*/ 322518 h 774957"/>
              <a:gd name="connsiteX5" fmla="*/ 0 w 3163919"/>
              <a:gd name="connsiteY5" fmla="*/ 755907 h 774957"/>
              <a:gd name="connsiteX6" fmla="*/ 13829 w 3163919"/>
              <a:gd name="connsiteY6" fmla="*/ 624859 h 774957"/>
              <a:gd name="connsiteX0" fmla="*/ 13829 w 3163919"/>
              <a:gd name="connsiteY0" fmla="*/ 624859 h 774957"/>
              <a:gd name="connsiteX1" fmla="*/ 1678110 w 3163919"/>
              <a:gd name="connsiteY1" fmla="*/ 73844 h 774957"/>
              <a:gd name="connsiteX2" fmla="*/ 3157613 w 3163919"/>
              <a:gd name="connsiteY2" fmla="*/ 69338 h 774957"/>
              <a:gd name="connsiteX3" fmla="*/ 3143884 w 3163919"/>
              <a:gd name="connsiteY3" fmla="*/ 655382 h 774957"/>
              <a:gd name="connsiteX4" fmla="*/ 1696806 w 3163919"/>
              <a:gd name="connsiteY4" fmla="*/ 322518 h 774957"/>
              <a:gd name="connsiteX5" fmla="*/ 0 w 3163919"/>
              <a:gd name="connsiteY5" fmla="*/ 755907 h 774957"/>
              <a:gd name="connsiteX6" fmla="*/ 13829 w 3163919"/>
              <a:gd name="connsiteY6" fmla="*/ 624859 h 774957"/>
              <a:gd name="connsiteX0" fmla="*/ 13829 w 3163919"/>
              <a:gd name="connsiteY0" fmla="*/ 624859 h 774957"/>
              <a:gd name="connsiteX1" fmla="*/ 1678110 w 3163919"/>
              <a:gd name="connsiteY1" fmla="*/ 73844 h 774957"/>
              <a:gd name="connsiteX2" fmla="*/ 3157613 w 3163919"/>
              <a:gd name="connsiteY2" fmla="*/ 69338 h 774957"/>
              <a:gd name="connsiteX3" fmla="*/ 3143884 w 3163919"/>
              <a:gd name="connsiteY3" fmla="*/ 655382 h 774957"/>
              <a:gd name="connsiteX4" fmla="*/ 1696806 w 3163919"/>
              <a:gd name="connsiteY4" fmla="*/ 322518 h 774957"/>
              <a:gd name="connsiteX5" fmla="*/ 0 w 3163919"/>
              <a:gd name="connsiteY5" fmla="*/ 755907 h 774957"/>
              <a:gd name="connsiteX6" fmla="*/ 13829 w 3163919"/>
              <a:gd name="connsiteY6" fmla="*/ 624859 h 77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919" h="774957">
                <a:moveTo>
                  <a:pt x="13829" y="624859"/>
                </a:moveTo>
                <a:cubicBezTo>
                  <a:pt x="546349" y="544460"/>
                  <a:pt x="1476909" y="92172"/>
                  <a:pt x="1678110" y="73844"/>
                </a:cubicBezTo>
                <a:cubicBezTo>
                  <a:pt x="1942540" y="0"/>
                  <a:pt x="2723009" y="5838"/>
                  <a:pt x="3157613" y="69338"/>
                </a:cubicBezTo>
                <a:cubicBezTo>
                  <a:pt x="3153050" y="247138"/>
                  <a:pt x="3163919" y="217232"/>
                  <a:pt x="3143884" y="655382"/>
                </a:cubicBezTo>
                <a:cubicBezTo>
                  <a:pt x="2747461" y="519832"/>
                  <a:pt x="2054924" y="278785"/>
                  <a:pt x="1696806" y="322518"/>
                </a:cubicBezTo>
                <a:cubicBezTo>
                  <a:pt x="1403370" y="342642"/>
                  <a:pt x="641269" y="774957"/>
                  <a:pt x="0" y="755907"/>
                </a:cubicBezTo>
                <a:lnTo>
                  <a:pt x="13829" y="624859"/>
                </a:ln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27" name="Freeform 26"/>
          <p:cNvSpPr/>
          <p:nvPr/>
        </p:nvSpPr>
        <p:spPr bwMode="auto">
          <a:xfrm>
            <a:off x="5405438" y="4547122"/>
            <a:ext cx="3230562" cy="1098550"/>
          </a:xfrm>
          <a:custGeom>
            <a:avLst/>
            <a:gdLst>
              <a:gd name="connsiteX0" fmla="*/ 0 w 3225800"/>
              <a:gd name="connsiteY0" fmla="*/ 1054100 h 1054100"/>
              <a:gd name="connsiteX1" fmla="*/ 1955800 w 3225800"/>
              <a:gd name="connsiteY1" fmla="*/ 806450 h 1054100"/>
              <a:gd name="connsiteX2" fmla="*/ 3225800 w 3225800"/>
              <a:gd name="connsiteY2" fmla="*/ 0 h 1054100"/>
              <a:gd name="connsiteX3" fmla="*/ 3219450 w 3225800"/>
              <a:gd name="connsiteY3" fmla="*/ 838200 h 1054100"/>
              <a:gd name="connsiteX4" fmla="*/ 1689100 w 3225800"/>
              <a:gd name="connsiteY4" fmla="*/ 1035050 h 1054100"/>
              <a:gd name="connsiteX5" fmla="*/ 0 w 3225800"/>
              <a:gd name="connsiteY5" fmla="*/ 1054100 h 1054100"/>
              <a:gd name="connsiteX0" fmla="*/ 0 w 3225800"/>
              <a:gd name="connsiteY0" fmla="*/ 1054100 h 1098550"/>
              <a:gd name="connsiteX1" fmla="*/ 1955800 w 3225800"/>
              <a:gd name="connsiteY1" fmla="*/ 806450 h 1098550"/>
              <a:gd name="connsiteX2" fmla="*/ 3225800 w 3225800"/>
              <a:gd name="connsiteY2" fmla="*/ 0 h 1098550"/>
              <a:gd name="connsiteX3" fmla="*/ 3219450 w 3225800"/>
              <a:gd name="connsiteY3" fmla="*/ 838200 h 1098550"/>
              <a:gd name="connsiteX4" fmla="*/ 1689100 w 3225800"/>
              <a:gd name="connsiteY4" fmla="*/ 1035050 h 1098550"/>
              <a:gd name="connsiteX5" fmla="*/ 0 w 3225800"/>
              <a:gd name="connsiteY5" fmla="*/ 1054100 h 1098550"/>
              <a:gd name="connsiteX0" fmla="*/ 0 w 3225800"/>
              <a:gd name="connsiteY0" fmla="*/ 1054100 h 1098550"/>
              <a:gd name="connsiteX1" fmla="*/ 1955800 w 3225800"/>
              <a:gd name="connsiteY1" fmla="*/ 806450 h 1098550"/>
              <a:gd name="connsiteX2" fmla="*/ 3225800 w 3225800"/>
              <a:gd name="connsiteY2" fmla="*/ 0 h 1098550"/>
              <a:gd name="connsiteX3" fmla="*/ 3219450 w 3225800"/>
              <a:gd name="connsiteY3" fmla="*/ 838200 h 1098550"/>
              <a:gd name="connsiteX4" fmla="*/ 1689100 w 3225800"/>
              <a:gd name="connsiteY4" fmla="*/ 1035050 h 1098550"/>
              <a:gd name="connsiteX5" fmla="*/ 0 w 3225800"/>
              <a:gd name="connsiteY5" fmla="*/ 1054100 h 1098550"/>
              <a:gd name="connsiteX0" fmla="*/ 0 w 3230562"/>
              <a:gd name="connsiteY0" fmla="*/ 1098550 h 1143000"/>
              <a:gd name="connsiteX1" fmla="*/ 1960562 w 3230562"/>
              <a:gd name="connsiteY1" fmla="*/ 806450 h 1143000"/>
              <a:gd name="connsiteX2" fmla="*/ 3230562 w 3230562"/>
              <a:gd name="connsiteY2" fmla="*/ 0 h 1143000"/>
              <a:gd name="connsiteX3" fmla="*/ 3224212 w 3230562"/>
              <a:gd name="connsiteY3" fmla="*/ 838200 h 1143000"/>
              <a:gd name="connsiteX4" fmla="*/ 1693862 w 3230562"/>
              <a:gd name="connsiteY4" fmla="*/ 1035050 h 1143000"/>
              <a:gd name="connsiteX5" fmla="*/ 0 w 3230562"/>
              <a:gd name="connsiteY5" fmla="*/ 1098550 h 114300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 name="connsiteX0" fmla="*/ 0 w 3230562"/>
              <a:gd name="connsiteY0" fmla="*/ 1098550 h 1098550"/>
              <a:gd name="connsiteX1" fmla="*/ 1960562 w 3230562"/>
              <a:gd name="connsiteY1" fmla="*/ 806450 h 1098550"/>
              <a:gd name="connsiteX2" fmla="*/ 3230562 w 3230562"/>
              <a:gd name="connsiteY2" fmla="*/ 0 h 1098550"/>
              <a:gd name="connsiteX3" fmla="*/ 3224212 w 3230562"/>
              <a:gd name="connsiteY3" fmla="*/ 838200 h 1098550"/>
              <a:gd name="connsiteX4" fmla="*/ 1693862 w 3230562"/>
              <a:gd name="connsiteY4" fmla="*/ 1035050 h 1098550"/>
              <a:gd name="connsiteX5" fmla="*/ 0 w 3230562"/>
              <a:gd name="connsiteY5" fmla="*/ 10985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0562" h="1098550">
                <a:moveTo>
                  <a:pt x="0" y="1098550"/>
                </a:moveTo>
                <a:cubicBezTo>
                  <a:pt x="551921" y="1071033"/>
                  <a:pt x="1326091" y="1018117"/>
                  <a:pt x="1960562" y="806450"/>
                </a:cubicBezTo>
                <a:cubicBezTo>
                  <a:pt x="2275945" y="707495"/>
                  <a:pt x="2578629" y="548217"/>
                  <a:pt x="3230562" y="0"/>
                </a:cubicBezTo>
                <a:cubicBezTo>
                  <a:pt x="3228445" y="279400"/>
                  <a:pt x="3226329" y="558800"/>
                  <a:pt x="3224212" y="838200"/>
                </a:cubicBezTo>
                <a:cubicBezTo>
                  <a:pt x="2555345" y="865717"/>
                  <a:pt x="2388129" y="918633"/>
                  <a:pt x="1693862" y="1035050"/>
                </a:cubicBezTo>
                <a:cubicBezTo>
                  <a:pt x="1264179" y="1060450"/>
                  <a:pt x="1007533" y="1098550"/>
                  <a:pt x="0" y="1098550"/>
                </a:cubicBez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endParaRPr lang="es-MX" dirty="0" smtClean="0">
              <a:latin typeface="Arial" charset="0"/>
            </a:endParaRPr>
          </a:p>
        </p:txBody>
      </p:sp>
      <p:sp>
        <p:nvSpPr>
          <p:cNvPr id="26" name="Freeform 25"/>
          <p:cNvSpPr/>
          <p:nvPr/>
        </p:nvSpPr>
        <p:spPr bwMode="auto">
          <a:xfrm>
            <a:off x="970994" y="4982096"/>
            <a:ext cx="3251756" cy="669925"/>
          </a:xfrm>
          <a:custGeom>
            <a:avLst/>
            <a:gdLst>
              <a:gd name="connsiteX0" fmla="*/ 47625 w 3267075"/>
              <a:gd name="connsiteY0" fmla="*/ 552450 h 609600"/>
              <a:gd name="connsiteX1" fmla="*/ 1695450 w 3267075"/>
              <a:gd name="connsiteY1" fmla="*/ 180975 h 609600"/>
              <a:gd name="connsiteX2" fmla="*/ 3228975 w 3267075"/>
              <a:gd name="connsiteY2" fmla="*/ 0 h 609600"/>
              <a:gd name="connsiteX3" fmla="*/ 3267075 w 3267075"/>
              <a:gd name="connsiteY3" fmla="*/ 0 h 609600"/>
              <a:gd name="connsiteX4" fmla="*/ 3257550 w 3267075"/>
              <a:gd name="connsiteY4" fmla="*/ 561975 h 609600"/>
              <a:gd name="connsiteX5" fmla="*/ 1819275 w 3267075"/>
              <a:gd name="connsiteY5" fmla="*/ 381000 h 609600"/>
              <a:gd name="connsiteX6" fmla="*/ 0 w 3267075"/>
              <a:gd name="connsiteY6" fmla="*/ 609600 h 609600"/>
              <a:gd name="connsiteX7" fmla="*/ 47625 w 3267075"/>
              <a:gd name="connsiteY7" fmla="*/ 552450 h 609600"/>
              <a:gd name="connsiteX0" fmla="*/ 0 w 3267637"/>
              <a:gd name="connsiteY0" fmla="*/ 561975 h 609600"/>
              <a:gd name="connsiteX1" fmla="*/ 1696012 w 3267637"/>
              <a:gd name="connsiteY1" fmla="*/ 180975 h 609600"/>
              <a:gd name="connsiteX2" fmla="*/ 3229537 w 3267637"/>
              <a:gd name="connsiteY2" fmla="*/ 0 h 609600"/>
              <a:gd name="connsiteX3" fmla="*/ 3267637 w 3267637"/>
              <a:gd name="connsiteY3" fmla="*/ 0 h 609600"/>
              <a:gd name="connsiteX4" fmla="*/ 3258112 w 3267637"/>
              <a:gd name="connsiteY4" fmla="*/ 561975 h 609600"/>
              <a:gd name="connsiteX5" fmla="*/ 1819837 w 3267637"/>
              <a:gd name="connsiteY5" fmla="*/ 381000 h 609600"/>
              <a:gd name="connsiteX6" fmla="*/ 562 w 3267637"/>
              <a:gd name="connsiteY6" fmla="*/ 609600 h 609600"/>
              <a:gd name="connsiteX7" fmla="*/ 0 w 3267637"/>
              <a:gd name="connsiteY7" fmla="*/ 561975 h 609600"/>
              <a:gd name="connsiteX0" fmla="*/ 0 w 3267637"/>
              <a:gd name="connsiteY0" fmla="*/ 561975 h 609600"/>
              <a:gd name="connsiteX1" fmla="*/ 1696012 w 3267637"/>
              <a:gd name="connsiteY1" fmla="*/ 180975 h 609600"/>
              <a:gd name="connsiteX2" fmla="*/ 3229537 w 3267637"/>
              <a:gd name="connsiteY2" fmla="*/ 0 h 609600"/>
              <a:gd name="connsiteX3" fmla="*/ 3267637 w 3267637"/>
              <a:gd name="connsiteY3" fmla="*/ 0 h 609600"/>
              <a:gd name="connsiteX4" fmla="*/ 3258112 w 3267637"/>
              <a:gd name="connsiteY4" fmla="*/ 561975 h 609600"/>
              <a:gd name="connsiteX5" fmla="*/ 1819837 w 3267637"/>
              <a:gd name="connsiteY5" fmla="*/ 381000 h 609600"/>
              <a:gd name="connsiteX6" fmla="*/ 562 w 3267637"/>
              <a:gd name="connsiteY6" fmla="*/ 609600 h 609600"/>
              <a:gd name="connsiteX7" fmla="*/ 0 w 3267637"/>
              <a:gd name="connsiteY7" fmla="*/ 561975 h 609600"/>
              <a:gd name="connsiteX0" fmla="*/ 0 w 3267637"/>
              <a:gd name="connsiteY0" fmla="*/ 561975 h 609600"/>
              <a:gd name="connsiteX1" fmla="*/ 1696012 w 3267637"/>
              <a:gd name="connsiteY1" fmla="*/ 180975 h 609600"/>
              <a:gd name="connsiteX2" fmla="*/ 3229537 w 3267637"/>
              <a:gd name="connsiteY2" fmla="*/ 0 h 609600"/>
              <a:gd name="connsiteX3" fmla="*/ 3267637 w 3267637"/>
              <a:gd name="connsiteY3" fmla="*/ 0 h 609600"/>
              <a:gd name="connsiteX4" fmla="*/ 3258112 w 3267637"/>
              <a:gd name="connsiteY4" fmla="*/ 561975 h 609600"/>
              <a:gd name="connsiteX5" fmla="*/ 1819837 w 3267637"/>
              <a:gd name="connsiteY5" fmla="*/ 381000 h 609600"/>
              <a:gd name="connsiteX6" fmla="*/ 562 w 3267637"/>
              <a:gd name="connsiteY6" fmla="*/ 609600 h 609600"/>
              <a:gd name="connsiteX7" fmla="*/ 0 w 3267637"/>
              <a:gd name="connsiteY7" fmla="*/ 561975 h 609600"/>
              <a:gd name="connsiteX0" fmla="*/ 0 w 3267637"/>
              <a:gd name="connsiteY0" fmla="*/ 603250 h 650875"/>
              <a:gd name="connsiteX1" fmla="*/ 1696012 w 3267637"/>
              <a:gd name="connsiteY1" fmla="*/ 222250 h 650875"/>
              <a:gd name="connsiteX2" fmla="*/ 3229537 w 3267637"/>
              <a:gd name="connsiteY2" fmla="*/ 41275 h 650875"/>
              <a:gd name="connsiteX3" fmla="*/ 3267637 w 3267637"/>
              <a:gd name="connsiteY3" fmla="*/ 41275 h 650875"/>
              <a:gd name="connsiteX4" fmla="*/ 3258112 w 3267637"/>
              <a:gd name="connsiteY4" fmla="*/ 603250 h 650875"/>
              <a:gd name="connsiteX5" fmla="*/ 1819837 w 3267637"/>
              <a:gd name="connsiteY5" fmla="*/ 422275 h 650875"/>
              <a:gd name="connsiteX6" fmla="*/ 562 w 3267637"/>
              <a:gd name="connsiteY6" fmla="*/ 650875 h 650875"/>
              <a:gd name="connsiteX7" fmla="*/ 0 w 3267637"/>
              <a:gd name="connsiteY7" fmla="*/ 603250 h 650875"/>
              <a:gd name="connsiteX0" fmla="*/ 0 w 3267637"/>
              <a:gd name="connsiteY0" fmla="*/ 603250 h 650875"/>
              <a:gd name="connsiteX1" fmla="*/ 1696012 w 3267637"/>
              <a:gd name="connsiteY1" fmla="*/ 222250 h 650875"/>
              <a:gd name="connsiteX2" fmla="*/ 3229537 w 3267637"/>
              <a:gd name="connsiteY2" fmla="*/ 41275 h 650875"/>
              <a:gd name="connsiteX3" fmla="*/ 3267637 w 3267637"/>
              <a:gd name="connsiteY3" fmla="*/ 41275 h 650875"/>
              <a:gd name="connsiteX4" fmla="*/ 3258112 w 3267637"/>
              <a:gd name="connsiteY4" fmla="*/ 603250 h 650875"/>
              <a:gd name="connsiteX5" fmla="*/ 1819837 w 3267637"/>
              <a:gd name="connsiteY5" fmla="*/ 422275 h 650875"/>
              <a:gd name="connsiteX6" fmla="*/ 562 w 3267637"/>
              <a:gd name="connsiteY6" fmla="*/ 650875 h 650875"/>
              <a:gd name="connsiteX7" fmla="*/ 0 w 3267637"/>
              <a:gd name="connsiteY7" fmla="*/ 603250 h 650875"/>
              <a:gd name="connsiteX0" fmla="*/ 0 w 3267637"/>
              <a:gd name="connsiteY0" fmla="*/ 603250 h 650875"/>
              <a:gd name="connsiteX1" fmla="*/ 1696012 w 3267637"/>
              <a:gd name="connsiteY1" fmla="*/ 222250 h 650875"/>
              <a:gd name="connsiteX2" fmla="*/ 3229537 w 3267637"/>
              <a:gd name="connsiteY2" fmla="*/ 41275 h 650875"/>
              <a:gd name="connsiteX3" fmla="*/ 3267637 w 3267637"/>
              <a:gd name="connsiteY3" fmla="*/ 41275 h 650875"/>
              <a:gd name="connsiteX4" fmla="*/ 3258112 w 3267637"/>
              <a:gd name="connsiteY4" fmla="*/ 603250 h 650875"/>
              <a:gd name="connsiteX5" fmla="*/ 1819837 w 3267637"/>
              <a:gd name="connsiteY5" fmla="*/ 422275 h 650875"/>
              <a:gd name="connsiteX6" fmla="*/ 562 w 3267637"/>
              <a:gd name="connsiteY6" fmla="*/ 650875 h 650875"/>
              <a:gd name="connsiteX7" fmla="*/ 0 w 3267637"/>
              <a:gd name="connsiteY7" fmla="*/ 603250 h 650875"/>
              <a:gd name="connsiteX0" fmla="*/ 0 w 3267637"/>
              <a:gd name="connsiteY0" fmla="*/ 603250 h 650875"/>
              <a:gd name="connsiteX1" fmla="*/ 1696012 w 3267637"/>
              <a:gd name="connsiteY1" fmla="*/ 222250 h 650875"/>
              <a:gd name="connsiteX2" fmla="*/ 3229537 w 3267637"/>
              <a:gd name="connsiteY2" fmla="*/ 41275 h 650875"/>
              <a:gd name="connsiteX3" fmla="*/ 3267637 w 3267637"/>
              <a:gd name="connsiteY3" fmla="*/ 41275 h 650875"/>
              <a:gd name="connsiteX4" fmla="*/ 3258112 w 3267637"/>
              <a:gd name="connsiteY4" fmla="*/ 603250 h 650875"/>
              <a:gd name="connsiteX5" fmla="*/ 1819837 w 3267637"/>
              <a:gd name="connsiteY5" fmla="*/ 422275 h 650875"/>
              <a:gd name="connsiteX6" fmla="*/ 562 w 3267637"/>
              <a:gd name="connsiteY6" fmla="*/ 650875 h 650875"/>
              <a:gd name="connsiteX7" fmla="*/ 0 w 3267637"/>
              <a:gd name="connsiteY7" fmla="*/ 603250 h 650875"/>
              <a:gd name="connsiteX0" fmla="*/ 0 w 3267637"/>
              <a:gd name="connsiteY0" fmla="*/ 603250 h 650875"/>
              <a:gd name="connsiteX1" fmla="*/ 1696012 w 3267637"/>
              <a:gd name="connsiteY1" fmla="*/ 222250 h 650875"/>
              <a:gd name="connsiteX2" fmla="*/ 3229537 w 3267637"/>
              <a:gd name="connsiteY2" fmla="*/ 41275 h 650875"/>
              <a:gd name="connsiteX3" fmla="*/ 3267637 w 3267637"/>
              <a:gd name="connsiteY3" fmla="*/ 41275 h 650875"/>
              <a:gd name="connsiteX4" fmla="*/ 3258112 w 3267637"/>
              <a:gd name="connsiteY4" fmla="*/ 603250 h 650875"/>
              <a:gd name="connsiteX5" fmla="*/ 1819837 w 3267637"/>
              <a:gd name="connsiteY5" fmla="*/ 422275 h 650875"/>
              <a:gd name="connsiteX6" fmla="*/ 562 w 3267637"/>
              <a:gd name="connsiteY6" fmla="*/ 650875 h 650875"/>
              <a:gd name="connsiteX7" fmla="*/ 0 w 3267637"/>
              <a:gd name="connsiteY7" fmla="*/ 603250 h 650875"/>
              <a:gd name="connsiteX0" fmla="*/ 0 w 3267637"/>
              <a:gd name="connsiteY0" fmla="*/ 603250 h 669925"/>
              <a:gd name="connsiteX1" fmla="*/ 1696012 w 3267637"/>
              <a:gd name="connsiteY1" fmla="*/ 222250 h 669925"/>
              <a:gd name="connsiteX2" fmla="*/ 3229537 w 3267637"/>
              <a:gd name="connsiteY2" fmla="*/ 41275 h 669925"/>
              <a:gd name="connsiteX3" fmla="*/ 3267637 w 3267637"/>
              <a:gd name="connsiteY3" fmla="*/ 41275 h 669925"/>
              <a:gd name="connsiteX4" fmla="*/ 3258112 w 3267637"/>
              <a:gd name="connsiteY4" fmla="*/ 603250 h 669925"/>
              <a:gd name="connsiteX5" fmla="*/ 1819837 w 3267637"/>
              <a:gd name="connsiteY5" fmla="*/ 422275 h 669925"/>
              <a:gd name="connsiteX6" fmla="*/ 562 w 3267637"/>
              <a:gd name="connsiteY6" fmla="*/ 650875 h 669925"/>
              <a:gd name="connsiteX7" fmla="*/ 0 w 3267637"/>
              <a:gd name="connsiteY7" fmla="*/ 603250 h 669925"/>
              <a:gd name="connsiteX0" fmla="*/ 0 w 3267637"/>
              <a:gd name="connsiteY0" fmla="*/ 603250 h 669925"/>
              <a:gd name="connsiteX1" fmla="*/ 1696012 w 3267637"/>
              <a:gd name="connsiteY1" fmla="*/ 222250 h 669925"/>
              <a:gd name="connsiteX2" fmla="*/ 3229537 w 3267637"/>
              <a:gd name="connsiteY2" fmla="*/ 41275 h 669925"/>
              <a:gd name="connsiteX3" fmla="*/ 3267637 w 3267637"/>
              <a:gd name="connsiteY3" fmla="*/ 41275 h 669925"/>
              <a:gd name="connsiteX4" fmla="*/ 3258112 w 3267637"/>
              <a:gd name="connsiteY4" fmla="*/ 603250 h 669925"/>
              <a:gd name="connsiteX5" fmla="*/ 1819837 w 3267637"/>
              <a:gd name="connsiteY5" fmla="*/ 422275 h 669925"/>
              <a:gd name="connsiteX6" fmla="*/ 562 w 3267637"/>
              <a:gd name="connsiteY6" fmla="*/ 650875 h 669925"/>
              <a:gd name="connsiteX7" fmla="*/ 0 w 3267637"/>
              <a:gd name="connsiteY7" fmla="*/ 60325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37" h="669925">
                <a:moveTo>
                  <a:pt x="0" y="603250"/>
                </a:moveTo>
                <a:cubicBezTo>
                  <a:pt x="994201" y="476250"/>
                  <a:pt x="1207774" y="330200"/>
                  <a:pt x="1696012" y="222250"/>
                </a:cubicBezTo>
                <a:cubicBezTo>
                  <a:pt x="2467397" y="0"/>
                  <a:pt x="2901473" y="73025"/>
                  <a:pt x="3229537" y="41275"/>
                </a:cubicBezTo>
                <a:lnTo>
                  <a:pt x="3267637" y="41275"/>
                </a:lnTo>
                <a:lnTo>
                  <a:pt x="3258112" y="603250"/>
                </a:lnTo>
                <a:cubicBezTo>
                  <a:pt x="2552209" y="390525"/>
                  <a:pt x="2000503" y="363538"/>
                  <a:pt x="1819837" y="422275"/>
                </a:cubicBezTo>
                <a:cubicBezTo>
                  <a:pt x="1454349" y="446088"/>
                  <a:pt x="1117768" y="669925"/>
                  <a:pt x="562" y="650875"/>
                </a:cubicBezTo>
                <a:cubicBezTo>
                  <a:pt x="375" y="635000"/>
                  <a:pt x="187" y="619125"/>
                  <a:pt x="0" y="603250"/>
                </a:cubicBez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endParaRPr lang="es-MX" dirty="0" smtClean="0">
              <a:latin typeface="Arial" charset="0"/>
            </a:endParaRPr>
          </a:p>
        </p:txBody>
      </p:sp>
      <p:sp>
        <p:nvSpPr>
          <p:cNvPr id="16" name="Freeform 15"/>
          <p:cNvSpPr/>
          <p:nvPr/>
        </p:nvSpPr>
        <p:spPr bwMode="auto">
          <a:xfrm>
            <a:off x="966788" y="1824038"/>
            <a:ext cx="3262312" cy="1463675"/>
          </a:xfrm>
          <a:custGeom>
            <a:avLst/>
            <a:gdLst>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357312"/>
              <a:gd name="connsiteX1" fmla="*/ 1395412 w 3167062"/>
              <a:gd name="connsiteY1" fmla="*/ 676275 h 1357312"/>
              <a:gd name="connsiteX2" fmla="*/ 3167062 w 3167062"/>
              <a:gd name="connsiteY2" fmla="*/ 1357312 h 1357312"/>
              <a:gd name="connsiteX3" fmla="*/ 1271587 w 3167062"/>
              <a:gd name="connsiteY3" fmla="*/ 866775 h 1357312"/>
              <a:gd name="connsiteX4" fmla="*/ 0 w 3167062"/>
              <a:gd name="connsiteY4" fmla="*/ 152400 h 1357312"/>
              <a:gd name="connsiteX5" fmla="*/ 14287 w 3167062"/>
              <a:gd name="connsiteY5" fmla="*/ 0 h 1357312"/>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14287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14287 w 3167062"/>
              <a:gd name="connsiteY5" fmla="*/ 0 h 1463675"/>
              <a:gd name="connsiteX0" fmla="*/ 0 w 3167062"/>
              <a:gd name="connsiteY0" fmla="*/ 0 h 1463675"/>
              <a:gd name="connsiteX1" fmla="*/ 1395412 w 3167062"/>
              <a:gd name="connsiteY1" fmla="*/ 676275 h 1463675"/>
              <a:gd name="connsiteX2" fmla="*/ 3167062 w 3167062"/>
              <a:gd name="connsiteY2" fmla="*/ 1357312 h 1463675"/>
              <a:gd name="connsiteX3" fmla="*/ 1271587 w 3167062"/>
              <a:gd name="connsiteY3" fmla="*/ 866775 h 1463675"/>
              <a:gd name="connsiteX4" fmla="*/ 0 w 3167062"/>
              <a:gd name="connsiteY4" fmla="*/ 152400 h 1463675"/>
              <a:gd name="connsiteX5" fmla="*/ 0 w 3167062"/>
              <a:gd name="connsiteY5" fmla="*/ 0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7062" h="1463675">
                <a:moveTo>
                  <a:pt x="0" y="0"/>
                </a:moveTo>
                <a:cubicBezTo>
                  <a:pt x="403225" y="34925"/>
                  <a:pt x="711200" y="31750"/>
                  <a:pt x="1395412" y="676275"/>
                </a:cubicBezTo>
                <a:cubicBezTo>
                  <a:pt x="1714500" y="931862"/>
                  <a:pt x="2276475" y="1320800"/>
                  <a:pt x="3167062" y="1357312"/>
                </a:cubicBezTo>
                <a:cubicBezTo>
                  <a:pt x="2382837" y="1374775"/>
                  <a:pt x="2022475" y="1463675"/>
                  <a:pt x="1271587" y="866775"/>
                </a:cubicBezTo>
                <a:cubicBezTo>
                  <a:pt x="1023938" y="658812"/>
                  <a:pt x="585787" y="295275"/>
                  <a:pt x="0" y="152400"/>
                </a:cubicBezTo>
                <a:lnTo>
                  <a:pt x="0" y="0"/>
                </a:ln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600" b="0" i="0" u="none" strike="noStrike" cap="none" normalizeH="0" baseline="0" dirty="0" smtClean="0">
              <a:ln>
                <a:noFill/>
              </a:ln>
              <a:solidFill>
                <a:schemeClr val="tx1"/>
              </a:solidFill>
              <a:effectLst/>
              <a:latin typeface="Arial" charset="0"/>
            </a:endParaRPr>
          </a:p>
        </p:txBody>
      </p:sp>
      <p:sp>
        <p:nvSpPr>
          <p:cNvPr id="5" name="Title 4"/>
          <p:cNvSpPr>
            <a:spLocks noGrp="1"/>
          </p:cNvSpPr>
          <p:nvPr>
            <p:ph type="title"/>
          </p:nvPr>
        </p:nvSpPr>
        <p:spPr>
          <a:xfrm>
            <a:off x="250825" y="272680"/>
            <a:ext cx="8642351" cy="996080"/>
          </a:xfrm>
        </p:spPr>
        <p:txBody>
          <a:bodyPr>
            <a:noAutofit/>
          </a:bodyPr>
          <a:lstStyle/>
          <a:p>
            <a:pPr>
              <a:tabLst>
                <a:tab pos="3851275" algn="l"/>
              </a:tabLst>
            </a:pPr>
            <a:r>
              <a:rPr lang="es-MX" sz="2400" dirty="0" smtClean="0">
                <a:latin typeface="Arial" pitchFamily="34" charset="0"/>
                <a:ea typeface="ＭＳ Ｐゴシック" pitchFamily="34" charset="-128"/>
              </a:rPr>
              <a:t>Probabilidades Relacionadas con la Edad de Trastorno Interno del Disco, Dolor de Articulación Facetaria o Sacroilíaca y Otras Fuentes </a:t>
            </a:r>
            <a:r>
              <a:rPr lang="es-MX" sz="2400" noProof="0" dirty="0" smtClean="0">
                <a:latin typeface="Arial" pitchFamily="34" charset="0"/>
                <a:ea typeface="ＭＳ Ｐゴシック" pitchFamily="34" charset="-128"/>
              </a:rPr>
              <a:t>de Lumbalgia</a:t>
            </a:r>
            <a:endParaRPr lang="es-MX" sz="2400" noProof="0" dirty="0"/>
          </a:p>
        </p:txBody>
      </p:sp>
      <p:sp>
        <p:nvSpPr>
          <p:cNvPr id="4" name="Slide Number Placeholder 3"/>
          <p:cNvSpPr>
            <a:spLocks noGrp="1"/>
          </p:cNvSpPr>
          <p:nvPr>
            <p:ph type="sldNum" sz="quarter" idx="4294967295"/>
          </p:nvPr>
        </p:nvSpPr>
        <p:spPr>
          <a:xfrm>
            <a:off x="6850063" y="6418508"/>
            <a:ext cx="2133600" cy="365125"/>
          </a:xfrm>
        </p:spPr>
        <p:txBody>
          <a:bodyPr/>
          <a:lstStyle/>
          <a:p>
            <a:pPr>
              <a:defRPr/>
            </a:pPr>
            <a:fld id="{B3661B37-38BF-421F-9EFE-18817586476B}" type="slidenum">
              <a:rPr lang="es-MX" smtClean="0"/>
              <a:pPr>
                <a:defRPr/>
              </a:pPr>
              <a:t>42</a:t>
            </a:fld>
            <a:endParaRPr lang="es-MX" dirty="0"/>
          </a:p>
        </p:txBody>
      </p:sp>
      <p:sp>
        <p:nvSpPr>
          <p:cNvPr id="7" name="Rectangle 6"/>
          <p:cNvSpPr/>
          <p:nvPr/>
        </p:nvSpPr>
        <p:spPr bwMode="auto">
          <a:xfrm>
            <a:off x="250826" y="1650999"/>
            <a:ext cx="4168775" cy="20711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250826" y="4077072"/>
            <a:ext cx="4168775" cy="20711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249089" y="6328671"/>
            <a:ext cx="7666038" cy="398070"/>
          </a:xfrm>
          <a:prstGeom prst="rect">
            <a:avLst/>
          </a:prstGeom>
          <a:noFill/>
        </p:spPr>
        <p:txBody>
          <a:bodyPr wrap="square" lIns="0" tIns="0" rIns="0" bIns="0" rtlCol="0" anchor="b" anchorCtr="0">
            <a:noAutofit/>
          </a:bodyPr>
          <a:lstStyle/>
          <a:p>
            <a:pPr>
              <a:spcAft>
                <a:spcPts val="600"/>
              </a:spcAft>
            </a:pPr>
            <a:r>
              <a:rPr lang="es-MX" sz="1100" dirty="0" smtClean="0">
                <a:solidFill>
                  <a:srgbClr val="002060"/>
                </a:solidFill>
                <a:ea typeface="ＭＳ Ｐゴシック" pitchFamily="34" charset="-128"/>
              </a:rPr>
              <a:t>DePalma MJ </a:t>
            </a:r>
            <a:r>
              <a:rPr lang="es-MX" sz="1100" i="1" dirty="0" smtClean="0">
                <a:solidFill>
                  <a:srgbClr val="002060"/>
                </a:solidFill>
                <a:ea typeface="ＭＳ Ｐゴシック" pitchFamily="34" charset="-128"/>
              </a:rPr>
              <a:t>et al. Pain Med</a:t>
            </a:r>
            <a:r>
              <a:rPr lang="es-MX" sz="1100" dirty="0" smtClean="0">
                <a:solidFill>
                  <a:srgbClr val="002060"/>
                </a:solidFill>
                <a:ea typeface="ＭＳ Ｐゴシック" pitchFamily="34" charset="-128"/>
              </a:rPr>
              <a:t> 2011; 12(2):224-33.</a:t>
            </a:r>
            <a:endParaRPr lang="es-MX" sz="1100" dirty="0">
              <a:solidFill>
                <a:srgbClr val="002060"/>
              </a:solidFill>
              <a:ea typeface="ＭＳ Ｐゴシック" pitchFamily="34" charset="-128"/>
            </a:endParaRPr>
          </a:p>
        </p:txBody>
      </p:sp>
      <p:sp>
        <p:nvSpPr>
          <p:cNvPr id="12" name="Rectangle 11"/>
          <p:cNvSpPr/>
          <p:nvPr/>
        </p:nvSpPr>
        <p:spPr bwMode="auto">
          <a:xfrm>
            <a:off x="4706285" y="1650999"/>
            <a:ext cx="4168775" cy="20711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4706284" y="4077072"/>
            <a:ext cx="4168775" cy="20711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tx1"/>
              </a:solidFill>
              <a:effectLst/>
              <a:latin typeface="Arial" charset="0"/>
            </a:endParaRPr>
          </a:p>
        </p:txBody>
      </p:sp>
      <p:graphicFrame>
        <p:nvGraphicFramePr>
          <p:cNvPr id="15" name="Chart 14"/>
          <p:cNvGraphicFramePr/>
          <p:nvPr>
            <p:extLst>
              <p:ext uri="{D42A27DB-BD31-4B8C-83A1-F6EECF244321}">
                <p14:modId xmlns:p14="http://schemas.microsoft.com/office/powerpoint/2010/main" val="1877547344"/>
              </p:ext>
            </p:extLst>
          </p:nvPr>
        </p:nvGraphicFramePr>
        <p:xfrm>
          <a:off x="243840" y="1667435"/>
          <a:ext cx="4175761" cy="2054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extLst>
              <p:ext uri="{D42A27DB-BD31-4B8C-83A1-F6EECF244321}">
                <p14:modId xmlns:p14="http://schemas.microsoft.com/office/powerpoint/2010/main" val="3981937762"/>
              </p:ext>
            </p:extLst>
          </p:nvPr>
        </p:nvGraphicFramePr>
        <p:xfrm>
          <a:off x="4682490" y="1667435"/>
          <a:ext cx="4175761" cy="20547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extLst>
              <p:ext uri="{D42A27DB-BD31-4B8C-83A1-F6EECF244321}">
                <p14:modId xmlns:p14="http://schemas.microsoft.com/office/powerpoint/2010/main" val="2633775937"/>
              </p:ext>
            </p:extLst>
          </p:nvPr>
        </p:nvGraphicFramePr>
        <p:xfrm>
          <a:off x="4682490" y="4090482"/>
          <a:ext cx="4175761" cy="2054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ext uri="{D42A27DB-BD31-4B8C-83A1-F6EECF244321}">
                <p14:modId xmlns:p14="http://schemas.microsoft.com/office/powerpoint/2010/main" val="3566513032"/>
              </p:ext>
            </p:extLst>
          </p:nvPr>
        </p:nvGraphicFramePr>
        <p:xfrm>
          <a:off x="253365" y="4090482"/>
          <a:ext cx="4175761" cy="205471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1403649" y="1717634"/>
            <a:ext cx="3170642" cy="253916"/>
          </a:xfrm>
          <a:prstGeom prst="rect">
            <a:avLst/>
          </a:prstGeom>
        </p:spPr>
        <p:txBody>
          <a:bodyPr wrap="square">
            <a:spAutoFit/>
          </a:bodyPr>
          <a:lstStyle/>
          <a:p>
            <a:pPr algn="ctr" eaLnBrk="0" fontAlgn="base" hangingPunct="0">
              <a:spcBef>
                <a:spcPct val="0"/>
              </a:spcBef>
              <a:spcAft>
                <a:spcPct val="20000"/>
              </a:spcAft>
              <a:buClr>
                <a:schemeClr val="accent1"/>
              </a:buClr>
            </a:pPr>
            <a:r>
              <a:rPr lang="es-MX" sz="1050" b="1" dirty="0" smtClean="0">
                <a:solidFill>
                  <a:srgbClr val="002060"/>
                </a:solidFill>
                <a:latin typeface="Arial" charset="0"/>
              </a:rPr>
              <a:t>Probabilidad de Trastorno Interno del Disco</a:t>
            </a:r>
            <a:endParaRPr lang="es-MX" sz="1050" b="1" dirty="0">
              <a:solidFill>
                <a:srgbClr val="002060"/>
              </a:solidFill>
              <a:latin typeface="Arial" charset="0"/>
            </a:endParaRPr>
          </a:p>
        </p:txBody>
      </p:sp>
      <p:sp>
        <p:nvSpPr>
          <p:cNvPr id="22" name="Rectangle 21"/>
          <p:cNvSpPr/>
          <p:nvPr/>
        </p:nvSpPr>
        <p:spPr>
          <a:xfrm>
            <a:off x="5720339" y="1717634"/>
            <a:ext cx="3292889" cy="253916"/>
          </a:xfrm>
          <a:prstGeom prst="rect">
            <a:avLst/>
          </a:prstGeom>
        </p:spPr>
        <p:txBody>
          <a:bodyPr wrap="none">
            <a:spAutoFit/>
          </a:bodyPr>
          <a:lstStyle/>
          <a:p>
            <a:pPr algn="ctr" eaLnBrk="0" fontAlgn="base" hangingPunct="0">
              <a:spcBef>
                <a:spcPct val="0"/>
              </a:spcBef>
              <a:spcAft>
                <a:spcPct val="20000"/>
              </a:spcAft>
              <a:buClr>
                <a:schemeClr val="accent1"/>
              </a:buClr>
            </a:pPr>
            <a:r>
              <a:rPr lang="es-MX" sz="1050" b="1" dirty="0" smtClean="0">
                <a:solidFill>
                  <a:srgbClr val="002060"/>
                </a:solidFill>
                <a:latin typeface="Arial" charset="0"/>
              </a:rPr>
              <a:t>Probabilidad de  Dolor de Articulación Facetaria</a:t>
            </a:r>
            <a:endParaRPr lang="es-MX" sz="1050" b="1" dirty="0">
              <a:solidFill>
                <a:srgbClr val="002060"/>
              </a:solidFill>
              <a:latin typeface="Arial" charset="0"/>
            </a:endParaRPr>
          </a:p>
        </p:txBody>
      </p:sp>
      <p:sp>
        <p:nvSpPr>
          <p:cNvPr id="24" name="Rectangle 23"/>
          <p:cNvSpPr/>
          <p:nvPr/>
        </p:nvSpPr>
        <p:spPr>
          <a:xfrm>
            <a:off x="1513167" y="4169298"/>
            <a:ext cx="2903359" cy="253916"/>
          </a:xfrm>
          <a:prstGeom prst="rect">
            <a:avLst/>
          </a:prstGeom>
        </p:spPr>
        <p:txBody>
          <a:bodyPr wrap="none">
            <a:spAutoFit/>
          </a:bodyPr>
          <a:lstStyle/>
          <a:p>
            <a:pPr algn="ctr" eaLnBrk="0" fontAlgn="base" hangingPunct="0">
              <a:spcBef>
                <a:spcPct val="0"/>
              </a:spcBef>
              <a:spcAft>
                <a:spcPct val="20000"/>
              </a:spcAft>
              <a:buClr>
                <a:schemeClr val="accent1"/>
              </a:buClr>
            </a:pPr>
            <a:r>
              <a:rPr lang="es-MX" sz="1050" b="1" dirty="0" smtClean="0">
                <a:solidFill>
                  <a:srgbClr val="002060"/>
                </a:solidFill>
                <a:latin typeface="Arial" charset="0"/>
              </a:rPr>
              <a:t>Probabilidad de Dolor en Artic. Sacroilíaca</a:t>
            </a:r>
            <a:endParaRPr lang="es-MX" sz="1050" b="1" dirty="0">
              <a:solidFill>
                <a:srgbClr val="002060"/>
              </a:solidFill>
              <a:latin typeface="Arial" charset="0"/>
            </a:endParaRPr>
          </a:p>
        </p:txBody>
      </p:sp>
      <p:sp>
        <p:nvSpPr>
          <p:cNvPr id="28" name="Rectangle 27"/>
          <p:cNvSpPr/>
          <p:nvPr/>
        </p:nvSpPr>
        <p:spPr>
          <a:xfrm>
            <a:off x="5719740" y="4169298"/>
            <a:ext cx="3036409" cy="253916"/>
          </a:xfrm>
          <a:prstGeom prst="rect">
            <a:avLst/>
          </a:prstGeom>
        </p:spPr>
        <p:txBody>
          <a:bodyPr wrap="none">
            <a:spAutoFit/>
          </a:bodyPr>
          <a:lstStyle/>
          <a:p>
            <a:pPr algn="ctr" eaLnBrk="0" fontAlgn="base" hangingPunct="0">
              <a:spcBef>
                <a:spcPct val="0"/>
              </a:spcBef>
              <a:spcAft>
                <a:spcPct val="20000"/>
              </a:spcAft>
              <a:buClr>
                <a:schemeClr val="accent1"/>
              </a:buClr>
            </a:pPr>
            <a:r>
              <a:rPr lang="es-MX" sz="1050" b="1" dirty="0" smtClean="0">
                <a:solidFill>
                  <a:srgbClr val="002060"/>
                </a:solidFill>
                <a:latin typeface="Arial" charset="0"/>
              </a:rPr>
              <a:t>Probabilidad de Otras Fuentes de Lumbalgia</a:t>
            </a:r>
            <a:endParaRPr lang="es-MX" sz="1050" b="1" dirty="0">
              <a:solidFill>
                <a:srgbClr val="002060"/>
              </a:solidFill>
              <a:latin typeface="Arial" charset="0"/>
            </a:endParaRPr>
          </a:p>
        </p:txBody>
      </p:sp>
    </p:spTree>
    <p:extLst>
      <p:ext uri="{BB962C8B-B14F-4D97-AF65-F5344CB8AC3E}">
        <p14:creationId xmlns:p14="http://schemas.microsoft.com/office/powerpoint/2010/main" val="3060971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sz="4000" noProof="0" dirty="0" smtClean="0"/>
              <a:t>Sitios Potenciales de Dolor Muscular </a:t>
            </a:r>
            <a:endParaRPr lang="es-MX" sz="4000" noProof="0" dirty="0"/>
          </a:p>
        </p:txBody>
      </p:sp>
      <p:sp>
        <p:nvSpPr>
          <p:cNvPr id="4" name="Slide Number Placeholder 3"/>
          <p:cNvSpPr>
            <a:spLocks noGrp="1"/>
          </p:cNvSpPr>
          <p:nvPr>
            <p:ph type="sldNum" sz="quarter" idx="4294967295"/>
          </p:nvPr>
        </p:nvSpPr>
        <p:spPr>
          <a:xfrm>
            <a:off x="6870249" y="6370637"/>
            <a:ext cx="2133600" cy="365125"/>
          </a:xfrm>
        </p:spPr>
        <p:txBody>
          <a:bodyPr/>
          <a:lstStyle/>
          <a:p>
            <a:pPr>
              <a:defRPr/>
            </a:pPr>
            <a:fld id="{B3661B37-38BF-421F-9EFE-18817586476B}" type="slidenum">
              <a:rPr lang="es-MX" smtClean="0"/>
              <a:pPr>
                <a:defRPr/>
              </a:pPr>
              <a:t>43</a:t>
            </a:fld>
            <a:endParaRPr lang="es-MX" dirty="0"/>
          </a:p>
        </p:txBody>
      </p:sp>
      <p:pic>
        <p:nvPicPr>
          <p:cNvPr id="7171" name="Picture 3" descr="R:\11550_Pfizer\oeprojectsupport\2546276\Drafts\For GD\Completed illustrations PNG\Diagnosis\Diagnosis-0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33" t="833" r="30833" b="1388"/>
          <a:stretch/>
        </p:blipFill>
        <p:spPr bwMode="auto">
          <a:xfrm>
            <a:off x="3197803" y="1295400"/>
            <a:ext cx="2748395"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4114800" y="2057400"/>
            <a:ext cx="1567543" cy="0"/>
          </a:xfrm>
          <a:prstGeom prst="line">
            <a:avLst/>
          </a:prstGeom>
          <a:noFill/>
          <a:ln w="19050" cap="flat" cmpd="sng" algn="ctr">
            <a:solidFill>
              <a:schemeClr val="tx1"/>
            </a:solidFill>
            <a:prstDash val="solid"/>
            <a:round/>
            <a:headEnd type="none" w="med" len="med"/>
            <a:tailEnd type="none" w="med" len="med"/>
          </a:ln>
          <a:effectLst/>
        </p:spPr>
      </p:cxnSp>
      <p:sp>
        <p:nvSpPr>
          <p:cNvPr id="8" name="TextBox 7"/>
          <p:cNvSpPr txBox="1"/>
          <p:nvPr/>
        </p:nvSpPr>
        <p:spPr>
          <a:xfrm>
            <a:off x="5701916" y="1894115"/>
            <a:ext cx="2738827" cy="307777"/>
          </a:xfrm>
          <a:prstGeom prst="rect">
            <a:avLst/>
          </a:prstGeom>
          <a:noFill/>
        </p:spPr>
        <p:txBody>
          <a:bodyPr wrap="none" rtlCol="0">
            <a:spAutoFit/>
          </a:bodyPr>
          <a:lstStyle/>
          <a:p>
            <a:pPr>
              <a:buNone/>
            </a:pPr>
            <a:r>
              <a:rPr lang="es-MX" sz="1400" b="1" dirty="0" smtClean="0"/>
              <a:t>Músculos interespinales del cuello</a:t>
            </a:r>
            <a:endParaRPr lang="es-MX" sz="1400" b="1" dirty="0"/>
          </a:p>
        </p:txBody>
      </p:sp>
      <p:cxnSp>
        <p:nvCxnSpPr>
          <p:cNvPr id="11" name="Straight Connector 10"/>
          <p:cNvCxnSpPr/>
          <p:nvPr/>
        </p:nvCxnSpPr>
        <p:spPr bwMode="auto">
          <a:xfrm>
            <a:off x="4114800" y="2351314"/>
            <a:ext cx="1567543" cy="0"/>
          </a:xfrm>
          <a:prstGeom prst="line">
            <a:avLst/>
          </a:prstGeom>
          <a:noFill/>
          <a:ln w="19050" cap="flat" cmpd="sng" algn="ctr">
            <a:solidFill>
              <a:schemeClr val="tx1"/>
            </a:solidFill>
            <a:prstDash val="solid"/>
            <a:round/>
            <a:headEnd type="none" w="med" len="med"/>
            <a:tailEnd type="none" w="med" len="med"/>
          </a:ln>
          <a:effectLst/>
        </p:spPr>
      </p:cxnSp>
      <p:sp>
        <p:nvSpPr>
          <p:cNvPr id="12" name="TextBox 11"/>
          <p:cNvSpPr txBox="1"/>
          <p:nvPr/>
        </p:nvSpPr>
        <p:spPr>
          <a:xfrm>
            <a:off x="5701916" y="2188028"/>
            <a:ext cx="944041" cy="307777"/>
          </a:xfrm>
          <a:prstGeom prst="rect">
            <a:avLst/>
          </a:prstGeom>
          <a:noFill/>
        </p:spPr>
        <p:txBody>
          <a:bodyPr wrap="none" rtlCol="0">
            <a:spAutoFit/>
          </a:bodyPr>
          <a:lstStyle/>
          <a:p>
            <a:pPr>
              <a:buNone/>
            </a:pPr>
            <a:r>
              <a:rPr lang="es-MX" sz="1400" b="1" dirty="0" smtClean="0"/>
              <a:t>Rotadores</a:t>
            </a:r>
            <a:endParaRPr lang="es-MX" sz="1400" b="1" dirty="0"/>
          </a:p>
        </p:txBody>
      </p:sp>
      <p:cxnSp>
        <p:nvCxnSpPr>
          <p:cNvPr id="13" name="Straight Connector 12"/>
          <p:cNvCxnSpPr/>
          <p:nvPr/>
        </p:nvCxnSpPr>
        <p:spPr bwMode="auto">
          <a:xfrm>
            <a:off x="4158343" y="2634342"/>
            <a:ext cx="1524000" cy="0"/>
          </a:xfrm>
          <a:prstGeom prst="line">
            <a:avLst/>
          </a:prstGeom>
          <a:noFill/>
          <a:ln w="19050" cap="flat" cmpd="sng" algn="ctr">
            <a:solidFill>
              <a:schemeClr val="tx1"/>
            </a:solidFill>
            <a:prstDash val="solid"/>
            <a:round/>
            <a:headEnd type="none" w="med" len="med"/>
            <a:tailEnd type="none" w="med" len="med"/>
          </a:ln>
          <a:effectLst/>
        </p:spPr>
      </p:cxnSp>
      <p:sp>
        <p:nvSpPr>
          <p:cNvPr id="15" name="TextBox 14"/>
          <p:cNvSpPr txBox="1"/>
          <p:nvPr/>
        </p:nvSpPr>
        <p:spPr>
          <a:xfrm>
            <a:off x="5701916" y="2460171"/>
            <a:ext cx="1168333" cy="307777"/>
          </a:xfrm>
          <a:prstGeom prst="rect">
            <a:avLst/>
          </a:prstGeom>
          <a:noFill/>
        </p:spPr>
        <p:txBody>
          <a:bodyPr wrap="none" rtlCol="0">
            <a:spAutoFit/>
          </a:bodyPr>
          <a:lstStyle/>
          <a:p>
            <a:pPr>
              <a:buNone/>
            </a:pPr>
            <a:r>
              <a:rPr lang="es-MX" sz="1400" b="1" dirty="0" smtClean="0"/>
              <a:t>Spinalis dorsi</a:t>
            </a:r>
            <a:endParaRPr lang="es-MX" sz="1400" b="1" dirty="0"/>
          </a:p>
        </p:txBody>
      </p:sp>
      <p:cxnSp>
        <p:nvCxnSpPr>
          <p:cNvPr id="16" name="Straight Connector 15"/>
          <p:cNvCxnSpPr/>
          <p:nvPr/>
        </p:nvCxnSpPr>
        <p:spPr bwMode="auto">
          <a:xfrm>
            <a:off x="4582886" y="3047999"/>
            <a:ext cx="1099457" cy="0"/>
          </a:xfrm>
          <a:prstGeom prst="line">
            <a:avLst/>
          </a:prstGeom>
          <a:noFill/>
          <a:ln w="19050" cap="flat" cmpd="sng" algn="ctr">
            <a:solidFill>
              <a:schemeClr val="tx1"/>
            </a:solidFill>
            <a:prstDash val="solid"/>
            <a:round/>
            <a:headEnd type="none" w="med" len="med"/>
            <a:tailEnd type="none" w="med" len="med"/>
          </a:ln>
          <a:effectLst/>
        </p:spPr>
      </p:cxnSp>
      <p:sp>
        <p:nvSpPr>
          <p:cNvPr id="17" name="TextBox 16"/>
          <p:cNvSpPr txBox="1"/>
          <p:nvPr/>
        </p:nvSpPr>
        <p:spPr>
          <a:xfrm>
            <a:off x="5701916" y="2884713"/>
            <a:ext cx="1590500" cy="307777"/>
          </a:xfrm>
          <a:prstGeom prst="rect">
            <a:avLst/>
          </a:prstGeom>
          <a:noFill/>
        </p:spPr>
        <p:txBody>
          <a:bodyPr wrap="none" rtlCol="0">
            <a:spAutoFit/>
          </a:bodyPr>
          <a:lstStyle/>
          <a:p>
            <a:pPr>
              <a:buNone/>
            </a:pPr>
            <a:r>
              <a:rPr lang="es-MX" sz="1400" b="1" dirty="0" smtClean="0"/>
              <a:t>Íleocostal torácico</a:t>
            </a:r>
            <a:endParaRPr lang="es-MX" sz="1400" b="1" dirty="0"/>
          </a:p>
        </p:txBody>
      </p:sp>
      <p:cxnSp>
        <p:nvCxnSpPr>
          <p:cNvPr id="18" name="Straight Connector 17"/>
          <p:cNvCxnSpPr/>
          <p:nvPr/>
        </p:nvCxnSpPr>
        <p:spPr bwMode="auto">
          <a:xfrm>
            <a:off x="4310743" y="3374570"/>
            <a:ext cx="1371600" cy="0"/>
          </a:xfrm>
          <a:prstGeom prst="line">
            <a:avLst/>
          </a:prstGeom>
          <a:noFill/>
          <a:ln w="19050" cap="flat" cmpd="sng" algn="ctr">
            <a:solidFill>
              <a:schemeClr val="tx1"/>
            </a:solidFill>
            <a:prstDash val="solid"/>
            <a:round/>
            <a:headEnd type="none" w="med" len="med"/>
            <a:tailEnd type="none" w="med" len="med"/>
          </a:ln>
          <a:effectLst/>
        </p:spPr>
      </p:cxnSp>
      <p:sp>
        <p:nvSpPr>
          <p:cNvPr id="19" name="TextBox 18"/>
          <p:cNvSpPr txBox="1"/>
          <p:nvPr/>
        </p:nvSpPr>
        <p:spPr>
          <a:xfrm>
            <a:off x="5701916" y="3222170"/>
            <a:ext cx="1496948" cy="307777"/>
          </a:xfrm>
          <a:prstGeom prst="rect">
            <a:avLst/>
          </a:prstGeom>
          <a:noFill/>
        </p:spPr>
        <p:txBody>
          <a:bodyPr wrap="none" rtlCol="0">
            <a:spAutoFit/>
          </a:bodyPr>
          <a:lstStyle/>
          <a:p>
            <a:pPr>
              <a:buNone/>
            </a:pPr>
            <a:r>
              <a:rPr lang="es-MX" sz="1400" b="1" dirty="0" smtClean="0"/>
              <a:t>Longissimus dorsi</a:t>
            </a:r>
            <a:endParaRPr lang="es-MX" sz="1400" b="1" dirty="0"/>
          </a:p>
        </p:txBody>
      </p:sp>
      <p:cxnSp>
        <p:nvCxnSpPr>
          <p:cNvPr id="20" name="Straight Connector 19"/>
          <p:cNvCxnSpPr/>
          <p:nvPr/>
        </p:nvCxnSpPr>
        <p:spPr bwMode="auto">
          <a:xfrm>
            <a:off x="4441372" y="3973284"/>
            <a:ext cx="1240971" cy="0"/>
          </a:xfrm>
          <a:prstGeom prst="line">
            <a:avLst/>
          </a:prstGeom>
          <a:noFill/>
          <a:ln w="19050" cap="flat" cmpd="sng" algn="ctr">
            <a:solidFill>
              <a:schemeClr val="tx1"/>
            </a:solidFill>
            <a:prstDash val="solid"/>
            <a:round/>
            <a:headEnd type="none" w="med" len="med"/>
            <a:tailEnd type="none" w="med" len="med"/>
          </a:ln>
          <a:effectLst/>
        </p:spPr>
      </p:cxnSp>
      <p:sp>
        <p:nvSpPr>
          <p:cNvPr id="21" name="TextBox 20"/>
          <p:cNvSpPr txBox="1"/>
          <p:nvPr/>
        </p:nvSpPr>
        <p:spPr>
          <a:xfrm>
            <a:off x="5701916" y="3809999"/>
            <a:ext cx="1473673" cy="307777"/>
          </a:xfrm>
          <a:prstGeom prst="rect">
            <a:avLst/>
          </a:prstGeom>
          <a:noFill/>
        </p:spPr>
        <p:txBody>
          <a:bodyPr wrap="none" rtlCol="0">
            <a:spAutoFit/>
          </a:bodyPr>
          <a:lstStyle/>
          <a:p>
            <a:pPr>
              <a:buNone/>
            </a:pPr>
            <a:r>
              <a:rPr lang="es-MX" sz="1400" b="1" dirty="0" smtClean="0"/>
              <a:t>Íleocostal lumbar</a:t>
            </a:r>
            <a:endParaRPr lang="es-MX" sz="1400" b="1" dirty="0"/>
          </a:p>
        </p:txBody>
      </p:sp>
      <p:cxnSp>
        <p:nvCxnSpPr>
          <p:cNvPr id="22" name="Straight Connector 21"/>
          <p:cNvCxnSpPr/>
          <p:nvPr/>
        </p:nvCxnSpPr>
        <p:spPr bwMode="auto">
          <a:xfrm>
            <a:off x="4585062" y="5355770"/>
            <a:ext cx="1097280" cy="0"/>
          </a:xfrm>
          <a:prstGeom prst="line">
            <a:avLst/>
          </a:prstGeom>
          <a:noFill/>
          <a:ln w="19050" cap="flat" cmpd="sng" algn="ctr">
            <a:solidFill>
              <a:schemeClr val="tx1"/>
            </a:solidFill>
            <a:prstDash val="solid"/>
            <a:round/>
            <a:headEnd type="none" w="med" len="med"/>
            <a:tailEnd type="none" w="med" len="med"/>
          </a:ln>
          <a:effectLst/>
        </p:spPr>
      </p:cxnSp>
      <p:sp>
        <p:nvSpPr>
          <p:cNvPr id="23" name="TextBox 22"/>
          <p:cNvSpPr txBox="1"/>
          <p:nvPr/>
        </p:nvSpPr>
        <p:spPr>
          <a:xfrm>
            <a:off x="5701916" y="5192485"/>
            <a:ext cx="2638864" cy="307777"/>
          </a:xfrm>
          <a:prstGeom prst="rect">
            <a:avLst/>
          </a:prstGeom>
          <a:noFill/>
        </p:spPr>
        <p:txBody>
          <a:bodyPr wrap="none" rtlCol="0">
            <a:spAutoFit/>
          </a:bodyPr>
          <a:lstStyle/>
          <a:p>
            <a:pPr>
              <a:buNone/>
            </a:pPr>
            <a:r>
              <a:rPr lang="es-MX" sz="1400" b="1" dirty="0" smtClean="0"/>
              <a:t>Glúteo mayor (Gluteus maximus)</a:t>
            </a:r>
            <a:endParaRPr lang="es-MX" sz="1400" b="1" dirty="0"/>
          </a:p>
        </p:txBody>
      </p:sp>
      <p:cxnSp>
        <p:nvCxnSpPr>
          <p:cNvPr id="24" name="Straight Connector 23"/>
          <p:cNvCxnSpPr/>
          <p:nvPr/>
        </p:nvCxnSpPr>
        <p:spPr bwMode="auto">
          <a:xfrm>
            <a:off x="2689568" y="4952999"/>
            <a:ext cx="1370805" cy="0"/>
          </a:xfrm>
          <a:prstGeom prst="line">
            <a:avLst/>
          </a:prstGeom>
          <a:noFill/>
          <a:ln w="19050" cap="flat" cmpd="sng" algn="ctr">
            <a:solidFill>
              <a:schemeClr val="tx1"/>
            </a:solidFill>
            <a:prstDash val="solid"/>
            <a:round/>
            <a:headEnd type="none" w="med" len="med"/>
            <a:tailEnd type="none" w="med" len="med"/>
          </a:ln>
          <a:effectLst/>
        </p:spPr>
      </p:cxnSp>
      <p:sp>
        <p:nvSpPr>
          <p:cNvPr id="25" name="TextBox 24"/>
          <p:cNvSpPr txBox="1"/>
          <p:nvPr/>
        </p:nvSpPr>
        <p:spPr>
          <a:xfrm>
            <a:off x="683569" y="4789714"/>
            <a:ext cx="2301070" cy="307777"/>
          </a:xfrm>
          <a:prstGeom prst="rect">
            <a:avLst/>
          </a:prstGeom>
          <a:noFill/>
        </p:spPr>
        <p:txBody>
          <a:bodyPr wrap="square" rtlCol="0">
            <a:spAutoFit/>
          </a:bodyPr>
          <a:lstStyle/>
          <a:p>
            <a:pPr>
              <a:buNone/>
            </a:pPr>
            <a:r>
              <a:rPr lang="es-MX" sz="1400" b="1" dirty="0" smtClean="0"/>
              <a:t>Músculos Interespinales </a:t>
            </a:r>
            <a:endParaRPr lang="es-MX" sz="1400" b="1" dirty="0"/>
          </a:p>
        </p:txBody>
      </p:sp>
      <p:cxnSp>
        <p:nvCxnSpPr>
          <p:cNvPr id="26" name="Straight Connector 25"/>
          <p:cNvCxnSpPr/>
          <p:nvPr/>
        </p:nvCxnSpPr>
        <p:spPr bwMode="auto">
          <a:xfrm>
            <a:off x="2689568" y="4408714"/>
            <a:ext cx="1207519" cy="0"/>
          </a:xfrm>
          <a:prstGeom prst="line">
            <a:avLst/>
          </a:prstGeom>
          <a:noFill/>
          <a:ln w="19050" cap="flat" cmpd="sng" algn="ctr">
            <a:solidFill>
              <a:schemeClr val="tx1"/>
            </a:solidFill>
            <a:prstDash val="solid"/>
            <a:round/>
            <a:headEnd type="none" w="med" len="med"/>
            <a:tailEnd type="none" w="med" len="med"/>
          </a:ln>
          <a:effectLst/>
        </p:spPr>
      </p:cxnSp>
      <p:sp>
        <p:nvSpPr>
          <p:cNvPr id="27" name="TextBox 26"/>
          <p:cNvSpPr txBox="1"/>
          <p:nvPr/>
        </p:nvSpPr>
        <p:spPr>
          <a:xfrm>
            <a:off x="593663" y="4245428"/>
            <a:ext cx="2143857" cy="307777"/>
          </a:xfrm>
          <a:prstGeom prst="rect">
            <a:avLst/>
          </a:prstGeom>
          <a:noFill/>
        </p:spPr>
        <p:txBody>
          <a:bodyPr wrap="none" rtlCol="0">
            <a:spAutoFit/>
          </a:bodyPr>
          <a:lstStyle/>
          <a:p>
            <a:pPr>
              <a:buNone/>
            </a:pPr>
            <a:r>
              <a:rPr lang="es-MX" sz="1400" b="1" dirty="0" smtClean="0"/>
              <a:t>Músculos Intertransversos</a:t>
            </a:r>
            <a:endParaRPr lang="es-MX" sz="1400" b="1" dirty="0"/>
          </a:p>
        </p:txBody>
      </p:sp>
      <p:cxnSp>
        <p:nvCxnSpPr>
          <p:cNvPr id="28" name="Straight Connector 27"/>
          <p:cNvCxnSpPr/>
          <p:nvPr/>
        </p:nvCxnSpPr>
        <p:spPr bwMode="auto">
          <a:xfrm>
            <a:off x="2688773" y="2514600"/>
            <a:ext cx="1306286" cy="0"/>
          </a:xfrm>
          <a:prstGeom prst="line">
            <a:avLst/>
          </a:prstGeom>
          <a:noFill/>
          <a:ln w="19050" cap="flat" cmpd="sng" algn="ctr">
            <a:solidFill>
              <a:schemeClr val="tx1"/>
            </a:solidFill>
            <a:prstDash val="solid"/>
            <a:round/>
            <a:headEnd type="none" w="med" len="med"/>
            <a:tailEnd type="none" w="med" len="med"/>
          </a:ln>
          <a:effectLst/>
        </p:spPr>
      </p:cxnSp>
      <p:sp>
        <p:nvSpPr>
          <p:cNvPr id="29" name="TextBox 28"/>
          <p:cNvSpPr txBox="1"/>
          <p:nvPr/>
        </p:nvSpPr>
        <p:spPr>
          <a:xfrm>
            <a:off x="1736605" y="2351315"/>
            <a:ext cx="883575" cy="307777"/>
          </a:xfrm>
          <a:prstGeom prst="rect">
            <a:avLst/>
          </a:prstGeom>
          <a:noFill/>
        </p:spPr>
        <p:txBody>
          <a:bodyPr wrap="none" rtlCol="0">
            <a:spAutoFit/>
          </a:bodyPr>
          <a:lstStyle/>
          <a:p>
            <a:pPr>
              <a:buNone/>
            </a:pPr>
            <a:r>
              <a:rPr lang="es-MX" sz="1400" b="1" dirty="0" smtClean="0"/>
              <a:t>Multífido</a:t>
            </a:r>
            <a:endParaRPr lang="es-MX" sz="1400" b="1" dirty="0"/>
          </a:p>
        </p:txBody>
      </p:sp>
      <p:sp>
        <p:nvSpPr>
          <p:cNvPr id="6" name="Rectangle 5"/>
          <p:cNvSpPr/>
          <p:nvPr/>
        </p:nvSpPr>
        <p:spPr>
          <a:xfrm>
            <a:off x="25673" y="6629701"/>
            <a:ext cx="8069399" cy="246221"/>
          </a:xfrm>
          <a:prstGeom prst="rect">
            <a:avLst/>
          </a:prstGeom>
        </p:spPr>
        <p:txBody>
          <a:bodyPr wrap="square">
            <a:spAutoFit/>
          </a:bodyPr>
          <a:lstStyle/>
          <a:p>
            <a:pPr>
              <a:spcAft>
                <a:spcPts val="600"/>
              </a:spcAft>
            </a:pPr>
            <a:r>
              <a:rPr lang="es-MX" sz="1000" dirty="0" smtClean="0">
                <a:solidFill>
                  <a:schemeClr val="tx2"/>
                </a:solidFill>
                <a:ea typeface="ＭＳ Ｐゴシック" pitchFamily="34" charset="-128"/>
              </a:rPr>
              <a:t>Wheeler AH. </a:t>
            </a:r>
            <a:r>
              <a:rPr lang="es-MX" sz="1000" i="1" dirty="0" smtClean="0">
                <a:solidFill>
                  <a:schemeClr val="tx2"/>
                </a:solidFill>
                <a:ea typeface="ＭＳ Ｐゴシック" pitchFamily="34" charset="-128"/>
              </a:rPr>
              <a:t>Am Fam Physician</a:t>
            </a:r>
            <a:r>
              <a:rPr lang="es-MX" sz="1000" dirty="0" smtClean="0">
                <a:solidFill>
                  <a:schemeClr val="tx2"/>
                </a:solidFill>
                <a:ea typeface="ＭＳ Ｐゴシック" pitchFamily="34" charset="-128"/>
              </a:rPr>
              <a:t> 1995; 52(5):1333-41, 1347-8.</a:t>
            </a:r>
            <a:endParaRPr lang="es-MX" sz="1000" dirty="0">
              <a:solidFill>
                <a:schemeClr val="tx2"/>
              </a:solidFill>
              <a:ea typeface="ＭＳ Ｐゴシック" pitchFamily="34" charset="-128"/>
            </a:endParaRPr>
          </a:p>
        </p:txBody>
      </p:sp>
    </p:spTree>
    <p:extLst>
      <p:ext uri="{BB962C8B-B14F-4D97-AF65-F5344CB8AC3E}">
        <p14:creationId xmlns:p14="http://schemas.microsoft.com/office/powerpoint/2010/main" val="1261981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Padecimientos del Tejido Blando que Generan Lumbalgia</a:t>
            </a:r>
            <a:endParaRPr lang="es-MX" noProof="0" dirty="0"/>
          </a:p>
        </p:txBody>
      </p:sp>
      <p:sp>
        <p:nvSpPr>
          <p:cNvPr id="4" name="Slide Number Placeholder 3"/>
          <p:cNvSpPr>
            <a:spLocks noGrp="1"/>
          </p:cNvSpPr>
          <p:nvPr>
            <p:ph type="sldNum" sz="quarter" idx="4294967295"/>
          </p:nvPr>
        </p:nvSpPr>
        <p:spPr>
          <a:xfrm>
            <a:off x="6876256" y="6492875"/>
            <a:ext cx="2133600" cy="365125"/>
          </a:xfrm>
        </p:spPr>
        <p:txBody>
          <a:bodyPr/>
          <a:lstStyle/>
          <a:p>
            <a:pPr>
              <a:defRPr/>
            </a:pPr>
            <a:fld id="{B3661B37-38BF-421F-9EFE-18817586476B}" type="slidenum">
              <a:rPr lang="en-US" smtClean="0"/>
              <a:pPr>
                <a:defRPr/>
              </a:pPr>
              <a:t>44</a:t>
            </a:fld>
            <a:endParaRPr lang="en-US" dirty="0"/>
          </a:p>
        </p:txBody>
      </p:sp>
      <p:sp>
        <p:nvSpPr>
          <p:cNvPr id="7" name="TextBox 6"/>
          <p:cNvSpPr txBox="1"/>
          <p:nvPr/>
        </p:nvSpPr>
        <p:spPr>
          <a:xfrm>
            <a:off x="146322" y="6459930"/>
            <a:ext cx="7666038" cy="398070"/>
          </a:xfrm>
          <a:prstGeom prst="rect">
            <a:avLst/>
          </a:prstGeom>
          <a:noFill/>
        </p:spPr>
        <p:txBody>
          <a:bodyPr wrap="square" lIns="0" tIns="0" rIns="0" bIns="0" rtlCol="0" anchor="b" anchorCtr="0">
            <a:noAutofit/>
          </a:bodyPr>
          <a:lstStyle/>
          <a:p>
            <a:r>
              <a:rPr lang="en-CA" sz="1100" dirty="0">
                <a:solidFill>
                  <a:srgbClr val="002060"/>
                </a:solidFill>
                <a:latin typeface="+mj-lt"/>
                <a:ea typeface="ＭＳ Ｐゴシック" pitchFamily="34" charset="-128"/>
              </a:rPr>
              <a:t>Borg-Stein J, Wilkins A. </a:t>
            </a:r>
            <a:r>
              <a:rPr lang="en-CA" sz="1100" i="1" dirty="0">
                <a:solidFill>
                  <a:srgbClr val="002060"/>
                </a:solidFill>
                <a:latin typeface="+mj-lt"/>
                <a:ea typeface="ＭＳ Ｐゴシック" pitchFamily="34" charset="-128"/>
              </a:rPr>
              <a:t>Curr Pain Headache Rep</a:t>
            </a:r>
            <a:r>
              <a:rPr lang="en-CA" sz="1100" dirty="0">
                <a:solidFill>
                  <a:srgbClr val="002060"/>
                </a:solidFill>
                <a:latin typeface="+mj-lt"/>
                <a:ea typeface="ＭＳ Ｐゴシック" pitchFamily="34" charset="-128"/>
              </a:rPr>
              <a:t> 2006; 10(5):339-44.</a:t>
            </a:r>
          </a:p>
        </p:txBody>
      </p:sp>
      <p:graphicFrame>
        <p:nvGraphicFramePr>
          <p:cNvPr id="3" name="Table 2"/>
          <p:cNvGraphicFramePr>
            <a:graphicFrameLocks noGrp="1"/>
          </p:cNvGraphicFramePr>
          <p:nvPr>
            <p:extLst>
              <p:ext uri="{D42A27DB-BD31-4B8C-83A1-F6EECF244321}">
                <p14:modId xmlns:p14="http://schemas.microsoft.com/office/powerpoint/2010/main" val="2216524796"/>
              </p:ext>
            </p:extLst>
          </p:nvPr>
        </p:nvGraphicFramePr>
        <p:xfrm>
          <a:off x="179512" y="1412776"/>
          <a:ext cx="8769056" cy="5030180"/>
        </p:xfrm>
        <a:graphic>
          <a:graphicData uri="http://schemas.openxmlformats.org/drawingml/2006/table">
            <a:tbl>
              <a:tblPr firstRow="1" bandRow="1">
                <a:tableStyleId>{5C22544A-7EE6-4342-B048-85BDC9FD1C3A}</a:tableStyleId>
              </a:tblPr>
              <a:tblGrid>
                <a:gridCol w="1908000"/>
                <a:gridCol w="3960000"/>
                <a:gridCol w="2901056"/>
              </a:tblGrid>
              <a:tr h="288000">
                <a:tc>
                  <a:txBody>
                    <a:bodyPr/>
                    <a:lstStyle/>
                    <a:p>
                      <a:pPr algn="ctr"/>
                      <a:r>
                        <a:rPr lang="es-MX" sz="1400" b="1" noProof="0" dirty="0" smtClean="0">
                          <a:solidFill>
                            <a:schemeClr val="bg1"/>
                          </a:solidFill>
                        </a:rPr>
                        <a:t>Padecimiento del tejido blando</a:t>
                      </a:r>
                      <a:endParaRPr lang="es-MX" sz="1400" b="1" noProof="0" dirty="0">
                        <a:solidFill>
                          <a:schemeClr val="bg1"/>
                        </a:solidFill>
                      </a:endParaRPr>
                    </a:p>
                  </a:txBody>
                  <a:tcPr anchor="ctr"/>
                </a:tc>
                <a:tc>
                  <a:txBody>
                    <a:bodyPr/>
                    <a:lstStyle/>
                    <a:p>
                      <a:pPr algn="ctr"/>
                      <a:r>
                        <a:rPr lang="es-MX" sz="1400" b="1" noProof="0" dirty="0" smtClean="0">
                          <a:solidFill>
                            <a:schemeClr val="bg1"/>
                          </a:solidFill>
                        </a:rPr>
                        <a:t>Características clínicas</a:t>
                      </a:r>
                      <a:endParaRPr lang="es-MX" sz="1400" b="1" noProof="0" dirty="0">
                        <a:solidFill>
                          <a:schemeClr val="bg1"/>
                        </a:solidFill>
                      </a:endParaRPr>
                    </a:p>
                  </a:txBody>
                  <a:tcPr anchor="ctr"/>
                </a:tc>
                <a:tc>
                  <a:txBody>
                    <a:bodyPr/>
                    <a:lstStyle/>
                    <a:p>
                      <a:pPr algn="ctr"/>
                      <a:r>
                        <a:rPr lang="es-MX" sz="1400" b="1" noProof="0" dirty="0" smtClean="0">
                          <a:solidFill>
                            <a:schemeClr val="bg1"/>
                          </a:solidFill>
                        </a:rPr>
                        <a:t>Patrón de dolor</a:t>
                      </a:r>
                      <a:endParaRPr lang="es-MX" sz="1400" b="1" noProof="0" dirty="0">
                        <a:solidFill>
                          <a:schemeClr val="bg1"/>
                        </a:solidFill>
                      </a:endParaRPr>
                    </a:p>
                  </a:txBody>
                  <a:tcPr anchor="ctr"/>
                </a:tc>
              </a:tr>
              <a:tr h="288000">
                <a:tc>
                  <a:txBody>
                    <a:bodyPr/>
                    <a:lstStyle/>
                    <a:p>
                      <a:pPr marL="0" marR="0" lvl="0" indent="0" algn="l" defTabSz="914400" rtl="0" eaLnBrk="0" fontAlgn="base" latinLnBrk="0" hangingPunct="0">
                        <a:lnSpc>
                          <a:spcPct val="100000"/>
                        </a:lnSpc>
                        <a:spcBef>
                          <a:spcPts val="0"/>
                        </a:spcBef>
                        <a:spcAft>
                          <a:spcPts val="600"/>
                        </a:spcAft>
                        <a:buClr>
                          <a:schemeClr val="accent1"/>
                        </a:buClr>
                        <a:buSzPct val="90000"/>
                        <a:buFont typeface="Wingdings" pitchFamily="2" charset="2"/>
                        <a:buNone/>
                        <a:tabLst/>
                      </a:pPr>
                      <a:r>
                        <a:rPr lang="es-MX" sz="1000" b="0" kern="1200" noProof="0" dirty="0" smtClean="0">
                          <a:solidFill>
                            <a:schemeClr val="tx1"/>
                          </a:solidFill>
                          <a:latin typeface="+mj-lt"/>
                          <a:ea typeface="+mn-ea"/>
                          <a:cs typeface="+mn-cs"/>
                        </a:rPr>
                        <a:t>Síndrome de dolor miofascial</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Nodularidad similar a una cuerda en el examen físico</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Espalda baja, glúteos, muslos</a:t>
                      </a:r>
                      <a:br>
                        <a:rPr lang="es-MX" sz="1000" kern="1200" noProof="0" dirty="0" smtClean="0">
                          <a:solidFill>
                            <a:schemeClr val="tx1"/>
                          </a:solidFill>
                          <a:latin typeface="+mj-lt"/>
                          <a:ea typeface="+mn-ea"/>
                          <a:cs typeface="+mn-cs"/>
                        </a:rPr>
                      </a:br>
                      <a:r>
                        <a:rPr lang="es-MX" sz="1000" kern="1200" noProof="0" dirty="0" smtClean="0">
                          <a:solidFill>
                            <a:schemeClr val="tx1"/>
                          </a:solidFill>
                          <a:latin typeface="+mj-lt"/>
                          <a:ea typeface="+mn-ea"/>
                          <a:cs typeface="+mn-cs"/>
                        </a:rPr>
                        <a:t>(localizado o regional)</a:t>
                      </a: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600"/>
                        </a:spcAft>
                        <a:buClr>
                          <a:schemeClr val="accent1"/>
                        </a:buClr>
                        <a:buSzPct val="90000"/>
                        <a:buFont typeface="Wingdings" pitchFamily="2" charset="2"/>
                        <a:buNone/>
                        <a:tabLst/>
                      </a:pPr>
                      <a:r>
                        <a:rPr lang="es-MX" sz="1000" b="0" kern="1200" noProof="0" dirty="0" smtClean="0">
                          <a:solidFill>
                            <a:schemeClr val="tx1"/>
                          </a:solidFill>
                          <a:latin typeface="+mj-lt"/>
                          <a:ea typeface="+mn-ea"/>
                          <a:cs typeface="+mn-cs"/>
                        </a:rPr>
                        <a:t>Lesión del  musculo paraespinal</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Atrofia muscular en IRM</a:t>
                      </a:r>
                      <a:r>
                        <a:rPr lang="es-MX" sz="1000" kern="1200" baseline="0" noProof="0" dirty="0" smtClean="0">
                          <a:solidFill>
                            <a:schemeClr val="tx1"/>
                          </a:solidFill>
                          <a:latin typeface="+mj-lt"/>
                          <a:ea typeface="+mn-ea"/>
                          <a:cs typeface="+mn-cs"/>
                        </a:rPr>
                        <a:t>,</a:t>
                      </a:r>
                      <a:r>
                        <a:rPr lang="es-MX" sz="1000" kern="1200" noProof="0" dirty="0" smtClean="0">
                          <a:solidFill>
                            <a:schemeClr val="tx1"/>
                          </a:solidFill>
                          <a:latin typeface="+mj-lt"/>
                          <a:ea typeface="+mn-ea"/>
                          <a:cs typeface="+mn-cs"/>
                        </a:rPr>
                        <a:t> ultrasonido </a:t>
                      </a:r>
                      <a:r>
                        <a:rPr lang="es-MX" sz="1000" kern="1200" baseline="0" noProof="0" dirty="0" smtClean="0">
                          <a:solidFill>
                            <a:schemeClr val="tx1"/>
                          </a:solidFill>
                          <a:latin typeface="+mj-lt"/>
                          <a:ea typeface="+mn-ea"/>
                          <a:cs typeface="+mn-cs"/>
                        </a:rPr>
                        <a:t>y TC</a:t>
                      </a:r>
                      <a:endParaRPr lang="es-MX" sz="1000" kern="1200" noProof="0" dirty="0" smtClean="0">
                        <a:solidFill>
                          <a:schemeClr val="tx1"/>
                        </a:solidFill>
                        <a:latin typeface="+mj-lt"/>
                        <a:ea typeface="+mn-ea"/>
                        <a:cs typeface="+mn-cs"/>
                      </a:endParaRP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Espalda baja</a:t>
                      </a: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600"/>
                        </a:spcAft>
                        <a:buClr>
                          <a:schemeClr val="accent1"/>
                        </a:buClr>
                        <a:buSzPct val="90000"/>
                        <a:buFont typeface="Wingdings" pitchFamily="2" charset="2"/>
                        <a:buNone/>
                        <a:tabLst/>
                      </a:pPr>
                      <a:r>
                        <a:rPr lang="es-MX" sz="1000" b="0" kern="1200" noProof="0" dirty="0" smtClean="0">
                          <a:solidFill>
                            <a:schemeClr val="tx1"/>
                          </a:solidFill>
                          <a:latin typeface="+mj-lt"/>
                          <a:ea typeface="+mn-ea"/>
                          <a:cs typeface="+mn-cs"/>
                        </a:rPr>
                        <a:t>Lesión al cuadrado lumbar</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Flexión y rotación</a:t>
                      </a:r>
                      <a:r>
                        <a:rPr lang="es-MX" sz="1000" kern="1200" baseline="0" noProof="0" dirty="0" smtClean="0">
                          <a:solidFill>
                            <a:schemeClr val="tx1"/>
                          </a:solidFill>
                          <a:latin typeface="+mj-lt"/>
                          <a:ea typeface="+mn-ea"/>
                          <a:cs typeface="+mn-cs"/>
                        </a:rPr>
                        <a:t> lumbar disminuida y dolorosa</a:t>
                      </a:r>
                      <a:endParaRPr lang="es-MX" sz="1000" kern="1200" noProof="0" dirty="0" smtClean="0">
                        <a:solidFill>
                          <a:schemeClr val="tx1"/>
                        </a:solidFill>
                        <a:latin typeface="+mj-lt"/>
                        <a:ea typeface="+mn-ea"/>
                        <a:cs typeface="+mn-cs"/>
                      </a:endParaRP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Costado, Espalda baja, glúteos, cadera lateral </a:t>
                      </a: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400"/>
                        </a:spcAft>
                        <a:buClr>
                          <a:schemeClr val="accent1"/>
                        </a:buClr>
                        <a:buSzPct val="90000"/>
                        <a:buFont typeface="Arial" pitchFamily="34" charset="0"/>
                        <a:buNone/>
                        <a:tabLst/>
                      </a:pPr>
                      <a:r>
                        <a:rPr lang="es-MX" sz="1000" b="0" kern="1200" noProof="0" dirty="0" smtClean="0">
                          <a:solidFill>
                            <a:schemeClr val="tx1"/>
                          </a:solidFill>
                          <a:latin typeface="+mj-lt"/>
                          <a:ea typeface="+mn-ea"/>
                          <a:cs typeface="+mn-cs"/>
                        </a:rPr>
                        <a:t>Síndrome doloroso del abductor de la cadera</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30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Músculos glúteos sensibles laterales a la espina ilíaca</a:t>
                      </a:r>
                      <a:r>
                        <a:rPr lang="es-MX" sz="1000" b="0" kern="1200" baseline="0" noProof="0" dirty="0" smtClean="0">
                          <a:solidFill>
                            <a:schemeClr val="tx1"/>
                          </a:solidFill>
                          <a:latin typeface="+mj-lt"/>
                          <a:ea typeface="+mn-ea"/>
                          <a:cs typeface="+mn-cs"/>
                        </a:rPr>
                        <a:t> </a:t>
                      </a:r>
                      <a:r>
                        <a:rPr lang="es-MX" sz="1000" b="0" kern="1200" noProof="0" dirty="0" smtClean="0">
                          <a:solidFill>
                            <a:schemeClr val="tx1"/>
                          </a:solidFill>
                          <a:latin typeface="+mj-lt"/>
                          <a:ea typeface="+mn-ea"/>
                          <a:cs typeface="+mn-cs"/>
                        </a:rPr>
                        <a:t>posterior-superior</a:t>
                      </a:r>
                    </a:p>
                    <a:p>
                      <a:pPr marL="190500" marR="0" lvl="0" indent="-190500" algn="l" defTabSz="914400" rtl="0" eaLnBrk="0" fontAlgn="base" latinLnBrk="0" hangingPunct="0">
                        <a:lnSpc>
                          <a:spcPct val="100000"/>
                        </a:lnSpc>
                        <a:spcBef>
                          <a:spcPts val="0"/>
                        </a:spcBef>
                        <a:spcAft>
                          <a:spcPts val="30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Debilidad del músculo abductor de la cadera</a:t>
                      </a:r>
                    </a:p>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Signo Trendlenburg</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Glúteos, aspecto lateral del muslo</a:t>
                      </a: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400"/>
                        </a:spcAft>
                        <a:buClr>
                          <a:schemeClr val="accent1"/>
                        </a:buClr>
                        <a:buSzPct val="90000"/>
                        <a:buFont typeface="Arial" pitchFamily="34" charset="0"/>
                        <a:buNone/>
                        <a:tabLst/>
                      </a:pPr>
                      <a:r>
                        <a:rPr lang="es-MX" sz="1000" b="0" kern="1200" noProof="0" dirty="0" smtClean="0">
                          <a:solidFill>
                            <a:schemeClr val="tx1"/>
                          </a:solidFill>
                          <a:latin typeface="+mj-lt"/>
                          <a:ea typeface="+mn-ea"/>
                          <a:cs typeface="+mn-cs"/>
                        </a:rPr>
                        <a:t>Bursitis del psoas</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30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El movimiento más doloroso es la abducción pasiva en flexión</a:t>
                      </a:r>
                    </a:p>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La apariencia en el ultrasonido músculo-esquelético es consistente</a:t>
                      </a:r>
                      <a:r>
                        <a:rPr lang="es-MX" sz="1000" b="0" kern="1200" baseline="0" noProof="0" dirty="0" smtClean="0">
                          <a:solidFill>
                            <a:schemeClr val="tx1"/>
                          </a:solidFill>
                          <a:latin typeface="+mj-lt"/>
                          <a:ea typeface="+mn-ea"/>
                          <a:cs typeface="+mn-cs"/>
                        </a:rPr>
                        <a:t> con inflamación</a:t>
                      </a:r>
                      <a:endParaRPr lang="es-MX" sz="1000" b="0" kern="1200" noProof="0" dirty="0" smtClean="0">
                        <a:solidFill>
                          <a:schemeClr val="tx1"/>
                        </a:solidFill>
                        <a:latin typeface="+mj-lt"/>
                        <a:ea typeface="+mn-ea"/>
                        <a:cs typeface="+mn-cs"/>
                      </a:endParaRP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Ingle, muslo anterior, rodilla,</a:t>
                      </a:r>
                      <a:r>
                        <a:rPr lang="es-MX" sz="1000" b="0" kern="1200" baseline="0" noProof="0" dirty="0" smtClean="0">
                          <a:solidFill>
                            <a:schemeClr val="tx1"/>
                          </a:solidFill>
                          <a:latin typeface="+mj-lt"/>
                          <a:ea typeface="+mn-ea"/>
                          <a:cs typeface="+mn-cs"/>
                        </a:rPr>
                        <a:t> pierna</a:t>
                      </a:r>
                      <a:endParaRPr lang="es-MX" sz="1000" b="0" kern="1200" noProof="0" dirty="0" smtClean="0">
                        <a:solidFill>
                          <a:schemeClr val="tx1"/>
                        </a:solidFill>
                        <a:latin typeface="+mj-lt"/>
                        <a:ea typeface="+mn-ea"/>
                        <a:cs typeface="+mn-cs"/>
                      </a:endParaRP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400"/>
                        </a:spcAft>
                        <a:buClr>
                          <a:schemeClr val="accent1"/>
                        </a:buClr>
                        <a:buSzPct val="90000"/>
                        <a:buFont typeface="Arial" pitchFamily="34" charset="0"/>
                        <a:buNone/>
                        <a:tabLst/>
                      </a:pPr>
                      <a:r>
                        <a:rPr lang="es-MX" sz="1000" b="0" kern="1200" noProof="0" dirty="0" smtClean="0">
                          <a:solidFill>
                            <a:schemeClr val="tx1"/>
                          </a:solidFill>
                          <a:latin typeface="+mj-lt"/>
                          <a:ea typeface="+mn-ea"/>
                          <a:cs typeface="+mn-cs"/>
                        </a:rPr>
                        <a:t>Bursitis del  trocánter</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Signo</a:t>
                      </a:r>
                      <a:r>
                        <a:rPr lang="es-MX" sz="1000" b="0" kern="1200" baseline="0" noProof="0" dirty="0" smtClean="0">
                          <a:solidFill>
                            <a:schemeClr val="tx1"/>
                          </a:solidFill>
                          <a:latin typeface="+mj-lt"/>
                          <a:ea typeface="+mn-ea"/>
                          <a:cs typeface="+mn-cs"/>
                        </a:rPr>
                        <a:t> de </a:t>
                      </a:r>
                      <a:r>
                        <a:rPr lang="es-MX" sz="1000" b="0" kern="1200" noProof="0" dirty="0" smtClean="0">
                          <a:solidFill>
                            <a:schemeClr val="tx1"/>
                          </a:solidFill>
                          <a:latin typeface="+mj-lt"/>
                          <a:ea typeface="+mn-ea"/>
                          <a:cs typeface="+mn-cs"/>
                        </a:rPr>
                        <a:t>“salto” positivo secundario a presión con el pulgar sobre la cresta más prominente del trocánter mayor</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Pseudoradiculopatía: el dolor no se extiende distal a la tibia proximal (inserción del tracto iliotibial en el tubérculo</a:t>
                      </a:r>
                      <a:r>
                        <a:rPr lang="es-MX" sz="1000" b="0" kern="1200" baseline="0" noProof="0" dirty="0" smtClean="0">
                          <a:solidFill>
                            <a:schemeClr val="tx1"/>
                          </a:solidFill>
                          <a:latin typeface="+mj-lt"/>
                          <a:ea typeface="+mn-ea"/>
                          <a:cs typeface="+mn-cs"/>
                        </a:rPr>
                        <a:t> de </a:t>
                      </a:r>
                      <a:r>
                        <a:rPr lang="es-MX" sz="1000" b="0" kern="1200" noProof="0" dirty="0" smtClean="0">
                          <a:solidFill>
                            <a:schemeClr val="tx1"/>
                          </a:solidFill>
                          <a:latin typeface="+mj-lt"/>
                          <a:ea typeface="+mn-ea"/>
                          <a:cs typeface="+mn-cs"/>
                        </a:rPr>
                        <a:t>Gerdy)</a:t>
                      </a:r>
                    </a:p>
                  </a:txBody>
                  <a:tcPr anchor="ctr" horzOverflow="overflow"/>
                </a:tc>
              </a:tr>
              <a:tr h="370840">
                <a:tc>
                  <a:txBody>
                    <a:bodyPr/>
                    <a:lstStyle/>
                    <a:p>
                      <a:pPr marL="0" marR="0" lvl="0" indent="0" algn="l" defTabSz="914400" rtl="0" eaLnBrk="0" fontAlgn="base" latinLnBrk="0" hangingPunct="0">
                        <a:lnSpc>
                          <a:spcPct val="100000"/>
                        </a:lnSpc>
                        <a:spcBef>
                          <a:spcPts val="0"/>
                        </a:spcBef>
                        <a:spcAft>
                          <a:spcPts val="400"/>
                        </a:spcAft>
                        <a:buClr>
                          <a:schemeClr val="accent1"/>
                        </a:buClr>
                        <a:buSzPct val="90000"/>
                        <a:buFont typeface="Arial" pitchFamily="34" charset="0"/>
                        <a:buNone/>
                        <a:tabLst/>
                      </a:pPr>
                      <a:r>
                        <a:rPr lang="es-MX" sz="1000" b="0" kern="1200" noProof="0" dirty="0" smtClean="0">
                          <a:solidFill>
                            <a:schemeClr val="tx1"/>
                          </a:solidFill>
                          <a:latin typeface="+mj-lt"/>
                          <a:ea typeface="+mn-ea"/>
                          <a:cs typeface="+mn-cs"/>
                        </a:rPr>
                        <a:t>Bursitis glútea</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30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Dolor a la:</a:t>
                      </a:r>
                    </a:p>
                    <a:p>
                      <a:pPr marL="355600" marR="0" lvl="0" indent="-190500" algn="l" defTabSz="914400" rtl="0" eaLnBrk="0" fontAlgn="base" latinLnBrk="0" hangingPunct="0">
                        <a:lnSpc>
                          <a:spcPct val="100000"/>
                        </a:lnSpc>
                        <a:spcBef>
                          <a:spcPts val="0"/>
                        </a:spcBef>
                        <a:spcAft>
                          <a:spcPts val="30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Rotación pasiva externa y abducción pasiva</a:t>
                      </a:r>
                    </a:p>
                    <a:p>
                      <a:pPr marL="3556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Abducción pasiva y rotación externa resistida o abducción resistida</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0"/>
                        </a:spcAft>
                        <a:buClr>
                          <a:schemeClr val="tx1"/>
                        </a:buClr>
                        <a:buSzPct val="100000"/>
                        <a:buFont typeface="Arial" pitchFamily="34" charset="0"/>
                        <a:buChar char="•"/>
                        <a:tabLst/>
                      </a:pPr>
                      <a:r>
                        <a:rPr lang="es-MX" sz="1000" b="0" kern="1200" noProof="0" dirty="0" smtClean="0">
                          <a:solidFill>
                            <a:schemeClr val="tx1"/>
                          </a:solidFill>
                          <a:latin typeface="+mj-lt"/>
                          <a:ea typeface="+mn-ea"/>
                          <a:cs typeface="+mn-cs"/>
                        </a:rPr>
                        <a:t>Región glútea</a:t>
                      </a:r>
                      <a:r>
                        <a:rPr lang="es-MX" sz="1000" b="0" kern="1200" baseline="0" noProof="0" dirty="0" smtClean="0">
                          <a:solidFill>
                            <a:schemeClr val="tx1"/>
                          </a:solidFill>
                          <a:latin typeface="+mj-lt"/>
                          <a:ea typeface="+mn-ea"/>
                          <a:cs typeface="+mn-cs"/>
                        </a:rPr>
                        <a:t> y trocantérea</a:t>
                      </a:r>
                      <a:r>
                        <a:rPr lang="es-MX" sz="1000" b="0" kern="1200" noProof="0" dirty="0" smtClean="0">
                          <a:solidFill>
                            <a:schemeClr val="tx1"/>
                          </a:solidFill>
                          <a:latin typeface="+mj-lt"/>
                          <a:ea typeface="+mn-ea"/>
                          <a:cs typeface="+mn-cs"/>
                        </a:rPr>
                        <a:t>, en ocasiones diseminándose a la parte externa o posterior del muslo y hacia la pantorrilla</a:t>
                      </a:r>
                      <a:r>
                        <a:rPr lang="es-MX" sz="1000" b="0" kern="1200" baseline="0" noProof="0" dirty="0" smtClean="0">
                          <a:solidFill>
                            <a:schemeClr val="tx1"/>
                          </a:solidFill>
                          <a:latin typeface="+mj-lt"/>
                          <a:ea typeface="+mn-ea"/>
                          <a:cs typeface="+mn-cs"/>
                        </a:rPr>
                        <a:t> y maléolo lateral</a:t>
                      </a:r>
                      <a:endParaRPr lang="es-MX" sz="1000" b="0" kern="1200" noProof="0" dirty="0" smtClean="0">
                        <a:solidFill>
                          <a:schemeClr val="tx1"/>
                        </a:solidFill>
                        <a:latin typeface="+mj-lt"/>
                        <a:ea typeface="+mn-ea"/>
                        <a:cs typeface="+mn-cs"/>
                      </a:endParaRPr>
                    </a:p>
                  </a:txBody>
                  <a:tcPr anchor="ctr" horzOverflow="overflow"/>
                </a:tc>
              </a:tr>
              <a:tr h="288000">
                <a:tc>
                  <a:txBody>
                    <a:bodyPr/>
                    <a:lstStyle/>
                    <a:p>
                      <a:pPr marL="0" marR="0" lvl="0" indent="0" algn="l" defTabSz="914400" rtl="0" eaLnBrk="0" fontAlgn="base" latinLnBrk="0" hangingPunct="0">
                        <a:lnSpc>
                          <a:spcPct val="100000"/>
                        </a:lnSpc>
                        <a:spcBef>
                          <a:spcPts val="0"/>
                        </a:spcBef>
                        <a:spcAft>
                          <a:spcPts val="600"/>
                        </a:spcAft>
                        <a:buClr>
                          <a:schemeClr val="accent1"/>
                        </a:buClr>
                        <a:buSzPct val="90000"/>
                        <a:buFont typeface="Wingdings" pitchFamily="2" charset="2"/>
                        <a:buNone/>
                        <a:tabLst/>
                      </a:pPr>
                      <a:r>
                        <a:rPr lang="es-MX" sz="1000" b="0" kern="1200" noProof="0" dirty="0" smtClean="0">
                          <a:solidFill>
                            <a:schemeClr val="tx1"/>
                          </a:solidFill>
                          <a:latin typeface="+mj-lt"/>
                          <a:ea typeface="+mn-ea"/>
                          <a:cs typeface="+mn-cs"/>
                        </a:rPr>
                        <a:t>Bursitis isquiática</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Sensibilidad local en la tuberosidad </a:t>
                      </a:r>
                      <a:br>
                        <a:rPr lang="es-MX" sz="1000" kern="1200" noProof="0" dirty="0" smtClean="0">
                          <a:solidFill>
                            <a:schemeClr val="tx1"/>
                          </a:solidFill>
                          <a:latin typeface="+mj-lt"/>
                          <a:ea typeface="+mn-ea"/>
                          <a:cs typeface="+mn-cs"/>
                        </a:rPr>
                      </a:br>
                      <a:r>
                        <a:rPr lang="es-MX" sz="1000" kern="1200" noProof="0" dirty="0" smtClean="0">
                          <a:solidFill>
                            <a:schemeClr val="tx1"/>
                          </a:solidFill>
                          <a:latin typeface="+mj-lt"/>
                          <a:ea typeface="+mn-ea"/>
                          <a:cs typeface="+mn-cs"/>
                        </a:rPr>
                        <a:t>isquial</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Glúteos</a:t>
                      </a:r>
                    </a:p>
                  </a:txBody>
                  <a:tcPr anchor="ctr" horzOverflow="overflow"/>
                </a:tc>
              </a:tr>
              <a:tr h="288000">
                <a:tc>
                  <a:txBody>
                    <a:bodyPr/>
                    <a:lstStyle/>
                    <a:p>
                      <a:pPr marL="0" marR="0" lvl="0" indent="0" algn="l" defTabSz="914400" rtl="0" eaLnBrk="0" fontAlgn="base" latinLnBrk="0" hangingPunct="0">
                        <a:lnSpc>
                          <a:spcPct val="100000"/>
                        </a:lnSpc>
                        <a:spcBef>
                          <a:spcPts val="0"/>
                        </a:spcBef>
                        <a:spcAft>
                          <a:spcPts val="600"/>
                        </a:spcAft>
                        <a:buClr>
                          <a:schemeClr val="accent1"/>
                        </a:buClr>
                        <a:buSzPct val="90000"/>
                        <a:buFont typeface="Wingdings" pitchFamily="2" charset="2"/>
                        <a:buNone/>
                        <a:tabLst/>
                      </a:pPr>
                      <a:r>
                        <a:rPr lang="es-MX" sz="1000" b="0" kern="1200" noProof="0" dirty="0" smtClean="0">
                          <a:solidFill>
                            <a:schemeClr val="tx1"/>
                          </a:solidFill>
                          <a:latin typeface="+mj-lt"/>
                          <a:ea typeface="+mn-ea"/>
                          <a:cs typeface="+mn-cs"/>
                        </a:rPr>
                        <a:t>Atrapamiento del nervio cluneal</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Resolución del dolor con bloqueo del nervio a nivel local</a:t>
                      </a:r>
                    </a:p>
                  </a:txBody>
                  <a:tcPr anchor="ctr" horzOverflow="overflow"/>
                </a:tc>
                <a:tc>
                  <a:txBody>
                    <a:bodyPr/>
                    <a:lstStyle/>
                    <a:p>
                      <a:pPr marL="190500" marR="0" lvl="0" indent="-190500" algn="l" defTabSz="914400" rtl="0" eaLnBrk="0" fontAlgn="base" latinLnBrk="0" hangingPunct="0">
                        <a:lnSpc>
                          <a:spcPct val="100000"/>
                        </a:lnSpc>
                        <a:spcBef>
                          <a:spcPts val="0"/>
                        </a:spcBef>
                        <a:spcAft>
                          <a:spcPts val="600"/>
                        </a:spcAft>
                        <a:buClr>
                          <a:schemeClr val="tx1"/>
                        </a:buClr>
                        <a:buSzPct val="100000"/>
                        <a:buFont typeface="Arial" pitchFamily="34" charset="0"/>
                        <a:buChar char="•"/>
                        <a:tabLst/>
                      </a:pPr>
                      <a:r>
                        <a:rPr lang="es-MX" sz="1000" kern="1200" noProof="0" dirty="0" smtClean="0">
                          <a:solidFill>
                            <a:schemeClr val="tx1"/>
                          </a:solidFill>
                          <a:latin typeface="+mj-lt"/>
                          <a:ea typeface="+mn-ea"/>
                          <a:cs typeface="+mn-cs"/>
                        </a:rPr>
                        <a:t>Unilateral, cresta ilíaca y glúteos</a:t>
                      </a:r>
                    </a:p>
                  </a:txBody>
                  <a:tcPr anchor="ctr" horzOverflow="overflow"/>
                </a:tc>
              </a:tr>
            </a:tbl>
          </a:graphicData>
        </a:graphic>
      </p:graphicFrame>
    </p:spTree>
    <p:extLst>
      <p:ext uri="{BB962C8B-B14F-4D97-AF65-F5344CB8AC3E}">
        <p14:creationId xmlns:p14="http://schemas.microsoft.com/office/powerpoint/2010/main" val="149953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MX" sz="3600" noProof="0" dirty="0" smtClean="0"/>
              <a:t>Variación Anatómica </a:t>
            </a:r>
            <a:r>
              <a:rPr lang="es-MX" sz="3600" dirty="0" smtClean="0"/>
              <a:t>de Raíz Nerviosa Ciática y Síndrome Piriforme </a:t>
            </a:r>
            <a:endParaRPr lang="es-MX" sz="3600" dirty="0"/>
          </a:p>
        </p:txBody>
      </p:sp>
      <p:sp>
        <p:nvSpPr>
          <p:cNvPr id="4" name="Slide Number Placeholder 3"/>
          <p:cNvSpPr>
            <a:spLocks noGrp="1"/>
          </p:cNvSpPr>
          <p:nvPr>
            <p:ph type="sldNum" sz="quarter" idx="4294967295"/>
          </p:nvPr>
        </p:nvSpPr>
        <p:spPr>
          <a:xfrm>
            <a:off x="6850063" y="6395440"/>
            <a:ext cx="2133600" cy="365125"/>
          </a:xfrm>
        </p:spPr>
        <p:txBody>
          <a:bodyPr/>
          <a:lstStyle/>
          <a:p>
            <a:pPr>
              <a:defRPr/>
            </a:pPr>
            <a:fld id="{B3661B37-38BF-421F-9EFE-18817586476B}" type="slidenum">
              <a:rPr lang="en-US" smtClean="0"/>
              <a:pPr>
                <a:defRPr/>
              </a:pPr>
              <a:t>45</a:t>
            </a:fld>
            <a:endParaRPr lang="en-US" dirty="0"/>
          </a:p>
        </p:txBody>
      </p:sp>
      <p:pic>
        <p:nvPicPr>
          <p:cNvPr id="8194" name="Picture 2" descr="R:\11550_Pfizer\oeprojectsupport\2546276\Drafts\For GD\Completed illustrations PNG\Diagnosis\Diagnosis-0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91" t="2222" r="22500" b="2222"/>
          <a:stretch/>
        </p:blipFill>
        <p:spPr bwMode="auto">
          <a:xfrm>
            <a:off x="2628439" y="1596727"/>
            <a:ext cx="3887123" cy="5000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6551766"/>
            <a:ext cx="2662908" cy="261610"/>
          </a:xfrm>
          <a:prstGeom prst="rect">
            <a:avLst/>
          </a:prstGeom>
        </p:spPr>
        <p:txBody>
          <a:bodyPr wrap="none">
            <a:spAutoFit/>
          </a:bodyPr>
          <a:lstStyle/>
          <a:p>
            <a:r>
              <a:rPr lang="en-CA" sz="1100" dirty="0">
                <a:solidFill>
                  <a:srgbClr val="002060"/>
                </a:solidFill>
                <a:cs typeface="Arial" pitchFamily="34" charset="0"/>
              </a:rPr>
              <a:t>Manusov EG. </a:t>
            </a:r>
            <a:r>
              <a:rPr lang="en-CA" sz="1100" i="1" dirty="0">
                <a:solidFill>
                  <a:srgbClr val="002060"/>
                </a:solidFill>
                <a:cs typeface="Arial" pitchFamily="34" charset="0"/>
              </a:rPr>
              <a:t>Prim Care</a:t>
            </a:r>
            <a:r>
              <a:rPr lang="en-CA" sz="1100" dirty="0">
                <a:solidFill>
                  <a:srgbClr val="002060"/>
                </a:solidFill>
                <a:cs typeface="Arial" pitchFamily="34" charset="0"/>
              </a:rPr>
              <a:t> 2012; 39(3):</a:t>
            </a:r>
            <a:r>
              <a:rPr lang="en-CA" sz="1100" dirty="0" smtClean="0">
                <a:solidFill>
                  <a:srgbClr val="002060"/>
                </a:solidFill>
                <a:cs typeface="Arial" pitchFamily="34" charset="0"/>
              </a:rPr>
              <a:t>471-9. </a:t>
            </a:r>
            <a:endParaRPr lang="en-CA" sz="1100" dirty="0"/>
          </a:p>
        </p:txBody>
      </p:sp>
    </p:spTree>
    <p:extLst>
      <p:ext uri="{BB962C8B-B14F-4D97-AF65-F5344CB8AC3E}">
        <p14:creationId xmlns:p14="http://schemas.microsoft.com/office/powerpoint/2010/main" val="2361974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MX" sz="4000" noProof="0" dirty="0" smtClean="0"/>
              <a:t>Síntomas del Síndrome Piriforme</a:t>
            </a:r>
            <a:endParaRPr lang="es-MX" sz="4000" noProof="0" dirty="0"/>
          </a:p>
        </p:txBody>
      </p:sp>
      <p:sp>
        <p:nvSpPr>
          <p:cNvPr id="7" name="Content Placeholder 6"/>
          <p:cNvSpPr>
            <a:spLocks noGrp="1"/>
          </p:cNvSpPr>
          <p:nvPr>
            <p:ph idx="1"/>
          </p:nvPr>
        </p:nvSpPr>
        <p:spPr>
          <a:xfrm>
            <a:off x="323528" y="1484784"/>
            <a:ext cx="8229600" cy="4525963"/>
          </a:xfrm>
        </p:spPr>
        <p:txBody>
          <a:bodyPr>
            <a:normAutofit/>
          </a:bodyPr>
          <a:lstStyle/>
          <a:p>
            <a:pPr marL="201613" indent="-201613">
              <a:spcAft>
                <a:spcPts val="600"/>
              </a:spcAft>
            </a:pPr>
            <a:r>
              <a:rPr lang="es-MX" sz="2000" noProof="0" dirty="0" smtClean="0"/>
              <a:t>Dolor en glúteos</a:t>
            </a:r>
          </a:p>
          <a:p>
            <a:pPr marL="201613" indent="-201613">
              <a:spcAft>
                <a:spcPts val="600"/>
              </a:spcAft>
            </a:pPr>
            <a:r>
              <a:rPr lang="es-MX" sz="2000" noProof="0" dirty="0" smtClean="0"/>
              <a:t>Lumbalgia</a:t>
            </a:r>
          </a:p>
          <a:p>
            <a:pPr marL="201613" indent="-201613">
              <a:spcAft>
                <a:spcPts val="600"/>
              </a:spcAft>
            </a:pPr>
            <a:r>
              <a:rPr lang="es-MX" sz="2000" noProof="0" dirty="0" smtClean="0"/>
              <a:t>Dolor que se agrava al sentarse, caminar o </a:t>
            </a:r>
            <a:r>
              <a:rPr lang="es-MX" sz="2000" dirty="0" smtClean="0"/>
              <a:t>caminar sobre pendientes</a:t>
            </a:r>
            <a:endParaRPr lang="es-MX" sz="2000" noProof="0" dirty="0" smtClean="0">
              <a:solidFill>
                <a:srgbClr val="FF0000"/>
              </a:solidFill>
            </a:endParaRPr>
          </a:p>
          <a:p>
            <a:pPr marL="201613" indent="-201613">
              <a:spcAft>
                <a:spcPts val="600"/>
              </a:spcAft>
            </a:pPr>
            <a:r>
              <a:rPr lang="es-MX" sz="2000" noProof="0" dirty="0" smtClean="0"/>
              <a:t>Sensibilidad interna y externa</a:t>
            </a:r>
          </a:p>
          <a:p>
            <a:pPr marL="201613" indent="-201613">
              <a:spcAft>
                <a:spcPts val="600"/>
              </a:spcAft>
            </a:pPr>
            <a:r>
              <a:rPr lang="es-MX" sz="2000" noProof="0" dirty="0" smtClean="0"/>
              <a:t>Signos físicos más comunes</a:t>
            </a:r>
          </a:p>
          <a:p>
            <a:pPr marL="690563" lvl="1" indent="-290513">
              <a:spcAft>
                <a:spcPts val="600"/>
              </a:spcAft>
            </a:pPr>
            <a:r>
              <a:rPr lang="es-MX" sz="2000" noProof="0" dirty="0" smtClean="0"/>
              <a:t>Elevación limitada de la pierna estirada</a:t>
            </a:r>
          </a:p>
          <a:p>
            <a:pPr marL="690563" lvl="1" indent="-290513">
              <a:spcAft>
                <a:spcPts val="600"/>
              </a:spcAft>
            </a:pPr>
            <a:r>
              <a:rPr lang="es-MX" sz="2000" noProof="0" dirty="0" smtClean="0"/>
              <a:t>Signos de Lasègue positivo</a:t>
            </a:r>
          </a:p>
          <a:p>
            <a:pPr marL="690563" lvl="1" indent="-290513">
              <a:spcAft>
                <a:spcPts val="600"/>
              </a:spcAft>
            </a:pPr>
            <a:r>
              <a:rPr lang="es-MX" sz="2000" noProof="0" dirty="0" smtClean="0"/>
              <a:t>Reflejos del tobillo y/o tendón de la corva disminuidos</a:t>
            </a:r>
          </a:p>
          <a:p>
            <a:pPr marL="690563" lvl="1" indent="-290513">
              <a:spcAft>
                <a:spcPts val="600"/>
              </a:spcAft>
            </a:pPr>
            <a:r>
              <a:rPr lang="es-MX" sz="2000" noProof="0" dirty="0" smtClean="0"/>
              <a:t>Debilidad motora en miotomas L4-S1</a:t>
            </a:r>
            <a:endParaRPr lang="es-MX" sz="2000" noProof="0" dirty="0"/>
          </a:p>
        </p:txBody>
      </p:sp>
      <p:sp>
        <p:nvSpPr>
          <p:cNvPr id="4" name="Slide Number Placeholder 3"/>
          <p:cNvSpPr>
            <a:spLocks noGrp="1"/>
          </p:cNvSpPr>
          <p:nvPr>
            <p:ph type="sldNum" sz="quarter" idx="10"/>
          </p:nvPr>
        </p:nvSpPr>
        <p:spPr>
          <a:xfrm>
            <a:off x="6850063" y="6411912"/>
            <a:ext cx="2133600" cy="365125"/>
          </a:xfrm>
        </p:spPr>
        <p:txBody>
          <a:bodyPr/>
          <a:lstStyle/>
          <a:p>
            <a:pPr>
              <a:defRPr/>
            </a:pPr>
            <a:fld id="{B3661B37-38BF-421F-9EFE-18817586476B}" type="slidenum">
              <a:rPr lang="en-US" smtClean="0"/>
              <a:pPr>
                <a:defRPr/>
              </a:pPr>
              <a:t>46</a:t>
            </a:fld>
            <a:endParaRPr lang="en-US" dirty="0"/>
          </a:p>
        </p:txBody>
      </p:sp>
      <p:sp>
        <p:nvSpPr>
          <p:cNvPr id="8" name="Rectangle 7"/>
          <p:cNvSpPr/>
          <p:nvPr/>
        </p:nvSpPr>
        <p:spPr>
          <a:xfrm>
            <a:off x="107504" y="6551766"/>
            <a:ext cx="2662908" cy="261610"/>
          </a:xfrm>
          <a:prstGeom prst="rect">
            <a:avLst/>
          </a:prstGeom>
        </p:spPr>
        <p:txBody>
          <a:bodyPr wrap="none">
            <a:spAutoFit/>
          </a:bodyPr>
          <a:lstStyle/>
          <a:p>
            <a:r>
              <a:rPr lang="en-CA" sz="1100" dirty="0">
                <a:solidFill>
                  <a:srgbClr val="002060"/>
                </a:solidFill>
                <a:cs typeface="Arial" pitchFamily="34" charset="0"/>
              </a:rPr>
              <a:t>Manusov EG. </a:t>
            </a:r>
            <a:r>
              <a:rPr lang="en-CA" sz="1100" i="1" dirty="0">
                <a:solidFill>
                  <a:srgbClr val="002060"/>
                </a:solidFill>
                <a:cs typeface="Arial" pitchFamily="34" charset="0"/>
              </a:rPr>
              <a:t>Prim Care</a:t>
            </a:r>
            <a:r>
              <a:rPr lang="en-CA" sz="1100" dirty="0">
                <a:solidFill>
                  <a:srgbClr val="002060"/>
                </a:solidFill>
                <a:cs typeface="Arial" pitchFamily="34" charset="0"/>
              </a:rPr>
              <a:t> 2012; 39(3):</a:t>
            </a:r>
            <a:r>
              <a:rPr lang="en-CA" sz="1100" dirty="0" smtClean="0">
                <a:solidFill>
                  <a:srgbClr val="002060"/>
                </a:solidFill>
                <a:cs typeface="Arial" pitchFamily="34" charset="0"/>
              </a:rPr>
              <a:t>471-9. </a:t>
            </a:r>
            <a:endParaRPr lang="en-CA" sz="1100" dirty="0"/>
          </a:p>
        </p:txBody>
      </p:sp>
    </p:spTree>
    <p:extLst>
      <p:ext uri="{BB962C8B-B14F-4D97-AF65-F5344CB8AC3E}">
        <p14:creationId xmlns:p14="http://schemas.microsoft.com/office/powerpoint/2010/main" val="64246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sz="4000" noProof="0" dirty="0" smtClean="0"/>
              <a:t>Dolor </a:t>
            </a:r>
            <a:r>
              <a:rPr lang="es-MX" sz="4000" dirty="0" smtClean="0"/>
              <a:t>Facetario (Osteoartritis)</a:t>
            </a:r>
            <a:endParaRPr lang="es-MX" sz="4000" dirty="0"/>
          </a:p>
        </p:txBody>
      </p:sp>
      <p:sp>
        <p:nvSpPr>
          <p:cNvPr id="4" name="Slide Number Placeholder 3"/>
          <p:cNvSpPr>
            <a:spLocks noGrp="1"/>
          </p:cNvSpPr>
          <p:nvPr>
            <p:ph type="sldNum" sz="quarter" idx="4294967295"/>
          </p:nvPr>
        </p:nvSpPr>
        <p:spPr>
          <a:xfrm>
            <a:off x="6805254" y="6340511"/>
            <a:ext cx="2133600" cy="365125"/>
          </a:xfrm>
        </p:spPr>
        <p:txBody>
          <a:bodyPr/>
          <a:lstStyle/>
          <a:p>
            <a:pPr>
              <a:defRPr/>
            </a:pPr>
            <a:fld id="{B3661B37-38BF-421F-9EFE-18817586476B}" type="slidenum">
              <a:rPr lang="en-US" smtClean="0"/>
              <a:pPr>
                <a:defRPr/>
              </a:pPr>
              <a:t>47</a:t>
            </a:fld>
            <a:endParaRPr lang="en-US" dirty="0"/>
          </a:p>
        </p:txBody>
      </p:sp>
      <p:pic>
        <p:nvPicPr>
          <p:cNvPr id="12290" name="Picture 2" descr="R:\11550_Pfizer\oeprojectsupport\2546276\Drafts\For GD\Completed illustrations PNG\Diagnosis\Diagnosis-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33" t="4445" r="29166" b="4445"/>
          <a:stretch/>
        </p:blipFill>
        <p:spPr bwMode="auto">
          <a:xfrm>
            <a:off x="2777926" y="1495973"/>
            <a:ext cx="3262380" cy="52453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a:off x="4732502" y="3978643"/>
            <a:ext cx="1306286" cy="0"/>
          </a:xfrm>
          <a:prstGeom prst="line">
            <a:avLst/>
          </a:prstGeom>
          <a:no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038785" y="3815104"/>
            <a:ext cx="1398909" cy="307777"/>
          </a:xfrm>
          <a:prstGeom prst="rect">
            <a:avLst/>
          </a:prstGeom>
          <a:noFill/>
        </p:spPr>
        <p:txBody>
          <a:bodyPr wrap="none" rtlCol="0">
            <a:spAutoFit/>
          </a:bodyPr>
          <a:lstStyle/>
          <a:p>
            <a:pPr>
              <a:buNone/>
            </a:pPr>
            <a:r>
              <a:rPr lang="es-MX" sz="1400" b="1" dirty="0" smtClean="0"/>
              <a:t>Nervio atrapado</a:t>
            </a:r>
            <a:endParaRPr lang="es-MX" sz="1400" b="1" dirty="0"/>
          </a:p>
        </p:txBody>
      </p:sp>
      <p:cxnSp>
        <p:nvCxnSpPr>
          <p:cNvPr id="10" name="Straight Connector 9"/>
          <p:cNvCxnSpPr/>
          <p:nvPr/>
        </p:nvCxnSpPr>
        <p:spPr bwMode="auto">
          <a:xfrm>
            <a:off x="5742595" y="4329517"/>
            <a:ext cx="293302" cy="0"/>
          </a:xfrm>
          <a:prstGeom prst="line">
            <a:avLst/>
          </a:prstGeom>
          <a:noFill/>
          <a:ln w="19050" cap="flat" cmpd="sng" algn="ctr">
            <a:solidFill>
              <a:schemeClr val="tx1"/>
            </a:solidFill>
            <a:prstDash val="solid"/>
            <a:round/>
            <a:headEnd type="none" w="med" len="med"/>
            <a:tailEnd type="none" w="med" len="med"/>
          </a:ln>
          <a:effectLst/>
        </p:spPr>
      </p:cxnSp>
      <p:sp>
        <p:nvSpPr>
          <p:cNvPr id="11" name="TextBox 10"/>
          <p:cNvSpPr txBox="1"/>
          <p:nvPr/>
        </p:nvSpPr>
        <p:spPr>
          <a:xfrm>
            <a:off x="6038785" y="4155346"/>
            <a:ext cx="1168910" cy="307777"/>
          </a:xfrm>
          <a:prstGeom prst="rect">
            <a:avLst/>
          </a:prstGeom>
          <a:noFill/>
        </p:spPr>
        <p:txBody>
          <a:bodyPr wrap="none" rtlCol="0">
            <a:spAutoFit/>
          </a:bodyPr>
          <a:lstStyle/>
          <a:p>
            <a:pPr>
              <a:buNone/>
            </a:pPr>
            <a:r>
              <a:rPr lang="es-MX" sz="1400" b="1" dirty="0" smtClean="0"/>
              <a:t>Espolón óseo</a:t>
            </a:r>
            <a:endParaRPr lang="es-MX" sz="1400" b="1" dirty="0"/>
          </a:p>
        </p:txBody>
      </p:sp>
      <p:cxnSp>
        <p:nvCxnSpPr>
          <p:cNvPr id="12" name="Straight Connector 11"/>
          <p:cNvCxnSpPr/>
          <p:nvPr/>
        </p:nvCxnSpPr>
        <p:spPr bwMode="auto">
          <a:xfrm>
            <a:off x="2850539" y="4627229"/>
            <a:ext cx="1306286" cy="0"/>
          </a:xfrm>
          <a:prstGeom prst="line">
            <a:avLst/>
          </a:prstGeom>
          <a:noFill/>
          <a:ln w="19050" cap="flat" cmpd="sng" algn="ctr">
            <a:solidFill>
              <a:schemeClr val="tx1"/>
            </a:solidFill>
            <a:prstDash val="solid"/>
            <a:round/>
            <a:headEnd type="none" w="med" len="med"/>
            <a:tailEnd type="none" w="med" len="med"/>
          </a:ln>
          <a:effectLst/>
        </p:spPr>
      </p:cxnSp>
      <p:sp>
        <p:nvSpPr>
          <p:cNvPr id="13" name="TextBox 12"/>
          <p:cNvSpPr txBox="1"/>
          <p:nvPr/>
        </p:nvSpPr>
        <p:spPr>
          <a:xfrm>
            <a:off x="1403648" y="4474322"/>
            <a:ext cx="1389419" cy="307777"/>
          </a:xfrm>
          <a:prstGeom prst="rect">
            <a:avLst/>
          </a:prstGeom>
          <a:noFill/>
        </p:spPr>
        <p:txBody>
          <a:bodyPr wrap="none" rtlCol="0">
            <a:spAutoFit/>
          </a:bodyPr>
          <a:lstStyle/>
          <a:p>
            <a:pPr>
              <a:buNone/>
            </a:pPr>
            <a:r>
              <a:rPr lang="es-MX" sz="1400" b="1" dirty="0" smtClean="0"/>
              <a:t>Atrofia facetaria</a:t>
            </a:r>
            <a:endParaRPr lang="es-MX" sz="1400" b="1" dirty="0"/>
          </a:p>
        </p:txBody>
      </p:sp>
      <p:sp>
        <p:nvSpPr>
          <p:cNvPr id="2" name="Rectangle 1"/>
          <p:cNvSpPr/>
          <p:nvPr/>
        </p:nvSpPr>
        <p:spPr>
          <a:xfrm>
            <a:off x="164728" y="6621685"/>
            <a:ext cx="4572000" cy="246221"/>
          </a:xfrm>
          <a:prstGeom prst="rect">
            <a:avLst/>
          </a:prstGeom>
        </p:spPr>
        <p:txBody>
          <a:bodyPr>
            <a:spAutoFit/>
          </a:bodyPr>
          <a:lstStyle/>
          <a:p>
            <a:pPr>
              <a:spcAft>
                <a:spcPts val="600"/>
              </a:spcAft>
            </a:pPr>
            <a:r>
              <a:rPr lang="en-US" sz="1000" dirty="0">
                <a:solidFill>
                  <a:schemeClr val="tx2"/>
                </a:solidFill>
                <a:ea typeface="ＭＳ Ｐゴシック" pitchFamily="34" charset="-128"/>
              </a:rPr>
              <a:t>Datta S </a:t>
            </a:r>
            <a:r>
              <a:rPr lang="en-US" sz="1000" i="1" dirty="0">
                <a:solidFill>
                  <a:schemeClr val="tx2"/>
                </a:solidFill>
                <a:ea typeface="ＭＳ Ｐゴシック" pitchFamily="34" charset="-128"/>
              </a:rPr>
              <a:t>et al. </a:t>
            </a:r>
            <a:r>
              <a:rPr lang="en-US" sz="1000" i="1" dirty="0" smtClean="0">
                <a:solidFill>
                  <a:schemeClr val="tx2"/>
                </a:solidFill>
                <a:ea typeface="ＭＳ Ｐゴシック" pitchFamily="34" charset="-128"/>
              </a:rPr>
              <a:t>Pain </a:t>
            </a:r>
            <a:r>
              <a:rPr lang="en-US" sz="1000" i="1" dirty="0">
                <a:solidFill>
                  <a:schemeClr val="tx2"/>
                </a:solidFill>
                <a:ea typeface="ＭＳ Ｐゴシック" pitchFamily="34" charset="-128"/>
              </a:rPr>
              <a:t>Physician</a:t>
            </a:r>
            <a:r>
              <a:rPr lang="en-US" sz="1000" dirty="0">
                <a:solidFill>
                  <a:schemeClr val="tx2"/>
                </a:solidFill>
                <a:ea typeface="ＭＳ Ｐゴシック" pitchFamily="34" charset="-128"/>
              </a:rPr>
              <a:t> 2009; 12(2):437-60.</a:t>
            </a:r>
          </a:p>
        </p:txBody>
      </p:sp>
    </p:spTree>
    <p:extLst>
      <p:ext uri="{BB962C8B-B14F-4D97-AF65-F5344CB8AC3E}">
        <p14:creationId xmlns:p14="http://schemas.microsoft.com/office/powerpoint/2010/main" val="160185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825" y="295352"/>
            <a:ext cx="8642351" cy="829392"/>
          </a:xfrm>
        </p:spPr>
        <p:txBody>
          <a:bodyPr>
            <a:noAutofit/>
          </a:bodyPr>
          <a:lstStyle/>
          <a:p>
            <a:r>
              <a:rPr lang="es-MX" sz="2800" noProof="0" dirty="0" smtClean="0">
                <a:latin typeface="Arial" pitchFamily="34" charset="0"/>
                <a:ea typeface="ＭＳ Ｐゴシック" pitchFamily="34" charset="-128"/>
              </a:rPr>
              <a:t>Patrones De Referencia Del Dolor Producidos Por Inyecciones Intra-articulares De Solución Salina Hipertónica.</a:t>
            </a:r>
            <a:endParaRPr lang="es-MX" sz="2800" noProof="0" dirty="0"/>
          </a:p>
        </p:txBody>
      </p:sp>
      <p:sp>
        <p:nvSpPr>
          <p:cNvPr id="4" name="Slide Number Placeholder 3"/>
          <p:cNvSpPr>
            <a:spLocks noGrp="1"/>
          </p:cNvSpPr>
          <p:nvPr>
            <p:ph type="sldNum" sz="quarter" idx="4294967295"/>
          </p:nvPr>
        </p:nvSpPr>
        <p:spPr>
          <a:xfrm>
            <a:off x="7010400" y="6395293"/>
            <a:ext cx="2133600" cy="365125"/>
          </a:xfrm>
        </p:spPr>
        <p:txBody>
          <a:bodyPr/>
          <a:lstStyle/>
          <a:p>
            <a:pPr>
              <a:defRPr/>
            </a:pPr>
            <a:fld id="{B3661B37-38BF-421F-9EFE-18817586476B}" type="slidenum">
              <a:rPr lang="en-US" smtClean="0"/>
              <a:pPr>
                <a:defRPr/>
              </a:pPr>
              <a:t>48</a:t>
            </a:fld>
            <a:endParaRPr lang="en-US" dirty="0"/>
          </a:p>
        </p:txBody>
      </p:sp>
      <p:sp>
        <p:nvSpPr>
          <p:cNvPr id="2" name="TextBox 1"/>
          <p:cNvSpPr txBox="1"/>
          <p:nvPr/>
        </p:nvSpPr>
        <p:spPr>
          <a:xfrm>
            <a:off x="3013938" y="6149915"/>
            <a:ext cx="899605" cy="369332"/>
          </a:xfrm>
          <a:prstGeom prst="rect">
            <a:avLst/>
          </a:prstGeom>
          <a:noFill/>
        </p:spPr>
        <p:txBody>
          <a:bodyPr wrap="none" rtlCol="0">
            <a:spAutoFit/>
          </a:bodyPr>
          <a:lstStyle/>
          <a:p>
            <a:pPr>
              <a:buNone/>
            </a:pPr>
            <a:r>
              <a:rPr lang="en-US" b="1" dirty="0" smtClean="0">
                <a:solidFill>
                  <a:srgbClr val="002060"/>
                </a:solidFill>
              </a:rPr>
              <a:t>Normal</a:t>
            </a:r>
            <a:endParaRPr lang="en-US" b="1" dirty="0">
              <a:solidFill>
                <a:srgbClr val="002060"/>
              </a:solidFill>
            </a:endParaRPr>
          </a:p>
        </p:txBody>
      </p:sp>
      <p:sp>
        <p:nvSpPr>
          <p:cNvPr id="8" name="TextBox 7"/>
          <p:cNvSpPr txBox="1"/>
          <p:nvPr/>
        </p:nvSpPr>
        <p:spPr>
          <a:xfrm>
            <a:off x="5580112" y="6149915"/>
            <a:ext cx="1010213" cy="369332"/>
          </a:xfrm>
          <a:prstGeom prst="rect">
            <a:avLst/>
          </a:prstGeom>
          <a:noFill/>
        </p:spPr>
        <p:txBody>
          <a:bodyPr wrap="none" rtlCol="0">
            <a:spAutoFit/>
          </a:bodyPr>
          <a:lstStyle/>
          <a:p>
            <a:pPr>
              <a:buNone/>
            </a:pPr>
            <a:r>
              <a:rPr lang="en-US" b="1" dirty="0" smtClean="0">
                <a:solidFill>
                  <a:srgbClr val="002060"/>
                </a:solidFill>
              </a:rPr>
              <a:t>Anormal</a:t>
            </a:r>
            <a:endParaRPr lang="en-US" b="1" dirty="0">
              <a:solidFill>
                <a:srgbClr val="002060"/>
              </a:solidFill>
            </a:endParaRPr>
          </a:p>
        </p:txBody>
      </p:sp>
      <p:pic>
        <p:nvPicPr>
          <p:cNvPr id="3" name="Picture 2" descr="R:\11550_Pfizer\oeprojectsupport\2546276\Drafts\For GD\Completed illustrations PNG\Missed out illustration\1-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35" t="8654" r="24113" b="15732"/>
          <a:stretch/>
        </p:blipFill>
        <p:spPr bwMode="auto">
          <a:xfrm>
            <a:off x="2411760" y="1538575"/>
            <a:ext cx="4674840" cy="4674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7504" y="6519247"/>
            <a:ext cx="6390456" cy="246221"/>
          </a:xfrm>
          <a:prstGeom prst="rect">
            <a:avLst/>
          </a:prstGeom>
        </p:spPr>
        <p:txBody>
          <a:bodyPr wrap="square">
            <a:spAutoFit/>
          </a:bodyPr>
          <a:lstStyle/>
          <a:p>
            <a:pPr>
              <a:spcAft>
                <a:spcPts val="600"/>
              </a:spcAft>
            </a:pPr>
            <a:r>
              <a:rPr lang="en-US" sz="1000" dirty="0">
                <a:solidFill>
                  <a:srgbClr val="002060"/>
                </a:solidFill>
                <a:ea typeface="ＭＳ Ｐゴシック" pitchFamily="34" charset="-128"/>
              </a:rPr>
              <a:t>Datta S </a:t>
            </a:r>
            <a:r>
              <a:rPr lang="en-US" sz="1000" i="1" dirty="0">
                <a:solidFill>
                  <a:srgbClr val="002060"/>
                </a:solidFill>
                <a:ea typeface="ＭＳ Ｐゴシック" pitchFamily="34" charset="-128"/>
              </a:rPr>
              <a:t>et al. </a:t>
            </a:r>
            <a:r>
              <a:rPr lang="en-US" sz="1000" i="1" dirty="0" smtClean="0">
                <a:solidFill>
                  <a:srgbClr val="002060"/>
                </a:solidFill>
                <a:ea typeface="ＭＳ Ｐゴシック" pitchFamily="34" charset="-128"/>
              </a:rPr>
              <a:t>Pain </a:t>
            </a:r>
            <a:r>
              <a:rPr lang="en-US" sz="1000" i="1" dirty="0">
                <a:solidFill>
                  <a:srgbClr val="002060"/>
                </a:solidFill>
                <a:ea typeface="ＭＳ Ｐゴシック" pitchFamily="34" charset="-128"/>
              </a:rPr>
              <a:t>Physician</a:t>
            </a:r>
            <a:r>
              <a:rPr lang="en-US" sz="1000" dirty="0">
                <a:solidFill>
                  <a:srgbClr val="002060"/>
                </a:solidFill>
                <a:ea typeface="ＭＳ Ｐゴシック" pitchFamily="34" charset="-128"/>
              </a:rPr>
              <a:t> 2009; 12(2):437-60.</a:t>
            </a:r>
          </a:p>
        </p:txBody>
      </p:sp>
    </p:spTree>
    <p:extLst>
      <p:ext uri="{BB962C8B-B14F-4D97-AF65-F5344CB8AC3E}">
        <p14:creationId xmlns:p14="http://schemas.microsoft.com/office/powerpoint/2010/main" val="1606951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Left Arrow 67"/>
          <p:cNvSpPr/>
          <p:nvPr/>
        </p:nvSpPr>
        <p:spPr bwMode="auto">
          <a:xfrm>
            <a:off x="1285876" y="2364294"/>
            <a:ext cx="1457326" cy="353647"/>
          </a:xfrm>
          <a:prstGeom prst="leftArrow">
            <a:avLst>
              <a:gd name="adj1" fmla="val 67237"/>
              <a:gd name="adj2" fmla="val 50000"/>
            </a:avLst>
          </a:prstGeom>
          <a:solidFill>
            <a:schemeClr val="accent1"/>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69" name="Left Arrow 68"/>
          <p:cNvSpPr/>
          <p:nvPr/>
        </p:nvSpPr>
        <p:spPr bwMode="auto">
          <a:xfrm flipH="1">
            <a:off x="2771775" y="2364294"/>
            <a:ext cx="6057900" cy="353647"/>
          </a:xfrm>
          <a:prstGeom prst="leftArrow">
            <a:avLst>
              <a:gd name="adj1" fmla="val 67237"/>
              <a:gd name="adj2" fmla="val 50000"/>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62" name="Left Arrow 61"/>
          <p:cNvSpPr/>
          <p:nvPr/>
        </p:nvSpPr>
        <p:spPr bwMode="auto">
          <a:xfrm>
            <a:off x="1285875" y="3164394"/>
            <a:ext cx="2981325" cy="353647"/>
          </a:xfrm>
          <a:prstGeom prst="leftArrow">
            <a:avLst>
              <a:gd name="adj1" fmla="val 67237"/>
              <a:gd name="adj2" fmla="val 50000"/>
            </a:avLst>
          </a:prstGeom>
          <a:solidFill>
            <a:schemeClr val="accent3"/>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64" name="Left Arrow 63"/>
          <p:cNvSpPr/>
          <p:nvPr/>
        </p:nvSpPr>
        <p:spPr bwMode="auto">
          <a:xfrm flipH="1">
            <a:off x="4295775" y="3164394"/>
            <a:ext cx="4533900" cy="353647"/>
          </a:xfrm>
          <a:prstGeom prst="leftArrow">
            <a:avLst>
              <a:gd name="adj1" fmla="val 67237"/>
              <a:gd name="adj2"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33" name="TextBox 32"/>
          <p:cNvSpPr txBox="1"/>
          <p:nvPr/>
        </p:nvSpPr>
        <p:spPr>
          <a:xfrm>
            <a:off x="1371600" y="3110385"/>
            <a:ext cx="2886075" cy="461665"/>
          </a:xfrm>
          <a:prstGeom prst="rect">
            <a:avLst/>
          </a:prstGeom>
          <a:noFill/>
        </p:spPr>
        <p:txBody>
          <a:bodyPr wrap="square" lIns="0" rIns="0" rtlCol="0" anchor="ctr" anchorCtr="0">
            <a:noAutofit/>
          </a:bodyPr>
          <a:lstStyle/>
          <a:p>
            <a:pPr algn="ctr">
              <a:spcAft>
                <a:spcPts val="200"/>
              </a:spcAft>
              <a:buNone/>
            </a:pPr>
            <a:r>
              <a:rPr lang="es-MX" sz="1000" b="1" dirty="0" smtClean="0">
                <a:solidFill>
                  <a:srgbClr val="002060"/>
                </a:solidFill>
              </a:rPr>
              <a:t>Insidiosa/inicio gradual, progresión lenta</a:t>
            </a:r>
            <a:endParaRPr lang="es-MX" sz="1000" b="1" dirty="0">
              <a:solidFill>
                <a:srgbClr val="002060"/>
              </a:solidFill>
            </a:endParaRPr>
          </a:p>
        </p:txBody>
      </p:sp>
      <p:sp>
        <p:nvSpPr>
          <p:cNvPr id="36" name="TextBox 35"/>
          <p:cNvSpPr txBox="1"/>
          <p:nvPr/>
        </p:nvSpPr>
        <p:spPr>
          <a:xfrm>
            <a:off x="4305300" y="3110385"/>
            <a:ext cx="4314825" cy="461665"/>
          </a:xfrm>
          <a:prstGeom prst="rect">
            <a:avLst/>
          </a:prstGeom>
          <a:noFill/>
        </p:spPr>
        <p:txBody>
          <a:bodyPr wrap="square" lIns="0" rIns="0" rtlCol="0" anchor="ctr" anchorCtr="0">
            <a:noAutofit/>
          </a:bodyPr>
          <a:lstStyle/>
          <a:p>
            <a:pPr algn="ctr">
              <a:spcAft>
                <a:spcPts val="200"/>
              </a:spcAft>
              <a:buNone/>
            </a:pPr>
            <a:r>
              <a:rPr lang="es-MX" sz="1000" dirty="0" smtClean="0"/>
              <a:t>Fecha definitiva de inicio, progresión más rápida</a:t>
            </a:r>
            <a:endParaRPr lang="es-MX" sz="1000" dirty="0"/>
          </a:p>
        </p:txBody>
      </p:sp>
      <p:sp>
        <p:nvSpPr>
          <p:cNvPr id="2" name="Title 1"/>
          <p:cNvSpPr>
            <a:spLocks noGrp="1"/>
          </p:cNvSpPr>
          <p:nvPr>
            <p:ph type="title"/>
          </p:nvPr>
        </p:nvSpPr>
        <p:spPr/>
        <p:txBody>
          <a:bodyPr>
            <a:normAutofit/>
          </a:bodyPr>
          <a:lstStyle/>
          <a:p>
            <a:r>
              <a:rPr lang="es-MX" sz="3600" noProof="0" dirty="0" smtClean="0"/>
              <a:t>Clasificación de Neuropatías Periféricas</a:t>
            </a:r>
            <a:endParaRPr lang="es-MX" sz="3600" noProof="0" dirty="0"/>
          </a:p>
        </p:txBody>
      </p:sp>
      <p:sp>
        <p:nvSpPr>
          <p:cNvPr id="3" name="Slide Number Placeholder 2"/>
          <p:cNvSpPr>
            <a:spLocks noGrp="1"/>
          </p:cNvSpPr>
          <p:nvPr>
            <p:ph type="sldNum" sz="quarter" idx="4294967295"/>
          </p:nvPr>
        </p:nvSpPr>
        <p:spPr>
          <a:xfrm>
            <a:off x="6987952" y="6617542"/>
            <a:ext cx="2133600" cy="365125"/>
          </a:xfrm>
        </p:spPr>
        <p:txBody>
          <a:bodyPr/>
          <a:lstStyle/>
          <a:p>
            <a:pPr>
              <a:defRPr/>
            </a:pPr>
            <a:fld id="{DF872715-803E-4E5E-B3ED-B791142CDA22}" type="slidenum">
              <a:rPr lang="es-MX" smtClean="0"/>
              <a:pPr>
                <a:defRPr/>
              </a:pPr>
              <a:t>49</a:t>
            </a:fld>
            <a:endParaRPr lang="es-MX" dirty="0"/>
          </a:p>
        </p:txBody>
      </p:sp>
      <p:sp>
        <p:nvSpPr>
          <p:cNvPr id="5" name="Rectangle 4"/>
          <p:cNvSpPr/>
          <p:nvPr/>
        </p:nvSpPr>
        <p:spPr bwMode="auto">
          <a:xfrm>
            <a:off x="250825" y="1484784"/>
            <a:ext cx="8642350" cy="49434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200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tx1"/>
              </a:solidFill>
              <a:effectLst/>
              <a:latin typeface="Arial" charset="0"/>
            </a:endParaRPr>
          </a:p>
        </p:txBody>
      </p:sp>
      <p:cxnSp>
        <p:nvCxnSpPr>
          <p:cNvPr id="7" name="Straight Connector 6"/>
          <p:cNvCxnSpPr/>
          <p:nvPr/>
        </p:nvCxnSpPr>
        <p:spPr bwMode="auto">
          <a:xfrm>
            <a:off x="1219200" y="1555009"/>
            <a:ext cx="0" cy="4873250"/>
          </a:xfrm>
          <a:prstGeom prst="line">
            <a:avLst/>
          </a:prstGeom>
          <a:noFill/>
          <a:ln w="9525" cap="flat" cmpd="sng" algn="ctr">
            <a:solidFill>
              <a:schemeClr val="tx1"/>
            </a:solidFill>
            <a:prstDash val="dash"/>
            <a:round/>
            <a:headEnd type="none" w="med" len="med"/>
            <a:tailEnd type="none" w="med" len="med"/>
          </a:ln>
          <a:effectLst/>
        </p:spPr>
      </p:cxnSp>
      <p:cxnSp>
        <p:nvCxnSpPr>
          <p:cNvPr id="8" name="Straight Connector 7"/>
          <p:cNvCxnSpPr/>
          <p:nvPr/>
        </p:nvCxnSpPr>
        <p:spPr bwMode="auto">
          <a:xfrm>
            <a:off x="2754630" y="1555009"/>
            <a:ext cx="0" cy="4873250"/>
          </a:xfrm>
          <a:prstGeom prst="line">
            <a:avLst/>
          </a:prstGeom>
          <a:noFill/>
          <a:ln w="9525" cap="flat" cmpd="sng" algn="ctr">
            <a:solidFill>
              <a:schemeClr val="tx1"/>
            </a:solidFill>
            <a:prstDash val="dash"/>
            <a:round/>
            <a:headEnd type="none" w="med" len="med"/>
            <a:tailEnd type="none" w="med" len="med"/>
          </a:ln>
          <a:effectLst/>
        </p:spPr>
      </p:cxnSp>
      <p:grpSp>
        <p:nvGrpSpPr>
          <p:cNvPr id="4" name="Group 57"/>
          <p:cNvGrpSpPr/>
          <p:nvPr/>
        </p:nvGrpSpPr>
        <p:grpSpPr>
          <a:xfrm>
            <a:off x="4290060" y="3519959"/>
            <a:ext cx="3070860" cy="2908299"/>
            <a:chOff x="4290060" y="1905000"/>
            <a:chExt cx="3070860" cy="4689474"/>
          </a:xfrm>
        </p:grpSpPr>
        <p:cxnSp>
          <p:nvCxnSpPr>
            <p:cNvPr id="9" name="Straight Connector 8"/>
            <p:cNvCxnSpPr/>
            <p:nvPr/>
          </p:nvCxnSpPr>
          <p:spPr bwMode="auto">
            <a:xfrm>
              <a:off x="4290060" y="1905000"/>
              <a:ext cx="0" cy="4689474"/>
            </a:xfrm>
            <a:prstGeom prst="line">
              <a:avLst/>
            </a:prstGeom>
            <a:noFill/>
            <a:ln w="9525" cap="flat" cmpd="sng" algn="ctr">
              <a:solidFill>
                <a:schemeClr val="tx1"/>
              </a:solidFill>
              <a:prstDash val="dash"/>
              <a:round/>
              <a:headEnd type="none" w="med" len="med"/>
              <a:tailEnd type="none" w="med" len="med"/>
            </a:ln>
            <a:effectLst/>
          </p:spPr>
        </p:cxnSp>
        <p:cxnSp>
          <p:nvCxnSpPr>
            <p:cNvPr id="10" name="Straight Connector 9"/>
            <p:cNvCxnSpPr/>
            <p:nvPr/>
          </p:nvCxnSpPr>
          <p:spPr bwMode="auto">
            <a:xfrm>
              <a:off x="5825490" y="1905000"/>
              <a:ext cx="0" cy="4689474"/>
            </a:xfrm>
            <a:prstGeom prst="line">
              <a:avLst/>
            </a:prstGeom>
            <a:noFill/>
            <a:ln w="9525"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a:off x="7360920" y="1905000"/>
              <a:ext cx="0" cy="4689474"/>
            </a:xfrm>
            <a:prstGeom prst="line">
              <a:avLst/>
            </a:prstGeom>
            <a:noFill/>
            <a:ln w="9525" cap="flat" cmpd="sng" algn="ctr">
              <a:solidFill>
                <a:schemeClr val="tx1"/>
              </a:solidFill>
              <a:prstDash val="dash"/>
              <a:round/>
              <a:headEnd type="none" w="med" len="med"/>
              <a:tailEnd type="none" w="med" len="med"/>
            </a:ln>
            <a:effectLst/>
          </p:spPr>
        </p:cxnSp>
      </p:grpSp>
      <p:sp>
        <p:nvSpPr>
          <p:cNvPr id="13" name="TextBox 12"/>
          <p:cNvSpPr txBox="1"/>
          <p:nvPr/>
        </p:nvSpPr>
        <p:spPr>
          <a:xfrm>
            <a:off x="1617048" y="1490463"/>
            <a:ext cx="838691" cy="261610"/>
          </a:xfrm>
          <a:prstGeom prst="rect">
            <a:avLst/>
          </a:prstGeom>
          <a:noFill/>
        </p:spPr>
        <p:txBody>
          <a:bodyPr wrap="none" rtlCol="0">
            <a:spAutoFit/>
          </a:bodyPr>
          <a:lstStyle/>
          <a:p>
            <a:pPr>
              <a:buNone/>
            </a:pPr>
            <a:r>
              <a:rPr lang="es-MX" sz="1100" b="1" dirty="0" smtClean="0"/>
              <a:t>HEREDADA</a:t>
            </a:r>
            <a:endParaRPr lang="es-MX" sz="1100" b="1" dirty="0"/>
          </a:p>
        </p:txBody>
      </p:sp>
      <p:sp>
        <p:nvSpPr>
          <p:cNvPr id="14" name="TextBox 13"/>
          <p:cNvSpPr txBox="1"/>
          <p:nvPr/>
        </p:nvSpPr>
        <p:spPr>
          <a:xfrm>
            <a:off x="5382645" y="1490463"/>
            <a:ext cx="872355" cy="261610"/>
          </a:xfrm>
          <a:prstGeom prst="rect">
            <a:avLst/>
          </a:prstGeom>
          <a:noFill/>
        </p:spPr>
        <p:txBody>
          <a:bodyPr wrap="none" rtlCol="0">
            <a:spAutoFit/>
          </a:bodyPr>
          <a:lstStyle/>
          <a:p>
            <a:pPr>
              <a:buNone/>
            </a:pPr>
            <a:r>
              <a:rPr lang="es-MX" sz="1100" b="1" dirty="0" smtClean="0"/>
              <a:t>ADQUIRIDA</a:t>
            </a:r>
            <a:endParaRPr lang="es-MX" sz="1100" b="1" dirty="0"/>
          </a:p>
        </p:txBody>
      </p:sp>
      <p:sp>
        <p:nvSpPr>
          <p:cNvPr id="16" name="TextBox 15"/>
          <p:cNvSpPr txBox="1"/>
          <p:nvPr/>
        </p:nvSpPr>
        <p:spPr>
          <a:xfrm>
            <a:off x="294278" y="4020863"/>
            <a:ext cx="924922" cy="461665"/>
          </a:xfrm>
          <a:prstGeom prst="rect">
            <a:avLst/>
          </a:prstGeom>
          <a:noFill/>
        </p:spPr>
        <p:txBody>
          <a:bodyPr wrap="square" lIns="45720" rIns="45720" rtlCol="0">
            <a:noAutofit/>
          </a:bodyPr>
          <a:lstStyle/>
          <a:p>
            <a:pPr>
              <a:spcAft>
                <a:spcPts val="200"/>
              </a:spcAft>
              <a:buNone/>
            </a:pPr>
            <a:r>
              <a:rPr lang="es-MX" sz="1000" b="1" dirty="0" smtClean="0"/>
              <a:t>Diagnóstico diferencial </a:t>
            </a:r>
            <a:endParaRPr lang="es-MX" sz="1000" b="1" dirty="0"/>
          </a:p>
        </p:txBody>
      </p:sp>
      <p:sp>
        <p:nvSpPr>
          <p:cNvPr id="17" name="TextBox 16"/>
          <p:cNvSpPr txBox="1"/>
          <p:nvPr/>
        </p:nvSpPr>
        <p:spPr>
          <a:xfrm>
            <a:off x="1252118" y="4020863"/>
            <a:ext cx="1459218" cy="461665"/>
          </a:xfrm>
          <a:prstGeom prst="rect">
            <a:avLst/>
          </a:prstGeom>
          <a:noFill/>
        </p:spPr>
        <p:txBody>
          <a:bodyPr wrap="square" lIns="45720" rIns="45720" rtlCol="0">
            <a:noAutofit/>
          </a:bodyPr>
          <a:lstStyle/>
          <a:p>
            <a:pPr>
              <a:spcAft>
                <a:spcPts val="200"/>
              </a:spcAft>
            </a:pPr>
            <a:r>
              <a:rPr lang="es-MX" sz="1000" dirty="0" smtClean="0"/>
              <a:t>Charcot-Marie-Tooth/ Neuropatía motora sensorial hereditaria </a:t>
            </a:r>
          </a:p>
          <a:p>
            <a:pPr>
              <a:spcAft>
                <a:spcPts val="200"/>
              </a:spcAft>
            </a:pPr>
            <a:r>
              <a:rPr lang="es-MX" sz="1000" dirty="0" smtClean="0"/>
              <a:t>Neuropatía hereditaria con probabilidad de parálisis por presión</a:t>
            </a:r>
            <a:endParaRPr lang="es-MX" sz="1000" dirty="0"/>
          </a:p>
        </p:txBody>
      </p:sp>
      <p:sp>
        <p:nvSpPr>
          <p:cNvPr id="18" name="TextBox 17"/>
          <p:cNvSpPr txBox="1"/>
          <p:nvPr/>
        </p:nvSpPr>
        <p:spPr>
          <a:xfrm>
            <a:off x="2792736" y="4020863"/>
            <a:ext cx="1459218" cy="461665"/>
          </a:xfrm>
          <a:prstGeom prst="rect">
            <a:avLst/>
          </a:prstGeom>
          <a:noFill/>
        </p:spPr>
        <p:txBody>
          <a:bodyPr wrap="square" lIns="45720" rIns="45720" rtlCol="0">
            <a:noAutofit/>
          </a:bodyPr>
          <a:lstStyle/>
          <a:p>
            <a:pPr marL="171450" indent="-171450">
              <a:spcAft>
                <a:spcPts val="200"/>
              </a:spcAft>
            </a:pPr>
            <a:r>
              <a:rPr lang="es-MX" sz="1000" dirty="0" smtClean="0"/>
              <a:t>Diabética</a:t>
            </a:r>
          </a:p>
          <a:p>
            <a:pPr marL="171450" indent="-171450">
              <a:spcAft>
                <a:spcPts val="200"/>
              </a:spcAft>
            </a:pPr>
            <a:r>
              <a:rPr lang="es-MX" sz="1000" dirty="0" smtClean="0"/>
              <a:t>Urémica</a:t>
            </a:r>
          </a:p>
          <a:p>
            <a:pPr marL="171450" indent="-171450">
              <a:spcAft>
                <a:spcPts val="200"/>
              </a:spcAft>
            </a:pPr>
            <a:r>
              <a:rPr lang="es-MX" sz="1000" dirty="0" smtClean="0"/>
              <a:t>Alcohol</a:t>
            </a:r>
          </a:p>
          <a:p>
            <a:pPr marL="171450" indent="-171450">
              <a:spcAft>
                <a:spcPts val="200"/>
              </a:spcAft>
            </a:pPr>
            <a:r>
              <a:rPr lang="es-MX" sz="1000" dirty="0" smtClean="0"/>
              <a:t>Deficiencia de B12</a:t>
            </a:r>
          </a:p>
          <a:p>
            <a:pPr marL="171450" indent="-171450">
              <a:spcAft>
                <a:spcPts val="200"/>
              </a:spcAft>
            </a:pPr>
            <a:r>
              <a:rPr lang="es-MX" sz="1000" dirty="0" smtClean="0"/>
              <a:t>Deficiencia de B1</a:t>
            </a:r>
          </a:p>
          <a:p>
            <a:pPr marL="171450" indent="-171450">
              <a:spcAft>
                <a:spcPts val="200"/>
              </a:spcAft>
            </a:pPr>
            <a:r>
              <a:rPr lang="es-MX" sz="1000" dirty="0" smtClean="0"/>
              <a:t>Hipotiroidea</a:t>
            </a:r>
          </a:p>
          <a:p>
            <a:pPr marL="171450" indent="-171450">
              <a:spcAft>
                <a:spcPts val="200"/>
              </a:spcAft>
            </a:pPr>
            <a:r>
              <a:rPr lang="es-MX" sz="1000" dirty="0" smtClean="0"/>
              <a:t>Medicamentos</a:t>
            </a:r>
            <a:endParaRPr lang="es-MX" sz="1000" dirty="0"/>
          </a:p>
        </p:txBody>
      </p:sp>
      <p:sp>
        <p:nvSpPr>
          <p:cNvPr id="19" name="TextBox 18"/>
          <p:cNvSpPr txBox="1"/>
          <p:nvPr/>
        </p:nvSpPr>
        <p:spPr>
          <a:xfrm>
            <a:off x="4328166" y="4020863"/>
            <a:ext cx="1459218" cy="461665"/>
          </a:xfrm>
          <a:prstGeom prst="rect">
            <a:avLst/>
          </a:prstGeom>
          <a:noFill/>
        </p:spPr>
        <p:txBody>
          <a:bodyPr wrap="square" lIns="45720" rIns="45720" rtlCol="0">
            <a:noAutofit/>
          </a:bodyPr>
          <a:lstStyle/>
          <a:p>
            <a:pPr>
              <a:spcAft>
                <a:spcPts val="200"/>
              </a:spcAft>
              <a:buNone/>
            </a:pPr>
            <a:r>
              <a:rPr lang="es-MX" sz="1000" dirty="0" smtClean="0"/>
              <a:t>No-vasculítica:</a:t>
            </a:r>
          </a:p>
          <a:p>
            <a:pPr marL="174625" indent="-171450">
              <a:spcAft>
                <a:spcPts val="200"/>
              </a:spcAft>
            </a:pPr>
            <a:r>
              <a:rPr lang="es-MX" sz="1000" dirty="0" smtClean="0"/>
              <a:t>Síndrome de Guillain-Barré</a:t>
            </a:r>
          </a:p>
          <a:p>
            <a:pPr indent="3175">
              <a:lnSpc>
                <a:spcPts val="1100"/>
              </a:lnSpc>
              <a:spcAft>
                <a:spcPts val="200"/>
              </a:spcAft>
            </a:pPr>
            <a:r>
              <a:rPr lang="es-MX" sz="1000" dirty="0" smtClean="0"/>
              <a:t>CIDP</a:t>
            </a:r>
          </a:p>
          <a:p>
            <a:pPr indent="3175">
              <a:lnSpc>
                <a:spcPts val="1100"/>
              </a:lnSpc>
              <a:spcAft>
                <a:spcPts val="200"/>
              </a:spcAft>
            </a:pPr>
            <a:r>
              <a:rPr lang="es-MX" sz="1000" dirty="0" smtClean="0"/>
              <a:t>MMN</a:t>
            </a:r>
          </a:p>
          <a:p>
            <a:pPr indent="3175">
              <a:lnSpc>
                <a:spcPts val="1100"/>
              </a:lnSpc>
              <a:spcAft>
                <a:spcPts val="200"/>
              </a:spcAft>
            </a:pPr>
            <a:r>
              <a:rPr lang="es-MX" sz="1000" dirty="0" smtClean="0"/>
              <a:t>Sarcoide</a:t>
            </a:r>
          </a:p>
          <a:p>
            <a:pPr indent="3175">
              <a:lnSpc>
                <a:spcPts val="1100"/>
              </a:lnSpc>
              <a:spcAft>
                <a:spcPts val="200"/>
              </a:spcAft>
            </a:pPr>
            <a:r>
              <a:rPr lang="es-MX" sz="1000" dirty="0" smtClean="0"/>
              <a:t>De Sjogren</a:t>
            </a:r>
            <a:endParaRPr lang="es-MX" sz="400" dirty="0" smtClean="0"/>
          </a:p>
          <a:p>
            <a:pPr indent="3175">
              <a:lnSpc>
                <a:spcPts val="1100"/>
              </a:lnSpc>
              <a:spcAft>
                <a:spcPts val="200"/>
              </a:spcAft>
              <a:buNone/>
            </a:pPr>
            <a:r>
              <a:rPr lang="es-MX" sz="1000" dirty="0" smtClean="0"/>
              <a:t>Vasculítica:</a:t>
            </a:r>
          </a:p>
          <a:p>
            <a:pPr indent="3175">
              <a:lnSpc>
                <a:spcPts val="1100"/>
              </a:lnSpc>
              <a:spcAft>
                <a:spcPts val="200"/>
              </a:spcAft>
            </a:pPr>
            <a:r>
              <a:rPr lang="es-MX" sz="1000" dirty="0" smtClean="0"/>
              <a:t>Poliarteritis nodosa</a:t>
            </a:r>
          </a:p>
          <a:p>
            <a:pPr indent="3175">
              <a:lnSpc>
                <a:spcPts val="1100"/>
              </a:lnSpc>
              <a:spcAft>
                <a:spcPts val="200"/>
              </a:spcAft>
            </a:pPr>
            <a:r>
              <a:rPr lang="es-MX" sz="1000" dirty="0" smtClean="0"/>
              <a:t>Granulomatosis de Wegner</a:t>
            </a:r>
          </a:p>
          <a:p>
            <a:pPr indent="3175">
              <a:lnSpc>
                <a:spcPts val="1100"/>
              </a:lnSpc>
              <a:spcAft>
                <a:spcPts val="200"/>
              </a:spcAft>
            </a:pPr>
            <a:r>
              <a:rPr lang="es-MX" sz="1000" dirty="0" smtClean="0"/>
              <a:t>Churg-Strauss</a:t>
            </a:r>
          </a:p>
          <a:p>
            <a:pPr indent="3175">
              <a:lnSpc>
                <a:spcPts val="1100"/>
              </a:lnSpc>
              <a:spcAft>
                <a:spcPts val="200"/>
              </a:spcAft>
            </a:pPr>
            <a:r>
              <a:rPr lang="es-MX" sz="1000" dirty="0" smtClean="0"/>
              <a:t>SLE</a:t>
            </a:r>
          </a:p>
          <a:p>
            <a:pPr marL="174625" indent="-171450">
              <a:lnSpc>
                <a:spcPts val="1100"/>
              </a:lnSpc>
              <a:spcAft>
                <a:spcPts val="200"/>
              </a:spcAft>
            </a:pPr>
            <a:r>
              <a:rPr lang="es-MX" sz="1000" dirty="0" smtClean="0"/>
              <a:t>Artritis reumatoide</a:t>
            </a:r>
            <a:endParaRPr lang="es-MX" sz="1000" dirty="0"/>
          </a:p>
        </p:txBody>
      </p:sp>
      <p:sp>
        <p:nvSpPr>
          <p:cNvPr id="20" name="TextBox 19"/>
          <p:cNvSpPr txBox="1"/>
          <p:nvPr/>
        </p:nvSpPr>
        <p:spPr>
          <a:xfrm>
            <a:off x="5863596" y="4020863"/>
            <a:ext cx="1459218" cy="461665"/>
          </a:xfrm>
          <a:prstGeom prst="rect">
            <a:avLst/>
          </a:prstGeom>
          <a:noFill/>
        </p:spPr>
        <p:txBody>
          <a:bodyPr wrap="square" lIns="45720" rIns="45720" rtlCol="0">
            <a:noAutofit/>
          </a:bodyPr>
          <a:lstStyle/>
          <a:p>
            <a:pPr marL="171450" indent="-171450">
              <a:spcAft>
                <a:spcPts val="200"/>
              </a:spcAft>
            </a:pPr>
            <a:r>
              <a:rPr lang="es-MX" sz="1000" dirty="0" smtClean="0"/>
              <a:t>Paraneoplásica</a:t>
            </a:r>
          </a:p>
          <a:p>
            <a:pPr marL="171450" indent="-171450">
              <a:spcAft>
                <a:spcPts val="200"/>
              </a:spcAft>
            </a:pPr>
            <a:r>
              <a:rPr lang="es-MX" sz="1000" dirty="0" smtClean="0"/>
              <a:t>Paraproteinémica (gammopatías monoclonales)</a:t>
            </a:r>
          </a:p>
        </p:txBody>
      </p:sp>
      <p:sp>
        <p:nvSpPr>
          <p:cNvPr id="21" name="TextBox 20"/>
          <p:cNvSpPr txBox="1"/>
          <p:nvPr/>
        </p:nvSpPr>
        <p:spPr>
          <a:xfrm>
            <a:off x="7399026" y="4020863"/>
            <a:ext cx="1459218" cy="461665"/>
          </a:xfrm>
          <a:prstGeom prst="rect">
            <a:avLst/>
          </a:prstGeom>
          <a:noFill/>
        </p:spPr>
        <p:txBody>
          <a:bodyPr wrap="square" lIns="45720" rIns="45720" rtlCol="0">
            <a:noAutofit/>
          </a:bodyPr>
          <a:lstStyle/>
          <a:p>
            <a:pPr marL="171450" indent="-171450">
              <a:spcAft>
                <a:spcPts val="200"/>
              </a:spcAft>
            </a:pPr>
            <a:r>
              <a:rPr lang="es-MX" sz="1000" dirty="0" smtClean="0"/>
              <a:t>Hepatitis B y C</a:t>
            </a:r>
          </a:p>
          <a:p>
            <a:pPr marL="171450" indent="-171450">
              <a:spcAft>
                <a:spcPts val="200"/>
              </a:spcAft>
            </a:pPr>
            <a:r>
              <a:rPr lang="es-MX" sz="1000" dirty="0" smtClean="0"/>
              <a:t>Lyme</a:t>
            </a:r>
          </a:p>
          <a:p>
            <a:pPr marL="171450" indent="-171450">
              <a:spcAft>
                <a:spcPts val="200"/>
              </a:spcAft>
            </a:pPr>
            <a:r>
              <a:rPr lang="es-MX" sz="1000" dirty="0" smtClean="0"/>
              <a:t>VIH</a:t>
            </a:r>
          </a:p>
          <a:p>
            <a:pPr marL="171450" indent="-171450">
              <a:spcAft>
                <a:spcPts val="200"/>
              </a:spcAft>
            </a:pPr>
            <a:r>
              <a:rPr lang="es-MX" sz="1000" dirty="0" smtClean="0"/>
              <a:t>West Nile</a:t>
            </a:r>
          </a:p>
          <a:p>
            <a:pPr marL="171450" indent="-171450">
              <a:spcAft>
                <a:spcPts val="200"/>
              </a:spcAft>
            </a:pPr>
            <a:r>
              <a:rPr lang="es-MX" sz="1000" dirty="0" smtClean="0"/>
              <a:t>Sífilis</a:t>
            </a:r>
          </a:p>
          <a:p>
            <a:pPr marL="171450" indent="-171450">
              <a:spcAft>
                <a:spcPts val="200"/>
              </a:spcAft>
            </a:pPr>
            <a:r>
              <a:rPr lang="es-MX" sz="1000" dirty="0" smtClean="0"/>
              <a:t>Difteria</a:t>
            </a:r>
          </a:p>
          <a:p>
            <a:pPr marL="171450" indent="-171450">
              <a:spcAft>
                <a:spcPts val="200"/>
              </a:spcAft>
            </a:pPr>
            <a:r>
              <a:rPr lang="es-MX" sz="1000" dirty="0" smtClean="0"/>
              <a:t>Lepra</a:t>
            </a:r>
            <a:endParaRPr lang="es-MX" sz="1000" dirty="0"/>
          </a:p>
        </p:txBody>
      </p:sp>
      <p:sp>
        <p:nvSpPr>
          <p:cNvPr id="22" name="TextBox 21"/>
          <p:cNvSpPr txBox="1"/>
          <p:nvPr/>
        </p:nvSpPr>
        <p:spPr>
          <a:xfrm>
            <a:off x="294278" y="3501358"/>
            <a:ext cx="924922" cy="461665"/>
          </a:xfrm>
          <a:prstGeom prst="rect">
            <a:avLst/>
          </a:prstGeom>
          <a:noFill/>
        </p:spPr>
        <p:txBody>
          <a:bodyPr wrap="square" lIns="45720" rIns="45720" rtlCol="0">
            <a:noAutofit/>
          </a:bodyPr>
          <a:lstStyle/>
          <a:p>
            <a:pPr>
              <a:spcAft>
                <a:spcPts val="200"/>
              </a:spcAft>
              <a:buNone/>
            </a:pPr>
            <a:r>
              <a:rPr lang="es-MX" sz="1000" b="1" dirty="0" smtClean="0"/>
              <a:t>“Qué entorno”</a:t>
            </a:r>
            <a:endParaRPr lang="es-MX" sz="1000" b="1" dirty="0"/>
          </a:p>
        </p:txBody>
      </p:sp>
      <p:sp>
        <p:nvSpPr>
          <p:cNvPr id="23" name="TextBox 22"/>
          <p:cNvSpPr txBox="1"/>
          <p:nvPr/>
        </p:nvSpPr>
        <p:spPr>
          <a:xfrm>
            <a:off x="1252118" y="3501358"/>
            <a:ext cx="1459218" cy="461665"/>
          </a:xfrm>
          <a:prstGeom prst="rect">
            <a:avLst/>
          </a:prstGeom>
          <a:noFill/>
        </p:spPr>
        <p:txBody>
          <a:bodyPr wrap="square" lIns="45720" rIns="45720" rtlCol="0">
            <a:noAutofit/>
          </a:bodyPr>
          <a:lstStyle/>
          <a:p>
            <a:pPr>
              <a:spcAft>
                <a:spcPts val="200"/>
              </a:spcAft>
              <a:buNone/>
            </a:pPr>
            <a:r>
              <a:rPr lang="es-MX" sz="1000" dirty="0" smtClean="0"/>
              <a:t>Historia familiar, deformidades de pie, úlceras de pie</a:t>
            </a:r>
            <a:endParaRPr lang="es-MX" sz="1000" dirty="0"/>
          </a:p>
        </p:txBody>
      </p:sp>
      <p:sp>
        <p:nvSpPr>
          <p:cNvPr id="24" name="TextBox 23"/>
          <p:cNvSpPr txBox="1"/>
          <p:nvPr/>
        </p:nvSpPr>
        <p:spPr>
          <a:xfrm>
            <a:off x="2792736" y="3501358"/>
            <a:ext cx="1459218" cy="461665"/>
          </a:xfrm>
          <a:prstGeom prst="rect">
            <a:avLst/>
          </a:prstGeom>
          <a:noFill/>
        </p:spPr>
        <p:txBody>
          <a:bodyPr wrap="square" lIns="45720" rIns="45720" rtlCol="0">
            <a:noAutofit/>
          </a:bodyPr>
          <a:lstStyle/>
          <a:p>
            <a:pPr>
              <a:spcAft>
                <a:spcPts val="200"/>
              </a:spcAft>
              <a:buNone/>
            </a:pPr>
            <a:r>
              <a:rPr lang="es-MX" sz="1000" dirty="0" smtClean="0"/>
              <a:t>¿Factores de riesgo, enfermedades o exposiciones?</a:t>
            </a:r>
            <a:endParaRPr lang="es-MX" sz="1000" dirty="0"/>
          </a:p>
        </p:txBody>
      </p:sp>
      <p:sp>
        <p:nvSpPr>
          <p:cNvPr id="25" name="TextBox 24"/>
          <p:cNvSpPr txBox="1"/>
          <p:nvPr/>
        </p:nvSpPr>
        <p:spPr>
          <a:xfrm>
            <a:off x="4328166" y="3501358"/>
            <a:ext cx="1459218" cy="461665"/>
          </a:xfrm>
          <a:prstGeom prst="rect">
            <a:avLst/>
          </a:prstGeom>
          <a:noFill/>
        </p:spPr>
        <p:txBody>
          <a:bodyPr wrap="square" lIns="45720" rIns="45720" rtlCol="0">
            <a:noAutofit/>
          </a:bodyPr>
          <a:lstStyle/>
          <a:p>
            <a:pPr>
              <a:spcAft>
                <a:spcPts val="200"/>
              </a:spcAft>
              <a:buNone/>
            </a:pPr>
            <a:r>
              <a:rPr lang="es-MX" sz="1000" dirty="0" smtClean="0"/>
              <a:t>¿Síntomas de vasculitis o enfermedad sistémica?</a:t>
            </a:r>
            <a:endParaRPr lang="es-MX" sz="1000" dirty="0"/>
          </a:p>
        </p:txBody>
      </p:sp>
      <p:sp>
        <p:nvSpPr>
          <p:cNvPr id="26" name="TextBox 25"/>
          <p:cNvSpPr txBox="1"/>
          <p:nvPr/>
        </p:nvSpPr>
        <p:spPr>
          <a:xfrm>
            <a:off x="5863596" y="3501358"/>
            <a:ext cx="1459218" cy="461665"/>
          </a:xfrm>
          <a:prstGeom prst="rect">
            <a:avLst/>
          </a:prstGeom>
          <a:noFill/>
        </p:spPr>
        <p:txBody>
          <a:bodyPr wrap="square" lIns="45720" rIns="45720" rtlCol="0">
            <a:noAutofit/>
          </a:bodyPr>
          <a:lstStyle/>
          <a:p>
            <a:pPr>
              <a:spcAft>
                <a:spcPts val="200"/>
              </a:spcAft>
              <a:buNone/>
            </a:pPr>
            <a:r>
              <a:rPr lang="es-MX" sz="1000" dirty="0" smtClean="0"/>
              <a:t>¿Síntomas de cáncer? ¿Paraproteinemia?</a:t>
            </a:r>
          </a:p>
        </p:txBody>
      </p:sp>
      <p:sp>
        <p:nvSpPr>
          <p:cNvPr id="27" name="TextBox 26"/>
          <p:cNvSpPr txBox="1"/>
          <p:nvPr/>
        </p:nvSpPr>
        <p:spPr>
          <a:xfrm>
            <a:off x="7399026" y="3501358"/>
            <a:ext cx="1459218" cy="461665"/>
          </a:xfrm>
          <a:prstGeom prst="rect">
            <a:avLst/>
          </a:prstGeom>
          <a:noFill/>
        </p:spPr>
        <p:txBody>
          <a:bodyPr wrap="square" lIns="45720" rIns="45720" rtlCol="0">
            <a:noAutofit/>
          </a:bodyPr>
          <a:lstStyle/>
          <a:p>
            <a:pPr>
              <a:spcAft>
                <a:spcPts val="200"/>
              </a:spcAft>
              <a:buNone/>
            </a:pPr>
            <a:r>
              <a:rPr lang="es-MX" sz="1000" dirty="0" smtClean="0"/>
              <a:t>¿Síntomas/riesgos de infección?</a:t>
            </a:r>
            <a:endParaRPr lang="es-MX" sz="1000" dirty="0"/>
          </a:p>
        </p:txBody>
      </p:sp>
      <p:cxnSp>
        <p:nvCxnSpPr>
          <p:cNvPr id="29" name="Straight Connector 28"/>
          <p:cNvCxnSpPr/>
          <p:nvPr/>
        </p:nvCxnSpPr>
        <p:spPr bwMode="auto">
          <a:xfrm>
            <a:off x="294278" y="4017164"/>
            <a:ext cx="8570024" cy="0"/>
          </a:xfrm>
          <a:prstGeom prst="line">
            <a:avLst/>
          </a:prstGeom>
          <a:noFill/>
          <a:ln w="9525" cap="flat" cmpd="sng" algn="ctr">
            <a:solidFill>
              <a:schemeClr val="tx1"/>
            </a:solidFill>
            <a:prstDash val="dash"/>
            <a:round/>
            <a:headEnd type="none" w="med" len="med"/>
            <a:tailEnd type="none" w="med" len="med"/>
          </a:ln>
          <a:effectLst/>
        </p:spPr>
      </p:cxnSp>
      <p:cxnSp>
        <p:nvCxnSpPr>
          <p:cNvPr id="31" name="Straight Connector 30"/>
          <p:cNvCxnSpPr/>
          <p:nvPr/>
        </p:nvCxnSpPr>
        <p:spPr bwMode="auto">
          <a:xfrm>
            <a:off x="8896350" y="1555009"/>
            <a:ext cx="0" cy="4873250"/>
          </a:xfrm>
          <a:prstGeom prst="line">
            <a:avLst/>
          </a:prstGeom>
          <a:noFill/>
          <a:ln w="9525" cap="flat" cmpd="sng" algn="ctr">
            <a:solidFill>
              <a:schemeClr val="tx1"/>
            </a:solidFill>
            <a:prstDash val="dash"/>
            <a:round/>
            <a:headEnd type="none" w="med" len="med"/>
            <a:tailEnd type="none" w="med" len="med"/>
          </a:ln>
          <a:effectLst/>
        </p:spPr>
      </p:cxnSp>
      <p:sp>
        <p:nvSpPr>
          <p:cNvPr id="30" name="TextBox 29"/>
          <p:cNvSpPr txBox="1"/>
          <p:nvPr/>
        </p:nvSpPr>
        <p:spPr>
          <a:xfrm>
            <a:off x="294278" y="3196558"/>
            <a:ext cx="924922" cy="276999"/>
          </a:xfrm>
          <a:prstGeom prst="rect">
            <a:avLst/>
          </a:prstGeom>
          <a:noFill/>
        </p:spPr>
        <p:txBody>
          <a:bodyPr wrap="square" lIns="45720" rIns="45720" rtlCol="0">
            <a:noAutofit/>
          </a:bodyPr>
          <a:lstStyle/>
          <a:p>
            <a:pPr>
              <a:spcAft>
                <a:spcPts val="200"/>
              </a:spcAft>
              <a:buNone/>
            </a:pPr>
            <a:r>
              <a:rPr lang="es-MX" sz="1000" b="1" dirty="0" smtClean="0"/>
              <a:t>“Cuándo”</a:t>
            </a:r>
            <a:endParaRPr lang="es-MX" sz="1000" b="1" dirty="0"/>
          </a:p>
        </p:txBody>
      </p:sp>
      <p:sp>
        <p:nvSpPr>
          <p:cNvPr id="39" name="TextBox 38"/>
          <p:cNvSpPr txBox="1"/>
          <p:nvPr/>
        </p:nvSpPr>
        <p:spPr>
          <a:xfrm>
            <a:off x="294278" y="2796508"/>
            <a:ext cx="924922" cy="276999"/>
          </a:xfrm>
          <a:prstGeom prst="rect">
            <a:avLst/>
          </a:prstGeom>
          <a:noFill/>
        </p:spPr>
        <p:txBody>
          <a:bodyPr wrap="square" lIns="45720" rIns="45720" rtlCol="0">
            <a:noAutofit/>
          </a:bodyPr>
          <a:lstStyle/>
          <a:p>
            <a:pPr>
              <a:spcAft>
                <a:spcPts val="200"/>
              </a:spcAft>
              <a:buNone/>
            </a:pPr>
            <a:r>
              <a:rPr lang="es-MX" sz="1000" b="1" dirty="0" smtClean="0"/>
              <a:t>“Dónde”</a:t>
            </a:r>
            <a:endParaRPr lang="es-MX" sz="1000" b="1" dirty="0"/>
          </a:p>
        </p:txBody>
      </p:sp>
      <p:sp>
        <p:nvSpPr>
          <p:cNvPr id="45" name="TextBox 44"/>
          <p:cNvSpPr txBox="1"/>
          <p:nvPr/>
        </p:nvSpPr>
        <p:spPr>
          <a:xfrm>
            <a:off x="294278" y="2396458"/>
            <a:ext cx="924922" cy="276999"/>
          </a:xfrm>
          <a:prstGeom prst="rect">
            <a:avLst/>
          </a:prstGeom>
          <a:noFill/>
        </p:spPr>
        <p:txBody>
          <a:bodyPr wrap="square" lIns="45720" rIns="45720" rtlCol="0">
            <a:noAutofit/>
          </a:bodyPr>
          <a:lstStyle/>
          <a:p>
            <a:pPr>
              <a:spcAft>
                <a:spcPts val="200"/>
              </a:spcAft>
              <a:buNone/>
            </a:pPr>
            <a:r>
              <a:rPr lang="es-MX" sz="1000" b="1" dirty="0" smtClean="0"/>
              <a:t>“Qué”</a:t>
            </a:r>
            <a:endParaRPr lang="es-MX" sz="1000" b="1" dirty="0"/>
          </a:p>
        </p:txBody>
      </p:sp>
      <p:sp>
        <p:nvSpPr>
          <p:cNvPr id="47" name="TextBox 46"/>
          <p:cNvSpPr txBox="1"/>
          <p:nvPr/>
        </p:nvSpPr>
        <p:spPr>
          <a:xfrm>
            <a:off x="1371601" y="2310285"/>
            <a:ext cx="1371600" cy="461665"/>
          </a:xfrm>
          <a:prstGeom prst="rect">
            <a:avLst/>
          </a:prstGeom>
          <a:noFill/>
        </p:spPr>
        <p:txBody>
          <a:bodyPr wrap="square" lIns="0" rIns="0" rtlCol="0" anchor="ctr" anchorCtr="0">
            <a:noAutofit/>
          </a:bodyPr>
          <a:lstStyle/>
          <a:p>
            <a:pPr algn="ctr">
              <a:spcAft>
                <a:spcPts val="200"/>
              </a:spcAft>
              <a:buNone/>
            </a:pPr>
            <a:r>
              <a:rPr lang="es-MX" sz="1000" b="1" dirty="0" smtClean="0">
                <a:solidFill>
                  <a:schemeClr val="bg1"/>
                </a:solidFill>
              </a:rPr>
              <a:t>poco común PNS</a:t>
            </a:r>
            <a:endParaRPr lang="es-MX" sz="1000" b="1" dirty="0">
              <a:solidFill>
                <a:schemeClr val="bg1"/>
              </a:solidFill>
            </a:endParaRPr>
          </a:p>
        </p:txBody>
      </p:sp>
      <p:cxnSp>
        <p:nvCxnSpPr>
          <p:cNvPr id="48" name="Straight Connector 47"/>
          <p:cNvCxnSpPr/>
          <p:nvPr/>
        </p:nvCxnSpPr>
        <p:spPr bwMode="auto">
          <a:xfrm>
            <a:off x="2756535" y="2424131"/>
            <a:ext cx="0" cy="233973"/>
          </a:xfrm>
          <a:prstGeom prst="line">
            <a:avLst/>
          </a:prstGeom>
          <a:noFill/>
          <a:ln w="9525" cap="flat" cmpd="sng" algn="ctr">
            <a:solidFill>
              <a:schemeClr val="bg1"/>
            </a:solidFill>
            <a:prstDash val="solid"/>
            <a:round/>
            <a:headEnd type="none" w="med" len="med"/>
            <a:tailEnd type="none" w="med" len="med"/>
          </a:ln>
          <a:effectLst/>
        </p:spPr>
      </p:cxnSp>
      <p:sp>
        <p:nvSpPr>
          <p:cNvPr id="49" name="TextBox 48"/>
          <p:cNvSpPr txBox="1"/>
          <p:nvPr/>
        </p:nvSpPr>
        <p:spPr>
          <a:xfrm>
            <a:off x="2771776" y="2310285"/>
            <a:ext cx="5848350" cy="461665"/>
          </a:xfrm>
          <a:prstGeom prst="rect">
            <a:avLst/>
          </a:prstGeom>
          <a:noFill/>
        </p:spPr>
        <p:txBody>
          <a:bodyPr wrap="square" lIns="0" rIns="0" rtlCol="0" anchor="ctr" anchorCtr="0">
            <a:noAutofit/>
          </a:bodyPr>
          <a:lstStyle/>
          <a:p>
            <a:pPr algn="ctr">
              <a:spcAft>
                <a:spcPts val="200"/>
              </a:spcAft>
              <a:buNone/>
            </a:pPr>
            <a:r>
              <a:rPr lang="es-MX" sz="1000" b="1" dirty="0" smtClean="0"/>
              <a:t>Muy común PNS</a:t>
            </a:r>
            <a:endParaRPr lang="es-MX" sz="1000" b="1" dirty="0"/>
          </a:p>
        </p:txBody>
      </p:sp>
      <p:sp>
        <p:nvSpPr>
          <p:cNvPr id="50" name="TextBox 49"/>
          <p:cNvSpPr txBox="1"/>
          <p:nvPr/>
        </p:nvSpPr>
        <p:spPr>
          <a:xfrm>
            <a:off x="1340784" y="2167410"/>
            <a:ext cx="1459218" cy="166838"/>
          </a:xfrm>
          <a:prstGeom prst="rect">
            <a:avLst/>
          </a:prstGeom>
          <a:noFill/>
        </p:spPr>
        <p:txBody>
          <a:bodyPr wrap="square" lIns="45720" rIns="45720" rtlCol="0" anchor="ctr" anchorCtr="0">
            <a:noAutofit/>
          </a:bodyPr>
          <a:lstStyle/>
          <a:p>
            <a:pPr algn="ctr">
              <a:spcAft>
                <a:spcPts val="0"/>
              </a:spcAft>
              <a:buNone/>
            </a:pPr>
            <a:r>
              <a:rPr lang="es-MX" sz="1000" b="1" dirty="0" smtClean="0"/>
              <a:t>Motora o sensoriomotora</a:t>
            </a:r>
            <a:endParaRPr lang="es-MX" sz="1000" b="1" dirty="0"/>
          </a:p>
        </p:txBody>
      </p:sp>
      <p:sp>
        <p:nvSpPr>
          <p:cNvPr id="51" name="TextBox 50"/>
          <p:cNvSpPr txBox="1"/>
          <p:nvPr/>
        </p:nvSpPr>
        <p:spPr>
          <a:xfrm>
            <a:off x="2792736" y="2167410"/>
            <a:ext cx="1459218" cy="166838"/>
          </a:xfrm>
          <a:prstGeom prst="rect">
            <a:avLst/>
          </a:prstGeom>
          <a:noFill/>
        </p:spPr>
        <p:txBody>
          <a:bodyPr wrap="square" lIns="45720" rIns="45720" rtlCol="0" anchor="ctr" anchorCtr="0">
            <a:noAutofit/>
          </a:bodyPr>
          <a:lstStyle/>
          <a:p>
            <a:pPr algn="ctr">
              <a:spcAft>
                <a:spcPts val="0"/>
              </a:spcAft>
              <a:buNone/>
            </a:pPr>
            <a:r>
              <a:rPr lang="es-MX" sz="1000" b="1" dirty="0" smtClean="0"/>
              <a:t>Sensorial &gt; motor</a:t>
            </a:r>
            <a:endParaRPr lang="es-MX" sz="1000" b="1" dirty="0"/>
          </a:p>
        </p:txBody>
      </p:sp>
      <p:sp>
        <p:nvSpPr>
          <p:cNvPr id="52" name="TextBox 51"/>
          <p:cNvSpPr txBox="1"/>
          <p:nvPr/>
        </p:nvSpPr>
        <p:spPr>
          <a:xfrm>
            <a:off x="4307211" y="2215035"/>
            <a:ext cx="1459218" cy="166838"/>
          </a:xfrm>
          <a:prstGeom prst="rect">
            <a:avLst/>
          </a:prstGeom>
          <a:noFill/>
        </p:spPr>
        <p:txBody>
          <a:bodyPr wrap="square" lIns="45720" rIns="45720" rtlCol="0" anchor="ctr" anchorCtr="0">
            <a:noAutofit/>
          </a:bodyPr>
          <a:lstStyle/>
          <a:p>
            <a:pPr algn="ctr">
              <a:spcAft>
                <a:spcPts val="0"/>
              </a:spcAft>
              <a:buNone/>
            </a:pPr>
            <a:r>
              <a:rPr lang="es-MX" sz="1000" b="1" dirty="0" smtClean="0"/>
              <a:t>Variable</a:t>
            </a:r>
            <a:endParaRPr lang="es-MX" sz="1000" b="1" dirty="0"/>
          </a:p>
        </p:txBody>
      </p:sp>
      <p:sp>
        <p:nvSpPr>
          <p:cNvPr id="53" name="TextBox 52"/>
          <p:cNvSpPr txBox="1"/>
          <p:nvPr/>
        </p:nvSpPr>
        <p:spPr>
          <a:xfrm>
            <a:off x="2792736" y="1948335"/>
            <a:ext cx="1459218" cy="166838"/>
          </a:xfrm>
          <a:prstGeom prst="rect">
            <a:avLst/>
          </a:prstGeom>
          <a:noFill/>
        </p:spPr>
        <p:txBody>
          <a:bodyPr wrap="square" lIns="45720" rIns="45720" rtlCol="0" anchor="ctr" anchorCtr="0">
            <a:noAutofit/>
          </a:bodyPr>
          <a:lstStyle/>
          <a:p>
            <a:pPr algn="ctr">
              <a:spcAft>
                <a:spcPts val="0"/>
              </a:spcAft>
              <a:buNone/>
            </a:pPr>
            <a:r>
              <a:rPr lang="es-MX" sz="1100" b="1" dirty="0" smtClean="0">
                <a:solidFill>
                  <a:schemeClr val="accent3"/>
                </a:solidFill>
              </a:rPr>
              <a:t>Metabólica</a:t>
            </a:r>
            <a:endParaRPr lang="es-MX" sz="1100" b="1" dirty="0">
              <a:solidFill>
                <a:schemeClr val="accent3"/>
              </a:solidFill>
            </a:endParaRPr>
          </a:p>
        </p:txBody>
      </p:sp>
      <p:sp>
        <p:nvSpPr>
          <p:cNvPr id="54" name="TextBox 53"/>
          <p:cNvSpPr txBox="1"/>
          <p:nvPr/>
        </p:nvSpPr>
        <p:spPr>
          <a:xfrm>
            <a:off x="4307211" y="1948335"/>
            <a:ext cx="1459218" cy="166838"/>
          </a:xfrm>
          <a:prstGeom prst="rect">
            <a:avLst/>
          </a:prstGeom>
          <a:noFill/>
        </p:spPr>
        <p:txBody>
          <a:bodyPr wrap="square" lIns="45720" rIns="45720" rtlCol="0" anchor="ctr" anchorCtr="0">
            <a:noAutofit/>
          </a:bodyPr>
          <a:lstStyle/>
          <a:p>
            <a:pPr algn="ctr">
              <a:spcAft>
                <a:spcPts val="0"/>
              </a:spcAft>
              <a:buNone/>
            </a:pPr>
            <a:r>
              <a:rPr lang="es-MX" sz="1100" b="1" dirty="0" smtClean="0">
                <a:solidFill>
                  <a:schemeClr val="accent3"/>
                </a:solidFill>
              </a:rPr>
              <a:t>Inmune</a:t>
            </a:r>
            <a:endParaRPr lang="es-MX" sz="1100" b="1" dirty="0">
              <a:solidFill>
                <a:schemeClr val="accent3"/>
              </a:solidFill>
            </a:endParaRPr>
          </a:p>
        </p:txBody>
      </p:sp>
      <p:sp>
        <p:nvSpPr>
          <p:cNvPr id="55" name="TextBox 54"/>
          <p:cNvSpPr txBox="1"/>
          <p:nvPr/>
        </p:nvSpPr>
        <p:spPr>
          <a:xfrm>
            <a:off x="5869311" y="1948335"/>
            <a:ext cx="1459218" cy="166838"/>
          </a:xfrm>
          <a:prstGeom prst="rect">
            <a:avLst/>
          </a:prstGeom>
          <a:noFill/>
        </p:spPr>
        <p:txBody>
          <a:bodyPr wrap="square" lIns="45720" rIns="45720" rtlCol="0" anchor="ctr" anchorCtr="0">
            <a:noAutofit/>
          </a:bodyPr>
          <a:lstStyle/>
          <a:p>
            <a:pPr algn="ctr">
              <a:spcAft>
                <a:spcPts val="0"/>
              </a:spcAft>
              <a:buNone/>
            </a:pPr>
            <a:r>
              <a:rPr lang="es-MX" sz="1100" b="1" dirty="0" smtClean="0">
                <a:solidFill>
                  <a:schemeClr val="accent3"/>
                </a:solidFill>
              </a:rPr>
              <a:t>Neoplásica</a:t>
            </a:r>
            <a:endParaRPr lang="es-MX" sz="1100" b="1" dirty="0">
              <a:solidFill>
                <a:schemeClr val="accent3"/>
              </a:solidFill>
            </a:endParaRPr>
          </a:p>
        </p:txBody>
      </p:sp>
      <p:sp>
        <p:nvSpPr>
          <p:cNvPr id="56" name="TextBox 55"/>
          <p:cNvSpPr txBox="1"/>
          <p:nvPr/>
        </p:nvSpPr>
        <p:spPr>
          <a:xfrm>
            <a:off x="7383786" y="1948335"/>
            <a:ext cx="1459218" cy="166838"/>
          </a:xfrm>
          <a:prstGeom prst="rect">
            <a:avLst/>
          </a:prstGeom>
          <a:noFill/>
        </p:spPr>
        <p:txBody>
          <a:bodyPr wrap="square" lIns="45720" rIns="45720" rtlCol="0" anchor="ctr" anchorCtr="0">
            <a:noAutofit/>
          </a:bodyPr>
          <a:lstStyle/>
          <a:p>
            <a:pPr algn="ctr">
              <a:spcAft>
                <a:spcPts val="0"/>
              </a:spcAft>
              <a:buNone/>
            </a:pPr>
            <a:r>
              <a:rPr lang="es-MX" sz="1100" b="1" dirty="0" smtClean="0">
                <a:solidFill>
                  <a:schemeClr val="accent3"/>
                </a:solidFill>
              </a:rPr>
              <a:t>Infecciosa</a:t>
            </a:r>
            <a:endParaRPr lang="es-MX" sz="1100" b="1" dirty="0">
              <a:solidFill>
                <a:schemeClr val="accent3"/>
              </a:solidFill>
            </a:endParaRPr>
          </a:p>
        </p:txBody>
      </p:sp>
      <p:sp>
        <p:nvSpPr>
          <p:cNvPr id="57" name="TextBox 56"/>
          <p:cNvSpPr txBox="1"/>
          <p:nvPr/>
        </p:nvSpPr>
        <p:spPr>
          <a:xfrm>
            <a:off x="5526915" y="1709538"/>
            <a:ext cx="596638" cy="261610"/>
          </a:xfrm>
          <a:prstGeom prst="rect">
            <a:avLst/>
          </a:prstGeom>
          <a:noFill/>
        </p:spPr>
        <p:txBody>
          <a:bodyPr wrap="none" rtlCol="0">
            <a:spAutoFit/>
          </a:bodyPr>
          <a:lstStyle/>
          <a:p>
            <a:pPr>
              <a:buNone/>
            </a:pPr>
            <a:r>
              <a:rPr lang="es-MX" sz="1100" b="1" dirty="0" smtClean="0"/>
              <a:t>“MINI”</a:t>
            </a:r>
            <a:endParaRPr lang="es-MX" sz="1100" b="1" dirty="0"/>
          </a:p>
        </p:txBody>
      </p:sp>
      <p:sp>
        <p:nvSpPr>
          <p:cNvPr id="65" name="Left Arrow 64"/>
          <p:cNvSpPr/>
          <p:nvPr/>
        </p:nvSpPr>
        <p:spPr bwMode="auto">
          <a:xfrm>
            <a:off x="1285875" y="2764344"/>
            <a:ext cx="2981325" cy="353647"/>
          </a:xfrm>
          <a:prstGeom prst="leftArrow">
            <a:avLst>
              <a:gd name="adj1" fmla="val 67237"/>
              <a:gd name="adj2" fmla="val 50000"/>
            </a:avLst>
          </a:prstGeom>
          <a:solidFill>
            <a:schemeClr val="accent2"/>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66" name="Left Arrow 65"/>
          <p:cNvSpPr/>
          <p:nvPr/>
        </p:nvSpPr>
        <p:spPr bwMode="auto">
          <a:xfrm flipH="1">
            <a:off x="4295775" y="2764344"/>
            <a:ext cx="4533900" cy="353647"/>
          </a:xfrm>
          <a:prstGeom prst="leftArrow">
            <a:avLst>
              <a:gd name="adj1" fmla="val 67237"/>
              <a:gd name="adj2" fmla="val 5000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9144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200"/>
              </a:spcAft>
              <a:buClr>
                <a:schemeClr val="accent1"/>
              </a:buClr>
              <a:buSzTx/>
              <a:buFont typeface="Wingdings" pitchFamily="2" charset="2"/>
              <a:buChar char="n"/>
              <a:tabLst/>
            </a:pPr>
            <a:endParaRPr kumimoji="0" lang="es-MX" sz="1000" b="0" i="0" u="none" strike="noStrike" cap="none" normalizeH="0" baseline="0" dirty="0" smtClean="0">
              <a:ln>
                <a:noFill/>
              </a:ln>
              <a:solidFill>
                <a:schemeClr val="bg1"/>
              </a:solidFill>
              <a:effectLst/>
              <a:latin typeface="Arial" charset="0"/>
            </a:endParaRPr>
          </a:p>
        </p:txBody>
      </p:sp>
      <p:sp>
        <p:nvSpPr>
          <p:cNvPr id="43" name="TextBox 42"/>
          <p:cNvSpPr txBox="1"/>
          <p:nvPr/>
        </p:nvSpPr>
        <p:spPr>
          <a:xfrm>
            <a:off x="4305300" y="2710335"/>
            <a:ext cx="4314825" cy="461665"/>
          </a:xfrm>
          <a:prstGeom prst="rect">
            <a:avLst/>
          </a:prstGeom>
          <a:noFill/>
        </p:spPr>
        <p:txBody>
          <a:bodyPr wrap="square" lIns="0" rIns="0" rtlCol="0" anchor="ctr" anchorCtr="0">
            <a:noAutofit/>
          </a:bodyPr>
          <a:lstStyle/>
          <a:p>
            <a:pPr algn="ctr">
              <a:spcAft>
                <a:spcPts val="200"/>
              </a:spcAft>
              <a:buNone/>
            </a:pPr>
            <a:r>
              <a:rPr lang="es-MX" sz="1000" b="1" dirty="0" smtClean="0"/>
              <a:t>No distal, simétrica</a:t>
            </a:r>
            <a:endParaRPr lang="es-MX" sz="1000" b="1" dirty="0"/>
          </a:p>
        </p:txBody>
      </p:sp>
      <p:sp>
        <p:nvSpPr>
          <p:cNvPr id="41" name="TextBox 40"/>
          <p:cNvSpPr txBox="1"/>
          <p:nvPr/>
        </p:nvSpPr>
        <p:spPr>
          <a:xfrm>
            <a:off x="1371600" y="2710335"/>
            <a:ext cx="2886075" cy="461665"/>
          </a:xfrm>
          <a:prstGeom prst="rect">
            <a:avLst/>
          </a:prstGeom>
          <a:noFill/>
        </p:spPr>
        <p:txBody>
          <a:bodyPr wrap="square" lIns="0" rIns="0" rtlCol="0" anchor="ctr" anchorCtr="0">
            <a:noAutofit/>
          </a:bodyPr>
          <a:lstStyle/>
          <a:p>
            <a:pPr algn="ctr">
              <a:spcAft>
                <a:spcPts val="200"/>
              </a:spcAft>
              <a:buNone/>
            </a:pPr>
            <a:r>
              <a:rPr lang="es-MX" sz="1000" b="1" dirty="0" smtClean="0">
                <a:solidFill>
                  <a:schemeClr val="bg1"/>
                </a:solidFill>
              </a:rPr>
              <a:t>Distal, simétrica</a:t>
            </a:r>
            <a:endParaRPr lang="es-MX" sz="1000" b="1" dirty="0">
              <a:solidFill>
                <a:schemeClr val="bg1"/>
              </a:solidFill>
            </a:endParaRPr>
          </a:p>
        </p:txBody>
      </p:sp>
      <p:cxnSp>
        <p:nvCxnSpPr>
          <p:cNvPr id="42" name="Straight Connector 41"/>
          <p:cNvCxnSpPr/>
          <p:nvPr/>
        </p:nvCxnSpPr>
        <p:spPr bwMode="auto">
          <a:xfrm>
            <a:off x="4290060" y="2824181"/>
            <a:ext cx="0" cy="233973"/>
          </a:xfrm>
          <a:prstGeom prst="line">
            <a:avLst/>
          </a:prstGeom>
          <a:noFill/>
          <a:ln w="9525" cap="flat" cmpd="sng" algn="ctr">
            <a:solidFill>
              <a:schemeClr val="bg1"/>
            </a:solidFill>
            <a:prstDash val="solid"/>
            <a:round/>
            <a:headEnd type="none" w="med" len="med"/>
            <a:tailEnd type="none" w="med" len="med"/>
          </a:ln>
          <a:effectLst/>
        </p:spPr>
      </p:cxnSp>
      <p:sp>
        <p:nvSpPr>
          <p:cNvPr id="6" name="Rectangle 5"/>
          <p:cNvSpPr/>
          <p:nvPr/>
        </p:nvSpPr>
        <p:spPr>
          <a:xfrm>
            <a:off x="221545" y="6417617"/>
            <a:ext cx="8590169" cy="477054"/>
          </a:xfrm>
          <a:prstGeom prst="rect">
            <a:avLst/>
          </a:prstGeom>
        </p:spPr>
        <p:txBody>
          <a:bodyPr wrap="square">
            <a:spAutoFit/>
          </a:bodyPr>
          <a:lstStyle/>
          <a:p>
            <a:pPr>
              <a:spcBef>
                <a:spcPct val="0"/>
              </a:spcBef>
            </a:pPr>
            <a:r>
              <a:rPr lang="es-MX" sz="900" b="1" dirty="0" smtClean="0">
                <a:solidFill>
                  <a:srgbClr val="002060"/>
                </a:solidFill>
                <a:ea typeface="ＭＳ Ｐゴシック" pitchFamily="34" charset="-128"/>
              </a:rPr>
              <a:t>CIDP = Polineuropatía desmielinizante inflamatoria crónica ; VIH= enfermedad de inmunodeficiencia humana; </a:t>
            </a:r>
            <a:br>
              <a:rPr lang="es-MX" sz="900" b="1" dirty="0" smtClean="0">
                <a:solidFill>
                  <a:srgbClr val="002060"/>
                </a:solidFill>
                <a:ea typeface="ＭＳ Ｐゴシック" pitchFamily="34" charset="-128"/>
              </a:rPr>
            </a:br>
            <a:r>
              <a:rPr lang="es-MX" sz="900" b="1" dirty="0" smtClean="0">
                <a:solidFill>
                  <a:srgbClr val="002060"/>
                </a:solidFill>
                <a:ea typeface="ＭＳ Ｐゴシック" pitchFamily="34" charset="-128"/>
              </a:rPr>
              <a:t>MMN = neuropatía motora multifocal; PNS = síndrome neurológico paraneoplásico; SLE = lupus eritematoso sistémico </a:t>
            </a:r>
          </a:p>
          <a:p>
            <a:pPr>
              <a:spcBef>
                <a:spcPct val="0"/>
              </a:spcBef>
            </a:pPr>
            <a:r>
              <a:rPr lang="es-MX" sz="700" dirty="0" smtClean="0">
                <a:solidFill>
                  <a:srgbClr val="002060"/>
                </a:solidFill>
                <a:ea typeface="ＭＳ Ｐゴシック" pitchFamily="34" charset="-128"/>
              </a:rPr>
              <a:t>Kraychete DC, Sakata RK. </a:t>
            </a:r>
            <a:r>
              <a:rPr lang="es-MX" sz="700" i="1" dirty="0" smtClean="0">
                <a:solidFill>
                  <a:srgbClr val="002060"/>
                </a:solidFill>
                <a:ea typeface="ＭＳ Ｐゴシック" pitchFamily="34" charset="-128"/>
              </a:rPr>
              <a:t>Rev Bras Anestesiol </a:t>
            </a:r>
            <a:r>
              <a:rPr lang="es-MX" sz="700" dirty="0" smtClean="0">
                <a:solidFill>
                  <a:srgbClr val="002060"/>
                </a:solidFill>
                <a:ea typeface="ＭＳ Ｐゴシック" pitchFamily="34" charset="-128"/>
              </a:rPr>
              <a:t>2011; 61(5):641-58, 351-60.</a:t>
            </a:r>
            <a:endParaRPr lang="es-MX" sz="700" dirty="0">
              <a:solidFill>
                <a:srgbClr val="002060"/>
              </a:solidFill>
              <a:ea typeface="ＭＳ Ｐゴシック" pitchFamily="34" charset="-128"/>
            </a:endParaRPr>
          </a:p>
        </p:txBody>
      </p:sp>
    </p:spTree>
    <p:extLst>
      <p:ext uri="{BB962C8B-B14F-4D97-AF65-F5344CB8AC3E}">
        <p14:creationId xmlns:p14="http://schemas.microsoft.com/office/powerpoint/2010/main" val="118728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540378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sz="3600" noProof="0" dirty="0" smtClean="0"/>
              <a:t>Algoritmo de Diagnóstico y Tratamiento </a:t>
            </a:r>
            <a:br>
              <a:rPr lang="es-MX" sz="3600" noProof="0" dirty="0" smtClean="0"/>
            </a:br>
            <a:r>
              <a:rPr lang="es-MX" sz="3600" noProof="0" dirty="0" smtClean="0"/>
              <a:t>de Ciática</a:t>
            </a:r>
            <a:endParaRPr lang="es-MX" sz="3600" noProof="0" dirty="0"/>
          </a:p>
        </p:txBody>
      </p:sp>
      <p:sp>
        <p:nvSpPr>
          <p:cNvPr id="4" name="Slide Number Placeholder 3"/>
          <p:cNvSpPr>
            <a:spLocks noGrp="1"/>
          </p:cNvSpPr>
          <p:nvPr>
            <p:ph type="sldNum" sz="quarter" idx="4294967295"/>
          </p:nvPr>
        </p:nvSpPr>
        <p:spPr>
          <a:xfrm>
            <a:off x="6996113" y="6476404"/>
            <a:ext cx="2133600" cy="365125"/>
          </a:xfrm>
        </p:spPr>
        <p:txBody>
          <a:bodyPr/>
          <a:lstStyle/>
          <a:p>
            <a:pPr>
              <a:defRPr/>
            </a:pPr>
            <a:fld id="{B3661B37-38BF-421F-9EFE-18817586476B}" type="slidenum">
              <a:rPr lang="es-MX" smtClean="0"/>
              <a:pPr>
                <a:defRPr/>
              </a:pPr>
              <a:t>50</a:t>
            </a:fld>
            <a:endParaRPr lang="es-MX" dirty="0"/>
          </a:p>
        </p:txBody>
      </p:sp>
      <p:sp>
        <p:nvSpPr>
          <p:cNvPr id="6" name="Rectangle 5"/>
          <p:cNvSpPr/>
          <p:nvPr/>
        </p:nvSpPr>
        <p:spPr bwMode="auto">
          <a:xfrm>
            <a:off x="1600200" y="1613395"/>
            <a:ext cx="5943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spcAft>
                <a:spcPts val="0"/>
              </a:spcAft>
              <a:buNone/>
            </a:pPr>
            <a:r>
              <a:rPr lang="es-MX" b="1" dirty="0" smtClean="0">
                <a:solidFill>
                  <a:schemeClr val="bg1"/>
                </a:solidFill>
                <a:latin typeface="Arial" charset="0"/>
              </a:rPr>
              <a:t>Posible estenosis o disco herniado</a:t>
            </a:r>
          </a:p>
          <a:p>
            <a:pPr algn="ctr">
              <a:spcAft>
                <a:spcPts val="0"/>
              </a:spcAft>
              <a:buNone/>
            </a:pPr>
            <a:r>
              <a:rPr lang="es-MX" b="1" dirty="0" smtClean="0">
                <a:solidFill>
                  <a:schemeClr val="bg1"/>
                </a:solidFill>
                <a:latin typeface="Arial" charset="0"/>
              </a:rPr>
              <a:t>Dolor de espalda y pierna que se alivia al sentarse</a:t>
            </a:r>
            <a:endParaRPr kumimoji="0" lang="es-MX" sz="1600" b="1"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754063" y="2603995"/>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buNone/>
            </a:pPr>
            <a:r>
              <a:rPr lang="es-MX" sz="1400" b="1" dirty="0" smtClean="0">
                <a:latin typeface="Arial" charset="0"/>
              </a:rPr>
              <a:t>Síntomas tolerables sin déficit neurológico</a:t>
            </a:r>
          </a:p>
        </p:txBody>
      </p:sp>
      <p:sp>
        <p:nvSpPr>
          <p:cNvPr id="8" name="Rectangle 7"/>
          <p:cNvSpPr/>
          <p:nvPr/>
        </p:nvSpPr>
        <p:spPr bwMode="auto">
          <a:xfrm>
            <a:off x="754063" y="3449934"/>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Tratamiento de los síntomas</a:t>
            </a:r>
          </a:p>
        </p:txBody>
      </p:sp>
      <p:sp>
        <p:nvSpPr>
          <p:cNvPr id="9" name="Rectangle 8"/>
          <p:cNvSpPr/>
          <p:nvPr/>
        </p:nvSpPr>
        <p:spPr bwMode="auto">
          <a:xfrm>
            <a:off x="754063" y="4295873"/>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Mejora</a:t>
            </a:r>
          </a:p>
        </p:txBody>
      </p:sp>
      <p:sp>
        <p:nvSpPr>
          <p:cNvPr id="10" name="Rectangle 9"/>
          <p:cNvSpPr/>
          <p:nvPr/>
        </p:nvSpPr>
        <p:spPr bwMode="auto">
          <a:xfrm>
            <a:off x="754063" y="5141812"/>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Suspender</a:t>
            </a:r>
          </a:p>
        </p:txBody>
      </p:sp>
      <p:sp>
        <p:nvSpPr>
          <p:cNvPr id="11" name="Rectangle 10"/>
          <p:cNvSpPr/>
          <p:nvPr/>
        </p:nvSpPr>
        <p:spPr bwMode="auto">
          <a:xfrm>
            <a:off x="5219701" y="2603995"/>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r>
              <a:rPr lang="es-MX" sz="1400" b="1" dirty="0" smtClean="0">
                <a:latin typeface="Arial" charset="0"/>
              </a:rPr>
              <a:t>Síntomas Intolerables o déficits </a:t>
            </a:r>
            <a:br>
              <a:rPr lang="es-MX" sz="1400" b="1" dirty="0" smtClean="0">
                <a:latin typeface="Arial" charset="0"/>
              </a:rPr>
            </a:br>
            <a:r>
              <a:rPr lang="es-MX" sz="1400" b="1" dirty="0" smtClean="0">
                <a:latin typeface="Arial" charset="0"/>
              </a:rPr>
              <a:t>neurológicos</a:t>
            </a:r>
          </a:p>
        </p:txBody>
      </p:sp>
      <p:sp>
        <p:nvSpPr>
          <p:cNvPr id="12" name="Rectangle 11"/>
          <p:cNvSpPr/>
          <p:nvPr/>
        </p:nvSpPr>
        <p:spPr bwMode="auto">
          <a:xfrm>
            <a:off x="5219701" y="3449934"/>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TC, IRM o electrodiagnóstico </a:t>
            </a:r>
          </a:p>
        </p:txBody>
      </p:sp>
      <p:sp>
        <p:nvSpPr>
          <p:cNvPr id="13" name="Rectangle 12"/>
          <p:cNvSpPr/>
          <p:nvPr/>
        </p:nvSpPr>
        <p:spPr bwMode="auto">
          <a:xfrm>
            <a:off x="5219701" y="4295873"/>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Sin Mejora</a:t>
            </a:r>
          </a:p>
        </p:txBody>
      </p:sp>
      <p:sp>
        <p:nvSpPr>
          <p:cNvPr id="14" name="Rectangle 13"/>
          <p:cNvSpPr/>
          <p:nvPr/>
        </p:nvSpPr>
        <p:spPr bwMode="auto">
          <a:xfrm>
            <a:off x="5219701" y="5987752"/>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Considerar cirugía</a:t>
            </a:r>
          </a:p>
        </p:txBody>
      </p:sp>
      <p:sp>
        <p:nvSpPr>
          <p:cNvPr id="15" name="Rectangle 14"/>
          <p:cNvSpPr/>
          <p:nvPr/>
        </p:nvSpPr>
        <p:spPr bwMode="auto">
          <a:xfrm>
            <a:off x="5219701" y="5141812"/>
            <a:ext cx="3162300" cy="609600"/>
          </a:xfrm>
          <a:prstGeom prst="rect">
            <a:avLst/>
          </a:prstGeom>
          <a:solidFill>
            <a:srgbClr val="CCD5ED"/>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latinLnBrk="0">
              <a:lnSpc>
                <a:spcPct val="100000"/>
              </a:lnSpc>
              <a:buSzTx/>
              <a:buNone/>
              <a:tabLst/>
            </a:pPr>
            <a:r>
              <a:rPr lang="es-MX" sz="1400" b="1" dirty="0" smtClean="0">
                <a:latin typeface="Arial" charset="0"/>
              </a:rPr>
              <a:t>Inyección de esteroide epidural (transforaminal)</a:t>
            </a:r>
          </a:p>
        </p:txBody>
      </p:sp>
      <p:cxnSp>
        <p:nvCxnSpPr>
          <p:cNvPr id="17" name="Elbow Connector 16"/>
          <p:cNvCxnSpPr>
            <a:stCxn id="6" idx="2"/>
            <a:endCxn id="7" idx="0"/>
          </p:cNvCxnSpPr>
          <p:nvPr/>
        </p:nvCxnSpPr>
        <p:spPr bwMode="auto">
          <a:xfrm rot="5400000">
            <a:off x="3263107" y="1295102"/>
            <a:ext cx="381000" cy="2236787"/>
          </a:xfrm>
          <a:prstGeom prst="bentConnector3">
            <a:avLst>
              <a:gd name="adj1" fmla="val 50000"/>
            </a:avLst>
          </a:prstGeom>
          <a:noFill/>
          <a:ln w="19050" cap="flat" cmpd="sng" algn="ctr">
            <a:solidFill>
              <a:schemeClr val="tx1"/>
            </a:solidFill>
            <a:prstDash val="solid"/>
            <a:round/>
            <a:headEnd type="none" w="med" len="med"/>
            <a:tailEnd type="triangle"/>
          </a:ln>
          <a:effectLst/>
        </p:spPr>
      </p:cxnSp>
      <p:cxnSp>
        <p:nvCxnSpPr>
          <p:cNvPr id="19" name="Elbow Connector 18"/>
          <p:cNvCxnSpPr>
            <a:stCxn id="6" idx="2"/>
            <a:endCxn id="11" idx="0"/>
          </p:cNvCxnSpPr>
          <p:nvPr/>
        </p:nvCxnSpPr>
        <p:spPr bwMode="auto">
          <a:xfrm rot="16200000" flipH="1">
            <a:off x="5495925" y="1299069"/>
            <a:ext cx="381000" cy="2228851"/>
          </a:xfrm>
          <a:prstGeom prst="bentConnector3">
            <a:avLst>
              <a:gd name="adj1" fmla="val 50000"/>
            </a:avLst>
          </a:prstGeom>
          <a:noFill/>
          <a:ln w="19050" cap="flat" cmpd="sng" algn="ctr">
            <a:solidFill>
              <a:schemeClr val="tx1"/>
            </a:solidFill>
            <a:prstDash val="solid"/>
            <a:round/>
            <a:headEnd type="none" w="med" len="med"/>
            <a:tailEnd type="triangle"/>
          </a:ln>
          <a:effectLst/>
        </p:spPr>
      </p:cxnSp>
      <p:cxnSp>
        <p:nvCxnSpPr>
          <p:cNvPr id="21" name="Straight Arrow Connector 20"/>
          <p:cNvCxnSpPr>
            <a:stCxn id="11" idx="2"/>
            <a:endCxn id="12" idx="0"/>
          </p:cNvCxnSpPr>
          <p:nvPr/>
        </p:nvCxnSpPr>
        <p:spPr bwMode="auto">
          <a:xfrm>
            <a:off x="6800851" y="3213595"/>
            <a:ext cx="0" cy="236339"/>
          </a:xfrm>
          <a:prstGeom prst="straightConnector1">
            <a:avLst/>
          </a:prstGeom>
          <a:noFill/>
          <a:ln w="19050" cap="flat" cmpd="sng" algn="ctr">
            <a:solidFill>
              <a:schemeClr val="tx1"/>
            </a:solidFill>
            <a:prstDash val="solid"/>
            <a:round/>
            <a:headEnd type="none" w="med" len="med"/>
            <a:tailEnd type="triangle"/>
          </a:ln>
          <a:effectLst/>
        </p:spPr>
      </p:cxnSp>
      <p:cxnSp>
        <p:nvCxnSpPr>
          <p:cNvPr id="23" name="Straight Arrow Connector 22"/>
          <p:cNvCxnSpPr>
            <a:stCxn id="12" idx="2"/>
            <a:endCxn id="13" idx="0"/>
          </p:cNvCxnSpPr>
          <p:nvPr/>
        </p:nvCxnSpPr>
        <p:spPr bwMode="auto">
          <a:xfrm>
            <a:off x="6800851" y="4059534"/>
            <a:ext cx="0" cy="236339"/>
          </a:xfrm>
          <a:prstGeom prst="straightConnector1">
            <a:avLst/>
          </a:prstGeom>
          <a:noFill/>
          <a:ln w="19050" cap="flat" cmpd="sng" algn="ctr">
            <a:solidFill>
              <a:schemeClr val="tx1"/>
            </a:solidFill>
            <a:prstDash val="solid"/>
            <a:round/>
            <a:headEnd type="none" w="med" len="med"/>
            <a:tailEnd type="triangle"/>
          </a:ln>
          <a:effectLst/>
        </p:spPr>
      </p:cxnSp>
      <p:cxnSp>
        <p:nvCxnSpPr>
          <p:cNvPr id="25" name="Straight Arrow Connector 24"/>
          <p:cNvCxnSpPr>
            <a:stCxn id="13" idx="2"/>
            <a:endCxn id="15" idx="0"/>
          </p:cNvCxnSpPr>
          <p:nvPr/>
        </p:nvCxnSpPr>
        <p:spPr bwMode="auto">
          <a:xfrm>
            <a:off x="6800851" y="4905473"/>
            <a:ext cx="0" cy="236339"/>
          </a:xfrm>
          <a:prstGeom prst="straightConnector1">
            <a:avLst/>
          </a:prstGeom>
          <a:noFill/>
          <a:ln w="19050" cap="flat" cmpd="sng" algn="ctr">
            <a:solidFill>
              <a:schemeClr val="tx1"/>
            </a:solidFill>
            <a:prstDash val="solid"/>
            <a:round/>
            <a:headEnd type="none" w="med" len="med"/>
            <a:tailEnd type="triangle"/>
          </a:ln>
          <a:effectLst/>
        </p:spPr>
      </p:cxnSp>
      <p:cxnSp>
        <p:nvCxnSpPr>
          <p:cNvPr id="27" name="Straight Arrow Connector 26"/>
          <p:cNvCxnSpPr>
            <a:stCxn id="15" idx="2"/>
          </p:cNvCxnSpPr>
          <p:nvPr/>
        </p:nvCxnSpPr>
        <p:spPr bwMode="auto">
          <a:xfrm>
            <a:off x="6800851" y="5751412"/>
            <a:ext cx="0" cy="236340"/>
          </a:xfrm>
          <a:prstGeom prst="straightConnector1">
            <a:avLst/>
          </a:prstGeom>
          <a:noFill/>
          <a:ln w="19050" cap="flat" cmpd="sng" algn="ctr">
            <a:solidFill>
              <a:schemeClr val="tx1"/>
            </a:solidFill>
            <a:prstDash val="solid"/>
            <a:round/>
            <a:headEnd type="none" w="med" len="med"/>
            <a:tailEnd type="triangle"/>
          </a:ln>
          <a:effectLst/>
        </p:spPr>
      </p:cxnSp>
      <p:cxnSp>
        <p:nvCxnSpPr>
          <p:cNvPr id="31" name="Straight Arrow Connector 30"/>
          <p:cNvCxnSpPr>
            <a:stCxn id="12" idx="1"/>
            <a:endCxn id="8" idx="3"/>
          </p:cNvCxnSpPr>
          <p:nvPr/>
        </p:nvCxnSpPr>
        <p:spPr bwMode="auto">
          <a:xfrm flipH="1">
            <a:off x="3916363" y="3754734"/>
            <a:ext cx="1303338" cy="0"/>
          </a:xfrm>
          <a:prstGeom prst="straightConnector1">
            <a:avLst/>
          </a:prstGeom>
          <a:noFill/>
          <a:ln w="19050" cap="flat" cmpd="sng" algn="ctr">
            <a:solidFill>
              <a:schemeClr val="tx1"/>
            </a:solidFill>
            <a:prstDash val="solid"/>
            <a:round/>
            <a:headEnd type="none" w="med" len="med"/>
            <a:tailEnd type="triangle"/>
          </a:ln>
          <a:effectLst/>
        </p:spPr>
      </p:cxnSp>
      <p:cxnSp>
        <p:nvCxnSpPr>
          <p:cNvPr id="33" name="Straight Arrow Connector 32"/>
          <p:cNvCxnSpPr>
            <a:stCxn id="7" idx="2"/>
            <a:endCxn id="8" idx="0"/>
          </p:cNvCxnSpPr>
          <p:nvPr/>
        </p:nvCxnSpPr>
        <p:spPr bwMode="auto">
          <a:xfrm>
            <a:off x="2335213" y="3213595"/>
            <a:ext cx="0" cy="236339"/>
          </a:xfrm>
          <a:prstGeom prst="straightConnector1">
            <a:avLst/>
          </a:prstGeom>
          <a:noFill/>
          <a:ln w="19050" cap="flat" cmpd="sng" algn="ctr">
            <a:solidFill>
              <a:schemeClr val="tx1"/>
            </a:solidFill>
            <a:prstDash val="solid"/>
            <a:round/>
            <a:headEnd type="none" w="med" len="med"/>
            <a:tailEnd type="triangle"/>
          </a:ln>
          <a:effectLst/>
        </p:spPr>
      </p:cxnSp>
      <p:cxnSp>
        <p:nvCxnSpPr>
          <p:cNvPr id="35" name="Straight Arrow Connector 34"/>
          <p:cNvCxnSpPr>
            <a:stCxn id="8" idx="2"/>
            <a:endCxn id="9" idx="0"/>
          </p:cNvCxnSpPr>
          <p:nvPr/>
        </p:nvCxnSpPr>
        <p:spPr bwMode="auto">
          <a:xfrm>
            <a:off x="2335213" y="4059534"/>
            <a:ext cx="0" cy="236339"/>
          </a:xfrm>
          <a:prstGeom prst="straightConnector1">
            <a:avLst/>
          </a:prstGeom>
          <a:noFill/>
          <a:ln w="19050" cap="flat" cmpd="sng" algn="ctr">
            <a:solidFill>
              <a:schemeClr val="bg1">
                <a:lumMod val="50000"/>
              </a:schemeClr>
            </a:solidFill>
            <a:prstDash val="solid"/>
            <a:round/>
            <a:headEnd type="none" w="med" len="med"/>
            <a:tailEnd type="triangle"/>
          </a:ln>
          <a:effectLst/>
        </p:spPr>
      </p:cxnSp>
      <p:cxnSp>
        <p:nvCxnSpPr>
          <p:cNvPr id="37" name="Straight Arrow Connector 36"/>
          <p:cNvCxnSpPr>
            <a:stCxn id="9" idx="2"/>
            <a:endCxn id="10" idx="0"/>
          </p:cNvCxnSpPr>
          <p:nvPr/>
        </p:nvCxnSpPr>
        <p:spPr bwMode="auto">
          <a:xfrm>
            <a:off x="2335213" y="4905473"/>
            <a:ext cx="0" cy="236339"/>
          </a:xfrm>
          <a:prstGeom prst="straightConnector1">
            <a:avLst/>
          </a:prstGeom>
          <a:noFill/>
          <a:ln w="19050" cap="flat" cmpd="sng" algn="ctr">
            <a:solidFill>
              <a:schemeClr val="tx1"/>
            </a:solidFill>
            <a:prstDash val="solid"/>
            <a:round/>
            <a:headEnd type="none" w="med" len="med"/>
            <a:tailEnd type="triangle"/>
          </a:ln>
          <a:effectLst/>
        </p:spPr>
      </p:cxnSp>
      <p:sp>
        <p:nvSpPr>
          <p:cNvPr id="38" name="TextBox 37"/>
          <p:cNvSpPr txBox="1"/>
          <p:nvPr/>
        </p:nvSpPr>
        <p:spPr>
          <a:xfrm>
            <a:off x="74314" y="6415306"/>
            <a:ext cx="7666038" cy="398070"/>
          </a:xfrm>
          <a:prstGeom prst="rect">
            <a:avLst/>
          </a:prstGeom>
          <a:noFill/>
        </p:spPr>
        <p:txBody>
          <a:bodyPr wrap="square" lIns="0" tIns="0" rIns="0" bIns="0" rtlCol="0" anchor="b" anchorCtr="0">
            <a:noAutofit/>
          </a:bodyPr>
          <a:lstStyle/>
          <a:p>
            <a:pPr>
              <a:buNone/>
            </a:pPr>
            <a:r>
              <a:rPr lang="es-MX" sz="1200" b="1" dirty="0" smtClean="0">
                <a:solidFill>
                  <a:srgbClr val="002060"/>
                </a:solidFill>
              </a:rPr>
              <a:t>TC =  tomografía computarizada; IRM = imágenes por resonancia magnética</a:t>
            </a:r>
          </a:p>
          <a:p>
            <a:pPr>
              <a:buNone/>
            </a:pPr>
            <a:r>
              <a:rPr lang="es-MX" sz="1000" dirty="0" smtClean="0">
                <a:solidFill>
                  <a:srgbClr val="002060"/>
                </a:solidFill>
              </a:rPr>
              <a:t>Jarvik J, Deyo R. </a:t>
            </a:r>
            <a:r>
              <a:rPr lang="es-MX" sz="1000" i="1" dirty="0" smtClean="0">
                <a:solidFill>
                  <a:srgbClr val="002060"/>
                </a:solidFill>
              </a:rPr>
              <a:t>Ann Intern Med </a:t>
            </a:r>
            <a:r>
              <a:rPr lang="es-MX" sz="1000" dirty="0" smtClean="0">
                <a:solidFill>
                  <a:srgbClr val="002060"/>
                </a:solidFill>
              </a:rPr>
              <a:t>2002; 137(7):586-95.</a:t>
            </a:r>
          </a:p>
        </p:txBody>
      </p:sp>
      <p:cxnSp>
        <p:nvCxnSpPr>
          <p:cNvPr id="28" name="Straight Arrow Connector 27"/>
          <p:cNvCxnSpPr>
            <a:stCxn id="15" idx="1"/>
            <a:endCxn id="9" idx="3"/>
          </p:cNvCxnSpPr>
          <p:nvPr/>
        </p:nvCxnSpPr>
        <p:spPr bwMode="auto">
          <a:xfrm rot="10800000">
            <a:off x="3916363" y="4600674"/>
            <a:ext cx="1303338" cy="845939"/>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11809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1247506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Evaluación y Diagnóstico de </a:t>
            </a:r>
            <a:br>
              <a:rPr lang="es-MX" noProof="0" dirty="0" smtClean="0"/>
            </a:br>
            <a:r>
              <a:rPr lang="es-MX" noProof="0" dirty="0" smtClean="0"/>
              <a:t>Lumbalgia: Resumen</a:t>
            </a:r>
            <a:endParaRPr lang="es-MX" noProof="0" dirty="0"/>
          </a:p>
        </p:txBody>
      </p:sp>
      <p:sp>
        <p:nvSpPr>
          <p:cNvPr id="3" name="Content Placeholder 2"/>
          <p:cNvSpPr>
            <a:spLocks noGrp="1"/>
          </p:cNvSpPr>
          <p:nvPr>
            <p:ph idx="1"/>
          </p:nvPr>
        </p:nvSpPr>
        <p:spPr/>
        <p:txBody>
          <a:bodyPr>
            <a:normAutofit/>
          </a:bodyPr>
          <a:lstStyle/>
          <a:p>
            <a:pPr marL="254000" indent="-254000">
              <a:spcBef>
                <a:spcPts val="0"/>
              </a:spcBef>
              <a:spcAft>
                <a:spcPts val="600"/>
              </a:spcAft>
            </a:pPr>
            <a:r>
              <a:rPr lang="es-MX" sz="2400" noProof="0" dirty="0" smtClean="0"/>
              <a:t>Es importante identificar la patofisiología subyacente del dolor en pacientes que presentan lumbalgia</a:t>
            </a:r>
          </a:p>
          <a:p>
            <a:pPr lvl="1">
              <a:spcBef>
                <a:spcPts val="0"/>
              </a:spcBef>
              <a:spcAft>
                <a:spcPts val="1800"/>
              </a:spcAft>
            </a:pPr>
            <a:r>
              <a:rPr lang="es-MX" sz="2400" noProof="0" dirty="0" smtClean="0"/>
              <a:t>Los descriptores verbales y las herramientas de evaluación pueden ayudar a identificar a pacientes con un componente neuropático de dolor</a:t>
            </a:r>
          </a:p>
          <a:p>
            <a:pPr marL="254000" indent="-254000">
              <a:spcBef>
                <a:spcPts val="0"/>
              </a:spcBef>
              <a:spcAft>
                <a:spcPts val="1800"/>
              </a:spcAft>
            </a:pPr>
            <a:r>
              <a:rPr lang="es-MX" sz="2400" dirty="0" smtClean="0"/>
              <a:t>Las </a:t>
            </a:r>
            <a:r>
              <a:rPr lang="es-MX" sz="2400" b="1" noProof="0" dirty="0" smtClean="0">
                <a:solidFill>
                  <a:srgbClr val="C00000"/>
                </a:solidFill>
              </a:rPr>
              <a:t>Señales de alarma</a:t>
            </a:r>
            <a:r>
              <a:rPr lang="es-MX" sz="2400" noProof="0" dirty="0" smtClean="0">
                <a:solidFill>
                  <a:srgbClr val="C00000"/>
                </a:solidFill>
              </a:rPr>
              <a:t> </a:t>
            </a:r>
            <a:r>
              <a:rPr lang="es-MX" sz="2400" noProof="0" dirty="0" smtClean="0"/>
              <a:t>que requieren acción inmediata deben ser evaluadas en todos los pacientes que presentan lumbalgia</a:t>
            </a:r>
          </a:p>
          <a:p>
            <a:pPr marL="254000" indent="-254000">
              <a:spcBef>
                <a:spcPts val="0"/>
              </a:spcBef>
            </a:pPr>
            <a:r>
              <a:rPr lang="es-MX" sz="2400" dirty="0" smtClean="0"/>
              <a:t>Las </a:t>
            </a:r>
            <a:r>
              <a:rPr lang="es-MX" sz="2400" b="1" noProof="0" dirty="0" smtClean="0">
                <a:solidFill>
                  <a:srgbClr val="FFC000"/>
                </a:solidFill>
              </a:rPr>
              <a:t>Señales de advertencia </a:t>
            </a:r>
            <a:r>
              <a:rPr lang="es-MX" sz="2400" noProof="0" dirty="0" smtClean="0"/>
              <a:t>pueden ayudar a identificar a los sujetos en riesgo de dolor crónico</a:t>
            </a:r>
          </a:p>
          <a:p>
            <a:pPr>
              <a:spcBef>
                <a:spcPts val="0"/>
              </a:spcBef>
            </a:pPr>
            <a:endParaRPr lang="es-MX" sz="2400" noProof="0" dirty="0"/>
          </a:p>
        </p:txBody>
      </p:sp>
    </p:spTree>
    <p:extLst>
      <p:ext uri="{BB962C8B-B14F-4D97-AF65-F5344CB8AC3E}">
        <p14:creationId xmlns:p14="http://schemas.microsoft.com/office/powerpoint/2010/main" val="216220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Clasificación de Lumbalgia </a:t>
            </a:r>
            <a:br>
              <a:rPr lang="es-MX" noProof="0" dirty="0" smtClean="0"/>
            </a:br>
            <a:r>
              <a:rPr lang="es-MX" noProof="0" dirty="0" smtClean="0"/>
              <a:t>por Signos y Síntomas</a:t>
            </a:r>
            <a:endParaRPr lang="es-MX" noProof="0" dirty="0"/>
          </a:p>
        </p:txBody>
      </p:sp>
      <p:sp>
        <p:nvSpPr>
          <p:cNvPr id="6" name="TextBox 5"/>
          <p:cNvSpPr txBox="1"/>
          <p:nvPr/>
        </p:nvSpPr>
        <p:spPr>
          <a:xfrm>
            <a:off x="236513" y="6373215"/>
            <a:ext cx="7666038" cy="398070"/>
          </a:xfrm>
          <a:prstGeom prst="rect">
            <a:avLst/>
          </a:prstGeom>
          <a:noFill/>
        </p:spPr>
        <p:txBody>
          <a:bodyPr wrap="square" lIns="0" tIns="0" rIns="0" bIns="0" rtlCol="0" anchor="b" anchorCtr="0">
            <a:noAutofit/>
          </a:bodyPr>
          <a:lstStyle/>
          <a:p>
            <a:pPr>
              <a:buNone/>
            </a:pPr>
            <a:r>
              <a:rPr lang="en-CA" sz="1100" dirty="0"/>
              <a:t>Manusov EG. </a:t>
            </a:r>
            <a:r>
              <a:rPr lang="en-CA" sz="1100" i="1" dirty="0" smtClean="0"/>
              <a:t>Prim </a:t>
            </a:r>
            <a:r>
              <a:rPr lang="en-CA" sz="1100" i="1" dirty="0"/>
              <a:t>Care </a:t>
            </a:r>
            <a:r>
              <a:rPr lang="en-CA" sz="1100" dirty="0"/>
              <a:t>2012; 39(3):471-9.</a:t>
            </a:r>
          </a:p>
        </p:txBody>
      </p:sp>
      <p:sp>
        <p:nvSpPr>
          <p:cNvPr id="7" name="Slide Number Placeholder 2"/>
          <p:cNvSpPr>
            <a:spLocks noGrp="1"/>
          </p:cNvSpPr>
          <p:nvPr>
            <p:ph type="sldNum" sz="quarter" idx="4294967295"/>
          </p:nvPr>
        </p:nvSpPr>
        <p:spPr>
          <a:xfrm>
            <a:off x="7239000" y="6648450"/>
            <a:ext cx="1905000" cy="171450"/>
          </a:xfrm>
        </p:spPr>
        <p:txBody>
          <a:bodyPr/>
          <a:lstStyle/>
          <a:p>
            <a:pPr>
              <a:defRPr/>
            </a:pPr>
            <a:fld id="{DF872715-803E-4E5E-B3ED-B791142CDA22}" type="slidenum">
              <a:rPr lang="en-US" smtClean="0"/>
              <a:pPr>
                <a:defRPr/>
              </a:pPr>
              <a:t>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48369791"/>
              </p:ext>
            </p:extLst>
          </p:nvPr>
        </p:nvGraphicFramePr>
        <p:xfrm>
          <a:off x="374881" y="1700808"/>
          <a:ext cx="8574119" cy="4767072"/>
        </p:xfrm>
        <a:graphic>
          <a:graphicData uri="http://schemas.openxmlformats.org/drawingml/2006/table">
            <a:tbl>
              <a:tblPr firstRow="1" bandRow="1">
                <a:tableStyleId>{5C22544A-7EE6-4342-B048-85BDC9FD1C3A}</a:tableStyleId>
              </a:tblPr>
              <a:tblGrid>
                <a:gridCol w="2865239"/>
                <a:gridCol w="208280"/>
                <a:gridCol w="2880320"/>
                <a:gridCol w="208280"/>
                <a:gridCol w="2412000"/>
              </a:tblGrid>
              <a:tr h="370840">
                <a:tc>
                  <a:txBody>
                    <a:bodyPr/>
                    <a:lstStyle/>
                    <a:p>
                      <a:pPr algn="ctr"/>
                      <a:r>
                        <a:rPr lang="es-MX" sz="1600" b="1" noProof="0" dirty="0" smtClean="0">
                          <a:solidFill>
                            <a:schemeClr val="bg1"/>
                          </a:solidFill>
                        </a:rPr>
                        <a:t>Lumbalgia No-específica</a:t>
                      </a:r>
                      <a:endParaRPr lang="es-MX" sz="1600" b="1" baseline="0" noProof="0" dirty="0" smtClean="0">
                        <a:solidFill>
                          <a:schemeClr val="bg1"/>
                        </a:solidFill>
                      </a:endParaRPr>
                    </a:p>
                    <a:p>
                      <a:pPr algn="ctr"/>
                      <a:r>
                        <a:rPr lang="es-MX" sz="1600" b="1" baseline="0" noProof="0" dirty="0" smtClean="0">
                          <a:solidFill>
                            <a:schemeClr val="bg1"/>
                          </a:solidFill>
                        </a:rPr>
                        <a:t>(85% de los casos)</a:t>
                      </a:r>
                      <a:endParaRPr lang="es-MX" sz="1600" b="1"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100" b="1"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b="1" noProof="0" dirty="0" smtClean="0">
                          <a:solidFill>
                            <a:schemeClr val="bg1"/>
                          </a:solidFill>
                        </a:rPr>
                        <a:t>Radicular</a:t>
                      </a:r>
                    </a:p>
                    <a:p>
                      <a:pPr algn="ctr"/>
                      <a:r>
                        <a:rPr lang="es-MX" sz="1600" b="1" noProof="0" dirty="0" smtClean="0">
                          <a:solidFill>
                            <a:schemeClr val="bg1"/>
                          </a:solidFill>
                        </a:rPr>
                        <a:t>(7% de los casos)</a:t>
                      </a:r>
                      <a:endParaRPr lang="es-MX" sz="1600" b="1"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600" b="1"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b="1" noProof="0" dirty="0" smtClean="0">
                          <a:solidFill>
                            <a:schemeClr val="bg1"/>
                          </a:solidFill>
                        </a:rPr>
                        <a:t>Señales de Alarma Preocupantes</a:t>
                      </a:r>
                      <a:endParaRPr lang="es-MX" sz="1600" b="1" noProof="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107950" indent="-107950">
                        <a:lnSpc>
                          <a:spcPct val="120000"/>
                        </a:lnSpc>
                        <a:spcBef>
                          <a:spcPts val="0"/>
                        </a:spcBef>
                        <a:spcAft>
                          <a:spcPts val="0"/>
                        </a:spcAft>
                        <a:buFont typeface="Arial" pitchFamily="34" charset="0"/>
                        <a:buChar char="•"/>
                      </a:pPr>
                      <a:r>
                        <a:rPr lang="es-MX" sz="1600" b="0" noProof="0" dirty="0" smtClean="0"/>
                        <a:t>Se irradia a los glúteos</a:t>
                      </a:r>
                    </a:p>
                    <a:p>
                      <a:pPr marL="107950" marR="0" indent="-107950" algn="l" defTabSz="914400" rtl="0" eaLnBrk="1" fontAlgn="auto" latinLnBrk="0" hangingPunct="1">
                        <a:lnSpc>
                          <a:spcPct val="120000"/>
                        </a:lnSpc>
                        <a:spcBef>
                          <a:spcPts val="0"/>
                        </a:spcBef>
                        <a:spcAft>
                          <a:spcPts val="0"/>
                        </a:spcAft>
                        <a:buClrTx/>
                        <a:buSzTx/>
                        <a:buFont typeface="Arial" pitchFamily="34" charset="0"/>
                        <a:buChar char="•"/>
                        <a:tabLst/>
                        <a:defRPr/>
                      </a:pPr>
                      <a:r>
                        <a:rPr lang="es-MX" sz="1600" b="0" noProof="0" dirty="0" smtClean="0"/>
                        <a:t>Dolor difuso</a:t>
                      </a:r>
                    </a:p>
                    <a:p>
                      <a:pPr marL="107950" marR="0" indent="-107950" algn="l" defTabSz="914400" rtl="0" eaLnBrk="1" fontAlgn="auto" latinLnBrk="0" hangingPunct="1">
                        <a:lnSpc>
                          <a:spcPct val="120000"/>
                        </a:lnSpc>
                        <a:spcBef>
                          <a:spcPts val="0"/>
                        </a:spcBef>
                        <a:spcAft>
                          <a:spcPts val="0"/>
                        </a:spcAft>
                        <a:buClrTx/>
                        <a:buSzTx/>
                        <a:buFont typeface="Arial" pitchFamily="34" charset="0"/>
                        <a:buChar char="•"/>
                        <a:tabLst/>
                        <a:defRPr/>
                      </a:pPr>
                      <a:r>
                        <a:rPr lang="es-MX" sz="1600" b="0" noProof="0" dirty="0" smtClean="0"/>
                        <a:t>Maniobra no-específica </a:t>
                      </a:r>
                      <a:r>
                        <a:rPr lang="es-MX" sz="1600" b="0" baseline="0" noProof="0" dirty="0" smtClean="0"/>
                        <a:t>para aumentar o reducir el dolor</a:t>
                      </a:r>
                      <a:endParaRPr lang="es-MX" sz="1600" b="0" noProof="0" dirty="0" smtClean="0"/>
                    </a:p>
                    <a:p>
                      <a:pPr marL="107950" marR="0" indent="-107950" algn="l" defTabSz="914400" rtl="0" eaLnBrk="1" fontAlgn="auto" latinLnBrk="0" hangingPunct="1">
                        <a:lnSpc>
                          <a:spcPct val="120000"/>
                        </a:lnSpc>
                        <a:spcBef>
                          <a:spcPts val="0"/>
                        </a:spcBef>
                        <a:spcAft>
                          <a:spcPts val="0"/>
                        </a:spcAft>
                        <a:buClrTx/>
                        <a:buSzTx/>
                        <a:buFont typeface="Arial" pitchFamily="34" charset="0"/>
                        <a:buChar char="•"/>
                        <a:tabLst/>
                        <a:defRPr/>
                      </a:pPr>
                      <a:endParaRPr lang="es-MX" sz="1600" b="0" noProof="0" dirty="0" smtClean="0"/>
                    </a:p>
                    <a:p>
                      <a:pPr marL="107950" indent="-107950">
                        <a:lnSpc>
                          <a:spcPct val="120000"/>
                        </a:lnSpc>
                        <a:spcBef>
                          <a:spcPts val="0"/>
                        </a:spcBef>
                        <a:spcAft>
                          <a:spcPts val="0"/>
                        </a:spcAft>
                        <a:buFont typeface="Arial" pitchFamily="34" charset="0"/>
                        <a:buChar char="•"/>
                      </a:pPr>
                      <a:endParaRPr lang="es-MX" sz="1600" b="0" noProof="0" dirty="0" smtClean="0"/>
                    </a:p>
                    <a:p>
                      <a:pPr marL="107950" indent="-107950">
                        <a:lnSpc>
                          <a:spcPct val="120000"/>
                        </a:lnSpc>
                        <a:spcBef>
                          <a:spcPts val="0"/>
                        </a:spcBef>
                        <a:spcAft>
                          <a:spcPts val="0"/>
                        </a:spcAft>
                        <a:buFont typeface="Arial" pitchFamily="34" charset="0"/>
                        <a:buChar char="•"/>
                      </a:pPr>
                      <a:endParaRPr lang="es-MX" sz="1600" b="0" noProof="0" dirty="0" smtClean="0"/>
                    </a:p>
                    <a:p>
                      <a:pPr marL="107950" indent="-107950">
                        <a:lnSpc>
                          <a:spcPct val="120000"/>
                        </a:lnSpc>
                        <a:spcBef>
                          <a:spcPts val="0"/>
                        </a:spcBef>
                        <a:spcAft>
                          <a:spcPts val="0"/>
                        </a:spcAft>
                        <a:buFont typeface="Arial" pitchFamily="34" charset="0"/>
                        <a:buChar char="•"/>
                      </a:pPr>
                      <a:endParaRPr lang="es-MX" sz="1600" b="0" noProof="0" dirty="0" smtClean="0"/>
                    </a:p>
                    <a:p>
                      <a:pPr marL="107950" indent="-107950">
                        <a:lnSpc>
                          <a:spcPct val="120000"/>
                        </a:lnSpc>
                        <a:spcBef>
                          <a:spcPts val="0"/>
                        </a:spcBef>
                        <a:spcAft>
                          <a:spcPts val="0"/>
                        </a:spcAft>
                        <a:buFont typeface="Arial" pitchFamily="34" charset="0"/>
                        <a:buChar char="•"/>
                      </a:pPr>
                      <a:endParaRPr lang="es-MX"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s-MX" sz="11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El dolor se irradia debajo de la rodilla</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Unilateral (Herniación de Disco)</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Bilateral (estenosis espinal)</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Empeora al sentarse</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Mejora al recostarse y las rodillas se doblan para reducir</a:t>
                      </a:r>
                      <a:r>
                        <a:rPr lang="es-MX" sz="1600" b="0" kern="1200" baseline="0" noProof="0" dirty="0" smtClean="0">
                          <a:solidFill>
                            <a:schemeClr val="dk1"/>
                          </a:solidFill>
                          <a:latin typeface="+mn-lt"/>
                          <a:ea typeface="+mn-ea"/>
                          <a:cs typeface="+mn-cs"/>
                        </a:rPr>
                        <a:t> la tensión en el nervio ciático</a:t>
                      </a:r>
                      <a:endParaRPr lang="es-MX" sz="1600" b="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s-MX" sz="1600" b="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Trauma mayor</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Edad &gt;50 años</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Fiebre persistente</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Historia de cáncer</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Trastorno metabólico</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Debilidad muscular mayor</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Anestesia en silla de montar</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Tono de esfínter disminuido</a:t>
                      </a:r>
                    </a:p>
                    <a:p>
                      <a:pPr marL="107950" indent="-107950" algn="l" defTabSz="914400" rtl="0" eaLnBrk="1" latinLnBrk="0" hangingPunct="1">
                        <a:lnSpc>
                          <a:spcPct val="120000"/>
                        </a:lnSpc>
                        <a:spcBef>
                          <a:spcPts val="0"/>
                        </a:spcBef>
                        <a:spcAft>
                          <a:spcPts val="0"/>
                        </a:spcAft>
                        <a:buFont typeface="Arial" pitchFamily="34" charset="0"/>
                        <a:buChar char="•"/>
                      </a:pPr>
                      <a:r>
                        <a:rPr lang="es-MX" sz="1600" b="0" kern="1200" noProof="0" dirty="0" smtClean="0">
                          <a:solidFill>
                            <a:schemeClr val="dk1"/>
                          </a:solidFill>
                          <a:latin typeface="+mn-lt"/>
                          <a:ea typeface="+mn-ea"/>
                          <a:cs typeface="+mn-cs"/>
                        </a:rPr>
                        <a:t>Dolor nocturno incesante</a:t>
                      </a:r>
                    </a:p>
                    <a:p>
                      <a:pPr>
                        <a:lnSpc>
                          <a:spcPct val="120000"/>
                        </a:lnSpc>
                        <a:spcBef>
                          <a:spcPts val="0"/>
                        </a:spcBef>
                        <a:spcAft>
                          <a:spcPts val="0"/>
                        </a:spcAft>
                      </a:pPr>
                      <a:r>
                        <a:rPr lang="es-MX" sz="1600" b="0" kern="1200" noProof="0" dirty="0" smtClean="0">
                          <a:solidFill>
                            <a:schemeClr val="dk1"/>
                          </a:solidFill>
                          <a:effectLst/>
                          <a:latin typeface="+mn-lt"/>
                          <a:ea typeface="+mn-ea"/>
                          <a:cs typeface="+mn-cs"/>
                        </a:rPr>
                        <a:t> </a:t>
                      </a:r>
                    </a:p>
                    <a:p>
                      <a:pPr marL="107950" indent="-107950" algn="l" defTabSz="914400" rtl="0" eaLnBrk="1" latinLnBrk="0" hangingPunct="1">
                        <a:lnSpc>
                          <a:spcPct val="120000"/>
                        </a:lnSpc>
                        <a:spcBef>
                          <a:spcPts val="0"/>
                        </a:spcBef>
                        <a:spcAft>
                          <a:spcPts val="0"/>
                        </a:spcAft>
                        <a:buFont typeface="Arial" pitchFamily="34" charset="0"/>
                        <a:buChar char="•"/>
                      </a:pPr>
                      <a:endParaRPr lang="es-MX" sz="1600" b="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56740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dirty="0" smtClean="0"/>
              <a:t>Criterios de la Clasificación Clínica para Sospecha de Dolor Neuropático</a:t>
            </a:r>
            <a:endParaRPr lang="es-MX" dirty="0"/>
          </a:p>
        </p:txBody>
      </p:sp>
      <p:graphicFrame>
        <p:nvGraphicFramePr>
          <p:cNvPr id="5" name="Table 4"/>
          <p:cNvGraphicFramePr>
            <a:graphicFrameLocks noGrp="1"/>
          </p:cNvGraphicFramePr>
          <p:nvPr>
            <p:extLst>
              <p:ext uri="{D42A27DB-BD31-4B8C-83A1-F6EECF244321}">
                <p14:modId xmlns:p14="http://schemas.microsoft.com/office/powerpoint/2010/main" val="2884224125"/>
              </p:ext>
            </p:extLst>
          </p:nvPr>
        </p:nvGraphicFramePr>
        <p:xfrm>
          <a:off x="251520" y="1412776"/>
          <a:ext cx="8642350" cy="4927031"/>
        </p:xfrm>
        <a:graphic>
          <a:graphicData uri="http://schemas.openxmlformats.org/drawingml/2006/table">
            <a:tbl>
              <a:tblPr firstRow="1" bandRow="1">
                <a:tableStyleId>{5C22544A-7EE6-4342-B048-85BDC9FD1C3A}</a:tableStyleId>
              </a:tblPr>
              <a:tblGrid>
                <a:gridCol w="1800200"/>
                <a:gridCol w="6842150"/>
              </a:tblGrid>
              <a:tr h="1440000">
                <a:tc>
                  <a:txBody>
                    <a:bodyPr/>
                    <a:lstStyle/>
                    <a:p>
                      <a:pPr algn="ctr"/>
                      <a:r>
                        <a:rPr lang="es-MX" sz="1400" b="1" noProof="0" dirty="0" smtClean="0">
                          <a:solidFill>
                            <a:schemeClr val="bg1"/>
                          </a:solidFill>
                        </a:rPr>
                        <a:t>Dolor Neuropático </a:t>
                      </a:r>
                      <a:r>
                        <a:rPr lang="es-MX" sz="1400" b="1" i="1" noProof="0" dirty="0" smtClean="0">
                          <a:solidFill>
                            <a:schemeClr val="bg1"/>
                          </a:solidFill>
                        </a:rPr>
                        <a:t>Definitivo</a:t>
                      </a:r>
                      <a:r>
                        <a:rPr lang="es-MX" sz="1400" b="1" noProof="0" dirty="0" smtClean="0">
                          <a:solidFill>
                            <a:schemeClr val="bg1"/>
                          </a:solidFill>
                        </a:rPr>
                        <a:t> </a:t>
                      </a:r>
                      <a:endParaRPr lang="es-MX" sz="1400" b="1" noProof="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763" lvl="0" indent="-4763" algn="l" rtl="0" eaLnBrk="0" fontAlgn="base" hangingPunct="0">
                        <a:spcBef>
                          <a:spcPts val="0"/>
                        </a:spcBef>
                        <a:spcAft>
                          <a:spcPts val="600"/>
                        </a:spcAft>
                        <a:buClr>
                          <a:schemeClr val="accent1"/>
                        </a:buClr>
                        <a:buFont typeface="Wingdings" pitchFamily="2" charset="2"/>
                        <a:buNone/>
                        <a:tabLst/>
                      </a:pPr>
                      <a:r>
                        <a:rPr lang="es-MX" sz="1500" b="1" noProof="0" dirty="0" smtClean="0">
                          <a:solidFill>
                            <a:schemeClr val="tx1"/>
                          </a:solidFill>
                          <a:latin typeface="+mn-lt"/>
                          <a:ea typeface="+mn-ea"/>
                          <a:cs typeface="+mn-cs"/>
                        </a:rPr>
                        <a:t>Dolor en un parea neuroanatómica y que cumple con cuando menos dos de los siguientes:</a:t>
                      </a:r>
                    </a:p>
                    <a:p>
                      <a:pPr marL="171450" lvl="0" indent="-171450" algn="l" rtl="0" eaLnBrk="0" fontAlgn="base" hangingPunct="0">
                        <a:spcBef>
                          <a:spcPts val="0"/>
                        </a:spcBef>
                        <a:spcAft>
                          <a:spcPts val="300"/>
                        </a:spcAft>
                        <a:buClr>
                          <a:schemeClr val="accent1"/>
                        </a:buClr>
                        <a:buFont typeface="Arial" pitchFamily="34" charset="0"/>
                        <a:buChar char="•"/>
                      </a:pPr>
                      <a:r>
                        <a:rPr lang="es-MX" sz="1500" b="0" noProof="0" dirty="0" smtClean="0">
                          <a:solidFill>
                            <a:schemeClr val="tx1"/>
                          </a:solidFill>
                          <a:latin typeface="+mn-lt"/>
                          <a:ea typeface="+mn-ea"/>
                          <a:cs typeface="+mn-cs"/>
                        </a:rPr>
                        <a:t>Menor sensibilidad en</a:t>
                      </a:r>
                      <a:r>
                        <a:rPr lang="es-MX" sz="1500" b="0" baseline="0" noProof="0" dirty="0" smtClean="0">
                          <a:solidFill>
                            <a:schemeClr val="tx1"/>
                          </a:solidFill>
                          <a:latin typeface="+mn-lt"/>
                          <a:ea typeface="+mn-ea"/>
                          <a:cs typeface="+mn-cs"/>
                        </a:rPr>
                        <a:t> toda o parte del área dolorosa</a:t>
                      </a:r>
                    </a:p>
                    <a:p>
                      <a:pPr marL="171450" lvl="0" indent="-171450" algn="l" defTabSz="914400" rtl="0" eaLnBrk="0" fontAlgn="base" latinLnBrk="0" hangingPunct="0">
                        <a:spcBef>
                          <a:spcPts val="0"/>
                        </a:spcBef>
                        <a:spcAft>
                          <a:spcPts val="300"/>
                        </a:spcAft>
                        <a:buClr>
                          <a:schemeClr val="accent1"/>
                        </a:buClr>
                        <a:buFont typeface="Arial" pitchFamily="34" charset="0"/>
                        <a:buChar char="•"/>
                      </a:pPr>
                      <a:r>
                        <a:rPr lang="es-MX" sz="1500" b="0" kern="1200" noProof="0" dirty="0" smtClean="0">
                          <a:solidFill>
                            <a:schemeClr val="tx1"/>
                          </a:solidFill>
                          <a:latin typeface="+mn-lt"/>
                          <a:ea typeface="+mn-ea"/>
                          <a:cs typeface="+mn-cs"/>
                        </a:rPr>
                        <a:t>Enfermedad actual o previa que se sabe causó una lesión nerviosa relevante para el dolor</a:t>
                      </a:r>
                    </a:p>
                    <a:p>
                      <a:pPr marL="171450" lvl="0" indent="-171450" algn="l" defTabSz="914400" rtl="0" eaLnBrk="0" fontAlgn="base" latinLnBrk="0" hangingPunct="0">
                        <a:spcBef>
                          <a:spcPts val="0"/>
                        </a:spcBef>
                        <a:spcAft>
                          <a:spcPts val="600"/>
                        </a:spcAft>
                        <a:buClr>
                          <a:schemeClr val="accent1"/>
                        </a:buClr>
                        <a:buFont typeface="Arial" pitchFamily="34" charset="0"/>
                        <a:buChar char="•"/>
                      </a:pPr>
                      <a:r>
                        <a:rPr lang="es-MX" sz="1500" b="0" kern="1200" noProof="0" dirty="0" smtClean="0">
                          <a:solidFill>
                            <a:schemeClr val="tx1"/>
                          </a:solidFill>
                          <a:latin typeface="+mn-lt"/>
                          <a:ea typeface="+mn-ea"/>
                          <a:cs typeface="+mn-cs"/>
                        </a:rPr>
                        <a:t>Lesión nerviosa confirmada por neurofisiología, cirugía o neuroimagen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47995">
                <a:tc>
                  <a:txBody>
                    <a:bodyPr/>
                    <a:lstStyle/>
                    <a:p>
                      <a:pPr algn="ctr"/>
                      <a:r>
                        <a:rPr lang="es-MX" sz="1400" b="1" noProof="0" dirty="0" smtClean="0">
                          <a:solidFill>
                            <a:schemeClr val="bg1"/>
                          </a:solidFill>
                        </a:rPr>
                        <a:t>Dolor Neuropático </a:t>
                      </a:r>
                      <a:r>
                        <a:rPr lang="es-MX" sz="1400" b="1" i="1" noProof="0" dirty="0" smtClean="0">
                          <a:solidFill>
                            <a:schemeClr val="bg1"/>
                          </a:solidFill>
                        </a:rPr>
                        <a:t>Posible</a:t>
                      </a:r>
                      <a:r>
                        <a:rPr lang="es-MX" sz="1400" b="1" noProof="0" dirty="0" smtClean="0">
                          <a:solidFill>
                            <a:schemeClr val="bg1"/>
                          </a:solidFill>
                        </a:rPr>
                        <a:t> </a:t>
                      </a:r>
                      <a:endParaRPr lang="es-MX" sz="1400" b="1" noProof="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763" lvl="0" indent="-4763" algn="l" defTabSz="914400" rtl="0" eaLnBrk="0" fontAlgn="base" latinLnBrk="0" hangingPunct="0">
                        <a:spcBef>
                          <a:spcPts val="0"/>
                        </a:spcBef>
                        <a:spcAft>
                          <a:spcPts val="600"/>
                        </a:spcAft>
                        <a:buClr>
                          <a:schemeClr val="accent1"/>
                        </a:buClr>
                        <a:buFont typeface="Wingdings" pitchFamily="2" charset="2"/>
                        <a:buNone/>
                        <a:tabLst/>
                      </a:pPr>
                      <a:r>
                        <a:rPr lang="es-MX" sz="1500" b="1" kern="1200" noProof="0" dirty="0" smtClean="0">
                          <a:solidFill>
                            <a:schemeClr val="tx1"/>
                          </a:solidFill>
                          <a:latin typeface="+mn-lt"/>
                          <a:ea typeface="+mn-ea"/>
                          <a:cs typeface="+mn-cs"/>
                        </a:rPr>
                        <a:t>Dolor en un parea neuroanatómica </a:t>
                      </a:r>
                      <a:r>
                        <a:rPr lang="es-MX" sz="1500" b="1" noProof="0" dirty="0" smtClean="0">
                          <a:solidFill>
                            <a:schemeClr val="tx1"/>
                          </a:solidFill>
                          <a:latin typeface="+mn-lt"/>
                          <a:ea typeface="+mn-ea"/>
                          <a:cs typeface="+mn-cs"/>
                        </a:rPr>
                        <a:t>y que cumple con cuando menos dos de los siguientes:</a:t>
                      </a:r>
                      <a:endParaRPr lang="es-MX" sz="1500" b="1" kern="1200" noProof="0" dirty="0" smtClean="0">
                        <a:solidFill>
                          <a:schemeClr val="tx1"/>
                        </a:solidFill>
                        <a:latin typeface="+mn-lt"/>
                        <a:ea typeface="+mn-ea"/>
                        <a:cs typeface="+mn-cs"/>
                      </a:endParaRPr>
                    </a:p>
                    <a:p>
                      <a:pPr marL="171450" lvl="0" indent="-171450" algn="l" rtl="0" eaLnBrk="0" fontAlgn="base" hangingPunct="0">
                        <a:spcBef>
                          <a:spcPts val="0"/>
                        </a:spcBef>
                        <a:spcAft>
                          <a:spcPts val="300"/>
                        </a:spcAft>
                        <a:buClr>
                          <a:schemeClr val="accent1"/>
                        </a:buClr>
                        <a:buFont typeface="Arial" pitchFamily="34" charset="0"/>
                        <a:buChar char="•"/>
                      </a:pPr>
                      <a:r>
                        <a:rPr lang="es-MX" sz="1500" b="0" noProof="0" dirty="0" smtClean="0">
                          <a:solidFill>
                            <a:schemeClr val="tx1"/>
                          </a:solidFill>
                          <a:latin typeface="+mn-lt"/>
                          <a:ea typeface="+mn-ea"/>
                          <a:cs typeface="+mn-cs"/>
                        </a:rPr>
                        <a:t>Menor sensibilidad en</a:t>
                      </a:r>
                      <a:r>
                        <a:rPr lang="es-MX" sz="1500" b="0" baseline="0" noProof="0" dirty="0" smtClean="0">
                          <a:solidFill>
                            <a:schemeClr val="tx1"/>
                          </a:solidFill>
                          <a:latin typeface="+mn-lt"/>
                          <a:ea typeface="+mn-ea"/>
                          <a:cs typeface="+mn-cs"/>
                        </a:rPr>
                        <a:t> toda o parte del área dolorosa</a:t>
                      </a:r>
                    </a:p>
                    <a:p>
                      <a:pPr marL="171450" lvl="0" indent="-171450" algn="l" defTabSz="914400" rtl="0" eaLnBrk="0" fontAlgn="base" latinLnBrk="0" hangingPunct="0">
                        <a:spcBef>
                          <a:spcPts val="0"/>
                        </a:spcBef>
                        <a:spcAft>
                          <a:spcPts val="300"/>
                        </a:spcAft>
                        <a:buClr>
                          <a:schemeClr val="accent1"/>
                        </a:buClr>
                        <a:buFont typeface="Arial" pitchFamily="34" charset="0"/>
                        <a:buChar char="•"/>
                      </a:pPr>
                      <a:r>
                        <a:rPr lang="es-MX" sz="1500" b="0" kern="1200" noProof="0" dirty="0" smtClean="0">
                          <a:solidFill>
                            <a:schemeClr val="tx1"/>
                          </a:solidFill>
                          <a:latin typeface="+mn-lt"/>
                          <a:ea typeface="+mn-ea"/>
                          <a:cs typeface="+mn-cs"/>
                        </a:rPr>
                        <a:t>Etiología desconocida</a:t>
                      </a:r>
                    </a:p>
                    <a:p>
                      <a:pPr marL="171450" lvl="0" indent="-171450" algn="l" defTabSz="914400" rtl="0" eaLnBrk="0" fontAlgn="base" latinLnBrk="0" hangingPunct="0">
                        <a:spcBef>
                          <a:spcPts val="0"/>
                        </a:spcBef>
                        <a:spcAft>
                          <a:spcPts val="300"/>
                        </a:spcAft>
                        <a:buClr>
                          <a:schemeClr val="accent1"/>
                        </a:buClr>
                        <a:buFont typeface="Arial" pitchFamily="34" charset="0"/>
                        <a:buChar char="•"/>
                      </a:pPr>
                      <a:r>
                        <a:rPr lang="es-MX" sz="1500" b="0" kern="1200" noProof="0" dirty="0" smtClean="0">
                          <a:solidFill>
                            <a:schemeClr val="tx1"/>
                          </a:solidFill>
                          <a:latin typeface="+mn-lt"/>
                          <a:ea typeface="+mn-ea"/>
                          <a:cs typeface="+mn-cs"/>
                        </a:rPr>
                        <a:t>Enfermedad actual o previa que se sabe causó dolor nociceptivo o neuropático relevante para el dolor</a:t>
                      </a:r>
                    </a:p>
                    <a:p>
                      <a:pPr marL="171450" lvl="0" indent="-171450" algn="l" defTabSz="914400" rtl="0" eaLnBrk="0" fontAlgn="base" latinLnBrk="0" hangingPunct="0">
                        <a:spcBef>
                          <a:spcPts val="0"/>
                        </a:spcBef>
                        <a:spcAft>
                          <a:spcPts val="600"/>
                        </a:spcAft>
                        <a:buClr>
                          <a:schemeClr val="accent1"/>
                        </a:buClr>
                        <a:buFont typeface="Arial" pitchFamily="34" charset="0"/>
                        <a:buChar char="•"/>
                      </a:pPr>
                      <a:r>
                        <a:rPr lang="es-MX" sz="1500" b="0" kern="1200" noProof="0" dirty="0" smtClean="0">
                          <a:solidFill>
                            <a:schemeClr val="tx1"/>
                          </a:solidFill>
                          <a:latin typeface="+mn-lt"/>
                          <a:ea typeface="+mn-ea"/>
                          <a:cs typeface="+mn-cs"/>
                        </a:rPr>
                        <a:t>Dolor que se irradia o paroxismos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63596">
                <a:tc>
                  <a:txBody>
                    <a:bodyPr/>
                    <a:lstStyle/>
                    <a:p>
                      <a:pPr algn="ctr"/>
                      <a:r>
                        <a:rPr lang="es-MX" sz="1400" b="1" noProof="0" dirty="0" smtClean="0">
                          <a:solidFill>
                            <a:schemeClr val="bg1"/>
                          </a:solidFill>
                        </a:rPr>
                        <a:t>Dolor Neuropático </a:t>
                      </a:r>
                      <a:r>
                        <a:rPr lang="es-MX" sz="1400" b="1" i="1" noProof="0" dirty="0" smtClean="0">
                          <a:solidFill>
                            <a:schemeClr val="bg1"/>
                          </a:solidFill>
                        </a:rPr>
                        <a:t>Improbable</a:t>
                      </a:r>
                      <a:endParaRPr lang="es-MX" sz="1400" b="1" i="1" noProof="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763" lvl="0" indent="-4763" algn="l" defTabSz="914400" rtl="0" eaLnBrk="0" fontAlgn="base" latinLnBrk="0" hangingPunct="0">
                        <a:spcBef>
                          <a:spcPts val="0"/>
                        </a:spcBef>
                        <a:spcAft>
                          <a:spcPts val="600"/>
                        </a:spcAft>
                        <a:buClr>
                          <a:schemeClr val="accent1"/>
                        </a:buClr>
                        <a:buFont typeface="Wingdings" pitchFamily="2" charset="2"/>
                        <a:buNone/>
                        <a:tabLst/>
                      </a:pPr>
                      <a:r>
                        <a:rPr lang="es-MX" sz="1500" b="1" kern="1200" noProof="0" dirty="0" smtClean="0">
                          <a:solidFill>
                            <a:schemeClr val="tx1"/>
                          </a:solidFill>
                          <a:latin typeface="+mn-lt"/>
                          <a:ea typeface="+mn-ea"/>
                          <a:cs typeface="+mn-cs"/>
                        </a:rPr>
                        <a:t>Dolor que</a:t>
                      </a:r>
                      <a:r>
                        <a:rPr lang="es-MX" sz="1500" b="1" noProof="0" dirty="0" smtClean="0">
                          <a:solidFill>
                            <a:schemeClr val="tx1"/>
                          </a:solidFill>
                          <a:latin typeface="+mn-lt"/>
                          <a:ea typeface="+mn-ea"/>
                          <a:cs typeface="+mn-cs"/>
                        </a:rPr>
                        <a:t> cumple con cuando menos dos de los siguientes:</a:t>
                      </a:r>
                      <a:endParaRPr lang="es-MX" sz="1500" b="1" kern="1200" noProof="0" dirty="0" smtClean="0">
                        <a:solidFill>
                          <a:schemeClr val="tx1"/>
                        </a:solidFill>
                        <a:latin typeface="+mn-lt"/>
                        <a:ea typeface="+mn-ea"/>
                        <a:cs typeface="+mn-cs"/>
                      </a:endParaRPr>
                    </a:p>
                    <a:p>
                      <a:pPr marL="171450" lvl="0" indent="-171450" algn="l" defTabSz="914400" rtl="0" eaLnBrk="0" fontAlgn="base" latinLnBrk="0" hangingPunct="0">
                        <a:spcBef>
                          <a:spcPts val="0"/>
                        </a:spcBef>
                        <a:spcAft>
                          <a:spcPts val="300"/>
                        </a:spcAft>
                        <a:buClr>
                          <a:schemeClr val="accent1"/>
                        </a:buClr>
                        <a:buFont typeface="Arial" pitchFamily="34" charset="0"/>
                        <a:buChar char="•"/>
                      </a:pPr>
                      <a:r>
                        <a:rPr lang="es-MX" sz="1500" b="0" kern="1200" noProof="0" dirty="0" smtClean="0">
                          <a:solidFill>
                            <a:schemeClr val="tx1"/>
                          </a:solidFill>
                          <a:latin typeface="+mn-lt"/>
                          <a:ea typeface="+mn-ea"/>
                          <a:cs typeface="+mn-cs"/>
                        </a:rPr>
                        <a:t>Dolor localizado en un</a:t>
                      </a:r>
                      <a:r>
                        <a:rPr lang="es-MX" sz="1500" b="0" kern="1200" baseline="0" noProof="0" dirty="0" smtClean="0">
                          <a:solidFill>
                            <a:schemeClr val="tx1"/>
                          </a:solidFill>
                          <a:latin typeface="+mn-lt"/>
                          <a:ea typeface="+mn-ea"/>
                          <a:cs typeface="+mn-cs"/>
                        </a:rPr>
                        <a:t> área </a:t>
                      </a:r>
                      <a:r>
                        <a:rPr lang="es-MX" sz="1500" b="0" kern="1200" noProof="0" dirty="0" smtClean="0">
                          <a:solidFill>
                            <a:schemeClr val="tx1"/>
                          </a:solidFill>
                          <a:latin typeface="+mn-lt"/>
                          <a:ea typeface="+mn-ea"/>
                          <a:cs typeface="+mn-cs"/>
                        </a:rPr>
                        <a:t>no-neuroanatómica</a:t>
                      </a:r>
                    </a:p>
                    <a:p>
                      <a:pPr marL="171450" lvl="0" indent="-171450" algn="l" defTabSz="914400" rtl="0" eaLnBrk="0" fontAlgn="base" latinLnBrk="0" hangingPunct="0">
                        <a:spcBef>
                          <a:spcPts val="0"/>
                        </a:spcBef>
                        <a:spcAft>
                          <a:spcPts val="300"/>
                        </a:spcAft>
                        <a:buClr>
                          <a:schemeClr val="accent1"/>
                        </a:buClr>
                        <a:buFont typeface="Arial" pitchFamily="34" charset="0"/>
                        <a:buChar char="•"/>
                      </a:pPr>
                      <a:r>
                        <a:rPr lang="es-MX" sz="1500" b="0" kern="1200" noProof="0" dirty="0" smtClean="0">
                          <a:solidFill>
                            <a:schemeClr val="tx1"/>
                          </a:solidFill>
                          <a:latin typeface="+mn-lt"/>
                          <a:ea typeface="+mn-ea"/>
                          <a:cs typeface="+mn-cs"/>
                        </a:rPr>
                        <a:t>Enfermedad actual o previa que se sabe causó dolor </a:t>
                      </a:r>
                      <a:r>
                        <a:rPr lang="es-MX" sz="1500" b="0" kern="1200" spc="-10" baseline="0" noProof="0" dirty="0" smtClean="0">
                          <a:solidFill>
                            <a:schemeClr val="tx1"/>
                          </a:solidFill>
                          <a:latin typeface="+mn-lt"/>
                          <a:ea typeface="+mn-ea"/>
                          <a:cs typeface="+mn-cs"/>
                        </a:rPr>
                        <a:t>nociceptivo en la área dolorosa</a:t>
                      </a:r>
                    </a:p>
                    <a:p>
                      <a:pPr marL="171450" lvl="0" indent="-171450" algn="l" defTabSz="914400" rtl="0" eaLnBrk="0" fontAlgn="base" latinLnBrk="0" hangingPunct="0">
                        <a:spcBef>
                          <a:spcPts val="0"/>
                        </a:spcBef>
                        <a:spcAft>
                          <a:spcPts val="600"/>
                        </a:spcAft>
                        <a:buClr>
                          <a:schemeClr val="accent1"/>
                        </a:buClr>
                        <a:buFont typeface="Arial" pitchFamily="34" charset="0"/>
                        <a:buChar char="•"/>
                      </a:pPr>
                      <a:r>
                        <a:rPr lang="es-MX" sz="1500" b="0" kern="1200" noProof="0" dirty="0" smtClean="0">
                          <a:solidFill>
                            <a:schemeClr val="tx1"/>
                          </a:solidFill>
                          <a:latin typeface="+mn-lt"/>
                          <a:ea typeface="+mn-ea"/>
                          <a:cs typeface="+mn-cs"/>
                        </a:rPr>
                        <a:t>Sin pérdida sensorial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lide Number Placeholder 2"/>
          <p:cNvSpPr>
            <a:spLocks noGrp="1"/>
          </p:cNvSpPr>
          <p:nvPr>
            <p:ph type="sldNum" sz="quarter" idx="4294967295"/>
          </p:nvPr>
        </p:nvSpPr>
        <p:spPr>
          <a:xfrm>
            <a:off x="7239000" y="6648450"/>
            <a:ext cx="1905000" cy="171450"/>
          </a:xfrm>
        </p:spPr>
        <p:txBody>
          <a:bodyPr/>
          <a:lstStyle/>
          <a:p>
            <a:pPr>
              <a:defRPr/>
            </a:pPr>
            <a:fld id="{DF872715-803E-4E5E-B3ED-B791142CDA22}" type="slidenum">
              <a:rPr lang="es-MX" smtClean="0"/>
              <a:pPr>
                <a:defRPr/>
              </a:pPr>
              <a:t>7</a:t>
            </a:fld>
            <a:endParaRPr lang="es-MX" dirty="0"/>
          </a:p>
        </p:txBody>
      </p:sp>
      <p:sp>
        <p:nvSpPr>
          <p:cNvPr id="7" name="Rectangle 6"/>
          <p:cNvSpPr/>
          <p:nvPr/>
        </p:nvSpPr>
        <p:spPr>
          <a:xfrm>
            <a:off x="395536" y="6493409"/>
            <a:ext cx="2640466" cy="246221"/>
          </a:xfrm>
          <a:prstGeom prst="rect">
            <a:avLst/>
          </a:prstGeom>
        </p:spPr>
        <p:txBody>
          <a:bodyPr wrap="none">
            <a:spAutoFit/>
          </a:bodyPr>
          <a:lstStyle/>
          <a:p>
            <a:r>
              <a:rPr lang="es-MX" sz="1000" dirty="0" smtClean="0">
                <a:solidFill>
                  <a:schemeClr val="tx2"/>
                </a:solidFill>
              </a:rPr>
              <a:t>Rasmussen PV </a:t>
            </a:r>
            <a:r>
              <a:rPr lang="es-MX" sz="1000" i="1" dirty="0" smtClean="0">
                <a:solidFill>
                  <a:schemeClr val="tx2"/>
                </a:solidFill>
              </a:rPr>
              <a:t>et al. Pain</a:t>
            </a:r>
            <a:r>
              <a:rPr lang="es-MX" sz="1000" dirty="0" smtClean="0">
                <a:solidFill>
                  <a:schemeClr val="tx2"/>
                </a:solidFill>
              </a:rPr>
              <a:t> 2004; 110(1-2):461-9.</a:t>
            </a:r>
            <a:endParaRPr lang="es-MX" sz="1000" dirty="0">
              <a:solidFill>
                <a:schemeClr val="tx2"/>
              </a:solidFill>
            </a:endParaRPr>
          </a:p>
        </p:txBody>
      </p:sp>
    </p:spTree>
    <p:extLst>
      <p:ext uri="{BB962C8B-B14F-4D97-AF65-F5344CB8AC3E}">
        <p14:creationId xmlns:p14="http://schemas.microsoft.com/office/powerpoint/2010/main" val="120595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8" y="6563520"/>
            <a:ext cx="7285554" cy="246221"/>
          </a:xfrm>
          <a:prstGeom prst="rect">
            <a:avLst/>
          </a:prstGeom>
        </p:spPr>
        <p:txBody>
          <a:bodyPr wrap="square">
            <a:spAutoFit/>
          </a:bodyPr>
          <a:lstStyle/>
          <a:p>
            <a:pPr marL="180975" lvl="2" indent="-180975"/>
            <a:r>
              <a:rPr lang="en-US" sz="1000" dirty="0">
                <a:solidFill>
                  <a:srgbClr val="002060"/>
                </a:solidFill>
                <a:cs typeface="Arial" pitchFamily="34" charset="0"/>
              </a:rPr>
              <a:t>Baron R </a:t>
            </a:r>
            <a:r>
              <a:rPr lang="en-US" sz="1000" i="1" dirty="0">
                <a:solidFill>
                  <a:srgbClr val="002060"/>
                </a:solidFill>
                <a:cs typeface="Arial" pitchFamily="34" charset="0"/>
              </a:rPr>
              <a:t>et al. Lancet </a:t>
            </a:r>
            <a:r>
              <a:rPr lang="en-US" sz="1000" i="1" dirty="0" smtClean="0">
                <a:solidFill>
                  <a:srgbClr val="002060"/>
                </a:solidFill>
                <a:cs typeface="Arial" pitchFamily="34" charset="0"/>
              </a:rPr>
              <a:t>Neurol. </a:t>
            </a:r>
            <a:r>
              <a:rPr lang="en-US" sz="1000" dirty="0" smtClean="0">
                <a:solidFill>
                  <a:srgbClr val="002060"/>
                </a:solidFill>
                <a:cs typeface="Arial" pitchFamily="34" charset="0"/>
              </a:rPr>
              <a:t>2010; 9(8):807-19</a:t>
            </a:r>
            <a:r>
              <a:rPr lang="en-GB" sz="1000" dirty="0" smtClean="0">
                <a:solidFill>
                  <a:srgbClr val="002060"/>
                </a:solidFill>
                <a:cs typeface="Arial" pitchFamily="34" charset="0"/>
              </a:rPr>
              <a:t>; Bennett </a:t>
            </a:r>
            <a:r>
              <a:rPr lang="en-GB" sz="1000" dirty="0">
                <a:solidFill>
                  <a:srgbClr val="002060"/>
                </a:solidFill>
                <a:cs typeface="Arial" pitchFamily="34" charset="0"/>
              </a:rPr>
              <a:t>MI </a:t>
            </a:r>
            <a:r>
              <a:rPr lang="en-GB" sz="1000" i="1" dirty="0">
                <a:solidFill>
                  <a:srgbClr val="002060"/>
                </a:solidFill>
                <a:cs typeface="Arial" pitchFamily="34" charset="0"/>
              </a:rPr>
              <a:t>et al. Pain </a:t>
            </a:r>
            <a:r>
              <a:rPr lang="en-GB" sz="1000" dirty="0">
                <a:solidFill>
                  <a:srgbClr val="002060"/>
                </a:solidFill>
                <a:cs typeface="Arial" pitchFamily="34" charset="0"/>
              </a:rPr>
              <a:t>2007; 127(3):</a:t>
            </a:r>
            <a:r>
              <a:rPr lang="en-GB" sz="1000" dirty="0" smtClean="0">
                <a:solidFill>
                  <a:srgbClr val="002060"/>
                </a:solidFill>
                <a:cs typeface="Arial" pitchFamily="34" charset="0"/>
              </a:rPr>
              <a:t>199-203; Gilron I </a:t>
            </a:r>
            <a:r>
              <a:rPr lang="en-GB" sz="1000" i="1" dirty="0" smtClean="0">
                <a:solidFill>
                  <a:srgbClr val="002060"/>
                </a:solidFill>
                <a:cs typeface="Arial" pitchFamily="34" charset="0"/>
              </a:rPr>
              <a:t>et al. </a:t>
            </a:r>
            <a:r>
              <a:rPr lang="en-US" sz="1000" i="1" dirty="0" smtClean="0">
                <a:solidFill>
                  <a:srgbClr val="002060"/>
                </a:solidFill>
                <a:cs typeface="Arial" pitchFamily="34" charset="0"/>
              </a:rPr>
              <a:t>CMAJ </a:t>
            </a:r>
            <a:r>
              <a:rPr lang="en-GB" sz="1000" dirty="0" smtClean="0">
                <a:solidFill>
                  <a:srgbClr val="002060"/>
                </a:solidFill>
                <a:cs typeface="Arial" pitchFamily="34" charset="0"/>
              </a:rPr>
              <a:t>2006; 175(3):265-75. </a:t>
            </a:r>
            <a:endParaRPr lang="en-US" sz="1000" dirty="0">
              <a:solidFill>
                <a:srgbClr val="002060"/>
              </a:solidFill>
              <a:cs typeface="Arial" pitchFamily="34" charset="0"/>
            </a:endParaRPr>
          </a:p>
        </p:txBody>
      </p:sp>
      <p:sp>
        <p:nvSpPr>
          <p:cNvPr id="19" name="Slide Number Placeholder 18"/>
          <p:cNvSpPr>
            <a:spLocks noGrp="1"/>
          </p:cNvSpPr>
          <p:nvPr>
            <p:ph type="sldNum" sz="quarter" idx="12"/>
          </p:nvPr>
        </p:nvSpPr>
        <p:spPr/>
        <p:txBody>
          <a:bodyPr/>
          <a:lstStyle/>
          <a:p>
            <a:fld id="{903B8EED-60FF-4798-B00A-5F8F0039E366}" type="slidenum">
              <a:rPr lang="en-CA" smtClean="0">
                <a:solidFill>
                  <a:prstClr val="black"/>
                </a:solidFill>
              </a:rPr>
              <a:pPr/>
              <a:t>8</a:t>
            </a:fld>
            <a:endParaRPr lang="en-CA" dirty="0">
              <a:solidFill>
                <a:prstClr val="black"/>
              </a:solidFill>
            </a:endParaRPr>
          </a:p>
        </p:txBody>
      </p:sp>
      <p:sp>
        <p:nvSpPr>
          <p:cNvPr id="9" name="Rectangle 2"/>
          <p:cNvSpPr txBox="1">
            <a:spLocks noChangeArrowheads="1"/>
          </p:cNvSpPr>
          <p:nvPr/>
        </p:nvSpPr>
        <p:spPr>
          <a:xfrm>
            <a:off x="133672" y="393601"/>
            <a:ext cx="8686800" cy="1019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charset="0"/>
                <a:cs typeface="Arial Unicode MS" charset="0"/>
              </a:rPr>
              <a:t>Reconociendo el Dolor Neuropático</a:t>
            </a:r>
            <a:endParaRPr kumimoji="0" lang="es-MX" sz="4400" b="0" i="0" u="none" strike="noStrike" kern="1200" cap="none" spc="0" normalizeH="0" baseline="0" noProof="0" dirty="0">
              <a:ln>
                <a:noFill/>
              </a:ln>
              <a:solidFill>
                <a:srgbClr val="002060"/>
              </a:solidFill>
              <a:effectLst/>
              <a:uLnTx/>
              <a:uFillTx/>
              <a:latin typeface="+mj-lt"/>
              <a:ea typeface="Arial Unicode MS" charset="0"/>
              <a:cs typeface="Arial Unicode MS" charset="0"/>
            </a:endParaRPr>
          </a:p>
        </p:txBody>
      </p:sp>
      <p:sp>
        <p:nvSpPr>
          <p:cNvPr id="10" name="Rectangle 4"/>
          <p:cNvSpPr>
            <a:spLocks noChangeArrowheads="1"/>
          </p:cNvSpPr>
          <p:nvPr/>
        </p:nvSpPr>
        <p:spPr bwMode="auto">
          <a:xfrm>
            <a:off x="190005" y="3666491"/>
            <a:ext cx="8953995" cy="461665"/>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rgbClr val="002060"/>
                </a:solidFill>
                <a:ea typeface="Arial Unicode MS" pitchFamily="34" charset="-128"/>
                <a:cs typeface="Arial Unicode MS" pitchFamily="34" charset="-128"/>
              </a:rPr>
              <a:t>Quemante                    Hormigueo              Piquetes          </a:t>
            </a:r>
            <a:r>
              <a:rPr lang="es-MX" b="1" i="1" spc="-100" dirty="0" smtClean="0">
                <a:solidFill>
                  <a:srgbClr val="002060"/>
                </a:solidFill>
                <a:ea typeface="Arial Unicode MS" pitchFamily="34" charset="-128"/>
                <a:cs typeface="Arial Unicode MS" pitchFamily="34" charset="-128"/>
              </a:rPr>
              <a:t>Como descarga eléctrica    Entumecimiento</a:t>
            </a:r>
            <a:endParaRPr lang="es-MX" b="1" i="1" spc="-100" dirty="0">
              <a:solidFill>
                <a:srgbClr val="002060"/>
              </a:solidFill>
              <a:ea typeface="Arial Unicode MS" pitchFamily="34" charset="-128"/>
              <a:cs typeface="Arial Unicode MS" pitchFamily="34" charset="-128"/>
            </a:endParaRPr>
          </a:p>
        </p:txBody>
      </p:sp>
      <p:pic>
        <p:nvPicPr>
          <p:cNvPr id="11" name="Picture 5" descr="Semptom Bilinclendirmesi ayak görselleri"/>
          <p:cNvPicPr>
            <a:picLocks noChangeAspect="1" noChangeArrowheads="1"/>
          </p:cNvPicPr>
          <p:nvPr/>
        </p:nvPicPr>
        <p:blipFill rotWithShape="1">
          <a:blip r:embed="rId3" cstate="print"/>
          <a:srcRect t="7300" b="29219"/>
          <a:stretch/>
        </p:blipFill>
        <p:spPr bwMode="auto">
          <a:xfrm>
            <a:off x="97040" y="2132856"/>
            <a:ext cx="9020175" cy="1572126"/>
          </a:xfrm>
          <a:prstGeom prst="rect">
            <a:avLst/>
          </a:prstGeom>
          <a:noFill/>
          <a:ln w="9525">
            <a:noFill/>
            <a:miter lim="800000"/>
            <a:headEnd/>
            <a:tailEnd/>
          </a:ln>
        </p:spPr>
      </p:pic>
      <p:sp>
        <p:nvSpPr>
          <p:cNvPr id="12" name="Rectangle 4"/>
          <p:cNvSpPr>
            <a:spLocks noChangeArrowheads="1"/>
          </p:cNvSpPr>
          <p:nvPr/>
        </p:nvSpPr>
        <p:spPr bwMode="auto">
          <a:xfrm>
            <a:off x="372969" y="1354911"/>
            <a:ext cx="8280920" cy="923330"/>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es-MX" sz="2400" b="1" dirty="0" smtClean="0">
                <a:solidFill>
                  <a:srgbClr val="DDBB30">
                    <a:lumMod val="50000"/>
                  </a:srgbClr>
                </a:solidFill>
                <a:ea typeface="Arial Unicode MS" pitchFamily="34" charset="-128"/>
                <a:cs typeface="Arial Unicode MS" pitchFamily="34" charset="-128"/>
              </a:rPr>
              <a:t>Estar alerta sobre los descriptores verbales comunes de dolor neuropático.</a:t>
            </a:r>
            <a:endParaRPr lang="es-MX" sz="2400" b="1" dirty="0">
              <a:solidFill>
                <a:srgbClr val="DDBB30">
                  <a:lumMod val="50000"/>
                </a:srgbClr>
              </a:solidFill>
              <a:ea typeface="Arial Unicode MS" pitchFamily="34" charset="-128"/>
              <a:cs typeface="Arial Unicode MS" pitchFamily="34" charset="-128"/>
            </a:endParaRPr>
          </a:p>
        </p:txBody>
      </p:sp>
      <p:sp>
        <p:nvSpPr>
          <p:cNvPr id="13" name="TextBox 2"/>
          <p:cNvSpPr txBox="1"/>
          <p:nvPr/>
        </p:nvSpPr>
        <p:spPr>
          <a:xfrm>
            <a:off x="408595" y="4437112"/>
            <a:ext cx="8149963" cy="1323439"/>
          </a:xfrm>
          <a:prstGeom prst="rect">
            <a:avLst/>
          </a:prstGeom>
          <a:noFill/>
        </p:spPr>
        <p:txBody>
          <a:bodyPr wrap="square" rtlCol="0">
            <a:spAutoFit/>
          </a:bodyPr>
          <a:lstStyle/>
          <a:p>
            <a:pPr marL="285750" indent="-285750">
              <a:buFont typeface="Arial" pitchFamily="34" charset="0"/>
              <a:buChar char="•"/>
            </a:pPr>
            <a:r>
              <a:rPr lang="es-MX" sz="2000" dirty="0" smtClean="0">
                <a:solidFill>
                  <a:srgbClr val="002060"/>
                </a:solidFill>
              </a:rPr>
              <a:t>Existen varias herramientas de evaluación de dolor neuropático</a:t>
            </a:r>
          </a:p>
          <a:p>
            <a:pPr marL="285750" indent="-285750">
              <a:buFont typeface="Arial" pitchFamily="34" charset="0"/>
              <a:buChar char="•"/>
            </a:pPr>
            <a:r>
              <a:rPr lang="es-MX" sz="2000" dirty="0" smtClean="0">
                <a:solidFill>
                  <a:srgbClr val="002060"/>
                </a:solidFill>
              </a:rPr>
              <a:t>Las herramientas se basan mayormente en descriptores verbales comunes del dolor, aunque algunas pruebas también incluyen pruebas físicas</a:t>
            </a:r>
          </a:p>
          <a:p>
            <a:pPr marL="285750" indent="-285750">
              <a:buFont typeface="Arial" pitchFamily="34" charset="0"/>
              <a:buChar char="•"/>
            </a:pPr>
            <a:r>
              <a:rPr lang="es-MX" sz="2000" dirty="0" smtClean="0">
                <a:solidFill>
                  <a:srgbClr val="002060"/>
                </a:solidFill>
              </a:rPr>
              <a:t>La selección de la herramienta puede basarse en la facilidad de uso</a:t>
            </a:r>
            <a:endParaRPr lang="es-MX" sz="1600" dirty="0">
              <a:solidFill>
                <a:srgbClr val="002060"/>
              </a:solidFill>
            </a:endParaRPr>
          </a:p>
        </p:txBody>
      </p:sp>
    </p:spTree>
    <p:extLst>
      <p:ext uri="{BB962C8B-B14F-4D97-AF65-F5344CB8AC3E}">
        <p14:creationId xmlns:p14="http://schemas.microsoft.com/office/powerpoint/2010/main" val="313166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p:nvPr/>
        </p:nvSpPr>
        <p:spPr>
          <a:xfrm>
            <a:off x="216783" y="6304002"/>
            <a:ext cx="8347723" cy="553998"/>
          </a:xfrm>
          <a:prstGeom prst="rect">
            <a:avLst/>
          </a:prstGeom>
        </p:spPr>
        <p:txBody>
          <a:bodyPr wrap="square">
            <a:spAutoFit/>
          </a:bodyPr>
          <a:lstStyle/>
          <a:p>
            <a:r>
              <a:rPr lang="es-MX" sz="1050" b="1" dirty="0" smtClean="0">
                <a:solidFill>
                  <a:srgbClr val="002060"/>
                </a:solidFill>
                <a:cs typeface="Arial" pitchFamily="34" charset="0"/>
              </a:rPr>
              <a:t>DN4 = Cuestionario de Dolor neuropático en 4 preguntas (DN4); </a:t>
            </a:r>
            <a:br>
              <a:rPr lang="es-MX" sz="1050" b="1" dirty="0" smtClean="0">
                <a:solidFill>
                  <a:srgbClr val="002060"/>
                </a:solidFill>
                <a:cs typeface="Arial" pitchFamily="34" charset="0"/>
              </a:rPr>
            </a:br>
            <a:r>
              <a:rPr lang="es-MX" sz="1050" b="1" dirty="0" smtClean="0">
                <a:solidFill>
                  <a:srgbClr val="002060"/>
                </a:solidFill>
                <a:cs typeface="Arial" pitchFamily="34" charset="0"/>
              </a:rPr>
              <a:t>LANSS = Evaluación de Signos y Síntomas Neuropáticos de Leeds; NPQ = Cuestionario de Dolor Neuropático</a:t>
            </a:r>
          </a:p>
          <a:p>
            <a:r>
              <a:rPr lang="en-CA" sz="900" dirty="0" smtClean="0">
                <a:solidFill>
                  <a:srgbClr val="002060"/>
                </a:solidFill>
              </a:rPr>
              <a:t>Bennett MI </a:t>
            </a:r>
            <a:r>
              <a:rPr lang="en-CA" sz="900" i="1" dirty="0" smtClean="0">
                <a:solidFill>
                  <a:srgbClr val="002060"/>
                </a:solidFill>
              </a:rPr>
              <a:t>et al. Pain </a:t>
            </a:r>
            <a:r>
              <a:rPr lang="en-CA" sz="900" dirty="0" smtClean="0">
                <a:solidFill>
                  <a:srgbClr val="002060"/>
                </a:solidFill>
              </a:rPr>
              <a:t>2007; 127(3</a:t>
            </a:r>
            <a:r>
              <a:rPr lang="en-CA" sz="900" dirty="0">
                <a:solidFill>
                  <a:srgbClr val="002060"/>
                </a:solidFill>
              </a:rPr>
              <a:t>):</a:t>
            </a:r>
            <a:r>
              <a:rPr lang="en-CA" sz="900" dirty="0" smtClean="0">
                <a:solidFill>
                  <a:srgbClr val="002060"/>
                </a:solidFill>
              </a:rPr>
              <a:t>199-203; </a:t>
            </a:r>
            <a:r>
              <a:rPr lang="fi-FI" sz="900" dirty="0" smtClean="0">
                <a:solidFill>
                  <a:srgbClr val="002060"/>
                </a:solidFill>
              </a:rPr>
              <a:t>Haanpää M </a:t>
            </a:r>
            <a:r>
              <a:rPr lang="fi-FI" sz="900" i="1" dirty="0" smtClean="0">
                <a:solidFill>
                  <a:srgbClr val="002060"/>
                </a:solidFill>
              </a:rPr>
              <a:t>et al. Pain </a:t>
            </a:r>
            <a:r>
              <a:rPr lang="fi-FI" sz="900" dirty="0" smtClean="0">
                <a:solidFill>
                  <a:srgbClr val="002060"/>
                </a:solidFill>
              </a:rPr>
              <a:t>2011</a:t>
            </a:r>
            <a:r>
              <a:rPr lang="fi-FI" sz="900" dirty="0">
                <a:solidFill>
                  <a:srgbClr val="002060"/>
                </a:solidFill>
              </a:rPr>
              <a:t>; </a:t>
            </a:r>
            <a:r>
              <a:rPr lang="fi-FI" sz="900" dirty="0" smtClean="0">
                <a:solidFill>
                  <a:srgbClr val="002060"/>
                </a:solidFill>
              </a:rPr>
              <a:t>152(1):</a:t>
            </a:r>
            <a:r>
              <a:rPr lang="fi-FI" sz="900" dirty="0">
                <a:solidFill>
                  <a:srgbClr val="002060"/>
                </a:solidFill>
              </a:rPr>
              <a:t>14-27. </a:t>
            </a:r>
            <a:endParaRPr lang="en-CA" sz="900" dirty="0">
              <a:solidFill>
                <a:srgbClr val="002060"/>
              </a:solidFill>
            </a:endParaRPr>
          </a:p>
        </p:txBody>
      </p:sp>
      <p:sp>
        <p:nvSpPr>
          <p:cNvPr id="16"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9</a:t>
            </a:fld>
            <a:endParaRPr lang="en-CA" dirty="0">
              <a:solidFill>
                <a:prstClr val="black"/>
              </a:solidFill>
            </a:endParaRPr>
          </a:p>
        </p:txBody>
      </p:sp>
      <p:sp>
        <p:nvSpPr>
          <p:cNvPr id="17" name="Title 1"/>
          <p:cNvSpPr>
            <a:spLocks noGrp="1"/>
          </p:cNvSpPr>
          <p:nvPr>
            <p:ph type="title"/>
          </p:nvPr>
        </p:nvSpPr>
        <p:spPr>
          <a:xfrm>
            <a:off x="337399" y="0"/>
            <a:ext cx="8229600" cy="1143000"/>
          </a:xfrm>
        </p:spPr>
        <p:txBody>
          <a:bodyPr vert="horz" lIns="91440" tIns="45720" rIns="91440" bIns="45720" rtlCol="0" anchor="ctr">
            <a:normAutofit fontScale="90000"/>
          </a:bodyPr>
          <a:lstStyle/>
          <a:p>
            <a:pPr>
              <a:lnSpc>
                <a:spcPct val="85000"/>
              </a:lnSpc>
            </a:pPr>
            <a:r>
              <a:rPr lang="es-MX" dirty="0" smtClean="0"/>
              <a:t>Herramientas de Evaluación de Dolor Neuropático</a:t>
            </a:r>
            <a:endParaRPr lang="es-MX" dirty="0"/>
          </a:p>
        </p:txBody>
      </p:sp>
      <p:graphicFrame>
        <p:nvGraphicFramePr>
          <p:cNvPr id="18" name="Content Placeholder 3"/>
          <p:cNvGraphicFramePr>
            <a:graphicFrameLocks noGrp="1"/>
          </p:cNvGraphicFramePr>
          <p:nvPr>
            <p:ph idx="1"/>
            <p:extLst>
              <p:ext uri="{D42A27DB-BD31-4B8C-83A1-F6EECF244321}">
                <p14:modId xmlns:p14="http://schemas.microsoft.com/office/powerpoint/2010/main" val="2422638639"/>
              </p:ext>
            </p:extLst>
          </p:nvPr>
        </p:nvGraphicFramePr>
        <p:xfrm>
          <a:off x="203727" y="1155090"/>
          <a:ext cx="8496492" cy="5059680"/>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s-MX" sz="2800" noProof="0" dirty="0"/>
                    </a:p>
                  </a:txBody>
                  <a:tcPr/>
                </a:tc>
                <a:tc>
                  <a:txBody>
                    <a:bodyPr/>
                    <a:lstStyle/>
                    <a:p>
                      <a:pPr algn="ctr"/>
                      <a:r>
                        <a:rPr lang="es-MX" sz="2000" noProof="0" dirty="0" smtClean="0"/>
                        <a:t>LANSS</a:t>
                      </a:r>
                      <a:endParaRPr lang="es-MX" sz="2000" noProof="0" dirty="0"/>
                    </a:p>
                  </a:txBody>
                  <a:tcPr/>
                </a:tc>
                <a:tc>
                  <a:txBody>
                    <a:bodyPr/>
                    <a:lstStyle/>
                    <a:p>
                      <a:pPr algn="ctr"/>
                      <a:r>
                        <a:rPr lang="es-MX" sz="2000" noProof="0" dirty="0" smtClean="0"/>
                        <a:t>DN4</a:t>
                      </a:r>
                      <a:endParaRPr lang="es-MX" sz="2000" noProof="0" dirty="0"/>
                    </a:p>
                  </a:txBody>
                  <a:tcPr/>
                </a:tc>
                <a:tc>
                  <a:txBody>
                    <a:bodyPr/>
                    <a:lstStyle/>
                    <a:p>
                      <a:pPr algn="ctr"/>
                      <a:r>
                        <a:rPr lang="es-MX" sz="2000" noProof="0" dirty="0" smtClean="0"/>
                        <a:t>NPQ</a:t>
                      </a:r>
                      <a:endParaRPr lang="es-MX" sz="2000" noProof="0" dirty="0"/>
                    </a:p>
                  </a:txBody>
                  <a:tcPr/>
                </a:tc>
                <a:tc>
                  <a:txBody>
                    <a:bodyPr/>
                    <a:lstStyle/>
                    <a:p>
                      <a:pPr algn="ctr"/>
                      <a:r>
                        <a:rPr lang="es-MX" sz="2000" noProof="0" dirty="0" smtClean="0"/>
                        <a:t>painDETECT</a:t>
                      </a:r>
                      <a:endParaRPr lang="es-MX" sz="2000" noProof="0" dirty="0"/>
                    </a:p>
                  </a:txBody>
                  <a:tcPr/>
                </a:tc>
                <a:tc>
                  <a:txBody>
                    <a:bodyPr/>
                    <a:lstStyle/>
                    <a:p>
                      <a:pPr algn="ctr"/>
                      <a:r>
                        <a:rPr lang="es-MX" sz="2000" noProof="0" dirty="0" smtClean="0"/>
                        <a:t>ID dolor</a:t>
                      </a:r>
                      <a:endParaRPr lang="es-MX" sz="2000" noProof="0" dirty="0"/>
                    </a:p>
                  </a:txBody>
                  <a:tcPr/>
                </a:tc>
              </a:tr>
              <a:tr h="186328">
                <a:tc gridSpan="6">
                  <a:txBody>
                    <a:bodyPr/>
                    <a:lstStyle/>
                    <a:p>
                      <a:r>
                        <a:rPr lang="es-MX" sz="2000" i="1" noProof="0" dirty="0" smtClean="0"/>
                        <a:t>Síntomas</a:t>
                      </a:r>
                      <a:endParaRPr lang="es-MX" sz="2000" i="1" noProof="0" dirty="0"/>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es-MX" sz="2000" i="0" noProof="0" dirty="0" smtClean="0"/>
                        <a:t>Punzadas,</a:t>
                      </a:r>
                      <a:r>
                        <a:rPr lang="es-MX" sz="2000" i="0" baseline="0" noProof="0" dirty="0" smtClean="0"/>
                        <a:t> hormigueo, piquetes</a:t>
                      </a:r>
                      <a:endParaRPr lang="es-MX" sz="2000" i="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141744">
                <a:tc>
                  <a:txBody>
                    <a:bodyPr/>
                    <a:lstStyle/>
                    <a:p>
                      <a:r>
                        <a:rPr lang="es-MX" sz="2000" noProof="0" dirty="0" smtClean="0"/>
                        <a:t>Como descarga eléctrica o intenso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Caliente o Urente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Entumecimiento</a:t>
                      </a:r>
                      <a:endParaRPr lang="es-MX" sz="2000" noProof="0" dirty="0"/>
                    </a:p>
                  </a:txBody>
                  <a:tcPr/>
                </a:tc>
                <a:tc>
                  <a:txBody>
                    <a:bodyPr/>
                    <a:lstStyle/>
                    <a:p>
                      <a:pPr algn="ctr"/>
                      <a:endParaRPr lang="es-MX" sz="2000" b="0" noProof="0" dirty="0">
                        <a:latin typeface="+mn-lt"/>
                      </a:endParaRPr>
                    </a:p>
                  </a:txBody>
                  <a:tcPr>
                    <a:solidFill>
                      <a:srgbClr val="CCD5ED"/>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0">
                <a:tc>
                  <a:txBody>
                    <a:bodyPr/>
                    <a:lstStyle/>
                    <a:p>
                      <a:r>
                        <a:rPr lang="es-MX" sz="2000" noProof="0" dirty="0" smtClean="0"/>
                        <a:t>dolor causado al roce ligero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solidFill>
                      <a:srgbClr val="E7EBF6"/>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124584">
                <a:tc>
                  <a:txBody>
                    <a:bodyPr/>
                    <a:lstStyle/>
                    <a:p>
                      <a:r>
                        <a:rPr lang="es-MX" sz="2000" noProof="0" dirty="0" smtClean="0"/>
                        <a:t>dolor frío o dolor congelante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0">
                <a:tc gridSpan="6">
                  <a:txBody>
                    <a:bodyPr/>
                    <a:lstStyle/>
                    <a:p>
                      <a:r>
                        <a:rPr lang="es-MX" sz="2000" b="0" i="1" noProof="0" dirty="0" smtClean="0">
                          <a:latin typeface="+mn-lt"/>
                        </a:rPr>
                        <a:t>Examen clínico</a:t>
                      </a:r>
                      <a:endParaRPr lang="es-MX" sz="2000" b="0" i="1" noProof="0" dirty="0">
                        <a:latin typeface="+mn-lt"/>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es-MX" sz="2000" noProof="0" dirty="0" smtClean="0"/>
                        <a:t>Alodinia al roce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31400">
                <a:tc>
                  <a:txBody>
                    <a:bodyPr/>
                    <a:lstStyle/>
                    <a:p>
                      <a:r>
                        <a:rPr lang="es-MX" sz="2000" noProof="0" dirty="0" smtClean="0"/>
                        <a:t>Umbral elevado al toque suave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45112">
                <a:tc>
                  <a:txBody>
                    <a:bodyPr/>
                    <a:lstStyle/>
                    <a:p>
                      <a:r>
                        <a:rPr lang="es-MX" sz="2000" noProof="0" dirty="0" smtClean="0"/>
                        <a:t>Umbral del dolor al pinchazo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bl>
          </a:graphicData>
        </a:graphic>
      </p:graphicFrame>
      <p:sp>
        <p:nvSpPr>
          <p:cNvPr id="19" name="Rectangle 2"/>
          <p:cNvSpPr/>
          <p:nvPr/>
        </p:nvSpPr>
        <p:spPr>
          <a:xfrm>
            <a:off x="4740231" y="2319992"/>
            <a:ext cx="3600265" cy="1200329"/>
          </a:xfrm>
          <a:prstGeom prst="rect">
            <a:avLst/>
          </a:prstGeom>
          <a:solidFill>
            <a:schemeClr val="accent4">
              <a:lumMod val="75000"/>
            </a:schemeClr>
          </a:solidFill>
        </p:spPr>
        <p:txBody>
          <a:bodyPr wrap="square">
            <a:spAutoFit/>
          </a:bodyPr>
          <a:lstStyle/>
          <a:p>
            <a:pPr algn="ctr"/>
            <a:r>
              <a:rPr lang="es-MX" dirty="0" smtClean="0"/>
              <a:t>Las Herramientas de Evaluación de Dolor Neuropático dependen en gran medida de los descriptores verbales del dolor</a:t>
            </a:r>
            <a:endParaRPr lang="es-MX" dirty="0"/>
          </a:p>
        </p:txBody>
      </p:sp>
      <p:sp>
        <p:nvSpPr>
          <p:cNvPr id="20" name="TextBox 4"/>
          <p:cNvSpPr txBox="1"/>
          <p:nvPr/>
        </p:nvSpPr>
        <p:spPr>
          <a:xfrm>
            <a:off x="3988356" y="1984053"/>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1" name="Rectangle 6"/>
          <p:cNvSpPr/>
          <p:nvPr/>
        </p:nvSpPr>
        <p:spPr>
          <a:xfrm>
            <a:off x="217582" y="1919744"/>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angle 8"/>
          <p:cNvSpPr/>
          <p:nvPr/>
        </p:nvSpPr>
        <p:spPr>
          <a:xfrm>
            <a:off x="203727" y="4985256"/>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TextBox 9"/>
          <p:cNvSpPr txBox="1"/>
          <p:nvPr/>
        </p:nvSpPr>
        <p:spPr>
          <a:xfrm>
            <a:off x="3988356" y="4539466"/>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4" name="Rectangle 10"/>
          <p:cNvSpPr/>
          <p:nvPr/>
        </p:nvSpPr>
        <p:spPr>
          <a:xfrm>
            <a:off x="4740231" y="5045263"/>
            <a:ext cx="3600265" cy="646331"/>
          </a:xfrm>
          <a:prstGeom prst="rect">
            <a:avLst/>
          </a:prstGeom>
          <a:solidFill>
            <a:schemeClr val="accent4">
              <a:lumMod val="75000"/>
            </a:schemeClr>
          </a:solidFill>
        </p:spPr>
        <p:txBody>
          <a:bodyPr wrap="square">
            <a:spAutoFit/>
          </a:bodyPr>
          <a:lstStyle/>
          <a:p>
            <a:pPr algn="ctr"/>
            <a:r>
              <a:rPr lang="es-MX" dirty="0" smtClean="0"/>
              <a:t>Algunas herramientas de evaluación incluyen también pruebas físicas</a:t>
            </a:r>
            <a:endParaRPr lang="es-MX" dirty="0"/>
          </a:p>
        </p:txBody>
      </p:sp>
      <p:sp>
        <p:nvSpPr>
          <p:cNvPr id="25" name="Rounded Rectangle 11"/>
          <p:cNvSpPr/>
          <p:nvPr/>
        </p:nvSpPr>
        <p:spPr>
          <a:xfrm>
            <a:off x="514120" y="3857146"/>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es-MX" sz="2600" dirty="0" smtClean="0">
                <a:solidFill>
                  <a:prstClr val="white"/>
                </a:solidFill>
              </a:rPr>
              <a:t>Seleccione la herramienta(s) con base en </a:t>
            </a:r>
            <a:r>
              <a:rPr lang="es-MX" sz="2600" b="1" i="1" dirty="0" smtClean="0">
                <a:solidFill>
                  <a:prstClr val="white"/>
                </a:solidFill>
              </a:rPr>
              <a:t>la facilidad de uso </a:t>
            </a:r>
            <a:r>
              <a:rPr lang="es-MX" sz="2600" dirty="0" smtClean="0">
                <a:solidFill>
                  <a:prstClr val="white"/>
                </a:solidFill>
              </a:rPr>
              <a:t>y </a:t>
            </a:r>
            <a:r>
              <a:rPr lang="es-MX" sz="2600" b="1" i="1" dirty="0" smtClean="0">
                <a:solidFill>
                  <a:prstClr val="white"/>
                </a:solidFill>
              </a:rPr>
              <a:t>validación en el idioma local</a:t>
            </a:r>
            <a:endParaRPr lang="es-MX" sz="2600" b="1" i="1" dirty="0">
              <a:solidFill>
                <a:prstClr val="white"/>
              </a:solidFill>
            </a:endParaRPr>
          </a:p>
        </p:txBody>
      </p:sp>
      <p:sp>
        <p:nvSpPr>
          <p:cNvPr id="26" name="Slide Number Placeholder 3"/>
          <p:cNvSpPr txBox="1">
            <a:spLocks/>
          </p:cNvSpPr>
          <p:nvPr/>
        </p:nvSpPr>
        <p:spPr>
          <a:xfrm>
            <a:off x="6639079" y="611855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chemeClr val="bg1"/>
                </a:solidFill>
                <a:effectLst/>
                <a:uLnTx/>
                <a:uFillTx/>
                <a:latin typeface="+mn-lt"/>
                <a:ea typeface="+mn-ea"/>
                <a:cs typeface="+mn-cs"/>
              </a:rPr>
              <a:t/>
            </a:r>
            <a:br>
              <a:rPr kumimoji="0" lang="es-MX" sz="1200" b="0" i="0" u="none" strike="noStrike" kern="1200" cap="none" spc="0" normalizeH="0" baseline="0" noProof="0" dirty="0" smtClean="0">
                <a:ln>
                  <a:noFill/>
                </a:ln>
                <a:solidFill>
                  <a:schemeClr val="bg1"/>
                </a:solidFill>
                <a:effectLst/>
                <a:uLnTx/>
                <a:uFillTx/>
                <a:latin typeface="+mn-lt"/>
                <a:ea typeface="+mn-ea"/>
                <a:cs typeface="+mn-cs"/>
              </a:rPr>
            </a:br>
            <a:fld id="{903B8EED-60FF-4798-B00A-5F8F0039E366}" type="slidenum">
              <a:rPr kumimoji="0" lang="es-MX"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223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p:bldP spid="24" grpId="0" animBg="1"/>
      <p:bldP spid="25" grpId="0" animBg="1"/>
    </p:bld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FLY1301_3">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10119</TotalTime>
  <Words>9111</Words>
  <Application>Microsoft Office PowerPoint</Application>
  <PresentationFormat>On-screen Show (4:3)</PresentationFormat>
  <Paragraphs>1051</Paragraphs>
  <Slides>52</Slides>
  <Notes>52</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GPFLY1301_3</vt:lpstr>
      <vt:lpstr>5_Office Theme</vt:lpstr>
      <vt:lpstr>1_Office Theme</vt:lpstr>
      <vt:lpstr>6_Custom Design</vt:lpstr>
      <vt:lpstr>16_Custom Design</vt:lpstr>
      <vt:lpstr>PowerPoint Presentation</vt:lpstr>
      <vt:lpstr>Comité de Desarrollo</vt:lpstr>
      <vt:lpstr>Objetivos de Aprendizaje</vt:lpstr>
      <vt:lpstr>EVALUACIÓN Y DIAGNÓSTICO</vt:lpstr>
      <vt:lpstr>PowerPoint Presentation</vt:lpstr>
      <vt:lpstr>Clasificación de Lumbalgia  por Signos y Síntomas</vt:lpstr>
      <vt:lpstr>Criterios de la Clasificación Clínica para Sospecha de Dolor Neuropático</vt:lpstr>
      <vt:lpstr>PowerPoint Presentation</vt:lpstr>
      <vt:lpstr>Herramientas de Evaluación de Dolor Neuropático</vt:lpstr>
      <vt:lpstr>PowerPoint Presentation</vt:lpstr>
      <vt:lpstr>Una señal de alarma no es suficiente para sugerir una patología subyacente grave.</vt:lpstr>
      <vt:lpstr>Las señales de alerta son características del paciente que pueden indicar problemas a largo-plazo que requieren la atención del médico, particularmente en términos de volver a trabajar.</vt:lpstr>
      <vt:lpstr>Señales de Alerta Psicosociales en Pacientes con Lumbalgia</vt:lpstr>
      <vt:lpstr>Buenas Señales son características de un paciente con un buen pronóstico y recuperación rápida espontánea.</vt:lpstr>
      <vt:lpstr>Exámenes Clínicos y Pruebas Diagnósticas para el Diagnóstico de Lumbalgia</vt:lpstr>
      <vt:lpstr>Diagnóstico de Lumbalgia</vt:lpstr>
      <vt:lpstr>PowerPoint Presentation</vt:lpstr>
      <vt:lpstr>Evaluación del Dolor: Nemotécnico PQRST</vt:lpstr>
      <vt:lpstr>Determinar la Intensidad del Dolor</vt:lpstr>
      <vt:lpstr>PowerPoint Presentation</vt:lpstr>
      <vt:lpstr>Examen Físico para Lumbalgia</vt:lpstr>
      <vt:lpstr>Pruebas Sencillas para Dolor Neuropático </vt:lpstr>
      <vt:lpstr>Hallazgos del Examen Físico Asociados con  Daño Específico a la Raíz Nerviosa</vt:lpstr>
      <vt:lpstr>Prueba de Tensión Nerviosa (Prueba de Lasègue) para Lumbalgia </vt:lpstr>
      <vt:lpstr>Prueba de Tensión Nerviosa (Signo de Bragard) para Lumbalgia </vt:lpstr>
      <vt:lpstr>Prueba de Tensión Nerviosa (Prueba de  Lasègue Inversa) para Lumbalgia </vt:lpstr>
      <vt:lpstr>Prueba de Faber (Patrick) para Lumbalgia </vt:lpstr>
      <vt:lpstr>Flexión y Extensión Forzada (Prueba de Gaenslen) para Lumbalgia </vt:lpstr>
      <vt:lpstr>Escala Graduada de Reflejos Miotáticos </vt:lpstr>
      <vt:lpstr>Examen FAIR para Síndrome  Piriforme</vt:lpstr>
      <vt:lpstr>Signos de Freiberg para  Síndrome Piriforme</vt:lpstr>
      <vt:lpstr>Signo de Pace para Síndrome Piriforme</vt:lpstr>
      <vt:lpstr>PowerPoint Presentation</vt:lpstr>
      <vt:lpstr>Radiografías Simples para Lumbalgia</vt:lpstr>
      <vt:lpstr>TC o IRM para el Diagnóstico de  Lumbalgia</vt:lpstr>
      <vt:lpstr>Criterios de Indicación ACR para Imágenes para Lumbalgia</vt:lpstr>
      <vt:lpstr>Los Factores de Riesgo o Señales de Alarma Pueden Dirigir los Estudios de Imágenes para Lumbalgia Mecánica</vt:lpstr>
      <vt:lpstr>Los Factores de Riesgo o Señales de Alarma Pueden Dirigir los Estudios de Imágenes Lumbalgia No-Mecánica</vt:lpstr>
      <vt:lpstr>Los Factores de Riesgo o Señales de Alarma Pueden Dirigir los Estudios de Imágenes para Lumbalgia Debido a Enfermedad  Visceral</vt:lpstr>
      <vt:lpstr>PowerPoint Presentation</vt:lpstr>
      <vt:lpstr>Diagnóstico Diferencial  de Lumbalgia Aguda</vt:lpstr>
      <vt:lpstr>Probabilidades Relacionadas con la Edad de Trastorno Interno del Disco, Dolor de Articulación Facetaria o Sacroilíaca y Otras Fuentes de Lumbalgia</vt:lpstr>
      <vt:lpstr>Sitios Potenciales de Dolor Muscular </vt:lpstr>
      <vt:lpstr>Padecimientos del Tejido Blando que Generan Lumbalgia</vt:lpstr>
      <vt:lpstr>Variación Anatómica de Raíz Nerviosa Ciática y Síndrome Piriforme </vt:lpstr>
      <vt:lpstr>Síntomas del Síndrome Piriforme</vt:lpstr>
      <vt:lpstr>Dolor Facetario (Osteoartritis)</vt:lpstr>
      <vt:lpstr>Patrones De Referencia Del Dolor Producidos Por Inyecciones Intra-articulares De Solución Salina Hipertónica.</vt:lpstr>
      <vt:lpstr>Clasificación de Neuropatías Periféricas</vt:lpstr>
      <vt:lpstr>Algoritmo de Diagnóstico y Tratamiento  de Ciática</vt:lpstr>
      <vt:lpstr>PowerPoint Presentation</vt:lpstr>
      <vt:lpstr>Evaluación y Diagnóstico de  Lumbalgia: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1034</cp:revision>
  <cp:lastPrinted>2013-10-21T14:39:45Z</cp:lastPrinted>
  <dcterms:created xsi:type="dcterms:W3CDTF">2013-05-13T15:57:48Z</dcterms:created>
  <dcterms:modified xsi:type="dcterms:W3CDTF">2015-07-06T18:36:27Z</dcterms:modified>
</cp:coreProperties>
</file>