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4296" r:id="rId5"/>
    <p:sldMasterId id="2147484410" r:id="rId6"/>
  </p:sldMasterIdLst>
  <p:notesMasterIdLst>
    <p:notesMasterId r:id="rId27"/>
  </p:notesMasterIdLst>
  <p:sldIdLst>
    <p:sldId id="1087" r:id="rId7"/>
    <p:sldId id="1088" r:id="rId8"/>
    <p:sldId id="1089" r:id="rId9"/>
    <p:sldId id="1459" r:id="rId10"/>
    <p:sldId id="1460" r:id="rId11"/>
    <p:sldId id="1461" r:id="rId12"/>
    <p:sldId id="1462" r:id="rId13"/>
    <p:sldId id="1463" r:id="rId14"/>
    <p:sldId id="1464" r:id="rId15"/>
    <p:sldId id="1465" r:id="rId16"/>
    <p:sldId id="1466" r:id="rId17"/>
    <p:sldId id="1467" r:id="rId18"/>
    <p:sldId id="1468" r:id="rId19"/>
    <p:sldId id="1469" r:id="rId20"/>
    <p:sldId id="1470" r:id="rId21"/>
    <p:sldId id="1471" r:id="rId22"/>
    <p:sldId id="1472" r:id="rId23"/>
    <p:sldId id="1473" r:id="rId24"/>
    <p:sldId id="1474" r:id="rId25"/>
    <p:sldId id="1475"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ardo Staub" initials="" lastIdx="3" clrIdx="0"/>
  <p:cmAuthor id="1" name="SALOMONP" initials="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5929"/>
    <a:srgbClr val="D3C2A9"/>
    <a:srgbClr val="BCA17A"/>
    <a:srgbClr val="FAF0D6"/>
    <a:srgbClr val="6F523D"/>
    <a:srgbClr val="FF0066"/>
    <a:srgbClr val="CCD5ED"/>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4559" autoAdjust="0"/>
    <p:restoredTop sz="62545" autoAdjust="0"/>
  </p:normalViewPr>
  <p:slideViewPr>
    <p:cSldViewPr>
      <p:cViewPr>
        <p:scale>
          <a:sx n="70" d="100"/>
          <a:sy n="70" d="100"/>
        </p:scale>
        <p:origin x="-2880" y="-942"/>
      </p:cViewPr>
      <p:guideLst>
        <p:guide orient="horz" pos="2160"/>
        <p:guide pos="2880"/>
      </p:guideLst>
    </p:cSldViewPr>
  </p:slideViewPr>
  <p:outlineViewPr>
    <p:cViewPr>
      <p:scale>
        <a:sx n="33" d="100"/>
        <a:sy n="33" d="100"/>
      </p:scale>
      <p:origin x="246" y="0"/>
    </p:cViewPr>
  </p:outlineViewPr>
  <p:notesTextViewPr>
    <p:cViewPr>
      <p:scale>
        <a:sx n="1" d="1"/>
        <a:sy n="1" d="1"/>
      </p:scale>
      <p:origin x="0" y="0"/>
    </p:cViewPr>
  </p:notesTextViewPr>
  <p:sorterViewPr>
    <p:cViewPr>
      <p:scale>
        <a:sx n="66" d="100"/>
        <a:sy n="66" d="100"/>
      </p:scale>
      <p:origin x="0" y="0"/>
    </p:cViewPr>
  </p:sorterViewPr>
  <p:notesViewPr>
    <p:cSldViewPr>
      <p:cViewPr>
        <p:scale>
          <a:sx n="80" d="100"/>
          <a:sy n="80" d="100"/>
        </p:scale>
        <p:origin x="-2232" y="127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99545483643819"/>
          <c:y val="0.11451039847956497"/>
          <c:w val="0.8869064720568467"/>
          <c:h val="0.62743080019721398"/>
        </c:manualLayout>
      </c:layout>
      <c:barChart>
        <c:barDir val="col"/>
        <c:grouping val="stacked"/>
        <c:varyColors val="0"/>
        <c:ser>
          <c:idx val="0"/>
          <c:order val="0"/>
          <c:tx>
            <c:strRef>
              <c:f>Sheet1!$A$2</c:f>
              <c:strCache>
                <c:ptCount val="1"/>
                <c:pt idx="0">
                  <c:v>Dolor de espalda</c:v>
                </c:pt>
              </c:strCache>
            </c:strRef>
          </c:tx>
          <c:spPr>
            <a:solidFill>
              <a:schemeClr val="accent1"/>
            </a:solidFill>
            <a:ln w="9525">
              <a:solidFill>
                <a:schemeClr val="bg1"/>
              </a:solidFill>
            </a:ln>
          </c:spPr>
          <c:invertIfNegative val="0"/>
          <c:dLbls>
            <c:showLegendKey val="0"/>
            <c:showVal val="1"/>
            <c:showCatName val="0"/>
            <c:showSerName val="0"/>
            <c:showPercent val="0"/>
            <c:showBubbleSize val="0"/>
            <c:showLeaderLines val="0"/>
          </c:dLbls>
          <c:cat>
            <c:strRef>
              <c:f>Sheet1!$B$1:$E$1</c:f>
              <c:strCache>
                <c:ptCount val="4"/>
                <c:pt idx="0">
                  <c:v>Médico General</c:v>
                </c:pt>
                <c:pt idx="1">
                  <c:v>Cirujano Ortopedista</c:v>
                </c:pt>
                <c:pt idx="2">
                  <c:v>Neurocirujano</c:v>
                </c:pt>
                <c:pt idx="3">
                  <c:v>Medicina Ocupacional</c:v>
                </c:pt>
              </c:strCache>
            </c:strRef>
          </c:cat>
          <c:val>
            <c:numRef>
              <c:f>Sheet1!$B$2:$E$2</c:f>
              <c:numCache>
                <c:formatCode>General</c:formatCode>
                <c:ptCount val="4"/>
                <c:pt idx="0">
                  <c:v>3.5</c:v>
                </c:pt>
                <c:pt idx="1">
                  <c:v>15.6</c:v>
                </c:pt>
                <c:pt idx="2">
                  <c:v>18.899999999999999</c:v>
                </c:pt>
                <c:pt idx="3">
                  <c:v>12.6</c:v>
                </c:pt>
              </c:numCache>
            </c:numRef>
          </c:val>
        </c:ser>
        <c:ser>
          <c:idx val="1"/>
          <c:order val="1"/>
          <c:tx>
            <c:strRef>
              <c:f>Sheet1!$A$3</c:f>
              <c:strCache>
                <c:ptCount val="1"/>
                <c:pt idx="0">
                  <c:v>Otras causas</c:v>
                </c:pt>
              </c:strCache>
            </c:strRef>
          </c:tx>
          <c:spPr>
            <a:solidFill>
              <a:schemeClr val="accent2"/>
            </a:solidFill>
            <a:ln w="9525">
              <a:solidFill>
                <a:schemeClr val="bg1"/>
              </a:solidFill>
            </a:ln>
          </c:spPr>
          <c:invertIfNegative val="0"/>
          <c:dLbls>
            <c:showLegendKey val="0"/>
            <c:showVal val="1"/>
            <c:showCatName val="0"/>
            <c:showSerName val="0"/>
            <c:showPercent val="0"/>
            <c:showBubbleSize val="0"/>
            <c:showLeaderLines val="0"/>
          </c:dLbls>
          <c:cat>
            <c:strRef>
              <c:f>Sheet1!$B$1:$E$1</c:f>
              <c:strCache>
                <c:ptCount val="4"/>
                <c:pt idx="0">
                  <c:v>Médico General</c:v>
                </c:pt>
                <c:pt idx="1">
                  <c:v>Cirujano Ortopedista</c:v>
                </c:pt>
                <c:pt idx="2">
                  <c:v>Neurocirujano</c:v>
                </c:pt>
                <c:pt idx="3">
                  <c:v>Medicina Ocupacional</c:v>
                </c:pt>
              </c:strCache>
            </c:strRef>
          </c:cat>
          <c:val>
            <c:numRef>
              <c:f>Sheet1!$B$3:$E$3</c:f>
              <c:numCache>
                <c:formatCode>General</c:formatCode>
                <c:ptCount val="4"/>
                <c:pt idx="0">
                  <c:v>96.5</c:v>
                </c:pt>
                <c:pt idx="1">
                  <c:v>84.4</c:v>
                </c:pt>
                <c:pt idx="2">
                  <c:v>81.099999999999994</c:v>
                </c:pt>
                <c:pt idx="3">
                  <c:v>87.4</c:v>
                </c:pt>
              </c:numCache>
            </c:numRef>
          </c:val>
        </c:ser>
        <c:dLbls>
          <c:showLegendKey val="0"/>
          <c:showVal val="0"/>
          <c:showCatName val="0"/>
          <c:showSerName val="0"/>
          <c:showPercent val="0"/>
          <c:showBubbleSize val="0"/>
        </c:dLbls>
        <c:gapWidth val="101"/>
        <c:overlap val="100"/>
        <c:axId val="165446400"/>
        <c:axId val="165448320"/>
      </c:barChart>
      <c:catAx>
        <c:axId val="165446400"/>
        <c:scaling>
          <c:orientation val="minMax"/>
        </c:scaling>
        <c:delete val="0"/>
        <c:axPos val="b"/>
        <c:title>
          <c:tx>
            <c:rich>
              <a:bodyPr/>
              <a:lstStyle/>
              <a:p>
                <a:pPr>
                  <a:defRPr/>
                </a:pPr>
                <a:r>
                  <a:rPr lang="es-MX" noProof="0" dirty="0" smtClean="0"/>
                  <a:t>Profesional</a:t>
                </a:r>
                <a:r>
                  <a:rPr lang="es-MX" baseline="0" noProof="0" dirty="0" smtClean="0"/>
                  <a:t> Médico</a:t>
                </a:r>
                <a:endParaRPr lang="es-MX" noProof="0" dirty="0"/>
              </a:p>
            </c:rich>
          </c:tx>
          <c:layout>
            <c:manualLayout>
              <c:xMode val="edge"/>
              <c:yMode val="edge"/>
              <c:x val="0.37926163497855458"/>
              <c:y val="0.88771273315423527"/>
            </c:manualLayout>
          </c:layout>
          <c:overlay val="0"/>
        </c:title>
        <c:numFmt formatCode="General" sourceLinked="1"/>
        <c:majorTickMark val="none"/>
        <c:minorTickMark val="none"/>
        <c:tickLblPos val="nextTo"/>
        <c:spPr>
          <a:ln w="3175">
            <a:solidFill>
              <a:schemeClr val="tx1"/>
            </a:solidFill>
            <a:prstDash val="solid"/>
          </a:ln>
        </c:spPr>
        <c:txPr>
          <a:bodyPr rot="0" vert="horz"/>
          <a:lstStyle/>
          <a:p>
            <a:pPr>
              <a:defRPr/>
            </a:pPr>
            <a:endParaRPr lang="en-US"/>
          </a:p>
        </c:txPr>
        <c:crossAx val="165448320"/>
        <c:crosses val="autoZero"/>
        <c:auto val="1"/>
        <c:lblAlgn val="ctr"/>
        <c:lblOffset val="100"/>
        <c:tickLblSkip val="1"/>
        <c:tickMarkSkip val="1"/>
        <c:noMultiLvlLbl val="0"/>
      </c:catAx>
      <c:valAx>
        <c:axId val="165448320"/>
        <c:scaling>
          <c:orientation val="minMax"/>
          <c:max val="100"/>
        </c:scaling>
        <c:delete val="0"/>
        <c:axPos val="l"/>
        <c:title>
          <c:tx>
            <c:rich>
              <a:bodyPr rot="-5400000" vert="horz"/>
              <a:lstStyle/>
              <a:p>
                <a:pPr>
                  <a:defRPr/>
                </a:pPr>
                <a:r>
                  <a:rPr lang="en-CA" dirty="0"/>
                  <a:t>% </a:t>
                </a:r>
                <a:r>
                  <a:rPr lang="en-CA" dirty="0" smtClean="0"/>
                  <a:t>de</a:t>
                </a:r>
                <a:r>
                  <a:rPr lang="en-CA" baseline="0" dirty="0" smtClean="0"/>
                  <a:t> pacientes</a:t>
                </a:r>
                <a:endParaRPr lang="en-CA" dirty="0"/>
              </a:p>
            </c:rich>
          </c:tx>
          <c:layout/>
          <c:overlay val="0"/>
        </c:title>
        <c:numFmt formatCode="General" sourceLinked="1"/>
        <c:majorTickMark val="out"/>
        <c:minorTickMark val="none"/>
        <c:tickLblPos val="nextTo"/>
        <c:spPr>
          <a:ln w="3175">
            <a:solidFill>
              <a:schemeClr val="tx1"/>
            </a:solidFill>
            <a:prstDash val="solid"/>
          </a:ln>
        </c:spPr>
        <c:txPr>
          <a:bodyPr rot="0" vert="horz"/>
          <a:lstStyle/>
          <a:p>
            <a:pPr>
              <a:defRPr/>
            </a:pPr>
            <a:endParaRPr lang="en-US"/>
          </a:p>
        </c:txPr>
        <c:crossAx val="165446400"/>
        <c:crosses val="autoZero"/>
        <c:crossBetween val="between"/>
        <c:majorUnit val="20"/>
      </c:valAx>
      <c:spPr>
        <a:noFill/>
        <a:ln w="25400">
          <a:noFill/>
        </a:ln>
      </c:spPr>
    </c:plotArea>
    <c:legend>
      <c:legendPos val="b"/>
      <c:layout>
        <c:manualLayout>
          <c:xMode val="edge"/>
          <c:yMode val="edge"/>
          <c:x val="0.27376006657704388"/>
          <c:y val="1.338699494435862E-2"/>
          <c:w val="0.51476371551117084"/>
          <c:h val="5.8365758754863807E-2"/>
        </c:manualLayout>
      </c:layout>
      <c:overlay val="0"/>
      <c:spPr>
        <a:noFill/>
        <a:ln w="3175">
          <a:noFill/>
          <a:prstDash val="solid"/>
        </a:ln>
      </c:spPr>
    </c:legend>
    <c:plotVisOnly val="1"/>
    <c:dispBlanksAs val="gap"/>
    <c:showDLblsOverMax val="0"/>
  </c:chart>
  <c:spPr>
    <a:noFill/>
    <a:ln>
      <a:noFill/>
    </a:ln>
  </c:spPr>
  <c:txPr>
    <a:bodyPr/>
    <a:lstStyle/>
    <a:p>
      <a:pPr>
        <a:defRPr lang="es-MX" sz="1600" b="1" i="0" u="none" strike="noStrike" baseline="0" noProof="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14C9AFC-7879-434C-BF58-2FE8B288C7D8}"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0CC17DA-21B4-4E78-AD9B-626CF448CD6A}" type="slidenum">
              <a:rPr lang="en-CA" smtClean="0"/>
              <a:pPr/>
              <a:t>‹#›</a:t>
            </a:fld>
            <a:endParaRPr lang="en-CA" dirty="0"/>
          </a:p>
        </p:txBody>
      </p:sp>
    </p:spTree>
    <p:extLst>
      <p:ext uri="{BB962C8B-B14F-4D97-AF65-F5344CB8AC3E}">
        <p14:creationId xmlns:p14="http://schemas.microsoft.com/office/powerpoint/2010/main" val="2408562651"/>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ed.umich.edu/1info/fhp/practiceguides/back/back.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ed.umich.edu/1info/fhp/practiceguides/back/back.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britishpainsociety.org/Pain%20in%20Europ%20survey%20report.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1</a:t>
            </a:fld>
            <a:endParaRPr lang="es-MX" dirty="0">
              <a:solidFill>
                <a:prstClr val="black"/>
              </a:solidFill>
            </a:endParaRPr>
          </a:p>
        </p:txBody>
      </p:sp>
    </p:spTree>
    <p:extLst>
      <p:ext uri="{BB962C8B-B14F-4D97-AF65-F5344CB8AC3E}">
        <p14:creationId xmlns:p14="http://schemas.microsoft.com/office/powerpoint/2010/main" val="92187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spcBef>
                <a:spcPts val="0"/>
              </a:spcBef>
              <a:spcAft>
                <a:spcPts val="600"/>
              </a:spcAft>
              <a:buClrTx/>
              <a:buSzTx/>
              <a:buFontTx/>
              <a:buNone/>
              <a:tabLst/>
              <a:defRPr/>
            </a:pPr>
            <a:r>
              <a:rPr lang="es-MX" b="1" dirty="0" smtClean="0"/>
              <a:t>Notas del Conferencista</a:t>
            </a:r>
          </a:p>
          <a:p>
            <a:pPr rtl="0">
              <a:spcAft>
                <a:spcPts val="600"/>
              </a:spcAft>
            </a:pPr>
            <a:r>
              <a:rPr lang="es-MX" sz="1200" kern="1200" dirty="0" smtClean="0">
                <a:solidFill>
                  <a:schemeClr val="tx1"/>
                </a:solidFill>
                <a:latin typeface="+mn-lt"/>
                <a:ea typeface="+mn-ea"/>
                <a:cs typeface="+mn-cs"/>
              </a:rPr>
              <a:t>La lumbalgia aguda es la segunda razón sintomática más común </a:t>
            </a:r>
            <a:r>
              <a:rPr lang="es-MX" dirty="0" smtClean="0"/>
              <a:t>de consulta al médico de atención primaria y la razón más común de visita al consultorio de cirujanos ortopedistas, </a:t>
            </a:r>
            <a:r>
              <a:rPr lang="es-MX" sz="1200" kern="1200" dirty="0" smtClean="0">
                <a:solidFill>
                  <a:schemeClr val="tx1"/>
                </a:solidFill>
                <a:latin typeface="+mn-lt"/>
                <a:ea typeface="+mn-ea"/>
                <a:cs typeface="+mn-cs"/>
              </a:rPr>
              <a:t>neurocirujanos, y médicos de medicina ocupacional.</a:t>
            </a:r>
          </a:p>
          <a:p>
            <a:pPr rtl="0">
              <a:spcAft>
                <a:spcPts val="600"/>
              </a:spcAft>
            </a:pPr>
            <a:endParaRPr lang="es-MX" sz="1200" kern="1200" dirty="0" smtClean="0">
              <a:solidFill>
                <a:schemeClr val="tx1"/>
              </a:solidFill>
              <a:latin typeface="+mn-lt"/>
              <a:ea typeface="+mn-ea"/>
              <a:cs typeface="+mn-cs"/>
            </a:endParaRPr>
          </a:p>
          <a:p>
            <a:pPr>
              <a:spcAft>
                <a:spcPts val="600"/>
              </a:spcAft>
            </a:pPr>
            <a:r>
              <a:rPr lang="es-MX" b="1" dirty="0" smtClean="0"/>
              <a:t>Referencias</a:t>
            </a:r>
          </a:p>
          <a:p>
            <a:r>
              <a:rPr lang="en-US" dirty="0" smtClean="0">
                <a:cs typeface="Arial" pitchFamily="34" charset="0"/>
              </a:rPr>
              <a:t>Chiodo </a:t>
            </a:r>
            <a:r>
              <a:rPr lang="en-US" i="1" dirty="0" smtClean="0">
                <a:cs typeface="Arial" pitchFamily="34" charset="0"/>
              </a:rPr>
              <a:t>A</a:t>
            </a:r>
            <a:r>
              <a:rPr lang="en-CA" i="1" dirty="0" smtClean="0">
                <a:cs typeface="Arial" pitchFamily="34" charset="0"/>
              </a:rPr>
              <a:t> et al. </a:t>
            </a:r>
            <a:r>
              <a:rPr lang="en-CA" i="1" dirty="0" smtClean="0"/>
              <a:t>Acute Low Back Pain</a:t>
            </a:r>
            <a:r>
              <a:rPr lang="en-CA" dirty="0" smtClean="0"/>
              <a:t>. </a:t>
            </a:r>
            <a:br>
              <a:rPr lang="en-CA" dirty="0" smtClean="0"/>
            </a:br>
            <a:r>
              <a:rPr lang="en-CA" dirty="0" smtClean="0"/>
              <a:t>Available at: </a:t>
            </a:r>
            <a:r>
              <a:rPr lang="en-CA" dirty="0" smtClean="0">
                <a:hlinkClick r:id="rId3"/>
              </a:rPr>
              <a:t>http://www.med.umich.edu/1info/fhp/practiceguides/back/back.pdf</a:t>
            </a:r>
            <a:r>
              <a:rPr lang="en-CA" dirty="0" smtClean="0"/>
              <a:t>. Accessed: October 17, 2013.</a:t>
            </a:r>
            <a:endParaRPr lang="en-US" dirty="0" smtClean="0">
              <a:cs typeface="Arial" pitchFamily="34" charset="0"/>
            </a:endParaRPr>
          </a:p>
          <a:p>
            <a:r>
              <a:rPr lang="en-CA" dirty="0" smtClean="0"/>
              <a:t>Cypress BK. Characteristics of physician visits for back symptoms: a national perspective. </a:t>
            </a:r>
            <a:r>
              <a:rPr lang="en-CA" i="1" dirty="0" smtClean="0"/>
              <a:t>Am J Public Health</a:t>
            </a:r>
            <a:r>
              <a:rPr lang="en-CA" dirty="0" smtClean="0"/>
              <a:t> 1983; 73(4):389-95.</a:t>
            </a:r>
          </a:p>
          <a:p>
            <a:pPr>
              <a:spcAft>
                <a:spcPts val="600"/>
              </a:spcAft>
            </a:pPr>
            <a:endParaRPr lang="en-CA" dirty="0"/>
          </a:p>
          <a:p>
            <a:pPr>
              <a:spcAft>
                <a:spcPts val="600"/>
              </a:spcAft>
            </a:pPr>
            <a:endParaRPr lang="en-CA" dirty="0" smtClean="0"/>
          </a:p>
          <a:p>
            <a:pPr rtl="0">
              <a:spcAft>
                <a:spcPts val="600"/>
              </a:spcAft>
            </a:pPr>
            <a:endParaRPr lang="en-CA" sz="1200" kern="1200" dirty="0" smtClean="0">
              <a:solidFill>
                <a:schemeClr val="tx1"/>
              </a:solidFill>
              <a:latin typeface="+mn-lt"/>
              <a:ea typeface="+mn-ea"/>
              <a:cs typeface="+mn-cs"/>
            </a:endParaRPr>
          </a:p>
          <a:p>
            <a:pPr>
              <a:spcAft>
                <a:spcPts val="600"/>
              </a:spcAft>
            </a:pPr>
            <a:endParaRPr lang="en-US" dirty="0"/>
          </a:p>
        </p:txBody>
      </p:sp>
      <p:sp>
        <p:nvSpPr>
          <p:cNvPr id="4" name="Slide Number Placeholder 3"/>
          <p:cNvSpPr>
            <a:spLocks noGrp="1"/>
          </p:cNvSpPr>
          <p:nvPr>
            <p:ph type="sldNum" sz="quarter" idx="10"/>
          </p:nvPr>
        </p:nvSpPr>
        <p:spPr/>
        <p:txBody>
          <a:bodyPr/>
          <a:lstStyle/>
          <a:p>
            <a:fld id="{26EE3837-FAC3-4AF5-AFC9-0F67F9E94C5D}" type="slidenum">
              <a:rPr lang="es-VE" smtClean="0"/>
              <a:pPr/>
              <a:t>10</a:t>
            </a:fld>
            <a:endParaRPr lang="es-V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880610"/>
          </a:xfrm>
        </p:spPr>
        <p:txBody>
          <a:bodyPr>
            <a:noAutofit/>
          </a:bodyPr>
          <a:lstStyle/>
          <a:p>
            <a:pPr marL="0" marR="0" indent="0" algn="l" defTabSz="914400" rtl="0" eaLnBrk="1" fontAlgn="auto" latinLnBrk="0" hangingPunct="1">
              <a:buClrTx/>
              <a:buSzTx/>
              <a:buFontTx/>
              <a:buNone/>
              <a:tabLst/>
              <a:defRPr/>
            </a:pPr>
            <a:r>
              <a:rPr lang="es-MX" sz="1050" b="1" dirty="0" smtClean="0"/>
              <a:t>Notas del Conferencista</a:t>
            </a:r>
          </a:p>
          <a:p>
            <a:pPr rtl="0"/>
            <a:r>
              <a:rPr lang="es-MX" sz="1050" baseline="0" dirty="0" smtClean="0"/>
              <a:t>La lumbalgia es el tipo de dolor más común que padecen los estadounidenses en todos los grupos de edad y el dolor de espalda es la causa principal de </a:t>
            </a:r>
            <a:r>
              <a:rPr lang="es-MX" sz="1050" dirty="0" smtClean="0"/>
              <a:t>discapacidad en estadounidenses menores de 45 años de edad.</a:t>
            </a:r>
            <a:r>
              <a:rPr lang="es-MX" sz="1050" baseline="30000" dirty="0" smtClean="0"/>
              <a:t> </a:t>
            </a:r>
            <a:r>
              <a:rPr lang="es-MX" sz="1050" dirty="0" smtClean="0"/>
              <a:t>El dolor de espalda en los trabajadores de 40 a 65 años resulta en 5.2 horas a la semana de productividad perdida y le cuesta a los patrones aproximadamente $7.4 mil millones al año.</a:t>
            </a:r>
            <a:r>
              <a:rPr lang="es-MX" sz="1050" baseline="0" dirty="0" smtClean="0"/>
              <a:t> Más adultos con l</a:t>
            </a:r>
            <a:r>
              <a:rPr lang="es-MX" sz="1050" dirty="0" smtClean="0"/>
              <a:t>umbalgia (28%) reportan actividad limitada debido a un padecimiento crónico que los adultos sin lumbalgia (10%).</a:t>
            </a:r>
            <a:r>
              <a:rPr lang="es-MX" sz="1050" baseline="30000" dirty="0" smtClean="0"/>
              <a:t> </a:t>
            </a:r>
            <a:r>
              <a:rPr lang="es-MX" sz="1050" dirty="0" smtClean="0"/>
              <a:t>Los costos directos del tratamiento médico para los diagnósticos de dolor de espalda en EU fueron $34 mil millones en 2010.</a:t>
            </a:r>
            <a:r>
              <a:rPr lang="es-MX" sz="1050" baseline="30000" dirty="0" smtClean="0"/>
              <a:t> </a:t>
            </a:r>
            <a:r>
              <a:rPr lang="es-MX" sz="1050" kern="1200" dirty="0" smtClean="0">
                <a:solidFill>
                  <a:schemeClr val="tx1"/>
                </a:solidFill>
              </a:rPr>
              <a:t>Se estimó que los costos indirectos excedían los $100 mil millones de dólares (UAD) donde la pequeña minoría de los pacientes crónicamente discapacitados consumieron el </a:t>
            </a:r>
            <a:r>
              <a:rPr lang="es-MX" sz="1050" kern="1200" baseline="0" dirty="0" smtClean="0">
                <a:solidFill>
                  <a:schemeClr val="tx1"/>
                </a:solidFill>
              </a:rPr>
              <a:t>80%</a:t>
            </a:r>
            <a:r>
              <a:rPr lang="es-MX" sz="1050" kern="1200" dirty="0" smtClean="0">
                <a:solidFill>
                  <a:schemeClr val="tx1"/>
                </a:solidFill>
              </a:rPr>
              <a:t> del costo.</a:t>
            </a:r>
            <a:endParaRPr lang="es-MX" sz="1050" kern="1200" baseline="30000" dirty="0" smtClean="0">
              <a:solidFill>
                <a:schemeClr val="tx1"/>
              </a:solidFill>
            </a:endParaRPr>
          </a:p>
          <a:p>
            <a:pPr rtl="0"/>
            <a:endParaRPr lang="es-MX" sz="1050" baseline="30000" dirty="0" smtClean="0"/>
          </a:p>
          <a:p>
            <a:r>
              <a:rPr lang="es-MX" sz="1050" b="1" dirty="0" smtClean="0"/>
              <a:t>Referencias</a:t>
            </a:r>
          </a:p>
          <a:p>
            <a:r>
              <a:rPr lang="en-CA" sz="1050" dirty="0" smtClean="0"/>
              <a:t>Anderssen GBJ. In: Frymoyer JW (ed). </a:t>
            </a:r>
            <a:r>
              <a:rPr lang="en-CA" sz="1050" i="1" dirty="0" smtClean="0"/>
              <a:t>The Adult Spine. Principles and Practice.</a:t>
            </a:r>
            <a:r>
              <a:rPr lang="en-CA" sz="1050" dirty="0" smtClean="0"/>
              <a:t> Raven Press; </a:t>
            </a:r>
            <a:br>
              <a:rPr lang="en-CA" sz="1050" dirty="0" smtClean="0"/>
            </a:br>
            <a:r>
              <a:rPr lang="en-CA" sz="1050" dirty="0" smtClean="0"/>
              <a:t>New York, NY: 1997. </a:t>
            </a:r>
          </a:p>
          <a:p>
            <a:r>
              <a:rPr lang="en-US" sz="1050" dirty="0" smtClean="0">
                <a:cs typeface="Arial" pitchFamily="34" charset="0"/>
              </a:rPr>
              <a:t>Chiodo A</a:t>
            </a:r>
            <a:r>
              <a:rPr lang="en-CA" sz="1050" dirty="0" smtClean="0">
                <a:cs typeface="Arial" pitchFamily="34" charset="0"/>
              </a:rPr>
              <a:t> </a:t>
            </a:r>
            <a:r>
              <a:rPr lang="en-CA" sz="1050" i="1" dirty="0" smtClean="0">
                <a:cs typeface="Arial" pitchFamily="34" charset="0"/>
              </a:rPr>
              <a:t>et al. </a:t>
            </a:r>
            <a:r>
              <a:rPr lang="en-CA" sz="1050" i="1" dirty="0" smtClean="0"/>
              <a:t>Acute Low Back Pain</a:t>
            </a:r>
            <a:r>
              <a:rPr lang="en-CA" sz="1050" dirty="0" smtClean="0"/>
              <a:t>. </a:t>
            </a:r>
            <a:br>
              <a:rPr lang="en-CA" sz="1050" dirty="0" smtClean="0"/>
            </a:br>
            <a:r>
              <a:rPr lang="en-CA" sz="1050" dirty="0" smtClean="0"/>
              <a:t>Available at: </a:t>
            </a:r>
            <a:r>
              <a:rPr lang="en-CA" sz="1050" dirty="0" smtClean="0">
                <a:hlinkClick r:id="rId3"/>
              </a:rPr>
              <a:t>http://www.med.umich.edu/1info/fhp/practiceguides/back/back.pdf</a:t>
            </a:r>
            <a:r>
              <a:rPr lang="en-CA" sz="1050" dirty="0" smtClean="0"/>
              <a:t>. </a:t>
            </a:r>
            <a:br>
              <a:rPr lang="en-CA" sz="1050" dirty="0" smtClean="0"/>
            </a:br>
            <a:r>
              <a:rPr lang="en-CA" sz="1050" dirty="0" smtClean="0"/>
              <a:t>Accessed: October 17, 2013.</a:t>
            </a:r>
            <a:endParaRPr lang="en-US" sz="1050" dirty="0" smtClean="0">
              <a:cs typeface="Arial" pitchFamily="34" charset="0"/>
            </a:endParaRPr>
          </a:p>
          <a:p>
            <a:r>
              <a:rPr lang="en-CA" sz="1050" dirty="0" smtClean="0"/>
              <a:t>Institute of Medicine. </a:t>
            </a:r>
            <a:r>
              <a:rPr lang="en-CA" sz="1050" i="1" dirty="0" smtClean="0"/>
              <a:t>Relieving Pain in America: A Blueprint for Transforming Prevention, Care, Education, and Research. </a:t>
            </a:r>
            <a:r>
              <a:rPr lang="en-CA" sz="1050" dirty="0" smtClean="0"/>
              <a:t>National Academies Press; Washington, DC: 2011.</a:t>
            </a:r>
          </a:p>
          <a:p>
            <a:r>
              <a:rPr lang="en-CA" sz="1050" dirty="0" smtClean="0"/>
              <a:t>National Center for Health Statistics. </a:t>
            </a:r>
            <a:r>
              <a:rPr lang="en-CA" sz="1050" i="1" dirty="0" smtClean="0"/>
              <a:t> Health, United States, 2006 with Chartbook on Trends in the Health of Americans. </a:t>
            </a:r>
            <a:r>
              <a:rPr lang="en-CA" sz="1050" dirty="0" smtClean="0"/>
              <a:t>Hyattsville, MD: 2006</a:t>
            </a:r>
          </a:p>
          <a:p>
            <a:r>
              <a:rPr lang="en-CA" sz="1050" dirty="0" smtClean="0"/>
              <a:t>Ricci JA </a:t>
            </a:r>
            <a:r>
              <a:rPr lang="en-CA" sz="1050" i="1" dirty="0" smtClean="0"/>
              <a:t>et al. </a:t>
            </a:r>
            <a:r>
              <a:rPr lang="en-CA" sz="1050" dirty="0" smtClean="0"/>
              <a:t>Back pain exacerbations and lost productive time costs in United States workers. </a:t>
            </a:r>
            <a:r>
              <a:rPr lang="en-CA" sz="1050" i="1" dirty="0" smtClean="0"/>
              <a:t>Spine (Phila Pa 1976)</a:t>
            </a:r>
            <a:r>
              <a:rPr lang="en-CA" sz="1050" dirty="0" smtClean="0"/>
              <a:t> 2006; 31(26):3052-60.</a:t>
            </a:r>
          </a:p>
          <a:p>
            <a:r>
              <a:rPr lang="en-CA" sz="1050" dirty="0" smtClean="0"/>
              <a:t>Stewart WF </a:t>
            </a:r>
            <a:r>
              <a:rPr lang="en-CA" sz="1050" i="1" dirty="0" smtClean="0"/>
              <a:t>et al.  </a:t>
            </a:r>
            <a:r>
              <a:rPr lang="en-CA" sz="1050" dirty="0" smtClean="0"/>
              <a:t>Lost productive work time costs from health conditions in the United States: results from the American Productivity Audit. </a:t>
            </a:r>
            <a:r>
              <a:rPr lang="en-CA" sz="1050" i="1" dirty="0" smtClean="0"/>
              <a:t>J Occup Environ Med</a:t>
            </a:r>
            <a:r>
              <a:rPr lang="en-CA" sz="1050" dirty="0" smtClean="0"/>
              <a:t> 2003; 45(12):1234-46.</a:t>
            </a:r>
          </a:p>
          <a:p>
            <a:pPr marL="228600" marR="0" indent="-228600" algn="l" defTabSz="914400" rtl="0" eaLnBrk="1" fontAlgn="auto" latinLnBrk="0" hangingPunct="1">
              <a:buClrTx/>
              <a:buSzTx/>
              <a:buFontTx/>
              <a:buAutoNum type="arabicPeriod"/>
              <a:tabLst/>
              <a:defRPr/>
            </a:pPr>
            <a:endParaRPr lang="en-CA" sz="1050" dirty="0" smtClean="0"/>
          </a:p>
          <a:p>
            <a:pPr marL="228600" indent="-228600">
              <a:buAutoNum type="arabicPeriod"/>
            </a:pPr>
            <a:endParaRPr lang="en-CA" sz="1050" dirty="0" smtClean="0"/>
          </a:p>
        </p:txBody>
      </p:sp>
      <p:sp>
        <p:nvSpPr>
          <p:cNvPr id="4" name="Slide Number Placeholder 3"/>
          <p:cNvSpPr>
            <a:spLocks noGrp="1"/>
          </p:cNvSpPr>
          <p:nvPr>
            <p:ph type="sldNum" sz="quarter" idx="10"/>
          </p:nvPr>
        </p:nvSpPr>
        <p:spPr/>
        <p:txBody>
          <a:bodyPr/>
          <a:lstStyle/>
          <a:p>
            <a:fld id="{26EE3837-FAC3-4AF5-AFC9-0F67F9E94C5D}" type="slidenum">
              <a:rPr lang="es-VE" smtClean="0"/>
              <a:pPr/>
              <a:t>11</a:t>
            </a:fld>
            <a:endParaRPr lang="es-V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04900" y="696913"/>
            <a:ext cx="4648200" cy="3486150"/>
          </a:xfrm>
        </p:spPr>
      </p:sp>
      <p:sp>
        <p:nvSpPr>
          <p:cNvPr id="3" name="2 Marcador de notas"/>
          <p:cNvSpPr>
            <a:spLocks noGrp="1"/>
          </p:cNvSpPr>
          <p:nvPr>
            <p:ph type="body" idx="1"/>
          </p:nvPr>
        </p:nvSpPr>
        <p:spPr>
          <a:xfrm>
            <a:off x="116632" y="4288160"/>
            <a:ext cx="6480720" cy="4536504"/>
          </a:xfrm>
        </p:spPr>
        <p:txBody>
          <a:bodyPr/>
          <a:lstStyle/>
          <a:p>
            <a:pPr>
              <a:lnSpc>
                <a:spcPct val="90000"/>
              </a:lnSpc>
              <a:spcAft>
                <a:spcPts val="600"/>
              </a:spcAft>
            </a:pPr>
            <a:r>
              <a:rPr lang="es-MX" sz="1100" b="1" baseline="0" dirty="0" smtClean="0"/>
              <a:t>Notas del Conferencista</a:t>
            </a:r>
          </a:p>
          <a:p>
            <a:pPr>
              <a:lnSpc>
                <a:spcPct val="90000"/>
              </a:lnSpc>
              <a:spcAft>
                <a:spcPts val="600"/>
              </a:spcAft>
            </a:pPr>
            <a:r>
              <a:rPr lang="es-MX" sz="1100" dirty="0" smtClean="0"/>
              <a:t>Mientras que el impacto clínico de la lumbalgia puede no parecen tan devastador como el asociado con enfermedad coronaria, artritis reumatoide, infección respiratoria, o accidente vascular cerebral, su impacto económico excede el de la enfermedad coronaria y los costos combinados de las otras enfermedades mencionadas.</a:t>
            </a:r>
            <a:r>
              <a:rPr lang="es-MX" sz="1100" baseline="30000" dirty="0" smtClean="0"/>
              <a:t>1</a:t>
            </a:r>
          </a:p>
          <a:p>
            <a:pPr>
              <a:lnSpc>
                <a:spcPct val="90000"/>
              </a:lnSpc>
              <a:spcAft>
                <a:spcPts val="600"/>
              </a:spcAft>
            </a:pPr>
            <a:r>
              <a:rPr lang="es-MX" sz="1100" dirty="0" smtClean="0"/>
              <a:t>Los costos médicos incluyen costos directos e indirectos. Los costos directos se refieren a los incurridos para la terapia e incluyen costos asociados con  visitas a la clínica, tratamiento farmacológico y no-farmacológico (ej:  dispositivos,) hospitalización y pruebas diagnósticas. Los costos indirectos incluyen costos asociados con la pérdida de días de trabajo, ausentismo, reducción y ajuste de tareas laborales, pago por trabajadores de reemplazo, daños y retiro debido a discapacidad. </a:t>
            </a:r>
          </a:p>
          <a:p>
            <a:pPr>
              <a:lnSpc>
                <a:spcPct val="90000"/>
              </a:lnSpc>
              <a:spcAft>
                <a:spcPts val="600"/>
              </a:spcAft>
            </a:pPr>
            <a:r>
              <a:rPr lang="es-MX" sz="1100" dirty="0" smtClean="0"/>
              <a:t>Ekman y colegas (2005) estimaron que los costos directos anuales para lumbalgia crónica por paciente eran de aproximadamente 15% de los costos anuales totales por paciente (es decir,  $2910 dólares [USD]; IC 95% $2080–3740) en Suecia en 2002. Se estimó que los costos indirectos eran de $16,600 (USD); IC 95% $14,600–18,500) por paciente u 85% de los costos totales por lumbalgia. Notablemente, los costos directos fueron en promedio cerca del doble para las mujeres en comparación con los hombres y los costos indirectos 22% mayores.</a:t>
            </a:r>
            <a:r>
              <a:rPr lang="es-MX" sz="1100" baseline="30000" dirty="0" smtClean="0"/>
              <a:t>2</a:t>
            </a:r>
          </a:p>
          <a:p>
            <a:pPr>
              <a:lnSpc>
                <a:spcPct val="90000"/>
              </a:lnSpc>
              <a:spcAft>
                <a:spcPts val="600"/>
              </a:spcAft>
            </a:pPr>
            <a:r>
              <a:rPr lang="es-MX" sz="1100" dirty="0" smtClean="0"/>
              <a:t>Debido a la naturaleza crónica de la lumbalgia, la carga financiera tenderá a aumentar con el tiempo. Por lo tanto es imperativo tomar medidas preventivas para retardar o evitar la progresión de la lumbalgia aguda a lumbalgia crónica.</a:t>
            </a:r>
          </a:p>
          <a:p>
            <a:pPr>
              <a:lnSpc>
                <a:spcPct val="90000"/>
              </a:lnSpc>
              <a:spcAft>
                <a:spcPts val="600"/>
              </a:spcAft>
            </a:pPr>
            <a:endParaRPr lang="es-MX" sz="1100" dirty="0" smtClean="0"/>
          </a:p>
          <a:p>
            <a:pPr>
              <a:lnSpc>
                <a:spcPct val="90000"/>
              </a:lnSpc>
              <a:spcAft>
                <a:spcPts val="300"/>
              </a:spcAft>
            </a:pPr>
            <a:r>
              <a:rPr lang="es-MX" sz="1100" b="1" dirty="0" smtClean="0"/>
              <a:t>Referencias</a:t>
            </a:r>
          </a:p>
          <a:p>
            <a:pPr marL="228600" indent="-228600">
              <a:lnSpc>
                <a:spcPct val="90000"/>
              </a:lnSpc>
              <a:spcAft>
                <a:spcPts val="300"/>
              </a:spcAft>
              <a:buFont typeface="+mj-lt"/>
              <a:buAutoNum type="arabicPeriod"/>
              <a:defRPr/>
            </a:pPr>
            <a:r>
              <a:rPr lang="en-CA" sz="1100" dirty="0" smtClean="0"/>
              <a:t>McKenzie RA, May S. </a:t>
            </a:r>
            <a:r>
              <a:rPr lang="en-CA" sz="1100" i="1" dirty="0" smtClean="0"/>
              <a:t>The Lumbar Spine: Mechanical Diagnosis and Therapy</a:t>
            </a:r>
            <a:r>
              <a:rPr lang="en-CA" sz="1100" dirty="0" smtClean="0"/>
              <a:t>. 2nd ed. Spinal Publications; Waikanae, NZ: 2003. </a:t>
            </a:r>
          </a:p>
          <a:p>
            <a:pPr marL="228600" indent="-228600">
              <a:lnSpc>
                <a:spcPct val="90000"/>
              </a:lnSpc>
              <a:spcAft>
                <a:spcPts val="300"/>
              </a:spcAft>
              <a:buFont typeface="+mj-lt"/>
              <a:buAutoNum type="arabicPeriod"/>
              <a:defRPr/>
            </a:pPr>
            <a:r>
              <a:rPr lang="en-CA" sz="1100" dirty="0" smtClean="0"/>
              <a:t>Ekman M </a:t>
            </a:r>
            <a:r>
              <a:rPr lang="en-CA" sz="1100" i="1" dirty="0" smtClean="0"/>
              <a:t>et al. </a:t>
            </a:r>
            <a:r>
              <a:rPr lang="en-CA" sz="1100" dirty="0" smtClean="0"/>
              <a:t>Burden of illness of chronic low back pain in Sweden: a cross-sectional, retrospective study in primary care setting. </a:t>
            </a:r>
            <a:r>
              <a:rPr lang="en-US" sz="1100" dirty="0" smtClean="0"/>
              <a:t> </a:t>
            </a:r>
            <a:r>
              <a:rPr lang="en-CA" sz="1100" i="1" dirty="0" smtClean="0"/>
              <a:t>Spine (Phila Pa 1976) </a:t>
            </a:r>
            <a:r>
              <a:rPr lang="en-CA" sz="1100" dirty="0" smtClean="0"/>
              <a:t>2005; 30(15):1777-85.</a:t>
            </a:r>
          </a:p>
          <a:p>
            <a:pPr>
              <a:lnSpc>
                <a:spcPct val="90000"/>
              </a:lnSpc>
              <a:spcAft>
                <a:spcPts val="300"/>
              </a:spcAft>
              <a:defRPr/>
            </a:pPr>
            <a:endParaRPr lang="en-CA" sz="1100" dirty="0" smtClean="0"/>
          </a:p>
          <a:p>
            <a:pPr>
              <a:lnSpc>
                <a:spcPct val="90000"/>
              </a:lnSpc>
            </a:pPr>
            <a:endParaRPr lang="en-US" sz="1100" dirty="0" smtClean="0"/>
          </a:p>
          <a:p>
            <a:pPr marR="0" algn="l" defTabSz="914400" rtl="0" eaLnBrk="1" fontAlgn="auto" latinLnBrk="0" hangingPunct="1">
              <a:lnSpc>
                <a:spcPct val="90000"/>
              </a:lnSpc>
              <a:spcBef>
                <a:spcPts val="0"/>
              </a:spcBef>
              <a:spcAft>
                <a:spcPts val="300"/>
              </a:spcAft>
              <a:buClrTx/>
              <a:buSzTx/>
              <a:tabLst/>
              <a:defRPr/>
            </a:pPr>
            <a:endParaRPr lang="es-MX" sz="1100" dirty="0" smtClean="0"/>
          </a:p>
          <a:p>
            <a:pPr>
              <a:lnSpc>
                <a:spcPct val="90000"/>
              </a:lnSpc>
              <a:spcAft>
                <a:spcPts val="600"/>
              </a:spcAft>
            </a:pPr>
            <a:endParaRPr lang="es-MX" sz="1100" dirty="0"/>
          </a:p>
        </p:txBody>
      </p:sp>
      <p:sp>
        <p:nvSpPr>
          <p:cNvPr id="4" name="3 Marcador de número de diapositiva"/>
          <p:cNvSpPr>
            <a:spLocks noGrp="1"/>
          </p:cNvSpPr>
          <p:nvPr>
            <p:ph type="sldNum" sz="quarter" idx="10"/>
          </p:nvPr>
        </p:nvSpPr>
        <p:spPr/>
        <p:txBody>
          <a:bodyPr/>
          <a:lstStyle/>
          <a:p>
            <a:fld id="{26EE3837-FAC3-4AF5-AFC9-0F67F9E94C5D}" type="slidenum">
              <a:rPr lang="es-VE" smtClean="0"/>
              <a:pPr/>
              <a:t>12</a:t>
            </a:fld>
            <a:endParaRPr lang="es-VE" dirty="0"/>
          </a:p>
        </p:txBody>
      </p:sp>
    </p:spTree>
    <p:extLst>
      <p:ext uri="{BB962C8B-B14F-4D97-AF65-F5344CB8AC3E}">
        <p14:creationId xmlns:p14="http://schemas.microsoft.com/office/powerpoint/2010/main" val="2724856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a:spcAft>
                <a:spcPts val="600"/>
              </a:spcAft>
            </a:pPr>
            <a:r>
              <a:rPr lang="es-MX" b="1" baseline="0" dirty="0" smtClean="0"/>
              <a:t>Notas del Conferencista</a:t>
            </a:r>
          </a:p>
          <a:p>
            <a:pPr>
              <a:spcAft>
                <a:spcPts val="600"/>
              </a:spcAft>
            </a:pPr>
            <a:r>
              <a:rPr lang="es-MX" spc="-10" baseline="0" dirty="0" smtClean="0"/>
              <a:t>Esta slide muestra los resultados de un meta-análisis que comparó el impacto económico de la lumbalgia crónica con el de pacientes control (sin lumbalgia) y los costos directos e indirectos para ambos grupos. El estudio incluyó </a:t>
            </a:r>
            <a:r>
              <a:rPr lang="es-MX" spc="-10" dirty="0" smtClean="0"/>
              <a:t>101,294 pacientes con  y sin lumbalgia. Más de la mitad (55%) de los pacientes eran mujeres, con una edad promedio de 47.2 ± 11.6 años. Los p</a:t>
            </a:r>
            <a:r>
              <a:rPr lang="es-MX" spc="-10" baseline="0" dirty="0" smtClean="0"/>
              <a:t>acientes con lumbalgia crónica</a:t>
            </a:r>
            <a:r>
              <a:rPr lang="es-MX" spc="-10" dirty="0" smtClean="0"/>
              <a:t> </a:t>
            </a:r>
            <a:r>
              <a:rPr lang="es-MX" spc="-10" baseline="0" dirty="0" smtClean="0"/>
              <a:t>tuvieron más</a:t>
            </a:r>
            <a:r>
              <a:rPr lang="es-MX" spc="-10" dirty="0" smtClean="0"/>
              <a:t> c</a:t>
            </a:r>
            <a:r>
              <a:rPr lang="es-MX" spc="-10" baseline="0" dirty="0" smtClean="0"/>
              <a:t>omorbilidades, incluyendo dolor músculo-esquelético, dolor neuropático, depresión, ansiedad y trastornos del sueño que los p</a:t>
            </a:r>
            <a:r>
              <a:rPr lang="es-MX" spc="-10" dirty="0" smtClean="0"/>
              <a:t>acientes control y el uso de fármacos fue </a:t>
            </a:r>
            <a:r>
              <a:rPr lang="es-MX" spc="-10" baseline="0" dirty="0" smtClean="0"/>
              <a:t> significativamente mayor en los pacientes con </a:t>
            </a:r>
            <a:r>
              <a:rPr lang="es-MX" spc="-10" dirty="0" smtClean="0"/>
              <a:t>l</a:t>
            </a:r>
            <a:r>
              <a:rPr lang="es-MX" spc="-10" baseline="0" dirty="0" smtClean="0"/>
              <a:t>umbalgia </a:t>
            </a:r>
            <a:r>
              <a:rPr lang="es-MX" spc="-10" dirty="0" smtClean="0"/>
              <a:t>c</a:t>
            </a:r>
            <a:r>
              <a:rPr lang="es-MX" spc="-10" baseline="0" dirty="0" smtClean="0"/>
              <a:t>rónica que en los pacientes </a:t>
            </a:r>
            <a:r>
              <a:rPr lang="es-MX" spc="-10" dirty="0" smtClean="0"/>
              <a:t>control. Los costos directos </a:t>
            </a:r>
            <a:r>
              <a:rPr lang="es-MX" spc="-10" baseline="0" dirty="0" smtClean="0"/>
              <a:t> asociados con los</a:t>
            </a:r>
            <a:r>
              <a:rPr lang="es-MX" spc="-10" dirty="0" smtClean="0"/>
              <a:t> </a:t>
            </a:r>
            <a:r>
              <a:rPr lang="es-MX" spc="-10" baseline="0" dirty="0" smtClean="0"/>
              <a:t>pacientes con </a:t>
            </a:r>
            <a:r>
              <a:rPr lang="es-MX" spc="-10" dirty="0" smtClean="0"/>
              <a:t>lumbalgia crónica fueron casi el triple de los del grupo </a:t>
            </a:r>
            <a:r>
              <a:rPr lang="es-MX" spc="-10" baseline="0" dirty="0" smtClean="0"/>
              <a:t>control.</a:t>
            </a:r>
          </a:p>
          <a:p>
            <a:pPr>
              <a:spcAft>
                <a:spcPts val="600"/>
              </a:spcAft>
            </a:pPr>
            <a:endParaRPr lang="es-MX" spc="-10" baseline="0" dirty="0" smtClean="0"/>
          </a:p>
          <a:p>
            <a:pPr>
              <a:spcAft>
                <a:spcPts val="600"/>
              </a:spcAft>
            </a:pPr>
            <a:r>
              <a:rPr lang="es-MX" b="1" dirty="0" smtClean="0"/>
              <a:t>Referencia</a:t>
            </a:r>
          </a:p>
          <a:p>
            <a:r>
              <a:rPr lang="en-CA" dirty="0" smtClean="0"/>
              <a:t>Gore M </a:t>
            </a:r>
            <a:r>
              <a:rPr lang="en-CA" i="1" dirty="0" smtClean="0"/>
              <a:t>et al. </a:t>
            </a:r>
            <a:r>
              <a:rPr lang="en-CA" dirty="0" smtClean="0"/>
              <a:t>The burden of chronic low back pain: clinical comorbidities, treatment patterns, and health care costs in usual care settings. </a:t>
            </a:r>
            <a:r>
              <a:rPr lang="en-CA" i="1" dirty="0" smtClean="0"/>
              <a:t>Spine (Phila Pa 1976)</a:t>
            </a:r>
            <a:r>
              <a:rPr lang="en-CA" dirty="0" smtClean="0"/>
              <a:t> 2012; 37(11):E668-77. </a:t>
            </a:r>
          </a:p>
          <a:p>
            <a:pPr>
              <a:spcAft>
                <a:spcPts val="600"/>
              </a:spcAft>
            </a:pPr>
            <a:endParaRPr lang="en-CA" noProof="0" dirty="0"/>
          </a:p>
          <a:p>
            <a:pPr>
              <a:spcAft>
                <a:spcPts val="600"/>
              </a:spcAft>
            </a:pPr>
            <a:endParaRPr lang="en-US" noProof="0" dirty="0"/>
          </a:p>
        </p:txBody>
      </p:sp>
      <p:sp>
        <p:nvSpPr>
          <p:cNvPr id="4" name="Slide Number Placeholder 3"/>
          <p:cNvSpPr>
            <a:spLocks noGrp="1"/>
          </p:cNvSpPr>
          <p:nvPr>
            <p:ph type="sldNum" sz="quarter" idx="10"/>
          </p:nvPr>
        </p:nvSpPr>
        <p:spPr/>
        <p:txBody>
          <a:bodyPr/>
          <a:lstStyle/>
          <a:p>
            <a:fld id="{26EE3837-FAC3-4AF5-AFC9-0F67F9E94C5D}" type="slidenum">
              <a:rPr lang="es-VE" smtClean="0"/>
              <a:pPr/>
              <a:t>13</a:t>
            </a:fld>
            <a:endParaRPr lang="es-VE" dirty="0"/>
          </a:p>
        </p:txBody>
      </p:sp>
    </p:spTree>
    <p:extLst>
      <p:ext uri="{BB962C8B-B14F-4D97-AF65-F5344CB8AC3E}">
        <p14:creationId xmlns:p14="http://schemas.microsoft.com/office/powerpoint/2010/main" val="25302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t>Notas del Conferencista</a:t>
            </a:r>
          </a:p>
          <a:p>
            <a:pPr>
              <a:spcAft>
                <a:spcPts val="600"/>
              </a:spcAft>
            </a:pPr>
            <a:r>
              <a:rPr lang="es-MX" baseline="0" dirty="0" smtClean="0"/>
              <a:t>Este estudio evaluó la prevalencia y costo de la lumbalgia con un componente </a:t>
            </a:r>
            <a:r>
              <a:rPr lang="es-MX" dirty="0" smtClean="0"/>
              <a:t>n</a:t>
            </a:r>
            <a:r>
              <a:rPr lang="es-MX" baseline="0" dirty="0" smtClean="0"/>
              <a:t>europático usando datos derivados de 3 </a:t>
            </a:r>
            <a:r>
              <a:rPr lang="es-MX" sz="1200" kern="1200" baseline="0" dirty="0" smtClean="0">
                <a:latin typeface="+mn-lt"/>
                <a:ea typeface="+mn-ea"/>
                <a:cs typeface="+mn-cs"/>
              </a:rPr>
              <a:t>estudios epidemiológicos — painDETECT 1, painDETECT 2 y el estudio </a:t>
            </a:r>
            <a:r>
              <a:rPr lang="es-MX" dirty="0" smtClean="0"/>
              <a:t>alemán de la Red de Investigación de Dolor de Espalda (Back Pain R</a:t>
            </a:r>
            <a:r>
              <a:rPr lang="es-MX" sz="1200" kern="1200" baseline="0" dirty="0" smtClean="0">
                <a:latin typeface="+mn-lt"/>
                <a:ea typeface="+mn-ea"/>
                <a:cs typeface="+mn-cs"/>
              </a:rPr>
              <a:t>esearch Network).</a:t>
            </a:r>
            <a:endParaRPr lang="es-MX" baseline="0" dirty="0" smtClean="0"/>
          </a:p>
          <a:p>
            <a:pPr>
              <a:spcAft>
                <a:spcPts val="600"/>
              </a:spcAft>
            </a:pPr>
            <a:r>
              <a:rPr lang="es-MX" baseline="0" dirty="0" smtClean="0"/>
              <a:t>El modelo de este estudio reveló una fuerte asociación entre la severidad del dolor y la proporción de personas con componentes de d</a:t>
            </a:r>
            <a:r>
              <a:rPr lang="es-MX" sz="1200" kern="1200" baseline="0" dirty="0" smtClean="0">
                <a:solidFill>
                  <a:schemeClr val="tx1"/>
                </a:solidFill>
                <a:latin typeface="+mn-lt"/>
                <a:ea typeface="+mn-ea"/>
                <a:cs typeface="+mn-cs"/>
              </a:rPr>
              <a:t>olor neuropático.  </a:t>
            </a:r>
            <a:r>
              <a:rPr lang="es-MX" dirty="0" smtClean="0"/>
              <a:t>A</a:t>
            </a:r>
            <a:r>
              <a:rPr lang="es-MX" sz="1200" kern="1200" baseline="0" dirty="0" smtClean="0">
                <a:solidFill>
                  <a:schemeClr val="tx1"/>
                </a:solidFill>
                <a:latin typeface="+mn-lt"/>
                <a:ea typeface="+mn-ea"/>
                <a:cs typeface="+mn-cs"/>
              </a:rPr>
              <a:t>unque el modelo predijo que solo </a:t>
            </a:r>
            <a:r>
              <a:rPr lang="es-MX" baseline="0" dirty="0" smtClean="0"/>
              <a:t>4% de la población general adulta tiene dolor de espalda persistente de origen </a:t>
            </a:r>
            <a:r>
              <a:rPr lang="es-MX" sz="1200" kern="1200" baseline="0" dirty="0" smtClean="0">
                <a:solidFill>
                  <a:schemeClr val="tx1"/>
                </a:solidFill>
                <a:latin typeface="+mn-lt"/>
                <a:ea typeface="+mn-ea"/>
                <a:cs typeface="+mn-cs"/>
              </a:rPr>
              <a:t>‘neuropático’, </a:t>
            </a:r>
            <a:r>
              <a:rPr lang="es-MX" sz="1200" kern="1200" baseline="0" dirty="0" smtClean="0">
                <a:latin typeface="+mn-lt"/>
                <a:ea typeface="+mn-ea"/>
                <a:cs typeface="+mn-cs"/>
              </a:rPr>
              <a:t>más del 10% de los costos relacionados con dolor de espalda pueden ser atribuibles a </a:t>
            </a:r>
            <a:r>
              <a:rPr lang="es-MX" dirty="0" smtClean="0"/>
              <a:t>d</a:t>
            </a:r>
            <a:r>
              <a:rPr lang="es-MX" sz="1200" kern="1200" baseline="0" dirty="0" smtClean="0">
                <a:latin typeface="+mn-lt"/>
                <a:ea typeface="+mn-ea"/>
                <a:cs typeface="+mn-cs"/>
              </a:rPr>
              <a:t>olor neuropático.  La desproporcionada carga económica que ejerce el dolor de espalda</a:t>
            </a:r>
            <a:r>
              <a:rPr lang="es-MX" sz="1200" kern="1200" dirty="0" smtClean="0">
                <a:latin typeface="+mn-lt"/>
                <a:ea typeface="+mn-ea"/>
                <a:cs typeface="+mn-cs"/>
              </a:rPr>
              <a:t> crónico asociado con un componente </a:t>
            </a:r>
            <a:r>
              <a:rPr lang="es-MX" sz="1200" kern="1200" baseline="0" dirty="0" smtClean="0">
                <a:latin typeface="+mn-lt"/>
                <a:ea typeface="+mn-ea"/>
                <a:cs typeface="+mn-cs"/>
              </a:rPr>
              <a:t>neuropático es recalcada por los cálculos que indican una diferencia del 67% en los costos de manejo de algesia entre las personas </a:t>
            </a:r>
            <a:r>
              <a:rPr lang="es-MX" sz="1200" kern="1200" baseline="0" dirty="0" smtClean="0">
                <a:solidFill>
                  <a:schemeClr val="tx1"/>
                </a:solidFill>
                <a:latin typeface="+mn-lt"/>
                <a:ea typeface="+mn-ea"/>
                <a:cs typeface="+mn-cs"/>
              </a:rPr>
              <a:t>con dolor Neuropático y dolor nociceptivo. </a:t>
            </a:r>
          </a:p>
          <a:p>
            <a:pPr>
              <a:spcAft>
                <a:spcPts val="600"/>
              </a:spcAft>
            </a:pPr>
            <a:endParaRPr lang="es-MX" sz="1200" kern="1200" baseline="0" dirty="0" smtClean="0">
              <a:solidFill>
                <a:schemeClr val="tx1"/>
              </a:solidFill>
              <a:latin typeface="+mn-lt"/>
              <a:ea typeface="+mn-ea"/>
              <a:cs typeface="+mn-cs"/>
            </a:endParaRPr>
          </a:p>
          <a:p>
            <a:pPr>
              <a:spcAft>
                <a:spcPts val="600"/>
              </a:spcAft>
            </a:pPr>
            <a:r>
              <a:rPr lang="es-MX" b="1" baseline="0" dirty="0" smtClean="0"/>
              <a:t>Referencia</a:t>
            </a:r>
          </a:p>
          <a:p>
            <a:pPr>
              <a:defRPr/>
            </a:pPr>
            <a:r>
              <a:rPr lang="en-US" dirty="0" smtClean="0"/>
              <a:t>Schmidt CO </a:t>
            </a:r>
            <a:r>
              <a:rPr lang="en-US" i="1" dirty="0" smtClean="0"/>
              <a:t>et al. </a:t>
            </a:r>
            <a:r>
              <a:rPr lang="en-US" dirty="0" smtClean="0"/>
              <a:t>Modelling the prevalence and cost of back pain with neuropathic components in the general population. </a:t>
            </a:r>
            <a:r>
              <a:rPr lang="en-US" i="1" dirty="0" smtClean="0"/>
              <a:t>Eur J Pain</a:t>
            </a:r>
            <a:r>
              <a:rPr lang="en-US" dirty="0" smtClean="0"/>
              <a:t> 2009; 13(10):1030-5. </a:t>
            </a:r>
          </a:p>
          <a:p>
            <a:pPr>
              <a:defRPr/>
            </a:pPr>
            <a:endParaRPr lang="en-US" dirty="0" smtClean="0"/>
          </a:p>
          <a:p>
            <a:pPr>
              <a:defRPr/>
            </a:pPr>
            <a:endParaRPr lang="en-US" dirty="0" smtClean="0"/>
          </a:p>
          <a:p>
            <a:pPr marL="0" marR="0" indent="0" algn="l" defTabSz="914400" rtl="0" eaLnBrk="1" fontAlgn="auto" latinLnBrk="0" hangingPunct="1">
              <a:spcBef>
                <a:spcPts val="0"/>
              </a:spcBef>
              <a:spcAft>
                <a:spcPts val="600"/>
              </a:spcAft>
              <a:buClrTx/>
              <a:buSzTx/>
              <a:buFontTx/>
              <a:buNone/>
              <a:tabLst/>
              <a:defRPr/>
            </a:pPr>
            <a:endParaRPr lang="en-US" dirty="0"/>
          </a:p>
          <a:p>
            <a:pPr marL="0" marR="0" indent="0" algn="l" defTabSz="914400" rtl="0" eaLnBrk="1" fontAlgn="auto" latinLnBrk="0" hangingPunct="1">
              <a:spcBef>
                <a:spcPts val="0"/>
              </a:spcBef>
              <a:spcAft>
                <a:spcPts val="600"/>
              </a:spcAft>
              <a:buClrTx/>
              <a:buSzTx/>
              <a:buFontTx/>
              <a:buNone/>
              <a:tabLst/>
              <a:defRPr/>
            </a:pPr>
            <a:endParaRPr lang="en-US" noProof="0" dirty="0" smtClean="0"/>
          </a:p>
        </p:txBody>
      </p:sp>
      <p:sp>
        <p:nvSpPr>
          <p:cNvPr id="4" name="Slide Number Placeholder 3"/>
          <p:cNvSpPr>
            <a:spLocks noGrp="1"/>
          </p:cNvSpPr>
          <p:nvPr>
            <p:ph type="sldNum" sz="quarter" idx="10"/>
          </p:nvPr>
        </p:nvSpPr>
        <p:spPr/>
        <p:txBody>
          <a:bodyPr/>
          <a:lstStyle/>
          <a:p>
            <a:fld id="{26EE3837-FAC3-4AF5-AFC9-0F67F9E94C5D}" type="slidenum">
              <a:rPr lang="es-VE" smtClean="0"/>
              <a:pPr/>
              <a:t>14</a:t>
            </a:fld>
            <a:endParaRPr lang="es-VE" dirty="0"/>
          </a:p>
        </p:txBody>
      </p:sp>
    </p:spTree>
    <p:extLst>
      <p:ext uri="{BB962C8B-B14F-4D97-AF65-F5344CB8AC3E}">
        <p14:creationId xmlns:p14="http://schemas.microsoft.com/office/powerpoint/2010/main" val="2678410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spcAft>
                <a:spcPts val="600"/>
              </a:spcAft>
            </a:pPr>
            <a:r>
              <a:rPr lang="es-MX" sz="1200" b="1" kern="1200" baseline="0" dirty="0" smtClean="0">
                <a:solidFill>
                  <a:schemeClr val="tx1"/>
                </a:solidFill>
                <a:latin typeface="+mn-lt"/>
                <a:ea typeface="+mn-ea"/>
                <a:cs typeface="+mn-cs"/>
              </a:rPr>
              <a:t>Notas del Conferencista</a:t>
            </a:r>
          </a:p>
          <a:p>
            <a:pPr rtl="0">
              <a:spcAft>
                <a:spcPts val="600"/>
              </a:spcAft>
            </a:pPr>
            <a:r>
              <a:rPr lang="es-MX" dirty="0" smtClean="0"/>
              <a:t>En los Estados Unidos, los costos totales por lumbalgia exceden los $100 mil millones al año donde el 75% del costo total es atribuible a menos del 5% de los pacientes con  lumbalgia.</a:t>
            </a:r>
            <a:r>
              <a:rPr lang="es-MX" baseline="30000" dirty="0" smtClean="0"/>
              <a:t>1</a:t>
            </a:r>
            <a:endParaRPr lang="es-MX" sz="1200" kern="1200" baseline="30000" dirty="0" smtClean="0">
              <a:solidFill>
                <a:schemeClr val="tx1"/>
              </a:solidFill>
              <a:latin typeface="+mn-lt"/>
              <a:ea typeface="+mn-ea"/>
              <a:cs typeface="+mn-cs"/>
            </a:endParaRPr>
          </a:p>
          <a:p>
            <a:pPr rtl="0">
              <a:spcAft>
                <a:spcPts val="600"/>
              </a:spcAft>
            </a:pPr>
            <a:r>
              <a:rPr lang="es-MX" sz="1200" kern="1200" dirty="0" smtClean="0">
                <a:solidFill>
                  <a:schemeClr val="tx1"/>
                </a:solidFill>
                <a:latin typeface="+mn-lt"/>
                <a:ea typeface="+mn-ea"/>
                <a:cs typeface="+mn-cs"/>
              </a:rPr>
              <a:t>En el Reino Unido</a:t>
            </a:r>
            <a:r>
              <a:rPr lang="es-MX" sz="1200" kern="1200" baseline="0" dirty="0" smtClean="0">
                <a:solidFill>
                  <a:schemeClr val="tx1"/>
                </a:solidFill>
                <a:latin typeface="+mn-lt"/>
                <a:ea typeface="+mn-ea"/>
                <a:cs typeface="+mn-cs"/>
              </a:rPr>
              <a:t>, el Servicio Nacional de Salud gasta más de £1 mil millones al año en costos (directos) relacionados con dolor de espalda mientras que el sector privado de servicios de salud gasta £565 millones al año. Consecuentemente, los costos directos totales de salud para dolor de espalda en la Reino Unido</a:t>
            </a:r>
            <a:r>
              <a:rPr lang="es-MX" sz="1200" kern="1200" dirty="0" smtClean="0">
                <a:solidFill>
                  <a:schemeClr val="tx1"/>
                </a:solidFill>
                <a:latin typeface="+mn-lt"/>
                <a:ea typeface="+mn-ea"/>
                <a:cs typeface="+mn-cs"/>
              </a:rPr>
              <a:t> son de </a:t>
            </a:r>
            <a:r>
              <a:rPr lang="es-MX" sz="1200" kern="1200" baseline="0" dirty="0" smtClean="0">
                <a:solidFill>
                  <a:schemeClr val="tx1"/>
                </a:solidFill>
                <a:latin typeface="+mn-lt"/>
                <a:ea typeface="+mn-ea"/>
                <a:cs typeface="+mn-cs"/>
              </a:rPr>
              <a:t>£1.6 mil millones al año.</a:t>
            </a:r>
            <a:r>
              <a:rPr lang="es-MX" sz="1200" kern="1200" baseline="30000" dirty="0" smtClean="0">
                <a:solidFill>
                  <a:schemeClr val="tx1"/>
                </a:solidFill>
                <a:latin typeface="+mn-lt"/>
                <a:ea typeface="+mn-ea"/>
                <a:cs typeface="+mn-cs"/>
              </a:rPr>
              <a:t>2</a:t>
            </a:r>
            <a:r>
              <a:rPr lang="es-MX" sz="1200" kern="1200" baseline="0" dirty="0" smtClean="0">
                <a:solidFill>
                  <a:schemeClr val="tx1"/>
                </a:solidFill>
                <a:latin typeface="+mn-lt"/>
                <a:ea typeface="+mn-ea"/>
                <a:cs typeface="+mn-cs"/>
              </a:rPr>
              <a:t> Los trastornos músculo-esqueléticos</a:t>
            </a:r>
            <a:r>
              <a:rPr lang="es-MX" sz="1200" kern="1200" dirty="0" smtClean="0">
                <a:solidFill>
                  <a:schemeClr val="tx1"/>
                </a:solidFill>
                <a:latin typeface="+mn-lt"/>
                <a:ea typeface="+mn-ea"/>
                <a:cs typeface="+mn-cs"/>
              </a:rPr>
              <a:t> </a:t>
            </a:r>
            <a:r>
              <a:rPr lang="es-MX" dirty="0" smtClean="0"/>
              <a:t>incluyendo dolor de espalda le cuestan a los empleadores del Reino Unido entre £590 y £624 millones al año.</a:t>
            </a:r>
            <a:r>
              <a:rPr lang="es-MX" baseline="30000" dirty="0" smtClean="0"/>
              <a:t>3</a:t>
            </a:r>
          </a:p>
          <a:p>
            <a:pPr rtl="0">
              <a:spcAft>
                <a:spcPts val="600"/>
              </a:spcAft>
            </a:pPr>
            <a:endParaRPr lang="es-MX" sz="1200" kern="1200" baseline="30000" dirty="0" smtClean="0">
              <a:solidFill>
                <a:schemeClr val="tx1"/>
              </a:solidFill>
              <a:latin typeface="+mn-lt"/>
              <a:ea typeface="+mn-ea"/>
              <a:cs typeface="+mn-cs"/>
            </a:endParaRPr>
          </a:p>
          <a:p>
            <a:pPr rtl="0">
              <a:spcAft>
                <a:spcPts val="600"/>
              </a:spcAft>
            </a:pPr>
            <a:r>
              <a:rPr lang="es-MX" sz="1200" b="1" kern="1200" dirty="0" smtClean="0">
                <a:solidFill>
                  <a:schemeClr val="tx1"/>
                </a:solidFill>
                <a:latin typeface="+mn-lt"/>
                <a:ea typeface="+mn-ea"/>
                <a:cs typeface="+mn-cs"/>
              </a:rPr>
              <a:t>Referencias</a:t>
            </a:r>
            <a:endParaRPr lang="es-MX" dirty="0" smtClean="0"/>
          </a:p>
          <a:p>
            <a:pPr marL="180975" indent="-180975">
              <a:buFont typeface="+mj-lt"/>
              <a:buAutoNum type="arabicPeriod"/>
            </a:pPr>
            <a:r>
              <a:rPr lang="en-CA" dirty="0" smtClean="0"/>
              <a:t>Katz JN. Lumbar disc disorders and low-back pain: socioeconomic factors and consequences. </a:t>
            </a:r>
            <a:r>
              <a:rPr lang="en-CA" i="1" dirty="0" smtClean="0"/>
              <a:t>J Bone Joint Surg Am </a:t>
            </a:r>
            <a:r>
              <a:rPr lang="en-CA" dirty="0" smtClean="0"/>
              <a:t>2006; 88(Suppl 2):21.</a:t>
            </a:r>
          </a:p>
          <a:p>
            <a:pPr marL="180975" indent="-180975">
              <a:buFont typeface="+mj-lt"/>
              <a:buAutoNum type="arabicPeriod"/>
            </a:pPr>
            <a:r>
              <a:rPr lang="en-CA" dirty="0" smtClean="0"/>
              <a:t>Maniadakis A, Gray A. The economic burden of back pain in the UK. </a:t>
            </a:r>
            <a:r>
              <a:rPr lang="en-CA" i="1" dirty="0" smtClean="0"/>
              <a:t>Pain</a:t>
            </a:r>
            <a:r>
              <a:rPr lang="en-CA" dirty="0" smtClean="0"/>
              <a:t> 2000; 84(1):95-103</a:t>
            </a:r>
          </a:p>
          <a:p>
            <a:pPr marL="180975" indent="-180975">
              <a:buFont typeface="+mj-lt"/>
              <a:buAutoNum type="arabicPeriod"/>
            </a:pPr>
            <a:r>
              <a:rPr lang="en-CA" dirty="0" smtClean="0"/>
              <a:t>British Pain Society. </a:t>
            </a:r>
            <a:r>
              <a:rPr lang="en-CA" i="1" dirty="0" smtClean="0"/>
              <a:t>Pain in Europe. A 2003 report. </a:t>
            </a:r>
            <a:r>
              <a:rPr lang="en-CA" dirty="0" smtClean="0"/>
              <a:t>Available at: </a:t>
            </a:r>
            <a:r>
              <a:rPr lang="en-CA" dirty="0" smtClean="0">
                <a:hlinkClick r:id="rId3"/>
              </a:rPr>
              <a:t>http://www.britishpainsociety.org/Pain%20in%20Europ%20survey%20report.pdf</a:t>
            </a:r>
            <a:r>
              <a:rPr lang="en-CA" dirty="0" smtClean="0"/>
              <a:t>. Accessed: October 17, 2013. </a:t>
            </a:r>
          </a:p>
          <a:p>
            <a:endParaRPr lang="en-US" dirty="0" smtClean="0"/>
          </a:p>
          <a:p>
            <a:pPr>
              <a:spcAft>
                <a:spcPts val="600"/>
              </a:spcAft>
            </a:pPr>
            <a:endParaRPr lang="en-US" dirty="0"/>
          </a:p>
        </p:txBody>
      </p:sp>
      <p:sp>
        <p:nvSpPr>
          <p:cNvPr id="4" name="Slide Number Placeholder 3"/>
          <p:cNvSpPr>
            <a:spLocks noGrp="1"/>
          </p:cNvSpPr>
          <p:nvPr>
            <p:ph type="sldNum" sz="quarter" idx="10"/>
          </p:nvPr>
        </p:nvSpPr>
        <p:spPr/>
        <p:txBody>
          <a:bodyPr/>
          <a:lstStyle/>
          <a:p>
            <a:fld id="{26EE3837-FAC3-4AF5-AFC9-0F67F9E94C5D}" type="slidenum">
              <a:rPr lang="es-VE" smtClean="0"/>
              <a:pPr/>
              <a:t>15</a:t>
            </a:fld>
            <a:endParaRPr lang="es-V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16</a:t>
            </a:fld>
            <a:endParaRPr lang="en-CA" dirty="0">
              <a:solidFill>
                <a:prstClr val="black"/>
              </a:solidFill>
            </a:endParaRPr>
          </a:p>
        </p:txBody>
      </p:sp>
    </p:spTree>
    <p:extLst>
      <p:ext uri="{BB962C8B-B14F-4D97-AF65-F5344CB8AC3E}">
        <p14:creationId xmlns:p14="http://schemas.microsoft.com/office/powerpoint/2010/main" val="606222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38DAAB15-4780-40A3-9195-363382BAE2AC}" type="slidenum">
              <a:rPr lang="en-US" smtClean="0">
                <a:ea typeface="ヒラギノ角ゴ Pro W3"/>
                <a:cs typeface="ヒラギノ角ゴ Pro W3"/>
              </a:rPr>
              <a:pPr/>
              <a:t>17</a:t>
            </a:fld>
            <a:endParaRPr lang="en-US" dirty="0" smtClean="0">
              <a:ea typeface="ヒラギノ角ゴ Pro W3"/>
              <a:cs typeface="ヒラギノ角ゴ Pro W3"/>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685800" y="4415790"/>
            <a:ext cx="5486400" cy="4332065"/>
          </a:xfrm>
          <a:noFill/>
          <a:ln/>
        </p:spPr>
        <p:txBody>
          <a:bodyPr/>
          <a:lstStyle/>
          <a:p>
            <a:pPr>
              <a:spcBef>
                <a:spcPct val="0"/>
              </a:spcBef>
              <a:spcAft>
                <a:spcPts val="600"/>
              </a:spcAft>
            </a:pPr>
            <a:r>
              <a:rPr lang="es-MX" b="1" dirty="0" smtClean="0"/>
              <a:t>Notas del Conferencista</a:t>
            </a:r>
          </a:p>
          <a:p>
            <a:r>
              <a:rPr lang="es-MX" dirty="0" smtClean="0"/>
              <a:t>Las personas con dolor generalmente presentan más de un padecimiento doloroso. Usando datos de reclamos (de seguros) administrativos de Thomson Reuters MarketScan® de Estados Unidos y de bases de datos de reclamos retrospectivos de Medicare Supplemental de los años 2005–2007, Davis et al (2011) realizaron un análisis retrospectivo de las tasas de comorbilidad, uso de analgésicos, y costos de salud de 1,211,483 adultos con cuando menos un padecimiento de dolor durante el periodo de 1-año del estudio. </a:t>
            </a:r>
          </a:p>
          <a:p>
            <a:pPr>
              <a:spcAft>
                <a:spcPts val="600"/>
              </a:spcAft>
            </a:pPr>
            <a:r>
              <a:rPr lang="es-MX" dirty="0" smtClean="0"/>
              <a:t>Los padecimientos de dolor músculo-esquelético estuvieron entre las cohortes más prevalentes mientras que el dolor por cáncer y el dolor de miembro fantasma fueron los menos prevalentes. Hubo una amplia variabilidad en el número promedio de condiciones de dolor comórbidas, tasas de padecimientos de salud mental, tasas de trastornos del sueño y costos totales de servicios de salud anuales entre las cohortes examinadas. Los hallazgos de este análisis reforzaron la noción de que el dolor en todos sentidos es único en cada persona.</a:t>
            </a:r>
          </a:p>
          <a:p>
            <a:pPr>
              <a:spcAft>
                <a:spcPts val="600"/>
              </a:spcAft>
            </a:pPr>
            <a:endParaRPr lang="es-MX" dirty="0" smtClean="0"/>
          </a:p>
          <a:p>
            <a:pPr>
              <a:spcBef>
                <a:spcPct val="0"/>
              </a:spcBef>
              <a:spcAft>
                <a:spcPts val="600"/>
              </a:spcAft>
            </a:pPr>
            <a:r>
              <a:rPr lang="es-MX" b="1" dirty="0" smtClean="0"/>
              <a:t>Referencia</a:t>
            </a:r>
          </a:p>
          <a:p>
            <a:pPr>
              <a:spcBef>
                <a:spcPct val="0"/>
              </a:spcBef>
              <a:defRPr/>
            </a:pPr>
            <a:r>
              <a:rPr lang="en-CA" dirty="0" smtClean="0"/>
              <a:t>Davis JA </a:t>
            </a:r>
            <a:r>
              <a:rPr lang="en-CA" i="1" dirty="0" smtClean="0"/>
              <a:t>et al. </a:t>
            </a:r>
            <a:r>
              <a:rPr lang="en-CA" dirty="0" smtClean="0"/>
              <a:t>Incidence and impact of pain conditions and comorbid illnesses. </a:t>
            </a:r>
            <a:br>
              <a:rPr lang="en-CA" dirty="0" smtClean="0"/>
            </a:br>
            <a:r>
              <a:rPr lang="en-CA" i="1" dirty="0" smtClean="0"/>
              <a:t>J Pain Res</a:t>
            </a:r>
            <a:r>
              <a:rPr lang="en-CA" dirty="0" smtClean="0"/>
              <a:t> 2011; 4:331-45.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ts val="600"/>
              </a:spcAft>
            </a:pPr>
            <a:r>
              <a:rPr lang="es-MX" b="1" dirty="0" smtClean="0"/>
              <a:t>Notas del Conferencista</a:t>
            </a:r>
          </a:p>
          <a:p>
            <a:r>
              <a:rPr lang="es-MX" dirty="0" smtClean="0"/>
              <a:t>Las personas con dolor generalmente presentan más de un padecimiento doloroso. Usando datos de reclamos (de seguros) administrativos de Thomson Reuters MarketScan® de Estados Unidos y de bases de datos de reclamos retrospectivos de Medicare Supplemental de los años 2005–2007, Davis et al (2011) realizaron un análisis retrospectivo de las tasas de comorbilidad, uso de analgésicos, y costos de salud de 1,211,483 adultos con cuando menos un padecimiento de dolor durante el periodo de 1-año del estudio. </a:t>
            </a:r>
          </a:p>
          <a:p>
            <a:r>
              <a:rPr lang="es-MX" dirty="0" smtClean="0"/>
              <a:t>Los padecimientos de dolor músculo-esquelético estuvieron entre las cohortes más prevalentes mientras que el dolor por cáncer y el dolor de miembro fantasma fueron los menos prevalentes. Hubo una amplia variabilidad en el número promedio de condiciones de dolor comórbidas, tasas de padecimientos de salud mental, tasas de trastornos del sueño y costos totales de servicios de salud anuales entre las cohortes examinadas. Los hallazgos de este análisis reforzaron la noción de que el dolor en todos sentidos es único en cada persona.</a:t>
            </a:r>
          </a:p>
          <a:p>
            <a:pPr>
              <a:spcAft>
                <a:spcPts val="600"/>
              </a:spcAft>
            </a:pPr>
            <a:endParaRPr lang="es-MX" dirty="0" smtClean="0"/>
          </a:p>
          <a:p>
            <a:pPr>
              <a:spcBef>
                <a:spcPct val="0"/>
              </a:spcBef>
              <a:spcAft>
                <a:spcPts val="600"/>
              </a:spcAft>
            </a:pPr>
            <a:r>
              <a:rPr lang="es-MX" b="1" dirty="0" smtClean="0"/>
              <a:t>Referencia</a:t>
            </a:r>
          </a:p>
          <a:p>
            <a:pPr>
              <a:spcBef>
                <a:spcPct val="0"/>
              </a:spcBef>
              <a:defRPr/>
            </a:pPr>
            <a:r>
              <a:rPr lang="en-CA" dirty="0" smtClean="0"/>
              <a:t>Davis JA </a:t>
            </a:r>
            <a:r>
              <a:rPr lang="en-CA" i="1" dirty="0" smtClean="0"/>
              <a:t>et al. </a:t>
            </a:r>
            <a:r>
              <a:rPr lang="en-CA" dirty="0" smtClean="0"/>
              <a:t>Incidence and impact of pain conditions and comorbid illnesses. </a:t>
            </a:r>
            <a:br>
              <a:rPr lang="en-CA" dirty="0" smtClean="0"/>
            </a:br>
            <a:r>
              <a:rPr lang="en-CA" i="1" dirty="0" smtClean="0"/>
              <a:t>J Pain Res</a:t>
            </a:r>
            <a:r>
              <a:rPr lang="en-CA" dirty="0" smtClean="0"/>
              <a:t> 2011; 4:331-45. </a:t>
            </a:r>
          </a:p>
          <a:p>
            <a:pPr marL="0" marR="0" indent="0" algn="l" defTabSz="914400" rtl="0" eaLnBrk="1" fontAlgn="auto" latinLnBrk="0" hangingPunct="1">
              <a:spcBef>
                <a:spcPct val="0"/>
              </a:spcBef>
              <a:spcAft>
                <a:spcPts val="600"/>
              </a:spcAft>
              <a:buClrTx/>
              <a:buSzTx/>
              <a:buFontTx/>
              <a:buNone/>
              <a:tabLst/>
              <a:defRPr/>
            </a:pPr>
            <a:endParaRPr lang="es-MX" sz="1200" dirty="0" smtClean="0"/>
          </a:p>
        </p:txBody>
      </p:sp>
      <p:sp>
        <p:nvSpPr>
          <p:cNvPr id="4" name="Slide Number Placeholder 3"/>
          <p:cNvSpPr>
            <a:spLocks noGrp="1"/>
          </p:cNvSpPr>
          <p:nvPr>
            <p:ph type="sldNum" sz="quarter" idx="10"/>
          </p:nvPr>
        </p:nvSpPr>
        <p:spPr/>
        <p:txBody>
          <a:bodyPr/>
          <a:lstStyle/>
          <a:p>
            <a:fld id="{C869435C-097B-40B4-A7F6-991F06607D84}" type="slidenum">
              <a:rPr lang="en-CA" smtClean="0"/>
              <a:pPr/>
              <a:t>18</a:t>
            </a:fld>
            <a:endParaRPr lang="en-CA" dirty="0"/>
          </a:p>
        </p:txBody>
      </p:sp>
    </p:spTree>
    <p:extLst>
      <p:ext uri="{BB962C8B-B14F-4D97-AF65-F5344CB8AC3E}">
        <p14:creationId xmlns:p14="http://schemas.microsoft.com/office/powerpoint/2010/main" val="1588459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19</a:t>
            </a:fld>
            <a:endParaRPr lang="en-CA" dirty="0">
              <a:solidFill>
                <a:prstClr val="black"/>
              </a:solidFill>
            </a:endParaRPr>
          </a:p>
        </p:txBody>
      </p:sp>
    </p:spTree>
    <p:extLst>
      <p:ext uri="{BB962C8B-B14F-4D97-AF65-F5344CB8AC3E}">
        <p14:creationId xmlns:p14="http://schemas.microsoft.com/office/powerpoint/2010/main" val="721704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b="1" dirty="0" smtClean="0"/>
              <a:t>Notas del Conferencista</a:t>
            </a:r>
          </a:p>
          <a:p>
            <a:r>
              <a:rPr lang="es-MX" dirty="0" smtClean="0"/>
              <a:t>Por favor reconoce a los miembros del comité de desarrollo.</a:t>
            </a: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56000E92-BC9D-424C-8A08-29459ECE21ED}" type="slidenum">
              <a:rPr lang="fr-CA">
                <a:solidFill>
                  <a:srgbClr val="000000"/>
                </a:solidFill>
                <a:latin typeface="Calibri" pitchFamily="34" charset="0"/>
              </a:rPr>
              <a:pPr eaLnBrk="1" hangingPunct="1"/>
              <a:t>2</a:t>
            </a:fld>
            <a:endParaRPr lang="fr-CA" dirty="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dirty="0" smtClean="0"/>
              <a:t>Notas del Conferencista</a:t>
            </a:r>
          </a:p>
          <a:p>
            <a:pPr>
              <a:spcAft>
                <a:spcPts val="600"/>
              </a:spcAft>
            </a:pPr>
            <a:r>
              <a:rPr lang="es-MX" dirty="0" smtClean="0"/>
              <a:t>Esta slide puede ser usada para resumir los mensajes clave de esta sección.</a:t>
            </a:r>
          </a:p>
          <a:p>
            <a:pPr>
              <a:spcAft>
                <a:spcPts val="600"/>
              </a:spcAft>
            </a:pPr>
            <a:endParaRPr lang="es-MX"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20</a:t>
            </a:fld>
            <a:endParaRPr lang="en-CA" dirty="0">
              <a:solidFill>
                <a:prstClr val="black"/>
              </a:solidFill>
            </a:endParaRPr>
          </a:p>
        </p:txBody>
      </p:sp>
    </p:spTree>
    <p:extLst>
      <p:ext uri="{BB962C8B-B14F-4D97-AF65-F5344CB8AC3E}">
        <p14:creationId xmlns:p14="http://schemas.microsoft.com/office/powerpoint/2010/main" val="198514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MX" b="1" dirty="0" smtClean="0"/>
              <a:t>Notas del Conferencista</a:t>
            </a:r>
          </a:p>
          <a:p>
            <a:r>
              <a:rPr lang="es-MX" dirty="0" smtClean="0"/>
              <a:t>Revisa los objetivos de aprendizaje de esta sección con los participantes y pregunta si tienen objetivos adicionales.</a:t>
            </a:r>
          </a:p>
          <a:p>
            <a:endParaRPr lang="es-MX"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3</a:t>
            </a:fld>
            <a:endParaRPr lang="es-MX"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4</a:t>
            </a:fld>
            <a:endParaRPr lang="en-CA" dirty="0"/>
          </a:p>
        </p:txBody>
      </p:sp>
    </p:spTree>
    <p:extLst>
      <p:ext uri="{BB962C8B-B14F-4D97-AF65-F5344CB8AC3E}">
        <p14:creationId xmlns:p14="http://schemas.microsoft.com/office/powerpoint/2010/main" val="1165658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5</a:t>
            </a:fld>
            <a:endParaRPr lang="en-CA" dirty="0"/>
          </a:p>
        </p:txBody>
      </p:sp>
    </p:spTree>
    <p:extLst>
      <p:ext uri="{BB962C8B-B14F-4D97-AF65-F5344CB8AC3E}">
        <p14:creationId xmlns:p14="http://schemas.microsoft.com/office/powerpoint/2010/main" val="435937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s-MX" b="1" dirty="0" smtClean="0"/>
              <a:t>Notas del Conferencista</a:t>
            </a:r>
          </a:p>
          <a:p>
            <a:pPr>
              <a:spcAft>
                <a:spcPts val="600"/>
              </a:spcAft>
            </a:pPr>
            <a:r>
              <a:rPr lang="es-MX" dirty="0" smtClean="0"/>
              <a:t>La lumbalgia es la causa número uno de discapacidad laboral y la segunda razón más común (después de la enfermedad respiratoria) de consultas al médico.  </a:t>
            </a:r>
          </a:p>
          <a:p>
            <a:pPr>
              <a:spcAft>
                <a:spcPts val="600"/>
              </a:spcAft>
            </a:pPr>
            <a:endParaRPr lang="es-MX" dirty="0" smtClean="0"/>
          </a:p>
          <a:p>
            <a:pPr>
              <a:spcAft>
                <a:spcPts val="600"/>
              </a:spcAft>
            </a:pPr>
            <a:r>
              <a:rPr lang="es-MX" b="1" dirty="0" smtClean="0"/>
              <a:t>Referencias</a:t>
            </a:r>
          </a:p>
          <a:p>
            <a:r>
              <a:rPr lang="en-CA" dirty="0" smtClean="0"/>
              <a:t>Hart LG </a:t>
            </a:r>
            <a:r>
              <a:rPr lang="en-CA" i="1" dirty="0" smtClean="0"/>
              <a:t>et al. </a:t>
            </a:r>
            <a:r>
              <a:rPr lang="en-CA" dirty="0" smtClean="0"/>
              <a:t>Physician office visits for low back pain. Frequency, clinical evaluation, and treatment patterns from a U.S. national survey. </a:t>
            </a:r>
            <a:r>
              <a:rPr lang="en-CA" i="1" dirty="0" smtClean="0"/>
              <a:t>Spine (Phila Pa 1976)</a:t>
            </a:r>
            <a:r>
              <a:rPr lang="en-CA" dirty="0" smtClean="0"/>
              <a:t> 1995; 20(1):11-9.</a:t>
            </a:r>
          </a:p>
          <a:p>
            <a:r>
              <a:rPr lang="en-CA" dirty="0" smtClean="0"/>
              <a:t>National Institutes of Health. </a:t>
            </a:r>
            <a:r>
              <a:rPr lang="en-CA" i="1" dirty="0" smtClean="0"/>
              <a:t>Low Back Pain Fact Sheet. </a:t>
            </a:r>
            <a:br>
              <a:rPr lang="en-CA" i="1" dirty="0" smtClean="0"/>
            </a:br>
            <a:r>
              <a:rPr lang="en-CA" dirty="0" smtClean="0"/>
              <a:t>Available at: http://www.ninds.nih.gov/disorders/backpain/detail_backpain.htm. </a:t>
            </a:r>
            <a:br>
              <a:rPr lang="en-CA" dirty="0" smtClean="0"/>
            </a:br>
            <a:r>
              <a:rPr lang="en-CA" dirty="0" smtClean="0"/>
              <a:t>Accessed: July 22, 2013.</a:t>
            </a:r>
          </a:p>
          <a:p>
            <a:endParaRPr lang="en-CA" dirty="0"/>
          </a:p>
          <a:p>
            <a:endParaRPr lang="en-CA" dirty="0" smtClean="0"/>
          </a:p>
          <a:p>
            <a:endParaRPr lang="en-CA" dirty="0"/>
          </a:p>
        </p:txBody>
      </p:sp>
      <p:sp>
        <p:nvSpPr>
          <p:cNvPr id="4" name="Slide Number Placeholder 3"/>
          <p:cNvSpPr>
            <a:spLocks noGrp="1"/>
          </p:cNvSpPr>
          <p:nvPr>
            <p:ph type="sldNum" sz="quarter" idx="10"/>
          </p:nvPr>
        </p:nvSpPr>
        <p:spPr/>
        <p:txBody>
          <a:bodyPr/>
          <a:lstStyle/>
          <a:p>
            <a:fld id="{EFE8784B-3E46-4D8A-B7C7-681B694BEE2E}" type="slidenum">
              <a:rPr lang="es-MX" smtClean="0">
                <a:solidFill>
                  <a:prstClr val="black"/>
                </a:solidFill>
              </a:rPr>
              <a:pPr/>
              <a:t>6</a:t>
            </a:fld>
            <a:endParaRPr lang="es-MX" dirty="0">
              <a:solidFill>
                <a:prstClr val="black"/>
              </a:solidFill>
            </a:endParaRPr>
          </a:p>
        </p:txBody>
      </p:sp>
    </p:spTree>
    <p:extLst>
      <p:ext uri="{BB962C8B-B14F-4D97-AF65-F5344CB8AC3E}">
        <p14:creationId xmlns:p14="http://schemas.microsoft.com/office/powerpoint/2010/main" val="1649898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7</a:t>
            </a:fld>
            <a:endParaRPr lang="en-CA" dirty="0">
              <a:solidFill>
                <a:prstClr val="black"/>
              </a:solidFill>
            </a:endParaRPr>
          </a:p>
        </p:txBody>
      </p:sp>
    </p:spTree>
    <p:extLst>
      <p:ext uri="{BB962C8B-B14F-4D97-AF65-F5344CB8AC3E}">
        <p14:creationId xmlns:p14="http://schemas.microsoft.com/office/powerpoint/2010/main" val="3514101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spcBef>
                <a:spcPts val="0"/>
              </a:spcBef>
              <a:spcAft>
                <a:spcPts val="600"/>
              </a:spcAft>
              <a:buClrTx/>
              <a:buSzTx/>
              <a:buFontTx/>
              <a:buNone/>
              <a:tabLst/>
              <a:defRPr/>
            </a:pPr>
            <a:r>
              <a:rPr lang="es-MX" b="1" dirty="0" smtClean="0"/>
              <a:t>Notas del Conferencista</a:t>
            </a:r>
          </a:p>
          <a:p>
            <a:pPr>
              <a:spcAft>
                <a:spcPts val="600"/>
              </a:spcAft>
            </a:pPr>
            <a:r>
              <a:rPr lang="es-MX" dirty="0" smtClean="0"/>
              <a:t>Kemppi et al (2012) evaluaron la relación entre el estatus funcional de los pacientes con lumbalgia y la importancia percibida de la función cotidiana relacionada con el dolor. La experiencia del paciente sobre el dolor y 9 habilidades funcionales relacionadas con el dolor seleccionadas fueron medidas usando auto-evaluación con la escala visual análoga (EVA), de 0 (sin problema para realizarlo) a 100 (imposible de realizarlo).</a:t>
            </a:r>
          </a:p>
          <a:p>
            <a:pPr>
              <a:spcAft>
                <a:spcPts val="600"/>
              </a:spcAft>
            </a:pPr>
            <a:endParaRPr lang="es-MX" dirty="0" smtClean="0">
              <a:effectLst/>
            </a:endParaRPr>
          </a:p>
          <a:p>
            <a:pPr>
              <a:spcAft>
                <a:spcPts val="600"/>
              </a:spcAft>
            </a:pPr>
            <a:r>
              <a:rPr lang="es-MX" b="1" dirty="0" smtClean="0"/>
              <a:t>Referencia</a:t>
            </a:r>
          </a:p>
          <a:p>
            <a:pPr>
              <a:defRPr/>
            </a:pPr>
            <a:r>
              <a:rPr lang="en-US" dirty="0" smtClean="0"/>
              <a:t>Kemppi C </a:t>
            </a:r>
            <a:r>
              <a:rPr lang="en-US" i="1" dirty="0" smtClean="0"/>
              <a:t>et al. </a:t>
            </a:r>
            <a:r>
              <a:rPr lang="en-US" dirty="0" smtClean="0"/>
              <a:t>Perceived relative importance of pain-related functions among patients with low back pain. </a:t>
            </a:r>
            <a:r>
              <a:rPr lang="en-US" i="1" dirty="0" smtClean="0"/>
              <a:t>J Rehabil Med</a:t>
            </a:r>
            <a:r>
              <a:rPr lang="en-US" dirty="0" smtClean="0"/>
              <a:t> 2012; 44(2):158-62. </a:t>
            </a:r>
          </a:p>
        </p:txBody>
      </p:sp>
      <p:sp>
        <p:nvSpPr>
          <p:cNvPr id="4" name="Slide Number Placeholder 3"/>
          <p:cNvSpPr>
            <a:spLocks noGrp="1"/>
          </p:cNvSpPr>
          <p:nvPr>
            <p:ph type="sldNum" sz="quarter" idx="10"/>
          </p:nvPr>
        </p:nvSpPr>
        <p:spPr/>
        <p:txBody>
          <a:bodyPr/>
          <a:lstStyle/>
          <a:p>
            <a:fld id="{30CC17DA-21B4-4E78-AD9B-626CF448CD6A}" type="slidenum">
              <a:rPr lang="en-CA" smtClean="0"/>
              <a:pPr/>
              <a:t>8</a:t>
            </a:fld>
            <a:endParaRPr lang="en-CA" dirty="0"/>
          </a:p>
        </p:txBody>
      </p:sp>
    </p:spTree>
    <p:extLst>
      <p:ext uri="{BB962C8B-B14F-4D97-AF65-F5344CB8AC3E}">
        <p14:creationId xmlns:p14="http://schemas.microsoft.com/office/powerpoint/2010/main" val="59810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9</a:t>
            </a:fld>
            <a:endParaRPr lang="en-CA" dirty="0">
              <a:solidFill>
                <a:prstClr val="black"/>
              </a:solidFill>
            </a:endParaRPr>
          </a:p>
        </p:txBody>
      </p:sp>
    </p:spTree>
    <p:extLst>
      <p:ext uri="{BB962C8B-B14F-4D97-AF65-F5344CB8AC3E}">
        <p14:creationId xmlns:p14="http://schemas.microsoft.com/office/powerpoint/2010/main" val="240071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02690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145700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00962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pPr>
                <a:defRPr/>
              </a:pPr>
              <a:t>7/6/2015 2:32 PM</a:t>
            </a:fld>
            <a:endParaRPr lang="zh-TW" altLang="en-GB">
              <a:ea typeface="新細明體" pitchFamily="18" charset="-12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pPr>
                <a:defRPr/>
              </a:pPr>
              <a:t>‹#›</a:t>
            </a:fld>
            <a:endParaRPr lang="en-GB" altLang="zh-TW" dirty="0"/>
          </a:p>
        </p:txBody>
      </p:sp>
    </p:spTree>
    <p:extLst>
      <p:ext uri="{BB962C8B-B14F-4D97-AF65-F5344CB8AC3E}">
        <p14:creationId xmlns:p14="http://schemas.microsoft.com/office/powerpoint/2010/main" val="47792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smtClean="0"/>
              <a:t>Cliquez et modifiez le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398835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Rectangle 6"/>
          <p:cNvSpPr txBox="1">
            <a:spLocks noChangeArrowheads="1"/>
          </p:cNvSpPr>
          <p:nvPr/>
        </p:nvSpPr>
        <p:spPr bwMode="auto">
          <a:xfrm>
            <a:off x="7162800" y="6648450"/>
            <a:ext cx="1905000" cy="171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buClrTx/>
              <a:buFontTx/>
              <a:buNone/>
              <a:defRPr sz="800" kern="1200" smtClean="0">
                <a:solidFill>
                  <a:schemeClr val="tx2"/>
                </a:solidFill>
                <a:latin typeface="+mn-lt"/>
                <a:ea typeface="+mn-ea"/>
                <a:cs typeface="+mn-cs"/>
              </a:defRPr>
            </a:lvl1pPr>
            <a:lvl2pPr marL="4572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2pPr>
            <a:lvl3pPr marL="9144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3pPr>
            <a:lvl4pPr marL="13716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4pPr>
            <a:lvl5pPr marL="18288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defRPr/>
            </a:pPr>
            <a:fld id="{CA8DD17D-7CD7-4623-96E1-CBB7A0D8B225}" type="slidenum">
              <a:rPr lang="en-US">
                <a:solidFill>
                  <a:srgbClr val="002060"/>
                </a:solidFill>
              </a:rPr>
              <a:pPr>
                <a:defRPr/>
              </a:pPr>
              <a:t>‹#›</a:t>
            </a:fld>
            <a:endParaRPr lang="en-US" dirty="0">
              <a:solidFill>
                <a:srgbClr val="002060"/>
              </a:solidFill>
            </a:endParaRPr>
          </a:p>
        </p:txBody>
      </p:sp>
    </p:spTree>
    <p:extLst>
      <p:ext uri="{BB962C8B-B14F-4D97-AF65-F5344CB8AC3E}">
        <p14:creationId xmlns:p14="http://schemas.microsoft.com/office/powerpoint/2010/main" val="3065071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2958647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47498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3980553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Rectangle 6"/>
          <p:cNvSpPr txBox="1">
            <a:spLocks noChangeArrowheads="1"/>
          </p:cNvSpPr>
          <p:nvPr/>
        </p:nvSpPr>
        <p:spPr bwMode="auto">
          <a:xfrm>
            <a:off x="7162800" y="6648450"/>
            <a:ext cx="1905000" cy="171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buClrTx/>
              <a:buFontTx/>
              <a:buNone/>
              <a:defRPr sz="800" kern="1200" smtClean="0">
                <a:solidFill>
                  <a:schemeClr val="tx2"/>
                </a:solidFill>
                <a:latin typeface="+mn-lt"/>
                <a:ea typeface="+mn-ea"/>
                <a:cs typeface="+mn-cs"/>
              </a:defRPr>
            </a:lvl1pPr>
            <a:lvl2pPr marL="4572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2pPr>
            <a:lvl3pPr marL="9144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3pPr>
            <a:lvl4pPr marL="13716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4pPr>
            <a:lvl5pPr marL="1828800" algn="l" rtl="0" eaLnBrk="0" fontAlgn="base" hangingPunct="0">
              <a:spcBef>
                <a:spcPct val="0"/>
              </a:spcBef>
              <a:spcAft>
                <a:spcPct val="20000"/>
              </a:spcAft>
              <a:buClr>
                <a:schemeClr val="accent1"/>
              </a:buClr>
              <a:buFont typeface="Wingdings" pitchFamily="2" charset="2"/>
              <a:buChar char="n"/>
              <a:defRPr sz="1600" kern="1200">
                <a:solidFill>
                  <a:schemeClr val="tx1"/>
                </a:solidFill>
                <a:latin typeface="Arial" pitchFamily="34" charset="0"/>
                <a:ea typeface="+mn-ea"/>
                <a:cs typeface="+mn-cs"/>
              </a:defRPr>
            </a:lvl5pPr>
            <a:lvl6pPr marL="2286000" algn="l" defTabSz="914400" rtl="0" eaLnBrk="1" latinLnBrk="0" hangingPunct="1">
              <a:defRPr sz="1600" kern="1200">
                <a:solidFill>
                  <a:schemeClr val="tx1"/>
                </a:solidFill>
                <a:latin typeface="Arial" pitchFamily="34" charset="0"/>
                <a:ea typeface="+mn-ea"/>
                <a:cs typeface="+mn-cs"/>
              </a:defRPr>
            </a:lvl6pPr>
            <a:lvl7pPr marL="2743200" algn="l" defTabSz="914400" rtl="0" eaLnBrk="1" latinLnBrk="0" hangingPunct="1">
              <a:defRPr sz="1600" kern="1200">
                <a:solidFill>
                  <a:schemeClr val="tx1"/>
                </a:solidFill>
                <a:latin typeface="Arial" pitchFamily="34" charset="0"/>
                <a:ea typeface="+mn-ea"/>
                <a:cs typeface="+mn-cs"/>
              </a:defRPr>
            </a:lvl7pPr>
            <a:lvl8pPr marL="3200400" algn="l" defTabSz="914400" rtl="0" eaLnBrk="1" latinLnBrk="0" hangingPunct="1">
              <a:defRPr sz="1600" kern="1200">
                <a:solidFill>
                  <a:schemeClr val="tx1"/>
                </a:solidFill>
                <a:latin typeface="Arial" pitchFamily="34" charset="0"/>
                <a:ea typeface="+mn-ea"/>
                <a:cs typeface="+mn-cs"/>
              </a:defRPr>
            </a:lvl8pPr>
            <a:lvl9pPr marL="3657600" algn="l" defTabSz="914400" rtl="0" eaLnBrk="1" latinLnBrk="0" hangingPunct="1">
              <a:defRPr sz="1600" kern="1200">
                <a:solidFill>
                  <a:schemeClr val="tx1"/>
                </a:solidFill>
                <a:latin typeface="Arial" pitchFamily="34" charset="0"/>
                <a:ea typeface="+mn-ea"/>
                <a:cs typeface="+mn-cs"/>
              </a:defRPr>
            </a:lvl9pPr>
          </a:lstStyle>
          <a:p>
            <a:pPr>
              <a:defRPr/>
            </a:pPr>
            <a:fld id="{CA8DD17D-7CD7-4623-96E1-CBB7A0D8B225}" type="slidenum">
              <a:rPr lang="en-US">
                <a:solidFill>
                  <a:srgbClr val="002060"/>
                </a:solidFill>
              </a:rPr>
              <a:pPr>
                <a:defRPr/>
              </a:pPr>
              <a:t>‹#›</a:t>
            </a:fld>
            <a:endParaRPr lang="en-US" dirty="0">
              <a:solidFill>
                <a:srgbClr val="002060"/>
              </a:solidFill>
            </a:endParaRPr>
          </a:p>
        </p:txBody>
      </p:sp>
    </p:spTree>
    <p:extLst>
      <p:ext uri="{BB962C8B-B14F-4D97-AF65-F5344CB8AC3E}">
        <p14:creationId xmlns:p14="http://schemas.microsoft.com/office/powerpoint/2010/main" val="4087421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3581385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4067975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2107358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dirty="0" smtClean="0"/>
              <a:t>Faire glisser l'image vers l'espace réservé ou cliquer sur l'icône pour l'ajouter</a:t>
            </a:r>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157095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2261377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a:latin typeface="Calibri"/>
              </a:defRPr>
            </a:lvl1pPr>
          </a:lstStyle>
          <a:p>
            <a:fld id="{2A24C4E8-E263-4898-A579-0C9810C977E5}" type="datetimeFigureOut">
              <a:rPr lang="es-MX" smtClean="0">
                <a:solidFill>
                  <a:prstClr val="black"/>
                </a:solidFill>
              </a:rPr>
              <a:pPr/>
              <a:t>06/07/2015</a:t>
            </a:fld>
            <a:endParaRPr lang="es-MX" dirty="0">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a:latin typeface="Calibri"/>
              </a:defRPr>
            </a:lvl1pPr>
          </a:lstStyle>
          <a:p>
            <a:endParaRPr lang="es-MX" dirty="0">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789448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0F02FCB1-2C7E-48FE-AFB6-C4DD5DA12CBD}" type="datetime1">
              <a:rPr lang="en-CA"/>
              <a:pPr>
                <a:defRPr/>
              </a:pPr>
              <a:t>2015-07-06</a:t>
            </a:fld>
            <a:endParaRPr lang="en-CA" dirty="0"/>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E2894C6B-9EBB-4627-80B8-FF4C7B0D556D}" type="slidenum">
              <a:rPr lang="en-CA"/>
              <a:pPr>
                <a:defRPr/>
              </a:pPr>
              <a:t>‹#›</a:t>
            </a:fld>
            <a:endParaRPr lang="en-CA" dirty="0"/>
          </a:p>
        </p:txBody>
      </p:sp>
    </p:spTree>
    <p:extLst>
      <p:ext uri="{BB962C8B-B14F-4D97-AF65-F5344CB8AC3E}">
        <p14:creationId xmlns:p14="http://schemas.microsoft.com/office/powerpoint/2010/main" val="2244665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2AF30EF-E8A0-480D-A2B3-15E6618FFF89}"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274B9FF-0E85-4409-AE23-A8CEE9328FB6}" type="slidenum">
              <a:rPr lang="en-CA"/>
              <a:pPr>
                <a:defRPr/>
              </a:pPr>
              <a:t>‹#›</a:t>
            </a:fld>
            <a:endParaRPr lang="en-CA" dirty="0"/>
          </a:p>
        </p:txBody>
      </p:sp>
    </p:spTree>
    <p:extLst>
      <p:ext uri="{BB962C8B-B14F-4D97-AF65-F5344CB8AC3E}">
        <p14:creationId xmlns:p14="http://schemas.microsoft.com/office/powerpoint/2010/main" val="2315812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B5DF8A68-84C0-4001-A655-208EB6AA82DE}"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D3E546A-5C3D-42A1-B69C-EBD826894E94}" type="slidenum">
              <a:rPr lang="en-CA"/>
              <a:pPr>
                <a:defRPr/>
              </a:pPr>
              <a:t>‹#›</a:t>
            </a:fld>
            <a:endParaRPr lang="en-CA" dirty="0"/>
          </a:p>
        </p:txBody>
      </p:sp>
    </p:spTree>
    <p:extLst>
      <p:ext uri="{BB962C8B-B14F-4D97-AF65-F5344CB8AC3E}">
        <p14:creationId xmlns:p14="http://schemas.microsoft.com/office/powerpoint/2010/main" val="1550022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86C7E20F-B2B4-4061-8850-A9F42E8BD33E}"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7E5AC16-6400-4920-B447-7AB2260BE6DD}" type="slidenum">
              <a:rPr lang="en-CA"/>
              <a:pPr>
                <a:defRPr/>
              </a:pPr>
              <a:t>‹#›</a:t>
            </a:fld>
            <a:endParaRPr lang="en-CA" dirty="0"/>
          </a:p>
        </p:txBody>
      </p:sp>
    </p:spTree>
    <p:extLst>
      <p:ext uri="{BB962C8B-B14F-4D97-AF65-F5344CB8AC3E}">
        <p14:creationId xmlns:p14="http://schemas.microsoft.com/office/powerpoint/2010/main" val="36478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2D31D6E7-2E7F-47B8-8B3C-ACE84C735492}" type="datetime1">
              <a:rPr lang="en-CA"/>
              <a:pPr>
                <a:defRPr/>
              </a:pPr>
              <a:t>2015-07-06</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ABF6E225-FBB7-41F3-9D51-230984700947}" type="slidenum">
              <a:rPr lang="en-CA"/>
              <a:pPr>
                <a:defRPr/>
              </a:pPr>
              <a:t>‹#›</a:t>
            </a:fld>
            <a:endParaRPr lang="en-CA" dirty="0"/>
          </a:p>
        </p:txBody>
      </p:sp>
    </p:spTree>
    <p:extLst>
      <p:ext uri="{BB962C8B-B14F-4D97-AF65-F5344CB8AC3E}">
        <p14:creationId xmlns:p14="http://schemas.microsoft.com/office/powerpoint/2010/main" val="2006245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7758AE9-A20F-48B5-BDAA-A720A55A3EEC}" type="datetime1">
              <a:rPr lang="en-CA"/>
              <a:pPr>
                <a:defRPr/>
              </a:pPr>
              <a:t>2015-07-06</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5FFF424C-055A-4B2C-A1DC-B355ABBE50E7}" type="slidenum">
              <a:rPr lang="en-CA"/>
              <a:pPr>
                <a:defRPr/>
              </a:pPr>
              <a:t>‹#›</a:t>
            </a:fld>
            <a:endParaRPr lang="en-CA" dirty="0"/>
          </a:p>
        </p:txBody>
      </p:sp>
    </p:spTree>
    <p:extLst>
      <p:ext uri="{BB962C8B-B14F-4D97-AF65-F5344CB8AC3E}">
        <p14:creationId xmlns:p14="http://schemas.microsoft.com/office/powerpoint/2010/main" val="676562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301875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6FC749D-4184-4C71-801E-9E89F5E534B7}" type="datetime1">
              <a:rPr lang="en-CA"/>
              <a:pPr>
                <a:defRPr/>
              </a:pPr>
              <a:t>2015-07-06</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0C41018-B9D0-4518-87E6-5B96B1D9494B}" type="slidenum">
              <a:rPr lang="en-CA"/>
              <a:pPr>
                <a:defRPr/>
              </a:pPr>
              <a:t>‹#›</a:t>
            </a:fld>
            <a:endParaRPr lang="en-CA" dirty="0"/>
          </a:p>
        </p:txBody>
      </p:sp>
    </p:spTree>
    <p:extLst>
      <p:ext uri="{BB962C8B-B14F-4D97-AF65-F5344CB8AC3E}">
        <p14:creationId xmlns:p14="http://schemas.microsoft.com/office/powerpoint/2010/main" val="2793678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1E3DDC4-A8DF-48F0-A2E5-D19B3E8914D5}"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4C3F65C7-C7B5-4ECF-A8B3-48A131ECEB1F}" type="slidenum">
              <a:rPr lang="en-CA"/>
              <a:pPr>
                <a:defRPr/>
              </a:pPr>
              <a:t>‹#›</a:t>
            </a:fld>
            <a:endParaRPr lang="en-CA" dirty="0"/>
          </a:p>
        </p:txBody>
      </p:sp>
    </p:spTree>
    <p:extLst>
      <p:ext uri="{BB962C8B-B14F-4D97-AF65-F5344CB8AC3E}">
        <p14:creationId xmlns:p14="http://schemas.microsoft.com/office/powerpoint/2010/main" val="379272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44A7E68-E419-46A1-9FB6-76BA2F7678A9}"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9BEDF524-21B4-48DA-9629-D183AFB01AE4}" type="slidenum">
              <a:rPr lang="en-CA"/>
              <a:pPr>
                <a:defRPr/>
              </a:pPr>
              <a:t>‹#›</a:t>
            </a:fld>
            <a:endParaRPr lang="en-CA" dirty="0"/>
          </a:p>
        </p:txBody>
      </p:sp>
    </p:spTree>
    <p:extLst>
      <p:ext uri="{BB962C8B-B14F-4D97-AF65-F5344CB8AC3E}">
        <p14:creationId xmlns:p14="http://schemas.microsoft.com/office/powerpoint/2010/main" val="3230168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C4C4404B-BA79-445C-BD61-9352AD1889CF}"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EEF22D28-A030-46D2-8008-C71754C01391}" type="slidenum">
              <a:rPr lang="en-CA"/>
              <a:pPr>
                <a:defRPr/>
              </a:pPr>
              <a:t>‹#›</a:t>
            </a:fld>
            <a:endParaRPr lang="en-CA" dirty="0"/>
          </a:p>
        </p:txBody>
      </p:sp>
    </p:spTree>
    <p:extLst>
      <p:ext uri="{BB962C8B-B14F-4D97-AF65-F5344CB8AC3E}">
        <p14:creationId xmlns:p14="http://schemas.microsoft.com/office/powerpoint/2010/main" val="9229292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FCA37D0-401F-4CEE-8E0D-5176B878823C}"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BED5448D-A6D2-4992-82FD-B1DAB1F13A49}" type="slidenum">
              <a:rPr lang="en-CA"/>
              <a:pPr>
                <a:defRPr/>
              </a:pPr>
              <a:t>‹#›</a:t>
            </a:fld>
            <a:endParaRPr lang="en-CA" dirty="0"/>
          </a:p>
        </p:txBody>
      </p:sp>
    </p:spTree>
    <p:extLst>
      <p:ext uri="{BB962C8B-B14F-4D97-AF65-F5344CB8AC3E}">
        <p14:creationId xmlns:p14="http://schemas.microsoft.com/office/powerpoint/2010/main" val="20428970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01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47358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154314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072263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19817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79478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956601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039044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49124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77301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681401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218636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157324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714144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8183085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475374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3171125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545953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866146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4834410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595468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358643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0292732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3063394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F215CA3-F9BE-4F73-8F8E-6F268D4E8DF8}"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7057835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767BEA0-4C96-4466-883E-FA401DBD1A8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5270368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48EFBD23-2189-4320-A119-93195A321891}"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44245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5" name="Slide Number Placeholder 4"/>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64248913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95A29781-42F7-421E-BCD0-5F08ED373A7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600263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0EDDC745-485D-41A8-96A6-526FE6F5B61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1173082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7B400C20-7994-4E43-B05E-B4495DCCE6E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9154286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627143BE-2A4D-4AA5-99F6-E9DE886952BD}"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3359152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EC7323E-6E44-41D1-A539-264ABECC1B4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540998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C78DD29F-B621-4858-8C2A-42F753533444}"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7640052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34FD3EB-8322-4B31-9573-F613AA986E8E}"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2836613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99F2773-FC4D-4979-B996-B3084123FCE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878057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077427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72700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68640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910777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A"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lang="fr-FR" dirty="0"/>
          </a:p>
        </p:txBody>
      </p:sp>
      <p:sp>
        <p:nvSpPr>
          <p:cNvPr id="10" name="Rectangle 6"/>
          <p:cNvSpPr>
            <a:spLocks noGrp="1" noChangeArrowheads="1"/>
          </p:cNvSpPr>
          <p:nvPr>
            <p:ph type="sldNum" sz="quarter" idx="4"/>
          </p:nvPr>
        </p:nvSpPr>
        <p:spPr bwMode="auto">
          <a:xfrm>
            <a:off x="7162800" y="6648450"/>
            <a:ext cx="1905000" cy="1714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Aft>
                <a:spcPct val="0"/>
              </a:spcAft>
              <a:buClrTx/>
              <a:buFontTx/>
              <a:buNone/>
              <a:defRPr sz="800" smtClean="0">
                <a:solidFill>
                  <a:schemeClr val="tx2"/>
                </a:solidFill>
                <a:latin typeface="+mn-lt"/>
              </a:defRPr>
            </a:lvl1pPr>
          </a:lstStyle>
          <a:p>
            <a:fld id="{4B3903F4-3BB6-49F8-B2F8-7CCFF8B6DAA4}" type="slidenum">
              <a:rPr lang="es-MX">
                <a:solidFill>
                  <a:srgbClr val="002060"/>
                </a:solidFill>
              </a:rPr>
              <a:pPr/>
              <a:t>‹#›</a:t>
            </a:fld>
            <a:endParaRPr lang="es-MX" dirty="0">
              <a:solidFill>
                <a:srgbClr val="002060"/>
              </a:solidFill>
            </a:endParaRPr>
          </a:p>
        </p:txBody>
      </p:sp>
    </p:spTree>
    <p:extLst>
      <p:ext uri="{BB962C8B-B14F-4D97-AF65-F5344CB8AC3E}">
        <p14:creationId xmlns:p14="http://schemas.microsoft.com/office/powerpoint/2010/main" val="5782090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6146" name="Picture 7" descr="PPT_fond_23mai2013_3.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ea typeface="+mn-ea"/>
              </a:defRPr>
            </a:lvl1pPr>
          </a:lstStyle>
          <a:p>
            <a:pPr>
              <a:defRPr/>
            </a:pPr>
            <a:fld id="{42F933DF-4403-412A-9A47-2D877CE653CA}" type="datetime1">
              <a:rPr lang="en-CA"/>
              <a:pPr>
                <a:defRPr/>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ea typeface="+mn-ea"/>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ea typeface="+mn-ea"/>
              </a:defRPr>
            </a:lvl1pPr>
          </a:lstStyle>
          <a:p>
            <a:pPr>
              <a:defRPr/>
            </a:pPr>
            <a:fld id="{B935BE9E-267D-4FD3-83C6-CC1B33E9D901}" type="slidenum">
              <a:rPr lang="en-CA"/>
              <a:pPr>
                <a:defRPr/>
              </a:pPr>
              <a:t>‹#›</a:t>
            </a:fld>
            <a:endParaRPr lang="en-CA" dirty="0"/>
          </a:p>
        </p:txBody>
      </p:sp>
    </p:spTree>
    <p:extLst>
      <p:ext uri="{BB962C8B-B14F-4D97-AF65-F5344CB8AC3E}">
        <p14:creationId xmlns:p14="http://schemas.microsoft.com/office/powerpoint/2010/main" val="209503279"/>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4400" kern="1200">
          <a:solidFill>
            <a:srgbClr val="002060"/>
          </a:solidFill>
          <a:latin typeface="+mj-lt"/>
          <a:ea typeface="+mj-ea"/>
          <a:cs typeface="+mj-cs"/>
        </a:defRPr>
      </a:lvl1pPr>
      <a:lvl2pPr algn="ctr" rtl="0" eaLnBrk="0" fontAlgn="base" hangingPunct="0">
        <a:spcBef>
          <a:spcPct val="0"/>
        </a:spcBef>
        <a:spcAft>
          <a:spcPct val="0"/>
        </a:spcAft>
        <a:defRPr sz="4400">
          <a:solidFill>
            <a:srgbClr val="002060"/>
          </a:solidFill>
          <a:latin typeface="Calibri" pitchFamily="34" charset="0"/>
        </a:defRPr>
      </a:lvl2pPr>
      <a:lvl3pPr algn="ctr" rtl="0" eaLnBrk="0" fontAlgn="base" hangingPunct="0">
        <a:spcBef>
          <a:spcPct val="0"/>
        </a:spcBef>
        <a:spcAft>
          <a:spcPct val="0"/>
        </a:spcAft>
        <a:defRPr sz="4400">
          <a:solidFill>
            <a:srgbClr val="002060"/>
          </a:solidFill>
          <a:latin typeface="Calibri" pitchFamily="34" charset="0"/>
        </a:defRPr>
      </a:lvl3pPr>
      <a:lvl4pPr algn="ctr" rtl="0" eaLnBrk="0" fontAlgn="base" hangingPunct="0">
        <a:spcBef>
          <a:spcPct val="0"/>
        </a:spcBef>
        <a:spcAft>
          <a:spcPct val="0"/>
        </a:spcAft>
        <a:defRPr sz="4400">
          <a:solidFill>
            <a:srgbClr val="002060"/>
          </a:solidFill>
          <a:latin typeface="Calibri" pitchFamily="34" charset="0"/>
        </a:defRPr>
      </a:lvl4pPr>
      <a:lvl5pPr algn="ctr" rtl="0" eaLnBrk="0" fontAlgn="base" hangingPunct="0">
        <a:spcBef>
          <a:spcPct val="0"/>
        </a:spcBef>
        <a:spcAft>
          <a:spcPct val="0"/>
        </a:spcAft>
        <a:defRPr sz="4400">
          <a:solidFill>
            <a:srgbClr val="002060"/>
          </a:solidFill>
          <a:latin typeface="Calibri" pitchFamily="34"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96459584"/>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292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smtClean="0"/>
              <a:t>Click to edit Master text styles</a:t>
            </a:r>
          </a:p>
          <a:p>
            <a:pPr lvl="1" eaLnBrk="0" fontAlgn="base" hangingPunct="0">
              <a:spcAft>
                <a:spcPct val="0"/>
              </a:spcAft>
            </a:pPr>
            <a:r>
              <a:rPr lang="en-US" smtClean="0"/>
              <a:t>Second level</a:t>
            </a:r>
          </a:p>
          <a:p>
            <a:pPr lvl="2" eaLnBrk="0" fontAlgn="base" hangingPunct="0">
              <a:spcAft>
                <a:spcPct val="0"/>
              </a:spcAft>
            </a:pPr>
            <a:r>
              <a:rPr lang="en-US" smtClean="0"/>
              <a:t>Third level</a:t>
            </a:r>
          </a:p>
          <a:p>
            <a:pPr lvl="3" eaLnBrk="0" fontAlgn="base" hangingPunct="0">
              <a:spcAft>
                <a:spcPct val="0"/>
              </a:spcAft>
            </a:pPr>
            <a:r>
              <a:rPr lang="en-US" smtClean="0"/>
              <a:t>Fourth level</a:t>
            </a:r>
          </a:p>
          <a:p>
            <a:pPr lvl="4" eaLnBrk="0" fontAlgn="base" hangingPunct="0">
              <a:spcAft>
                <a:spcPct val="0"/>
              </a:spcAft>
            </a:pPr>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16460" r="14211" b="38980"/>
          <a:stretch/>
        </p:blipFill>
        <p:spPr>
          <a:xfrm>
            <a:off x="1855107" y="7937"/>
            <a:ext cx="7288893" cy="1370919"/>
          </a:xfrm>
          <a:prstGeom prst="rect">
            <a:avLst/>
          </a:prstGeom>
        </p:spPr>
      </p:pic>
      <p:sp>
        <p:nvSpPr>
          <p:cNvPr id="2" name="Title Placeholder 1"/>
          <p:cNvSpPr>
            <a:spLocks noGrp="1"/>
          </p:cNvSpPr>
          <p:nvPr>
            <p:ph type="title"/>
          </p:nvPr>
        </p:nvSpPr>
        <p:spPr>
          <a:xfrm>
            <a:off x="457200" y="328426"/>
            <a:ext cx="8229600" cy="1143000"/>
          </a:xfrm>
          <a:prstGeom prst="rect">
            <a:avLst/>
          </a:prstGeom>
        </p:spPr>
        <p:txBody>
          <a:bodyPr vert="horz" lIns="91440" tIns="45720" rIns="91440" bIns="45720" rtlCol="0" anchor="ctr">
            <a:normAutofit/>
          </a:bodyPr>
          <a:lstStyle/>
          <a:p>
            <a:pPr lvl="0">
              <a:lnSpc>
                <a:spcPct val="85000"/>
              </a:lnSpc>
            </a:pPr>
            <a:r>
              <a:rPr lang="en-US" smtClean="0"/>
              <a:t>Click to edit Master title style</a:t>
            </a:r>
            <a:endParaRPr lang="en-CA"/>
          </a:p>
        </p:txBody>
      </p:sp>
    </p:spTree>
    <p:extLst>
      <p:ext uri="{BB962C8B-B14F-4D97-AF65-F5344CB8AC3E}">
        <p14:creationId xmlns:p14="http://schemas.microsoft.com/office/powerpoint/2010/main" val="2725934446"/>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lang="en-CA" sz="4000" b="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88ECA968-5388-4E7B-8F6E-39842C9C82EE}" type="slidenum">
              <a:rPr lang="en-CA">
                <a:solidFill>
                  <a:prstClr val="white"/>
                </a:solidFill>
              </a:rPr>
              <a:pPr>
                <a:defRPr/>
              </a:pPr>
              <a:t>‹#›</a:t>
            </a:fld>
            <a:endParaRPr lang="en-CA" dirty="0">
              <a:solidFill>
                <a:prstClr val="white"/>
              </a:solidFill>
            </a:endParaRPr>
          </a:p>
        </p:txBody>
      </p:sp>
      <p:pic>
        <p:nvPicPr>
          <p:cNvPr id="3079"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3080"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1007210255"/>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Lst>
  <p:txStyles>
    <p:titleStyle>
      <a:lvl1pPr algn="ctr" rtl="0" eaLnBrk="0" fontAlgn="base" hangingPunct="0">
        <a:spcBef>
          <a:spcPct val="0"/>
        </a:spcBef>
        <a:spcAft>
          <a:spcPct val="0"/>
        </a:spcAft>
        <a:defRPr lang="en-CA" sz="4000" kern="1200">
          <a:solidFill>
            <a:srgbClr val="002060"/>
          </a:solidFill>
          <a:latin typeface="+mj-lt"/>
          <a:ea typeface="+mj-ea"/>
          <a:cs typeface="+mj-cs"/>
        </a:defRPr>
      </a:lvl1pPr>
      <a:lvl2pPr algn="ctr" rtl="0" eaLnBrk="0" fontAlgn="base" hangingPunct="0">
        <a:spcBef>
          <a:spcPct val="0"/>
        </a:spcBef>
        <a:spcAft>
          <a:spcPct val="0"/>
        </a:spcAft>
        <a:defRPr sz="4000">
          <a:solidFill>
            <a:srgbClr val="002060"/>
          </a:solidFill>
          <a:latin typeface="Calibri" pitchFamily="34" charset="0"/>
        </a:defRPr>
      </a:lvl2pPr>
      <a:lvl3pPr algn="ctr" rtl="0" eaLnBrk="0" fontAlgn="base" hangingPunct="0">
        <a:spcBef>
          <a:spcPct val="0"/>
        </a:spcBef>
        <a:spcAft>
          <a:spcPct val="0"/>
        </a:spcAft>
        <a:defRPr sz="4000">
          <a:solidFill>
            <a:srgbClr val="002060"/>
          </a:solidFill>
          <a:latin typeface="Calibri" pitchFamily="34" charset="0"/>
        </a:defRPr>
      </a:lvl3pPr>
      <a:lvl4pPr algn="ctr" rtl="0" eaLnBrk="0" fontAlgn="base" hangingPunct="0">
        <a:spcBef>
          <a:spcPct val="0"/>
        </a:spcBef>
        <a:spcAft>
          <a:spcPct val="0"/>
        </a:spcAft>
        <a:defRPr sz="4000">
          <a:solidFill>
            <a:srgbClr val="002060"/>
          </a:solidFill>
          <a:latin typeface="Calibri" pitchFamily="34" charset="0"/>
        </a:defRPr>
      </a:lvl4pPr>
      <a:lvl5pPr algn="ctr" rtl="0" eaLnBrk="0" fontAlgn="base" hangingPunct="0">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www.med.umich.edu/1info/fhp/practiceguides/back/back.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www.britishpainsociety.org/Pain%20in%20Europ%20survey%20report.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ninds.nih.gov/disorders/backpain/detail_backpain.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Clients\Clients N-Z\PFIZER_GLOBAL\LYRICA\2013\GPFLY1301 Pain Education Activities\Pieces_Produites\Presentations\Background\Toutes_lesTitle_Slides\Visuel_KNOW_LOW_BACK_PAIN_TitleSli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21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946360" y="188640"/>
            <a:ext cx="7273503" cy="1103660"/>
          </a:xfrm>
        </p:spPr>
        <p:txBody>
          <a:bodyPr>
            <a:normAutofit fontScale="90000"/>
          </a:bodyPr>
          <a:lstStyle/>
          <a:p>
            <a:r>
              <a:rPr lang="es-MX" dirty="0" smtClean="0"/>
              <a:t>Razones de Consultas Médicas por Lumbalgia</a:t>
            </a:r>
            <a:endParaRPr lang="es-MX" dirty="0"/>
          </a:p>
        </p:txBody>
      </p:sp>
      <p:sp>
        <p:nvSpPr>
          <p:cNvPr id="3" name="Slide Number Placeholder 2"/>
          <p:cNvSpPr>
            <a:spLocks noGrp="1"/>
          </p:cNvSpPr>
          <p:nvPr>
            <p:ph type="sldNum" sz="quarter" idx="4294967295"/>
          </p:nvPr>
        </p:nvSpPr>
        <p:spPr>
          <a:xfrm>
            <a:off x="6876256" y="6381328"/>
            <a:ext cx="2133600" cy="365125"/>
          </a:xfrm>
        </p:spPr>
        <p:txBody>
          <a:bodyPr/>
          <a:lstStyle/>
          <a:p>
            <a:fld id="{B3661B37-38BF-421F-9EFE-18817586476B}" type="slidenum">
              <a:rPr lang="es-MX" smtClean="0"/>
              <a:pPr/>
              <a:t>10</a:t>
            </a:fld>
            <a:endParaRPr lang="es-MX" dirty="0"/>
          </a:p>
        </p:txBody>
      </p:sp>
      <p:graphicFrame>
        <p:nvGraphicFramePr>
          <p:cNvPr id="17" name="Object 8"/>
          <p:cNvGraphicFramePr>
            <a:graphicFrameLocks noChangeAspect="1"/>
          </p:cNvGraphicFramePr>
          <p:nvPr>
            <p:extLst>
              <p:ext uri="{D42A27DB-BD31-4B8C-83A1-F6EECF244321}">
                <p14:modId xmlns:p14="http://schemas.microsoft.com/office/powerpoint/2010/main" val="3687840187"/>
              </p:ext>
            </p:extLst>
          </p:nvPr>
        </p:nvGraphicFramePr>
        <p:xfrm>
          <a:off x="755576" y="1633203"/>
          <a:ext cx="7488832" cy="4714007"/>
        </p:xfrm>
        <a:graphic>
          <a:graphicData uri="http://schemas.openxmlformats.org/drawingml/2006/chart">
            <c:chart xmlns:c="http://schemas.openxmlformats.org/drawingml/2006/chart" xmlns:r="http://schemas.openxmlformats.org/officeDocument/2006/relationships" r:id="rId3"/>
          </a:graphicData>
        </a:graphic>
      </p:graphicFrame>
      <p:sp>
        <p:nvSpPr>
          <p:cNvPr id="6" name="Marcador de número de diapositiva 1"/>
          <p:cNvSpPr txBox="1">
            <a:spLocks/>
          </p:cNvSpPr>
          <p:nvPr/>
        </p:nvSpPr>
        <p:spPr bwMode="auto">
          <a:xfrm>
            <a:off x="114525" y="6402814"/>
            <a:ext cx="7049763" cy="338554"/>
          </a:xfrm>
          <a:prstGeom prst="rect">
            <a:avLst/>
          </a:prstGeom>
          <a:noFill/>
          <a:ln w="9525">
            <a:noFill/>
            <a:miter lim="800000"/>
            <a:headEnd/>
            <a:tailEnd/>
          </a:ln>
        </p:spPr>
        <p:txBody>
          <a:bodyPr wrap="square" lIns="0" tIns="0" rIns="0" bIns="0" anchor="b" anchorCtr="0">
            <a:spAutoFit/>
          </a:bodyPr>
          <a:lstStyle/>
          <a:p>
            <a:pPr>
              <a:spcAft>
                <a:spcPts val="600"/>
              </a:spcAft>
            </a:pPr>
            <a:r>
              <a:rPr lang="en-CA" sz="1100" dirty="0">
                <a:solidFill>
                  <a:srgbClr val="002060"/>
                </a:solidFill>
              </a:rPr>
              <a:t>Chiodo A </a:t>
            </a:r>
            <a:r>
              <a:rPr lang="en-CA" sz="1100" i="1" dirty="0">
                <a:solidFill>
                  <a:srgbClr val="002060"/>
                </a:solidFill>
              </a:rPr>
              <a:t>et al. Acute </a:t>
            </a:r>
            <a:r>
              <a:rPr lang="en-CA" sz="1100" i="1" dirty="0" smtClean="0">
                <a:solidFill>
                  <a:srgbClr val="002060"/>
                </a:solidFill>
              </a:rPr>
              <a:t>Low Back Pain</a:t>
            </a:r>
            <a:r>
              <a:rPr lang="en-CA" sz="1100" dirty="0" smtClean="0">
                <a:solidFill>
                  <a:srgbClr val="002060"/>
                </a:solidFill>
              </a:rPr>
              <a:t>. </a:t>
            </a:r>
            <a:r>
              <a:rPr lang="en-CA" sz="1100" dirty="0">
                <a:solidFill>
                  <a:srgbClr val="002060"/>
                </a:solidFill>
              </a:rPr>
              <a:t>Available at: http://www.med.umich.edu/1info/fhp/practiceguides/back/back.pdf. </a:t>
            </a:r>
            <a:r>
              <a:rPr lang="en-CA" sz="1100" dirty="0" smtClean="0">
                <a:solidFill>
                  <a:srgbClr val="002060"/>
                </a:solidFill>
              </a:rPr>
              <a:t>Accessed: </a:t>
            </a:r>
            <a:r>
              <a:rPr lang="en-CA" sz="1100" dirty="0">
                <a:solidFill>
                  <a:srgbClr val="002060"/>
                </a:solidFill>
              </a:rPr>
              <a:t>October 17, </a:t>
            </a:r>
            <a:r>
              <a:rPr lang="en-CA" sz="1100" dirty="0" smtClean="0">
                <a:solidFill>
                  <a:srgbClr val="002060"/>
                </a:solidFill>
              </a:rPr>
              <a:t>2013; </a:t>
            </a:r>
            <a:r>
              <a:rPr lang="en-CA" sz="1100" dirty="0">
                <a:solidFill>
                  <a:srgbClr val="002060"/>
                </a:solidFill>
              </a:rPr>
              <a:t>Cypress BK. </a:t>
            </a:r>
            <a:r>
              <a:rPr lang="en-CA" sz="1100" i="1" dirty="0">
                <a:solidFill>
                  <a:srgbClr val="002060"/>
                </a:solidFill>
              </a:rPr>
              <a:t>Am J Public Health</a:t>
            </a:r>
            <a:r>
              <a:rPr lang="en-CA" sz="1100" dirty="0">
                <a:solidFill>
                  <a:srgbClr val="002060"/>
                </a:solidFill>
              </a:rPr>
              <a:t> </a:t>
            </a:r>
            <a:r>
              <a:rPr lang="en-CA" sz="1100" dirty="0" smtClean="0">
                <a:solidFill>
                  <a:srgbClr val="002060"/>
                </a:solidFill>
              </a:rPr>
              <a:t>1983; 73(4):389-95</a:t>
            </a:r>
            <a:r>
              <a:rPr lang="en-CA" sz="1100" dirty="0">
                <a:solidFill>
                  <a:srgbClr val="002060"/>
                </a:solidFill>
              </a:rPr>
              <a:t>.</a:t>
            </a:r>
          </a:p>
        </p:txBody>
      </p:sp>
    </p:spTree>
    <p:extLst>
      <p:ext uri="{BB962C8B-B14F-4D97-AF65-F5344CB8AC3E}">
        <p14:creationId xmlns:p14="http://schemas.microsoft.com/office/powerpoint/2010/main" val="245762515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smtClean="0"/>
              <a:t>Costos Financieros Asociados con Lumbalgia</a:t>
            </a:r>
            <a:endParaRPr lang="es-MX" dirty="0"/>
          </a:p>
        </p:txBody>
      </p:sp>
      <p:sp>
        <p:nvSpPr>
          <p:cNvPr id="3" name="Slide Number Placeholder 2"/>
          <p:cNvSpPr>
            <a:spLocks noGrp="1"/>
          </p:cNvSpPr>
          <p:nvPr>
            <p:ph type="sldNum" sz="quarter" idx="4294967295"/>
          </p:nvPr>
        </p:nvSpPr>
        <p:spPr>
          <a:xfrm>
            <a:off x="6914111" y="6309320"/>
            <a:ext cx="2133600" cy="365125"/>
          </a:xfrm>
        </p:spPr>
        <p:txBody>
          <a:bodyPr/>
          <a:lstStyle/>
          <a:p>
            <a:fld id="{B3661B37-38BF-421F-9EFE-18817586476B}" type="slidenum">
              <a:rPr lang="es-MX" smtClean="0"/>
              <a:pPr/>
              <a:t>11</a:t>
            </a:fld>
            <a:endParaRPr lang="es-MX" dirty="0"/>
          </a:p>
        </p:txBody>
      </p:sp>
      <p:sp>
        <p:nvSpPr>
          <p:cNvPr id="9" name="Content Placeholder 2"/>
          <p:cNvSpPr txBox="1">
            <a:spLocks/>
          </p:cNvSpPr>
          <p:nvPr/>
        </p:nvSpPr>
        <p:spPr bwMode="gray">
          <a:xfrm>
            <a:off x="179513" y="1700808"/>
            <a:ext cx="6912768" cy="4032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233363" indent="-233363" algn="l" rtl="0" eaLnBrk="0" fontAlgn="base" hangingPunct="0">
              <a:spcBef>
                <a:spcPct val="0"/>
              </a:spcBef>
              <a:spcAft>
                <a:spcPct val="20000"/>
              </a:spcAft>
              <a:buClr>
                <a:schemeClr val="accent1"/>
              </a:buClr>
              <a:buFont typeface="Wingdings" pitchFamily="2" charset="2"/>
              <a:buChar char="n"/>
              <a:defRPr sz="1600">
                <a:solidFill>
                  <a:schemeClr val="tx1"/>
                </a:solidFill>
                <a:latin typeface="+mn-lt"/>
                <a:ea typeface="+mn-ea"/>
                <a:cs typeface="+mn-cs"/>
              </a:defRPr>
            </a:lvl1pPr>
            <a:lvl2pPr marL="457200" indent="-222250" algn="l" rtl="0" eaLnBrk="0" fontAlgn="base" hangingPunct="0">
              <a:spcBef>
                <a:spcPct val="0"/>
              </a:spcBef>
              <a:spcAft>
                <a:spcPct val="20000"/>
              </a:spcAft>
              <a:buClr>
                <a:schemeClr val="accent1"/>
              </a:buClr>
              <a:buFont typeface="Wingdings" pitchFamily="2" charset="2"/>
              <a:buChar char="w"/>
              <a:defRPr sz="1600">
                <a:solidFill>
                  <a:schemeClr val="tx1"/>
                </a:solidFill>
                <a:latin typeface="+mn-lt"/>
              </a:defRPr>
            </a:lvl2pPr>
            <a:lvl3pPr marL="690563" indent="-231775" algn="l" rtl="0" eaLnBrk="0" fontAlgn="base" hangingPunct="0">
              <a:spcBef>
                <a:spcPct val="0"/>
              </a:spcBef>
              <a:spcAft>
                <a:spcPct val="20000"/>
              </a:spcAft>
              <a:buClr>
                <a:schemeClr val="accent1"/>
              </a:buClr>
              <a:buChar char="–"/>
              <a:defRPr sz="1600">
                <a:solidFill>
                  <a:schemeClr val="tx1"/>
                </a:solidFill>
                <a:latin typeface="+mn-lt"/>
              </a:defRPr>
            </a:lvl3pPr>
            <a:lvl4pPr marL="906463" indent="-214313" algn="l" rtl="0" eaLnBrk="0" fontAlgn="base" hangingPunct="0">
              <a:spcBef>
                <a:spcPct val="0"/>
              </a:spcBef>
              <a:spcAft>
                <a:spcPct val="20000"/>
              </a:spcAft>
              <a:buClr>
                <a:schemeClr val="accent1"/>
              </a:buClr>
              <a:buChar char="•"/>
              <a:defRPr sz="1600">
                <a:solidFill>
                  <a:schemeClr val="tx1"/>
                </a:solidFill>
                <a:latin typeface="+mn-lt"/>
              </a:defRPr>
            </a:lvl4pPr>
            <a:lvl5pPr marL="1147763" indent="-239713" algn="l" rtl="0" eaLnBrk="0" fontAlgn="base" hangingPunct="0">
              <a:spcBef>
                <a:spcPct val="0"/>
              </a:spcBef>
              <a:spcAft>
                <a:spcPct val="20000"/>
              </a:spcAft>
              <a:buClr>
                <a:schemeClr val="accent1"/>
              </a:buClr>
              <a:buChar char="–"/>
              <a:defRPr sz="1600">
                <a:solidFill>
                  <a:schemeClr val="tx1"/>
                </a:solidFill>
                <a:latin typeface="+mn-lt"/>
              </a:defRPr>
            </a:lvl5pPr>
            <a:lvl6pPr marL="1604963" indent="-239713" algn="l" rtl="0" eaLnBrk="0" fontAlgn="base" hangingPunct="0">
              <a:spcBef>
                <a:spcPct val="0"/>
              </a:spcBef>
              <a:spcAft>
                <a:spcPct val="20000"/>
              </a:spcAft>
              <a:buClr>
                <a:schemeClr val="accent1"/>
              </a:buClr>
              <a:buChar char="–"/>
              <a:defRPr sz="1600">
                <a:solidFill>
                  <a:schemeClr val="tx1"/>
                </a:solidFill>
                <a:latin typeface="+mn-lt"/>
              </a:defRPr>
            </a:lvl6pPr>
            <a:lvl7pPr marL="2062163" indent="-239713" algn="l" rtl="0" eaLnBrk="0" fontAlgn="base" hangingPunct="0">
              <a:spcBef>
                <a:spcPct val="0"/>
              </a:spcBef>
              <a:spcAft>
                <a:spcPct val="20000"/>
              </a:spcAft>
              <a:buClr>
                <a:schemeClr val="accent1"/>
              </a:buClr>
              <a:buChar char="–"/>
              <a:defRPr sz="1600">
                <a:solidFill>
                  <a:schemeClr val="tx1"/>
                </a:solidFill>
                <a:latin typeface="+mn-lt"/>
              </a:defRPr>
            </a:lvl7pPr>
            <a:lvl8pPr marL="2519363" indent="-239713" algn="l" rtl="0" eaLnBrk="0" fontAlgn="base" hangingPunct="0">
              <a:spcBef>
                <a:spcPct val="0"/>
              </a:spcBef>
              <a:spcAft>
                <a:spcPct val="20000"/>
              </a:spcAft>
              <a:buClr>
                <a:schemeClr val="accent1"/>
              </a:buClr>
              <a:buChar char="–"/>
              <a:defRPr sz="1600">
                <a:solidFill>
                  <a:schemeClr val="tx1"/>
                </a:solidFill>
                <a:latin typeface="+mn-lt"/>
              </a:defRPr>
            </a:lvl8pPr>
            <a:lvl9pPr marL="2976563" indent="-239713" algn="l" rtl="0" eaLnBrk="0" fontAlgn="base" hangingPunct="0">
              <a:spcBef>
                <a:spcPct val="0"/>
              </a:spcBef>
              <a:spcAft>
                <a:spcPct val="20000"/>
              </a:spcAft>
              <a:buClr>
                <a:schemeClr val="accent1"/>
              </a:buClr>
              <a:buChar char="–"/>
              <a:defRPr sz="1600">
                <a:solidFill>
                  <a:schemeClr val="tx1"/>
                </a:solidFill>
                <a:latin typeface="+mn-lt"/>
              </a:defRPr>
            </a:lvl9pPr>
          </a:lstStyle>
          <a:p>
            <a:pPr>
              <a:spcBef>
                <a:spcPts val="0"/>
              </a:spcBef>
              <a:spcAft>
                <a:spcPts val="1200"/>
              </a:spcAft>
              <a:buClr>
                <a:srgbClr val="002060"/>
              </a:buClr>
              <a:buFont typeface="Arial" pitchFamily="34" charset="0"/>
              <a:buChar char="•"/>
            </a:pPr>
            <a:r>
              <a:rPr lang="es-MX" sz="1800" dirty="0" smtClean="0">
                <a:solidFill>
                  <a:srgbClr val="002060"/>
                </a:solidFill>
              </a:rPr>
              <a:t>La lumbalgia es la </a:t>
            </a:r>
            <a:r>
              <a:rPr lang="es-MX" sz="1800" b="1" dirty="0" smtClean="0">
                <a:solidFill>
                  <a:srgbClr val="002060"/>
                </a:solidFill>
              </a:rPr>
              <a:t>causa  número uno de discapacidad ocupacional </a:t>
            </a:r>
            <a:r>
              <a:rPr lang="es-MX" sz="1800" dirty="0" smtClean="0">
                <a:solidFill>
                  <a:srgbClr val="002060"/>
                </a:solidFill>
              </a:rPr>
              <a:t>en personas menores de 45 años de edad</a:t>
            </a:r>
          </a:p>
          <a:p>
            <a:pPr>
              <a:spcBef>
                <a:spcPts val="0"/>
              </a:spcBef>
              <a:spcAft>
                <a:spcPts val="1200"/>
              </a:spcAft>
              <a:buClr>
                <a:srgbClr val="002060"/>
              </a:buClr>
              <a:buFont typeface="Arial" pitchFamily="34" charset="0"/>
              <a:buChar char="•"/>
            </a:pPr>
            <a:r>
              <a:rPr lang="es-MX" sz="1800" dirty="0" smtClean="0">
                <a:solidFill>
                  <a:srgbClr val="002060"/>
                </a:solidFill>
              </a:rPr>
              <a:t>Cuando menos </a:t>
            </a:r>
            <a:r>
              <a:rPr lang="es-MX" sz="1800" b="1" dirty="0" smtClean="0">
                <a:solidFill>
                  <a:srgbClr val="002060"/>
                </a:solidFill>
              </a:rPr>
              <a:t>1%</a:t>
            </a:r>
            <a:r>
              <a:rPr lang="es-MX" sz="1800" dirty="0" smtClean="0">
                <a:solidFill>
                  <a:srgbClr val="002060"/>
                </a:solidFill>
              </a:rPr>
              <a:t> de la población de EU está discapacitada debido a lumbalgia</a:t>
            </a:r>
          </a:p>
          <a:p>
            <a:pPr>
              <a:spcBef>
                <a:spcPts val="0"/>
              </a:spcBef>
              <a:spcAft>
                <a:spcPts val="1200"/>
              </a:spcAft>
              <a:buClr>
                <a:srgbClr val="002060"/>
              </a:buClr>
              <a:buFont typeface="Arial" pitchFamily="34" charset="0"/>
              <a:buChar char="•"/>
            </a:pPr>
            <a:r>
              <a:rPr lang="es-MX" sz="1800" dirty="0" smtClean="0">
                <a:solidFill>
                  <a:srgbClr val="002060"/>
                </a:solidFill>
              </a:rPr>
              <a:t>Los costos directos estimados para la sociedad de EU son $</a:t>
            </a:r>
            <a:r>
              <a:rPr lang="es-MX" sz="1800" b="1" dirty="0" smtClean="0">
                <a:solidFill>
                  <a:srgbClr val="002060"/>
                </a:solidFill>
              </a:rPr>
              <a:t>20–50 mil millones al año</a:t>
            </a:r>
          </a:p>
          <a:p>
            <a:pPr>
              <a:spcBef>
                <a:spcPts val="0"/>
              </a:spcBef>
              <a:spcAft>
                <a:spcPts val="1200"/>
              </a:spcAft>
              <a:buClr>
                <a:srgbClr val="002060"/>
              </a:buClr>
              <a:buFont typeface="Arial" pitchFamily="34" charset="0"/>
              <a:buChar char="•"/>
            </a:pPr>
            <a:r>
              <a:rPr lang="es-MX" sz="1800" dirty="0" smtClean="0">
                <a:solidFill>
                  <a:srgbClr val="002060"/>
                </a:solidFill>
              </a:rPr>
              <a:t>Los costos indirectos (es decir,  salarios y productividad perdidos,  gastos legales y de seguros) exceden los $100 mil millones al año</a:t>
            </a:r>
          </a:p>
          <a:p>
            <a:pPr>
              <a:spcBef>
                <a:spcPts val="0"/>
              </a:spcBef>
              <a:spcAft>
                <a:spcPts val="1200"/>
              </a:spcAft>
              <a:buClr>
                <a:srgbClr val="002060"/>
              </a:buClr>
              <a:buFont typeface="Arial" pitchFamily="34" charset="0"/>
              <a:buChar char="•"/>
            </a:pPr>
            <a:r>
              <a:rPr lang="es-MX" sz="1800" dirty="0" smtClean="0">
                <a:solidFill>
                  <a:srgbClr val="002060"/>
                </a:solidFill>
              </a:rPr>
              <a:t>Un gran porcentaje de los costos es para el diagnóstico/tratamiento y prescripciones innecesarias de descanso</a:t>
            </a:r>
          </a:p>
          <a:p>
            <a:pPr>
              <a:spcBef>
                <a:spcPts val="0"/>
              </a:spcBef>
              <a:spcAft>
                <a:spcPts val="1200"/>
              </a:spcAft>
              <a:buClr>
                <a:srgbClr val="002060"/>
              </a:buClr>
              <a:buFont typeface="Arial" pitchFamily="34" charset="0"/>
              <a:buChar char="•"/>
            </a:pPr>
            <a:r>
              <a:rPr lang="es-MX" sz="1800" dirty="0" smtClean="0">
                <a:solidFill>
                  <a:srgbClr val="002060"/>
                </a:solidFill>
              </a:rPr>
              <a:t>Los pocos pacientes que se vuelven crónicamente discapacitados representan el 80% de los costos</a:t>
            </a:r>
            <a:endParaRPr lang="es-MX" sz="1800" b="1" dirty="0">
              <a:solidFill>
                <a:srgbClr val="002060"/>
              </a:solidFill>
            </a:endParaRPr>
          </a:p>
        </p:txBody>
      </p:sp>
      <p:pic>
        <p:nvPicPr>
          <p:cNvPr id="10" name="Picture 2" descr="R:\11550_Pfizer\oeprojectsupport\2546276\Drafts\Stock Images\Procurement May 21, 2013\shutterstock_780402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839112"/>
            <a:ext cx="1760150" cy="24759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1819" y="5877272"/>
            <a:ext cx="8406680" cy="1271117"/>
          </a:xfrm>
          <a:prstGeom prst="rect">
            <a:avLst/>
          </a:prstGeom>
        </p:spPr>
        <p:txBody>
          <a:bodyPr wrap="square">
            <a:spAutoFit/>
          </a:bodyPr>
          <a:lstStyle/>
          <a:p>
            <a:pPr>
              <a:lnSpc>
                <a:spcPct val="90000"/>
              </a:lnSpc>
              <a:spcAft>
                <a:spcPts val="300"/>
              </a:spcAft>
            </a:pPr>
            <a:r>
              <a:rPr lang="es-MX" sz="1100" b="1" dirty="0" smtClean="0">
                <a:solidFill>
                  <a:schemeClr val="tx2"/>
                </a:solidFill>
              </a:rPr>
              <a:t>EU= Estados Unidos</a:t>
            </a:r>
          </a:p>
          <a:p>
            <a:pPr>
              <a:lnSpc>
                <a:spcPct val="90000"/>
              </a:lnSpc>
              <a:spcAft>
                <a:spcPts val="300"/>
              </a:spcAft>
            </a:pPr>
            <a:r>
              <a:rPr lang="en-CA" sz="900" dirty="0" smtClean="0">
                <a:solidFill>
                  <a:schemeClr val="tx2"/>
                </a:solidFill>
              </a:rPr>
              <a:t>Anderssen GBJ. In: Frymoyer JW (ed). </a:t>
            </a:r>
            <a:r>
              <a:rPr lang="en-CA" sz="900" i="1" dirty="0" smtClean="0">
                <a:solidFill>
                  <a:schemeClr val="tx2"/>
                </a:solidFill>
              </a:rPr>
              <a:t>The Adult Spine. Principles and Practice</a:t>
            </a:r>
            <a:r>
              <a:rPr lang="en-CA" sz="900" dirty="0" smtClean="0">
                <a:solidFill>
                  <a:schemeClr val="tx2"/>
                </a:solidFill>
              </a:rPr>
              <a:t>. Raven Press; New York: 1997; </a:t>
            </a:r>
            <a:r>
              <a:rPr lang="en-US" sz="900" dirty="0" smtClean="0">
                <a:solidFill>
                  <a:schemeClr val="tx2"/>
                </a:solidFill>
                <a:cs typeface="Arial" pitchFamily="34" charset="0"/>
              </a:rPr>
              <a:t>Chiodo A</a:t>
            </a:r>
            <a:r>
              <a:rPr lang="en-CA" sz="900" dirty="0" smtClean="0">
                <a:solidFill>
                  <a:schemeClr val="tx2"/>
                </a:solidFill>
                <a:cs typeface="Arial" pitchFamily="34" charset="0"/>
              </a:rPr>
              <a:t> Et al. </a:t>
            </a:r>
            <a:r>
              <a:rPr lang="en-CA" sz="900" i="1" dirty="0" smtClean="0">
                <a:solidFill>
                  <a:schemeClr val="tx2"/>
                </a:solidFill>
              </a:rPr>
              <a:t>Acute Low Back Pain</a:t>
            </a:r>
            <a:r>
              <a:rPr lang="en-CA" sz="900" dirty="0" smtClean="0">
                <a:solidFill>
                  <a:schemeClr val="tx2"/>
                </a:solidFill>
              </a:rPr>
              <a:t>. Available at: </a:t>
            </a:r>
            <a:r>
              <a:rPr lang="en-CA" sz="900" dirty="0" smtClean="0">
                <a:solidFill>
                  <a:schemeClr val="tx2"/>
                </a:solidFill>
                <a:hlinkClick r:id="rId4"/>
              </a:rPr>
              <a:t>http://www.med.umich.edu/1info/fhp/practiceguides/back/back.pdf</a:t>
            </a:r>
            <a:r>
              <a:rPr lang="en-CA" sz="900" dirty="0" smtClean="0">
                <a:solidFill>
                  <a:schemeClr val="tx2"/>
                </a:solidFill>
              </a:rPr>
              <a:t>. Accessed: October 17, 2013; Institute of Medicine. </a:t>
            </a:r>
            <a:r>
              <a:rPr lang="en-CA" sz="900" i="1" dirty="0" smtClean="0">
                <a:solidFill>
                  <a:schemeClr val="tx2"/>
                </a:solidFill>
              </a:rPr>
              <a:t>Relieving Pain in America: A Blueprint for Transforming Prevention, Care, Education, and Research. </a:t>
            </a:r>
            <a:r>
              <a:rPr lang="en-CA" sz="900" dirty="0" smtClean="0">
                <a:solidFill>
                  <a:schemeClr val="tx2"/>
                </a:solidFill>
              </a:rPr>
              <a:t>National Academies Press; Washington, DC: 2011; National Center for Health Statistics. </a:t>
            </a:r>
            <a:r>
              <a:rPr lang="en-CA" sz="900" i="1" dirty="0" smtClean="0">
                <a:solidFill>
                  <a:schemeClr val="tx2"/>
                </a:solidFill>
              </a:rPr>
              <a:t> Health, United States, 2006 with Chartbook on Trends in the Health of Americans. </a:t>
            </a:r>
            <a:r>
              <a:rPr lang="en-CA" sz="900" dirty="0" smtClean="0">
                <a:solidFill>
                  <a:schemeClr val="tx2"/>
                </a:solidFill>
              </a:rPr>
              <a:t>Hyattsville, MD: 2006; Ricci JA </a:t>
            </a:r>
            <a:r>
              <a:rPr lang="en-CA" sz="900" i="1" dirty="0" smtClean="0">
                <a:solidFill>
                  <a:schemeClr val="tx2"/>
                </a:solidFill>
              </a:rPr>
              <a:t>et al. Spine (Phila Pa 1976)</a:t>
            </a:r>
            <a:r>
              <a:rPr lang="en-CA" sz="900" dirty="0" smtClean="0">
                <a:solidFill>
                  <a:schemeClr val="tx2"/>
                </a:solidFill>
              </a:rPr>
              <a:t> 2006; 31(26):3052-60; Stewart WF </a:t>
            </a:r>
            <a:r>
              <a:rPr lang="en-CA" sz="900" i="1" dirty="0" smtClean="0">
                <a:solidFill>
                  <a:schemeClr val="tx2"/>
                </a:solidFill>
              </a:rPr>
              <a:t>et al. </a:t>
            </a:r>
            <a:r>
              <a:rPr lang="en-CA" sz="900" dirty="0" smtClean="0">
                <a:solidFill>
                  <a:schemeClr val="tx2"/>
                </a:solidFill>
              </a:rPr>
              <a:t>Lost productive work time costs from health conditions in the United States: results from the American Productivity Audit. </a:t>
            </a:r>
            <a:r>
              <a:rPr lang="en-CA" sz="900" i="1" dirty="0" smtClean="0">
                <a:solidFill>
                  <a:schemeClr val="tx2"/>
                </a:solidFill>
              </a:rPr>
              <a:t>J Occup Environ Med</a:t>
            </a:r>
            <a:r>
              <a:rPr lang="en-CA" sz="900" dirty="0" smtClean="0">
                <a:solidFill>
                  <a:schemeClr val="tx2"/>
                </a:solidFill>
              </a:rPr>
              <a:t> 2003; 45(12):1234-46.</a:t>
            </a:r>
          </a:p>
          <a:p>
            <a:pPr marL="228600" indent="-228600">
              <a:lnSpc>
                <a:spcPct val="90000"/>
              </a:lnSpc>
              <a:spcAft>
                <a:spcPts val="600"/>
              </a:spcAft>
              <a:buFontTx/>
              <a:buAutoNum type="arabicPeriod"/>
              <a:defRPr/>
            </a:pPr>
            <a:endParaRPr lang="es-MX" sz="900" dirty="0" smtClean="0">
              <a:solidFill>
                <a:schemeClr val="tx2"/>
              </a:solidFill>
            </a:endParaRPr>
          </a:p>
          <a:p>
            <a:pPr marL="228600" indent="-228600">
              <a:lnSpc>
                <a:spcPct val="90000"/>
              </a:lnSpc>
              <a:spcAft>
                <a:spcPts val="600"/>
              </a:spcAft>
              <a:buAutoNum type="arabicPeriod"/>
            </a:pPr>
            <a:endParaRPr lang="es-MX" sz="900" dirty="0">
              <a:solidFill>
                <a:schemeClr val="tx2"/>
              </a:solidFill>
            </a:endParaRPr>
          </a:p>
        </p:txBody>
      </p:sp>
    </p:spTree>
    <p:extLst>
      <p:ext uri="{BB962C8B-B14F-4D97-AF65-F5344CB8AC3E}">
        <p14:creationId xmlns:p14="http://schemas.microsoft.com/office/powerpoint/2010/main" val="189781188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es-MX" noProof="0" dirty="0" smtClean="0"/>
              <a:t>Impacto Económico de la Lumbalgia</a:t>
            </a:r>
            <a:endParaRPr lang="es-MX" noProof="0" dirty="0"/>
          </a:p>
        </p:txBody>
      </p:sp>
      <p:sp>
        <p:nvSpPr>
          <p:cNvPr id="2" name="Slide Number Placeholder 1"/>
          <p:cNvSpPr>
            <a:spLocks noGrp="1"/>
          </p:cNvSpPr>
          <p:nvPr>
            <p:ph type="sldNum" sz="quarter" idx="4294967295"/>
          </p:nvPr>
        </p:nvSpPr>
        <p:spPr>
          <a:xfrm>
            <a:off x="6780101" y="6381328"/>
            <a:ext cx="2133600" cy="365125"/>
          </a:xfrm>
        </p:spPr>
        <p:txBody>
          <a:bodyPr/>
          <a:lstStyle/>
          <a:p>
            <a:fld id="{B3661B37-38BF-421F-9EFE-18817586476B}" type="slidenum">
              <a:rPr lang="en-US" smtClean="0"/>
              <a:pPr/>
              <a:t>12</a:t>
            </a:fld>
            <a:endParaRPr lang="en-US" dirty="0"/>
          </a:p>
        </p:txBody>
      </p:sp>
      <p:sp>
        <p:nvSpPr>
          <p:cNvPr id="10" name="Content Placeholder 2"/>
          <p:cNvSpPr txBox="1">
            <a:spLocks/>
          </p:cNvSpPr>
          <p:nvPr/>
        </p:nvSpPr>
        <p:spPr bwMode="gray">
          <a:xfrm>
            <a:off x="3595526" y="1988840"/>
            <a:ext cx="5318175" cy="3168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3363" indent="-233363" algn="l" rtl="0" eaLnBrk="0" fontAlgn="base" hangingPunct="0">
              <a:spcBef>
                <a:spcPct val="0"/>
              </a:spcBef>
              <a:spcAft>
                <a:spcPct val="20000"/>
              </a:spcAft>
              <a:buClr>
                <a:schemeClr val="accent1"/>
              </a:buClr>
              <a:buFont typeface="Wingdings" pitchFamily="2" charset="2"/>
              <a:buChar char="n"/>
              <a:defRPr sz="1600">
                <a:solidFill>
                  <a:schemeClr val="tx1"/>
                </a:solidFill>
                <a:latin typeface="+mn-lt"/>
                <a:ea typeface="+mn-ea"/>
                <a:cs typeface="+mn-cs"/>
              </a:defRPr>
            </a:lvl1pPr>
            <a:lvl2pPr marL="457200" indent="-222250" algn="l" rtl="0" eaLnBrk="0" fontAlgn="base" hangingPunct="0">
              <a:spcBef>
                <a:spcPct val="0"/>
              </a:spcBef>
              <a:spcAft>
                <a:spcPct val="20000"/>
              </a:spcAft>
              <a:buClr>
                <a:schemeClr val="accent1"/>
              </a:buClr>
              <a:buFont typeface="Wingdings" pitchFamily="2" charset="2"/>
              <a:buChar char="w"/>
              <a:defRPr sz="1600">
                <a:solidFill>
                  <a:schemeClr val="tx1"/>
                </a:solidFill>
                <a:latin typeface="+mn-lt"/>
              </a:defRPr>
            </a:lvl2pPr>
            <a:lvl3pPr marL="690563" indent="-231775" algn="l" rtl="0" eaLnBrk="0" fontAlgn="base" hangingPunct="0">
              <a:spcBef>
                <a:spcPct val="0"/>
              </a:spcBef>
              <a:spcAft>
                <a:spcPct val="20000"/>
              </a:spcAft>
              <a:buClr>
                <a:schemeClr val="accent1"/>
              </a:buClr>
              <a:buChar char="–"/>
              <a:defRPr sz="1600">
                <a:solidFill>
                  <a:schemeClr val="tx1"/>
                </a:solidFill>
                <a:latin typeface="+mn-lt"/>
              </a:defRPr>
            </a:lvl3pPr>
            <a:lvl4pPr marL="906463" indent="-214313" algn="l" rtl="0" eaLnBrk="0" fontAlgn="base" hangingPunct="0">
              <a:spcBef>
                <a:spcPct val="0"/>
              </a:spcBef>
              <a:spcAft>
                <a:spcPct val="20000"/>
              </a:spcAft>
              <a:buClr>
                <a:schemeClr val="accent1"/>
              </a:buClr>
              <a:buChar char="•"/>
              <a:defRPr sz="1600">
                <a:solidFill>
                  <a:schemeClr val="tx1"/>
                </a:solidFill>
                <a:latin typeface="+mn-lt"/>
              </a:defRPr>
            </a:lvl4pPr>
            <a:lvl5pPr marL="1147763" indent="-239713" algn="l" rtl="0" eaLnBrk="0" fontAlgn="base" hangingPunct="0">
              <a:spcBef>
                <a:spcPct val="0"/>
              </a:spcBef>
              <a:spcAft>
                <a:spcPct val="20000"/>
              </a:spcAft>
              <a:buClr>
                <a:schemeClr val="accent1"/>
              </a:buClr>
              <a:buChar char="–"/>
              <a:defRPr sz="1600">
                <a:solidFill>
                  <a:schemeClr val="tx1"/>
                </a:solidFill>
                <a:latin typeface="+mn-lt"/>
              </a:defRPr>
            </a:lvl5pPr>
            <a:lvl6pPr marL="1604963" indent="-239713" algn="l" rtl="0" eaLnBrk="0" fontAlgn="base" hangingPunct="0">
              <a:spcBef>
                <a:spcPct val="0"/>
              </a:spcBef>
              <a:spcAft>
                <a:spcPct val="20000"/>
              </a:spcAft>
              <a:buClr>
                <a:schemeClr val="accent1"/>
              </a:buClr>
              <a:buChar char="–"/>
              <a:defRPr sz="1600">
                <a:solidFill>
                  <a:schemeClr val="tx1"/>
                </a:solidFill>
                <a:latin typeface="+mn-lt"/>
              </a:defRPr>
            </a:lvl6pPr>
            <a:lvl7pPr marL="2062163" indent="-239713" algn="l" rtl="0" eaLnBrk="0" fontAlgn="base" hangingPunct="0">
              <a:spcBef>
                <a:spcPct val="0"/>
              </a:spcBef>
              <a:spcAft>
                <a:spcPct val="20000"/>
              </a:spcAft>
              <a:buClr>
                <a:schemeClr val="accent1"/>
              </a:buClr>
              <a:buChar char="–"/>
              <a:defRPr sz="1600">
                <a:solidFill>
                  <a:schemeClr val="tx1"/>
                </a:solidFill>
                <a:latin typeface="+mn-lt"/>
              </a:defRPr>
            </a:lvl7pPr>
            <a:lvl8pPr marL="2519363" indent="-239713" algn="l" rtl="0" eaLnBrk="0" fontAlgn="base" hangingPunct="0">
              <a:spcBef>
                <a:spcPct val="0"/>
              </a:spcBef>
              <a:spcAft>
                <a:spcPct val="20000"/>
              </a:spcAft>
              <a:buClr>
                <a:schemeClr val="accent1"/>
              </a:buClr>
              <a:buChar char="–"/>
              <a:defRPr sz="1600">
                <a:solidFill>
                  <a:schemeClr val="tx1"/>
                </a:solidFill>
                <a:latin typeface="+mn-lt"/>
              </a:defRPr>
            </a:lvl8pPr>
            <a:lvl9pPr marL="2976563" indent="-239713" algn="l" rtl="0" eaLnBrk="0" fontAlgn="base" hangingPunct="0">
              <a:spcBef>
                <a:spcPct val="0"/>
              </a:spcBef>
              <a:spcAft>
                <a:spcPct val="20000"/>
              </a:spcAft>
              <a:buClr>
                <a:schemeClr val="accent1"/>
              </a:buClr>
              <a:buChar char="–"/>
              <a:defRPr sz="1600">
                <a:solidFill>
                  <a:schemeClr val="tx1"/>
                </a:solidFill>
                <a:latin typeface="+mn-lt"/>
              </a:defRPr>
            </a:lvl9pPr>
          </a:lstStyle>
          <a:p>
            <a:pPr>
              <a:spcBef>
                <a:spcPts val="1800"/>
              </a:spcBef>
              <a:buClr>
                <a:srgbClr val="002060"/>
              </a:buClr>
              <a:buFont typeface="Arial" pitchFamily="34" charset="0"/>
              <a:buChar char="•"/>
            </a:pPr>
            <a:r>
              <a:rPr lang="es-MX" sz="2000" dirty="0" smtClean="0">
                <a:solidFill>
                  <a:srgbClr val="002060"/>
                </a:solidFill>
              </a:rPr>
              <a:t>Los costos asociados con la lumbalgia exceden los costos asociados con enfermedad coronaria y los costos combinados de artritis reumatoide, infección respiratoria, accidente vascular cerebral y diabetes</a:t>
            </a:r>
            <a:r>
              <a:rPr lang="es-MX" sz="2000" baseline="30000" dirty="0" smtClean="0">
                <a:solidFill>
                  <a:srgbClr val="002060"/>
                </a:solidFill>
              </a:rPr>
              <a:t>1</a:t>
            </a:r>
          </a:p>
          <a:p>
            <a:pPr>
              <a:spcBef>
                <a:spcPts val="1800"/>
              </a:spcBef>
              <a:buClr>
                <a:srgbClr val="002060"/>
              </a:buClr>
              <a:buFont typeface="Arial" pitchFamily="34" charset="0"/>
              <a:buChar char="•"/>
            </a:pPr>
            <a:r>
              <a:rPr lang="es-MX" sz="2000" dirty="0" smtClean="0">
                <a:solidFill>
                  <a:srgbClr val="002060"/>
                </a:solidFill>
              </a:rPr>
              <a:t>Los costos directos para lumbalgia crónica representan el 15% del costo anual total por paciente</a:t>
            </a:r>
            <a:r>
              <a:rPr lang="es-MX" sz="2000" baseline="30000" dirty="0" smtClean="0">
                <a:solidFill>
                  <a:srgbClr val="002060"/>
                </a:solidFill>
              </a:rPr>
              <a:t>2</a:t>
            </a:r>
          </a:p>
          <a:p>
            <a:pPr>
              <a:spcBef>
                <a:spcPts val="1800"/>
              </a:spcBef>
              <a:buClr>
                <a:srgbClr val="002060"/>
              </a:buClr>
              <a:buFont typeface="Arial" pitchFamily="34" charset="0"/>
              <a:buChar char="•"/>
            </a:pPr>
            <a:r>
              <a:rPr lang="es-MX" sz="2000" dirty="0" smtClean="0">
                <a:solidFill>
                  <a:srgbClr val="002060"/>
                </a:solidFill>
              </a:rPr>
              <a:t>Los costos indirectos representan el 85% del costo médico total anual por paciente</a:t>
            </a:r>
            <a:r>
              <a:rPr lang="es-MX" sz="2000" baseline="30000" dirty="0" smtClean="0">
                <a:solidFill>
                  <a:srgbClr val="002060"/>
                </a:solidFill>
              </a:rPr>
              <a:t>2</a:t>
            </a:r>
            <a:endParaRPr lang="es-MX" sz="2000" b="1" baseline="30000" dirty="0">
              <a:solidFill>
                <a:srgbClr val="002060"/>
              </a:solidFill>
            </a:endParaRPr>
          </a:p>
        </p:txBody>
      </p:sp>
      <p:pic>
        <p:nvPicPr>
          <p:cNvPr id="11" name="Picture 2" descr="R:\11550_Pfizer\oeprojectsupport\2546276\Drafts\Stock Images\Procurement May 21, 2013\shutterstock_7582055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49"/>
          <a:stretch/>
        </p:blipFill>
        <p:spPr bwMode="auto">
          <a:xfrm>
            <a:off x="319457" y="1991824"/>
            <a:ext cx="2736304" cy="3162385"/>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número de diapositiva 1"/>
          <p:cNvSpPr txBox="1">
            <a:spLocks/>
          </p:cNvSpPr>
          <p:nvPr/>
        </p:nvSpPr>
        <p:spPr bwMode="auto">
          <a:xfrm>
            <a:off x="155897" y="6453901"/>
            <a:ext cx="8664575" cy="343171"/>
          </a:xfrm>
          <a:prstGeom prst="rect">
            <a:avLst/>
          </a:prstGeom>
          <a:noFill/>
          <a:ln w="9525">
            <a:noFill/>
            <a:miter lim="800000"/>
            <a:headEnd/>
            <a:tailEnd/>
          </a:ln>
        </p:spPr>
        <p:txBody>
          <a:bodyPr wrap="square" lIns="0" tIns="0" rIns="0" bIns="0" anchor="b" anchorCtr="0">
            <a:spAutoFit/>
          </a:bodyPr>
          <a:lstStyle/>
          <a:p>
            <a:pPr marL="133350" indent="-133350">
              <a:lnSpc>
                <a:spcPct val="90000"/>
              </a:lnSpc>
              <a:spcAft>
                <a:spcPts val="300"/>
              </a:spcAft>
              <a:buFont typeface="+mj-lt"/>
              <a:buAutoNum type="arabicPeriod"/>
              <a:defRPr/>
            </a:pPr>
            <a:r>
              <a:rPr lang="en-CA" sz="1100" dirty="0">
                <a:solidFill>
                  <a:srgbClr val="002060"/>
                </a:solidFill>
              </a:rPr>
              <a:t>McKenzie RA, May S. </a:t>
            </a:r>
            <a:r>
              <a:rPr lang="en-CA" sz="1100" i="1" dirty="0">
                <a:solidFill>
                  <a:srgbClr val="002060"/>
                </a:solidFill>
              </a:rPr>
              <a:t>The Lumbar Spine: Mechanical Diagnosis and Therapy</a:t>
            </a:r>
            <a:r>
              <a:rPr lang="en-CA" sz="1100" dirty="0">
                <a:solidFill>
                  <a:srgbClr val="002060"/>
                </a:solidFill>
              </a:rPr>
              <a:t>. 2nd ed. Spinal Publications; Waikanae, </a:t>
            </a:r>
            <a:r>
              <a:rPr lang="en-CA" sz="1100" dirty="0" smtClean="0">
                <a:solidFill>
                  <a:srgbClr val="002060"/>
                </a:solidFill>
              </a:rPr>
              <a:t>NZ: </a:t>
            </a:r>
            <a:r>
              <a:rPr lang="en-CA" sz="1100" dirty="0">
                <a:solidFill>
                  <a:srgbClr val="002060"/>
                </a:solidFill>
              </a:rPr>
              <a:t>2003. </a:t>
            </a:r>
          </a:p>
          <a:p>
            <a:pPr marL="133350" indent="-133350">
              <a:lnSpc>
                <a:spcPct val="90000"/>
              </a:lnSpc>
              <a:spcAft>
                <a:spcPts val="300"/>
              </a:spcAft>
              <a:buFont typeface="+mj-lt"/>
              <a:buAutoNum type="arabicPeriod"/>
              <a:defRPr/>
            </a:pPr>
            <a:r>
              <a:rPr lang="en-CA" sz="1100" dirty="0">
                <a:solidFill>
                  <a:srgbClr val="002060"/>
                </a:solidFill>
              </a:rPr>
              <a:t>Ekman M </a:t>
            </a:r>
            <a:r>
              <a:rPr lang="en-CA" sz="1100" i="1" dirty="0">
                <a:solidFill>
                  <a:srgbClr val="002060"/>
                </a:solidFill>
              </a:rPr>
              <a:t>et al. Spine (Phila Pa 1976) </a:t>
            </a:r>
            <a:r>
              <a:rPr lang="en-CA" sz="1100" dirty="0">
                <a:solidFill>
                  <a:srgbClr val="002060"/>
                </a:solidFill>
              </a:rPr>
              <a:t>2005; 30(15):1777-85.</a:t>
            </a:r>
          </a:p>
        </p:txBody>
      </p:sp>
    </p:spTree>
    <p:extLst>
      <p:ext uri="{BB962C8B-B14F-4D97-AF65-F5344CB8AC3E}">
        <p14:creationId xmlns:p14="http://schemas.microsoft.com/office/powerpoint/2010/main" val="4247008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es-MX" noProof="0" dirty="0" smtClean="0"/>
              <a:t>Impacto Económico de la Lumbalgia</a:t>
            </a:r>
            <a:endParaRPr lang="es-MX" noProof="0" dirty="0"/>
          </a:p>
        </p:txBody>
      </p:sp>
      <p:sp>
        <p:nvSpPr>
          <p:cNvPr id="2" name="Slide Number Placeholder 1"/>
          <p:cNvSpPr>
            <a:spLocks noGrp="1"/>
          </p:cNvSpPr>
          <p:nvPr>
            <p:ph type="sldNum" sz="quarter" idx="4294967295"/>
          </p:nvPr>
        </p:nvSpPr>
        <p:spPr>
          <a:xfrm>
            <a:off x="6948264" y="6411913"/>
            <a:ext cx="2133600" cy="365125"/>
          </a:xfrm>
        </p:spPr>
        <p:txBody>
          <a:bodyPr/>
          <a:lstStyle/>
          <a:p>
            <a:fld id="{B3661B37-38BF-421F-9EFE-18817586476B}" type="slidenum">
              <a:rPr lang="en-US" smtClean="0"/>
              <a:pPr/>
              <a:t>13</a:t>
            </a:fld>
            <a:endParaRPr lang="en-US" dirty="0"/>
          </a:p>
        </p:txBody>
      </p:sp>
      <p:sp>
        <p:nvSpPr>
          <p:cNvPr id="8" name="Marcador de número de diapositiva 1"/>
          <p:cNvSpPr txBox="1">
            <a:spLocks/>
          </p:cNvSpPr>
          <p:nvPr/>
        </p:nvSpPr>
        <p:spPr bwMode="auto">
          <a:xfrm>
            <a:off x="107504" y="6583436"/>
            <a:ext cx="8664575" cy="169277"/>
          </a:xfrm>
          <a:prstGeom prst="rect">
            <a:avLst/>
          </a:prstGeom>
          <a:noFill/>
          <a:ln w="9525">
            <a:noFill/>
            <a:miter lim="800000"/>
            <a:headEnd/>
            <a:tailEnd/>
          </a:ln>
        </p:spPr>
        <p:txBody>
          <a:bodyPr wrap="square" lIns="0" tIns="0" rIns="0" bIns="0" anchor="b" anchorCtr="0">
            <a:spAutoFit/>
          </a:bodyPr>
          <a:lstStyle/>
          <a:p>
            <a:pPr>
              <a:spcAft>
                <a:spcPts val="600"/>
              </a:spcAft>
            </a:pPr>
            <a:r>
              <a:rPr lang="en-CA" sz="1100" dirty="0">
                <a:solidFill>
                  <a:srgbClr val="002060"/>
                </a:solidFill>
              </a:rPr>
              <a:t>Gore M </a:t>
            </a:r>
            <a:r>
              <a:rPr lang="en-CA" sz="1100" i="1" dirty="0">
                <a:solidFill>
                  <a:srgbClr val="002060"/>
                </a:solidFill>
              </a:rPr>
              <a:t>et al. Spine (Phila Pa 1976)</a:t>
            </a:r>
            <a:r>
              <a:rPr lang="en-CA" sz="1100" dirty="0">
                <a:solidFill>
                  <a:srgbClr val="002060"/>
                </a:solidFill>
              </a:rPr>
              <a:t> 2012; 37(11):E668-77. </a:t>
            </a:r>
            <a:endParaRPr lang="en-US" sz="1100" dirty="0">
              <a:solidFill>
                <a:srgbClr val="002060"/>
              </a:solidFill>
            </a:endParaRPr>
          </a:p>
        </p:txBody>
      </p:sp>
      <p:sp>
        <p:nvSpPr>
          <p:cNvPr id="9" name="Content Placeholder 2"/>
          <p:cNvSpPr txBox="1">
            <a:spLocks/>
          </p:cNvSpPr>
          <p:nvPr/>
        </p:nvSpPr>
        <p:spPr bwMode="gray">
          <a:xfrm>
            <a:off x="3478920" y="2364886"/>
            <a:ext cx="5413560" cy="33696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3363" indent="-233363" algn="l" rtl="0" eaLnBrk="0" fontAlgn="base" hangingPunct="0">
              <a:spcBef>
                <a:spcPct val="0"/>
              </a:spcBef>
              <a:spcAft>
                <a:spcPct val="20000"/>
              </a:spcAft>
              <a:buClr>
                <a:schemeClr val="accent1"/>
              </a:buClr>
              <a:buFont typeface="Wingdings" pitchFamily="2" charset="2"/>
              <a:buChar char="n"/>
              <a:defRPr sz="1600">
                <a:solidFill>
                  <a:schemeClr val="tx1"/>
                </a:solidFill>
                <a:latin typeface="+mn-lt"/>
                <a:ea typeface="+mn-ea"/>
                <a:cs typeface="+mn-cs"/>
              </a:defRPr>
            </a:lvl1pPr>
            <a:lvl2pPr marL="457200" indent="-222250" algn="l" rtl="0" eaLnBrk="0" fontAlgn="base" hangingPunct="0">
              <a:spcBef>
                <a:spcPct val="0"/>
              </a:spcBef>
              <a:spcAft>
                <a:spcPct val="20000"/>
              </a:spcAft>
              <a:buClr>
                <a:schemeClr val="accent1"/>
              </a:buClr>
              <a:buFont typeface="Wingdings" pitchFamily="2" charset="2"/>
              <a:buChar char="w"/>
              <a:defRPr sz="1600">
                <a:solidFill>
                  <a:schemeClr val="tx1"/>
                </a:solidFill>
                <a:latin typeface="+mn-lt"/>
              </a:defRPr>
            </a:lvl2pPr>
            <a:lvl3pPr marL="690563" indent="-231775" algn="l" rtl="0" eaLnBrk="0" fontAlgn="base" hangingPunct="0">
              <a:spcBef>
                <a:spcPct val="0"/>
              </a:spcBef>
              <a:spcAft>
                <a:spcPct val="20000"/>
              </a:spcAft>
              <a:buClr>
                <a:schemeClr val="accent1"/>
              </a:buClr>
              <a:buChar char="–"/>
              <a:defRPr sz="1600">
                <a:solidFill>
                  <a:schemeClr val="tx1"/>
                </a:solidFill>
                <a:latin typeface="+mn-lt"/>
              </a:defRPr>
            </a:lvl3pPr>
            <a:lvl4pPr marL="906463" indent="-214313" algn="l" rtl="0" eaLnBrk="0" fontAlgn="base" hangingPunct="0">
              <a:spcBef>
                <a:spcPct val="0"/>
              </a:spcBef>
              <a:spcAft>
                <a:spcPct val="20000"/>
              </a:spcAft>
              <a:buClr>
                <a:schemeClr val="accent1"/>
              </a:buClr>
              <a:buChar char="•"/>
              <a:defRPr sz="1600">
                <a:solidFill>
                  <a:schemeClr val="tx1"/>
                </a:solidFill>
                <a:latin typeface="+mn-lt"/>
              </a:defRPr>
            </a:lvl4pPr>
            <a:lvl5pPr marL="1147763" indent="-239713" algn="l" rtl="0" eaLnBrk="0" fontAlgn="base" hangingPunct="0">
              <a:spcBef>
                <a:spcPct val="0"/>
              </a:spcBef>
              <a:spcAft>
                <a:spcPct val="20000"/>
              </a:spcAft>
              <a:buClr>
                <a:schemeClr val="accent1"/>
              </a:buClr>
              <a:buChar char="–"/>
              <a:defRPr sz="1600">
                <a:solidFill>
                  <a:schemeClr val="tx1"/>
                </a:solidFill>
                <a:latin typeface="+mn-lt"/>
              </a:defRPr>
            </a:lvl5pPr>
            <a:lvl6pPr marL="1604963" indent="-239713" algn="l" rtl="0" eaLnBrk="0" fontAlgn="base" hangingPunct="0">
              <a:spcBef>
                <a:spcPct val="0"/>
              </a:spcBef>
              <a:spcAft>
                <a:spcPct val="20000"/>
              </a:spcAft>
              <a:buClr>
                <a:schemeClr val="accent1"/>
              </a:buClr>
              <a:buChar char="–"/>
              <a:defRPr sz="1600">
                <a:solidFill>
                  <a:schemeClr val="tx1"/>
                </a:solidFill>
                <a:latin typeface="+mn-lt"/>
              </a:defRPr>
            </a:lvl6pPr>
            <a:lvl7pPr marL="2062163" indent="-239713" algn="l" rtl="0" eaLnBrk="0" fontAlgn="base" hangingPunct="0">
              <a:spcBef>
                <a:spcPct val="0"/>
              </a:spcBef>
              <a:spcAft>
                <a:spcPct val="20000"/>
              </a:spcAft>
              <a:buClr>
                <a:schemeClr val="accent1"/>
              </a:buClr>
              <a:buChar char="–"/>
              <a:defRPr sz="1600">
                <a:solidFill>
                  <a:schemeClr val="tx1"/>
                </a:solidFill>
                <a:latin typeface="+mn-lt"/>
              </a:defRPr>
            </a:lvl7pPr>
            <a:lvl8pPr marL="2519363" indent="-239713" algn="l" rtl="0" eaLnBrk="0" fontAlgn="base" hangingPunct="0">
              <a:spcBef>
                <a:spcPct val="0"/>
              </a:spcBef>
              <a:spcAft>
                <a:spcPct val="20000"/>
              </a:spcAft>
              <a:buClr>
                <a:schemeClr val="accent1"/>
              </a:buClr>
              <a:buChar char="–"/>
              <a:defRPr sz="1600">
                <a:solidFill>
                  <a:schemeClr val="tx1"/>
                </a:solidFill>
                <a:latin typeface="+mn-lt"/>
              </a:defRPr>
            </a:lvl8pPr>
            <a:lvl9pPr marL="2976563" indent="-239713" algn="l" rtl="0" eaLnBrk="0" fontAlgn="base" hangingPunct="0">
              <a:spcBef>
                <a:spcPct val="0"/>
              </a:spcBef>
              <a:spcAft>
                <a:spcPct val="20000"/>
              </a:spcAft>
              <a:buClr>
                <a:schemeClr val="accent1"/>
              </a:buClr>
              <a:buChar char="–"/>
              <a:defRPr sz="1600">
                <a:solidFill>
                  <a:schemeClr val="tx1"/>
                </a:solidFill>
                <a:latin typeface="+mn-lt"/>
              </a:defRPr>
            </a:lvl9pPr>
          </a:lstStyle>
          <a:p>
            <a:pPr marL="0" lvl="1" indent="0">
              <a:spcBef>
                <a:spcPts val="600"/>
              </a:spcBef>
              <a:buClr>
                <a:srgbClr val="002060"/>
              </a:buClr>
              <a:buNone/>
            </a:pPr>
            <a:r>
              <a:rPr lang="es-MX" sz="2000" spc="-10" dirty="0" smtClean="0">
                <a:solidFill>
                  <a:srgbClr val="002060"/>
                </a:solidFill>
              </a:rPr>
              <a:t>Resultados de un meta-análisis demostraron: </a:t>
            </a:r>
          </a:p>
          <a:p>
            <a:pPr marL="165100" lvl="1" indent="-165100">
              <a:spcBef>
                <a:spcPts val="600"/>
              </a:spcBef>
              <a:buClr>
                <a:srgbClr val="002060"/>
              </a:buClr>
              <a:buFont typeface="Arial" pitchFamily="34" charset="0"/>
              <a:buChar char="•"/>
            </a:pPr>
            <a:r>
              <a:rPr lang="es-MX" sz="2000" spc="-10" dirty="0" smtClean="0">
                <a:solidFill>
                  <a:srgbClr val="002060"/>
                </a:solidFill>
              </a:rPr>
              <a:t>Que las comorbilidades incluyendo dolor músculo-esquelético, dolor neuropático, depresión, ansiedad y trastornos del sueño fueron más comunes en pacientes con  lumbalgia crónica que en los pacientes control</a:t>
            </a:r>
          </a:p>
          <a:p>
            <a:pPr marL="165100" lvl="1" indent="-165100">
              <a:spcBef>
                <a:spcPts val="600"/>
              </a:spcBef>
              <a:buClr>
                <a:srgbClr val="002060"/>
              </a:buClr>
              <a:buFont typeface="Arial" pitchFamily="34" charset="0"/>
              <a:buChar char="•"/>
            </a:pPr>
            <a:r>
              <a:rPr lang="es-MX" sz="2000" spc="-10" dirty="0" smtClean="0">
                <a:solidFill>
                  <a:srgbClr val="002060"/>
                </a:solidFill>
              </a:rPr>
              <a:t>El uso de fármacos fue significativamente mayor en los pacientes con lumbalgia</a:t>
            </a:r>
          </a:p>
          <a:p>
            <a:pPr marL="165100" lvl="1" indent="-165100">
              <a:spcBef>
                <a:spcPts val="600"/>
              </a:spcBef>
              <a:buClr>
                <a:srgbClr val="002060"/>
              </a:buClr>
              <a:buFont typeface="Arial" pitchFamily="34" charset="0"/>
              <a:buChar char="•"/>
            </a:pPr>
            <a:r>
              <a:rPr lang="es-MX" sz="2000" spc="-10" dirty="0" smtClean="0">
                <a:solidFill>
                  <a:srgbClr val="002060"/>
                </a:solidFill>
              </a:rPr>
              <a:t>Los costos directos para los pacientes con  Lumbalgia Crónica fueron casi el tripe de los costos directos para los pacientes control</a:t>
            </a:r>
          </a:p>
          <a:p>
            <a:pPr marL="342900" lvl="1" indent="-342900">
              <a:spcBef>
                <a:spcPts val="600"/>
              </a:spcBef>
              <a:buClr>
                <a:srgbClr val="002060"/>
              </a:buClr>
              <a:buFont typeface="Arial" pitchFamily="34" charset="0"/>
              <a:buChar char="•"/>
            </a:pPr>
            <a:endParaRPr lang="es-MX" sz="2000" dirty="0">
              <a:solidFill>
                <a:srgbClr val="002060"/>
              </a:solidFill>
            </a:endParaRPr>
          </a:p>
        </p:txBody>
      </p:sp>
      <p:pic>
        <p:nvPicPr>
          <p:cNvPr id="7" name="Picture 2" descr="R:\11550_Pfizer\oeprojectsupport\2546276\Drafts\Stock Images\Procurement May 21, 2013\shutterstock_3476719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08" r="3708"/>
          <a:stretch/>
        </p:blipFill>
        <p:spPr bwMode="auto">
          <a:xfrm>
            <a:off x="251521" y="2455309"/>
            <a:ext cx="2952328" cy="318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241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s-MX" dirty="0" smtClean="0"/>
              <a:t>Costo de la Lumbalgia con un Componente Neuropático</a:t>
            </a:r>
            <a:endParaRPr lang="es-MX" dirty="0"/>
          </a:p>
        </p:txBody>
      </p:sp>
      <p:sp>
        <p:nvSpPr>
          <p:cNvPr id="6" name="Content Placeholder 5"/>
          <p:cNvSpPr>
            <a:spLocks noGrp="1"/>
          </p:cNvSpPr>
          <p:nvPr>
            <p:ph idx="1"/>
          </p:nvPr>
        </p:nvSpPr>
        <p:spPr/>
        <p:txBody>
          <a:bodyPr/>
          <a:lstStyle/>
          <a:p>
            <a:r>
              <a:rPr lang="es-MX" dirty="0" smtClean="0"/>
              <a:t>Los costos para los pacientes con dolor de espalda neuropático son mayores que para los pacientes con dolor de espalda típico </a:t>
            </a:r>
          </a:p>
          <a:p>
            <a:pPr lvl="1"/>
            <a:r>
              <a:rPr lang="es-MX" dirty="0" smtClean="0"/>
              <a:t>Hasta 67% más que los costos para un paciente con dolor de espalda nociceptivo solamente</a:t>
            </a:r>
          </a:p>
        </p:txBody>
      </p:sp>
      <p:sp>
        <p:nvSpPr>
          <p:cNvPr id="2" name="Slide Number Placeholder 1"/>
          <p:cNvSpPr>
            <a:spLocks noGrp="1"/>
          </p:cNvSpPr>
          <p:nvPr>
            <p:ph type="sldNum" sz="quarter" idx="12"/>
          </p:nvPr>
        </p:nvSpPr>
        <p:spPr/>
        <p:txBody>
          <a:bodyPr/>
          <a:lstStyle/>
          <a:p>
            <a:fld id="{B3661B37-38BF-421F-9EFE-18817586476B}" type="slidenum">
              <a:rPr lang="es-MX" smtClean="0"/>
              <a:pPr/>
              <a:t>14</a:t>
            </a:fld>
            <a:endParaRPr lang="es-MX" dirty="0"/>
          </a:p>
        </p:txBody>
      </p:sp>
      <p:sp>
        <p:nvSpPr>
          <p:cNvPr id="4" name="Rectangle 3"/>
          <p:cNvSpPr/>
          <p:nvPr/>
        </p:nvSpPr>
        <p:spPr>
          <a:xfrm>
            <a:off x="166843" y="6520621"/>
            <a:ext cx="4572000" cy="261610"/>
          </a:xfrm>
          <a:prstGeom prst="rect">
            <a:avLst/>
          </a:prstGeom>
        </p:spPr>
        <p:txBody>
          <a:bodyPr>
            <a:spAutoFit/>
          </a:bodyPr>
          <a:lstStyle/>
          <a:p>
            <a:pPr>
              <a:spcAft>
                <a:spcPts val="600"/>
              </a:spcAft>
              <a:defRPr/>
            </a:pPr>
            <a:r>
              <a:rPr lang="es-MX" sz="1100" dirty="0" smtClean="0">
                <a:solidFill>
                  <a:srgbClr val="002060"/>
                </a:solidFill>
              </a:rPr>
              <a:t>Schmidt CO </a:t>
            </a:r>
            <a:r>
              <a:rPr lang="es-MX" sz="1100" i="1" dirty="0" smtClean="0">
                <a:solidFill>
                  <a:srgbClr val="002060"/>
                </a:solidFill>
              </a:rPr>
              <a:t>et al. Eur J Pain</a:t>
            </a:r>
            <a:r>
              <a:rPr lang="es-MX" sz="1100" dirty="0" smtClean="0">
                <a:solidFill>
                  <a:srgbClr val="002060"/>
                </a:solidFill>
              </a:rPr>
              <a:t> 2009; 13(10):1030-5. </a:t>
            </a:r>
            <a:endParaRPr lang="es-MX" sz="1100" dirty="0">
              <a:solidFill>
                <a:srgbClr val="002060"/>
              </a:solidFill>
            </a:endParaRPr>
          </a:p>
        </p:txBody>
      </p:sp>
    </p:spTree>
    <p:extLst>
      <p:ext uri="{BB962C8B-B14F-4D97-AF65-F5344CB8AC3E}">
        <p14:creationId xmlns:p14="http://schemas.microsoft.com/office/powerpoint/2010/main" val="3485860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11550_Pfizer\oeprojectsupport\2546276\Drafts\Stock Images\Procurement May 21, 2013\shutterstock_1149829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496" t="7282"/>
          <a:stretch/>
        </p:blipFill>
        <p:spPr bwMode="auto">
          <a:xfrm>
            <a:off x="5364088" y="1850413"/>
            <a:ext cx="3168352" cy="3604297"/>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p:txBody>
          <a:bodyPr>
            <a:normAutofit/>
          </a:bodyPr>
          <a:lstStyle/>
          <a:p>
            <a:r>
              <a:rPr lang="es-MX" noProof="0" dirty="0" smtClean="0"/>
              <a:t>Costos de Lumbalgia Crónica</a:t>
            </a:r>
            <a:endParaRPr lang="es-MX" noProof="0" dirty="0"/>
          </a:p>
        </p:txBody>
      </p:sp>
      <p:sp>
        <p:nvSpPr>
          <p:cNvPr id="2" name="Slide Number Placeholder 1"/>
          <p:cNvSpPr>
            <a:spLocks noGrp="1"/>
          </p:cNvSpPr>
          <p:nvPr>
            <p:ph type="sldNum" sz="quarter" idx="4294967295"/>
          </p:nvPr>
        </p:nvSpPr>
        <p:spPr>
          <a:xfrm>
            <a:off x="457200" y="6356350"/>
            <a:ext cx="2133600" cy="365125"/>
          </a:xfrm>
        </p:spPr>
        <p:txBody>
          <a:bodyPr/>
          <a:lstStyle/>
          <a:p>
            <a:fld id="{B3661B37-38BF-421F-9EFE-18817586476B}" type="slidenum">
              <a:rPr lang="en-US" smtClean="0"/>
              <a:pPr/>
              <a:t>15</a:t>
            </a:fld>
            <a:endParaRPr lang="en-US" dirty="0"/>
          </a:p>
        </p:txBody>
      </p:sp>
      <p:sp>
        <p:nvSpPr>
          <p:cNvPr id="13" name="Marcador de número de diapositiva 1"/>
          <p:cNvSpPr txBox="1">
            <a:spLocks/>
          </p:cNvSpPr>
          <p:nvPr/>
        </p:nvSpPr>
        <p:spPr bwMode="auto">
          <a:xfrm>
            <a:off x="214955" y="6361906"/>
            <a:ext cx="8664575" cy="338554"/>
          </a:xfrm>
          <a:prstGeom prst="rect">
            <a:avLst/>
          </a:prstGeom>
          <a:noFill/>
          <a:ln w="9525">
            <a:noFill/>
            <a:miter lim="800000"/>
            <a:headEnd/>
            <a:tailEnd/>
          </a:ln>
        </p:spPr>
        <p:txBody>
          <a:bodyPr wrap="square" lIns="0" tIns="0" rIns="0" bIns="0" anchor="b" anchorCtr="0">
            <a:spAutoFit/>
          </a:bodyPr>
          <a:lstStyle/>
          <a:p>
            <a:r>
              <a:rPr lang="en-CA" sz="1100" dirty="0" smtClean="0">
                <a:solidFill>
                  <a:schemeClr val="tx2"/>
                </a:solidFill>
              </a:rPr>
              <a:t>1. Katz </a:t>
            </a:r>
            <a:r>
              <a:rPr lang="en-CA" sz="1100" dirty="0">
                <a:solidFill>
                  <a:schemeClr val="tx2"/>
                </a:solidFill>
              </a:rPr>
              <a:t>JN. </a:t>
            </a:r>
            <a:r>
              <a:rPr lang="en-CA" sz="1100" i="1" dirty="0" smtClean="0">
                <a:solidFill>
                  <a:schemeClr val="tx2"/>
                </a:solidFill>
              </a:rPr>
              <a:t>J </a:t>
            </a:r>
            <a:r>
              <a:rPr lang="en-CA" sz="1100" i="1" dirty="0">
                <a:solidFill>
                  <a:schemeClr val="tx2"/>
                </a:solidFill>
              </a:rPr>
              <a:t>Bone Joint Surg Am </a:t>
            </a:r>
            <a:r>
              <a:rPr lang="en-CA" sz="1100" dirty="0">
                <a:solidFill>
                  <a:schemeClr val="tx2"/>
                </a:solidFill>
              </a:rPr>
              <a:t>2006; </a:t>
            </a:r>
            <a:r>
              <a:rPr lang="en-CA" sz="1100" dirty="0" smtClean="0">
                <a:solidFill>
                  <a:schemeClr val="tx2"/>
                </a:solidFill>
              </a:rPr>
              <a:t>88(Suppl 2):21; 2. Maniadakis </a:t>
            </a:r>
            <a:r>
              <a:rPr lang="en-CA" sz="1100" dirty="0">
                <a:solidFill>
                  <a:schemeClr val="tx2"/>
                </a:solidFill>
              </a:rPr>
              <a:t>A, Gray A</a:t>
            </a:r>
            <a:r>
              <a:rPr lang="en-CA" sz="1100" dirty="0" smtClean="0">
                <a:solidFill>
                  <a:schemeClr val="tx2"/>
                </a:solidFill>
              </a:rPr>
              <a:t>. </a:t>
            </a:r>
            <a:r>
              <a:rPr lang="en-CA" sz="1100" i="1" dirty="0">
                <a:solidFill>
                  <a:schemeClr val="tx2"/>
                </a:solidFill>
              </a:rPr>
              <a:t>Pain</a:t>
            </a:r>
            <a:r>
              <a:rPr lang="en-CA" sz="1100" dirty="0">
                <a:solidFill>
                  <a:schemeClr val="tx2"/>
                </a:solidFill>
              </a:rPr>
              <a:t> 2000; </a:t>
            </a:r>
            <a:r>
              <a:rPr lang="en-CA" sz="1100" dirty="0" smtClean="0">
                <a:solidFill>
                  <a:schemeClr val="tx2"/>
                </a:solidFill>
              </a:rPr>
              <a:t>84(1):95-103; 3. British </a:t>
            </a:r>
            <a:r>
              <a:rPr lang="en-CA" sz="1100" dirty="0">
                <a:solidFill>
                  <a:schemeClr val="tx2"/>
                </a:solidFill>
              </a:rPr>
              <a:t>Pain Society. </a:t>
            </a:r>
            <a:r>
              <a:rPr lang="en-CA" sz="1100" i="1" dirty="0">
                <a:solidFill>
                  <a:schemeClr val="tx2"/>
                </a:solidFill>
              </a:rPr>
              <a:t>Pain in Europe. </a:t>
            </a:r>
            <a:r>
              <a:rPr lang="en-CA" sz="1100" i="1" dirty="0" smtClean="0">
                <a:solidFill>
                  <a:schemeClr val="tx2"/>
                </a:solidFill>
              </a:rPr>
              <a:t/>
            </a:r>
            <a:br>
              <a:rPr lang="en-CA" sz="1100" i="1" dirty="0" smtClean="0">
                <a:solidFill>
                  <a:schemeClr val="tx2"/>
                </a:solidFill>
              </a:rPr>
            </a:br>
            <a:r>
              <a:rPr lang="en-CA" sz="1100" i="1" dirty="0" smtClean="0">
                <a:solidFill>
                  <a:schemeClr val="tx2"/>
                </a:solidFill>
              </a:rPr>
              <a:t>A </a:t>
            </a:r>
            <a:r>
              <a:rPr lang="en-CA" sz="1100" i="1" dirty="0">
                <a:solidFill>
                  <a:schemeClr val="tx2"/>
                </a:solidFill>
              </a:rPr>
              <a:t>2003 </a:t>
            </a:r>
            <a:r>
              <a:rPr lang="en-CA" sz="1100" i="1" dirty="0" smtClean="0">
                <a:solidFill>
                  <a:schemeClr val="tx2"/>
                </a:solidFill>
              </a:rPr>
              <a:t>Report. </a:t>
            </a:r>
            <a:r>
              <a:rPr lang="en-CA" sz="1100" dirty="0">
                <a:solidFill>
                  <a:schemeClr val="tx2"/>
                </a:solidFill>
              </a:rPr>
              <a:t>Available at: </a:t>
            </a:r>
            <a:r>
              <a:rPr lang="en-CA" sz="1100" dirty="0">
                <a:solidFill>
                  <a:schemeClr val="tx2"/>
                </a:solidFill>
                <a:hlinkClick r:id="rId4"/>
              </a:rPr>
              <a:t>http://www.britishpainsociety.org/Pain%20in%20Europ%20survey%20report.pdf</a:t>
            </a:r>
            <a:r>
              <a:rPr lang="en-CA" sz="1100" dirty="0">
                <a:solidFill>
                  <a:schemeClr val="tx2"/>
                </a:solidFill>
              </a:rPr>
              <a:t>. </a:t>
            </a:r>
            <a:r>
              <a:rPr lang="en-CA" sz="1100" dirty="0" smtClean="0">
                <a:solidFill>
                  <a:schemeClr val="tx2"/>
                </a:solidFill>
              </a:rPr>
              <a:t>Accessed: </a:t>
            </a:r>
            <a:r>
              <a:rPr lang="en-CA" sz="1100" dirty="0">
                <a:solidFill>
                  <a:schemeClr val="tx2"/>
                </a:solidFill>
              </a:rPr>
              <a:t>October 17, 2013. </a:t>
            </a:r>
          </a:p>
        </p:txBody>
      </p:sp>
      <p:sp>
        <p:nvSpPr>
          <p:cNvPr id="12" name="Content Placeholder 2"/>
          <p:cNvSpPr txBox="1">
            <a:spLocks/>
          </p:cNvSpPr>
          <p:nvPr/>
        </p:nvSpPr>
        <p:spPr bwMode="gray">
          <a:xfrm>
            <a:off x="242768" y="1833747"/>
            <a:ext cx="6409408" cy="352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33363" indent="-233363" algn="l" rtl="0" eaLnBrk="0" fontAlgn="base" hangingPunct="0">
              <a:spcBef>
                <a:spcPct val="0"/>
              </a:spcBef>
              <a:spcAft>
                <a:spcPct val="20000"/>
              </a:spcAft>
              <a:buClr>
                <a:schemeClr val="accent1"/>
              </a:buClr>
              <a:buFont typeface="Wingdings" pitchFamily="2" charset="2"/>
              <a:buChar char="n"/>
              <a:defRPr sz="1600">
                <a:solidFill>
                  <a:schemeClr val="tx1"/>
                </a:solidFill>
                <a:latin typeface="+mn-lt"/>
                <a:ea typeface="+mn-ea"/>
                <a:cs typeface="+mn-cs"/>
              </a:defRPr>
            </a:lvl1pPr>
            <a:lvl2pPr marL="457200" indent="-222250" algn="l" rtl="0" eaLnBrk="0" fontAlgn="base" hangingPunct="0">
              <a:spcBef>
                <a:spcPct val="0"/>
              </a:spcBef>
              <a:spcAft>
                <a:spcPct val="20000"/>
              </a:spcAft>
              <a:buClr>
                <a:schemeClr val="accent1"/>
              </a:buClr>
              <a:buFont typeface="Wingdings" pitchFamily="2" charset="2"/>
              <a:buChar char="w"/>
              <a:defRPr sz="1600">
                <a:solidFill>
                  <a:schemeClr val="tx1"/>
                </a:solidFill>
                <a:latin typeface="+mn-lt"/>
              </a:defRPr>
            </a:lvl2pPr>
            <a:lvl3pPr marL="690563" indent="-231775" algn="l" rtl="0" eaLnBrk="0" fontAlgn="base" hangingPunct="0">
              <a:spcBef>
                <a:spcPct val="0"/>
              </a:spcBef>
              <a:spcAft>
                <a:spcPct val="20000"/>
              </a:spcAft>
              <a:buClr>
                <a:schemeClr val="accent1"/>
              </a:buClr>
              <a:buChar char="–"/>
              <a:defRPr sz="1600">
                <a:solidFill>
                  <a:schemeClr val="tx1"/>
                </a:solidFill>
                <a:latin typeface="+mn-lt"/>
              </a:defRPr>
            </a:lvl3pPr>
            <a:lvl4pPr marL="906463" indent="-214313" algn="l" rtl="0" eaLnBrk="0" fontAlgn="base" hangingPunct="0">
              <a:spcBef>
                <a:spcPct val="0"/>
              </a:spcBef>
              <a:spcAft>
                <a:spcPct val="20000"/>
              </a:spcAft>
              <a:buClr>
                <a:schemeClr val="accent1"/>
              </a:buClr>
              <a:buChar char="•"/>
              <a:defRPr sz="1600">
                <a:solidFill>
                  <a:schemeClr val="tx1"/>
                </a:solidFill>
                <a:latin typeface="+mn-lt"/>
              </a:defRPr>
            </a:lvl4pPr>
            <a:lvl5pPr marL="1147763" indent="-239713" algn="l" rtl="0" eaLnBrk="0" fontAlgn="base" hangingPunct="0">
              <a:spcBef>
                <a:spcPct val="0"/>
              </a:spcBef>
              <a:spcAft>
                <a:spcPct val="20000"/>
              </a:spcAft>
              <a:buClr>
                <a:schemeClr val="accent1"/>
              </a:buClr>
              <a:buChar char="–"/>
              <a:defRPr sz="1600">
                <a:solidFill>
                  <a:schemeClr val="tx1"/>
                </a:solidFill>
                <a:latin typeface="+mn-lt"/>
              </a:defRPr>
            </a:lvl5pPr>
            <a:lvl6pPr marL="1604963" indent="-239713" algn="l" rtl="0" eaLnBrk="0" fontAlgn="base" hangingPunct="0">
              <a:spcBef>
                <a:spcPct val="0"/>
              </a:spcBef>
              <a:spcAft>
                <a:spcPct val="20000"/>
              </a:spcAft>
              <a:buClr>
                <a:schemeClr val="accent1"/>
              </a:buClr>
              <a:buChar char="–"/>
              <a:defRPr sz="1600">
                <a:solidFill>
                  <a:schemeClr val="tx1"/>
                </a:solidFill>
                <a:latin typeface="+mn-lt"/>
              </a:defRPr>
            </a:lvl6pPr>
            <a:lvl7pPr marL="2062163" indent="-239713" algn="l" rtl="0" eaLnBrk="0" fontAlgn="base" hangingPunct="0">
              <a:spcBef>
                <a:spcPct val="0"/>
              </a:spcBef>
              <a:spcAft>
                <a:spcPct val="20000"/>
              </a:spcAft>
              <a:buClr>
                <a:schemeClr val="accent1"/>
              </a:buClr>
              <a:buChar char="–"/>
              <a:defRPr sz="1600">
                <a:solidFill>
                  <a:schemeClr val="tx1"/>
                </a:solidFill>
                <a:latin typeface="+mn-lt"/>
              </a:defRPr>
            </a:lvl7pPr>
            <a:lvl8pPr marL="2519363" indent="-239713" algn="l" rtl="0" eaLnBrk="0" fontAlgn="base" hangingPunct="0">
              <a:spcBef>
                <a:spcPct val="0"/>
              </a:spcBef>
              <a:spcAft>
                <a:spcPct val="20000"/>
              </a:spcAft>
              <a:buClr>
                <a:schemeClr val="accent1"/>
              </a:buClr>
              <a:buChar char="–"/>
              <a:defRPr sz="1600">
                <a:solidFill>
                  <a:schemeClr val="tx1"/>
                </a:solidFill>
                <a:latin typeface="+mn-lt"/>
              </a:defRPr>
            </a:lvl8pPr>
            <a:lvl9pPr marL="2976563" indent="-239713" algn="l" rtl="0" eaLnBrk="0" fontAlgn="base" hangingPunct="0">
              <a:spcBef>
                <a:spcPct val="0"/>
              </a:spcBef>
              <a:spcAft>
                <a:spcPct val="20000"/>
              </a:spcAft>
              <a:buClr>
                <a:schemeClr val="accent1"/>
              </a:buClr>
              <a:buChar char="–"/>
              <a:defRPr sz="1600">
                <a:solidFill>
                  <a:schemeClr val="tx1"/>
                </a:solidFill>
                <a:latin typeface="+mn-lt"/>
              </a:defRPr>
            </a:lvl9pPr>
          </a:lstStyle>
          <a:p>
            <a:pPr marL="0" indent="0">
              <a:buClr>
                <a:schemeClr val="tx1"/>
              </a:buClr>
              <a:buNone/>
            </a:pPr>
            <a:r>
              <a:rPr lang="es-MX" sz="2000" b="1" dirty="0" smtClean="0">
                <a:solidFill>
                  <a:schemeClr val="tx2"/>
                </a:solidFill>
              </a:rPr>
              <a:t>Estados Unidos</a:t>
            </a:r>
          </a:p>
          <a:p>
            <a:pPr marL="266700" lvl="1">
              <a:spcAft>
                <a:spcPts val="1800"/>
              </a:spcAft>
              <a:buClr>
                <a:srgbClr val="002060"/>
              </a:buClr>
              <a:buFont typeface="Arial" pitchFamily="34" charset="0"/>
              <a:buChar char="•"/>
            </a:pPr>
            <a:r>
              <a:rPr lang="es-MX" sz="2000" dirty="0" smtClean="0">
                <a:solidFill>
                  <a:schemeClr val="tx2"/>
                </a:solidFill>
              </a:rPr>
              <a:t>Los costos totales de la lumbalgia exceden los</a:t>
            </a:r>
            <a:br>
              <a:rPr lang="es-MX" sz="2000" dirty="0" smtClean="0">
                <a:solidFill>
                  <a:schemeClr val="tx2"/>
                </a:solidFill>
              </a:rPr>
            </a:br>
            <a:r>
              <a:rPr lang="es-MX" sz="2000" dirty="0" smtClean="0">
                <a:solidFill>
                  <a:schemeClr val="tx2"/>
                </a:solidFill>
              </a:rPr>
              <a:t>$100 mil millones al año</a:t>
            </a:r>
            <a:r>
              <a:rPr lang="es-MX" sz="2000" baseline="30000" dirty="0" smtClean="0">
                <a:solidFill>
                  <a:schemeClr val="tx2"/>
                </a:solidFill>
              </a:rPr>
              <a:t>1</a:t>
            </a:r>
          </a:p>
          <a:p>
            <a:pPr marL="0" indent="0">
              <a:buClr>
                <a:schemeClr val="tx1"/>
              </a:buClr>
              <a:buNone/>
            </a:pPr>
            <a:r>
              <a:rPr lang="es-MX" sz="2000" b="1" dirty="0" smtClean="0">
                <a:solidFill>
                  <a:schemeClr val="tx2"/>
                </a:solidFill>
              </a:rPr>
              <a:t>Reino Unido</a:t>
            </a:r>
          </a:p>
          <a:p>
            <a:pPr marL="266700" lvl="1">
              <a:buClr>
                <a:srgbClr val="002060"/>
              </a:buClr>
              <a:buFont typeface="Arial" pitchFamily="34" charset="0"/>
              <a:buChar char="•"/>
            </a:pPr>
            <a:r>
              <a:rPr lang="es-MX" sz="2000" dirty="0" smtClean="0">
                <a:solidFill>
                  <a:schemeClr val="tx2"/>
                </a:solidFill>
              </a:rPr>
              <a:t>Se estima que los costos directos de dolor de espalda</a:t>
            </a:r>
            <a:br>
              <a:rPr lang="es-MX" sz="2000" dirty="0" smtClean="0">
                <a:solidFill>
                  <a:schemeClr val="tx2"/>
                </a:solidFill>
              </a:rPr>
            </a:br>
            <a:r>
              <a:rPr lang="es-MX" sz="2000" dirty="0" smtClean="0">
                <a:solidFill>
                  <a:schemeClr val="tx2"/>
                </a:solidFill>
              </a:rPr>
              <a:t>son £1.6 mil millones al año</a:t>
            </a:r>
            <a:r>
              <a:rPr lang="es-MX" sz="2000" baseline="30000" dirty="0" smtClean="0">
                <a:solidFill>
                  <a:schemeClr val="tx2"/>
                </a:solidFill>
              </a:rPr>
              <a:t>2</a:t>
            </a:r>
            <a:r>
              <a:rPr lang="es-MX" sz="2000" dirty="0" smtClean="0">
                <a:solidFill>
                  <a:schemeClr val="tx2"/>
                </a:solidFill>
              </a:rPr>
              <a:t> </a:t>
            </a:r>
          </a:p>
          <a:p>
            <a:pPr marL="266700" lvl="1">
              <a:buClr>
                <a:srgbClr val="002060"/>
              </a:buClr>
              <a:buFont typeface="Arial" pitchFamily="34" charset="0"/>
              <a:buChar char="•"/>
            </a:pPr>
            <a:r>
              <a:rPr lang="es-MX" sz="2000" dirty="0" smtClean="0">
                <a:solidFill>
                  <a:schemeClr val="tx2"/>
                </a:solidFill>
              </a:rPr>
              <a:t>Se estima que los costos directos de trastornos músculo-esqueléticos incluyendo dolor de espalda son</a:t>
            </a:r>
            <a:br>
              <a:rPr lang="es-MX" sz="2000" dirty="0" smtClean="0">
                <a:solidFill>
                  <a:schemeClr val="tx2"/>
                </a:solidFill>
              </a:rPr>
            </a:br>
            <a:r>
              <a:rPr lang="es-MX" sz="2000" dirty="0" smtClean="0">
                <a:solidFill>
                  <a:schemeClr val="tx2"/>
                </a:solidFill>
              </a:rPr>
              <a:t>£590-624 millones al año</a:t>
            </a:r>
            <a:r>
              <a:rPr lang="es-MX" sz="2000" baseline="30000" dirty="0" smtClean="0">
                <a:solidFill>
                  <a:schemeClr val="tx2"/>
                </a:solidFill>
              </a:rPr>
              <a:t>3,4</a:t>
            </a:r>
          </a:p>
          <a:p>
            <a:pPr marL="266700" indent="-222250">
              <a:buClr>
                <a:schemeClr val="tx1"/>
              </a:buClr>
              <a:buFont typeface="Arial" pitchFamily="34" charset="0"/>
              <a:buChar char="•"/>
            </a:pPr>
            <a:endParaRPr lang="es-MX" sz="2000" baseline="30000" dirty="0" smtClean="0">
              <a:solidFill>
                <a:schemeClr val="tx2"/>
              </a:solidFill>
            </a:endParaRPr>
          </a:p>
          <a:p>
            <a:pPr>
              <a:spcBef>
                <a:spcPts val="1800"/>
              </a:spcBef>
              <a:buClr>
                <a:schemeClr val="tx1"/>
              </a:buClr>
              <a:buFont typeface="Arial" pitchFamily="34" charset="0"/>
              <a:buChar char="•"/>
            </a:pPr>
            <a:endParaRPr lang="es-MX" sz="2000" dirty="0">
              <a:solidFill>
                <a:schemeClr val="tx2"/>
              </a:solidFill>
            </a:endParaRPr>
          </a:p>
        </p:txBody>
      </p:sp>
    </p:spTree>
    <p:extLst>
      <p:ext uri="{BB962C8B-B14F-4D97-AF65-F5344CB8AC3E}">
        <p14:creationId xmlns:p14="http://schemas.microsoft.com/office/powerpoint/2010/main" val="627357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Comorbilidades</a:t>
            </a:r>
            <a:endParaRPr lang="es-MX" sz="4800" noProof="0" dirty="0">
              <a:solidFill>
                <a:schemeClr val="tx1">
                  <a:lumMod val="50000"/>
                </a:schemeClr>
              </a:solidFill>
            </a:endParaRPr>
          </a:p>
        </p:txBody>
      </p:sp>
    </p:spTree>
    <p:extLst>
      <p:ext uri="{BB962C8B-B14F-4D97-AF65-F5344CB8AC3E}">
        <p14:creationId xmlns:p14="http://schemas.microsoft.com/office/powerpoint/2010/main" val="4068808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normAutofit/>
          </a:bodyPr>
          <a:lstStyle/>
          <a:p>
            <a:r>
              <a:rPr lang="es-MX" dirty="0" smtClean="0"/>
              <a:t>Lumbalgia Comorbilidades</a:t>
            </a:r>
          </a:p>
        </p:txBody>
      </p:sp>
      <p:graphicFrame>
        <p:nvGraphicFramePr>
          <p:cNvPr id="63829" name="Group 341"/>
          <p:cNvGraphicFramePr>
            <a:graphicFrameLocks noGrp="1"/>
          </p:cNvGraphicFramePr>
          <p:nvPr>
            <p:extLst>
              <p:ext uri="{D42A27DB-BD31-4B8C-83A1-F6EECF244321}">
                <p14:modId xmlns:p14="http://schemas.microsoft.com/office/powerpoint/2010/main" val="458061952"/>
              </p:ext>
            </p:extLst>
          </p:nvPr>
        </p:nvGraphicFramePr>
        <p:xfrm>
          <a:off x="153503" y="1988840"/>
          <a:ext cx="8676000" cy="2599728"/>
        </p:xfrm>
        <a:graphic>
          <a:graphicData uri="http://schemas.openxmlformats.org/drawingml/2006/table">
            <a:tbl>
              <a:tblPr/>
              <a:tblGrid>
                <a:gridCol w="1260000"/>
                <a:gridCol w="666000"/>
                <a:gridCol w="666000"/>
                <a:gridCol w="666000"/>
                <a:gridCol w="666000"/>
                <a:gridCol w="666000"/>
                <a:gridCol w="666000"/>
                <a:gridCol w="756000"/>
                <a:gridCol w="666000"/>
                <a:gridCol w="666000"/>
                <a:gridCol w="666000"/>
                <a:gridCol w="666000"/>
              </a:tblGrid>
              <a:tr h="432000">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1" i="0" u="none" strike="noStrike" cap="none" normalizeH="0" baseline="0" noProof="0" dirty="0" smtClean="0">
                          <a:ln>
                            <a:noFill/>
                          </a:ln>
                          <a:solidFill>
                            <a:srgbClr val="FFFFFF"/>
                          </a:solidFill>
                          <a:effectLst/>
                          <a:latin typeface="+mj-lt"/>
                          <a:ea typeface="ヒラギノ角ゴ Pro W3"/>
                          <a:cs typeface="Arial" charset="0"/>
                        </a:rPr>
                        <a:t>Cohortes de Dolor</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gridSpan="10">
                  <a:txBody>
                    <a:bodyPr/>
                    <a:lstStyle/>
                    <a:p>
                      <a:pPr marL="0" marR="0" lvl="0" indent="0" algn="ctr" defTabSz="815975" rtl="0" eaLnBrk="0" fontAlgn="base" latinLnBrk="0" hangingPunct="0">
                        <a:lnSpc>
                          <a:spcPct val="100000"/>
                        </a:lnSpc>
                        <a:spcBef>
                          <a:spcPct val="0"/>
                        </a:spcBef>
                        <a:spcAft>
                          <a:spcPct val="30000"/>
                        </a:spcAft>
                        <a:buClr>
                          <a:srgbClr val="0191CD"/>
                        </a:buClr>
                        <a:buSzTx/>
                        <a:buFontTx/>
                        <a:buNone/>
                        <a:tabLst/>
                      </a:pPr>
                      <a:r>
                        <a:rPr kumimoji="0" lang="es-MX" sz="1600" b="1" i="0" u="none" strike="noStrike" cap="none" normalizeH="0" baseline="0" noProof="0" dirty="0" smtClean="0">
                          <a:ln>
                            <a:noFill/>
                          </a:ln>
                          <a:solidFill>
                            <a:srgbClr val="FFFFFF"/>
                          </a:solidFill>
                          <a:effectLst/>
                          <a:latin typeface="+mj-lt"/>
                          <a:ea typeface="ヒラギノ角ゴ Pro W3"/>
                          <a:cs typeface="Arial" charset="0"/>
                        </a:rPr>
                        <a:t>Condiciones comórbidas de dolor* (%)</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lvl="0" indent="0" algn="ctr" defTabSz="815975" rtl="0" eaLnBrk="0" fontAlgn="base" latinLnBrk="0" hangingPunct="0">
                        <a:lnSpc>
                          <a:spcPct val="100000"/>
                        </a:lnSpc>
                        <a:spcBef>
                          <a:spcPct val="0"/>
                        </a:spcBef>
                        <a:spcAft>
                          <a:spcPct val="30000"/>
                        </a:spcAft>
                        <a:buClr>
                          <a:srgbClr val="0191CD"/>
                        </a:buClr>
                        <a:buSzTx/>
                        <a:buFontTx/>
                        <a:buNone/>
                        <a:tabLst/>
                      </a:pPr>
                      <a:r>
                        <a:rPr kumimoji="0" lang="es-MX" sz="1600" b="1" i="0" u="none" strike="noStrike" cap="none" normalizeH="0" baseline="0" noProof="0" dirty="0" smtClean="0">
                          <a:ln>
                            <a:noFill/>
                          </a:ln>
                          <a:solidFill>
                            <a:srgbClr val="FFFFFF"/>
                          </a:solidFill>
                          <a:effectLst/>
                          <a:latin typeface="+mj-lt"/>
                          <a:ea typeface="ヒラギノ角ゴ Pro W3"/>
                          <a:cs typeface="Arial" charset="0"/>
                        </a:rPr>
                        <a:t>Promedio</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r>
              <a:tr h="4320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rgbClr val="FFFFFF"/>
                          </a:solidFill>
                          <a:effectLst/>
                          <a:latin typeface="+mj-lt"/>
                          <a:ea typeface="ヒラギノ角ゴ Pro W3"/>
                          <a:cs typeface="Arial" charset="0"/>
                        </a:rPr>
                        <a:t>Accidente vascular cerebral</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rgbClr val="FFFFFF"/>
                          </a:solidFill>
                          <a:effectLst/>
                          <a:latin typeface="+mj-lt"/>
                          <a:ea typeface="ヒラギノ角ゴ Pro W3"/>
                          <a:cs typeface="Arial" charset="0"/>
                        </a:rPr>
                        <a:t>RL</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rgbClr val="FFFFFF"/>
                          </a:solidFill>
                          <a:effectLst/>
                          <a:latin typeface="+mj-lt"/>
                          <a:ea typeface="ヒラギノ角ゴ Pro W3"/>
                          <a:cs typeface="Arial" charset="0"/>
                        </a:rPr>
                        <a:t>RC</a:t>
                      </a:r>
                    </a:p>
                  </a:txBody>
                  <a:tcPr marL="9144" marR="9144"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rgbClr val="FFFFFF"/>
                          </a:solidFill>
                          <a:effectLst/>
                          <a:latin typeface="+mj-lt"/>
                          <a:ea typeface="ヒラギノ角ゴ Pro W3"/>
                          <a:cs typeface="Arial" charset="0"/>
                        </a:rPr>
                        <a:t>Fibro</a:t>
                      </a:r>
                    </a:p>
                  </a:txBody>
                  <a:tcPr marL="9144" marR="9144"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rgbClr val="FFFFFF"/>
                          </a:solidFill>
                          <a:effectLst/>
                          <a:latin typeface="+mj-lt"/>
                          <a:ea typeface="ヒラギノ角ゴ Pro W3"/>
                          <a:cs typeface="Arial" charset="0"/>
                        </a:rPr>
                        <a:t>OA</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rgbClr val="FFFFFF"/>
                          </a:solidFill>
                          <a:effectLst/>
                          <a:latin typeface="+mj-lt"/>
                          <a:ea typeface="ヒラギノ角ゴ Pro W3"/>
                          <a:cs typeface="Arial" charset="0"/>
                        </a:rPr>
                        <a:t>LBP</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rgbClr val="FFFFFF"/>
                          </a:solidFill>
                          <a:effectLst/>
                          <a:latin typeface="+mj-lt"/>
                          <a:ea typeface="ヒラギノ角ゴ Pro W3"/>
                          <a:cs typeface="Arial" charset="0"/>
                        </a:rPr>
                        <a:t>Migraña</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rgbClr val="FFFFFF"/>
                          </a:solidFill>
                          <a:effectLst/>
                          <a:latin typeface="+mj-lt"/>
                          <a:ea typeface="ヒラギノ角ゴ Pro W3"/>
                          <a:cs typeface="Arial" charset="0"/>
                        </a:rPr>
                        <a:t>AR</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rgbClr val="FFFFFF"/>
                          </a:solidFill>
                          <a:effectLst/>
                          <a:latin typeface="+mj-lt"/>
                          <a:ea typeface="ヒラギノ角ゴ Pro W3"/>
                          <a:cs typeface="Arial" charset="0"/>
                        </a:rPr>
                        <a:t>SVD</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rgbClr val="FFFFFF"/>
                          </a:solidFill>
                          <a:effectLst/>
                          <a:latin typeface="+mj-lt"/>
                          <a:ea typeface="ヒラギノ角ゴ Pro W3"/>
                          <a:cs typeface="Arial" charset="0"/>
                        </a:rPr>
                        <a:t>CI</a:t>
                      </a:r>
                    </a:p>
                  </a:txBody>
                  <a:tcPr marL="9144" marR="9144"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chemeClr val="accent1"/>
                    </a:solidFill>
                  </a:tcPr>
                </a:tc>
                <a:tc vMerge="1">
                  <a:txBody>
                    <a:bodyPr/>
                    <a:lstStyle/>
                    <a:p>
                      <a:endParaRPr lang="en-US" dirty="0"/>
                    </a:p>
                  </a:txBody>
                  <a:tcPr/>
                </a:tc>
              </a:tr>
              <a:tr h="648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Espalda baja</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4.2</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9.8</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2.1</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4.0</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17.0</a:t>
                      </a:r>
                    </a:p>
                  </a:txBody>
                  <a:tcPr marL="27432" marR="27432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100.0</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2.7</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0.8</a:t>
                      </a:r>
                    </a:p>
                  </a:txBody>
                  <a:tcPr marL="27432" marR="18288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2.1</a:t>
                      </a:r>
                    </a:p>
                  </a:txBody>
                  <a:tcPr marL="27432" marR="13716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0.2</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1.5</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5AA9F5"/>
                    </a:solidFill>
                  </a:tcPr>
                </a:tc>
              </a:tr>
              <a:tr h="648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Radiculopatía lumbar</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4.8</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100.0</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rgbClr val="002060"/>
                          </a:solidFill>
                          <a:effectLst/>
                          <a:latin typeface="+mj-lt"/>
                          <a:ea typeface="ヒラギノ角ゴ Pro W3"/>
                          <a:cs typeface="Arial" charset="0"/>
                        </a:rPr>
                        <a:t>6.0</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5.0</a:t>
                      </a:r>
                    </a:p>
                  </a:txBody>
                  <a:tcPr marL="27432" marR="274320" marT="9144" marB="9144" anchor="ctr" horzOverflow="overflow">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24.5</a:t>
                      </a:r>
                    </a:p>
                  </a:txBody>
                  <a:tcPr marL="27432" marR="27432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46.8</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2.6</a:t>
                      </a:r>
                    </a:p>
                  </a:txBody>
                  <a:tcPr marL="27432" marR="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1.0</a:t>
                      </a:r>
                    </a:p>
                  </a:txBody>
                  <a:tcPr marL="27432" marR="18288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1.8</a:t>
                      </a:r>
                    </a:p>
                  </a:txBody>
                  <a:tcPr marL="27432" marR="137160"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0.2</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2.0</a:t>
                      </a:r>
                    </a:p>
                  </a:txBody>
                  <a:tcPr marL="27432" marT="9144" marB="9144" anchor="ctr" horzOverflow="overflow">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a:noFill/>
                    </a:lnTlToBr>
                    <a:lnBlToTr>
                      <a:noFill/>
                    </a:lnBlToTr>
                    <a:solidFill>
                      <a:srgbClr val="C8E2FC"/>
                    </a:solidFill>
                  </a:tcPr>
                </a:tc>
              </a:tr>
            </a:tbl>
          </a:graphicData>
        </a:graphic>
      </p:graphicFrame>
      <p:sp>
        <p:nvSpPr>
          <p:cNvPr id="6" name="TextBox 5"/>
          <p:cNvSpPr txBox="1"/>
          <p:nvPr/>
        </p:nvSpPr>
        <p:spPr>
          <a:xfrm>
            <a:off x="104241" y="6021288"/>
            <a:ext cx="8532948" cy="800219"/>
          </a:xfrm>
          <a:prstGeom prst="rect">
            <a:avLst/>
          </a:prstGeom>
          <a:noFill/>
        </p:spPr>
        <p:txBody>
          <a:bodyPr wrap="square" rtlCol="0">
            <a:spAutoFit/>
          </a:bodyPr>
          <a:lstStyle/>
          <a:p>
            <a:r>
              <a:rPr lang="es-MX" sz="1200" b="1" dirty="0" smtClean="0">
                <a:solidFill>
                  <a:schemeClr val="bg2"/>
                </a:solidFill>
              </a:rPr>
              <a:t>Nota: Las condiciones comórbidas infrecuentes fueron omitidas de las condiciones comórbidas de dolor en la tabla.</a:t>
            </a:r>
          </a:p>
          <a:p>
            <a:r>
              <a:rPr lang="es-MX" sz="1200" b="1" dirty="0" smtClean="0">
                <a:solidFill>
                  <a:schemeClr val="bg2"/>
                </a:solidFill>
              </a:rPr>
              <a:t>RC = radiculopatía cervical ;  VIH= virus de inmunodeficiencia humano; CI = cistitis intersticial; Fibro = fibromialgia; </a:t>
            </a:r>
            <a:br>
              <a:rPr lang="es-MX" sz="1200" b="1" dirty="0" smtClean="0">
                <a:solidFill>
                  <a:schemeClr val="bg2"/>
                </a:solidFill>
              </a:rPr>
            </a:br>
            <a:r>
              <a:rPr lang="es-MX" sz="1200" b="1" dirty="0" smtClean="0">
                <a:solidFill>
                  <a:schemeClr val="bg2"/>
                </a:solidFill>
              </a:rPr>
              <a:t>RL = radiculopatía lumbar; MS = esclerosis múltiple; OA = osteoartritis; SVD= síndrome de vejiga dolorosa; AR= artritis reumatoide</a:t>
            </a:r>
          </a:p>
          <a:p>
            <a:r>
              <a:rPr lang="es-MX" sz="1000" dirty="0" smtClean="0">
                <a:solidFill>
                  <a:schemeClr val="bg2"/>
                </a:solidFill>
              </a:rPr>
              <a:t>Davis JA </a:t>
            </a:r>
            <a:r>
              <a:rPr lang="es-MX" sz="1000" i="1" dirty="0" smtClean="0">
                <a:solidFill>
                  <a:schemeClr val="bg2"/>
                </a:solidFill>
              </a:rPr>
              <a:t>et al. J Pain Res </a:t>
            </a:r>
            <a:r>
              <a:rPr lang="es-MX" sz="1000" dirty="0" smtClean="0">
                <a:solidFill>
                  <a:schemeClr val="bg2"/>
                </a:solidFill>
              </a:rPr>
              <a:t>2011; 4:331-45.</a:t>
            </a:r>
            <a:endParaRPr lang="es-MX" sz="1000" dirty="0">
              <a:solidFill>
                <a:schemeClr val="bg2"/>
              </a:solidFill>
            </a:endParaRPr>
          </a:p>
        </p:txBody>
      </p:sp>
    </p:spTree>
    <p:extLst>
      <p:ext uri="{BB962C8B-B14F-4D97-AF65-F5344CB8AC3E}">
        <p14:creationId xmlns:p14="http://schemas.microsoft.com/office/powerpoint/2010/main" val="4197183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3600" dirty="0" smtClean="0"/>
              <a:t>Comorbilidades del Sueño y la Salud Mental Asociadas con Lumbalgia</a:t>
            </a:r>
            <a:endParaRPr lang="es-MX" sz="3600" dirty="0"/>
          </a:p>
        </p:txBody>
      </p:sp>
      <p:graphicFrame>
        <p:nvGraphicFramePr>
          <p:cNvPr id="3" name="Group 341"/>
          <p:cNvGraphicFramePr>
            <a:graphicFrameLocks noGrp="1"/>
          </p:cNvGraphicFramePr>
          <p:nvPr>
            <p:extLst>
              <p:ext uri="{D42A27DB-BD31-4B8C-83A1-F6EECF244321}">
                <p14:modId xmlns:p14="http://schemas.microsoft.com/office/powerpoint/2010/main" val="3171241215"/>
              </p:ext>
            </p:extLst>
          </p:nvPr>
        </p:nvGraphicFramePr>
        <p:xfrm>
          <a:off x="118504" y="2060848"/>
          <a:ext cx="8679382" cy="3455088"/>
        </p:xfrm>
        <a:graphic>
          <a:graphicData uri="http://schemas.openxmlformats.org/drawingml/2006/table">
            <a:tbl>
              <a:tblPr/>
              <a:tblGrid>
                <a:gridCol w="1357152"/>
                <a:gridCol w="982848"/>
                <a:gridCol w="972000"/>
                <a:gridCol w="1119278"/>
                <a:gridCol w="792000"/>
                <a:gridCol w="936104"/>
                <a:gridCol w="684000"/>
                <a:gridCol w="1008000"/>
                <a:gridCol w="828000"/>
              </a:tblGrid>
              <a:tr h="323088">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1" i="0" u="none" strike="noStrike" cap="none" normalizeH="0" baseline="0" noProof="0" dirty="0" smtClean="0">
                          <a:ln>
                            <a:noFill/>
                          </a:ln>
                          <a:solidFill>
                            <a:schemeClr val="tx1"/>
                          </a:solidFill>
                          <a:effectLst/>
                          <a:latin typeface="+mj-lt"/>
                          <a:ea typeface="ヒラギノ角ゴ Pro W3"/>
                          <a:cs typeface="Arial" charset="0"/>
                        </a:rPr>
                        <a:t>Cohortes</a:t>
                      </a:r>
                    </a:p>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1" i="0" u="none" strike="noStrike" cap="none" normalizeH="0" baseline="0" noProof="0" dirty="0" smtClean="0">
                          <a:ln>
                            <a:noFill/>
                          </a:ln>
                          <a:solidFill>
                            <a:schemeClr val="tx1"/>
                          </a:solidFill>
                          <a:effectLst/>
                          <a:latin typeface="+mj-lt"/>
                          <a:ea typeface="ヒラギノ角ゴ Pro W3"/>
                          <a:cs typeface="Arial" charset="0"/>
                        </a:rPr>
                        <a:t>Dolor</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815975" rtl="0" eaLnBrk="0" fontAlgn="base" latinLnBrk="0" hangingPunct="0">
                        <a:lnSpc>
                          <a:spcPct val="100000"/>
                        </a:lnSpc>
                        <a:spcBef>
                          <a:spcPct val="0"/>
                        </a:spcBef>
                        <a:spcAft>
                          <a:spcPct val="30000"/>
                        </a:spcAft>
                        <a:buClr>
                          <a:srgbClr val="0191CD"/>
                        </a:buClr>
                        <a:buSzTx/>
                        <a:buFontTx/>
                        <a:buNone/>
                        <a:tabLst/>
                      </a:pPr>
                      <a:endParaRPr kumimoji="0" lang="es-MX" sz="1400" b="1" i="0" u="none" strike="noStrike" cap="none" normalizeH="0" baseline="0" noProof="0" dirty="0" smtClean="0">
                        <a:ln>
                          <a:noFill/>
                        </a:ln>
                        <a:solidFill>
                          <a:schemeClr val="tx1"/>
                        </a:solidFill>
                        <a:effectLst/>
                        <a:latin typeface="+mj-lt"/>
                        <a:ea typeface="ヒラギノ角ゴ Pro W3"/>
                        <a:cs typeface="Arial" charset="0"/>
                      </a:endParaRP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algn="ctr"/>
                      <a:r>
                        <a:rPr lang="es-MX" sz="1400" b="1" noProof="0" dirty="0" smtClean="0">
                          <a:solidFill>
                            <a:schemeClr val="tx1"/>
                          </a:solidFill>
                          <a:latin typeface="+mj-lt"/>
                          <a:cs typeface="Arial" pitchFamily="34" charset="0"/>
                        </a:rPr>
                        <a:t>Depresión (%)</a:t>
                      </a:r>
                      <a:endParaRPr lang="es-MX" sz="1400" b="1" noProof="0" dirty="0">
                        <a:solidFill>
                          <a:schemeClr val="tx1"/>
                        </a:solidFill>
                        <a:latin typeface="+mj-lt"/>
                        <a:cs typeface="Arial" pitchFamily="34" charset="0"/>
                      </a:endParaRP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2">
                  <a:txBody>
                    <a:bodyPr/>
                    <a:lstStyle/>
                    <a:p>
                      <a:endParaRPr lang="es-MX" noProof="0" dirty="0">
                        <a:solidFill>
                          <a:schemeClr val="tx1"/>
                        </a:solidFill>
                        <a:latin typeface="+mj-lt"/>
                      </a:endParaRP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0440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chemeClr val="tx1"/>
                          </a:solidFill>
                          <a:effectLst/>
                          <a:latin typeface="+mj-lt"/>
                          <a:ea typeface="ヒラギノ角ゴ Pro W3"/>
                          <a:cs typeface="Arial" charset="0"/>
                        </a:rPr>
                        <a:t>&gt;1 comorbilidad del sueño (%)</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chemeClr val="tx1"/>
                          </a:solidFill>
                          <a:effectLst/>
                          <a:latin typeface="+mj-lt"/>
                          <a:ea typeface="ヒラギノ角ゴ Pro W3"/>
                          <a:cs typeface="Arial" charset="0"/>
                        </a:rPr>
                        <a:t>&gt;1 comorbilidad de la salud mental (%)</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chemeClr val="tx1"/>
                          </a:solidFill>
                          <a:effectLst/>
                          <a:latin typeface="+mj-lt"/>
                          <a:ea typeface="ヒラギノ角ゴ Pro W3"/>
                          <a:cs typeface="Arial" charset="0"/>
                        </a:rPr>
                        <a:t>Padecimiento salud mental </a:t>
                      </a:r>
                    </a:p>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chemeClr val="tx1"/>
                          </a:solidFill>
                          <a:effectLst/>
                          <a:latin typeface="+mj-lt"/>
                          <a:ea typeface="ヒラギノ角ゴ Pro W3"/>
                          <a:cs typeface="Arial" charset="0"/>
                        </a:rPr>
                        <a:t>Promedio (SD)</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chemeClr val="tx1"/>
                          </a:solidFill>
                          <a:effectLst/>
                          <a:latin typeface="+mj-lt"/>
                          <a:ea typeface="ヒラギノ角ゴ Pro W3"/>
                          <a:cs typeface="Arial" charset="0"/>
                        </a:rPr>
                        <a:t>TDM</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chemeClr val="tx1"/>
                          </a:solidFill>
                          <a:effectLst/>
                          <a:latin typeface="+mj-lt"/>
                          <a:ea typeface="ヒラギノ角ゴ Pro W3"/>
                          <a:cs typeface="Arial" charset="0"/>
                        </a:rPr>
                        <a:t>Otros síntomas depresivos</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chemeClr val="tx1"/>
                          </a:solidFill>
                          <a:effectLst/>
                          <a:latin typeface="+mj-lt"/>
                          <a:ea typeface="ヒラギノ角ゴ Pro W3"/>
                          <a:cs typeface="Arial" charset="0"/>
                        </a:rPr>
                        <a:t>Total</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chemeClr val="tx1"/>
                          </a:solidFill>
                          <a:effectLst/>
                          <a:latin typeface="+mj-lt"/>
                          <a:ea typeface="ヒラギノ角ゴ Pro W3"/>
                          <a:cs typeface="Arial" charset="0"/>
                        </a:rPr>
                        <a:t>Otros trastornos psic.</a:t>
                      </a:r>
                    </a:p>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chemeClr val="tx1"/>
                          </a:solidFill>
                          <a:effectLst/>
                          <a:latin typeface="+mj-lt"/>
                          <a:ea typeface="ヒラギノ角ゴ Pro W3"/>
                          <a:cs typeface="Arial" charset="0"/>
                        </a:rPr>
                        <a:t>(%)</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400" b="1" i="0" u="none" strike="noStrike" cap="none" normalizeH="0" baseline="0" noProof="0" dirty="0" smtClean="0">
                          <a:ln>
                            <a:noFill/>
                          </a:ln>
                          <a:solidFill>
                            <a:schemeClr val="tx1"/>
                          </a:solidFill>
                          <a:effectLst/>
                          <a:latin typeface="+mj-lt"/>
                          <a:ea typeface="ヒラギノ角ゴ Pro W3"/>
                          <a:cs typeface="Arial" charset="0"/>
                        </a:rPr>
                        <a:t>Ansiedad(%)</a:t>
                      </a:r>
                    </a:p>
                  </a:txBody>
                  <a:tcPr marL="9144" marR="9144"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044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Espalda baja</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7.3</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18.4</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rgbClr val="002060"/>
                          </a:solidFill>
                          <a:effectLst/>
                          <a:latin typeface="+mj-lt"/>
                          <a:ea typeface="ヒラギノ角ゴ Pro W3"/>
                          <a:cs typeface="Arial" charset="0"/>
                        </a:rPr>
                        <a:t>1.4 (0.8)</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4.5</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4.4</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7.9</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4.8</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rgbClr val="002060"/>
                          </a:solidFill>
                          <a:effectLst/>
                          <a:latin typeface="+mj-lt"/>
                          <a:ea typeface="ヒラギノ角ゴ Pro W3"/>
                          <a:cs typeface="Arial" charset="0"/>
                        </a:rPr>
                        <a:t>6.5</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r h="10440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Radiculopatía lumbar</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8.1</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17.1</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600" b="0" i="0" u="none" strike="noStrike" kern="1200" cap="none" normalizeH="0" baseline="0" noProof="0" dirty="0" smtClean="0">
                          <a:ln>
                            <a:noFill/>
                          </a:ln>
                          <a:solidFill>
                            <a:schemeClr val="bg2"/>
                          </a:solidFill>
                          <a:effectLst/>
                          <a:latin typeface="+mj-lt"/>
                          <a:ea typeface="ヒラギノ角ゴ Pro W3"/>
                          <a:cs typeface="Arial" charset="0"/>
                        </a:rPr>
                        <a:t>1.4 (0.7)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4.5</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3.7</a:t>
                      </a:r>
                    </a:p>
                  </a:txBody>
                  <a:tcPr marL="27432" marR="27432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7.5</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4.4</a:t>
                      </a:r>
                    </a:p>
                  </a:txBody>
                  <a:tcPr marL="27432" marR="27432"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MX" sz="1600" b="0" i="0" u="none" strike="noStrike" cap="none" normalizeH="0" baseline="0" noProof="0" dirty="0" smtClean="0">
                          <a:ln>
                            <a:noFill/>
                          </a:ln>
                          <a:solidFill>
                            <a:schemeClr val="bg2"/>
                          </a:solidFill>
                          <a:effectLst/>
                          <a:latin typeface="+mj-lt"/>
                          <a:ea typeface="ヒラギノ角ゴ Pro W3"/>
                          <a:cs typeface="Arial" charset="0"/>
                        </a:rPr>
                        <a:t>5.6</a:t>
                      </a:r>
                    </a:p>
                  </a:txBody>
                  <a:tcPr marL="27432" marR="182880"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8E2FC"/>
                    </a:solidFill>
                  </a:tcPr>
                </a:tc>
              </a:tr>
            </a:tbl>
          </a:graphicData>
        </a:graphic>
      </p:graphicFrame>
      <p:sp>
        <p:nvSpPr>
          <p:cNvPr id="6" name="Text Box 1516"/>
          <p:cNvSpPr txBox="1">
            <a:spLocks noChangeArrowheads="1"/>
          </p:cNvSpPr>
          <p:nvPr/>
        </p:nvSpPr>
        <p:spPr bwMode="auto">
          <a:xfrm>
            <a:off x="115093" y="6458109"/>
            <a:ext cx="8456613" cy="338554"/>
          </a:xfrm>
          <a:prstGeom prst="rect">
            <a:avLst/>
          </a:prstGeom>
          <a:noFill/>
          <a:ln w="9525">
            <a:noFill/>
            <a:miter lim="800000"/>
            <a:headEnd/>
            <a:tailEnd/>
          </a:ln>
        </p:spPr>
        <p:txBody>
          <a:bodyPr lIns="0" tIns="0" rIns="0" bIns="0" anchor="b">
            <a:spAutoFit/>
          </a:bodyPr>
          <a:lstStyle/>
          <a:p>
            <a:r>
              <a:rPr lang="es-MX" sz="1200" b="1" dirty="0" smtClean="0">
                <a:solidFill>
                  <a:schemeClr val="bg2"/>
                </a:solidFill>
              </a:rPr>
              <a:t>TDM= trastorno depresivo mayor; SD = desviación estándar</a:t>
            </a:r>
          </a:p>
          <a:p>
            <a:r>
              <a:rPr lang="en-US" sz="1000" dirty="0" smtClean="0">
                <a:solidFill>
                  <a:schemeClr val="bg2"/>
                </a:solidFill>
              </a:rPr>
              <a:t>Davis JA </a:t>
            </a:r>
            <a:r>
              <a:rPr lang="en-US" sz="1000" i="1" dirty="0" smtClean="0">
                <a:solidFill>
                  <a:schemeClr val="bg2"/>
                </a:solidFill>
              </a:rPr>
              <a:t>et al. J Pain Res</a:t>
            </a:r>
            <a:r>
              <a:rPr lang="en-US" sz="1000" dirty="0" smtClean="0">
                <a:solidFill>
                  <a:schemeClr val="bg2"/>
                </a:solidFill>
              </a:rPr>
              <a:t> 2011; 4:331-45.</a:t>
            </a:r>
            <a:endParaRPr lang="en-US" sz="1000" dirty="0">
              <a:solidFill>
                <a:schemeClr val="bg2"/>
              </a:solidFill>
            </a:endParaRPr>
          </a:p>
        </p:txBody>
      </p:sp>
    </p:spTree>
    <p:extLst>
      <p:ext uri="{BB962C8B-B14F-4D97-AF65-F5344CB8AC3E}">
        <p14:creationId xmlns:p14="http://schemas.microsoft.com/office/powerpoint/2010/main" val="356729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Resumen</a:t>
            </a:r>
            <a:endParaRPr lang="es-MX" sz="4800" noProof="0" dirty="0">
              <a:solidFill>
                <a:schemeClr val="tx1">
                  <a:lumMod val="50000"/>
                </a:schemeClr>
              </a:solidFill>
            </a:endParaRPr>
          </a:p>
        </p:txBody>
      </p:sp>
    </p:spTree>
    <p:extLst>
      <p:ext uri="{BB962C8B-B14F-4D97-AF65-F5344CB8AC3E}">
        <p14:creationId xmlns:p14="http://schemas.microsoft.com/office/powerpoint/2010/main" val="4233602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r>
              <a:rPr lang="es-MX" noProof="0" dirty="0" smtClean="0"/>
              <a:t>Comité de Desarrollo</a:t>
            </a:r>
          </a:p>
        </p:txBody>
      </p:sp>
      <p:sp>
        <p:nvSpPr>
          <p:cNvPr id="4" name="Rectangle 3"/>
          <p:cNvSpPr/>
          <p:nvPr/>
        </p:nvSpPr>
        <p:spPr>
          <a:xfrm>
            <a:off x="395288" y="1443038"/>
            <a:ext cx="2881312" cy="5401479"/>
          </a:xfrm>
          <a:prstGeom prst="rect">
            <a:avLst/>
          </a:prstGeom>
        </p:spPr>
        <p:txBody>
          <a:bodyPr>
            <a:spAutoFit/>
          </a:bodyPr>
          <a:lstStyle/>
          <a:p>
            <a:pPr>
              <a:defRPr/>
            </a:pPr>
            <a:r>
              <a:rPr lang="en-CA" sz="1600" b="1" dirty="0">
                <a:solidFill>
                  <a:prstClr val="black"/>
                </a:solidFill>
                <a:ea typeface="SimSun" pitchFamily="2" charset="-122"/>
              </a:rPr>
              <a:t>Mario H. Cardiel, MD, MSc</a:t>
            </a:r>
          </a:p>
          <a:p>
            <a:pPr>
              <a:defRPr/>
            </a:pPr>
            <a:r>
              <a:rPr lang="en-CA" sz="1600" dirty="0">
                <a:solidFill>
                  <a:srgbClr val="0C6FCF">
                    <a:lumMod val="75000"/>
                  </a:srgbClr>
                </a:solidFill>
                <a:ea typeface="SimSun" pitchFamily="2" charset="-122"/>
              </a:rPr>
              <a:t>Rheumatologist</a:t>
            </a:r>
          </a:p>
          <a:p>
            <a:pPr>
              <a:defRPr/>
            </a:pPr>
            <a:r>
              <a:rPr lang="en-US" sz="1600" dirty="0">
                <a:solidFill>
                  <a:srgbClr val="0C6FCF">
                    <a:lumMod val="75000"/>
                  </a:srgbClr>
                </a:solidFill>
                <a:ea typeface="SimSun" pitchFamily="2" charset="-122"/>
              </a:rPr>
              <a:t>Morelia</a:t>
            </a:r>
            <a:r>
              <a:rPr lang="en-CA" sz="1600" dirty="0">
                <a:solidFill>
                  <a:srgbClr val="0C6FCF">
                    <a:lumMod val="75000"/>
                  </a:srgbClr>
                </a:solidFill>
                <a:ea typeface="SimSun" pitchFamily="2" charset="-122"/>
              </a:rPr>
              <a:t>, Mexico</a:t>
            </a:r>
          </a:p>
          <a:p>
            <a:pPr>
              <a:defRPr/>
            </a:pPr>
            <a:r>
              <a:rPr lang="en-CA" sz="1600" dirty="0">
                <a:solidFill>
                  <a:prstClr val="white"/>
                </a:solidFill>
                <a:ea typeface="SimSun" pitchFamily="2" charset="-122"/>
              </a:rPr>
              <a:t> </a:t>
            </a:r>
            <a:endParaRPr lang="en-CA" sz="2400" dirty="0">
              <a:solidFill>
                <a:prstClr val="white"/>
              </a:solidFill>
              <a:ea typeface="SimSun" pitchFamily="2" charset="-122"/>
            </a:endParaRPr>
          </a:p>
          <a:p>
            <a:pPr>
              <a:defRPr/>
            </a:pPr>
            <a:r>
              <a:rPr lang="en-CA" sz="1600" b="1" dirty="0" smtClean="0">
                <a:solidFill>
                  <a:prstClr val="black"/>
                </a:solidFill>
                <a:ea typeface="SimSun" pitchFamily="2" charset="-122"/>
              </a:rPr>
              <a:t>Andrei </a:t>
            </a:r>
            <a:r>
              <a:rPr lang="en-CA" sz="1600" b="1" dirty="0">
                <a:solidFill>
                  <a:prstClr val="black"/>
                </a:solidFill>
                <a:ea typeface="SimSun" pitchFamily="2" charset="-122"/>
              </a:rPr>
              <a:t>Danilov, MD, DSc</a:t>
            </a:r>
          </a:p>
          <a:p>
            <a:pPr>
              <a:defRPr/>
            </a:pPr>
            <a:r>
              <a:rPr lang="en-CA" sz="1600" dirty="0">
                <a:solidFill>
                  <a:srgbClr val="0C6FCF">
                    <a:lumMod val="75000"/>
                  </a:srgbClr>
                </a:solidFill>
                <a:ea typeface="SimSun" pitchFamily="2" charset="-122"/>
              </a:rPr>
              <a:t>Neurologist</a:t>
            </a:r>
          </a:p>
          <a:p>
            <a:pPr>
              <a:defRPr/>
            </a:pPr>
            <a:r>
              <a:rPr lang="en-CA" sz="1600" dirty="0">
                <a:solidFill>
                  <a:srgbClr val="0C6FCF">
                    <a:lumMod val="75000"/>
                  </a:srgbClr>
                </a:solidFill>
                <a:ea typeface="SimSun" pitchFamily="2" charset="-122"/>
              </a:rPr>
              <a:t>Moscow, Russia</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Smail Daoudi, MD</a:t>
            </a:r>
          </a:p>
          <a:p>
            <a:pPr>
              <a:defRPr/>
            </a:pPr>
            <a:r>
              <a:rPr lang="en-CA" sz="1600" dirty="0">
                <a:solidFill>
                  <a:srgbClr val="0C6FCF">
                    <a:lumMod val="75000"/>
                  </a:srgbClr>
                </a:solidFill>
                <a:ea typeface="SimSun" pitchFamily="2" charset="-122"/>
              </a:rPr>
              <a:t>Neurologist</a:t>
            </a:r>
          </a:p>
          <a:p>
            <a:pPr>
              <a:defRPr/>
            </a:pPr>
            <a:r>
              <a:rPr lang="fr-CA" sz="1600" dirty="0">
                <a:solidFill>
                  <a:srgbClr val="0C6FCF">
                    <a:lumMod val="75000"/>
                  </a:srgbClr>
                </a:solidFill>
                <a:ea typeface="SimSun" pitchFamily="2" charset="-122"/>
              </a:rPr>
              <a:t>Tizi Ouzou, Algeria</a:t>
            </a:r>
          </a:p>
          <a:p>
            <a:pPr>
              <a:defRPr/>
            </a:pPr>
            <a:endParaRPr lang="fr-CA" sz="1600" dirty="0">
              <a:solidFill>
                <a:prstClr val="white"/>
              </a:solidFill>
              <a:ea typeface="SimSun" pitchFamily="2" charset="-122"/>
            </a:endParaRPr>
          </a:p>
          <a:p>
            <a:pPr>
              <a:defRPr/>
            </a:pPr>
            <a:r>
              <a:rPr lang="fr-CA" sz="1600" b="1" dirty="0">
                <a:solidFill>
                  <a:prstClr val="black"/>
                </a:solidFill>
                <a:ea typeface="SimSun" pitchFamily="2" charset="-122"/>
              </a:rPr>
              <a:t>João Batista S. Garcia, MD, PhD</a:t>
            </a:r>
            <a:endParaRPr lang="en-CA" sz="1600" b="1" dirty="0">
              <a:solidFill>
                <a:prstClr val="black"/>
              </a:solidFill>
              <a:ea typeface="SimSun" pitchFamily="2" charset="-122"/>
            </a:endParaRPr>
          </a:p>
          <a:p>
            <a:pPr>
              <a:defRPr/>
            </a:pPr>
            <a:r>
              <a:rPr lang="en-CA" sz="1600" dirty="0">
                <a:solidFill>
                  <a:srgbClr val="0C6FCF">
                    <a:lumMod val="75000"/>
                  </a:srgbClr>
                </a:solidFill>
                <a:ea typeface="SimSun" pitchFamily="2" charset="-122"/>
              </a:rPr>
              <a:t>Anesthesiologist</a:t>
            </a:r>
          </a:p>
          <a:p>
            <a:pPr>
              <a:defRPr/>
            </a:pPr>
            <a:r>
              <a:rPr lang="en-CA" sz="1600" dirty="0">
                <a:solidFill>
                  <a:srgbClr val="0C6FCF">
                    <a:lumMod val="75000"/>
                  </a:srgbClr>
                </a:solidFill>
                <a:ea typeface="SimSun" pitchFamily="2" charset="-122"/>
              </a:rPr>
              <a:t>S</a:t>
            </a:r>
            <a:r>
              <a:rPr lang="fr-CA" sz="1600" dirty="0">
                <a:solidFill>
                  <a:srgbClr val="0C6FCF">
                    <a:lumMod val="75000"/>
                  </a:srgbClr>
                </a:solidFill>
                <a:ea typeface="SimSun" pitchFamily="2" charset="-122"/>
              </a:rPr>
              <a:t>ã</a:t>
            </a:r>
            <a:r>
              <a:rPr lang="en-CA" sz="1600" dirty="0">
                <a:solidFill>
                  <a:srgbClr val="0C6FCF">
                    <a:lumMod val="75000"/>
                  </a:srgbClr>
                </a:solidFill>
                <a:ea typeface="SimSun" pitchFamily="2" charset="-122"/>
              </a:rPr>
              <a:t>o Luis, Brazil</a:t>
            </a:r>
          </a:p>
          <a:p>
            <a:pPr>
              <a:defRPr/>
            </a:pPr>
            <a:endParaRPr lang="en-CA" sz="1700" dirty="0" smtClean="0">
              <a:solidFill>
                <a:prstClr val="white"/>
              </a:solidFill>
              <a:ea typeface="SimSun" pitchFamily="2" charset="-122"/>
            </a:endParaRPr>
          </a:p>
          <a:p>
            <a:pPr>
              <a:defRPr/>
            </a:pPr>
            <a:r>
              <a:rPr lang="en-CA" sz="1600" b="1" dirty="0">
                <a:solidFill>
                  <a:prstClr val="black"/>
                </a:solidFill>
                <a:ea typeface="SimSun" pitchFamily="2" charset="-122"/>
              </a:rPr>
              <a:t>Yuzhou Guan, MD</a:t>
            </a:r>
          </a:p>
          <a:p>
            <a:pPr>
              <a:defRPr/>
            </a:pPr>
            <a:r>
              <a:rPr lang="en-CA" sz="1600" dirty="0">
                <a:solidFill>
                  <a:srgbClr val="0C6FCF">
                    <a:lumMod val="75000"/>
                  </a:srgbClr>
                </a:solidFill>
                <a:ea typeface="SimSun" pitchFamily="2" charset="-122"/>
              </a:rPr>
              <a:t>Neurologist</a:t>
            </a:r>
          </a:p>
          <a:p>
            <a:pPr>
              <a:defRPr/>
            </a:pPr>
            <a:r>
              <a:rPr lang="en-CA" sz="1600" dirty="0">
                <a:solidFill>
                  <a:srgbClr val="0C6FCF">
                    <a:lumMod val="75000"/>
                  </a:srgbClr>
                </a:solidFill>
                <a:ea typeface="SimSun" pitchFamily="2" charset="-122"/>
              </a:rPr>
              <a:t>Beijing, China</a:t>
            </a:r>
          </a:p>
          <a:p>
            <a:pPr>
              <a:defRPr/>
            </a:pPr>
            <a:endParaRPr lang="en-CA" sz="1700" dirty="0">
              <a:solidFill>
                <a:prstClr val="white"/>
              </a:solidFill>
              <a:ea typeface="SimSun" pitchFamily="2" charset="-122"/>
            </a:endParaRPr>
          </a:p>
          <a:p>
            <a:pPr>
              <a:defRPr/>
            </a:pPr>
            <a:r>
              <a:rPr lang="fr-CA" sz="1700" dirty="0">
                <a:solidFill>
                  <a:prstClr val="white"/>
                </a:solidFill>
                <a:ea typeface="SimSun" pitchFamily="2" charset="-122"/>
              </a:rPr>
              <a:t> </a:t>
            </a:r>
            <a:endParaRPr lang="en-CA" sz="1700" dirty="0">
              <a:solidFill>
                <a:prstClr val="white"/>
              </a:solidFill>
              <a:ea typeface="SimSun" pitchFamily="2" charset="-122"/>
            </a:endParaRPr>
          </a:p>
        </p:txBody>
      </p:sp>
      <p:sp>
        <p:nvSpPr>
          <p:cNvPr id="5" name="Rectangle 4"/>
          <p:cNvSpPr/>
          <p:nvPr/>
        </p:nvSpPr>
        <p:spPr>
          <a:xfrm>
            <a:off x="3276600" y="1443038"/>
            <a:ext cx="2805113" cy="4278094"/>
          </a:xfrm>
          <a:prstGeom prst="rect">
            <a:avLst/>
          </a:prstGeom>
        </p:spPr>
        <p:txBody>
          <a:bodyPr>
            <a:spAutoFit/>
          </a:bodyPr>
          <a:lstStyle/>
          <a:p>
            <a:pPr>
              <a:defRPr/>
            </a:pPr>
            <a:r>
              <a:rPr lang="en-CA" sz="1600" b="1" dirty="0" smtClean="0">
                <a:solidFill>
                  <a:prstClr val="black"/>
                </a:solidFill>
                <a:ea typeface="SimSun" pitchFamily="2" charset="-122"/>
              </a:rPr>
              <a:t>Supranee </a:t>
            </a:r>
            <a:r>
              <a:rPr lang="en-CA" sz="1600" b="1" dirty="0">
                <a:solidFill>
                  <a:prstClr val="black"/>
                </a:solidFill>
                <a:ea typeface="SimSun" pitchFamily="2" charset="-122"/>
              </a:rPr>
              <a:t>Niruthisard, MD</a:t>
            </a:r>
          </a:p>
          <a:p>
            <a:pPr>
              <a:defRPr/>
            </a:pPr>
            <a:r>
              <a:rPr lang="en-CA" sz="1600" dirty="0">
                <a:solidFill>
                  <a:srgbClr val="0C6FCF">
                    <a:lumMod val="75000"/>
                  </a:srgbClr>
                </a:solidFill>
                <a:ea typeface="SimSun" pitchFamily="2" charset="-122"/>
              </a:rPr>
              <a:t>Pain Specialist</a:t>
            </a:r>
          </a:p>
          <a:p>
            <a:pPr>
              <a:defRPr/>
            </a:pPr>
            <a:r>
              <a:rPr lang="en-CA" sz="1600" dirty="0">
                <a:solidFill>
                  <a:srgbClr val="0C6FCF">
                    <a:lumMod val="75000"/>
                  </a:srgbClr>
                </a:solidFill>
                <a:ea typeface="SimSun" pitchFamily="2" charset="-122"/>
              </a:rPr>
              <a:t>Bangkok, Thailand</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Germán Ochoa, MD</a:t>
            </a:r>
          </a:p>
          <a:p>
            <a:pPr>
              <a:defRPr/>
            </a:pPr>
            <a:r>
              <a:rPr lang="en-CA" sz="1600" dirty="0">
                <a:solidFill>
                  <a:srgbClr val="0C6FCF">
                    <a:lumMod val="75000"/>
                  </a:srgbClr>
                </a:solidFill>
                <a:ea typeface="SimSun" pitchFamily="2" charset="-122"/>
              </a:rPr>
              <a:t>Orthopedist</a:t>
            </a:r>
          </a:p>
          <a:p>
            <a:pPr>
              <a:defRPr/>
            </a:pPr>
            <a:r>
              <a:rPr lang="en-CA" sz="1600" dirty="0">
                <a:solidFill>
                  <a:srgbClr val="0C6FCF">
                    <a:lumMod val="75000"/>
                  </a:srgbClr>
                </a:solidFill>
                <a:ea typeface="SimSun" pitchFamily="2" charset="-122"/>
              </a:rPr>
              <a:t>Bogotá, Colombia</a:t>
            </a:r>
          </a:p>
          <a:p>
            <a:pPr>
              <a:defRPr/>
            </a:pPr>
            <a:endParaRPr lang="en-CA" sz="1600" dirty="0">
              <a:solidFill>
                <a:prstClr val="white"/>
              </a:solidFill>
              <a:ea typeface="SimSun" pitchFamily="2" charset="-122"/>
            </a:endParaRPr>
          </a:p>
          <a:p>
            <a:pPr>
              <a:defRPr/>
            </a:pPr>
            <a:r>
              <a:rPr lang="en-CA" sz="1600" b="1" dirty="0">
                <a:solidFill>
                  <a:prstClr val="black"/>
                </a:solidFill>
                <a:ea typeface="SimSun" pitchFamily="2" charset="-122"/>
              </a:rPr>
              <a:t>Milton Raff, </a:t>
            </a:r>
            <a:r>
              <a:rPr lang="en-CA" sz="1600" b="1" dirty="0" smtClean="0">
                <a:solidFill>
                  <a:prstClr val="black"/>
                </a:solidFill>
                <a:ea typeface="SimSun" pitchFamily="2" charset="-122"/>
              </a:rPr>
              <a:t>MD, BSc</a:t>
            </a:r>
            <a:endParaRPr lang="en-CA" sz="1600" b="1" dirty="0">
              <a:solidFill>
                <a:prstClr val="black"/>
              </a:solidFill>
              <a:ea typeface="SimSun" pitchFamily="2" charset="-122"/>
            </a:endParaRPr>
          </a:p>
          <a:p>
            <a:pPr>
              <a:defRPr/>
            </a:pPr>
            <a:r>
              <a:rPr lang="en-CA" sz="1600" dirty="0">
                <a:solidFill>
                  <a:srgbClr val="0C6FCF">
                    <a:lumMod val="75000"/>
                  </a:srgbClr>
                </a:solidFill>
                <a:ea typeface="SimSun" pitchFamily="2" charset="-122"/>
              </a:rPr>
              <a:t>Consultant Anesthetist</a:t>
            </a:r>
          </a:p>
          <a:p>
            <a:pPr>
              <a:defRPr/>
            </a:pPr>
            <a:r>
              <a:rPr lang="en-CA" sz="1600" dirty="0">
                <a:solidFill>
                  <a:srgbClr val="0C6FCF">
                    <a:lumMod val="75000"/>
                  </a:srgbClr>
                </a:solidFill>
                <a:ea typeface="SimSun" pitchFamily="2" charset="-122"/>
              </a:rPr>
              <a:t>Cape Town, South </a:t>
            </a:r>
            <a:r>
              <a:rPr lang="en-CA" sz="1600" dirty="0" smtClean="0">
                <a:solidFill>
                  <a:srgbClr val="0C6FCF">
                    <a:lumMod val="75000"/>
                  </a:srgbClr>
                </a:solidFill>
                <a:ea typeface="SimSun" pitchFamily="2" charset="-122"/>
              </a:rPr>
              <a:t>Africa</a:t>
            </a:r>
          </a:p>
          <a:p>
            <a:pPr>
              <a:defRPr/>
            </a:pPr>
            <a:endParaRPr lang="en-CA" sz="1600" dirty="0">
              <a:solidFill>
                <a:srgbClr val="0C6FCF">
                  <a:lumMod val="75000"/>
                </a:srgbClr>
              </a:solidFill>
              <a:ea typeface="SimSun" pitchFamily="2" charset="-122"/>
            </a:endParaRPr>
          </a:p>
          <a:p>
            <a:pPr>
              <a:defRPr/>
            </a:pPr>
            <a:r>
              <a:rPr lang="en-CA" sz="1600" b="1" dirty="0">
                <a:solidFill>
                  <a:prstClr val="black"/>
                </a:solidFill>
                <a:ea typeface="SimSun" pitchFamily="2" charset="-122"/>
              </a:rPr>
              <a:t>Raymond L. Rosales, MD, PhD</a:t>
            </a:r>
          </a:p>
          <a:p>
            <a:pPr>
              <a:defRPr/>
            </a:pPr>
            <a:r>
              <a:rPr lang="en-CA" sz="1600" dirty="0">
                <a:solidFill>
                  <a:srgbClr val="0C6FCF">
                    <a:lumMod val="75000"/>
                  </a:srgbClr>
                </a:solidFill>
                <a:ea typeface="SimSun" pitchFamily="2" charset="-122"/>
              </a:rPr>
              <a:t>Neurologist</a:t>
            </a:r>
          </a:p>
          <a:p>
            <a:pPr>
              <a:defRPr/>
            </a:pPr>
            <a:r>
              <a:rPr lang="en-CA" sz="1600" dirty="0">
                <a:solidFill>
                  <a:srgbClr val="0C6FCF">
                    <a:lumMod val="75000"/>
                  </a:srgbClr>
                </a:solidFill>
                <a:ea typeface="SimSun" pitchFamily="2" charset="-122"/>
              </a:rPr>
              <a:t>Manila, Philippines</a:t>
            </a:r>
          </a:p>
          <a:p>
            <a:pPr>
              <a:defRPr/>
            </a:pPr>
            <a:endParaRPr lang="en-CA" sz="1600" dirty="0">
              <a:solidFill>
                <a:srgbClr val="0C6FCF">
                  <a:lumMod val="75000"/>
                </a:srgbClr>
              </a:solidFill>
              <a:ea typeface="SimSun" pitchFamily="2" charset="-122"/>
            </a:endParaRPr>
          </a:p>
          <a:p>
            <a:pPr>
              <a:defRPr/>
            </a:pPr>
            <a:r>
              <a:rPr lang="en-CA" sz="1600" dirty="0">
                <a:solidFill>
                  <a:prstClr val="white"/>
                </a:solidFill>
                <a:ea typeface="SimSun" pitchFamily="2" charset="-122"/>
              </a:rPr>
              <a:t> </a:t>
            </a:r>
          </a:p>
        </p:txBody>
      </p:sp>
      <p:sp>
        <p:nvSpPr>
          <p:cNvPr id="6" name="Rectangle 5"/>
          <p:cNvSpPr/>
          <p:nvPr/>
        </p:nvSpPr>
        <p:spPr>
          <a:xfrm>
            <a:off x="6008688" y="1447800"/>
            <a:ext cx="2955925" cy="4801314"/>
          </a:xfrm>
          <a:prstGeom prst="rect">
            <a:avLst/>
          </a:prstGeom>
        </p:spPr>
        <p:txBody>
          <a:bodyPr>
            <a:spAutoFit/>
          </a:bodyPr>
          <a:lstStyle/>
          <a:p>
            <a:pPr>
              <a:defRPr/>
            </a:pPr>
            <a:r>
              <a:rPr lang="en-CA" sz="1600" b="1" dirty="0" smtClean="0">
                <a:solidFill>
                  <a:prstClr val="black"/>
                </a:solidFill>
                <a:ea typeface="SimSun" pitchFamily="2" charset="-122"/>
              </a:rPr>
              <a:t>Jose </a:t>
            </a:r>
            <a:r>
              <a:rPr lang="en-CA" sz="1600" b="1" dirty="0">
                <a:solidFill>
                  <a:prstClr val="black"/>
                </a:solidFill>
                <a:ea typeface="SimSun" pitchFamily="2" charset="-122"/>
              </a:rPr>
              <a:t>Antonio San Juan, MD</a:t>
            </a:r>
          </a:p>
          <a:p>
            <a:pPr>
              <a:defRPr/>
            </a:pPr>
            <a:r>
              <a:rPr lang="en-CA" sz="1600" dirty="0">
                <a:solidFill>
                  <a:srgbClr val="0C6FCF">
                    <a:lumMod val="75000"/>
                  </a:srgbClr>
                </a:solidFill>
                <a:ea typeface="SimSun" pitchFamily="2" charset="-122"/>
              </a:rPr>
              <a:t>Orthopedic Surgeon</a:t>
            </a:r>
          </a:p>
          <a:p>
            <a:pPr>
              <a:defRPr/>
            </a:pPr>
            <a:r>
              <a:rPr lang="en-CA" sz="1600" dirty="0">
                <a:solidFill>
                  <a:srgbClr val="0C6FCF">
                    <a:lumMod val="75000"/>
                  </a:srgbClr>
                </a:solidFill>
                <a:ea typeface="SimSun" pitchFamily="2" charset="-122"/>
              </a:rPr>
              <a:t>Cebu City, Philippines</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Ammar Salti, MD</a:t>
            </a:r>
          </a:p>
          <a:p>
            <a:pPr>
              <a:defRPr/>
            </a:pPr>
            <a:r>
              <a:rPr lang="en-CA" sz="1600" dirty="0">
                <a:solidFill>
                  <a:srgbClr val="0C6FCF">
                    <a:lumMod val="75000"/>
                  </a:srgbClr>
                </a:solidFill>
                <a:ea typeface="SimSun" pitchFamily="2" charset="-122"/>
              </a:rPr>
              <a:t>Consultant Anesthetist</a:t>
            </a:r>
          </a:p>
          <a:p>
            <a:pPr>
              <a:defRPr/>
            </a:pPr>
            <a:r>
              <a:rPr lang="en-CA" sz="1600" dirty="0">
                <a:solidFill>
                  <a:srgbClr val="0C6FCF">
                    <a:lumMod val="75000"/>
                  </a:srgbClr>
                </a:solidFill>
                <a:ea typeface="SimSun" pitchFamily="2" charset="-122"/>
              </a:rPr>
              <a:t>Abu Dhabi, United Arab Emirates</a:t>
            </a:r>
          </a:p>
          <a:p>
            <a:pPr>
              <a:defRPr/>
            </a:pPr>
            <a:endParaRPr lang="en-CA" sz="1600" dirty="0">
              <a:solidFill>
                <a:prstClr val="white"/>
              </a:solidFill>
              <a:ea typeface="SimSun" pitchFamily="2" charset="-122"/>
            </a:endParaRPr>
          </a:p>
          <a:p>
            <a:pPr>
              <a:defRPr/>
            </a:pPr>
            <a:r>
              <a:rPr lang="en-CA" sz="1600" b="1" dirty="0">
                <a:solidFill>
                  <a:prstClr val="black"/>
                </a:solidFill>
                <a:ea typeface="SimSun" pitchFamily="2" charset="-122"/>
              </a:rPr>
              <a:t>Xinping Tian, MD</a:t>
            </a:r>
          </a:p>
          <a:p>
            <a:pPr>
              <a:defRPr/>
            </a:pPr>
            <a:r>
              <a:rPr lang="en-CA" sz="1600" dirty="0">
                <a:solidFill>
                  <a:srgbClr val="0C6FCF">
                    <a:lumMod val="75000"/>
                  </a:srgbClr>
                </a:solidFill>
                <a:ea typeface="SimSun" pitchFamily="2" charset="-122"/>
              </a:rPr>
              <a:t>Rheumatologist</a:t>
            </a:r>
          </a:p>
          <a:p>
            <a:pPr>
              <a:defRPr/>
            </a:pPr>
            <a:r>
              <a:rPr lang="en-CA" sz="1600" dirty="0">
                <a:solidFill>
                  <a:srgbClr val="0C6FCF">
                    <a:lumMod val="75000"/>
                  </a:srgbClr>
                </a:solidFill>
                <a:ea typeface="SimSun" pitchFamily="2" charset="-122"/>
              </a:rPr>
              <a:t>Beijing, China</a:t>
            </a:r>
          </a:p>
          <a:p>
            <a:pPr>
              <a:defRPr/>
            </a:pPr>
            <a:r>
              <a:rPr lang="en-CA" sz="1600" dirty="0">
                <a:solidFill>
                  <a:prstClr val="white"/>
                </a:solidFill>
                <a:ea typeface="SimSun" pitchFamily="2" charset="-122"/>
              </a:rPr>
              <a:t> </a:t>
            </a:r>
          </a:p>
          <a:p>
            <a:pPr>
              <a:defRPr/>
            </a:pPr>
            <a:r>
              <a:rPr lang="en-CA" sz="1600" b="1" dirty="0">
                <a:solidFill>
                  <a:prstClr val="black"/>
                </a:solidFill>
                <a:ea typeface="SimSun" pitchFamily="2" charset="-122"/>
              </a:rPr>
              <a:t>Işin Ünal-Çevik, MD, PhD</a:t>
            </a:r>
          </a:p>
          <a:p>
            <a:pPr>
              <a:defRPr/>
            </a:pPr>
            <a:r>
              <a:rPr lang="en-CA" sz="1600" dirty="0">
                <a:solidFill>
                  <a:srgbClr val="0C6FCF">
                    <a:lumMod val="75000"/>
                  </a:srgbClr>
                </a:solidFill>
                <a:ea typeface="SimSun" pitchFamily="2" charset="-122"/>
              </a:rPr>
              <a:t>Neurologist, Neuroscientist and Pain Specialist</a:t>
            </a:r>
          </a:p>
          <a:p>
            <a:pPr>
              <a:defRPr/>
            </a:pPr>
            <a:r>
              <a:rPr lang="en-CA" sz="1600" dirty="0" smtClean="0">
                <a:solidFill>
                  <a:srgbClr val="0C6FCF">
                    <a:lumMod val="75000"/>
                  </a:srgbClr>
                </a:solidFill>
                <a:ea typeface="SimSun" pitchFamily="2" charset="-122"/>
              </a:rPr>
              <a:t>Ankara</a:t>
            </a:r>
            <a:r>
              <a:rPr lang="en-CA" sz="1600" dirty="0">
                <a:solidFill>
                  <a:srgbClr val="0C6FCF">
                    <a:lumMod val="75000"/>
                  </a:srgbClr>
                </a:solidFill>
                <a:ea typeface="SimSun" pitchFamily="2" charset="-122"/>
              </a:rPr>
              <a:t>, Turkey</a:t>
            </a:r>
          </a:p>
          <a:p>
            <a:pPr>
              <a:defRPr/>
            </a:pPr>
            <a:r>
              <a:rPr lang="en-CA" sz="1600" dirty="0">
                <a:solidFill>
                  <a:srgbClr val="0C6FCF">
                    <a:lumMod val="75000"/>
                  </a:srgbClr>
                </a:solidFill>
                <a:ea typeface="SimSun" pitchFamily="2" charset="-122"/>
              </a:rPr>
              <a:t> </a:t>
            </a:r>
          </a:p>
          <a:p>
            <a:pPr>
              <a:defRPr/>
            </a:pPr>
            <a:endParaRPr lang="en-CA" sz="1700" dirty="0">
              <a:solidFill>
                <a:prstClr val="white"/>
              </a:solidFill>
              <a:ea typeface="SimSun" pitchFamily="2" charset="-122"/>
            </a:endParaRPr>
          </a:p>
          <a:p>
            <a:pPr>
              <a:defRPr/>
            </a:pPr>
            <a:r>
              <a:rPr lang="en-CA" sz="1700" dirty="0">
                <a:solidFill>
                  <a:prstClr val="white"/>
                </a:solidFill>
                <a:ea typeface="SimSun" pitchFamily="2" charset="-122"/>
              </a:rPr>
              <a:t> </a:t>
            </a:r>
          </a:p>
        </p:txBody>
      </p:sp>
      <p:sp>
        <p:nvSpPr>
          <p:cNvPr id="3" name="TextBox 2"/>
          <p:cNvSpPr txBox="1"/>
          <p:nvPr/>
        </p:nvSpPr>
        <p:spPr>
          <a:xfrm>
            <a:off x="2625725" y="6365875"/>
            <a:ext cx="4447179" cy="369332"/>
          </a:xfrm>
          <a:prstGeom prst="rect">
            <a:avLst/>
          </a:prstGeom>
          <a:noFill/>
        </p:spPr>
        <p:txBody>
          <a:bodyPr wrap="none">
            <a:spAutoFit/>
          </a:bodyPr>
          <a:lstStyle/>
          <a:p>
            <a:pPr>
              <a:defRPr/>
            </a:pPr>
            <a:r>
              <a:rPr lang="es-MX" i="1" dirty="0" smtClean="0">
                <a:solidFill>
                  <a:srgbClr val="002060"/>
                </a:solidFill>
                <a:ea typeface="SimSun" pitchFamily="2" charset="-122"/>
              </a:rPr>
              <a:t>Este programa fue patrocinado por Pfizer Inc.</a:t>
            </a:r>
            <a:endParaRPr lang="es-MX" i="1" dirty="0">
              <a:solidFill>
                <a:srgbClr val="002060"/>
              </a:solidFill>
              <a:ea typeface="SimSun" pitchFamily="2" charset="-122"/>
            </a:endParaRPr>
          </a:p>
        </p:txBody>
      </p:sp>
      <p:sp>
        <p:nvSpPr>
          <p:cNvPr id="11674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7A7F1E65-B4B3-4EEC-8530-999F7F9C999E}" type="slidenum">
              <a:rPr lang="en-CA" smtClean="0">
                <a:solidFill>
                  <a:srgbClr val="000000"/>
                </a:solidFill>
              </a:rPr>
              <a:pPr eaLnBrk="1" hangingPunct="1"/>
              <a:t>2</a:t>
            </a:fld>
            <a:endParaRPr lang="en-CA" dirty="0" smtClean="0">
              <a:solidFill>
                <a:srgbClr val="000000"/>
              </a:solidFill>
            </a:endParaRPr>
          </a:p>
        </p:txBody>
      </p:sp>
    </p:spTree>
    <p:extLst>
      <p:ext uri="{BB962C8B-B14F-4D97-AF65-F5344CB8AC3E}">
        <p14:creationId xmlns:p14="http://schemas.microsoft.com/office/powerpoint/2010/main" val="339369347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MX" noProof="0" dirty="0" smtClean="0"/>
              <a:t>Carga de la Enfermedad para Lumbalgia: Resumen</a:t>
            </a:r>
            <a:endParaRPr lang="es-MX" noProof="0" dirty="0"/>
          </a:p>
        </p:txBody>
      </p:sp>
      <p:sp>
        <p:nvSpPr>
          <p:cNvPr id="3" name="Content Placeholder 2"/>
          <p:cNvSpPr>
            <a:spLocks noGrp="1"/>
          </p:cNvSpPr>
          <p:nvPr>
            <p:ph idx="1"/>
          </p:nvPr>
        </p:nvSpPr>
        <p:spPr/>
        <p:txBody>
          <a:bodyPr>
            <a:normAutofit/>
          </a:bodyPr>
          <a:lstStyle/>
          <a:p>
            <a:pPr marL="209550" lvl="1" indent="-209550">
              <a:buClr>
                <a:srgbClr val="002060"/>
              </a:buClr>
              <a:buFont typeface="Arial" pitchFamily="34" charset="0"/>
              <a:buChar char="•"/>
            </a:pPr>
            <a:r>
              <a:rPr lang="es-MX" dirty="0" smtClean="0"/>
              <a:t>Reduce la habilidad del paciente para funcionar</a:t>
            </a:r>
          </a:p>
          <a:p>
            <a:pPr marL="209550" lvl="1" indent="-209550">
              <a:buClr>
                <a:srgbClr val="002060"/>
              </a:buClr>
              <a:buFont typeface="Arial" pitchFamily="34" charset="0"/>
              <a:buChar char="•"/>
            </a:pPr>
            <a:r>
              <a:rPr lang="es-MX" dirty="0" smtClean="0"/>
              <a:t>Aumenta el uso de los servicios de salud y los costos</a:t>
            </a:r>
            <a:endParaRPr lang="es-MX" sz="4000" dirty="0"/>
          </a:p>
        </p:txBody>
      </p:sp>
    </p:spTree>
    <p:extLst>
      <p:ext uri="{BB962C8B-B14F-4D97-AF65-F5344CB8AC3E}">
        <p14:creationId xmlns:p14="http://schemas.microsoft.com/office/powerpoint/2010/main" val="1935256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s-MX" sz="6000" noProof="0" dirty="0" smtClean="0"/>
              <a:t>Objetivos de Aprendizaje</a:t>
            </a:r>
            <a:endParaRPr lang="es-MX" sz="6000" noProof="0" dirty="0"/>
          </a:p>
        </p:txBody>
      </p:sp>
      <p:sp>
        <p:nvSpPr>
          <p:cNvPr id="3" name="Content Placeholder 2"/>
          <p:cNvSpPr>
            <a:spLocks noGrp="1"/>
          </p:cNvSpPr>
          <p:nvPr>
            <p:ph idx="1"/>
          </p:nvPr>
        </p:nvSpPr>
        <p:spPr>
          <a:xfrm>
            <a:off x="179512" y="1484784"/>
            <a:ext cx="8784976" cy="5069160"/>
          </a:xfrm>
        </p:spPr>
        <p:txBody>
          <a:bodyPr>
            <a:noAutofit/>
          </a:bodyPr>
          <a:lstStyle/>
          <a:p>
            <a:r>
              <a:rPr lang="es-MX" sz="2800" dirty="0" smtClean="0">
                <a:solidFill>
                  <a:schemeClr val="bg2"/>
                </a:solidFill>
              </a:rPr>
              <a:t>Al terminar este módulo, los participantes podrán :</a:t>
            </a:r>
            <a:endParaRPr lang="es-MX" sz="2800" noProof="0" dirty="0" smtClean="0">
              <a:solidFill>
                <a:schemeClr val="bg2"/>
              </a:solidFill>
            </a:endParaRPr>
          </a:p>
          <a:p>
            <a:pPr marL="622300" lvl="1">
              <a:spcBef>
                <a:spcPts val="300"/>
              </a:spcBef>
              <a:spcAft>
                <a:spcPts val="300"/>
              </a:spcAft>
            </a:pPr>
            <a:r>
              <a:rPr lang="es-MX" sz="2400" dirty="0" smtClean="0">
                <a:solidFill>
                  <a:schemeClr val="bg2"/>
                </a:solidFill>
              </a:rPr>
              <a:t>Discutir la prevalencia de la lumbalgia aguda y crónica </a:t>
            </a:r>
          </a:p>
          <a:p>
            <a:pPr marL="622300" lvl="1">
              <a:spcBef>
                <a:spcPts val="300"/>
              </a:spcBef>
              <a:spcAft>
                <a:spcPts val="300"/>
              </a:spcAft>
            </a:pPr>
            <a:r>
              <a:rPr lang="es-MX" sz="2400" dirty="0" smtClean="0">
                <a:solidFill>
                  <a:schemeClr val="bg2"/>
                </a:solidFill>
              </a:rPr>
              <a:t>Entender el impacto de la lumbalgia</a:t>
            </a:r>
            <a:r>
              <a:rPr lang="es-MX" sz="2400" dirty="0" smtClean="0">
                <a:solidFill>
                  <a:srgbClr val="FF0000"/>
                </a:solidFill>
              </a:rPr>
              <a:t> </a:t>
            </a:r>
            <a:r>
              <a:rPr lang="es-MX" sz="2400" dirty="0" smtClean="0">
                <a:solidFill>
                  <a:schemeClr val="bg2"/>
                </a:solidFill>
              </a:rPr>
              <a:t>en el funcionamiento y calidad de vida del paciente</a:t>
            </a:r>
          </a:p>
          <a:p>
            <a:pPr marL="622300" lvl="1">
              <a:spcBef>
                <a:spcPts val="300"/>
              </a:spcBef>
              <a:spcAft>
                <a:spcPts val="300"/>
              </a:spcAft>
            </a:pPr>
            <a:r>
              <a:rPr lang="es-MX" sz="2400" dirty="0" smtClean="0">
                <a:solidFill>
                  <a:schemeClr val="bg2"/>
                </a:solidFill>
              </a:rPr>
              <a:t>Usar herramientas apropiadas para el diagnóstico de lumbalgia</a:t>
            </a:r>
          </a:p>
          <a:p>
            <a:pPr marL="622300" lvl="1">
              <a:spcBef>
                <a:spcPts val="300"/>
              </a:spcBef>
              <a:spcAft>
                <a:spcPts val="300"/>
              </a:spcAft>
            </a:pPr>
            <a:r>
              <a:rPr lang="es-MX" sz="2400" dirty="0" smtClean="0">
                <a:solidFill>
                  <a:schemeClr val="bg2"/>
                </a:solidFill>
              </a:rPr>
              <a:t>Identificar señales de advertencia y de alarma que indiquen que el paciente debe ser referido o que indiquen investigación adicional</a:t>
            </a:r>
          </a:p>
          <a:p>
            <a:pPr marL="622300" lvl="1">
              <a:spcBef>
                <a:spcPts val="300"/>
              </a:spcBef>
              <a:spcAft>
                <a:spcPts val="300"/>
              </a:spcAft>
            </a:pPr>
            <a:r>
              <a:rPr lang="es-MX" sz="2400" dirty="0" smtClean="0">
                <a:solidFill>
                  <a:schemeClr val="bg2"/>
                </a:solidFill>
              </a:rPr>
              <a:t>Explicar los mecanismos subyacentes de diferentes tipos de lumbalgia </a:t>
            </a:r>
          </a:p>
          <a:p>
            <a:pPr marL="622300" lvl="1">
              <a:spcBef>
                <a:spcPts val="300"/>
              </a:spcBef>
            </a:pPr>
            <a:r>
              <a:rPr lang="es-MX" sz="2400" spc="-20" dirty="0" smtClean="0">
                <a:solidFill>
                  <a:schemeClr val="bg2"/>
                </a:solidFill>
              </a:rPr>
              <a:t>Seleccionar estrategias farmacológicas y no-farmacológicas apropiadas para el manejo de lumbalgia</a:t>
            </a:r>
          </a:p>
          <a:p>
            <a:endParaRPr lang="es-MX" sz="2800" noProof="0" dirty="0">
              <a:solidFill>
                <a:schemeClr val="bg1"/>
              </a:solidFill>
            </a:endParaRPr>
          </a:p>
        </p:txBody>
      </p:sp>
      <p:sp>
        <p:nvSpPr>
          <p:cNvPr id="4"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n-CA" smtClean="0">
                <a:solidFill>
                  <a:srgbClr val="000000"/>
                </a:solidFill>
              </a:rPr>
              <a:pPr eaLnBrk="1" hangingPunct="1"/>
              <a:t>3</a:t>
            </a:fld>
            <a:endParaRPr lang="en-CA" dirty="0" smtClean="0">
              <a:solidFill>
                <a:srgbClr val="000000"/>
              </a:solidFill>
            </a:endParaRPr>
          </a:p>
        </p:txBody>
      </p:sp>
    </p:spTree>
    <p:extLst>
      <p:ext uri="{BB962C8B-B14F-4D97-AF65-F5344CB8AC3E}">
        <p14:creationId xmlns:p14="http://schemas.microsoft.com/office/powerpoint/2010/main" val="3286969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CARGA DE LA ENFERMEDAD</a:t>
            </a:r>
            <a:endParaRPr lang="es-MX" noProof="0" dirty="0"/>
          </a:p>
        </p:txBody>
      </p:sp>
    </p:spTree>
    <p:extLst>
      <p:ext uri="{BB962C8B-B14F-4D97-AF65-F5344CB8AC3E}">
        <p14:creationId xmlns:p14="http://schemas.microsoft.com/office/powerpoint/2010/main" val="1440048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Visión General</a:t>
            </a:r>
            <a:endParaRPr lang="es-MX" sz="4800" noProof="0" dirty="0">
              <a:solidFill>
                <a:schemeClr val="tx1">
                  <a:lumMod val="50000"/>
                </a:schemeClr>
              </a:solidFill>
            </a:endParaRPr>
          </a:p>
        </p:txBody>
      </p:sp>
    </p:spTree>
    <p:extLst>
      <p:ext uri="{BB962C8B-B14F-4D97-AF65-F5344CB8AC3E}">
        <p14:creationId xmlns:p14="http://schemas.microsoft.com/office/powerpoint/2010/main" val="737095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r>
              <a:rPr lang="es-MX" noProof="0" dirty="0" smtClean="0"/>
              <a:t>Carga de la Lumbalgia</a:t>
            </a:r>
            <a:endParaRPr lang="es-MX" noProof="0" dirty="0"/>
          </a:p>
        </p:txBody>
      </p:sp>
      <p:sp>
        <p:nvSpPr>
          <p:cNvPr id="3" name="Content Placeholder 2"/>
          <p:cNvSpPr>
            <a:spLocks noGrp="1"/>
          </p:cNvSpPr>
          <p:nvPr>
            <p:ph idx="1"/>
          </p:nvPr>
        </p:nvSpPr>
        <p:spPr/>
        <p:txBody>
          <a:bodyPr>
            <a:normAutofit/>
          </a:bodyPr>
          <a:lstStyle/>
          <a:p>
            <a:r>
              <a:rPr lang="es-MX" sz="2800" noProof="0" dirty="0" smtClean="0"/>
              <a:t>Causa </a:t>
            </a:r>
            <a:r>
              <a:rPr lang="es-MX" sz="2800" b="1" dirty="0" smtClean="0"/>
              <a:t>número uno</a:t>
            </a:r>
            <a:r>
              <a:rPr lang="es-MX" sz="2800" noProof="0" dirty="0" smtClean="0"/>
              <a:t> de discapacidad laboral</a:t>
            </a:r>
            <a:r>
              <a:rPr lang="es-MX" sz="2800" baseline="30000" noProof="0" dirty="0" smtClean="0"/>
              <a:t>1</a:t>
            </a:r>
          </a:p>
          <a:p>
            <a:r>
              <a:rPr lang="es-MX" sz="2800" b="1" noProof="0" dirty="0" smtClean="0"/>
              <a:t>2° razón más común </a:t>
            </a:r>
            <a:r>
              <a:rPr lang="es-MX" sz="2800" noProof="0" dirty="0" smtClean="0"/>
              <a:t>(después de la enfermedad respiratoria) de consultas médicas relacionadas con síntomas</a:t>
            </a:r>
            <a:r>
              <a:rPr lang="es-MX" sz="2800" baseline="30000" noProof="0" dirty="0" smtClean="0"/>
              <a:t>2</a:t>
            </a:r>
          </a:p>
          <a:p>
            <a:r>
              <a:rPr lang="es-MX" sz="2800" b="1" noProof="0" dirty="0" smtClean="0"/>
              <a:t>5° </a:t>
            </a:r>
            <a:r>
              <a:rPr lang="es-MX" sz="2800" b="1" dirty="0" smtClean="0"/>
              <a:t>r</a:t>
            </a:r>
            <a:r>
              <a:rPr lang="es-MX" sz="2800" b="1" noProof="0" dirty="0" smtClean="0"/>
              <a:t>azón</a:t>
            </a:r>
            <a:r>
              <a:rPr lang="es-MX" sz="2800" noProof="0" dirty="0" smtClean="0"/>
              <a:t> </a:t>
            </a:r>
            <a:r>
              <a:rPr lang="es-MX" sz="2800" dirty="0" smtClean="0"/>
              <a:t>de consultas al médico</a:t>
            </a:r>
            <a:r>
              <a:rPr lang="es-MX" sz="2800" baseline="30000" noProof="0" dirty="0" smtClean="0"/>
              <a:t>2</a:t>
            </a:r>
          </a:p>
          <a:p>
            <a:endParaRPr lang="es-MX" sz="2800" noProof="0" dirty="0"/>
          </a:p>
        </p:txBody>
      </p:sp>
      <p:sp>
        <p:nvSpPr>
          <p:cNvPr id="7"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n-CA" smtClean="0">
                <a:solidFill>
                  <a:srgbClr val="000000"/>
                </a:solidFill>
              </a:rPr>
              <a:pPr eaLnBrk="1" hangingPunct="1"/>
              <a:t>6</a:t>
            </a:fld>
            <a:endParaRPr lang="en-CA" dirty="0" smtClean="0">
              <a:solidFill>
                <a:srgbClr val="000000"/>
              </a:solidFill>
            </a:endParaRPr>
          </a:p>
        </p:txBody>
      </p:sp>
      <p:sp>
        <p:nvSpPr>
          <p:cNvPr id="6" name="Marcador de número de diapositiva 1"/>
          <p:cNvSpPr txBox="1">
            <a:spLocks/>
          </p:cNvSpPr>
          <p:nvPr/>
        </p:nvSpPr>
        <p:spPr bwMode="auto">
          <a:xfrm>
            <a:off x="179512" y="6521868"/>
            <a:ext cx="8664575" cy="307777"/>
          </a:xfrm>
          <a:prstGeom prst="rect">
            <a:avLst/>
          </a:prstGeom>
          <a:noFill/>
          <a:ln w="9525">
            <a:noFill/>
            <a:miter lim="800000"/>
            <a:headEnd/>
            <a:tailEnd/>
          </a:ln>
        </p:spPr>
        <p:txBody>
          <a:bodyPr wrap="square" lIns="0" tIns="0" rIns="0" bIns="0" anchor="b" anchorCtr="0">
            <a:spAutoFit/>
          </a:bodyPr>
          <a:lstStyle/>
          <a:p>
            <a:pPr>
              <a:buClr>
                <a:srgbClr val="C03932"/>
              </a:buClr>
            </a:pPr>
            <a:r>
              <a:rPr lang="en-CA" sz="1000" dirty="0" smtClean="0">
                <a:solidFill>
                  <a:srgbClr val="002060"/>
                </a:solidFill>
                <a:cs typeface="Arial" pitchFamily="34" charset="0"/>
              </a:rPr>
              <a:t>1. National Institutes of Health. </a:t>
            </a:r>
            <a:r>
              <a:rPr lang="en-CA" sz="1000" i="1" dirty="0" smtClean="0">
                <a:solidFill>
                  <a:srgbClr val="002060"/>
                </a:solidFill>
                <a:cs typeface="Arial" pitchFamily="34" charset="0"/>
              </a:rPr>
              <a:t>Low Back Pain Fact Sheet. </a:t>
            </a:r>
            <a:r>
              <a:rPr lang="en-CA" sz="1000" dirty="0" smtClean="0">
                <a:solidFill>
                  <a:srgbClr val="002060"/>
                </a:solidFill>
                <a:cs typeface="Arial" pitchFamily="34" charset="0"/>
              </a:rPr>
              <a:t>Available at: </a:t>
            </a:r>
            <a:r>
              <a:rPr lang="en-CA" sz="1000" dirty="0" smtClean="0">
                <a:solidFill>
                  <a:srgbClr val="002060"/>
                </a:solidFill>
                <a:cs typeface="Arial" pitchFamily="34" charset="0"/>
                <a:hlinkClick r:id="rId3"/>
              </a:rPr>
              <a:t>http://www.ninds.nih.gov/disorders/backpain/detail_backpain.htm</a:t>
            </a:r>
            <a:r>
              <a:rPr lang="en-CA" sz="1000" dirty="0" smtClean="0">
                <a:solidFill>
                  <a:srgbClr val="002060"/>
                </a:solidFill>
                <a:cs typeface="Arial" pitchFamily="34" charset="0"/>
              </a:rPr>
              <a:t>. </a:t>
            </a:r>
            <a:br>
              <a:rPr lang="en-CA" sz="1000" dirty="0" smtClean="0">
                <a:solidFill>
                  <a:srgbClr val="002060"/>
                </a:solidFill>
                <a:cs typeface="Arial" pitchFamily="34" charset="0"/>
              </a:rPr>
            </a:br>
            <a:r>
              <a:rPr lang="en-CA" sz="1000" dirty="0" smtClean="0">
                <a:solidFill>
                  <a:srgbClr val="002060"/>
                </a:solidFill>
                <a:cs typeface="Arial" pitchFamily="34" charset="0"/>
              </a:rPr>
              <a:t>Accessed: July 22, 2013; </a:t>
            </a:r>
            <a:r>
              <a:rPr lang="en-US" sz="1000" dirty="0" smtClean="0">
                <a:solidFill>
                  <a:srgbClr val="002060"/>
                </a:solidFill>
                <a:cs typeface="Arial" pitchFamily="34" charset="0"/>
              </a:rPr>
              <a:t>2</a:t>
            </a:r>
            <a:r>
              <a:rPr lang="en-US" sz="1000" dirty="0">
                <a:solidFill>
                  <a:srgbClr val="002060"/>
                </a:solidFill>
                <a:cs typeface="Arial" pitchFamily="34" charset="0"/>
              </a:rPr>
              <a:t>. </a:t>
            </a:r>
            <a:r>
              <a:rPr lang="de-DE" sz="1000" dirty="0">
                <a:solidFill>
                  <a:srgbClr val="002060"/>
                </a:solidFill>
                <a:cs typeface="Arial" pitchFamily="34" charset="0"/>
              </a:rPr>
              <a:t>Hart LG </a:t>
            </a:r>
            <a:r>
              <a:rPr lang="de-DE" sz="1000" i="1" dirty="0">
                <a:solidFill>
                  <a:srgbClr val="002060"/>
                </a:solidFill>
                <a:cs typeface="Arial" pitchFamily="34" charset="0"/>
              </a:rPr>
              <a:t>et al. </a:t>
            </a:r>
            <a:r>
              <a:rPr lang="en-CA" sz="1000" i="1" dirty="0">
                <a:solidFill>
                  <a:srgbClr val="002060"/>
                </a:solidFill>
                <a:cs typeface="Arial" pitchFamily="34" charset="0"/>
              </a:rPr>
              <a:t>Spine (Phila PA 1976) </a:t>
            </a:r>
            <a:r>
              <a:rPr lang="en-CA" sz="1000" dirty="0">
                <a:solidFill>
                  <a:srgbClr val="002060"/>
                </a:solidFill>
                <a:cs typeface="Arial" pitchFamily="34" charset="0"/>
              </a:rPr>
              <a:t>1995; 20(1):</a:t>
            </a:r>
            <a:r>
              <a:rPr lang="en-CA" sz="1000" dirty="0" smtClean="0">
                <a:solidFill>
                  <a:srgbClr val="002060"/>
                </a:solidFill>
                <a:cs typeface="Arial" pitchFamily="34" charset="0"/>
              </a:rPr>
              <a:t>11-9.</a:t>
            </a:r>
            <a:endParaRPr lang="en-US" sz="1000" dirty="0">
              <a:solidFill>
                <a:srgbClr val="002060"/>
              </a:solidFill>
              <a:cs typeface="Arial" pitchFamily="34" charset="0"/>
            </a:endParaRPr>
          </a:p>
        </p:txBody>
      </p:sp>
    </p:spTree>
    <p:extLst>
      <p:ext uri="{BB962C8B-B14F-4D97-AF65-F5344CB8AC3E}">
        <p14:creationId xmlns:p14="http://schemas.microsoft.com/office/powerpoint/2010/main" val="2886185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Carga Física</a:t>
            </a:r>
            <a:endParaRPr lang="es-MX" sz="4800" noProof="0" dirty="0">
              <a:solidFill>
                <a:schemeClr val="tx1">
                  <a:lumMod val="50000"/>
                </a:schemeClr>
              </a:solidFill>
            </a:endParaRPr>
          </a:p>
        </p:txBody>
      </p:sp>
    </p:spTree>
    <p:extLst>
      <p:ext uri="{BB962C8B-B14F-4D97-AF65-F5344CB8AC3E}">
        <p14:creationId xmlns:p14="http://schemas.microsoft.com/office/powerpoint/2010/main" val="3200529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s-MX" dirty="0" smtClean="0"/>
              <a:t>Impacto de la Lumbalgia en las</a:t>
            </a:r>
            <a:br>
              <a:rPr lang="es-MX" dirty="0" smtClean="0"/>
            </a:br>
            <a:r>
              <a:rPr lang="es-MX" dirty="0" smtClean="0"/>
              <a:t>Habilidades Funcionales</a:t>
            </a:r>
            <a:endParaRPr lang="es-MX"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1544284"/>
              </p:ext>
            </p:extLst>
          </p:nvPr>
        </p:nvGraphicFramePr>
        <p:xfrm>
          <a:off x="899592" y="1773288"/>
          <a:ext cx="7416828" cy="4248000"/>
        </p:xfrm>
        <a:graphic>
          <a:graphicData uri="http://schemas.openxmlformats.org/drawingml/2006/table">
            <a:tbl>
              <a:tblPr>
                <a:tableStyleId>{5C22544A-7EE6-4342-B048-85BDC9FD1C3A}</a:tableStyleId>
              </a:tblPr>
              <a:tblGrid>
                <a:gridCol w="1854207"/>
                <a:gridCol w="1854207"/>
                <a:gridCol w="1854207"/>
                <a:gridCol w="1854207"/>
              </a:tblGrid>
              <a:tr h="324000">
                <a:tc rowSpan="2">
                  <a:txBody>
                    <a:bodyPr/>
                    <a:lstStyle/>
                    <a:p>
                      <a:pPr algn="ctr" fontAlgn="ctr"/>
                      <a:r>
                        <a:rPr lang="es-MX" sz="1600" b="1" u="none" strike="noStrike" noProof="0" dirty="0" smtClean="0">
                          <a:solidFill>
                            <a:schemeClr val="tx1"/>
                          </a:solidFill>
                          <a:effectLst/>
                          <a:latin typeface="+mn-lt"/>
                        </a:rPr>
                        <a:t>Punto</a:t>
                      </a:r>
                      <a:endParaRPr lang="es-MX" sz="1600" b="1" i="0" u="none" strike="noStrike" noProof="0" dirty="0">
                        <a:solidFill>
                          <a:schemeClr val="tx1"/>
                        </a:solidFill>
                        <a:effectLst/>
                        <a:latin typeface="+mn-lt"/>
                      </a:endParaRPr>
                    </a:p>
                  </a:txBody>
                  <a:tcPr marL="6656" marR="6656" marT="6656" marB="0" anchor="ctr">
                    <a:solidFill>
                      <a:schemeClr val="accent1"/>
                    </a:solidFill>
                  </a:tcPr>
                </a:tc>
                <a:tc gridSpan="3">
                  <a:txBody>
                    <a:bodyPr/>
                    <a:lstStyle/>
                    <a:p>
                      <a:pPr algn="ctr" fontAlgn="ctr"/>
                      <a:r>
                        <a:rPr lang="es-MX" sz="1600" b="1" u="none" strike="noStrike" noProof="0" dirty="0" smtClean="0">
                          <a:solidFill>
                            <a:schemeClr val="tx1"/>
                          </a:solidFill>
                          <a:effectLst/>
                          <a:latin typeface="+mn-lt"/>
                        </a:rPr>
                        <a:t>Habilidad Funcional Promedio (IQR)</a:t>
                      </a:r>
                      <a:r>
                        <a:rPr lang="es-MX" sz="1600" b="1" u="none" strike="noStrike" baseline="0" noProof="0" dirty="0" smtClean="0">
                          <a:solidFill>
                            <a:schemeClr val="tx1"/>
                          </a:solidFill>
                          <a:effectLst/>
                          <a:latin typeface="+mn-lt"/>
                        </a:rPr>
                        <a:t>*</a:t>
                      </a:r>
                      <a:endParaRPr lang="es-MX" sz="1600" b="1" i="0" u="none" strike="noStrike" noProof="0" dirty="0">
                        <a:solidFill>
                          <a:schemeClr val="tx1"/>
                        </a:solidFill>
                        <a:effectLst/>
                        <a:latin typeface="+mn-lt"/>
                      </a:endParaRPr>
                    </a:p>
                  </a:txBody>
                  <a:tcPr marL="6656" marR="6656" marT="6656" marB="0" anchor="ctr">
                    <a:solidFill>
                      <a:schemeClr val="accent1"/>
                    </a:solidFill>
                  </a:tcPr>
                </a:tc>
                <a:tc hMerge="1">
                  <a:txBody>
                    <a:bodyPr/>
                    <a:lstStyle/>
                    <a:p>
                      <a:pPr algn="l" fontAlgn="ctr"/>
                      <a:endParaRPr lang="en-US" sz="1800" b="0" i="0" u="none" strike="noStrike" dirty="0">
                        <a:solidFill>
                          <a:srgbClr val="000000"/>
                        </a:solidFill>
                        <a:effectLst/>
                        <a:latin typeface="+mn-lt"/>
                      </a:endParaRPr>
                    </a:p>
                  </a:txBody>
                  <a:tcPr marL="6656" marR="6656" marT="6656" marB="0" anchor="ctr"/>
                </a:tc>
                <a:tc hMerge="1">
                  <a:txBody>
                    <a:bodyPr/>
                    <a:lstStyle/>
                    <a:p>
                      <a:pPr algn="l" fontAlgn="ctr"/>
                      <a:endParaRPr lang="en-US" sz="1800" b="0" i="0" u="none" strike="noStrike" dirty="0">
                        <a:solidFill>
                          <a:srgbClr val="000000"/>
                        </a:solidFill>
                        <a:effectLst/>
                        <a:latin typeface="+mn-lt"/>
                      </a:endParaRPr>
                    </a:p>
                  </a:txBody>
                  <a:tcPr marL="6656" marR="6656" marT="6656" marB="0" anchor="ctr"/>
                </a:tc>
              </a:tr>
              <a:tr h="324000">
                <a:tc vMerge="1">
                  <a:txBody>
                    <a:bodyPr/>
                    <a:lstStyle/>
                    <a:p>
                      <a:endParaRPr lang="en-US"/>
                    </a:p>
                  </a:txBody>
                  <a:tcPr/>
                </a:tc>
                <a:tc>
                  <a:txBody>
                    <a:bodyPr/>
                    <a:lstStyle/>
                    <a:p>
                      <a:pPr algn="ctr" fontAlgn="ctr"/>
                      <a:r>
                        <a:rPr lang="es-MX" sz="1600" b="1" i="0" u="none" strike="noStrike" noProof="0" dirty="0" smtClean="0">
                          <a:solidFill>
                            <a:schemeClr val="tx1"/>
                          </a:solidFill>
                          <a:effectLst/>
                          <a:latin typeface="+mn-lt"/>
                        </a:rPr>
                        <a:t>Hombres</a:t>
                      </a:r>
                      <a:endParaRPr lang="es-MX" sz="1600" b="1" i="0" u="none" strike="noStrike" noProof="0" dirty="0">
                        <a:solidFill>
                          <a:schemeClr val="tx1"/>
                        </a:solidFill>
                        <a:effectLst/>
                        <a:latin typeface="+mn-lt"/>
                      </a:endParaRPr>
                    </a:p>
                  </a:txBody>
                  <a:tcPr marL="6656" marR="6656" marT="6656" marB="0" anchor="ctr">
                    <a:solidFill>
                      <a:schemeClr val="accent1"/>
                    </a:solidFill>
                  </a:tcPr>
                </a:tc>
                <a:tc>
                  <a:txBody>
                    <a:bodyPr/>
                    <a:lstStyle/>
                    <a:p>
                      <a:pPr algn="ctr" fontAlgn="ctr"/>
                      <a:r>
                        <a:rPr lang="es-MX" sz="1600" b="1" u="none" strike="noStrike" noProof="0" dirty="0" smtClean="0">
                          <a:solidFill>
                            <a:schemeClr val="tx1"/>
                          </a:solidFill>
                          <a:effectLst/>
                          <a:latin typeface="+mn-lt"/>
                        </a:rPr>
                        <a:t>Mujeres</a:t>
                      </a:r>
                      <a:endParaRPr lang="es-MX" sz="1600" b="1" i="0" u="none" strike="noStrike" noProof="0" dirty="0">
                        <a:solidFill>
                          <a:schemeClr val="tx1"/>
                        </a:solidFill>
                        <a:effectLst/>
                        <a:latin typeface="+mn-lt"/>
                      </a:endParaRPr>
                    </a:p>
                  </a:txBody>
                  <a:tcPr marL="6656" marR="6656" marT="6656" marB="0" anchor="ctr">
                    <a:solidFill>
                      <a:schemeClr val="accent1"/>
                    </a:solidFill>
                  </a:tcPr>
                </a:tc>
                <a:tc>
                  <a:txBody>
                    <a:bodyPr/>
                    <a:lstStyle/>
                    <a:p>
                      <a:pPr algn="ctr" fontAlgn="ctr"/>
                      <a:r>
                        <a:rPr lang="es-MX" sz="1600" b="1" u="none" strike="noStrike" noProof="0" dirty="0" smtClean="0">
                          <a:solidFill>
                            <a:schemeClr val="tx1"/>
                          </a:solidFill>
                          <a:effectLst/>
                          <a:latin typeface="+mn-lt"/>
                        </a:rPr>
                        <a:t>Todos</a:t>
                      </a:r>
                      <a:endParaRPr lang="es-MX" sz="1600" b="1" i="0" u="none" strike="noStrike" noProof="0" dirty="0">
                        <a:solidFill>
                          <a:schemeClr val="tx1"/>
                        </a:solidFill>
                        <a:effectLst/>
                        <a:latin typeface="+mn-lt"/>
                      </a:endParaRPr>
                    </a:p>
                  </a:txBody>
                  <a:tcPr marL="6656" marR="6656" marT="6656" marB="0" anchor="ctr">
                    <a:solidFill>
                      <a:schemeClr val="accent1"/>
                    </a:solidFill>
                  </a:tcPr>
                </a:tc>
              </a:tr>
              <a:tr h="360000">
                <a:tc>
                  <a:txBody>
                    <a:bodyPr/>
                    <a:lstStyle/>
                    <a:p>
                      <a:pPr marL="88900" indent="0" algn="l" fontAlgn="ctr"/>
                      <a:r>
                        <a:rPr lang="es-MX" sz="1400" u="none" strike="noStrike" noProof="0" dirty="0" smtClean="0">
                          <a:solidFill>
                            <a:srgbClr val="002060"/>
                          </a:solidFill>
                          <a:effectLst/>
                          <a:latin typeface="+mn-lt"/>
                        </a:rPr>
                        <a:t>Intensidad del dolor</a:t>
                      </a:r>
                      <a:endParaRPr lang="es-MX" sz="1400" b="0" i="0" u="none" strike="noStrike" noProof="0" dirty="0">
                        <a:solidFill>
                          <a:srgbClr val="002060"/>
                        </a:solidFill>
                        <a:effectLst/>
                        <a:latin typeface="+mn-lt"/>
                      </a:endParaRPr>
                    </a:p>
                  </a:txBody>
                  <a:tcPr marL="6656" marR="6656" marT="6656" marB="0" anchor="ctr"/>
                </a:tc>
                <a:tc>
                  <a:txBody>
                    <a:bodyPr/>
                    <a:lstStyle/>
                    <a:p>
                      <a:pPr algn="ctr" fontAlgn="ctr"/>
                      <a:r>
                        <a:rPr lang="es-MX" sz="1400" u="none" strike="noStrike" noProof="0" dirty="0" smtClean="0">
                          <a:solidFill>
                            <a:srgbClr val="002060"/>
                          </a:solidFill>
                          <a:effectLst/>
                          <a:latin typeface="+mn-lt"/>
                        </a:rPr>
                        <a:t>54.0 (26.067.0)</a:t>
                      </a:r>
                      <a:endParaRPr lang="es-MX" sz="1400" b="0" i="0" u="none" strike="noStrike" noProof="0" dirty="0">
                        <a:solidFill>
                          <a:srgbClr val="002060"/>
                        </a:solidFill>
                        <a:effectLst/>
                        <a:latin typeface="+mn-lt"/>
                      </a:endParaRPr>
                    </a:p>
                  </a:txBody>
                  <a:tcPr marL="6656" marR="6656" marT="6656" marB="0" anchor="ctr"/>
                </a:tc>
                <a:tc>
                  <a:txBody>
                    <a:bodyPr/>
                    <a:lstStyle/>
                    <a:p>
                      <a:pPr algn="ctr" fontAlgn="ctr"/>
                      <a:r>
                        <a:rPr lang="es-MX" sz="1400" u="none" strike="noStrike" noProof="0" dirty="0" smtClean="0">
                          <a:solidFill>
                            <a:srgbClr val="002060"/>
                          </a:solidFill>
                          <a:effectLst/>
                          <a:latin typeface="+mn-lt"/>
                        </a:rPr>
                        <a:t>51.0 (30.0–68.5)</a:t>
                      </a:r>
                      <a:endParaRPr lang="es-MX" sz="1400" b="0" i="0" u="none" strike="noStrike" noProof="0" dirty="0">
                        <a:solidFill>
                          <a:srgbClr val="002060"/>
                        </a:solidFill>
                        <a:effectLst/>
                        <a:latin typeface="+mn-lt"/>
                      </a:endParaRPr>
                    </a:p>
                  </a:txBody>
                  <a:tcPr marL="6656" marR="6656" marT="6656" marB="0" anchor="ctr"/>
                </a:tc>
                <a:tc>
                  <a:txBody>
                    <a:bodyPr/>
                    <a:lstStyle/>
                    <a:p>
                      <a:pPr algn="ctr" fontAlgn="ctr"/>
                      <a:r>
                        <a:rPr lang="es-MX" sz="1400" u="none" strike="noStrike" noProof="0" dirty="0" smtClean="0">
                          <a:solidFill>
                            <a:srgbClr val="002060"/>
                          </a:solidFill>
                          <a:effectLst/>
                          <a:latin typeface="+mn-lt"/>
                        </a:rPr>
                        <a:t>52.5 (28.3–68.0)</a:t>
                      </a:r>
                      <a:endParaRPr lang="es-MX" sz="1400" b="0" i="0" u="none" strike="noStrike" noProof="0" dirty="0">
                        <a:solidFill>
                          <a:srgbClr val="002060"/>
                        </a:solidFill>
                        <a:effectLst/>
                        <a:latin typeface="+mn-lt"/>
                      </a:endParaRPr>
                    </a:p>
                  </a:txBody>
                  <a:tcPr marL="6656" marR="6656" marT="6656" marB="0" anchor="ctr"/>
                </a:tc>
              </a:tr>
              <a:tr h="360000">
                <a:tc>
                  <a:txBody>
                    <a:bodyPr/>
                    <a:lstStyle/>
                    <a:p>
                      <a:pPr marL="88900" indent="0" algn="l" fontAlgn="ctr"/>
                      <a:r>
                        <a:rPr lang="es-MX" sz="1400" u="none" strike="noStrike" noProof="0" dirty="0" smtClean="0">
                          <a:solidFill>
                            <a:srgbClr val="002060"/>
                          </a:solidFill>
                          <a:effectLst/>
                          <a:latin typeface="+mn-lt"/>
                        </a:rPr>
                        <a:t>Cuidado personal</a:t>
                      </a:r>
                      <a:endParaRPr lang="es-MX" sz="1400" b="0" i="0" u="none" strike="noStrike" noProof="0" dirty="0">
                        <a:solidFill>
                          <a:srgbClr val="002060"/>
                        </a:solidFill>
                        <a:effectLst/>
                        <a:latin typeface="+mn-lt"/>
                      </a:endParaRPr>
                    </a:p>
                  </a:txBody>
                  <a:tcPr marL="6656" marR="6656" marT="6656" marB="0" anchor="ctr">
                    <a:solidFill>
                      <a:srgbClr val="CCD5ED"/>
                    </a:solidFill>
                  </a:tcPr>
                </a:tc>
                <a:tc>
                  <a:txBody>
                    <a:bodyPr/>
                    <a:lstStyle/>
                    <a:p>
                      <a:pPr algn="ctr" fontAlgn="ctr"/>
                      <a:r>
                        <a:rPr lang="es-MX" sz="1400" u="none" strike="noStrike" noProof="0" dirty="0" smtClean="0">
                          <a:solidFill>
                            <a:srgbClr val="002060"/>
                          </a:solidFill>
                          <a:effectLst/>
                          <a:latin typeface="+mn-lt"/>
                        </a:rPr>
                        <a:t>27.0 (9.0–45.0)</a:t>
                      </a:r>
                      <a:endParaRPr lang="es-MX" sz="1400" b="0" i="0" u="none" strike="noStrike" noProof="0" dirty="0">
                        <a:solidFill>
                          <a:srgbClr val="002060"/>
                        </a:solidFill>
                        <a:effectLst/>
                        <a:latin typeface="+mn-lt"/>
                      </a:endParaRPr>
                    </a:p>
                  </a:txBody>
                  <a:tcPr marL="6656" marR="6656" marT="6656" marB="0" anchor="ctr">
                    <a:solidFill>
                      <a:srgbClr val="CCD5ED"/>
                    </a:solidFill>
                  </a:tcPr>
                </a:tc>
                <a:tc>
                  <a:txBody>
                    <a:bodyPr/>
                    <a:lstStyle/>
                    <a:p>
                      <a:pPr algn="ctr" fontAlgn="ctr"/>
                      <a:r>
                        <a:rPr lang="es-MX" sz="1400" u="none" strike="noStrike" noProof="0" dirty="0" smtClean="0">
                          <a:solidFill>
                            <a:srgbClr val="002060"/>
                          </a:solidFill>
                          <a:effectLst/>
                          <a:latin typeface="+mn-lt"/>
                        </a:rPr>
                        <a:t>22.0 (4.5–39.0)</a:t>
                      </a:r>
                      <a:endParaRPr lang="es-MX" sz="1400" b="0" i="0" u="none" strike="noStrike" noProof="0" dirty="0">
                        <a:solidFill>
                          <a:srgbClr val="002060"/>
                        </a:solidFill>
                        <a:effectLst/>
                        <a:latin typeface="+mn-lt"/>
                      </a:endParaRPr>
                    </a:p>
                  </a:txBody>
                  <a:tcPr marL="6656" marR="6656" marT="6656" marB="0" anchor="ctr">
                    <a:solidFill>
                      <a:srgbClr val="CCD5ED"/>
                    </a:solidFill>
                  </a:tcPr>
                </a:tc>
                <a:tc>
                  <a:txBody>
                    <a:bodyPr/>
                    <a:lstStyle/>
                    <a:p>
                      <a:pPr algn="ctr" fontAlgn="ctr"/>
                      <a:r>
                        <a:rPr lang="es-MX" sz="1400" u="none" strike="noStrike" noProof="0" dirty="0" smtClean="0">
                          <a:solidFill>
                            <a:srgbClr val="002060"/>
                          </a:solidFill>
                          <a:effectLst/>
                          <a:latin typeface="+mn-lt"/>
                        </a:rPr>
                        <a:t>24.5 (24.5–43.8)</a:t>
                      </a:r>
                      <a:endParaRPr lang="es-MX" sz="1400" b="0" i="0" u="none" strike="noStrike" noProof="0" dirty="0">
                        <a:solidFill>
                          <a:srgbClr val="002060"/>
                        </a:solidFill>
                        <a:effectLst/>
                        <a:latin typeface="+mn-lt"/>
                      </a:endParaRPr>
                    </a:p>
                  </a:txBody>
                  <a:tcPr marL="6656" marR="6656" marT="6656" marB="0" anchor="ctr">
                    <a:solidFill>
                      <a:srgbClr val="CCD5ED"/>
                    </a:solidFill>
                  </a:tcPr>
                </a:tc>
              </a:tr>
              <a:tr h="360000">
                <a:tc>
                  <a:txBody>
                    <a:bodyPr/>
                    <a:lstStyle/>
                    <a:p>
                      <a:pPr marL="88900" indent="0" algn="l" fontAlgn="ctr"/>
                      <a:r>
                        <a:rPr lang="es-MX" sz="1400" u="none" strike="noStrike" noProof="0" dirty="0" smtClean="0">
                          <a:solidFill>
                            <a:srgbClr val="002060"/>
                          </a:solidFill>
                          <a:effectLst/>
                          <a:latin typeface="+mn-lt"/>
                        </a:rPr>
                        <a:t>Levantar</a:t>
                      </a:r>
                      <a:endParaRPr lang="es-MX" sz="1400" b="0" i="0" u="none" strike="noStrike" noProof="0" dirty="0">
                        <a:solidFill>
                          <a:srgbClr val="002060"/>
                        </a:solidFill>
                        <a:effectLst/>
                        <a:latin typeface="+mn-lt"/>
                      </a:endParaRPr>
                    </a:p>
                  </a:txBody>
                  <a:tcPr marL="6656" marR="6656" marT="6656" marB="0" anchor="ctr"/>
                </a:tc>
                <a:tc>
                  <a:txBody>
                    <a:bodyPr/>
                    <a:lstStyle/>
                    <a:p>
                      <a:pPr algn="ctr" fontAlgn="ctr"/>
                      <a:r>
                        <a:rPr lang="es-MX" sz="1400" u="none" strike="noStrike" noProof="0" dirty="0" smtClean="0">
                          <a:solidFill>
                            <a:srgbClr val="002060"/>
                          </a:solidFill>
                          <a:effectLst/>
                          <a:latin typeface="+mn-lt"/>
                        </a:rPr>
                        <a:t>49.0 (29.0–73.0)</a:t>
                      </a:r>
                      <a:endParaRPr lang="es-MX" sz="1400" b="0" i="0" u="none" strike="noStrike" noProof="0" dirty="0">
                        <a:solidFill>
                          <a:srgbClr val="002060"/>
                        </a:solidFill>
                        <a:effectLst/>
                        <a:latin typeface="+mn-lt"/>
                      </a:endParaRPr>
                    </a:p>
                  </a:txBody>
                  <a:tcPr marL="6656" marR="6656" marT="6656" marB="0" anchor="ctr"/>
                </a:tc>
                <a:tc>
                  <a:txBody>
                    <a:bodyPr/>
                    <a:lstStyle/>
                    <a:p>
                      <a:pPr algn="ctr" fontAlgn="ctr"/>
                      <a:r>
                        <a:rPr lang="es-MX" sz="1400" u="none" strike="noStrike" noProof="0" dirty="0" smtClean="0">
                          <a:solidFill>
                            <a:srgbClr val="002060"/>
                          </a:solidFill>
                          <a:effectLst/>
                          <a:latin typeface="+mn-lt"/>
                        </a:rPr>
                        <a:t>59.0 (33.5–71.5)</a:t>
                      </a:r>
                      <a:endParaRPr lang="es-MX" sz="1400" b="0" i="0" u="none" strike="noStrike" noProof="0" dirty="0">
                        <a:solidFill>
                          <a:srgbClr val="002060"/>
                        </a:solidFill>
                        <a:effectLst/>
                        <a:latin typeface="+mn-lt"/>
                      </a:endParaRPr>
                    </a:p>
                  </a:txBody>
                  <a:tcPr marL="6656" marR="6656" marT="6656" marB="0" anchor="ctr"/>
                </a:tc>
                <a:tc>
                  <a:txBody>
                    <a:bodyPr/>
                    <a:lstStyle/>
                    <a:p>
                      <a:pPr algn="ctr" fontAlgn="ctr"/>
                      <a:r>
                        <a:rPr lang="es-MX" sz="1400" u="none" strike="noStrike" noProof="0" dirty="0" smtClean="0">
                          <a:solidFill>
                            <a:srgbClr val="002060"/>
                          </a:solidFill>
                          <a:effectLst/>
                          <a:latin typeface="+mn-lt"/>
                        </a:rPr>
                        <a:t>53.5 (30.0–72.8)</a:t>
                      </a:r>
                      <a:endParaRPr lang="es-MX" sz="1400" b="0" i="0" u="none" strike="noStrike" noProof="0" dirty="0">
                        <a:solidFill>
                          <a:srgbClr val="002060"/>
                        </a:solidFill>
                        <a:effectLst/>
                        <a:latin typeface="+mn-lt"/>
                      </a:endParaRPr>
                    </a:p>
                  </a:txBody>
                  <a:tcPr marL="6656" marR="6656" marT="6656" marB="0" anchor="ctr"/>
                </a:tc>
              </a:tr>
              <a:tr h="360000">
                <a:tc>
                  <a:txBody>
                    <a:bodyPr/>
                    <a:lstStyle/>
                    <a:p>
                      <a:pPr marL="88900" indent="0" algn="l" fontAlgn="ctr"/>
                      <a:r>
                        <a:rPr lang="es-MX" sz="1400" u="none" strike="noStrike" noProof="0" dirty="0" smtClean="0">
                          <a:solidFill>
                            <a:srgbClr val="002060"/>
                          </a:solidFill>
                          <a:effectLst/>
                          <a:latin typeface="+mn-lt"/>
                        </a:rPr>
                        <a:t>Caminar</a:t>
                      </a:r>
                      <a:endParaRPr lang="es-MX" sz="1400" b="0" i="0" u="none" strike="noStrike" noProof="0" dirty="0">
                        <a:solidFill>
                          <a:srgbClr val="002060"/>
                        </a:solidFill>
                        <a:effectLst/>
                        <a:latin typeface="+mn-lt"/>
                      </a:endParaRPr>
                    </a:p>
                  </a:txBody>
                  <a:tcPr marL="6656" marR="6656" marT="6656" marB="0" anchor="ctr">
                    <a:solidFill>
                      <a:srgbClr val="CCD5ED"/>
                    </a:solidFill>
                  </a:tcPr>
                </a:tc>
                <a:tc>
                  <a:txBody>
                    <a:bodyPr/>
                    <a:lstStyle/>
                    <a:p>
                      <a:pPr algn="ctr" fontAlgn="ctr"/>
                      <a:r>
                        <a:rPr lang="es-MX" sz="1400" u="none" strike="noStrike" noProof="0" dirty="0" smtClean="0">
                          <a:solidFill>
                            <a:srgbClr val="002060"/>
                          </a:solidFill>
                          <a:effectLst/>
                          <a:latin typeface="+mn-lt"/>
                        </a:rPr>
                        <a:t>34.0 (12.0–63.0)</a:t>
                      </a:r>
                      <a:endParaRPr lang="es-MX" sz="1400" b="0" i="0" u="none" strike="noStrike" noProof="0" dirty="0">
                        <a:solidFill>
                          <a:srgbClr val="002060"/>
                        </a:solidFill>
                        <a:effectLst/>
                        <a:latin typeface="+mn-lt"/>
                      </a:endParaRPr>
                    </a:p>
                  </a:txBody>
                  <a:tcPr marL="6656" marR="6656" marT="6656" marB="0" anchor="ctr">
                    <a:solidFill>
                      <a:srgbClr val="CCD5ED"/>
                    </a:solidFill>
                  </a:tcPr>
                </a:tc>
                <a:tc>
                  <a:txBody>
                    <a:bodyPr/>
                    <a:lstStyle/>
                    <a:p>
                      <a:pPr algn="ctr" fontAlgn="ctr"/>
                      <a:r>
                        <a:rPr lang="es-MX" sz="1400" u="none" strike="noStrike" noProof="0" dirty="0" smtClean="0">
                          <a:solidFill>
                            <a:srgbClr val="002060"/>
                          </a:solidFill>
                          <a:effectLst/>
                          <a:latin typeface="+mn-lt"/>
                        </a:rPr>
                        <a:t>37.0 (14.0–60.0)</a:t>
                      </a:r>
                      <a:endParaRPr lang="es-MX" sz="1400" b="0" i="0" u="none" strike="noStrike" noProof="0" dirty="0">
                        <a:solidFill>
                          <a:srgbClr val="002060"/>
                        </a:solidFill>
                        <a:effectLst/>
                        <a:latin typeface="+mn-lt"/>
                      </a:endParaRPr>
                    </a:p>
                  </a:txBody>
                  <a:tcPr marL="6656" marR="6656" marT="6656" marB="0" anchor="ctr">
                    <a:solidFill>
                      <a:srgbClr val="CCD5ED"/>
                    </a:solidFill>
                  </a:tcPr>
                </a:tc>
                <a:tc>
                  <a:txBody>
                    <a:bodyPr/>
                    <a:lstStyle/>
                    <a:p>
                      <a:pPr algn="ctr" fontAlgn="ctr"/>
                      <a:r>
                        <a:rPr lang="es-MX" sz="1400" u="none" strike="noStrike" noProof="0" dirty="0" smtClean="0">
                          <a:solidFill>
                            <a:srgbClr val="002060"/>
                          </a:solidFill>
                          <a:effectLst/>
                          <a:latin typeface="+mn-lt"/>
                        </a:rPr>
                        <a:t>35.5 (13.3–61.8)</a:t>
                      </a:r>
                      <a:endParaRPr lang="es-MX" sz="1400" b="0" i="0" u="none" strike="noStrike" noProof="0" dirty="0">
                        <a:solidFill>
                          <a:srgbClr val="002060"/>
                        </a:solidFill>
                        <a:effectLst/>
                        <a:latin typeface="+mn-lt"/>
                      </a:endParaRPr>
                    </a:p>
                  </a:txBody>
                  <a:tcPr marL="6656" marR="6656" marT="6656" marB="0" anchor="ctr">
                    <a:solidFill>
                      <a:srgbClr val="CCD5ED"/>
                    </a:solidFill>
                  </a:tcPr>
                </a:tc>
              </a:tr>
              <a:tr h="360000">
                <a:tc>
                  <a:txBody>
                    <a:bodyPr/>
                    <a:lstStyle/>
                    <a:p>
                      <a:pPr marL="88900" indent="0" algn="l" fontAlgn="ctr"/>
                      <a:r>
                        <a:rPr lang="es-MX" sz="1400" u="none" strike="noStrike" noProof="0" dirty="0" smtClean="0">
                          <a:solidFill>
                            <a:srgbClr val="002060"/>
                          </a:solidFill>
                          <a:effectLst/>
                          <a:latin typeface="+mn-lt"/>
                        </a:rPr>
                        <a:t>Sentarse</a:t>
                      </a:r>
                      <a:endParaRPr lang="es-MX" sz="1400" b="0" i="0" u="none" strike="noStrike" noProof="0" dirty="0">
                        <a:solidFill>
                          <a:srgbClr val="002060"/>
                        </a:solidFill>
                        <a:effectLst/>
                        <a:latin typeface="+mn-lt"/>
                      </a:endParaRPr>
                    </a:p>
                  </a:txBody>
                  <a:tcPr marL="6656" marR="6656" marT="6656" marB="0" anchor="ctr"/>
                </a:tc>
                <a:tc>
                  <a:txBody>
                    <a:bodyPr/>
                    <a:lstStyle/>
                    <a:p>
                      <a:pPr algn="ctr" fontAlgn="ctr"/>
                      <a:r>
                        <a:rPr lang="es-MX" sz="1400" u="none" strike="noStrike" noProof="0" dirty="0" smtClean="0">
                          <a:solidFill>
                            <a:srgbClr val="002060"/>
                          </a:solidFill>
                          <a:effectLst/>
                          <a:latin typeface="+mn-lt"/>
                        </a:rPr>
                        <a:t>41.0 (19.0–65.0)</a:t>
                      </a:r>
                      <a:endParaRPr lang="es-MX" sz="1400" b="0" i="0" u="none" strike="noStrike" noProof="0" dirty="0">
                        <a:solidFill>
                          <a:srgbClr val="002060"/>
                        </a:solidFill>
                        <a:effectLst/>
                        <a:latin typeface="+mn-lt"/>
                      </a:endParaRPr>
                    </a:p>
                  </a:txBody>
                  <a:tcPr marL="6656" marR="6656" marT="6656" marB="0" anchor="ctr"/>
                </a:tc>
                <a:tc>
                  <a:txBody>
                    <a:bodyPr/>
                    <a:lstStyle/>
                    <a:p>
                      <a:pPr algn="ctr" fontAlgn="ctr"/>
                      <a:r>
                        <a:rPr lang="es-MX" sz="1400" u="none" strike="noStrike" noProof="0" dirty="0" smtClean="0">
                          <a:solidFill>
                            <a:srgbClr val="002060"/>
                          </a:solidFill>
                          <a:effectLst/>
                          <a:latin typeface="+mn-lt"/>
                        </a:rPr>
                        <a:t>49.0 (25.5–65.0)</a:t>
                      </a:r>
                      <a:endParaRPr lang="es-MX" sz="1400" b="0" i="0" u="none" strike="noStrike" noProof="0" dirty="0">
                        <a:solidFill>
                          <a:srgbClr val="002060"/>
                        </a:solidFill>
                        <a:effectLst/>
                        <a:latin typeface="+mn-lt"/>
                      </a:endParaRPr>
                    </a:p>
                  </a:txBody>
                  <a:tcPr marL="6656" marR="6656" marT="6656" marB="0" anchor="ctr"/>
                </a:tc>
                <a:tc>
                  <a:txBody>
                    <a:bodyPr/>
                    <a:lstStyle/>
                    <a:p>
                      <a:pPr algn="ctr" fontAlgn="ctr"/>
                      <a:r>
                        <a:rPr lang="es-MX" sz="1400" u="none" strike="noStrike" noProof="0" dirty="0" smtClean="0">
                          <a:solidFill>
                            <a:srgbClr val="002060"/>
                          </a:solidFill>
                          <a:effectLst/>
                          <a:latin typeface="+mn-lt"/>
                        </a:rPr>
                        <a:t>44.5 (22.0–65.0)</a:t>
                      </a:r>
                      <a:endParaRPr lang="es-MX" sz="1400" b="0" i="0" u="none" strike="noStrike" noProof="0" dirty="0">
                        <a:solidFill>
                          <a:srgbClr val="002060"/>
                        </a:solidFill>
                        <a:effectLst/>
                        <a:latin typeface="+mn-lt"/>
                      </a:endParaRPr>
                    </a:p>
                  </a:txBody>
                  <a:tcPr marL="6656" marR="6656" marT="6656" marB="0" anchor="ctr"/>
                </a:tc>
              </a:tr>
              <a:tr h="360000">
                <a:tc>
                  <a:txBody>
                    <a:bodyPr/>
                    <a:lstStyle/>
                    <a:p>
                      <a:pPr marL="88900" indent="0" algn="l" fontAlgn="ctr"/>
                      <a:r>
                        <a:rPr lang="es-MX" sz="1400" u="none" strike="noStrike" noProof="0" dirty="0" smtClean="0">
                          <a:solidFill>
                            <a:srgbClr val="002060"/>
                          </a:solidFill>
                          <a:effectLst/>
                          <a:latin typeface="+mn-lt"/>
                        </a:rPr>
                        <a:t>Estar de pie</a:t>
                      </a:r>
                      <a:endParaRPr lang="es-MX" sz="1400" b="0" i="0" u="none" strike="noStrike" noProof="0" dirty="0">
                        <a:solidFill>
                          <a:srgbClr val="002060"/>
                        </a:solidFill>
                        <a:effectLst/>
                        <a:latin typeface="+mn-lt"/>
                      </a:endParaRPr>
                    </a:p>
                  </a:txBody>
                  <a:tcPr marL="6656" marR="6656" marT="6656" marB="0" anchor="ctr">
                    <a:solidFill>
                      <a:srgbClr val="CCD5ED"/>
                    </a:solidFill>
                  </a:tcPr>
                </a:tc>
                <a:tc>
                  <a:txBody>
                    <a:bodyPr/>
                    <a:lstStyle/>
                    <a:p>
                      <a:pPr algn="ctr" fontAlgn="ctr"/>
                      <a:r>
                        <a:rPr lang="es-MX" sz="1400" u="none" strike="noStrike" noProof="0" dirty="0" smtClean="0">
                          <a:solidFill>
                            <a:srgbClr val="002060"/>
                          </a:solidFill>
                          <a:effectLst/>
                          <a:latin typeface="+mn-lt"/>
                        </a:rPr>
                        <a:t>40.0 (20.0–63.0)</a:t>
                      </a:r>
                      <a:endParaRPr lang="es-MX" sz="1400" b="0" i="0" u="none" strike="noStrike" noProof="0" dirty="0">
                        <a:solidFill>
                          <a:srgbClr val="002060"/>
                        </a:solidFill>
                        <a:effectLst/>
                        <a:latin typeface="+mn-lt"/>
                      </a:endParaRPr>
                    </a:p>
                  </a:txBody>
                  <a:tcPr marL="6656" marR="6656" marT="6656" marB="0" anchor="ctr">
                    <a:solidFill>
                      <a:srgbClr val="CCD5ED"/>
                    </a:solidFill>
                  </a:tcPr>
                </a:tc>
                <a:tc>
                  <a:txBody>
                    <a:bodyPr/>
                    <a:lstStyle/>
                    <a:p>
                      <a:pPr algn="ctr" fontAlgn="ctr"/>
                      <a:r>
                        <a:rPr lang="es-MX" sz="1400" u="none" strike="noStrike" noProof="0" dirty="0" smtClean="0">
                          <a:solidFill>
                            <a:srgbClr val="002060"/>
                          </a:solidFill>
                          <a:effectLst/>
                          <a:latin typeface="+mn-lt"/>
                        </a:rPr>
                        <a:t>41.0 (21.0–61.0)</a:t>
                      </a:r>
                      <a:endParaRPr lang="es-MX" sz="1400" b="0" i="0" u="none" strike="noStrike" noProof="0" dirty="0">
                        <a:solidFill>
                          <a:srgbClr val="002060"/>
                        </a:solidFill>
                        <a:effectLst/>
                        <a:latin typeface="+mn-lt"/>
                      </a:endParaRPr>
                    </a:p>
                  </a:txBody>
                  <a:tcPr marL="6656" marR="6656" marT="6656" marB="0" anchor="ctr">
                    <a:solidFill>
                      <a:srgbClr val="CCD5ED"/>
                    </a:solidFill>
                  </a:tcPr>
                </a:tc>
                <a:tc>
                  <a:txBody>
                    <a:bodyPr/>
                    <a:lstStyle/>
                    <a:p>
                      <a:pPr algn="ctr" fontAlgn="ctr"/>
                      <a:r>
                        <a:rPr lang="es-MX" sz="1400" u="none" strike="noStrike" noProof="0" dirty="0" smtClean="0">
                          <a:solidFill>
                            <a:srgbClr val="002060"/>
                          </a:solidFill>
                          <a:effectLst/>
                          <a:latin typeface="+mn-lt"/>
                        </a:rPr>
                        <a:t>41.0 (21.0–61.8)</a:t>
                      </a:r>
                      <a:endParaRPr lang="es-MX" sz="1400" b="0" i="0" u="none" strike="noStrike" noProof="0" dirty="0">
                        <a:solidFill>
                          <a:srgbClr val="002060"/>
                        </a:solidFill>
                        <a:effectLst/>
                        <a:latin typeface="+mn-lt"/>
                      </a:endParaRPr>
                    </a:p>
                  </a:txBody>
                  <a:tcPr marL="6656" marR="6656" marT="6656" marB="0" anchor="ctr">
                    <a:solidFill>
                      <a:srgbClr val="CCD5ED"/>
                    </a:solidFill>
                  </a:tcPr>
                </a:tc>
              </a:tr>
              <a:tr h="360000">
                <a:tc>
                  <a:txBody>
                    <a:bodyPr/>
                    <a:lstStyle/>
                    <a:p>
                      <a:pPr marL="88900" indent="0" algn="l" fontAlgn="ctr"/>
                      <a:r>
                        <a:rPr lang="es-MX" sz="1400" u="none" strike="noStrike" noProof="0" dirty="0" smtClean="0">
                          <a:solidFill>
                            <a:srgbClr val="002060"/>
                          </a:solidFill>
                          <a:effectLst/>
                          <a:latin typeface="+mn-lt"/>
                        </a:rPr>
                        <a:t>Dormir</a:t>
                      </a:r>
                      <a:endParaRPr lang="es-MX" sz="1400" b="0" i="0" u="none" strike="noStrike" noProof="0" dirty="0">
                        <a:solidFill>
                          <a:srgbClr val="002060"/>
                        </a:solidFill>
                        <a:effectLst/>
                        <a:latin typeface="+mn-lt"/>
                      </a:endParaRPr>
                    </a:p>
                  </a:txBody>
                  <a:tcPr marL="6656" marR="6656" marT="6656" marB="0" anchor="ctr"/>
                </a:tc>
                <a:tc>
                  <a:txBody>
                    <a:bodyPr/>
                    <a:lstStyle/>
                    <a:p>
                      <a:pPr algn="ctr" fontAlgn="ctr"/>
                      <a:r>
                        <a:rPr lang="es-MX" sz="1400" u="none" strike="noStrike" noProof="0" dirty="0" smtClean="0">
                          <a:solidFill>
                            <a:srgbClr val="002060"/>
                          </a:solidFill>
                          <a:effectLst/>
                          <a:latin typeface="+mn-lt"/>
                        </a:rPr>
                        <a:t>29.0 (12.0–50.0)</a:t>
                      </a:r>
                      <a:endParaRPr lang="es-MX" sz="1400" b="0" i="0" u="none" strike="noStrike" noProof="0" dirty="0">
                        <a:solidFill>
                          <a:srgbClr val="002060"/>
                        </a:solidFill>
                        <a:effectLst/>
                        <a:latin typeface="+mn-lt"/>
                      </a:endParaRPr>
                    </a:p>
                  </a:txBody>
                  <a:tcPr marL="6656" marR="6656" marT="6656" marB="0" anchor="ctr"/>
                </a:tc>
                <a:tc>
                  <a:txBody>
                    <a:bodyPr/>
                    <a:lstStyle/>
                    <a:p>
                      <a:pPr algn="ctr" fontAlgn="ctr"/>
                      <a:r>
                        <a:rPr lang="es-MX" sz="1400" u="none" strike="noStrike" noProof="0" dirty="0" smtClean="0">
                          <a:solidFill>
                            <a:srgbClr val="002060"/>
                          </a:solidFill>
                          <a:effectLst/>
                          <a:latin typeface="+mn-lt"/>
                        </a:rPr>
                        <a:t>37.0 (9.5–63.5)</a:t>
                      </a:r>
                      <a:endParaRPr lang="es-MX" sz="1400" b="0" i="0" u="none" strike="noStrike" noProof="0" dirty="0">
                        <a:solidFill>
                          <a:srgbClr val="002060"/>
                        </a:solidFill>
                        <a:effectLst/>
                        <a:latin typeface="+mn-lt"/>
                      </a:endParaRPr>
                    </a:p>
                  </a:txBody>
                  <a:tcPr marL="6656" marR="6656" marT="6656" marB="0" anchor="ctr"/>
                </a:tc>
                <a:tc>
                  <a:txBody>
                    <a:bodyPr/>
                    <a:lstStyle/>
                    <a:p>
                      <a:pPr algn="ctr" fontAlgn="ctr"/>
                      <a:r>
                        <a:rPr lang="es-MX" sz="1400" u="none" strike="noStrike" noProof="0" dirty="0" smtClean="0">
                          <a:solidFill>
                            <a:srgbClr val="002060"/>
                          </a:solidFill>
                          <a:effectLst/>
                          <a:latin typeface="+mn-lt"/>
                        </a:rPr>
                        <a:t>32.5 (11.0–60.8)</a:t>
                      </a:r>
                      <a:endParaRPr lang="es-MX" sz="1400" b="0" i="0" u="none" strike="noStrike" noProof="0" dirty="0">
                        <a:solidFill>
                          <a:srgbClr val="002060"/>
                        </a:solidFill>
                        <a:effectLst/>
                        <a:latin typeface="+mn-lt"/>
                      </a:endParaRPr>
                    </a:p>
                  </a:txBody>
                  <a:tcPr marL="6656" marR="6656" marT="6656" marB="0" anchor="ctr"/>
                </a:tc>
              </a:tr>
              <a:tr h="360000">
                <a:tc>
                  <a:txBody>
                    <a:bodyPr/>
                    <a:lstStyle/>
                    <a:p>
                      <a:pPr marL="88900" indent="0" algn="l" fontAlgn="ctr"/>
                      <a:r>
                        <a:rPr lang="es-MX" sz="1400" u="none" strike="noStrike" noProof="0" dirty="0" smtClean="0">
                          <a:solidFill>
                            <a:srgbClr val="002060"/>
                          </a:solidFill>
                          <a:effectLst/>
                          <a:latin typeface="+mn-lt"/>
                        </a:rPr>
                        <a:t>Vida sexual</a:t>
                      </a:r>
                      <a:endParaRPr lang="es-MX" sz="1400" b="0" i="0" u="none" strike="noStrike" noProof="0" dirty="0">
                        <a:solidFill>
                          <a:srgbClr val="002060"/>
                        </a:solidFill>
                        <a:effectLst/>
                        <a:latin typeface="+mn-lt"/>
                      </a:endParaRPr>
                    </a:p>
                  </a:txBody>
                  <a:tcPr marL="6656" marR="6656" marT="6656" marB="0" anchor="ctr">
                    <a:solidFill>
                      <a:srgbClr val="CCD5ED"/>
                    </a:solidFill>
                  </a:tcPr>
                </a:tc>
                <a:tc>
                  <a:txBody>
                    <a:bodyPr/>
                    <a:lstStyle/>
                    <a:p>
                      <a:pPr algn="ctr" fontAlgn="ctr"/>
                      <a:r>
                        <a:rPr lang="es-MX" sz="1400" u="none" strike="noStrike" noProof="0" dirty="0" smtClean="0">
                          <a:solidFill>
                            <a:srgbClr val="002060"/>
                          </a:solidFill>
                          <a:effectLst/>
                          <a:latin typeface="+mn-lt"/>
                        </a:rPr>
                        <a:t>24.0 (7.0–47.0)</a:t>
                      </a:r>
                      <a:endParaRPr lang="es-MX" sz="1400" b="0" i="0" u="none" strike="noStrike" noProof="0" dirty="0">
                        <a:solidFill>
                          <a:srgbClr val="002060"/>
                        </a:solidFill>
                        <a:effectLst/>
                        <a:latin typeface="+mn-lt"/>
                      </a:endParaRPr>
                    </a:p>
                  </a:txBody>
                  <a:tcPr marL="6656" marR="6656" marT="6656" marB="0" anchor="ctr">
                    <a:solidFill>
                      <a:srgbClr val="CCD5ED"/>
                    </a:solidFill>
                  </a:tcPr>
                </a:tc>
                <a:tc>
                  <a:txBody>
                    <a:bodyPr/>
                    <a:lstStyle/>
                    <a:p>
                      <a:pPr algn="ctr" fontAlgn="ctr"/>
                      <a:r>
                        <a:rPr lang="es-MX" sz="1400" u="none" strike="noStrike" noProof="0" dirty="0" smtClean="0">
                          <a:solidFill>
                            <a:srgbClr val="002060"/>
                          </a:solidFill>
                          <a:effectLst/>
                          <a:latin typeface="+mn-lt"/>
                        </a:rPr>
                        <a:t>22.0 (7.0–38.5)</a:t>
                      </a:r>
                      <a:endParaRPr lang="es-MX" sz="1400" b="0" i="0" u="none" strike="noStrike" noProof="0" dirty="0">
                        <a:solidFill>
                          <a:srgbClr val="002060"/>
                        </a:solidFill>
                        <a:effectLst/>
                        <a:latin typeface="+mn-lt"/>
                      </a:endParaRPr>
                    </a:p>
                  </a:txBody>
                  <a:tcPr marL="6656" marR="6656" marT="6656" marB="0" anchor="ctr">
                    <a:solidFill>
                      <a:srgbClr val="CCD5ED"/>
                    </a:solidFill>
                  </a:tcPr>
                </a:tc>
                <a:tc>
                  <a:txBody>
                    <a:bodyPr/>
                    <a:lstStyle/>
                    <a:p>
                      <a:pPr algn="ctr" fontAlgn="ctr"/>
                      <a:r>
                        <a:rPr lang="es-MX" sz="1400" u="none" strike="noStrike" noProof="0" dirty="0" smtClean="0">
                          <a:solidFill>
                            <a:srgbClr val="002060"/>
                          </a:solidFill>
                          <a:effectLst/>
                          <a:latin typeface="+mn-lt"/>
                        </a:rPr>
                        <a:t>23.5 (7.0–43.8)</a:t>
                      </a:r>
                      <a:endParaRPr lang="es-MX" sz="1400" b="0" i="0" u="none" strike="noStrike" noProof="0" dirty="0">
                        <a:solidFill>
                          <a:srgbClr val="002060"/>
                        </a:solidFill>
                        <a:effectLst/>
                        <a:latin typeface="+mn-lt"/>
                      </a:endParaRPr>
                    </a:p>
                  </a:txBody>
                  <a:tcPr marL="6656" marR="6656" marT="6656" marB="0" anchor="ctr">
                    <a:solidFill>
                      <a:srgbClr val="CCD5ED"/>
                    </a:solidFill>
                  </a:tcPr>
                </a:tc>
              </a:tr>
              <a:tr h="360000">
                <a:tc>
                  <a:txBody>
                    <a:bodyPr/>
                    <a:lstStyle/>
                    <a:p>
                      <a:pPr marL="88900" indent="0" algn="l" fontAlgn="ctr"/>
                      <a:r>
                        <a:rPr lang="es-MX" sz="1400" u="none" strike="noStrike" noProof="0" dirty="0" smtClean="0">
                          <a:solidFill>
                            <a:srgbClr val="002060"/>
                          </a:solidFill>
                          <a:effectLst/>
                          <a:latin typeface="+mn-lt"/>
                        </a:rPr>
                        <a:t>Vida social</a:t>
                      </a:r>
                      <a:endParaRPr lang="es-MX" sz="1400" b="0" i="0" u="none" strike="noStrike" noProof="0" dirty="0">
                        <a:solidFill>
                          <a:srgbClr val="002060"/>
                        </a:solidFill>
                        <a:effectLst/>
                        <a:latin typeface="+mn-lt"/>
                      </a:endParaRPr>
                    </a:p>
                  </a:txBody>
                  <a:tcPr marL="6656" marR="6656" marT="6656" marB="0" anchor="ctr"/>
                </a:tc>
                <a:tc>
                  <a:txBody>
                    <a:bodyPr/>
                    <a:lstStyle/>
                    <a:p>
                      <a:pPr algn="ctr" fontAlgn="ctr"/>
                      <a:r>
                        <a:rPr lang="es-MX" sz="1400" u="none" strike="noStrike" noProof="0" dirty="0" smtClean="0">
                          <a:solidFill>
                            <a:srgbClr val="002060"/>
                          </a:solidFill>
                          <a:effectLst/>
                          <a:latin typeface="+mn-lt"/>
                        </a:rPr>
                        <a:t>28.0 (5.0–50.0)</a:t>
                      </a:r>
                      <a:endParaRPr lang="es-MX" sz="1400" b="0" i="0" u="none" strike="noStrike" noProof="0" dirty="0">
                        <a:solidFill>
                          <a:srgbClr val="002060"/>
                        </a:solidFill>
                        <a:effectLst/>
                        <a:latin typeface="+mn-lt"/>
                      </a:endParaRPr>
                    </a:p>
                  </a:txBody>
                  <a:tcPr marL="6656" marR="6656" marT="6656" marB="0" anchor="ctr"/>
                </a:tc>
                <a:tc>
                  <a:txBody>
                    <a:bodyPr/>
                    <a:lstStyle/>
                    <a:p>
                      <a:pPr algn="ctr" fontAlgn="ctr"/>
                      <a:r>
                        <a:rPr lang="es-MX" sz="1400" u="none" strike="noStrike" noProof="0" dirty="0" smtClean="0">
                          <a:solidFill>
                            <a:srgbClr val="002060"/>
                          </a:solidFill>
                          <a:effectLst/>
                          <a:latin typeface="+mn-lt"/>
                        </a:rPr>
                        <a:t>36.0 (10.0–61.0)</a:t>
                      </a:r>
                      <a:endParaRPr lang="es-MX" sz="1400" b="0" i="0" u="none" strike="noStrike" noProof="0" dirty="0">
                        <a:solidFill>
                          <a:srgbClr val="002060"/>
                        </a:solidFill>
                        <a:effectLst/>
                        <a:latin typeface="+mn-lt"/>
                      </a:endParaRPr>
                    </a:p>
                  </a:txBody>
                  <a:tcPr marL="6656" marR="6656" marT="6656" marB="0" anchor="ctr"/>
                </a:tc>
                <a:tc>
                  <a:txBody>
                    <a:bodyPr/>
                    <a:lstStyle/>
                    <a:p>
                      <a:pPr algn="ctr" fontAlgn="ctr"/>
                      <a:r>
                        <a:rPr lang="es-MX" sz="1400" u="none" strike="noStrike" noProof="0" dirty="0" smtClean="0">
                          <a:solidFill>
                            <a:srgbClr val="002060"/>
                          </a:solidFill>
                          <a:effectLst/>
                          <a:latin typeface="+mn-lt"/>
                        </a:rPr>
                        <a:t>32.5 (9.0–58.8)</a:t>
                      </a:r>
                      <a:endParaRPr lang="es-MX" sz="1400" b="0" i="0" u="none" strike="noStrike" noProof="0" dirty="0">
                        <a:solidFill>
                          <a:srgbClr val="002060"/>
                        </a:solidFill>
                        <a:effectLst/>
                        <a:latin typeface="+mn-lt"/>
                      </a:endParaRPr>
                    </a:p>
                  </a:txBody>
                  <a:tcPr marL="6656" marR="6656" marT="6656" marB="0" anchor="ctr"/>
                </a:tc>
              </a:tr>
              <a:tr h="360000">
                <a:tc>
                  <a:txBody>
                    <a:bodyPr/>
                    <a:lstStyle/>
                    <a:p>
                      <a:pPr marL="88900" indent="0" algn="l" fontAlgn="ctr"/>
                      <a:r>
                        <a:rPr lang="es-MX" sz="1400" u="none" strike="noStrike" noProof="0" dirty="0" smtClean="0">
                          <a:solidFill>
                            <a:srgbClr val="002060"/>
                          </a:solidFill>
                          <a:effectLst/>
                          <a:latin typeface="+mn-lt"/>
                        </a:rPr>
                        <a:t>Viajar</a:t>
                      </a:r>
                      <a:endParaRPr lang="es-MX" sz="1400" b="0" i="0" u="none" strike="noStrike" noProof="0" dirty="0">
                        <a:solidFill>
                          <a:srgbClr val="002060"/>
                        </a:solidFill>
                        <a:effectLst/>
                        <a:latin typeface="+mn-lt"/>
                      </a:endParaRPr>
                    </a:p>
                  </a:txBody>
                  <a:tcPr marL="6656" marR="6656" marT="6656" marB="0" anchor="ctr">
                    <a:solidFill>
                      <a:srgbClr val="CCD5ED"/>
                    </a:solidFill>
                  </a:tcPr>
                </a:tc>
                <a:tc>
                  <a:txBody>
                    <a:bodyPr/>
                    <a:lstStyle/>
                    <a:p>
                      <a:pPr algn="ctr" fontAlgn="ctr"/>
                      <a:r>
                        <a:rPr lang="es-MX" sz="1400" u="none" strike="noStrike" noProof="0" dirty="0" smtClean="0">
                          <a:solidFill>
                            <a:srgbClr val="002060"/>
                          </a:solidFill>
                          <a:effectLst/>
                          <a:latin typeface="+mn-lt"/>
                        </a:rPr>
                        <a:t>38.0 (16.0–65.0)</a:t>
                      </a:r>
                      <a:endParaRPr lang="es-MX" sz="1400" b="0" i="0" u="none" strike="noStrike" noProof="0" dirty="0">
                        <a:solidFill>
                          <a:srgbClr val="002060"/>
                        </a:solidFill>
                        <a:effectLst/>
                        <a:latin typeface="+mn-lt"/>
                      </a:endParaRPr>
                    </a:p>
                  </a:txBody>
                  <a:tcPr marL="6656" marR="6656" marT="6656" marB="0" anchor="ctr">
                    <a:solidFill>
                      <a:srgbClr val="CCD5ED"/>
                    </a:solidFill>
                  </a:tcPr>
                </a:tc>
                <a:tc>
                  <a:txBody>
                    <a:bodyPr/>
                    <a:lstStyle/>
                    <a:p>
                      <a:pPr algn="ctr" fontAlgn="ctr"/>
                      <a:r>
                        <a:rPr lang="es-MX" sz="1400" u="none" strike="noStrike" noProof="0" dirty="0" smtClean="0">
                          <a:solidFill>
                            <a:srgbClr val="002060"/>
                          </a:solidFill>
                          <a:effectLst/>
                          <a:latin typeface="+mn-lt"/>
                        </a:rPr>
                        <a:t>43.0 (20.5–70.0)</a:t>
                      </a:r>
                      <a:endParaRPr lang="es-MX" sz="1400" b="0" i="0" u="none" strike="noStrike" noProof="0" dirty="0">
                        <a:solidFill>
                          <a:srgbClr val="002060"/>
                        </a:solidFill>
                        <a:effectLst/>
                        <a:latin typeface="+mn-lt"/>
                      </a:endParaRPr>
                    </a:p>
                  </a:txBody>
                  <a:tcPr marL="6656" marR="6656" marT="6656" marB="0" anchor="ctr">
                    <a:solidFill>
                      <a:srgbClr val="CCD5ED"/>
                    </a:solidFill>
                  </a:tcPr>
                </a:tc>
                <a:tc>
                  <a:txBody>
                    <a:bodyPr/>
                    <a:lstStyle/>
                    <a:p>
                      <a:pPr algn="ctr" fontAlgn="ctr"/>
                      <a:r>
                        <a:rPr lang="es-MX" sz="1400" u="none" strike="noStrike" noProof="0" dirty="0" smtClean="0">
                          <a:solidFill>
                            <a:srgbClr val="002060"/>
                          </a:solidFill>
                          <a:effectLst/>
                          <a:latin typeface="+mn-lt"/>
                        </a:rPr>
                        <a:t>41.0 (18.3–67.0) </a:t>
                      </a:r>
                      <a:endParaRPr lang="es-MX" sz="1400" b="0" i="0" u="none" strike="noStrike" noProof="0" dirty="0">
                        <a:solidFill>
                          <a:srgbClr val="002060"/>
                        </a:solidFill>
                        <a:effectLst/>
                        <a:latin typeface="+mn-lt"/>
                      </a:endParaRPr>
                    </a:p>
                  </a:txBody>
                  <a:tcPr marL="6656" marR="6656" marT="6656" marB="0" anchor="ctr">
                    <a:solidFill>
                      <a:srgbClr val="CCD5ED"/>
                    </a:solidFill>
                  </a:tcPr>
                </a:tc>
              </a:tr>
            </a:tbl>
          </a:graphicData>
        </a:graphic>
      </p:graphicFrame>
      <p:sp>
        <p:nvSpPr>
          <p:cNvPr id="7" name="Rectangle 6"/>
          <p:cNvSpPr/>
          <p:nvPr/>
        </p:nvSpPr>
        <p:spPr>
          <a:xfrm>
            <a:off x="179512" y="6227058"/>
            <a:ext cx="4572000" cy="630942"/>
          </a:xfrm>
          <a:prstGeom prst="rect">
            <a:avLst/>
          </a:prstGeom>
        </p:spPr>
        <p:txBody>
          <a:bodyPr>
            <a:spAutoFit/>
          </a:bodyPr>
          <a:lstStyle/>
          <a:p>
            <a:r>
              <a:rPr lang="es-MX" sz="1200" b="1" dirty="0" smtClean="0">
                <a:solidFill>
                  <a:schemeClr val="bg2"/>
                </a:solidFill>
              </a:rPr>
              <a:t>*Medido usando la escala visual análoga</a:t>
            </a:r>
          </a:p>
          <a:p>
            <a:r>
              <a:rPr lang="es-MX" sz="1200" b="1" dirty="0" smtClean="0">
                <a:solidFill>
                  <a:schemeClr val="bg2"/>
                </a:solidFill>
              </a:rPr>
              <a:t>IQR = rango intercuartil</a:t>
            </a:r>
          </a:p>
          <a:p>
            <a:r>
              <a:rPr lang="es-MX" sz="1050" dirty="0" smtClean="0">
                <a:solidFill>
                  <a:schemeClr val="bg2"/>
                </a:solidFill>
              </a:rPr>
              <a:t>Kemppi C </a:t>
            </a:r>
            <a:r>
              <a:rPr lang="es-MX" sz="1050" i="1" dirty="0" smtClean="0">
                <a:solidFill>
                  <a:schemeClr val="bg2"/>
                </a:solidFill>
              </a:rPr>
              <a:t>et al. J Rehabil Med </a:t>
            </a:r>
            <a:r>
              <a:rPr lang="es-MX" sz="1050" dirty="0" smtClean="0">
                <a:solidFill>
                  <a:schemeClr val="bg2"/>
                </a:solidFill>
              </a:rPr>
              <a:t>2012; 44(2):158-62. </a:t>
            </a:r>
            <a:endParaRPr lang="es-MX" sz="1050" dirty="0">
              <a:solidFill>
                <a:schemeClr val="bg2"/>
              </a:solidFill>
            </a:endParaRPr>
          </a:p>
        </p:txBody>
      </p:sp>
      <p:sp>
        <p:nvSpPr>
          <p:cNvPr id="5" name="Slide Number Placeholder 8"/>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86E0AFB2-FFBD-42C9-BFB3-674C7E7DD027}" type="slidenum">
              <a:rPr lang="es-MX" smtClean="0">
                <a:solidFill>
                  <a:srgbClr val="000000"/>
                </a:solidFill>
              </a:rPr>
              <a:pPr eaLnBrk="1" hangingPunct="1"/>
              <a:t>8</a:t>
            </a:fld>
            <a:endParaRPr lang="es-MX" dirty="0" smtClean="0">
              <a:solidFill>
                <a:srgbClr val="000000"/>
              </a:solidFill>
            </a:endParaRPr>
          </a:p>
        </p:txBody>
      </p:sp>
    </p:spTree>
    <p:extLst>
      <p:ext uri="{BB962C8B-B14F-4D97-AF65-F5344CB8AC3E}">
        <p14:creationId xmlns:p14="http://schemas.microsoft.com/office/powerpoint/2010/main" val="2847197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chemeClr val="tx1">
                    <a:lumMod val="50000"/>
                  </a:schemeClr>
                </a:solidFill>
              </a:rPr>
              <a:t>Carga Económica</a:t>
            </a:r>
            <a:endParaRPr lang="es-MX" sz="4800" noProof="0" dirty="0">
              <a:solidFill>
                <a:schemeClr val="tx1">
                  <a:lumMod val="50000"/>
                </a:schemeClr>
              </a:solidFill>
            </a:endParaRPr>
          </a:p>
        </p:txBody>
      </p:sp>
    </p:spTree>
    <p:extLst>
      <p:ext uri="{BB962C8B-B14F-4D97-AF65-F5344CB8AC3E}">
        <p14:creationId xmlns:p14="http://schemas.microsoft.com/office/powerpoint/2010/main" val="2173760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PFLY1301_3">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10119</TotalTime>
  <Words>3002</Words>
  <Application>Microsoft Office PowerPoint</Application>
  <PresentationFormat>On-screen Show (4:3)</PresentationFormat>
  <Paragraphs>350</Paragraphs>
  <Slides>20</Slides>
  <Notes>20</Notes>
  <HiddenSlides>0</HiddenSlides>
  <MMClips>0</MMClip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Office Theme</vt:lpstr>
      <vt:lpstr>GPFLY1301_3</vt:lpstr>
      <vt:lpstr>5_Office Theme</vt:lpstr>
      <vt:lpstr>1_Office Theme</vt:lpstr>
      <vt:lpstr>6_Custom Design</vt:lpstr>
      <vt:lpstr>16_Custom Design</vt:lpstr>
      <vt:lpstr>PowerPoint Presentation</vt:lpstr>
      <vt:lpstr>Comité de Desarrollo</vt:lpstr>
      <vt:lpstr>Objetivos de Aprendizaje</vt:lpstr>
      <vt:lpstr>CARGA DE LA ENFERMEDAD</vt:lpstr>
      <vt:lpstr>PowerPoint Presentation</vt:lpstr>
      <vt:lpstr>Carga de la Lumbalgia</vt:lpstr>
      <vt:lpstr>PowerPoint Presentation</vt:lpstr>
      <vt:lpstr>Impacto de la Lumbalgia en las Habilidades Funcionales</vt:lpstr>
      <vt:lpstr>PowerPoint Presentation</vt:lpstr>
      <vt:lpstr>Razones de Consultas Médicas por Lumbalgia</vt:lpstr>
      <vt:lpstr>Costos Financieros Asociados con Lumbalgia</vt:lpstr>
      <vt:lpstr>Impacto Económico de la Lumbalgia</vt:lpstr>
      <vt:lpstr>Impacto Económico de la Lumbalgia</vt:lpstr>
      <vt:lpstr>Costo de la Lumbalgia con un Componente Neuropático</vt:lpstr>
      <vt:lpstr>Costos de Lumbalgia Crónica</vt:lpstr>
      <vt:lpstr>PowerPoint Presentation</vt:lpstr>
      <vt:lpstr>Lumbalgia Comorbilidades</vt:lpstr>
      <vt:lpstr>Comorbilidades del Sueño y la Salud Mental Asociadas con Lumbalgia</vt:lpstr>
      <vt:lpstr>PowerPoint Presentation</vt:lpstr>
      <vt:lpstr>Carga de la Enfermedad para Lumbalgia: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Cowan</dc:creator>
  <cp:lastModifiedBy>Cigeroglu, Osman</cp:lastModifiedBy>
  <cp:revision>1034</cp:revision>
  <cp:lastPrinted>2013-10-21T14:39:45Z</cp:lastPrinted>
  <dcterms:created xsi:type="dcterms:W3CDTF">2013-05-13T15:57:48Z</dcterms:created>
  <dcterms:modified xsi:type="dcterms:W3CDTF">2015-07-06T18:33:47Z</dcterms:modified>
</cp:coreProperties>
</file>