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4259" r:id="rId12"/>
    <p:sldMasterId id="2147484296" r:id="rId13"/>
    <p:sldMasterId id="2147484384" r:id="rId14"/>
    <p:sldMasterId id="2147484410" r:id="rId15"/>
  </p:sldMasterIdLst>
  <p:notesMasterIdLst>
    <p:notesMasterId r:id="rId67"/>
  </p:notesMasterIdLst>
  <p:sldIdLst>
    <p:sldId id="1087" r:id="rId16"/>
    <p:sldId id="1088" r:id="rId17"/>
    <p:sldId id="1089" r:id="rId18"/>
    <p:sldId id="1090" r:id="rId19"/>
    <p:sldId id="1138" r:id="rId20"/>
    <p:sldId id="1134" r:id="rId21"/>
    <p:sldId id="1140" r:id="rId22"/>
    <p:sldId id="1139" r:id="rId23"/>
    <p:sldId id="1141" r:id="rId24"/>
    <p:sldId id="1135" r:id="rId25"/>
    <p:sldId id="1136" r:id="rId26"/>
    <p:sldId id="1137" r:id="rId27"/>
    <p:sldId id="1108" r:id="rId28"/>
    <p:sldId id="1109" r:id="rId29"/>
    <p:sldId id="1110" r:id="rId30"/>
    <p:sldId id="1112" r:id="rId31"/>
    <p:sldId id="1131" r:id="rId32"/>
    <p:sldId id="1130" r:id="rId33"/>
    <p:sldId id="1128" r:id="rId34"/>
    <p:sldId id="1129" r:id="rId35"/>
    <p:sldId id="1126" r:id="rId36"/>
    <p:sldId id="1114" r:id="rId37"/>
    <p:sldId id="1127" r:id="rId38"/>
    <p:sldId id="1115" r:id="rId39"/>
    <p:sldId id="1132" r:id="rId40"/>
    <p:sldId id="1118" r:id="rId41"/>
    <p:sldId id="1119" r:id="rId42"/>
    <p:sldId id="1121" r:id="rId43"/>
    <p:sldId id="1120" r:id="rId44"/>
    <p:sldId id="1122" r:id="rId45"/>
    <p:sldId id="1133" r:id="rId46"/>
    <p:sldId id="1123" r:id="rId47"/>
    <p:sldId id="1124" r:id="rId48"/>
    <p:sldId id="1125" r:id="rId49"/>
    <p:sldId id="1302" r:id="rId50"/>
    <p:sldId id="1353" r:id="rId51"/>
    <p:sldId id="1354" r:id="rId52"/>
    <p:sldId id="1355" r:id="rId53"/>
    <p:sldId id="1356" r:id="rId54"/>
    <p:sldId id="1357" r:id="rId55"/>
    <p:sldId id="1358" r:id="rId56"/>
    <p:sldId id="1359" r:id="rId57"/>
    <p:sldId id="1360" r:id="rId58"/>
    <p:sldId id="1361" r:id="rId59"/>
    <p:sldId id="1362" r:id="rId60"/>
    <p:sldId id="1363" r:id="rId61"/>
    <p:sldId id="1364" r:id="rId62"/>
    <p:sldId id="1365" r:id="rId63"/>
    <p:sldId id="1366" r:id="rId64"/>
    <p:sldId id="1367" r:id="rId65"/>
    <p:sldId id="1368" r:id="rId6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ardo Staub" initials="" lastIdx="3" clrIdx="0"/>
  <p:cmAuthor id="1" name="SALOMONP" initials="S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5929"/>
    <a:srgbClr val="D3C2A9"/>
    <a:srgbClr val="BCA17A"/>
    <a:srgbClr val="FAF0D6"/>
    <a:srgbClr val="6F523D"/>
    <a:srgbClr val="FF0066"/>
    <a:srgbClr val="CCD5E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59" autoAdjust="0"/>
    <p:restoredTop sz="62545" autoAdjust="0"/>
  </p:normalViewPr>
  <p:slideViewPr>
    <p:cSldViewPr>
      <p:cViewPr>
        <p:scale>
          <a:sx n="70" d="100"/>
          <a:sy n="70" d="100"/>
        </p:scale>
        <p:origin x="-2880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58"/>
    </p:cViewPr>
  </p:sorterViewPr>
  <p:notesViewPr>
    <p:cSldViewPr>
      <p:cViewPr>
        <p:scale>
          <a:sx n="80" d="100"/>
          <a:sy n="80" d="100"/>
        </p:scale>
        <p:origin x="-2232" y="127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C9AFC-7879-434C-BF58-2FE8B288C7D8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17DA-21B4-4E78-AD9B-626CF448CD6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856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784B-3E46-4D8A-B7C7-681B694BEE2E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70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los detalles del caso  a los participantes.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0614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las preguntas que aparecen en la slide para promover la discusión entre los participantes</a:t>
            </a:r>
            <a:r>
              <a:rPr lang="es-MX" baseline="0" dirty="0" smtClean="0"/>
              <a:t>.</a:t>
            </a:r>
            <a:endParaRPr lang="es-MX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1027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las preguntas que aparecen en la slide para promover la discusión entre los participantes</a:t>
            </a:r>
            <a:r>
              <a:rPr lang="es-MX" baseline="0" dirty="0" smtClean="0"/>
              <a:t>.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6279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3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  <a:r>
              <a:rPr lang="es-MX" baseline="0" dirty="0" smtClean="0"/>
              <a:t>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 pregunta que aparece en la slide para promover la discusión entre los participantes</a:t>
            </a:r>
            <a:r>
              <a:rPr lang="es-MX" baseline="0" dirty="0" smtClean="0"/>
              <a:t>.</a:t>
            </a:r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0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las preguntas que aparecen en la slide para promover la discusión entre los participantes</a:t>
            </a:r>
            <a:r>
              <a:rPr lang="en-GB" baseline="0" dirty="0" smtClean="0"/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83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Por favor reconoce a los miembros del comité de desarrollo.</a:t>
            </a: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6000E92-BC9D-424C-8A08-29459ECE21ED}" type="slidenum">
              <a:rPr lang="fr-CA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fr-CA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17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 pregunta que aparece en la slide para promover la discusión entre los participantes</a:t>
            </a:r>
            <a:r>
              <a:rPr lang="en-GB" baseline="0" dirty="0" smtClean="0"/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05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Haz la pregunta que aparece en la slide para promover la discusión entre los participantes</a:t>
            </a:r>
            <a:r>
              <a:rPr lang="en-CA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0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Haz la pregunta que aparece en la slide para promover la discusión entre los participantes</a:t>
            </a:r>
            <a:r>
              <a:rPr lang="en-CA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873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21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las preguntas que aparecen en la slide para promover la discusión entre los participantes</a:t>
            </a:r>
            <a:r>
              <a:rPr lang="en-GB" baseline="0" dirty="0" smtClean="0"/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21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8056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630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Revisa los objetivos de aprendizaje de esta sección con los participantes y pregunta si tienen objetivos adicionales.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784B-3E46-4D8A-B7C7-681B694BEE2E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03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 pregunta que aparece en la slide para promover la discusión entre los participantes</a:t>
            </a:r>
            <a:r>
              <a:rPr lang="en-GB" baseline="0" dirty="0" smtClean="0"/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21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022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893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</a:p>
          <a:p>
            <a:r>
              <a:rPr lang="es-MX" dirty="0" smtClean="0"/>
              <a:t>Presenta el caso a los participantes</a:t>
            </a:r>
            <a:r>
              <a:rPr lang="en-CA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9683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3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1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20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92917" indent="-266507" defTabSz="90020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66028" indent="-213206" defTabSz="90020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92438" indent="-213206" defTabSz="90020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18850" indent="-213206" defTabSz="90020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45260" indent="-213206" defTabSz="9002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71672" indent="-213206" defTabSz="9002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082" indent="-213206" defTabSz="9002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24494" indent="-213206" defTabSz="90020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4BDFBD-FECA-464D-93AC-A8F9A913D38B}" type="slidenum">
              <a:rPr lang="en-CA" sz="900">
                <a:solidFill>
                  <a:prstClr val="black"/>
                </a:solidFill>
              </a:rPr>
              <a:pPr eaLnBrk="1" hangingPunct="1"/>
              <a:t>38</a:t>
            </a:fld>
            <a:endParaRPr lang="en-CA" sz="900" dirty="0">
              <a:solidFill>
                <a:prstClr val="black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8075" y="695325"/>
            <a:ext cx="46466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</a:p>
          <a:p>
            <a:r>
              <a:rPr lang="es-MX" dirty="0" smtClean="0"/>
              <a:t>Haz las preguntas que aparecen en la slide para promover la discusión</a:t>
            </a:r>
            <a:r>
              <a:rPr lang="en-CA" dirty="0" smtClean="0"/>
              <a:t>.</a:t>
            </a:r>
            <a:endParaRPr lang="en-CA" dirty="0"/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9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27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41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6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r>
              <a:rPr lang="es-MX" dirty="0" smtClean="0"/>
              <a:t>Haz las preguntas que aparecen en la slide para promover la discusión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24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r>
              <a:rPr lang="es-MX" dirty="0" smtClean="0"/>
              <a:t>Haz las preguntas que aparecen en la slide para promover la discusión</a:t>
            </a:r>
            <a:r>
              <a:rPr lang="en-CA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96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r>
              <a:rPr lang="es-MX" dirty="0" smtClean="0"/>
              <a:t>Haz las preguntas que aparecen en la slide para promover la discusión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93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3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 pacientes a un programa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50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 Casos puede usarse para agregar tus propios casos de pacientes a un programa.</a:t>
            </a:r>
          </a:p>
          <a:p>
            <a:r>
              <a:rPr lang="es-MX" dirty="0" smtClean="0"/>
              <a:t>Tal vez desees agregar escenarios “qué tal si” para considerar escenarios clínicos alternativos y promover la discusión.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51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748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las preguntas que aparecen en la slide para promover la discusión entre los participantes</a:t>
            </a:r>
            <a:r>
              <a:rPr lang="es-MX" baseline="0" dirty="0" smtClean="0"/>
              <a:t>.</a:t>
            </a:r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los resultados del </a:t>
            </a:r>
            <a:r>
              <a:rPr lang="es-MX" baseline="0" dirty="0" smtClean="0"/>
              <a:t>examen físico para este Caso a los participantes.</a:t>
            </a:r>
            <a:endParaRPr lang="es-MX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391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 b="1" dirty="0" smtClean="0"/>
              <a:t>Notas del Conferencista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Haz la pregunta que aparece en la slide para promover la discusión entre los participantes</a:t>
            </a:r>
            <a:r>
              <a:rPr lang="es-MX" baseline="0" dirty="0" smtClean="0"/>
              <a:t>.</a:t>
            </a:r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5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777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393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83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5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4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03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971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793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115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979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484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099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06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947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22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697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45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14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373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409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9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F02FCB1-2C7E-48FE-AFB6-C4DD5DA12CBD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2894C6B-9EBB-4627-80B8-FF4C7B0D556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46654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57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45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97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089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45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31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095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454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7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0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2AF30EF-E8A0-480D-A2B3-15E6618FFF89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274B9FF-0E85-4409-AE23-A8CEE9328FB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58124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529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73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977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243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44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085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746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53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467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4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5DF8A68-84C0-4001-A655-208EB6AA82DE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D3E546A-5C3D-42A1-B69C-EBD826894E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00224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68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437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732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394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863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4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lnSpc>
                <a:spcPct val="85000"/>
              </a:lnSpc>
              <a:defRPr lang="en-CA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344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789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86" y="28915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437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090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40"/>
            <a:ext cx="8229600" cy="11430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7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6C7E20F-B2B4-4061-8850-A9F42E8BD33E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7E5AC16-6400-4920-B447-7AB2260BE6D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81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1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699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891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494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208"/>
            <a:ext cx="8229600" cy="11430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638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73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5CA3-F9BE-4F73-8F8E-6F268D4E8DF8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35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BEA0-4C96-4466-883E-FA401DBD1A8B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68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BD23-2189-4320-A119-93195A321891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62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9781-42F7-421E-BCD0-5F08ED373A7A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6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D31D6E7-2E7F-47B8-8B3C-ACE84C735492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BF6E225-FBB7-41F3-9D51-2309847009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62451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C745-485D-41A8-96A6-526FE6F5B61F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82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0C20-7994-4E43-B05E-B4495DCCE6EB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286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43BE-2A4D-4AA5-99F6-E9DE886952BD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152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323E-6E44-41D1-A539-264ABECC1B4C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8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D29F-B621-4858-8C2A-42F753533444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052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D3EB-8322-4B31-9573-F613AA986E8E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613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2773-FC4D-4979-B996-B3084123FCEC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7758AE9-A20F-48B5-BDAA-A720A55A3EEC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5FFF424C-055A-4B2C-A1DC-B355ABBE50E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656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FC749D-4184-4C71-801E-9E89F5E534B7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0C41018-B9D0-4518-87E6-5B96B1D949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367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1E3DDC4-A8DF-48F0-A2E5-D19B3E8914D5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C3F65C7-C7B5-4ECF-A8B3-48A131ECEB1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27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162800" y="66484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8DD17D-7CD7-4623-96E1-CBB7A0D8B225}" type="slidenum">
              <a:rPr lang="en-US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7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44A7E68-E419-46A1-9FB6-76BA2F7678A9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BEDF524-21B4-48DA-9629-D183AFB01AE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168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4C4404B-BA79-445C-BD61-9352AD1889CF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EF22D28-A030-46D2-8008-C71754C0139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292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FCA37D0-401F-4CEE-8E0D-5176B878823C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ED5448D-A6D2-4992-82FD-B1DAB1F13A4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9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01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58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14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26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74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60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47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24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0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40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3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15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77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63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29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4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87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50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3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18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7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92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0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50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86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49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0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53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24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98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8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62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8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13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50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3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52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162800" y="66484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8DD17D-7CD7-4623-96E1-CBB7A0D8B225}" type="slidenum">
              <a:rPr lang="en-US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21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37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1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03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0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48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78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86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81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19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52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98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6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741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42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77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4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70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5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15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9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581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2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2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04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13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81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75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19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0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76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dirty="0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540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756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90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43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523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586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02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419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339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853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6484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FontTx/>
              <a:buNone/>
              <a:defRPr sz="8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0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20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68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kern="1200" dirty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922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2060"/>
              </a:buClr>
            </a:pPr>
            <a:r>
              <a:rPr lang="en-US" smtClean="0"/>
              <a:t>Click to edit Master text styles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smtClean="0"/>
              <a:t>Third level</a:t>
            </a:r>
          </a:p>
          <a:p>
            <a:pPr lvl="3" eaLnBrk="0" fontAlgn="base" hangingPunct="0">
              <a:spcAft>
                <a:spcPct val="0"/>
              </a:spcAft>
            </a:pPr>
            <a:r>
              <a:rPr lang="en-US" smtClean="0"/>
              <a:t>Fourth level</a:t>
            </a:r>
          </a:p>
          <a:p>
            <a:pPr lvl="4" eaLnBrk="0" fontAlgn="base" hangingPunct="0">
              <a:spcAft>
                <a:spcPct val="0"/>
              </a:spcAft>
            </a:pPr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r="14211" b="38980"/>
          <a:stretch/>
        </p:blipFill>
        <p:spPr>
          <a:xfrm>
            <a:off x="1855107" y="7937"/>
            <a:ext cx="7288893" cy="13709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9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b="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2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ECA968-5388-4E7B-8F6E-39842C9C82EE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079" name="Picture 7"/>
          <p:cNvPicPr>
            <a:picLocks noChangeAspect="1"/>
          </p:cNvPicPr>
          <p:nvPr userDrawn="1"/>
        </p:nvPicPr>
        <p:blipFill>
          <a:blip r:embed="rId14" cstate="print"/>
          <a:srcRect t="16460" r="14211" b="38980"/>
          <a:stretch>
            <a:fillRect/>
          </a:stretch>
        </p:blipFill>
        <p:spPr bwMode="auto">
          <a:xfrm>
            <a:off x="1855788" y="7938"/>
            <a:ext cx="7288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86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072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CA" sz="40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PT_fond_23mai2013_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2F933DF-4403-412A-9A47-2D877CE653CA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935BE9E-267D-4FD3-83C6-CC1B33E9D90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503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86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30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78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80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73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5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Clients\Clients N-Z\PFIZER_GLOBAL\LYRICA\2013\GPFLY1301 Pain Education Activities\Pieces_Produites\Presentations\Background\Toutes_lesTitle_Slides\Visuel_KNOW_LOW_BACK_PAIN_Title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noProof="0" dirty="0" smtClean="0"/>
              <a:t>Sr.  LBP: Imágenes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noProof="0" dirty="0" smtClean="0"/>
              <a:t>Las siguientes pruebas de imágenes </a:t>
            </a:r>
            <a:r>
              <a:rPr lang="es-MX" dirty="0" smtClean="0"/>
              <a:t>fueron realizadas en e</a:t>
            </a:r>
            <a:r>
              <a:rPr lang="es-MX" noProof="0" dirty="0" smtClean="0"/>
              <a:t>l Sr. LBP:</a:t>
            </a:r>
          </a:p>
          <a:p>
            <a:pPr lvl="1"/>
            <a:r>
              <a:rPr lang="es-MX" noProof="0" dirty="0" smtClean="0"/>
              <a:t>Radiografías lumbares</a:t>
            </a:r>
          </a:p>
          <a:p>
            <a:pPr lvl="1"/>
            <a:r>
              <a:rPr lang="es-MX" noProof="0" dirty="0" smtClean="0"/>
              <a:t>Exploración TC </a:t>
            </a:r>
          </a:p>
          <a:p>
            <a:pPr lvl="1"/>
            <a:r>
              <a:rPr lang="es-MX" noProof="0" dirty="0" smtClean="0"/>
              <a:t>IRM</a:t>
            </a:r>
          </a:p>
          <a:p>
            <a:pPr eaLnBrk="1" hangingPunct="1"/>
            <a:endParaRPr lang="es-MX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613" y="6453336"/>
            <a:ext cx="8025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solidFill>
                  <a:srgbClr val="002060"/>
                </a:solidFill>
                <a:cs typeface="Arial" pitchFamily="34" charset="0"/>
              </a:rPr>
              <a:t>TC = tomografía computarizada; IRM= imágenes por resonancia magnética</a:t>
            </a:r>
            <a:endParaRPr lang="es-MX" sz="12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Sr.  LBP: Preguntas para Discusión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noProof="0" dirty="0" smtClean="0"/>
              <a:t>¿Cuál sería su plan de manejo para </a:t>
            </a:r>
            <a:br>
              <a:rPr lang="es-MX" noProof="0" dirty="0" smtClean="0"/>
            </a:br>
            <a:r>
              <a:rPr lang="es-MX" noProof="0" dirty="0" smtClean="0"/>
              <a:t>el Sr. LBP?</a:t>
            </a:r>
          </a:p>
          <a:p>
            <a:pPr eaLnBrk="1" hangingPunct="1"/>
            <a:r>
              <a:rPr lang="es-MX" noProof="0" dirty="0" smtClean="0"/>
              <a:t>¿Qué enfoque usaría para controlar el dolor del Sr. LBP? </a:t>
            </a:r>
          </a:p>
          <a:p>
            <a:pPr eaLnBrk="1" hangingPunct="1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99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Sr. LBP: Preguntas para Discusión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noProof="0" dirty="0" smtClean="0"/>
              <a:t>¿Cuándo [qué tan pronto] vería al Sr.  LBP de nuevo? </a:t>
            </a:r>
          </a:p>
          <a:p>
            <a:pPr eaLnBrk="1" hangingPunct="1"/>
            <a:r>
              <a:rPr lang="es-MX" noProof="0" dirty="0" smtClean="0"/>
              <a:t>¿Qué haría en al segunda visita?</a:t>
            </a:r>
          </a:p>
          <a:p>
            <a:pPr eaLnBrk="1" hangingPunct="1"/>
            <a:r>
              <a:rPr lang="es-MX" noProof="0" dirty="0" smtClean="0"/>
              <a:t>¿Cómo determinaría </a:t>
            </a:r>
            <a:r>
              <a:rPr lang="es-MX" dirty="0" smtClean="0"/>
              <a:t>si</a:t>
            </a:r>
            <a:r>
              <a:rPr lang="es-MX" noProof="0" dirty="0" smtClean="0"/>
              <a:t> el Sr. LBP está en riesgo de padecer dolor crónico? </a:t>
            </a:r>
          </a:p>
          <a:p>
            <a:pPr eaLnBrk="1" hangingPunct="1"/>
            <a:r>
              <a:rPr lang="es-MX" noProof="0" dirty="0" smtClean="0"/>
              <a:t>¿Cuándo consideraría referir al Sr.  LBP a un especialista?</a:t>
            </a:r>
          </a:p>
        </p:txBody>
      </p:sp>
    </p:spTree>
    <p:extLst>
      <p:ext uri="{BB962C8B-B14F-4D97-AF65-F5344CB8AC3E}">
        <p14:creationId xmlns:p14="http://schemas.microsoft.com/office/powerpoint/2010/main" val="4631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chemeClr val="tx1">
                    <a:lumMod val="50000"/>
                  </a:schemeClr>
                </a:solidFill>
              </a:rPr>
              <a:t>Caso: El Sr. MP</a:t>
            </a:r>
            <a:endParaRPr lang="es-MX" sz="4000" noProof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El Sr. MP: Presentación del Caso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El Sr.  MP es un hombre de 45-años de edad y se dedica a la construcción</a:t>
            </a:r>
          </a:p>
          <a:p>
            <a:r>
              <a:rPr lang="es-MX" spc="-20" noProof="0" dirty="0" smtClean="0"/>
              <a:t>Al llegar a su consultorio, se queja de dolor en la espalda baja que se irradia a su pierna izquierda</a:t>
            </a:r>
          </a:p>
          <a:p>
            <a:pPr lvl="1"/>
            <a:r>
              <a:rPr lang="es-MX" spc="-20" noProof="0" dirty="0" smtClean="0"/>
              <a:t>Dice que el dolor ha estado presente por  </a:t>
            </a:r>
            <a:br>
              <a:rPr lang="es-MX" spc="-20" noProof="0" dirty="0" smtClean="0"/>
            </a:br>
            <a:r>
              <a:rPr lang="es-MX" spc="-20" noProof="0" dirty="0" smtClean="0"/>
              <a:t>“un par de años”</a:t>
            </a:r>
          </a:p>
          <a:p>
            <a:r>
              <a:rPr lang="es-MX" noProof="0" dirty="0" smtClean="0"/>
              <a:t>También le comenta que está durmiendo mal y que se siente ansioso</a:t>
            </a:r>
          </a:p>
        </p:txBody>
      </p:sp>
    </p:spTree>
    <p:extLst>
      <p:ext uri="{BB962C8B-B14F-4D97-AF65-F5344CB8AC3E}">
        <p14:creationId xmlns:p14="http://schemas.microsoft.com/office/powerpoint/2010/main" val="3560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¿Qué información adicional le gustaría conocer acerca del Sr.  MP y su dolor?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32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El Sr. MP: Historia del Dolor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es-MX" noProof="0" dirty="0" smtClean="0"/>
              <a:t>El Sr.  MP estaba sano hasta que sufrió un accidente de trabajo hace 4 años</a:t>
            </a:r>
          </a:p>
          <a:p>
            <a:pPr lvl="1"/>
            <a:r>
              <a:rPr lang="es-MX" noProof="0" dirty="0" smtClean="0"/>
              <a:t>El accidente resultó en herniación de disco en L5-S1</a:t>
            </a:r>
          </a:p>
          <a:p>
            <a:pPr lvl="1"/>
            <a:r>
              <a:rPr lang="es-MX" noProof="0" dirty="0" smtClean="0"/>
              <a:t>El Sr.  MP no ha podido volver a trabajar desde entonces</a:t>
            </a:r>
          </a:p>
          <a:p>
            <a:r>
              <a:rPr lang="es-MX" noProof="0" dirty="0" smtClean="0"/>
              <a:t>La intervención quirúrgica no tuvo éxito</a:t>
            </a:r>
          </a:p>
          <a:p>
            <a:r>
              <a:rPr lang="es-MX" noProof="0" dirty="0" smtClean="0"/>
              <a:t>En el pasado, el Sr. MP tomó AINEs para el dolor</a:t>
            </a:r>
          </a:p>
          <a:p>
            <a:pPr lvl="1"/>
            <a:r>
              <a:rPr lang="es-MX" noProof="0" dirty="0" smtClean="0"/>
              <a:t>Sin embargo, descontinuó la mayoría de estos medicamentos dentro de 1 semana porque sintió que “no funcionaban”</a:t>
            </a:r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71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Descripción del Dolor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000" noProof="0" dirty="0" smtClean="0"/>
              <a:t>El Sr.  MP Describa su dolor como “quemante,” </a:t>
            </a:r>
            <a:br>
              <a:rPr lang="es-MX" sz="3000" noProof="0" dirty="0" smtClean="0"/>
            </a:br>
            <a:r>
              <a:rPr lang="es-MX" sz="3000" noProof="0" dirty="0" smtClean="0"/>
              <a:t>“descargas eléctricas” y “entumecimiento”</a:t>
            </a:r>
          </a:p>
          <a:p>
            <a:r>
              <a:rPr lang="es-MX" sz="3000" noProof="0" dirty="0" smtClean="0"/>
              <a:t>Califica su dolor entre 60 y 80 en la EVA de 100-puntos</a:t>
            </a:r>
          </a:p>
          <a:p>
            <a:r>
              <a:rPr lang="es-MX" sz="3000" noProof="0" dirty="0" smtClean="0"/>
              <a:t>Le comenta que el dolor está localizado en su espalda baja y se irradia a su pierna izquierda</a:t>
            </a:r>
          </a:p>
          <a:p>
            <a:r>
              <a:rPr lang="es-MX" sz="3000" noProof="0" dirty="0" smtClean="0"/>
              <a:t>También le dice que el dolor aumenta con el movimiento físico</a:t>
            </a:r>
          </a:p>
          <a:p>
            <a:endParaRPr lang="es-MX" sz="30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4613" y="6453336"/>
            <a:ext cx="8025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solidFill>
                  <a:srgbClr val="002060"/>
                </a:solidFill>
                <a:cs typeface="Arial" pitchFamily="34" charset="0"/>
              </a:rPr>
              <a:t>EVA = escala visual análoga</a:t>
            </a:r>
            <a:endParaRPr lang="es-MX" sz="12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Sr. MP: Preguntas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¿Cómo piensa que el dolor del</a:t>
            </a:r>
            <a:r>
              <a:rPr lang="es-MX" noProof="0" dirty="0" smtClean="0"/>
              <a:t> Sr. MP lo está afectando?</a:t>
            </a:r>
          </a:p>
          <a:p>
            <a:r>
              <a:rPr lang="es-MX" noProof="0" dirty="0" smtClean="0"/>
              <a:t>¿Qué factores consideraría al evaluar los problemas de sueño del Sr. MP?</a:t>
            </a:r>
          </a:p>
          <a:p>
            <a:r>
              <a:rPr lang="es-MX" noProof="0" dirty="0" smtClean="0"/>
              <a:t>¿Qué factores consideraría al evaluar el estado de ánimo del Sr. MP?</a:t>
            </a:r>
          </a:p>
          <a:p>
            <a:endParaRPr lang="es-MX" noProof="0" dirty="0" smtClean="0"/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206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Trastornos del Sueño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El Sr. MP se queja de despertar durante la noche debido a paroxismos (ataques) de dolor</a:t>
            </a:r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166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noProof="0" dirty="0" smtClean="0"/>
              <a:t>Comité de Desarrollo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1443038"/>
            <a:ext cx="2881312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Mario H. Cardiel, MD, MSc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Rheumatologist</a:t>
            </a:r>
          </a:p>
          <a:p>
            <a:pPr>
              <a:defRPr/>
            </a:pPr>
            <a:r>
              <a:rPr lang="en-US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Morelia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, Mexico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  <a:endParaRPr lang="en-CA" sz="24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 smtClean="0">
                <a:solidFill>
                  <a:prstClr val="black"/>
                </a:solidFill>
                <a:ea typeface="SimSun" pitchFamily="2" charset="-122"/>
              </a:rPr>
              <a:t>Andrei </a:t>
            </a: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Danilov, MD, DSc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Moscow, Russia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Smail Daoudi,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</a:t>
            </a:r>
          </a:p>
          <a:p>
            <a:pPr>
              <a:defRPr/>
            </a:pPr>
            <a:r>
              <a:rPr lang="fr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Tizi Ouzou, Algeria</a:t>
            </a:r>
          </a:p>
          <a:p>
            <a:pPr>
              <a:defRPr/>
            </a:pPr>
            <a:endParaRPr lang="fr-CA" sz="16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fr-CA" sz="1600" b="1" dirty="0">
                <a:solidFill>
                  <a:prstClr val="black"/>
                </a:solidFill>
                <a:ea typeface="SimSun" pitchFamily="2" charset="-122"/>
              </a:rPr>
              <a:t>João Batista S. Garcia, MD, PhD</a:t>
            </a:r>
            <a:endParaRPr lang="en-CA" sz="1600" b="1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Anesthesiologist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S</a:t>
            </a:r>
            <a:r>
              <a:rPr lang="fr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ã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o Luis, Brazil</a:t>
            </a:r>
          </a:p>
          <a:p>
            <a:pPr>
              <a:defRPr/>
            </a:pPr>
            <a:endParaRPr lang="en-CA" sz="1700" dirty="0" smtClean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Yuzhou Guan,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Beijing, China</a:t>
            </a:r>
          </a:p>
          <a:p>
            <a:pPr>
              <a:defRPr/>
            </a:pP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fr-CA" sz="1700" dirty="0">
                <a:solidFill>
                  <a:prstClr val="white"/>
                </a:solidFill>
                <a:ea typeface="SimSun" pitchFamily="2" charset="-122"/>
              </a:rPr>
              <a:t> </a:t>
            </a: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443038"/>
            <a:ext cx="2805113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prstClr val="black"/>
                </a:solidFill>
                <a:ea typeface="SimSun" pitchFamily="2" charset="-122"/>
              </a:rPr>
              <a:t>Supranee </a:t>
            </a: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Niruthisard,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Pain Specialist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Bangkok, Thailand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Germán Ochoa,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Orthopedist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Bogotá, Colombia</a:t>
            </a:r>
          </a:p>
          <a:p>
            <a:pPr>
              <a:defRPr/>
            </a:pPr>
            <a:endParaRPr lang="en-CA" sz="16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Milton Raff, </a:t>
            </a:r>
            <a:r>
              <a:rPr lang="en-CA" sz="1600" b="1" dirty="0" smtClean="0">
                <a:solidFill>
                  <a:prstClr val="black"/>
                </a:solidFill>
                <a:ea typeface="SimSun" pitchFamily="2" charset="-122"/>
              </a:rPr>
              <a:t>MD, BSc</a:t>
            </a:r>
            <a:endParaRPr lang="en-CA" sz="1600" b="1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Consultant Anesthetist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Cape Town, South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Africa</a:t>
            </a:r>
          </a:p>
          <a:p>
            <a:pPr>
              <a:defRPr/>
            </a:pPr>
            <a:endParaRPr lang="en-CA" sz="1600" dirty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Raymond L. Rosales, MD, PhD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Manila, Philippines</a:t>
            </a:r>
          </a:p>
          <a:p>
            <a:pPr>
              <a:defRPr/>
            </a:pPr>
            <a:endParaRPr lang="en-CA" sz="1600" dirty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8688" y="1447800"/>
            <a:ext cx="2955925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prstClr val="black"/>
                </a:solidFill>
                <a:ea typeface="SimSun" pitchFamily="2" charset="-122"/>
              </a:rPr>
              <a:t>Jose </a:t>
            </a: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Antonio San Juan,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Orthopedic Surgeon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Cebu City, Philippines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Ammar Salti,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Consultant Anesthetist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Abu Dhabi, United Arab Emirates</a:t>
            </a:r>
          </a:p>
          <a:p>
            <a:pPr>
              <a:defRPr/>
            </a:pPr>
            <a:endParaRPr lang="en-CA" sz="16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Xinping Tian,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Rheumatologist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Beijing, China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Işin Ünal-Çevik, MD, PhD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Neurologist, Neuroscientist and Pain Specialist</a:t>
            </a:r>
          </a:p>
          <a:p>
            <a:pPr>
              <a:defRPr/>
            </a:pP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Ankara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, Turkey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7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725" y="6365875"/>
            <a:ext cx="44471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dirty="0" smtClean="0">
                <a:solidFill>
                  <a:srgbClr val="002060"/>
                </a:solidFill>
                <a:ea typeface="SimSun" pitchFamily="2" charset="-122"/>
              </a:rPr>
              <a:t>Este programa fue patrocinado por Pfizer Inc.</a:t>
            </a:r>
            <a:endParaRPr lang="es-MX" i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674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A7F1E65-B4B3-4EEC-8530-999F7F9C999E}" type="slidenum">
              <a:rPr lang="en-CA" smtClean="0">
                <a:solidFill>
                  <a:srgbClr val="000000"/>
                </a:solidFill>
              </a:rPr>
              <a:pPr eaLnBrk="1" hangingPunct="1"/>
              <a:t>2</a:t>
            </a:fld>
            <a:endParaRPr lang="en-C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93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Estado de ánimo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77" y="1556792"/>
            <a:ext cx="8229600" cy="47164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MX" sz="2600" noProof="0" dirty="0" smtClean="0"/>
              <a:t>El Sr. MP reporta que el dolor está haciendo su vida  “insoportable”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MX" sz="2600" noProof="0" dirty="0" smtClean="0"/>
              <a:t>También está sintiendo pérdida de orgullo porque no puede trabajar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MX" sz="2600" noProof="0" dirty="0" smtClean="0"/>
              <a:t>El Sr. MP siente que se debe </a:t>
            </a:r>
            <a:r>
              <a:rPr lang="es-MX" sz="2600" dirty="0" smtClean="0"/>
              <a:t>hacer algo radical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MX" sz="2600" noProof="0" dirty="0" smtClean="0"/>
              <a:t>Es irritable y muestra una actitud algo agresiva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MX" sz="2600" noProof="0" dirty="0" smtClean="0"/>
              <a:t>Usted aplica la Escala de Calificación de Hamilton para Depresión y la Escala de Calificación de Hamilton para Ansiedad. Sus puntajes son: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s-MX" sz="2600" noProof="0" dirty="0" smtClean="0"/>
              <a:t>Puntaje de depresión= 15*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s-MX" sz="2600" noProof="0" dirty="0" smtClean="0"/>
              <a:t>Puntaje de ansiedad = 13†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35" y="6273225"/>
            <a:ext cx="8729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</a:rPr>
              <a:t>*Un puntaje de &lt;17 indica severidad leve </a:t>
            </a:r>
          </a:p>
          <a:p>
            <a:r>
              <a:rPr lang="es-MX" sz="1200" b="1" dirty="0" smtClean="0">
                <a:solidFill>
                  <a:srgbClr val="002060"/>
                </a:solidFill>
              </a:rPr>
              <a:t>†Un puntaje de 0–7 es generalmente aceptado como dentro del rango normal</a:t>
            </a:r>
            <a:endParaRPr lang="es-MX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Con base en la información proporcionada hasta ahora, ¿Qué buscaría en el examen físico del Sr. MP?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21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</a:t>
            </a:r>
            <a:r>
              <a:rPr lang="es-MX" dirty="0" smtClean="0"/>
              <a:t>E</a:t>
            </a:r>
            <a:r>
              <a:rPr lang="es-MX" noProof="0" dirty="0" smtClean="0"/>
              <a:t>xamen Físico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sz="2600" noProof="0" dirty="0" smtClean="0"/>
              <a:t>El Sr.  MP experimenta dolor a nivel de S1 en el examen físico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sz="2600" noProof="0" dirty="0" smtClean="0"/>
              <a:t>No existen anormalidades visibles en los sitios de la herida de la cirugía anterior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sz="2600" noProof="0" dirty="0" smtClean="0"/>
              <a:t>Al examinar la espalda del Sr.  MP encuentra atrofia muscular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sz="2600" dirty="0" smtClean="0"/>
              <a:t>En su pierna izquierda</a:t>
            </a:r>
            <a:r>
              <a:rPr lang="es-MX" sz="2600" noProof="0" dirty="0" smtClean="0"/>
              <a:t>, el Sr.  MP muestra hipoestesia al tacto o pinchazo y alodinia en una distribución radicular evocada por el roce ligero</a:t>
            </a:r>
          </a:p>
          <a:p>
            <a:pPr>
              <a:spcBef>
                <a:spcPts val="0"/>
              </a:spcBef>
            </a:pPr>
            <a:r>
              <a:rPr lang="es-MX" sz="2600" noProof="0" dirty="0" smtClean="0"/>
              <a:t>La </a:t>
            </a:r>
            <a:r>
              <a:rPr lang="es-MX" sz="2600" dirty="0" smtClean="0"/>
              <a:t>elevación de la pierna recta </a:t>
            </a:r>
            <a:r>
              <a:rPr lang="es-MX" sz="2600" noProof="0" dirty="0" smtClean="0"/>
              <a:t>(signo de Lasègue) es positiva para la pierna izquierda del Sr. MP</a:t>
            </a:r>
            <a:endParaRPr lang="es-MX" sz="2600" noProof="0" dirty="0"/>
          </a:p>
        </p:txBody>
      </p:sp>
    </p:spTree>
    <p:extLst>
      <p:ext uri="{BB962C8B-B14F-4D97-AF65-F5344CB8AC3E}">
        <p14:creationId xmlns:p14="http://schemas.microsoft.com/office/powerpoint/2010/main" val="19768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 MP: 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¿Qué investigaciones adicionales realizaría para determinar un diagnóstico para el Sr.  MP?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263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 MP: Otras Investigaciones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Imágenes por resonancia magnética con gadolinio confirmaron que </a:t>
            </a:r>
            <a:r>
              <a:rPr lang="es-MX" sz="2800" noProof="0" dirty="0" smtClean="0"/>
              <a:t>el Sr.  MP tiene un disco herniado en L5–S1  con fibrosis</a:t>
            </a:r>
          </a:p>
          <a:p>
            <a:pPr lvl="1"/>
            <a:r>
              <a:rPr lang="es-MX" noProof="0" dirty="0" smtClean="0"/>
              <a:t>Otros padecimientos fueron descartados</a:t>
            </a:r>
          </a:p>
          <a:p>
            <a:r>
              <a:rPr lang="es-MX" sz="2800" spc="-30" noProof="0" dirty="0" smtClean="0"/>
              <a:t>Cambios compatibles con radiculopatía crónica en S1 fueron revelados por medio de electromiografía de la pierna izquierda del Sr. MP</a:t>
            </a:r>
          </a:p>
          <a:p>
            <a:r>
              <a:rPr lang="es-MX" sz="2800" noProof="0" dirty="0" smtClean="0"/>
              <a:t>Las pruebas de laboratorio del Sr.  MP fueron normales</a:t>
            </a:r>
          </a:p>
          <a:p>
            <a:pPr>
              <a:buNone/>
            </a:pP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135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Sr. MP: Pregunta para Discusión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776413"/>
            <a:ext cx="8229600" cy="4525962"/>
          </a:xfrm>
        </p:spPr>
        <p:txBody>
          <a:bodyPr/>
          <a:lstStyle/>
          <a:p>
            <a:r>
              <a:rPr lang="es-MX" noProof="0" dirty="0" smtClean="0"/>
              <a:t>¿Cuál sería su diagnóstico para el Sr. MP?</a:t>
            </a:r>
          </a:p>
        </p:txBody>
      </p:sp>
    </p:spTree>
    <p:extLst>
      <p:ext uri="{BB962C8B-B14F-4D97-AF65-F5344CB8AC3E}">
        <p14:creationId xmlns:p14="http://schemas.microsoft.com/office/powerpoint/2010/main" val="12242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Diagnóstico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MX" sz="3200" noProof="0" dirty="0" smtClean="0"/>
              <a:t>La intervención quirúrgica anterior (cirugía de espalda) no tuvo éxito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MX" sz="3200" noProof="0" dirty="0" smtClean="0"/>
              <a:t>El Sr. MP es diagnosticado con lumbalgia crónica</a:t>
            </a:r>
          </a:p>
          <a:p>
            <a:pPr marL="742950" lvl="2" indent="-342900"/>
            <a:r>
              <a:rPr lang="es-MX" sz="3200" noProof="0" dirty="0" smtClean="0"/>
              <a:t>Su lumbalgia es clasificada como </a:t>
            </a:r>
            <a:r>
              <a:rPr lang="es-MX" sz="3200" i="1" dirty="0" smtClean="0"/>
              <a:t>dolor mixto</a:t>
            </a:r>
            <a:r>
              <a:rPr lang="es-MX" sz="3200" noProof="0" dirty="0" smtClean="0"/>
              <a:t>, con un </a:t>
            </a:r>
            <a:r>
              <a:rPr lang="es-MX" sz="3200" i="1" noProof="0" dirty="0" smtClean="0"/>
              <a:t>componente neuropático </a:t>
            </a:r>
            <a:r>
              <a:rPr lang="es-MX" sz="3200" noProof="0" dirty="0" smtClean="0"/>
              <a:t>(dolor radicular) y un </a:t>
            </a:r>
            <a:r>
              <a:rPr lang="es-MX" sz="3200" i="1" noProof="0" dirty="0" smtClean="0"/>
              <a:t>componente nociceptivo</a:t>
            </a:r>
            <a:endParaRPr lang="es-MX" sz="3200" i="1" noProof="0" dirty="0"/>
          </a:p>
        </p:txBody>
      </p:sp>
    </p:spTree>
    <p:extLst>
      <p:ext uri="{BB962C8B-B14F-4D97-AF65-F5344CB8AC3E}">
        <p14:creationId xmlns:p14="http://schemas.microsoft.com/office/powerpoint/2010/main" val="32814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Sr. MP: Preguntas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noProof="0" dirty="0" smtClean="0"/>
              <a:t>¿Qué plan de manejo establecería para el Sr.  MP?</a:t>
            </a:r>
          </a:p>
          <a:p>
            <a:r>
              <a:rPr lang="es-MX" noProof="0" dirty="0" smtClean="0"/>
              <a:t>Con base en el diagnóstico de lumbalgia mixta, ¿Qué clases de medicamentos recomendaría para ayudar a manejar el dolor del Sr.  MP?</a:t>
            </a:r>
          </a:p>
          <a:p>
            <a:r>
              <a:rPr lang="es-MX" noProof="0" dirty="0" smtClean="0"/>
              <a:t>¿Cómo afectarían las comorbilidades psiquiátricas y del sueño del Sr. MP su manejo del dolor?</a:t>
            </a:r>
          </a:p>
        </p:txBody>
      </p:sp>
    </p:spTree>
    <p:extLst>
      <p:ext uri="{BB962C8B-B14F-4D97-AF65-F5344CB8AC3E}">
        <p14:creationId xmlns:p14="http://schemas.microsoft.com/office/powerpoint/2010/main" val="14566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Sr. MP: Manejo No-farmacológico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noProof="0" dirty="0" smtClean="0"/>
              <a:t>Usted entrega al Sr.  MP información sobre la lumbalgia, el auto-manejo y sobre con qué ritmo realizar sus actividades</a:t>
            </a:r>
          </a:p>
          <a:p>
            <a:r>
              <a:rPr lang="es-MX" noProof="0" dirty="0" smtClean="0"/>
              <a:t>También recomienda fisioterapia, como hidroterapia, ejercicio aeróbico y fortalecimiento muscular </a:t>
            </a:r>
          </a:p>
          <a:p>
            <a:r>
              <a:rPr lang="es-MX" noProof="0" dirty="0" smtClean="0"/>
              <a:t>Usted refiere al Sr. MP a un psicólogo clínico para el manejo de sus comorbilidades psiquiátricas</a:t>
            </a:r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510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Sr. MP: </a:t>
            </a:r>
            <a:br>
              <a:rPr lang="es-MX" noProof="0" dirty="0" smtClean="0"/>
            </a:br>
            <a:r>
              <a:rPr lang="es-MX" noProof="0" dirty="0" smtClean="0"/>
              <a:t>Manejo farmacológico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Usted prescribe al Sr. MP:</a:t>
            </a:r>
          </a:p>
          <a:p>
            <a:pPr lvl="1"/>
            <a:r>
              <a:rPr lang="es-MX" noProof="0" dirty="0" smtClean="0"/>
              <a:t>Un ligando de α</a:t>
            </a:r>
            <a:r>
              <a:rPr lang="es-MX" baseline="-25000" noProof="0" dirty="0" smtClean="0"/>
              <a:t>2</a:t>
            </a:r>
            <a:r>
              <a:rPr lang="es-MX" noProof="0" dirty="0" smtClean="0"/>
              <a:t>δ para manejar el componente de dolor neuropático de su dolor</a:t>
            </a:r>
          </a:p>
          <a:p>
            <a:pPr lvl="1"/>
            <a:r>
              <a:rPr lang="es-MX" noProof="0" dirty="0" smtClean="0"/>
              <a:t>Un opioide débil para manejar el componente nociceptivo</a:t>
            </a:r>
            <a:r>
              <a:rPr lang="es-MX" dirty="0" smtClean="0"/>
              <a:t> y el componente </a:t>
            </a:r>
            <a:r>
              <a:rPr lang="es-MX" noProof="0" dirty="0" smtClean="0"/>
              <a:t>neuropático de su dolor</a:t>
            </a:r>
          </a:p>
          <a:p>
            <a:pPr lvl="1"/>
            <a:r>
              <a:rPr lang="es-MX" noProof="0" dirty="0" smtClean="0"/>
              <a:t>Un IRSN para ayudar a manejar sus síntomas de depresión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13" y="6453336"/>
            <a:ext cx="8025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solidFill>
                  <a:srgbClr val="002060"/>
                </a:solidFill>
                <a:cs typeface="Arial" pitchFamily="34" charset="0"/>
              </a:rPr>
              <a:t>IRSN = inhibidor de recaptación de serotonina-norepinefrina</a:t>
            </a:r>
            <a:endParaRPr lang="es-MX" sz="12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noProof="0" dirty="0" smtClean="0"/>
              <a:t>Objetivos de Aprendizaje</a:t>
            </a:r>
            <a:endParaRPr lang="es-MX" sz="6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069160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chemeClr val="bg2"/>
                </a:solidFill>
              </a:rPr>
              <a:t>Al terminar este módulo, los participantes podrán :</a:t>
            </a:r>
            <a:endParaRPr lang="es-MX" sz="2800" noProof="0" dirty="0" smtClean="0">
              <a:solidFill>
                <a:schemeClr val="bg2"/>
              </a:solidFill>
            </a:endParaRP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Discutir la prevalencia de la lumbalgia aguda y crónica </a:t>
            </a: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Entender el impacto de la lumbalgia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>
                <a:solidFill>
                  <a:schemeClr val="bg2"/>
                </a:solidFill>
              </a:rPr>
              <a:t>en el funcionamiento y calidad de vida del paciente</a:t>
            </a: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Usar herramientas apropiadas para el diagnóstico de lumbalgia</a:t>
            </a: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Identificar señales de advertencia y de alarma que indiquen que el paciente debe ser referido o que indiquen investigación adicional</a:t>
            </a: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Explicar los mecanismos subyacentes de diferentes tipos de lumbalgia </a:t>
            </a:r>
          </a:p>
          <a:p>
            <a:pPr marL="622300" lvl="1">
              <a:spcBef>
                <a:spcPts val="300"/>
              </a:spcBef>
            </a:pPr>
            <a:r>
              <a:rPr lang="es-MX" sz="2400" spc="-20" dirty="0" smtClean="0">
                <a:solidFill>
                  <a:schemeClr val="bg2"/>
                </a:solidFill>
              </a:rPr>
              <a:t>Seleccionar estrategias farmacológicas y no-farmacológicas apropiadas para el manejo de lumbalgia</a:t>
            </a:r>
          </a:p>
          <a:p>
            <a:endParaRPr lang="es-MX" sz="2800" noProof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6E0AFB2-FFBD-42C9-BFB3-674C7E7DD027}" type="slidenum">
              <a:rPr lang="en-CA" smtClean="0">
                <a:solidFill>
                  <a:srgbClr val="000000"/>
                </a:solidFill>
              </a:rPr>
              <a:pPr eaLnBrk="1" hangingPunct="1"/>
              <a:t>3</a:t>
            </a:fld>
            <a:endParaRPr lang="en-C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Seguimiento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Un mes después, el Sr.  MP aun experimenta la misma intensidad de dolor de acuerdo con la EVA de 100-puntos:</a:t>
            </a:r>
          </a:p>
          <a:p>
            <a:pPr lvl="1"/>
            <a:r>
              <a:rPr lang="es-MX" sz="3200" noProof="0" dirty="0" smtClean="0"/>
              <a:t>Califica su dolor como 60 en el mejor </a:t>
            </a:r>
            <a:r>
              <a:rPr lang="es-MX" sz="3200" dirty="0" smtClean="0"/>
              <a:t>momento y como </a:t>
            </a:r>
            <a:r>
              <a:rPr lang="es-MX" sz="3200" noProof="0" dirty="0" smtClean="0"/>
              <a:t>80–90 en el peor</a:t>
            </a:r>
            <a:endParaRPr lang="es-MX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4613" y="6453336"/>
            <a:ext cx="8025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200" b="1" dirty="0" smtClean="0">
                <a:solidFill>
                  <a:srgbClr val="002060"/>
                </a:solidFill>
                <a:cs typeface="Arial" pitchFamily="34" charset="0"/>
              </a:rPr>
              <a:t>EVA = escala visual análoga</a:t>
            </a:r>
            <a:endParaRPr lang="en-CA" sz="12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Sr.  MP: 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Usted sabe que el apego a los medicamentos ha sido un problema para el Sr. MP en el pasado. ¿Cómo determinaría si se está apegando a su terapia farmacológica actual?</a:t>
            </a:r>
          </a:p>
        </p:txBody>
      </p:sp>
    </p:spTree>
    <p:extLst>
      <p:ext uri="{BB962C8B-B14F-4D97-AF65-F5344CB8AC3E}">
        <p14:creationId xmlns:p14="http://schemas.microsoft.com/office/powerpoint/2010/main" val="41525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Determinando el Apego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Cuando pregunta al Sr. MP cómo le va con sus medicamentos él dice que </a:t>
            </a:r>
            <a:r>
              <a:rPr lang="es-MX" dirty="0" smtClean="0"/>
              <a:t>no cree que estén funcionando</a:t>
            </a:r>
          </a:p>
          <a:p>
            <a:pPr lvl="1"/>
            <a:r>
              <a:rPr lang="es-MX" sz="3200" noProof="0" dirty="0" smtClean="0"/>
              <a:t>Al hacer más preguntas, es claro que el Sr.  MP dejó de tomar sus medicamentos después de 6 días</a:t>
            </a:r>
            <a:endParaRPr lang="es-MX" sz="3200" noProof="0" dirty="0"/>
          </a:p>
        </p:txBody>
      </p:sp>
    </p:spTree>
    <p:extLst>
      <p:ext uri="{BB962C8B-B14F-4D97-AF65-F5344CB8AC3E}">
        <p14:creationId xmlns:p14="http://schemas.microsoft.com/office/powerpoint/2010/main" val="5209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Mejorando el Apego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Usted explica en términos sencillos que los medicamentos pueden tardar un poco en hacer efecto</a:t>
            </a:r>
          </a:p>
          <a:p>
            <a:r>
              <a:rPr lang="es-MX" noProof="0" dirty="0" smtClean="0"/>
              <a:t>Le entrega folletos para que los lleve a casa y pueda leer sobre su padecimiento</a:t>
            </a:r>
          </a:p>
          <a:p>
            <a:r>
              <a:rPr lang="es-MX" noProof="0" dirty="0" smtClean="0"/>
              <a:t>Le sugiere programar la alarma de su teléfono para recordarle tomar sus medicamentos todos los días</a:t>
            </a:r>
          </a:p>
        </p:txBody>
      </p:sp>
    </p:spTree>
    <p:extLst>
      <p:ext uri="{BB962C8B-B14F-4D97-AF65-F5344CB8AC3E}">
        <p14:creationId xmlns:p14="http://schemas.microsoft.com/office/powerpoint/2010/main" val="41219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MP: Conclusión del Caso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es-MX" spc="-20" noProof="0" dirty="0" smtClean="0"/>
              <a:t>Un mes después, aunque el Sr.  MP aun está experimentando dolor, ya no es una queja constante y la actividad/función del Sr. MP ha mejorado</a:t>
            </a:r>
          </a:p>
          <a:p>
            <a:r>
              <a:rPr lang="es-MX" noProof="0" dirty="0" smtClean="0"/>
              <a:t>El Sr. MP califica la intensidad de su dolor entre 40–60 en la EVA de 100-puntos</a:t>
            </a:r>
          </a:p>
          <a:p>
            <a:r>
              <a:rPr lang="es-MX" noProof="0" dirty="0" smtClean="0"/>
              <a:t>La ansiedad y depresión del Sr. MP se han reducido y ha empezado a dormir por periodos de tiempo cada vez más largos durante la noche</a:t>
            </a:r>
          </a:p>
          <a:p>
            <a:endParaRPr lang="es-MX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4613" y="6453336"/>
            <a:ext cx="8025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200" b="1" dirty="0" smtClean="0">
                <a:solidFill>
                  <a:srgbClr val="002060"/>
                </a:solidFill>
                <a:cs typeface="Arial" pitchFamily="34" charset="0"/>
              </a:rPr>
              <a:t>EVA = escala visual análoga</a:t>
            </a:r>
            <a:endParaRPr lang="en-CA" sz="12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chemeClr val="tx1">
                    <a:lumMod val="50000"/>
                  </a:schemeClr>
                </a:solidFill>
              </a:rPr>
              <a:t>Plantilla de Casos</a:t>
            </a:r>
            <a:endParaRPr lang="es-MX" sz="4000" noProof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Perfil del Paciente</a:t>
            </a:r>
            <a:endParaRPr lang="es-MX" sz="4000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86552"/>
            <a:ext cx="8229600" cy="4525963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Género: </a:t>
            </a:r>
            <a:r>
              <a:rPr lang="es-MX" dirty="0" smtClean="0">
                <a:solidFill>
                  <a:srgbClr val="FF0000"/>
                </a:solidFill>
              </a:rPr>
              <a:t>hombre/mujer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Edad: </a:t>
            </a:r>
            <a:r>
              <a:rPr lang="es-MX" i="1" noProof="0" dirty="0" smtClean="0">
                <a:solidFill>
                  <a:srgbClr val="FF0000"/>
                </a:solidFill>
              </a:rPr>
              <a:t>#</a:t>
            </a:r>
            <a:r>
              <a:rPr lang="es-MX" noProof="0" dirty="0" smtClean="0"/>
              <a:t> </a:t>
            </a:r>
            <a:r>
              <a:rPr lang="es-MX" dirty="0" smtClean="0"/>
              <a:t>años</a:t>
            </a:r>
            <a:endParaRPr lang="es-MX" noProof="0" dirty="0" smtClean="0"/>
          </a:p>
          <a:p>
            <a:r>
              <a:rPr lang="es-MX" noProof="0" dirty="0" smtClean="0"/>
              <a:t>Ocupación: </a:t>
            </a:r>
            <a:r>
              <a:rPr lang="es-MX" i="1" noProof="0" dirty="0" smtClean="0">
                <a:solidFill>
                  <a:srgbClr val="FF0000"/>
                </a:solidFill>
              </a:rPr>
              <a:t>Ingrese la ocupación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MX" noProof="0" dirty="0" smtClean="0"/>
              <a:t>Síntomas actuales: </a:t>
            </a:r>
            <a:r>
              <a:rPr lang="es-MX" i="1" noProof="0" dirty="0" smtClean="0">
                <a:solidFill>
                  <a:srgbClr val="FF0000"/>
                </a:solidFill>
              </a:rPr>
              <a:t>Describa los síntomas actuales</a:t>
            </a:r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06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Historia Médica</a:t>
            </a:r>
            <a:endParaRPr lang="es-MX" sz="4000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07817"/>
            <a:ext cx="4040188" cy="639762"/>
          </a:xfrm>
        </p:spPr>
        <p:txBody>
          <a:bodyPr/>
          <a:lstStyle/>
          <a:p>
            <a:pPr algn="ctr"/>
            <a:r>
              <a:rPr lang="es-MX" dirty="0" smtClean="0"/>
              <a:t>Comorbilidades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Anote las comorbilidades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07817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Mediciones</a:t>
            </a:r>
            <a:endParaRPr lang="es-MX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/>
          <a:lstStyle/>
          <a:p>
            <a:r>
              <a:rPr lang="es-MX" dirty="0" smtClean="0"/>
              <a:t>IMC: </a:t>
            </a:r>
            <a:r>
              <a:rPr lang="es-MX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 kg/m</a:t>
            </a:r>
            <a:r>
              <a:rPr lang="es-MX" baseline="30000" dirty="0" smtClean="0"/>
              <a:t>2</a:t>
            </a:r>
          </a:p>
          <a:p>
            <a:r>
              <a:rPr lang="es-MX" dirty="0" smtClean="0"/>
              <a:t>Presión Sanguínea: </a:t>
            </a:r>
            <a:r>
              <a:rPr lang="es-MX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/</a:t>
            </a:r>
            <a:r>
              <a:rPr lang="es-MX" dirty="0" smtClean="0">
                <a:solidFill>
                  <a:srgbClr val="FF0000"/>
                </a:solidFill>
              </a:rPr>
              <a:t># </a:t>
            </a:r>
            <a:r>
              <a:rPr lang="es-MX" dirty="0" smtClean="0"/>
              <a:t>mmHg</a:t>
            </a:r>
          </a:p>
          <a:p>
            <a:r>
              <a:rPr lang="es-MX" i="1" dirty="0" smtClean="0">
                <a:solidFill>
                  <a:srgbClr val="FF0000"/>
                </a:solidFill>
              </a:rPr>
              <a:t>Mencione otros resultados notables del examen físico y las pruebas de laboratorio</a:t>
            </a:r>
          </a:p>
          <a:p>
            <a:endParaRPr lang="es-MX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459132" y="401572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solidFill>
                  <a:srgbClr val="002060"/>
                </a:solidFill>
              </a:rPr>
              <a:t>Medicamentos actuales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8944" y="4604435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 smtClean="0">
                <a:solidFill>
                  <a:srgbClr val="FF0000"/>
                </a:solidFill>
              </a:rPr>
              <a:t>Describa cualquier historia social y/o laboral relevante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476143" y="4666941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 smtClean="0">
                <a:solidFill>
                  <a:srgbClr val="FF0000"/>
                </a:solidFill>
              </a:rPr>
              <a:t>Anote los medicamentos actuales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18944" y="396446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solidFill>
                  <a:srgbClr val="002060"/>
                </a:solidFill>
              </a:rPr>
              <a:t>Historia Social y Laboral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Preguntas para Discusión</a:t>
            </a:r>
            <a:endParaRPr lang="es-MX" sz="4000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b="14739"/>
          <a:stretch/>
        </p:blipFill>
        <p:spPr>
          <a:xfrm>
            <a:off x="1732318" y="1586806"/>
            <a:ext cx="5252209" cy="368438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80816" y="2536688"/>
            <a:ext cx="6552728" cy="201622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200" b="1" kern="0" cap="small" dirty="0" smtClean="0">
                <a:solidFill>
                  <a:srgbClr val="E96E09"/>
                </a:solidFill>
              </a:rPr>
              <a:t>Con base en la Presentación del Caso, qué consideraría en su Diagnóstico diferencial?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200" b="1" kern="0" cap="small" dirty="0" smtClean="0">
                <a:solidFill>
                  <a:srgbClr val="E96E09"/>
                </a:solidFill>
              </a:rPr>
              <a:t>¿Qué historia adicional le gustaría conocer? 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200" b="1" kern="0" cap="small" dirty="0" smtClean="0">
                <a:solidFill>
                  <a:srgbClr val="E96E09"/>
                </a:solidFill>
              </a:rPr>
              <a:t>¿Qué pruebas o exámenes realizaría?</a:t>
            </a:r>
            <a:endParaRPr lang="es-MX" sz="3200" b="1" kern="0" cap="small" dirty="0">
              <a:solidFill>
                <a:srgbClr val="E96E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Historia del Dolor</a:t>
            </a:r>
            <a:endParaRPr lang="es-MX" sz="4000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86552"/>
            <a:ext cx="8229600" cy="4525963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Duración: </a:t>
            </a:r>
            <a:r>
              <a:rPr lang="es-MX" i="1" noProof="0" dirty="0" smtClean="0">
                <a:solidFill>
                  <a:srgbClr val="FF0000"/>
                </a:solidFill>
              </a:rPr>
              <a:t>¿Cuándo empezó el dolor?</a:t>
            </a:r>
            <a:r>
              <a:rPr lang="es-MX" noProof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MX" noProof="0" dirty="0" smtClean="0"/>
              <a:t>Frecuencia: </a:t>
            </a:r>
            <a:r>
              <a:rPr lang="es-MX" i="1" noProof="0" dirty="0" smtClean="0">
                <a:solidFill>
                  <a:srgbClr val="FF0000"/>
                </a:solidFill>
              </a:rPr>
              <a:t>¿Qué tan frecuente es el dolor?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Cualidad: </a:t>
            </a:r>
            <a:r>
              <a:rPr lang="es-MX" i="1" noProof="0" dirty="0" smtClean="0">
                <a:solidFill>
                  <a:srgbClr val="FF0000"/>
                </a:solidFill>
              </a:rPr>
              <a:t>Anote los descriptores del dolor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Intensidad: </a:t>
            </a:r>
            <a:r>
              <a:rPr lang="es-MX" i="1" noProof="0" dirty="0" smtClean="0">
                <a:solidFill>
                  <a:srgbClr val="FF0000"/>
                </a:solidFill>
              </a:rPr>
              <a:t>Usando EVA u otra herramienta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Distribución y ubicación del dolor: </a:t>
            </a:r>
            <a:r>
              <a:rPr lang="es-MX" i="1" noProof="0" dirty="0" smtClean="0">
                <a:solidFill>
                  <a:srgbClr val="FF0000"/>
                </a:solidFill>
              </a:rPr>
              <a:t>¿Dónde duele?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Medida de la interferencia con las actividades cotidianas: </a:t>
            </a:r>
            <a:r>
              <a:rPr lang="es-MX" i="1" noProof="0" dirty="0" smtClean="0">
                <a:solidFill>
                  <a:srgbClr val="FF0000"/>
                </a:solidFill>
              </a:rPr>
              <a:t>¿Cómo afecta el dolor la función?</a:t>
            </a:r>
          </a:p>
        </p:txBody>
      </p:sp>
    </p:spTree>
    <p:extLst>
      <p:ext uri="{BB962C8B-B14F-4D97-AF65-F5344CB8AC3E}">
        <p14:creationId xmlns:p14="http://schemas.microsoft.com/office/powerpoint/2010/main" val="4497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CASOS CLÍNICOS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55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Examen Clínico</a:t>
            </a:r>
            <a:endParaRPr lang="es-MX" sz="4000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resultados del Examen Clínico</a:t>
            </a:r>
            <a:endParaRPr lang="es-MX" i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Resultados de Pruebas y Exámenes Adicionales </a:t>
            </a:r>
            <a:endParaRPr lang="es-MX" sz="4000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Mencione los resultados de las pruebas, si aplica</a:t>
            </a:r>
            <a:endParaRPr lang="es-MX" i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Pregunta para Discusión</a:t>
            </a:r>
            <a:endParaRPr lang="es-MX" sz="4000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3435" r="-2488" b="19700"/>
          <a:stretch/>
        </p:blipFill>
        <p:spPr>
          <a:xfrm>
            <a:off x="1828800" y="1228298"/>
            <a:ext cx="5486400" cy="4217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1152188" y="2823716"/>
            <a:ext cx="6868155" cy="201622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92FF"/>
              </a:buClr>
            </a:pPr>
            <a:r>
              <a:rPr lang="es-MX" sz="4000" b="1" kern="0" cap="small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¿Cuál sería su diagnóstico para este paciente</a:t>
            </a:r>
            <a:r>
              <a:rPr lang="en-CA" sz="4000" b="1" kern="0" cap="small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?</a:t>
            </a:r>
            <a:endParaRPr lang="en-CA" sz="4000" b="1" kern="0" cap="small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Diagnóstico</a:t>
            </a:r>
            <a:endParaRPr lang="es-MX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el Diagnóstico</a:t>
            </a:r>
            <a:endParaRPr lang="es-MX" i="1" noProof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Pregunta para Discusión</a:t>
            </a:r>
            <a:endParaRPr lang="es-MX" sz="4000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9" b="11177"/>
          <a:stretch/>
        </p:blipFill>
        <p:spPr>
          <a:xfrm>
            <a:off x="1436921" y="1146628"/>
            <a:ext cx="6255657" cy="5031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03648" y="2780928"/>
            <a:ext cx="6487096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92FF"/>
              </a:buClr>
              <a:buFont typeface="Arial" pitchFamily="34" charset="0"/>
              <a:buNone/>
            </a:pPr>
            <a:r>
              <a:rPr lang="es-MX" sz="4000" b="1" cap="small" dirty="0" smtClean="0">
                <a:solidFill>
                  <a:srgbClr val="5F9127"/>
                </a:solidFill>
              </a:rPr>
              <a:t>¿Qué estrategia de tratamiento recomendaría?</a:t>
            </a:r>
          </a:p>
        </p:txBody>
      </p:sp>
    </p:spTree>
    <p:extLst>
      <p:ext uri="{BB962C8B-B14F-4D97-AF65-F5344CB8AC3E}">
        <p14:creationId xmlns:p14="http://schemas.microsoft.com/office/powerpoint/2010/main" val="35944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Plan de Tratamiento</a:t>
            </a:r>
            <a:endParaRPr lang="es-MX" sz="4000" noProof="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componentes farmacológicos y no-farmacológicos de la estrategia de manejo</a:t>
            </a:r>
          </a:p>
        </p:txBody>
      </p:sp>
    </p:spTree>
    <p:extLst>
      <p:ext uri="{BB962C8B-B14F-4D97-AF65-F5344CB8AC3E}">
        <p14:creationId xmlns:p14="http://schemas.microsoft.com/office/powerpoint/2010/main" val="29366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Seguimiento y Respuesta al Tratamiento(s)</a:t>
            </a:r>
            <a:endParaRPr lang="es-MX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el dolor, la función, efectos adversos, etc., en la siguiente visita</a:t>
            </a:r>
            <a:endParaRPr lang="es-MX" noProof="0" dirty="0" smtClean="0">
              <a:solidFill>
                <a:srgbClr val="FF0000"/>
              </a:solidFill>
            </a:endParaRPr>
          </a:p>
          <a:p>
            <a:endParaRPr lang="es-MX" noProof="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Plantilla de Casos: Pregunta para Discusión</a:t>
            </a:r>
            <a:endParaRPr lang="es-MX" sz="4000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4167" r="-2116" b="13559"/>
          <a:stretch/>
        </p:blipFill>
        <p:spPr>
          <a:xfrm>
            <a:off x="1472685" y="928922"/>
            <a:ext cx="6313714" cy="5194618"/>
          </a:xfrm>
          <a:prstGeom prst="rect">
            <a:avLst/>
          </a:prstGeom>
        </p:spPr>
      </p:pic>
      <p:sp>
        <p:nvSpPr>
          <p:cNvPr id="8" name="Rounded Rectangle 17"/>
          <p:cNvSpPr txBox="1">
            <a:spLocks/>
          </p:cNvSpPr>
          <p:nvPr/>
        </p:nvSpPr>
        <p:spPr>
          <a:xfrm>
            <a:off x="459203" y="2348880"/>
            <a:ext cx="8229600" cy="276917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lang="en-US" sz="32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CA" sz="20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0092FF"/>
              </a:buClr>
              <a:buFont typeface="Arial" pitchFamily="34" charset="0"/>
              <a:buNone/>
            </a:pPr>
            <a:r>
              <a:rPr lang="es-MX" sz="4000" b="1" cap="small" dirty="0" smtClean="0">
                <a:solidFill>
                  <a:srgbClr val="8064A2">
                    <a:lumMod val="75000"/>
                  </a:srgbClr>
                </a:solidFill>
              </a:rPr>
              <a:t>¿Haría algún cambio a la terapia o realizaría investigaciones adicionales?</a:t>
            </a:r>
          </a:p>
        </p:txBody>
      </p:sp>
    </p:spTree>
    <p:extLst>
      <p:ext uri="{BB962C8B-B14F-4D97-AF65-F5344CB8AC3E}">
        <p14:creationId xmlns:p14="http://schemas.microsoft.com/office/powerpoint/2010/main" val="15202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Otras Investigaciones</a:t>
            </a:r>
            <a:endParaRPr lang="es-MX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resultados de las investigaciones adicionales, si aplica</a:t>
            </a:r>
            <a:endParaRPr lang="es-MX" i="1" noProof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Cambios al Tratamiento</a:t>
            </a:r>
            <a:endParaRPr lang="es-MX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los cambios a la terapia, si aplica</a:t>
            </a:r>
            <a:endParaRPr lang="es-MX" i="1" noProof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chemeClr val="tx1">
                    <a:lumMod val="50000"/>
                  </a:schemeClr>
                </a:solidFill>
              </a:rPr>
              <a:t>Caso: El Sr. Lumbalgia (LBP)</a:t>
            </a:r>
            <a:endParaRPr lang="es-MX" sz="4000" noProof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Conclusión</a:t>
            </a:r>
            <a:endParaRPr lang="es-MX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el dolor, la función, efectos adversos, etc., en la siguiente visita</a:t>
            </a:r>
            <a:endParaRPr lang="es-MX" noProof="0" dirty="0" smtClean="0">
              <a:solidFill>
                <a:srgbClr val="FF0000"/>
              </a:solidFill>
            </a:endParaRPr>
          </a:p>
          <a:p>
            <a:endParaRPr lang="es-MX" noProof="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Escenarios Qué tal si</a:t>
            </a:r>
            <a:endParaRPr lang="es-MX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cambiaría su estrategia de diagnóstico/tratamiento si…</a:t>
            </a:r>
          </a:p>
          <a:p>
            <a:pPr lvl="1"/>
            <a:r>
              <a:rPr lang="es-MX" i="1" noProof="0" dirty="0" smtClean="0">
                <a:solidFill>
                  <a:srgbClr val="FF0000"/>
                </a:solidFill>
              </a:rPr>
              <a:t>Anote los Escenarios Qué tal si</a:t>
            </a:r>
            <a:endParaRPr lang="es-MX" i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noProof="0" dirty="0" smtClean="0"/>
              <a:t>El Sr. LBP: Presentación del Caso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noProof="0" dirty="0" smtClean="0"/>
              <a:t>El Sr. LBP es un hombre de 35-años de edad</a:t>
            </a:r>
          </a:p>
          <a:p>
            <a:r>
              <a:rPr lang="es-MX" noProof="0" dirty="0" smtClean="0"/>
              <a:t>Se cayó mientras participaba en una actividad deportiva recreativa</a:t>
            </a:r>
          </a:p>
          <a:p>
            <a:pPr lvl="1"/>
            <a:r>
              <a:rPr lang="es-MX" noProof="0" dirty="0" smtClean="0"/>
              <a:t>Posteriormente desarrolló lumbalgia</a:t>
            </a:r>
          </a:p>
          <a:p>
            <a:r>
              <a:rPr lang="es-MX" noProof="0" dirty="0" smtClean="0"/>
              <a:t>Al llegar a su consultorio, el Sr.  LBP calificó la intensidad de su dolor como 8 en la EVA de 10-puntos</a:t>
            </a:r>
          </a:p>
          <a:p>
            <a:r>
              <a:rPr lang="es-MX" noProof="0" dirty="0" smtClean="0"/>
              <a:t>No tiene historia previa de dolor lumbar</a:t>
            </a:r>
          </a:p>
          <a:p>
            <a:r>
              <a:rPr lang="es-MX" noProof="0" dirty="0" smtClean="0"/>
              <a:t>No presenta comorbilidades</a:t>
            </a:r>
          </a:p>
          <a:p>
            <a:endParaRPr lang="es-MX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4613" y="6453336"/>
            <a:ext cx="8025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 smtClean="0">
                <a:solidFill>
                  <a:srgbClr val="002060"/>
                </a:solidFill>
                <a:cs typeface="Arial" pitchFamily="34" charset="0"/>
              </a:rPr>
              <a:t>EVA= escala visual análoga</a:t>
            </a:r>
            <a:endParaRPr lang="es-MX" sz="12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Sr.  LBP: Preguntas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¿Qué buscaría en el examen físico?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MX" sz="3200" noProof="0" dirty="0" smtClean="0"/>
              <a:t>¿Cuáles son las señales de alarma que deben indicar referencia o investigación adicional?</a:t>
            </a:r>
          </a:p>
        </p:txBody>
      </p:sp>
    </p:spTree>
    <p:extLst>
      <p:ext uri="{BB962C8B-B14F-4D97-AF65-F5344CB8AC3E}">
        <p14:creationId xmlns:p14="http://schemas.microsoft.com/office/powerpoint/2010/main" val="23145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noProof="0" dirty="0" smtClean="0"/>
              <a:t>Sr.  LBP: examen físico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13" cy="4525963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Durante el examen físico, usted observó que el Sr.  LBP claudicaba (cojeaba)</a:t>
            </a:r>
          </a:p>
          <a:p>
            <a:r>
              <a:rPr lang="es-MX" noProof="0" dirty="0" smtClean="0"/>
              <a:t>Además el Sr. LBP experimenta espasmo muscular paralumbar</a:t>
            </a:r>
          </a:p>
          <a:p>
            <a:r>
              <a:rPr lang="es-MX" noProof="0" dirty="0" smtClean="0"/>
              <a:t> No hay hallazgos neurológicos</a:t>
            </a:r>
          </a:p>
          <a:p>
            <a:r>
              <a:rPr lang="es-MX" noProof="0" dirty="0" smtClean="0"/>
              <a:t>El Sr.  LBP muestra flexión/extensión del tronco limitada</a:t>
            </a:r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038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Sr.  LBP: 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¿Qué otras investigaciones realizaría?</a:t>
            </a:r>
          </a:p>
        </p:txBody>
      </p:sp>
    </p:spTree>
    <p:extLst>
      <p:ext uri="{BB962C8B-B14F-4D97-AF65-F5344CB8AC3E}">
        <p14:creationId xmlns:p14="http://schemas.microsoft.com/office/powerpoint/2010/main" val="873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FLY1301_3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6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10122</TotalTime>
  <Words>2693</Words>
  <Application>Microsoft Office PowerPoint</Application>
  <PresentationFormat>On-screen Show (4:3)</PresentationFormat>
  <Paragraphs>393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GPFLY1301_3</vt:lpstr>
      <vt:lpstr>5_Office Theme</vt:lpstr>
      <vt:lpstr>1_Office Theme</vt:lpstr>
      <vt:lpstr>2_Office Theme</vt:lpstr>
      <vt:lpstr>3_Office Theme</vt:lpstr>
      <vt:lpstr>4_Office Theme</vt:lpstr>
      <vt:lpstr>7_Office Theme</vt:lpstr>
      <vt:lpstr>8_Office Theme</vt:lpstr>
      <vt:lpstr>9_Office Theme</vt:lpstr>
      <vt:lpstr>10_Office Theme</vt:lpstr>
      <vt:lpstr>11_Office Theme</vt:lpstr>
      <vt:lpstr>46_Office Theme</vt:lpstr>
      <vt:lpstr>6_Custom Design</vt:lpstr>
      <vt:lpstr>12_Office Theme</vt:lpstr>
      <vt:lpstr>16_Custom Design</vt:lpstr>
      <vt:lpstr>PowerPoint Presentation</vt:lpstr>
      <vt:lpstr>Comité de Desarrollo</vt:lpstr>
      <vt:lpstr>Objetivos de Aprendizaje</vt:lpstr>
      <vt:lpstr>CASOS CLÍNICOS</vt:lpstr>
      <vt:lpstr>PowerPoint Presentation</vt:lpstr>
      <vt:lpstr>El Sr. LBP: Presentación del Caso</vt:lpstr>
      <vt:lpstr>Sr.  LBP: Preguntas para Discusión</vt:lpstr>
      <vt:lpstr>Sr.  LBP: examen físico </vt:lpstr>
      <vt:lpstr>Sr.  LBP: Pregunta para Discusión</vt:lpstr>
      <vt:lpstr>Sr.  LBP: Imágenes</vt:lpstr>
      <vt:lpstr>Sr.  LBP: Preguntas para Discusión</vt:lpstr>
      <vt:lpstr>Sr. LBP: Preguntas para Discusión</vt:lpstr>
      <vt:lpstr>PowerPoint Presentation</vt:lpstr>
      <vt:lpstr>El Sr. MP: Presentación del Caso</vt:lpstr>
      <vt:lpstr>Sr. MP: Pregunta para Discusión</vt:lpstr>
      <vt:lpstr>El Sr. MP: Historia del Dolor</vt:lpstr>
      <vt:lpstr>Sr. MP: Descripción del Dolor</vt:lpstr>
      <vt:lpstr>Sr. MP: Preguntas para Discusión</vt:lpstr>
      <vt:lpstr>Sr. MP: Trastornos del Sueño</vt:lpstr>
      <vt:lpstr>Sr. MP: Estado de ánimo</vt:lpstr>
      <vt:lpstr>Sr. MP: Pregunta para Discusión</vt:lpstr>
      <vt:lpstr>Sr. MP: Examen Físico</vt:lpstr>
      <vt:lpstr>Sr.  MP: Pregunta para Discusión</vt:lpstr>
      <vt:lpstr>Sr.  MP: Otras Investigaciones</vt:lpstr>
      <vt:lpstr>Sr. MP: Pregunta para Discusión</vt:lpstr>
      <vt:lpstr>Sr. MP: Diagnóstico</vt:lpstr>
      <vt:lpstr>Sr. MP: Preguntas para Discusión</vt:lpstr>
      <vt:lpstr>Sr. MP: Manejo No-farmacológico</vt:lpstr>
      <vt:lpstr>Sr. MP:  Manejo farmacológico</vt:lpstr>
      <vt:lpstr>Sr. MP: Seguimiento</vt:lpstr>
      <vt:lpstr>Sr.  MP: Pregunta para Discusión</vt:lpstr>
      <vt:lpstr>Sr. MP: Determinando el Apego</vt:lpstr>
      <vt:lpstr>Sr. MP: Mejorando el Apego</vt:lpstr>
      <vt:lpstr>Sr. MP: Conclusión del Caso</vt:lpstr>
      <vt:lpstr>PowerPoint Presentation</vt:lpstr>
      <vt:lpstr>Perfil del Paciente</vt:lpstr>
      <vt:lpstr>Historia Médica</vt:lpstr>
      <vt:lpstr>Preguntas para Discusión</vt:lpstr>
      <vt:lpstr>Historia del Dolor</vt:lpstr>
      <vt:lpstr>Examen Clínico</vt:lpstr>
      <vt:lpstr>Resultados de Pruebas y Exámenes Adicionales </vt:lpstr>
      <vt:lpstr>Pregunta para Discusión</vt:lpstr>
      <vt:lpstr>Diagnóstico</vt:lpstr>
      <vt:lpstr>Pregunta para Discusión</vt:lpstr>
      <vt:lpstr>Plan de Tratamiento</vt:lpstr>
      <vt:lpstr>Seguimiento y Respuesta al Tratamiento(s)</vt:lpstr>
      <vt:lpstr>Plantilla de Casos: Pregunta para Discusión</vt:lpstr>
      <vt:lpstr>Otras Investigaciones</vt:lpstr>
      <vt:lpstr>Cambios al Tratamiento</vt:lpstr>
      <vt:lpstr>Conclusión</vt:lpstr>
      <vt:lpstr>Escenarios Qué tal 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Cowan</dc:creator>
  <cp:lastModifiedBy>Cigeroglu, Osman</cp:lastModifiedBy>
  <cp:revision>1034</cp:revision>
  <cp:lastPrinted>2013-10-21T14:39:45Z</cp:lastPrinted>
  <dcterms:created xsi:type="dcterms:W3CDTF">2013-05-13T15:57:48Z</dcterms:created>
  <dcterms:modified xsi:type="dcterms:W3CDTF">2015-07-06T18:19:02Z</dcterms:modified>
</cp:coreProperties>
</file>