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4296" r:id="rId5"/>
    <p:sldMasterId id="2147484410" r:id="rId6"/>
  </p:sldMasterIdLst>
  <p:notesMasterIdLst>
    <p:notesMasterId r:id="rId43"/>
  </p:notesMasterIdLst>
  <p:sldIdLst>
    <p:sldId id="1087" r:id="rId7"/>
    <p:sldId id="1088" r:id="rId8"/>
    <p:sldId id="1089" r:id="rId9"/>
    <p:sldId id="1426" r:id="rId10"/>
    <p:sldId id="1427" r:id="rId11"/>
    <p:sldId id="1428" r:id="rId12"/>
    <p:sldId id="1429" r:id="rId13"/>
    <p:sldId id="1430" r:id="rId14"/>
    <p:sldId id="1431" r:id="rId15"/>
    <p:sldId id="1432" r:id="rId16"/>
    <p:sldId id="1433" r:id="rId17"/>
    <p:sldId id="1434" r:id="rId18"/>
    <p:sldId id="1435" r:id="rId19"/>
    <p:sldId id="1436" r:id="rId20"/>
    <p:sldId id="1437" r:id="rId21"/>
    <p:sldId id="1438" r:id="rId22"/>
    <p:sldId id="1439" r:id="rId23"/>
    <p:sldId id="1440" r:id="rId24"/>
    <p:sldId id="1441" r:id="rId25"/>
    <p:sldId id="1442" r:id="rId26"/>
    <p:sldId id="1443" r:id="rId27"/>
    <p:sldId id="1444" r:id="rId28"/>
    <p:sldId id="1445" r:id="rId29"/>
    <p:sldId id="1446" r:id="rId30"/>
    <p:sldId id="1447" r:id="rId31"/>
    <p:sldId id="1448" r:id="rId32"/>
    <p:sldId id="1449" r:id="rId33"/>
    <p:sldId id="1450" r:id="rId34"/>
    <p:sldId id="1451" r:id="rId35"/>
    <p:sldId id="1452" r:id="rId36"/>
    <p:sldId id="1453" r:id="rId37"/>
    <p:sldId id="1454" r:id="rId38"/>
    <p:sldId id="1455" r:id="rId39"/>
    <p:sldId id="1456" r:id="rId40"/>
    <p:sldId id="1457" r:id="rId41"/>
    <p:sldId id="1458"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Staub" initials="" lastIdx="3" clrIdx="0"/>
  <p:cmAuthor id="1" name="SALOMONP"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5929"/>
    <a:srgbClr val="D3C2A9"/>
    <a:srgbClr val="BCA17A"/>
    <a:srgbClr val="FAF0D6"/>
    <a:srgbClr val="6F523D"/>
    <a:srgbClr val="FF0066"/>
    <a:srgbClr val="CCD5E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62545" autoAdjust="0"/>
  </p:normalViewPr>
  <p:slideViewPr>
    <p:cSldViewPr>
      <p:cViewPr>
        <p:scale>
          <a:sx n="70" d="100"/>
          <a:sy n="70" d="100"/>
        </p:scale>
        <p:origin x="-2880" y="-94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2232" y="12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6049049159152"/>
          <c:y val="0.18838845144356994"/>
          <c:w val="0.82442391247751134"/>
          <c:h val="0.66499462324491376"/>
        </c:manualLayout>
      </c:layout>
      <c:barChart>
        <c:barDir val="col"/>
        <c:grouping val="clustered"/>
        <c:varyColors val="0"/>
        <c:ser>
          <c:idx val="0"/>
          <c:order val="0"/>
          <c:tx>
            <c:strRef>
              <c:f>Sheet1!$B$1</c:f>
              <c:strCache>
                <c:ptCount val="1"/>
                <c:pt idx="0">
                  <c:v>Column1</c:v>
                </c:pt>
              </c:strCache>
            </c:strRef>
          </c:tx>
          <c:spPr>
            <a:ln>
              <a:solidFill>
                <a:schemeClr val="bg1"/>
              </a:solidFill>
            </a:ln>
          </c:spPr>
          <c:invertIfNegative val="0"/>
          <c:dPt>
            <c:idx val="0"/>
            <c:invertIfNegative val="0"/>
            <c:bubble3D val="0"/>
            <c:spPr>
              <a:solidFill>
                <a:schemeClr val="accent2"/>
              </a:solidFill>
              <a:ln>
                <a:solidFill>
                  <a:schemeClr val="bg1"/>
                </a:solidFill>
              </a:ln>
            </c:spPr>
          </c:dPt>
          <c:dPt>
            <c:idx val="1"/>
            <c:invertIfNegative val="0"/>
            <c:bubble3D val="0"/>
            <c:spPr>
              <a:solidFill>
                <a:schemeClr val="accent1"/>
              </a:solidFill>
              <a:ln>
                <a:solidFill>
                  <a:schemeClr val="bg1"/>
                </a:solidFill>
              </a:ln>
            </c:spPr>
          </c:dPt>
          <c:dLbls>
            <c:numFmt formatCode="#,##0&quot;%&quot;" sourceLinked="0"/>
            <c:txPr>
              <a:bodyPr/>
              <a:lstStyle/>
              <a:p>
                <a:pPr>
                  <a:defRPr b="1">
                    <a:solidFill>
                      <a:schemeClr val="tx2"/>
                    </a:solidFill>
                  </a:defRPr>
                </a:pPr>
                <a:endParaRPr lang="en-US"/>
              </a:p>
            </c:txPr>
            <c:dLblPos val="outEnd"/>
            <c:showLegendKey val="0"/>
            <c:showVal val="1"/>
            <c:showCatName val="0"/>
            <c:showSerName val="0"/>
            <c:showPercent val="0"/>
            <c:showBubbleSize val="0"/>
            <c:showLeaderLines val="0"/>
          </c:dLbls>
          <c:cat>
            <c:strRef>
              <c:f>Sheet1!$A$2:$A$7</c:f>
              <c:strCache>
                <c:ptCount val="6"/>
                <c:pt idx="0">
                  <c:v>Back</c:v>
                </c:pt>
                <c:pt idx="1">
                  <c:v>Knee</c:v>
                </c:pt>
                <c:pt idx="2">
                  <c:v>Neck</c:v>
                </c:pt>
                <c:pt idx="3">
                  <c:v>Head</c:v>
                </c:pt>
                <c:pt idx="4">
                  <c:v>Hip</c:v>
                </c:pt>
                <c:pt idx="5">
                  <c:v>Shoulder</c:v>
                </c:pt>
              </c:strCache>
            </c:strRef>
          </c:cat>
          <c:val>
            <c:numRef>
              <c:f>Sheet1!$B$2:$B$7</c:f>
              <c:numCache>
                <c:formatCode>General</c:formatCode>
                <c:ptCount val="6"/>
                <c:pt idx="0">
                  <c:v>95</c:v>
                </c:pt>
                <c:pt idx="1">
                  <c:v>49</c:v>
                </c:pt>
                <c:pt idx="2">
                  <c:v>37</c:v>
                </c:pt>
                <c:pt idx="3">
                  <c:v>36</c:v>
                </c:pt>
                <c:pt idx="4">
                  <c:v>34</c:v>
                </c:pt>
                <c:pt idx="5">
                  <c:v>33</c:v>
                </c:pt>
              </c:numCache>
            </c:numRef>
          </c:val>
        </c:ser>
        <c:dLbls>
          <c:showLegendKey val="0"/>
          <c:showVal val="0"/>
          <c:showCatName val="0"/>
          <c:showSerName val="0"/>
          <c:showPercent val="0"/>
          <c:showBubbleSize val="0"/>
        </c:dLbls>
        <c:gapWidth val="100"/>
        <c:axId val="79710464"/>
        <c:axId val="79708544"/>
      </c:barChart>
      <c:valAx>
        <c:axId val="79708544"/>
        <c:scaling>
          <c:orientation val="minMax"/>
        </c:scaling>
        <c:delete val="0"/>
        <c:axPos val="l"/>
        <c:title>
          <c:tx>
            <c:rich>
              <a:bodyPr rot="-5400000" vert="horz"/>
              <a:lstStyle/>
              <a:p>
                <a:pPr>
                  <a:defRPr/>
                </a:pPr>
                <a:r>
                  <a:rPr lang="en-CA" dirty="0" smtClean="0"/>
                  <a:t>% de Pacientes</a:t>
                </a:r>
                <a:endParaRPr lang="en-CA" dirty="0"/>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79710464"/>
        <c:crosses val="autoZero"/>
        <c:crossBetween val="between"/>
        <c:majorUnit val="20"/>
      </c:valAx>
      <c:catAx>
        <c:axId val="79710464"/>
        <c:scaling>
          <c:orientation val="minMax"/>
        </c:scaling>
        <c:delete val="0"/>
        <c:axPos val="b"/>
        <c:majorTickMark val="none"/>
        <c:minorTickMark val="none"/>
        <c:tickLblPos val="nextTo"/>
        <c:spPr>
          <a:ln>
            <a:solidFill>
              <a:schemeClr val="tx1"/>
            </a:solidFill>
          </a:ln>
        </c:spPr>
        <c:txPr>
          <a:bodyPr/>
          <a:lstStyle/>
          <a:p>
            <a:pPr>
              <a:defRPr b="1"/>
            </a:pPr>
            <a:endParaRPr lang="en-US"/>
          </a:p>
        </c:txPr>
        <c:crossAx val="79708544"/>
        <c:crosses val="autoZero"/>
        <c:auto val="1"/>
        <c:lblAlgn val="ctr"/>
        <c:lblOffset val="100"/>
        <c:noMultiLvlLbl val="0"/>
      </c:catAx>
    </c:plotArea>
    <c:plotVisOnly val="1"/>
    <c:dispBlanksAs val="zero"/>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19289313670488"/>
          <c:y val="9.0614886731391744E-2"/>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dLbl>
              <c:idx val="0"/>
              <c:layout>
                <c:manualLayout>
                  <c:x val="-0.11897435304055044"/>
                  <c:y val="-7.633769079835899E-2"/>
                </c:manualLayout>
              </c:layout>
              <c:showLegendKey val="0"/>
              <c:showVal val="1"/>
              <c:showCatName val="0"/>
              <c:showSerName val="0"/>
              <c:showPercent val="0"/>
              <c:showBubbleSize val="0"/>
            </c:dLbl>
            <c:dLbl>
              <c:idx val="1"/>
              <c:layout>
                <c:manualLayout>
                  <c:x val="9.879691287670618E-2"/>
                  <c:y val="6.549856025278393E-2"/>
                </c:manualLayout>
              </c:layout>
              <c:showLegendKey val="0"/>
              <c:showVal val="1"/>
              <c:showCatName val="0"/>
              <c:showSerName val="0"/>
              <c:showPercent val="0"/>
              <c:showBubbleSize val="0"/>
            </c:dLbl>
            <c:dLbl>
              <c:idx val="2"/>
              <c:layout>
                <c:manualLayout>
                  <c:x val="3.1461118792920989E-2"/>
                  <c:y val="0.12892245750834544"/>
                </c:manualLayout>
              </c:layout>
              <c:showLegendKey val="0"/>
              <c:showVal val="1"/>
              <c:showCatName val="0"/>
              <c:showSerName val="0"/>
              <c:showPercent val="0"/>
              <c:showBubbleSize val="0"/>
            </c:dLbl>
            <c:numFmt formatCode="#,##0&quot;%&quot;" sourceLinked="0"/>
            <c:txPr>
              <a:bodyPr/>
              <a:lstStyle/>
              <a:p>
                <a:pPr>
                  <a:defRPr sz="1800" b="1">
                    <a:solidFill>
                      <a:schemeClr val="bg1"/>
                    </a:solidFill>
                  </a:defRPr>
                </a:pPr>
                <a:endParaRPr lang="en-US"/>
              </a:p>
            </c:txPr>
            <c:showLegendKey val="0"/>
            <c:showVal val="1"/>
            <c:showCatName val="0"/>
            <c:showSerName val="0"/>
            <c:showPercent val="0"/>
            <c:showBubbleSize val="0"/>
            <c:showLeaderLines val="1"/>
          </c:dLbls>
          <c:cat>
            <c:strRef>
              <c:f>Sheet1!$A$2:$A$4</c:f>
              <c:strCache>
                <c:ptCount val="3"/>
                <c:pt idx="0">
                  <c:v>Sin dolor</c:v>
                </c:pt>
                <c:pt idx="1">
                  <c:v>Dolor sin buscar atención médica</c:v>
                </c:pt>
                <c:pt idx="2">
                  <c:v>Dolor con atención médica</c:v>
                </c:pt>
              </c:strCache>
            </c:strRef>
          </c:cat>
          <c:val>
            <c:numRef>
              <c:f>Sheet1!$B$2:$B$4</c:f>
              <c:numCache>
                <c:formatCode>General</c:formatCode>
                <c:ptCount val="3"/>
                <c:pt idx="0">
                  <c:v>67</c:v>
                </c:pt>
                <c:pt idx="1">
                  <c:v>26</c:v>
                </c:pt>
                <c:pt idx="2">
                  <c:v>7</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5.8253831423166154E-2"/>
          <c:y val="0.86560803200571124"/>
          <c:w val="0.88349222144439887"/>
          <c:h val="6.70780521366868E-2"/>
        </c:manualLayout>
      </c:layout>
      <c:overlay val="0"/>
      <c:txPr>
        <a:bodyPr/>
        <a:lstStyle/>
        <a:p>
          <a:pPr>
            <a:defRPr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78436999195923"/>
          <c:y val="8.8025889967637799E-2"/>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Lbls>
            <c:numFmt formatCode="#,##0&quot;%&quot;" sourceLinked="0"/>
            <c:txPr>
              <a:bodyPr/>
              <a:lstStyle/>
              <a:p>
                <a:pPr>
                  <a:defRPr sz="1800" b="1">
                    <a:solidFill>
                      <a:schemeClr val="bg1"/>
                    </a:solidFill>
                  </a:defRPr>
                </a:pPr>
                <a:endParaRPr lang="en-US"/>
              </a:p>
            </c:txPr>
            <c:showLegendKey val="0"/>
            <c:showVal val="1"/>
            <c:showCatName val="0"/>
            <c:showSerName val="0"/>
            <c:showPercent val="0"/>
            <c:showBubbleSize val="0"/>
            <c:showLeaderLines val="1"/>
          </c:dLbls>
          <c:cat>
            <c:strRef>
              <c:f>Sheet1!$A$2:$A$4</c:f>
              <c:strCache>
                <c:ptCount val="3"/>
                <c:pt idx="0">
                  <c:v>Médico general</c:v>
                </c:pt>
                <c:pt idx="1">
                  <c:v>Quiropráctico</c:v>
                </c:pt>
                <c:pt idx="2">
                  <c:v>Especialista</c:v>
                </c:pt>
              </c:strCache>
            </c:strRef>
          </c:cat>
          <c:val>
            <c:numRef>
              <c:f>Sheet1!$B$2:$B$4</c:f>
              <c:numCache>
                <c:formatCode>General</c:formatCode>
                <c:ptCount val="3"/>
                <c:pt idx="0">
                  <c:v>40</c:v>
                </c:pt>
                <c:pt idx="1">
                  <c:v>40</c:v>
                </c:pt>
                <c:pt idx="2">
                  <c:v>20</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9050952576556138"/>
          <c:y val="0.86560803200571002"/>
          <c:w val="0.59693821703587668"/>
          <c:h val="6.70780521366868E-2"/>
        </c:manualLayout>
      </c:layout>
      <c:overlay val="0"/>
      <c:txPr>
        <a:bodyPr/>
        <a:lstStyle/>
        <a:p>
          <a:pPr>
            <a:defRPr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928985443914"/>
          <c:y val="6.4353740236975696E-2"/>
          <c:w val="0.83634015412428964"/>
          <c:h val="0.71639769302529221"/>
        </c:manualLayout>
      </c:layout>
      <c:barChart>
        <c:barDir val="col"/>
        <c:grouping val="clustered"/>
        <c:varyColors val="0"/>
        <c:ser>
          <c:idx val="0"/>
          <c:order val="0"/>
          <c:tx>
            <c:strRef>
              <c:f>Sheet1!$B$1</c:f>
              <c:strCache>
                <c:ptCount val="1"/>
                <c:pt idx="0">
                  <c:v>Median</c:v>
                </c:pt>
              </c:strCache>
            </c:strRef>
          </c:tx>
          <c:invertIfNegative val="0"/>
          <c:errBars>
            <c:errBarType val="both"/>
            <c:errValType val="cust"/>
            <c:noEndCap val="0"/>
            <c:plus>
              <c:numRef>
                <c:f>Sheet1!$D$2:$D$5</c:f>
                <c:numCache>
                  <c:formatCode>General</c:formatCode>
                  <c:ptCount val="4"/>
                  <c:pt idx="0">
                    <c:v>10</c:v>
                  </c:pt>
                  <c:pt idx="1">
                    <c:v>8</c:v>
                  </c:pt>
                  <c:pt idx="2">
                    <c:v>13</c:v>
                  </c:pt>
                  <c:pt idx="3">
                    <c:v>19</c:v>
                  </c:pt>
                </c:numCache>
              </c:numRef>
            </c:plus>
            <c:minus>
              <c:numRef>
                <c:f>Sheet1!$C$2:$C$5</c:f>
                <c:numCache>
                  <c:formatCode>General</c:formatCode>
                  <c:ptCount val="4"/>
                  <c:pt idx="0">
                    <c:v>5</c:v>
                  </c:pt>
                  <c:pt idx="1">
                    <c:v>10.5</c:v>
                  </c:pt>
                  <c:pt idx="2">
                    <c:v>18.5</c:v>
                  </c:pt>
                  <c:pt idx="3">
                    <c:v>26</c:v>
                  </c:pt>
                </c:numCache>
              </c:numRef>
            </c:minus>
            <c:spPr>
              <a:ln w="12700"/>
            </c:spPr>
          </c:errBars>
          <c:cat>
            <c:strRef>
              <c:f>Sheet1!$A$2:$A$5</c:f>
              <c:strCache>
                <c:ptCount val="4"/>
                <c:pt idx="0">
                  <c:v>Point</c:v>
                </c:pt>
                <c:pt idx="1">
                  <c:v>One month</c:v>
                </c:pt>
                <c:pt idx="2">
                  <c:v>One year</c:v>
                </c:pt>
                <c:pt idx="3">
                  <c:v>Lifetime</c:v>
                </c:pt>
              </c:strCache>
            </c:strRef>
          </c:cat>
          <c:val>
            <c:numRef>
              <c:f>Sheet1!$B$2:$B$5</c:f>
              <c:numCache>
                <c:formatCode>General</c:formatCode>
                <c:ptCount val="4"/>
                <c:pt idx="0">
                  <c:v>15</c:v>
                </c:pt>
                <c:pt idx="1">
                  <c:v>31</c:v>
                </c:pt>
                <c:pt idx="2">
                  <c:v>39</c:v>
                </c:pt>
                <c:pt idx="3">
                  <c:v>41</c:v>
                </c:pt>
              </c:numCache>
            </c:numRef>
          </c:val>
        </c:ser>
        <c:dLbls>
          <c:showLegendKey val="0"/>
          <c:showVal val="0"/>
          <c:showCatName val="0"/>
          <c:showSerName val="0"/>
          <c:showPercent val="0"/>
          <c:showBubbleSize val="0"/>
        </c:dLbls>
        <c:gapWidth val="73"/>
        <c:axId val="135550848"/>
        <c:axId val="67657728"/>
      </c:barChart>
      <c:catAx>
        <c:axId val="135550848"/>
        <c:scaling>
          <c:orientation val="minMax"/>
        </c:scaling>
        <c:delete val="0"/>
        <c:axPos val="b"/>
        <c:title>
          <c:tx>
            <c:rich>
              <a:bodyPr/>
              <a:lstStyle/>
              <a:p>
                <a:pPr>
                  <a:defRPr sz="2000"/>
                </a:pPr>
                <a:r>
                  <a:rPr lang="es-MX" sz="2000" noProof="0" dirty="0" smtClean="0"/>
                  <a:t>Periodo de Tiempo</a:t>
                </a:r>
                <a:endParaRPr lang="es-MX" sz="2000" noProof="0" dirty="0"/>
              </a:p>
            </c:rich>
          </c:tx>
          <c:layout>
            <c:manualLayout>
              <c:xMode val="edge"/>
              <c:yMode val="edge"/>
              <c:x val="0.4661253968414284"/>
              <c:y val="0.90085515189670251"/>
            </c:manualLayout>
          </c:layout>
          <c:overlay val="0"/>
        </c:title>
        <c:majorTickMark val="none"/>
        <c:minorTickMark val="none"/>
        <c:tickLblPos val="nextTo"/>
        <c:spPr>
          <a:ln>
            <a:solidFill>
              <a:schemeClr val="tx1"/>
            </a:solidFill>
          </a:ln>
        </c:spPr>
        <c:crossAx val="67657728"/>
        <c:crosses val="autoZero"/>
        <c:auto val="1"/>
        <c:lblAlgn val="ctr"/>
        <c:lblOffset val="100"/>
        <c:noMultiLvlLbl val="0"/>
      </c:catAx>
      <c:valAx>
        <c:axId val="67657728"/>
        <c:scaling>
          <c:orientation val="minMax"/>
          <c:max val="70"/>
        </c:scaling>
        <c:delete val="0"/>
        <c:axPos val="l"/>
        <c:title>
          <c:tx>
            <c:rich>
              <a:bodyPr rot="-5400000" vert="horz"/>
              <a:lstStyle/>
              <a:p>
                <a:pPr>
                  <a:defRPr sz="2000"/>
                </a:pPr>
                <a:r>
                  <a:rPr lang="en-CA" sz="2000" dirty="0" smtClean="0"/>
                  <a:t>% de Pacientes</a:t>
                </a:r>
                <a:endParaRPr lang="en-CA" sz="2000" dirty="0"/>
              </a:p>
            </c:rich>
          </c:tx>
          <c:layout>
            <c:manualLayout>
              <c:xMode val="edge"/>
              <c:yMode val="edge"/>
              <c:x val="5.4646004540460811E-3"/>
              <c:y val="0.25815429678889296"/>
            </c:manualLayout>
          </c:layout>
          <c:overlay val="0"/>
        </c:title>
        <c:numFmt formatCode="General" sourceLinked="1"/>
        <c:majorTickMark val="out"/>
        <c:minorTickMark val="none"/>
        <c:tickLblPos val="nextTo"/>
        <c:spPr>
          <a:ln>
            <a:solidFill>
              <a:schemeClr val="tx1"/>
            </a:solidFill>
          </a:ln>
        </c:spPr>
        <c:crossAx val="135550848"/>
        <c:crosses val="autoZero"/>
        <c:crossBetween val="between"/>
      </c:valAx>
    </c:plotArea>
    <c:plotVisOnly val="1"/>
    <c:dispBlanksAs val="gap"/>
    <c:showDLblsOverMax val="0"/>
  </c:chart>
  <c:spPr>
    <a:ln>
      <a:noFill/>
    </a:ln>
  </c:spPr>
  <c:txPr>
    <a:bodyPr/>
    <a:lstStyle/>
    <a:p>
      <a:pPr>
        <a:defRPr sz="1800" b="1" i="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66240085162032"/>
          <c:y val="0.10097087378640776"/>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numFmt formatCode="#,##0&quot;%&quot;" sourceLinked="0"/>
            <c:txPr>
              <a:bodyPr/>
              <a:lstStyle/>
              <a:p>
                <a:pPr>
                  <a:defRPr sz="2000"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Sin dolor</c:v>
                </c:pt>
                <c:pt idx="1">
                  <c:v>Prevalencia puntual de lumbalgia</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24635081893235058"/>
          <c:y val="0.86560803200571124"/>
          <c:w val="0.61898083275960936"/>
          <c:h val="6.70780521366868E-2"/>
        </c:manualLayout>
      </c:layout>
      <c:overlay val="0"/>
      <c:txPr>
        <a:bodyPr/>
        <a:lstStyle/>
        <a:p>
          <a:pPr>
            <a:defRPr sz="1800"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9781598755036"/>
          <c:y val="0.10097087378640776"/>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numFmt formatCode="#,##0&quot;%&quot;" sourceLinked="0"/>
            <c:txPr>
              <a:bodyPr/>
              <a:lstStyle/>
              <a:p>
                <a:pPr>
                  <a:defRPr sz="2000"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Sin dolor</c:v>
                </c:pt>
                <c:pt idx="1">
                  <c:v>Lumbalgia</c:v>
                </c:pt>
              </c:strCache>
            </c:str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24635081893235058"/>
          <c:y val="0.86560803200571124"/>
          <c:w val="0.51758480043043853"/>
          <c:h val="6.70780521366868E-2"/>
        </c:manualLayout>
      </c:layout>
      <c:overlay val="0"/>
      <c:txPr>
        <a:bodyPr/>
        <a:lstStyle/>
        <a:p>
          <a:pPr>
            <a:defRPr sz="1800"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0"/>
              <c:delete val="1"/>
            </c:dLbl>
            <c:dLbl>
              <c:idx val="1"/>
              <c:layout>
                <c:manualLayout>
                  <c:x val="0.11323162729658809"/>
                  <c:y val="0.17812500000000001"/>
                </c:manualLayout>
              </c:layout>
              <c:tx>
                <c:rich>
                  <a:bodyPr/>
                  <a:lstStyle/>
                  <a:p>
                    <a:pPr>
                      <a:defRPr b="1">
                        <a:solidFill>
                          <a:schemeClr val="bg1"/>
                        </a:solidFill>
                      </a:defRPr>
                    </a:pPr>
                    <a:r>
                      <a:rPr lang="en-US" b="1" dirty="0" smtClean="0"/>
                      <a:t>Sin</a:t>
                    </a:r>
                    <a:r>
                      <a:rPr lang="en-US" b="1" baseline="0" dirty="0" smtClean="0"/>
                      <a:t> dolor</a:t>
                    </a:r>
                    <a:r>
                      <a:rPr lang="en-US" b="1" dirty="0" smtClean="0"/>
                      <a:t> 16%</a:t>
                    </a:r>
                    <a:endParaRPr lang="en-US" b="1" dirty="0"/>
                  </a:p>
                </c:rich>
              </c:tx>
              <c:spPr/>
              <c:showLegendKey val="0"/>
              <c:showVal val="1"/>
              <c:showCatName val="1"/>
              <c:showSerName val="0"/>
              <c:showPercent val="0"/>
              <c:showBubbleSize val="0"/>
            </c:dLbl>
            <c:txPr>
              <a:bodyPr/>
              <a:lstStyle/>
              <a:p>
                <a:pPr>
                  <a:defRPr>
                    <a:solidFill>
                      <a:schemeClr val="bg1"/>
                    </a:solidFill>
                  </a:defRPr>
                </a:pPr>
                <a:endParaRPr lang="en-US"/>
              </a:p>
            </c:txPr>
            <c:showLegendKey val="0"/>
            <c:showVal val="1"/>
            <c:showCatName val="1"/>
            <c:showSerName val="0"/>
            <c:showPercent val="0"/>
            <c:showBubbleSize val="0"/>
            <c:showLeaderLines val="1"/>
          </c:dLbls>
          <c:cat>
            <c:strRef>
              <c:f>Sheet1!$A$2:$A$3</c:f>
              <c:strCache>
                <c:ptCount val="2"/>
                <c:pt idx="0">
                  <c:v>Lumbalgia</c:v>
                </c:pt>
                <c:pt idx="1">
                  <c:v>Sin dolor</c:v>
                </c:pt>
              </c:strCache>
            </c:strRef>
          </c:cat>
          <c:val>
            <c:numRef>
              <c:f>Sheet1!$B$2:$B$3</c:f>
              <c:numCache>
                <c:formatCode>General</c:formatCode>
                <c:ptCount val="2"/>
                <c:pt idx="0">
                  <c:v>84</c:v>
                </c:pt>
                <c:pt idx="1">
                  <c:v>16</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6111111111124"/>
          <c:y val="0.16735356624111281"/>
          <c:w val="0.85763888888889006"/>
          <c:h val="0.6025145885890475"/>
        </c:manualLayout>
      </c:layout>
      <c:barChart>
        <c:barDir val="col"/>
        <c:grouping val="clustered"/>
        <c:varyColors val="0"/>
        <c:ser>
          <c:idx val="0"/>
          <c:order val="0"/>
          <c:tx>
            <c:strRef>
              <c:f>Sheet1!$A$2</c:f>
              <c:strCache>
                <c:ptCount val="1"/>
                <c:pt idx="0">
                  <c:v>Promedio</c:v>
                </c:pt>
              </c:strCache>
            </c:strRef>
          </c:tx>
          <c:spPr>
            <a:solidFill>
              <a:schemeClr val="accent2"/>
            </a:solidFill>
            <a:ln w="9525">
              <a:solidFill>
                <a:schemeClr val="bg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Puntual</c:v>
                </c:pt>
                <c:pt idx="1">
                  <c:v>1 Mes</c:v>
                </c:pt>
                <c:pt idx="2">
                  <c:v>1 Año</c:v>
                </c:pt>
              </c:strCache>
            </c:strRef>
          </c:cat>
          <c:val>
            <c:numRef>
              <c:f>Sheet1!$B$2:$D$2</c:f>
              <c:numCache>
                <c:formatCode>0%</c:formatCode>
                <c:ptCount val="3"/>
                <c:pt idx="0">
                  <c:v>0.18000000000000013</c:v>
                </c:pt>
                <c:pt idx="1">
                  <c:v>0.26</c:v>
                </c:pt>
                <c:pt idx="2">
                  <c:v>0.38000000000000034</c:v>
                </c:pt>
              </c:numCache>
            </c:numRef>
          </c:val>
        </c:ser>
        <c:ser>
          <c:idx val="1"/>
          <c:order val="1"/>
          <c:tx>
            <c:strRef>
              <c:f>Sheet1!$A$3</c:f>
              <c:strCache>
                <c:ptCount val="1"/>
                <c:pt idx="0">
                  <c:v>Mediana</c:v>
                </c:pt>
              </c:strCache>
            </c:strRef>
          </c:tx>
          <c:spPr>
            <a:solidFill>
              <a:schemeClr val="accent1"/>
            </a:solidFill>
            <a:ln w="9525">
              <a:solidFill>
                <a:schemeClr val="bg1"/>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Puntual</c:v>
                </c:pt>
                <c:pt idx="1">
                  <c:v>1 Mes</c:v>
                </c:pt>
                <c:pt idx="2">
                  <c:v>1 Año</c:v>
                </c:pt>
              </c:strCache>
            </c:strRef>
          </c:cat>
          <c:val>
            <c:numRef>
              <c:f>Sheet1!$B$3:$D$3</c:f>
              <c:numCache>
                <c:formatCode>0%</c:formatCode>
                <c:ptCount val="3"/>
                <c:pt idx="0">
                  <c:v>0.15000000000000013</c:v>
                </c:pt>
                <c:pt idx="1">
                  <c:v>0.29000000000000026</c:v>
                </c:pt>
                <c:pt idx="2">
                  <c:v>0.36000000000000026</c:v>
                </c:pt>
              </c:numCache>
            </c:numRef>
          </c:val>
        </c:ser>
        <c:dLbls>
          <c:showLegendKey val="0"/>
          <c:showVal val="0"/>
          <c:showCatName val="0"/>
          <c:showSerName val="0"/>
          <c:showPercent val="0"/>
          <c:showBubbleSize val="0"/>
        </c:dLbls>
        <c:gapWidth val="150"/>
        <c:axId val="80278272"/>
        <c:axId val="80280192"/>
      </c:barChart>
      <c:catAx>
        <c:axId val="80278272"/>
        <c:scaling>
          <c:orientation val="minMax"/>
        </c:scaling>
        <c:delete val="0"/>
        <c:axPos val="b"/>
        <c:title>
          <c:tx>
            <c:rich>
              <a:bodyPr/>
              <a:lstStyle/>
              <a:p>
                <a:pPr>
                  <a:defRPr b="1"/>
                </a:pPr>
                <a:r>
                  <a:rPr lang="en-CA" b="1" dirty="0" smtClean="0"/>
                  <a:t>Punto en el Tiempo</a:t>
                </a:r>
                <a:endParaRPr lang="en-CA" b="1" dirty="0"/>
              </a:p>
            </c:rich>
          </c:tx>
          <c:layout>
            <c:manualLayout>
              <c:xMode val="edge"/>
              <c:yMode val="edge"/>
              <c:x val="0.50010416666666657"/>
              <c:y val="0.88611839054098818"/>
            </c:manualLayout>
          </c:layout>
          <c:overlay val="0"/>
        </c:title>
        <c:numFmt formatCode="General" sourceLinked="1"/>
        <c:majorTickMark val="none"/>
        <c:minorTickMark val="none"/>
        <c:tickLblPos val="nextTo"/>
        <c:spPr>
          <a:ln w="3175">
            <a:solidFill>
              <a:schemeClr val="tx1"/>
            </a:solidFill>
            <a:prstDash val="solid"/>
          </a:ln>
        </c:spPr>
        <c:txPr>
          <a:bodyPr rot="0" vert="horz"/>
          <a:lstStyle/>
          <a:p>
            <a:pPr>
              <a:defRPr sz="1800" b="1">
                <a:latin typeface="+mj-lt"/>
              </a:defRPr>
            </a:pPr>
            <a:endParaRPr lang="en-US"/>
          </a:p>
        </c:txPr>
        <c:crossAx val="80280192"/>
        <c:crosses val="autoZero"/>
        <c:auto val="1"/>
        <c:lblAlgn val="ctr"/>
        <c:lblOffset val="100"/>
        <c:tickLblSkip val="1"/>
        <c:tickMarkSkip val="1"/>
        <c:noMultiLvlLbl val="0"/>
      </c:catAx>
      <c:valAx>
        <c:axId val="80280192"/>
        <c:scaling>
          <c:orientation val="minMax"/>
        </c:scaling>
        <c:delete val="0"/>
        <c:axPos val="l"/>
        <c:title>
          <c:tx>
            <c:rich>
              <a:bodyPr rot="-5400000" vert="horz"/>
              <a:lstStyle/>
              <a:p>
                <a:pPr>
                  <a:defRPr sz="1800" b="1">
                    <a:latin typeface="+mj-lt"/>
                  </a:defRPr>
                </a:pPr>
                <a:r>
                  <a:rPr lang="en-CA" dirty="0" smtClean="0"/>
                  <a:t>Prevalencia</a:t>
                </a:r>
                <a:endParaRPr lang="en-CA" sz="1800" b="1" dirty="0">
                  <a:latin typeface="+mj-lt"/>
                </a:endParaRPr>
              </a:p>
            </c:rich>
          </c:tx>
          <c:layout>
            <c:manualLayout>
              <c:xMode val="edge"/>
              <c:yMode val="edge"/>
              <c:x val="3.1389435695538081E-3"/>
              <c:y val="0.32183411054200795"/>
            </c:manualLayout>
          </c:layout>
          <c:overlay val="0"/>
        </c:title>
        <c:numFmt formatCode="0%" sourceLinked="0"/>
        <c:majorTickMark val="out"/>
        <c:minorTickMark val="none"/>
        <c:tickLblPos val="nextTo"/>
        <c:spPr>
          <a:ln w="3175">
            <a:solidFill>
              <a:schemeClr val="tx1"/>
            </a:solidFill>
            <a:prstDash val="solid"/>
          </a:ln>
        </c:spPr>
        <c:txPr>
          <a:bodyPr rot="0" vert="horz"/>
          <a:lstStyle/>
          <a:p>
            <a:pPr>
              <a:defRPr b="1">
                <a:latin typeface="+mj-lt"/>
              </a:defRPr>
            </a:pPr>
            <a:endParaRPr lang="en-US"/>
          </a:p>
        </c:txPr>
        <c:crossAx val="80278272"/>
        <c:crosses val="autoZero"/>
        <c:crossBetween val="between"/>
        <c:majorUnit val="0.1"/>
      </c:valAx>
      <c:spPr>
        <a:noFill/>
        <a:ln w="25400">
          <a:noFill/>
        </a:ln>
      </c:spPr>
    </c:plotArea>
    <c:legend>
      <c:legendPos val="b"/>
      <c:layout>
        <c:manualLayout>
          <c:xMode val="edge"/>
          <c:yMode val="edge"/>
          <c:x val="0.24042664588801399"/>
          <c:y val="4.7309736768340882E-2"/>
          <c:w val="0.52733131014873169"/>
          <c:h val="9.1127098321343289E-2"/>
        </c:manualLayout>
      </c:layout>
      <c:overlay val="0"/>
      <c:spPr>
        <a:noFill/>
        <a:ln w="3175">
          <a:noFill/>
          <a:prstDash val="solid"/>
        </a:ln>
      </c:spPr>
      <c:txPr>
        <a:bodyPr/>
        <a:lstStyle/>
        <a:p>
          <a:pPr>
            <a:defRPr sz="1800" b="1">
              <a:latin typeface="+mj-lt"/>
            </a:defRPr>
          </a:pPr>
          <a:endParaRPr lang="en-US"/>
        </a:p>
      </c:tx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9649343060673"/>
          <c:y val="0.11650485436893215"/>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dLbl>
              <c:idx val="0"/>
              <c:layout>
                <c:manualLayout>
                  <c:x val="-0.15291055094968384"/>
                  <c:y val="5.0439568840302734E-2"/>
                </c:manualLayout>
              </c:layout>
              <c:showLegendKey val="0"/>
              <c:showVal val="1"/>
              <c:showCatName val="0"/>
              <c:showSerName val="0"/>
              <c:showPercent val="0"/>
              <c:showBubbleSize val="0"/>
            </c:dLbl>
            <c:dLbl>
              <c:idx val="1"/>
              <c:layout>
                <c:manualLayout>
                  <c:x val="0.13711218592165325"/>
                  <c:y val="-4.7825497540962734E-2"/>
                </c:manualLayout>
              </c:layout>
              <c:showLegendKey val="0"/>
              <c:showVal val="1"/>
              <c:showCatName val="0"/>
              <c:showSerName val="0"/>
              <c:showPercent val="0"/>
              <c:showBubbleSize val="0"/>
            </c:dLbl>
            <c:numFmt formatCode="#,##0&quot;%&quot;" sourceLinked="0"/>
            <c:txPr>
              <a:bodyPr/>
              <a:lstStyle/>
              <a:p>
                <a:pPr>
                  <a:defRPr sz="2000" b="1">
                    <a:solidFill>
                      <a:schemeClr val="bg1"/>
                    </a:solidFill>
                  </a:defRPr>
                </a:pPr>
                <a:endParaRPr lang="en-US"/>
              </a:p>
            </c:txPr>
            <c:showLegendKey val="0"/>
            <c:showVal val="1"/>
            <c:showCatName val="0"/>
            <c:showSerName val="0"/>
            <c:showPercent val="0"/>
            <c:showBubbleSize val="0"/>
            <c:showLeaderLines val="1"/>
          </c:dLbls>
          <c:cat>
            <c:strRef>
              <c:f>Sheet1!$A$2:$A$3</c:f>
              <c:strCache>
                <c:ptCount val="2"/>
                <c:pt idx="0">
                  <c:v>Todos los demás tipos de dolor unidos</c:v>
                </c:pt>
                <c:pt idx="1">
                  <c:v>Lumbalgia</c:v>
                </c:pt>
              </c:strCache>
            </c:strRef>
          </c:cat>
          <c:val>
            <c:numRef>
              <c:f>Sheet1!$B$2:$B$3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9932657205505408"/>
          <c:y val="0.86560803200571124"/>
          <c:w val="0.67041360278165052"/>
          <c:h val="6.70780521366868E-2"/>
        </c:manualLayout>
      </c:layout>
      <c:overlay val="0"/>
      <c:txPr>
        <a:bodyPr/>
        <a:lstStyle/>
        <a:p>
          <a:pPr>
            <a:defRPr sz="1600"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19289313670488"/>
          <c:y val="0.11650485436893215"/>
          <c:w val="0.40708372144150606"/>
          <c:h val="0.71720510664322457"/>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dLbl>
              <c:idx val="0"/>
              <c:layout>
                <c:manualLayout>
                  <c:x val="-4.9150462547802393E-2"/>
                  <c:y val="0.1262655760262977"/>
                </c:manualLayout>
              </c:layout>
              <c:numFmt formatCode="#,##0&quot;%&quot;" sourceLinked="0"/>
              <c:spPr/>
              <c:txPr>
                <a:bodyPr/>
                <a:lstStyle/>
                <a:p>
                  <a:pPr>
                    <a:defRPr sz="2000" b="1">
                      <a:solidFill>
                        <a:schemeClr val="bg1"/>
                      </a:solidFill>
                    </a:defRPr>
                  </a:pPr>
                  <a:endParaRPr lang="en-US"/>
                </a:p>
              </c:txPr>
              <c:showLegendKey val="0"/>
              <c:showVal val="1"/>
              <c:showCatName val="0"/>
              <c:showSerName val="0"/>
              <c:showPercent val="0"/>
              <c:showBubbleSize val="0"/>
            </c:dLbl>
            <c:dLbl>
              <c:idx val="1"/>
              <c:layout>
                <c:manualLayout>
                  <c:x val="2.3800297372821088E-2"/>
                  <c:y val="-0.19743811635196112"/>
                </c:manualLayout>
              </c:layout>
              <c:numFmt formatCode="#,##0&quot;%&quot;" sourceLinked="0"/>
              <c:spPr/>
              <c:txPr>
                <a:bodyPr/>
                <a:lstStyle/>
                <a:p>
                  <a:pPr>
                    <a:defRPr sz="2000" b="1">
                      <a:solidFill>
                        <a:schemeClr val="bg1"/>
                      </a:solidFill>
                    </a:defRPr>
                  </a:pPr>
                  <a:endParaRPr lang="en-US"/>
                </a:p>
              </c:txPr>
              <c:showLegendKey val="0"/>
              <c:showVal val="1"/>
              <c:showCatName val="0"/>
              <c:showSerName val="0"/>
              <c:showPercent val="0"/>
              <c:showBubbleSize val="0"/>
            </c:dLbl>
            <c:numFmt formatCode="#,##0&quot;%&quot;" sourceLinked="0"/>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Sheet1!$A$2:$A$3</c:f>
              <c:strCache>
                <c:ptCount val="2"/>
                <c:pt idx="0">
                  <c:v>Lumbalgia crónica</c:v>
                </c:pt>
                <c:pt idx="1">
                  <c:v>Lumbalgia aguda</c:v>
                </c:pt>
              </c:strCache>
            </c:strRef>
          </c:cat>
          <c:val>
            <c:numRef>
              <c:f>Sheet1!$B$2:$B$3</c:f>
              <c:numCache>
                <c:formatCode>General</c:formatCode>
                <c:ptCount val="2"/>
                <c:pt idx="0">
                  <c:v>10</c:v>
                </c:pt>
                <c:pt idx="1">
                  <c:v>90</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9.7930539725884738E-2"/>
          <c:y val="0.86560803200571002"/>
          <c:w val="0.8173643742732013"/>
          <c:h val="6.70780521366868E-2"/>
        </c:manualLayout>
      </c:layout>
      <c:overlay val="0"/>
      <c:txPr>
        <a:bodyPr/>
        <a:lstStyle/>
        <a:p>
          <a:pPr>
            <a:defRPr sz="1800" b="1"/>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15597030900307E-2"/>
          <c:y val="0.17605177993527507"/>
          <c:w val="0.38357159800285962"/>
          <c:h val="0.67578115842316133"/>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solidFill>
              <a:ln>
                <a:solidFill>
                  <a:schemeClr val="bg1"/>
                </a:solidFill>
              </a:ln>
            </c:spPr>
          </c:dPt>
          <c:dPt>
            <c:idx val="1"/>
            <c:bubble3D val="0"/>
            <c:spPr>
              <a:solidFill>
                <a:schemeClr val="accent1"/>
              </a:solidFill>
              <a:ln>
                <a:solidFill>
                  <a:schemeClr val="bg1"/>
                </a:solidFill>
              </a:ln>
            </c:spPr>
          </c:dPt>
          <c:dLbls>
            <c:numFmt formatCode="#,##0&quot;%&quot;" sourceLinked="0"/>
            <c:txPr>
              <a:bodyPr/>
              <a:lstStyle/>
              <a:p>
                <a:pPr>
                  <a:defRPr sz="1800" b="1">
                    <a:solidFill>
                      <a:schemeClr val="bg1"/>
                    </a:solidFill>
                  </a:defRPr>
                </a:pPr>
                <a:endParaRPr lang="en-US"/>
              </a:p>
            </c:txPr>
            <c:showLegendKey val="0"/>
            <c:showVal val="1"/>
            <c:showCatName val="0"/>
            <c:showSerName val="0"/>
            <c:showPercent val="0"/>
            <c:showBubbleSize val="0"/>
            <c:showLeaderLines val="1"/>
          </c:dLbls>
          <c:cat>
            <c:strRef>
              <c:f>Sheet1!$A$2:$A$4</c:f>
              <c:strCache>
                <c:ptCount val="3"/>
                <c:pt idx="0">
                  <c:v>Dolor no-específico</c:v>
                </c:pt>
                <c:pt idx="1">
                  <c:v>Dolor asociado con radiculopatía y estenosis</c:v>
                </c:pt>
                <c:pt idx="2">
                  <c:v>Otras causas específicas</c:v>
                </c:pt>
              </c:strCache>
            </c:strRef>
          </c:cat>
          <c:val>
            <c:numRef>
              <c:f>Sheet1!$B$2:$B$4</c:f>
              <c:numCache>
                <c:formatCode>General</c:formatCode>
                <c:ptCount val="3"/>
                <c:pt idx="0">
                  <c:v>85</c:v>
                </c:pt>
                <c:pt idx="1">
                  <c:v>8</c:v>
                </c:pt>
                <c:pt idx="2">
                  <c:v>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7454442368105898"/>
          <c:y val="0.36795087021889339"/>
          <c:w val="0.50194345288029363"/>
          <c:h val="0.31587799097928426"/>
        </c:manualLayout>
      </c:layout>
      <c:overlay val="0"/>
      <c:txPr>
        <a:bodyPr/>
        <a:lstStyle/>
        <a:p>
          <a:pPr>
            <a:defRPr b="0"/>
          </a:pPr>
          <a:endParaRPr lang="en-US"/>
        </a:p>
      </c:txPr>
    </c:legend>
    <c:plotVisOnly val="1"/>
    <c:dispBlanksAs val="zero"/>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iams.nih.gov/Health_Info/Back_Pain/back_pain_ff.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d.umich.edu/1info/fhp/practiceguides/back/back.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marL="0" marR="0" indent="0" algn="l" defTabSz="914400" rtl="0" eaLnBrk="1" fontAlgn="auto" latinLnBrk="0" hangingPunct="1">
              <a:spcAft>
                <a:spcPts val="600"/>
              </a:spcAft>
              <a:buClrTx/>
              <a:buSzTx/>
              <a:buFontTx/>
              <a:buNone/>
              <a:tabLst/>
              <a:defRPr/>
            </a:pPr>
            <a:r>
              <a:rPr lang="es-MX" baseline="0" dirty="0" smtClean="0"/>
              <a:t>En una revisión sistemática de 30 estudios metodológicamente aceptables, ocho estudios proporcionaron resultados sobre la prevalencia a 1-año e indicaron que  la prevalencia a 1-year de lumbalgia está en el rango de 22 a 65%.</a:t>
            </a:r>
          </a:p>
          <a:p>
            <a:pPr marL="0" marR="0" indent="0" algn="l" defTabSz="914400" rtl="0" eaLnBrk="1" fontAlgn="auto" latinLnBrk="0" hangingPunct="1">
              <a:spcAft>
                <a:spcPts val="600"/>
              </a:spcAft>
              <a:buClrTx/>
              <a:buSzTx/>
              <a:buFontTx/>
              <a:buNone/>
              <a:tabLst/>
              <a:defRPr/>
            </a:pPr>
            <a:endParaRPr lang="es-MX" baseline="0" dirty="0" smtClean="0"/>
          </a:p>
          <a:p>
            <a:pPr>
              <a:spcAft>
                <a:spcPts val="600"/>
              </a:spcAft>
            </a:pPr>
            <a:r>
              <a:rPr lang="es-MX" b="1" dirty="0" smtClean="0"/>
              <a:t>Referencia</a:t>
            </a:r>
            <a:endParaRPr lang="es-MX" b="1" baseline="0" dirty="0" smtClean="0"/>
          </a:p>
          <a:p>
            <a:pPr>
              <a:defRPr/>
            </a:pPr>
            <a:r>
              <a:rPr lang="en-CA" dirty="0" smtClean="0"/>
              <a:t>Walker BF. The prevalence of low back pain: a systematic review of the literature from 1966 to 1998. </a:t>
            </a:r>
            <a:r>
              <a:rPr lang="en-CA" i="1" dirty="0" smtClean="0"/>
              <a:t>J Spinal Disord</a:t>
            </a:r>
            <a:r>
              <a:rPr lang="en-CA" dirty="0" smtClean="0"/>
              <a:t> 2000; 13(3):205-17.</a:t>
            </a:r>
          </a:p>
        </p:txBody>
      </p:sp>
      <p:sp>
        <p:nvSpPr>
          <p:cNvPr id="4" name="Slide Number Placeholder 3"/>
          <p:cNvSpPr>
            <a:spLocks noGrp="1"/>
          </p:cNvSpPr>
          <p:nvPr>
            <p:ph type="sldNum" sz="quarter" idx="10"/>
          </p:nvPr>
        </p:nvSpPr>
        <p:spPr/>
        <p:txBody>
          <a:bodyPr/>
          <a:lstStyle/>
          <a:p>
            <a:fld id="{26EE3837-FAC3-4AF5-AFC9-0F67F9E94C5D}" type="slidenum">
              <a:rPr lang="es-VE" smtClean="0"/>
              <a:pPr/>
              <a:t>10</a:t>
            </a:fld>
            <a:endParaRPr lang="es-VE" dirty="0"/>
          </a:p>
        </p:txBody>
      </p:sp>
    </p:spTree>
    <p:extLst>
      <p:ext uri="{BB962C8B-B14F-4D97-AF65-F5344CB8AC3E}">
        <p14:creationId xmlns:p14="http://schemas.microsoft.com/office/powerpoint/2010/main" val="19361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Aft>
                <a:spcPts val="600"/>
              </a:spcAft>
              <a:buClrTx/>
              <a:buSzTx/>
              <a:buFontTx/>
              <a:buNone/>
              <a:tabLst/>
              <a:defRPr/>
            </a:pPr>
            <a:r>
              <a:rPr lang="es-MX" b="1" baseline="0" dirty="0" smtClean="0"/>
              <a:t>Notas del Conferencista</a:t>
            </a:r>
          </a:p>
          <a:p>
            <a:pPr>
              <a:spcAft>
                <a:spcPts val="600"/>
              </a:spcAft>
            </a:pPr>
            <a:r>
              <a:rPr lang="es-MX" baseline="0" dirty="0" smtClean="0"/>
              <a:t>En una revisión sistemática de 30 estudios metodológicamente aceptables, 12 estudios proporcionaron resultados sobre la prevalencia durante la vida e indicaron que la prevalencia de lumbalgia</a:t>
            </a:r>
            <a:r>
              <a:rPr lang="es-MX" dirty="0" smtClean="0"/>
              <a:t> durante la vida </a:t>
            </a:r>
            <a:r>
              <a:rPr lang="es-MX" baseline="0" dirty="0" smtClean="0"/>
              <a:t>está en el rango de 11–84%.</a:t>
            </a:r>
          </a:p>
          <a:p>
            <a:pPr>
              <a:spcAft>
                <a:spcPts val="600"/>
              </a:spcAft>
            </a:pPr>
            <a:endParaRPr lang="es-MX" baseline="0" dirty="0" smtClean="0"/>
          </a:p>
          <a:p>
            <a:pPr>
              <a:spcAft>
                <a:spcPts val="600"/>
              </a:spcAft>
            </a:pPr>
            <a:r>
              <a:rPr lang="es-MX" b="1" dirty="0" smtClean="0"/>
              <a:t>Referencia</a:t>
            </a:r>
          </a:p>
          <a:p>
            <a:pPr>
              <a:defRPr/>
            </a:pPr>
            <a:r>
              <a:rPr lang="en-CA" dirty="0" smtClean="0"/>
              <a:t>Walker BF. The prevalence of low back pain: a systematic review of the literature from 1966 to 1998. </a:t>
            </a:r>
            <a:r>
              <a:rPr lang="en-CA" i="1" dirty="0" smtClean="0"/>
              <a:t>J Spinal Disord</a:t>
            </a:r>
            <a:r>
              <a:rPr lang="en-CA" dirty="0" smtClean="0"/>
              <a:t> 2000; 13(3):205-17.</a:t>
            </a:r>
          </a:p>
          <a:p>
            <a:pPr marL="0" marR="0" indent="0" algn="l" defTabSz="914400" rtl="0" eaLnBrk="1" fontAlgn="auto" latinLnBrk="0" hangingPunct="1">
              <a:spcAft>
                <a:spcPts val="600"/>
              </a:spcAft>
              <a:buClrTx/>
              <a:buSzTx/>
              <a:buFontTx/>
              <a:buNone/>
              <a:tabLst/>
              <a:defRPr/>
            </a:pPr>
            <a:endParaRPr lang="en-US" noProof="0" dirty="0" smtClean="0"/>
          </a:p>
          <a:p>
            <a:pPr>
              <a:spcAft>
                <a:spcPts val="600"/>
              </a:spcAft>
            </a:pPr>
            <a:endParaRPr lang="en-US" baseline="0" noProof="0" dirty="0" smtClean="0"/>
          </a:p>
          <a:p>
            <a:pPr marL="0" marR="0" indent="0" algn="l" defTabSz="914400" rtl="0" eaLnBrk="1" fontAlgn="auto" latinLnBrk="0" hangingPunct="1">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11</a:t>
            </a:fld>
            <a:endParaRPr lang="es-V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muestra los valores de la mediana de prevalencia (rojo) y el promedio de prevalencia (azul) obtenidos de una revisión sistemática de la literatura que cubrió la </a:t>
            </a:r>
            <a:r>
              <a:rPr lang="es-MX" baseline="0" dirty="0" smtClean="0"/>
              <a:t>literatura publicada de 1980 a 2009. Mediana</a:t>
            </a:r>
            <a:r>
              <a:rPr lang="es-MX" dirty="0" smtClean="0"/>
              <a:t> se refiere al valor exactamente en la mitad (entre el menor y el mayor) mientras que el promedio es la suma de todos los valores dividida entre el número total de muestras.</a:t>
            </a:r>
          </a:p>
          <a:p>
            <a:pPr>
              <a:spcAft>
                <a:spcPts val="600"/>
              </a:spcAft>
            </a:pPr>
            <a:endParaRPr lang="es-MX" baseline="0" dirty="0" smtClean="0"/>
          </a:p>
          <a:p>
            <a:pPr>
              <a:spcAft>
                <a:spcPts val="600"/>
              </a:spcAft>
            </a:pPr>
            <a:r>
              <a:rPr lang="es-MX" b="1" dirty="0" smtClean="0"/>
              <a:t>Referencia</a:t>
            </a:r>
          </a:p>
          <a:p>
            <a:r>
              <a:rPr lang="en-US" dirty="0" smtClean="0"/>
              <a:t>Hoy D </a:t>
            </a:r>
            <a:r>
              <a:rPr lang="en-US" i="1" dirty="0" smtClean="0"/>
              <a:t>et al. </a:t>
            </a:r>
            <a:r>
              <a:rPr lang="en-US" dirty="0" smtClean="0"/>
              <a:t>The epidemiology of low back pain. </a:t>
            </a:r>
            <a:r>
              <a:rPr lang="en-US" i="1" dirty="0" smtClean="0"/>
              <a:t>Best Pract Res Clin Rheumatol </a:t>
            </a:r>
            <a:r>
              <a:rPr lang="en-US" dirty="0" smtClean="0"/>
              <a:t>2010; 24(6):769-81. </a:t>
            </a:r>
          </a:p>
          <a:p>
            <a:pPr>
              <a:spcAft>
                <a:spcPts val="600"/>
              </a:spcAft>
            </a:pPr>
            <a:endParaRPr lang="en-US" dirty="0"/>
          </a:p>
          <a:p>
            <a:pPr>
              <a:spcAft>
                <a:spcPts val="600"/>
              </a:spcAft>
            </a:pPr>
            <a:endParaRPr lang="en-US"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12</a:t>
            </a:fld>
            <a:endParaRPr lang="es-VE" dirty="0"/>
          </a:p>
        </p:txBody>
      </p:sp>
    </p:spTree>
    <p:extLst>
      <p:ext uri="{BB962C8B-B14F-4D97-AF65-F5344CB8AC3E}">
        <p14:creationId xmlns:p14="http://schemas.microsoft.com/office/powerpoint/2010/main" val="330765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b="1" baseline="0" dirty="0" smtClean="0"/>
              <a:t>Notas del Conferencista</a:t>
            </a:r>
          </a:p>
          <a:p>
            <a:pPr>
              <a:spcAft>
                <a:spcPts val="600"/>
              </a:spcAft>
              <a:defRPr/>
            </a:pPr>
            <a:r>
              <a:rPr lang="es-MX" b="0" baseline="0" dirty="0" smtClean="0"/>
              <a:t>Una revisión sistemática de 165 estudios de 54 países mostró que la prevalencia de lumbalgia era mayor entre mujeres y sujetos de 40</a:t>
            </a:r>
            <a:r>
              <a:rPr lang="es-MX" b="0" dirty="0" smtClean="0"/>
              <a:t> y </a:t>
            </a:r>
            <a:r>
              <a:rPr lang="es-MX" b="0" baseline="0" dirty="0" smtClean="0"/>
              <a:t>80 años de edad.  La prevalencia genera promedio de lumbalgia fue mayor entre mujeres que entre hombres entre los grupos de edad mientras que la prevalencia general promedio de lumbalgia fue significativamente mayor entre mujeres que entre hombres. La prevalencia puntual promedio y la prevalencia promedio a 1-mes</a:t>
            </a:r>
            <a:r>
              <a:rPr lang="es-MX" b="0" dirty="0" smtClean="0"/>
              <a:t> fueron </a:t>
            </a:r>
            <a:r>
              <a:rPr lang="es-MX" b="0" baseline="0" dirty="0" smtClean="0"/>
              <a:t>significativamente mayores entre las mujeres </a:t>
            </a:r>
            <a:r>
              <a:rPr lang="es-MX" dirty="0" smtClean="0"/>
              <a:t>en comparación con los hombres pero la prevalencia a 1-año y la prevalencia durante la vida no difirieron significativamente entre géneros. </a:t>
            </a:r>
            <a:endParaRPr lang="es-MX" b="0" baseline="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s-MX" b="1" baseline="0" dirty="0" smtClean="0"/>
              <a:t>Referencia</a:t>
            </a:r>
          </a:p>
          <a:p>
            <a:pPr>
              <a:defRPr/>
            </a:pPr>
            <a:r>
              <a:rPr lang="en-CA" dirty="0" smtClean="0"/>
              <a:t>Hoy D </a:t>
            </a:r>
            <a:r>
              <a:rPr lang="en-CA" i="1" dirty="0" smtClean="0"/>
              <a:t>et al. </a:t>
            </a:r>
            <a:r>
              <a:rPr lang="en-CA" dirty="0" smtClean="0"/>
              <a:t>A systematic review of the global prevalence of low back pain. </a:t>
            </a:r>
            <a:br>
              <a:rPr lang="en-CA" dirty="0" smtClean="0"/>
            </a:br>
            <a:r>
              <a:rPr lang="en-CA" i="1" dirty="0" smtClean="0"/>
              <a:t>Arthritis Rheum</a:t>
            </a:r>
            <a:r>
              <a:rPr lang="en-CA" dirty="0" smtClean="0"/>
              <a:t> 2012; 64(6):2028-37.</a:t>
            </a:r>
          </a:p>
          <a:p>
            <a:pPr marL="0" marR="0" indent="0" algn="l" defTabSz="914400" rtl="0" eaLnBrk="1" fontAlgn="auto" latinLnBrk="0" hangingPunct="1">
              <a:lnSpc>
                <a:spcPct val="100000"/>
              </a:lnSpc>
              <a:spcBef>
                <a:spcPts val="0"/>
              </a:spcBef>
              <a:spcAft>
                <a:spcPts val="600"/>
              </a:spcAft>
              <a:buClrTx/>
              <a:buSzTx/>
              <a:buFontTx/>
              <a:buNone/>
              <a:tabLst/>
              <a:defRPr/>
            </a:pPr>
            <a:endParaRPr lang="en-CA" dirty="0"/>
          </a:p>
          <a:p>
            <a:pPr marL="0" marR="0" indent="0" algn="l" defTabSz="914400" rtl="0" eaLnBrk="1" fontAlgn="auto" latinLnBrk="0" hangingPunct="1">
              <a:lnSpc>
                <a:spcPct val="100000"/>
              </a:lnSpc>
              <a:spcBef>
                <a:spcPts val="0"/>
              </a:spcBef>
              <a:spcAft>
                <a:spcPts val="600"/>
              </a:spcAft>
              <a:buClrTx/>
              <a:buSzTx/>
              <a:buFontTx/>
              <a:buNone/>
              <a:tabLst/>
              <a:defRPr/>
            </a:pPr>
            <a:endParaRPr lang="en-CA" b="0" baseline="0"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13</a:t>
            </a:fld>
            <a:endParaRPr lang="es-V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a:t>
            </a:r>
            <a:r>
              <a:rPr lang="es-MX" baseline="0" dirty="0" smtClean="0"/>
              <a:t>compara la prevalencia de lumbalgia en </a:t>
            </a:r>
            <a:r>
              <a:rPr lang="es-MX" dirty="0" smtClean="0"/>
              <a:t>1992 y 2006 en Carolina del Norte c</a:t>
            </a:r>
            <a:r>
              <a:rPr lang="es-MX" baseline="0" dirty="0" smtClean="0"/>
              <a:t>on base en género y raza. Casi en todos los casos, el porcentaje de aumento en la pr</a:t>
            </a:r>
            <a:r>
              <a:rPr lang="es-MX" dirty="0" smtClean="0"/>
              <a:t>evalencia entre 1992 y 2006 fue cuando menos del 100% y fue casi del doble en la población económicamente activa.</a:t>
            </a:r>
          </a:p>
          <a:p>
            <a:pPr>
              <a:spcAft>
                <a:spcPts val="600"/>
              </a:spcAft>
            </a:pPr>
            <a:r>
              <a:rPr lang="en-US" b="1" dirty="0" smtClean="0"/>
              <a:t>Referencia</a:t>
            </a:r>
          </a:p>
          <a:p>
            <a:r>
              <a:rPr lang="en-CA" dirty="0" smtClean="0"/>
              <a:t>Freburger J </a:t>
            </a:r>
            <a:r>
              <a:rPr lang="en-CA" i="1" dirty="0" smtClean="0"/>
              <a:t>et al. </a:t>
            </a:r>
            <a:r>
              <a:rPr lang="en-CA" dirty="0" smtClean="0"/>
              <a:t>The rising prevalence of chronic low back pain. </a:t>
            </a:r>
            <a:r>
              <a:rPr lang="en-CA" i="1" dirty="0" smtClean="0"/>
              <a:t>Arch Intern Med</a:t>
            </a:r>
            <a:r>
              <a:rPr lang="en-CA" dirty="0" smtClean="0"/>
              <a:t> 2009; 169(3):251-8.</a:t>
            </a:r>
          </a:p>
          <a:p>
            <a:pPr>
              <a:spcAft>
                <a:spcPts val="600"/>
              </a:spcAft>
            </a:pPr>
            <a:endParaRPr lang="en-CA" baseline="0" noProof="0" dirty="0"/>
          </a:p>
          <a:p>
            <a:pPr>
              <a:spcAft>
                <a:spcPts val="600"/>
              </a:spcAft>
            </a:pPr>
            <a:endParaRPr lang="en-US" baseline="0"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14</a:t>
            </a:fld>
            <a:endParaRPr lang="es-VE" dirty="0"/>
          </a:p>
        </p:txBody>
      </p:sp>
    </p:spTree>
    <p:extLst>
      <p:ext uri="{BB962C8B-B14F-4D97-AF65-F5344CB8AC3E}">
        <p14:creationId xmlns:p14="http://schemas.microsoft.com/office/powerpoint/2010/main" val="175715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baseline="0" dirty="0" smtClean="0"/>
              <a:t>Notas del Conferencista</a:t>
            </a:r>
            <a:endParaRPr lang="es-MX" dirty="0" smtClean="0"/>
          </a:p>
          <a:p>
            <a:pPr>
              <a:spcAft>
                <a:spcPts val="600"/>
              </a:spcAft>
            </a:pPr>
            <a:r>
              <a:rPr lang="es-MX" dirty="0" smtClean="0"/>
              <a:t>Esta slide </a:t>
            </a:r>
            <a:r>
              <a:rPr lang="es-MX" baseline="0" dirty="0" smtClean="0"/>
              <a:t>resume la prevalencia de lumbalgia por país, incluyendo los países industrializados y en desarrollo. Solo aparecen estudios con metodología de alta calidad. </a:t>
            </a:r>
          </a:p>
          <a:p>
            <a:pPr>
              <a:spcAft>
                <a:spcPts val="600"/>
              </a:spcAft>
            </a:pPr>
            <a:r>
              <a:rPr lang="es-MX" b="1" dirty="0" smtClean="0"/>
              <a:t>Referencia</a:t>
            </a:r>
          </a:p>
          <a:p>
            <a:r>
              <a:rPr lang="en-CA" dirty="0" smtClean="0"/>
              <a:t>Hoy D </a:t>
            </a:r>
            <a:r>
              <a:rPr lang="en-CA" i="1" dirty="0" smtClean="0"/>
              <a:t>et al. </a:t>
            </a:r>
            <a:r>
              <a:rPr lang="en-CA" dirty="0" smtClean="0"/>
              <a:t>The epidemiology of low back pain. </a:t>
            </a:r>
            <a:r>
              <a:rPr lang="en-CA" i="1" dirty="0" smtClean="0"/>
              <a:t>Best Pract Res Clin Rheumatol</a:t>
            </a:r>
            <a:r>
              <a:rPr lang="en-CA" dirty="0" smtClean="0"/>
              <a:t> 2010; 24(6):769-81. </a:t>
            </a:r>
          </a:p>
          <a:p>
            <a:pPr>
              <a:spcAft>
                <a:spcPts val="600"/>
              </a:spcAft>
            </a:pPr>
            <a:endParaRPr lang="en-CA" dirty="0"/>
          </a:p>
          <a:p>
            <a:pPr>
              <a:spcAft>
                <a:spcPts val="600"/>
              </a:spcAft>
            </a:pPr>
            <a:endParaRPr lang="en-US"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15</a:t>
            </a:fld>
            <a:endParaRPr lang="es-VE" dirty="0"/>
          </a:p>
        </p:txBody>
      </p:sp>
    </p:spTree>
    <p:extLst>
      <p:ext uri="{BB962C8B-B14F-4D97-AF65-F5344CB8AC3E}">
        <p14:creationId xmlns:p14="http://schemas.microsoft.com/office/powerpoint/2010/main" val="247824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defRPr/>
            </a:pPr>
            <a:r>
              <a:rPr lang="es-MX" b="1" dirty="0" smtClean="0"/>
              <a:t>Notas del Conferencista</a:t>
            </a:r>
            <a:endParaRPr lang="es-MX" dirty="0" smtClean="0"/>
          </a:p>
          <a:p>
            <a:r>
              <a:rPr lang="es-MX" dirty="0" smtClean="0"/>
              <a:t>Esta slide resume la prevalencia de lumbalgia por país, incluyendo los países industrializados y en desarrollo. Solo aparecen estudios con metodología de alta calidad</a:t>
            </a:r>
            <a:r>
              <a:rPr lang="en-US" dirty="0" smtClean="0"/>
              <a:t>. </a:t>
            </a:r>
          </a:p>
          <a:p>
            <a:pPr>
              <a:spcAft>
                <a:spcPts val="600"/>
              </a:spcAft>
            </a:pPr>
            <a:r>
              <a:rPr lang="en-US" b="1" dirty="0" smtClean="0"/>
              <a:t>Referencia</a:t>
            </a:r>
            <a:endParaRPr lang="en-US" b="1" dirty="0"/>
          </a:p>
          <a:p>
            <a:r>
              <a:rPr lang="en-CA" dirty="0" smtClean="0"/>
              <a:t>Hoy D </a:t>
            </a:r>
            <a:r>
              <a:rPr lang="en-CA" i="1" dirty="0" smtClean="0"/>
              <a:t>et al. </a:t>
            </a:r>
            <a:r>
              <a:rPr lang="en-CA" dirty="0" smtClean="0"/>
              <a:t>The epidemiology of low back pain. </a:t>
            </a:r>
            <a:r>
              <a:rPr lang="en-CA" i="1" dirty="0" smtClean="0"/>
              <a:t>Best Pract Res Clin Rheumatol</a:t>
            </a:r>
            <a:r>
              <a:rPr lang="en-CA" dirty="0" smtClean="0"/>
              <a:t> 2010; 24(6):769-81. </a:t>
            </a:r>
            <a:endParaRPr lang="en-CA"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16</a:t>
            </a:fld>
            <a:endParaRPr lang="es-VE" dirty="0"/>
          </a:p>
        </p:txBody>
      </p:sp>
    </p:spTree>
    <p:extLst>
      <p:ext uri="{BB962C8B-B14F-4D97-AF65-F5344CB8AC3E}">
        <p14:creationId xmlns:p14="http://schemas.microsoft.com/office/powerpoint/2010/main" val="247824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415790"/>
            <a:ext cx="6192688" cy="4880610"/>
          </a:xfrm>
        </p:spPr>
        <p:txBody>
          <a:bodyPr/>
          <a:lstStyle/>
          <a:p>
            <a:r>
              <a:rPr lang="es-MX" sz="1000" b="1" dirty="0" smtClean="0"/>
              <a:t>Notas del Conferencista</a:t>
            </a:r>
            <a:endParaRPr lang="es-MX" sz="1000" b="0" dirty="0" smtClean="0"/>
          </a:p>
          <a:p>
            <a:r>
              <a:rPr lang="es-MX" sz="1000" b="0" dirty="0" smtClean="0"/>
              <a:t>Aunque muchas causas de lumbalgia</a:t>
            </a:r>
            <a:r>
              <a:rPr lang="es-MX" sz="1000" b="0" baseline="0" dirty="0" smtClean="0"/>
              <a:t> son físicas en naturaleza, se ha mostrado cada vez más que los antecedentes genéticos de una persona, </a:t>
            </a:r>
            <a:r>
              <a:rPr lang="es-MX" sz="1000" b="0" dirty="0" smtClean="0"/>
              <a:t>sus c</a:t>
            </a:r>
            <a:r>
              <a:rPr lang="es-MX" sz="1000" b="0" baseline="0" dirty="0" smtClean="0"/>
              <a:t>aracterísticas físicas, estatus emocional, y condiciones laborales pueden funcionar juntas para desencadenar dolor de espalda o contribuir</a:t>
            </a:r>
            <a:r>
              <a:rPr lang="es-MX" sz="1000" b="0" dirty="0" smtClean="0"/>
              <a:t> a la duración del dolor</a:t>
            </a:r>
            <a:r>
              <a:rPr lang="es-MX" sz="1000" b="0" baseline="0" dirty="0" smtClean="0"/>
              <a:t>. Estos factores se describen a continuación:</a:t>
            </a:r>
          </a:p>
          <a:p>
            <a:pPr marL="85725" indent="-85725">
              <a:buFont typeface="Arial" pitchFamily="34" charset="0"/>
              <a:buChar char="•"/>
            </a:pPr>
            <a:r>
              <a:rPr lang="es-MX" sz="1000" b="0" baseline="0" dirty="0" smtClean="0"/>
              <a:t>Causa genéticas (ej: </a:t>
            </a:r>
            <a:r>
              <a:rPr lang="es-MX" sz="1000" b="0" dirty="0" smtClean="0"/>
              <a:t> </a:t>
            </a:r>
            <a:r>
              <a:rPr lang="es-MX" sz="1000" dirty="0" smtClean="0"/>
              <a:t>espondilitis anquilosante)</a:t>
            </a:r>
            <a:endParaRPr lang="es-MX" sz="1000" b="0" baseline="0" dirty="0" smtClean="0"/>
          </a:p>
          <a:p>
            <a:pPr marL="85725" indent="-85725">
              <a:buFont typeface="Arial" pitchFamily="34" charset="0"/>
              <a:buChar char="•"/>
            </a:pPr>
            <a:r>
              <a:rPr lang="es-MX" sz="1000" b="0" baseline="0" dirty="0" smtClean="0"/>
              <a:t>Estado emocional</a:t>
            </a:r>
            <a:r>
              <a:rPr lang="es-MX" sz="1000" b="0" dirty="0" smtClean="0"/>
              <a:t>– disposición emocional negativa </a:t>
            </a:r>
            <a:r>
              <a:rPr lang="es-MX" sz="1000" b="0" baseline="0" dirty="0" smtClean="0"/>
              <a:t>(ej: </a:t>
            </a:r>
            <a:r>
              <a:rPr lang="es-MX" sz="1000" b="0" dirty="0" smtClean="0"/>
              <a:t> </a:t>
            </a:r>
            <a:r>
              <a:rPr lang="es-MX" sz="1000" b="0" baseline="0" dirty="0" smtClean="0"/>
              <a:t>insatisfacción laboral, depresión, ansiedad, estrés, aburrimiento) pueden extender la duración del dolor de espalda</a:t>
            </a:r>
          </a:p>
          <a:p>
            <a:pPr marL="85725" indent="-85725">
              <a:buFont typeface="Arial" pitchFamily="34" charset="0"/>
              <a:buChar char="•"/>
            </a:pPr>
            <a:r>
              <a:rPr lang="es-MX" sz="1000" b="0" baseline="0" dirty="0" smtClean="0"/>
              <a:t>Causas</a:t>
            </a:r>
            <a:r>
              <a:rPr lang="es-MX" sz="1000" b="0" dirty="0" smtClean="0"/>
              <a:t> asociadas con el trabajo– </a:t>
            </a:r>
            <a:r>
              <a:rPr lang="es-MX" sz="1000" dirty="0" smtClean="0"/>
              <a:t>trabajos que involucran labor manual</a:t>
            </a:r>
            <a:r>
              <a:rPr lang="es-MX" sz="1000" b="0" baseline="0" dirty="0" smtClean="0"/>
              <a:t>, vibración o largos periodos de estar sentado(</a:t>
            </a:r>
            <a:r>
              <a:rPr lang="es-MX" sz="1000" dirty="0" smtClean="0"/>
              <a:t>a) pueden contribuir al dolor de espalda aumentando el desgaste y desgarre o extendiendo excesivamente los ligamentos </a:t>
            </a:r>
            <a:r>
              <a:rPr lang="es-MX" sz="1000" b="0" baseline="0" dirty="0" smtClean="0"/>
              <a:t>espinales y estirando los discos espinales, lo cual aumenta la presió</a:t>
            </a:r>
            <a:r>
              <a:rPr lang="es-MX" sz="1000" dirty="0" smtClean="0"/>
              <a:t>n en los músculos de la espalda y en los discos espinales</a:t>
            </a:r>
            <a:endParaRPr lang="es-MX" sz="1000" b="0" baseline="0" dirty="0" smtClean="0"/>
          </a:p>
          <a:p>
            <a:pPr marL="85725" indent="-85725">
              <a:buFont typeface="Arial" pitchFamily="34" charset="0"/>
              <a:buChar char="•"/>
            </a:pPr>
            <a:r>
              <a:rPr lang="es-MX" sz="1000" b="0" baseline="0" dirty="0" smtClean="0"/>
              <a:t>Características físicas</a:t>
            </a:r>
            <a:r>
              <a:rPr lang="es-MX" sz="1000" b="0" dirty="0" smtClean="0"/>
              <a:t> – el exceso de peso corporal pote tensión sobre los músculos y la c</a:t>
            </a:r>
            <a:r>
              <a:rPr lang="es-MX" sz="1000" b="0" baseline="0" dirty="0" smtClean="0"/>
              <a:t>olumna </a:t>
            </a:r>
            <a:r>
              <a:rPr lang="es-MX" sz="1000" dirty="0" smtClean="0"/>
              <a:t>v</a:t>
            </a:r>
            <a:r>
              <a:rPr lang="es-MX" sz="1000" b="0" baseline="0" dirty="0" smtClean="0"/>
              <a:t>ertebral</a:t>
            </a:r>
          </a:p>
          <a:p>
            <a:pPr marL="85725" indent="-85725">
              <a:buFont typeface="Arial" pitchFamily="34" charset="0"/>
              <a:buChar char="•"/>
            </a:pPr>
            <a:r>
              <a:rPr lang="es-MX" sz="1000" b="0" baseline="0" dirty="0" smtClean="0"/>
              <a:t>Fumar</a:t>
            </a:r>
            <a:r>
              <a:rPr lang="es-MX" sz="1000" b="0" dirty="0" smtClean="0"/>
              <a:t>– fumar inhibe la distribución de nutrientes a los </a:t>
            </a:r>
            <a:r>
              <a:rPr lang="es-MX" sz="1000" b="0" baseline="0" dirty="0" smtClean="0"/>
              <a:t>discos de amortiguación entre las vértebras</a:t>
            </a:r>
            <a:r>
              <a:rPr lang="es-MX" sz="1000" b="0" dirty="0" smtClean="0"/>
              <a:t> y retrasa la curación</a:t>
            </a:r>
            <a:r>
              <a:rPr lang="es-MX" sz="1000" b="0" baseline="0" dirty="0" smtClean="0"/>
              <a:t>, lo cual extiende la duración del dolor.</a:t>
            </a:r>
          </a:p>
          <a:p>
            <a:r>
              <a:rPr lang="es-MX" sz="1000" b="1" baseline="0" dirty="0" smtClean="0"/>
              <a:t>Referencias</a:t>
            </a:r>
          </a:p>
          <a:p>
            <a:pPr>
              <a:defRPr/>
            </a:pPr>
            <a:r>
              <a:rPr lang="en-CA" sz="1000" dirty="0" smtClean="0"/>
              <a:t>Devereux JJ </a:t>
            </a:r>
            <a:r>
              <a:rPr lang="en-CA" sz="1000" i="1" dirty="0" smtClean="0"/>
              <a:t>et al. </a:t>
            </a:r>
            <a:r>
              <a:rPr lang="en-CA" sz="1000" dirty="0" smtClean="0"/>
              <a:t>Interactions between physical and psychosocial risk factors at work increase the risk of back disorders: an epidemiological approach. </a:t>
            </a:r>
            <a:r>
              <a:rPr lang="en-CA" sz="1000" i="1" dirty="0" smtClean="0"/>
              <a:t>Occup Environ Med </a:t>
            </a:r>
            <a:r>
              <a:rPr lang="en-CA" sz="1000" dirty="0" smtClean="0"/>
              <a:t>1999; 56(5):343-53.</a:t>
            </a:r>
          </a:p>
          <a:p>
            <a:pPr>
              <a:defRPr/>
            </a:pPr>
            <a:r>
              <a:rPr lang="en-CA" sz="1000" dirty="0" smtClean="0"/>
              <a:t>Linton SJ. Occupational psychological factors increase the risk for back pain: a systematic review. </a:t>
            </a:r>
            <a:br>
              <a:rPr lang="en-CA" sz="1000" dirty="0" smtClean="0"/>
            </a:br>
            <a:r>
              <a:rPr lang="en-CA" sz="1000" i="1" dirty="0" smtClean="0"/>
              <a:t>J Occup Rehabil</a:t>
            </a:r>
            <a:r>
              <a:rPr lang="en-CA" sz="1000" dirty="0" smtClean="0"/>
              <a:t> 2001; 11(1):53-66.</a:t>
            </a:r>
          </a:p>
          <a:p>
            <a:pPr>
              <a:defRPr/>
            </a:pPr>
            <a:r>
              <a:rPr lang="en-CA" sz="1000" dirty="0" smtClean="0"/>
              <a:t>Pincus T </a:t>
            </a:r>
            <a:r>
              <a:rPr lang="en-CA" sz="1000" i="1" dirty="0" smtClean="0"/>
              <a:t>et al. </a:t>
            </a:r>
            <a:r>
              <a:rPr lang="en-CA" sz="1000" dirty="0" smtClean="0"/>
              <a:t>A systematic review of psychological factors as predictors of chronicity/disability in prospective cohorts of low back pain. S</a:t>
            </a:r>
            <a:r>
              <a:rPr lang="en-CA" sz="1000" i="1" dirty="0" smtClean="0"/>
              <a:t>pine (Phila Pa 1976) </a:t>
            </a:r>
            <a:r>
              <a:rPr lang="en-CA" sz="1000" dirty="0" smtClean="0"/>
              <a:t>2002; 27(5):E109-20.</a:t>
            </a:r>
          </a:p>
          <a:p>
            <a:pPr>
              <a:defRPr/>
            </a:pPr>
            <a:r>
              <a:rPr lang="en-CA" sz="1000" dirty="0" smtClean="0"/>
              <a:t>United States Department of Health and Human Services Public Health Service. </a:t>
            </a:r>
            <a:r>
              <a:rPr lang="en-CA" sz="1000" i="1" dirty="0" smtClean="0"/>
              <a:t>What is back pain? </a:t>
            </a:r>
            <a:r>
              <a:rPr lang="en-CA" sz="1000" dirty="0" smtClean="0"/>
              <a:t>Available at: </a:t>
            </a:r>
            <a:r>
              <a:rPr lang="en-US" sz="1000" dirty="0" smtClean="0">
                <a:hlinkClick r:id="rId3"/>
              </a:rPr>
              <a:t>http://www.niams.nih.gov/Health_Info/Back_Pain/back_pain_ff.pdf</a:t>
            </a:r>
            <a:r>
              <a:rPr lang="en-US" sz="1000" dirty="0" smtClean="0"/>
              <a:t>. </a:t>
            </a:r>
            <a:br>
              <a:rPr lang="en-US" sz="1000" dirty="0" smtClean="0"/>
            </a:br>
            <a:r>
              <a:rPr lang="en-US" sz="1000" dirty="0" smtClean="0"/>
              <a:t>Accessed: October 15, 2013.</a:t>
            </a:r>
          </a:p>
          <a:p>
            <a:pPr>
              <a:defRPr/>
            </a:pPr>
            <a:endParaRPr lang="en-CA" sz="1000" dirty="0" smtClean="0"/>
          </a:p>
          <a:p>
            <a:pPr marL="228600" indent="-228600">
              <a:buFont typeface="+mj-lt"/>
              <a:buAutoNum type="arabicPeriod"/>
            </a:pPr>
            <a:endParaRPr lang="en-US" sz="1000" dirty="0" smtClean="0"/>
          </a:p>
          <a:p>
            <a:endParaRPr lang="en-US" sz="1000" dirty="0" smtClean="0"/>
          </a:p>
          <a:p>
            <a:pPr marR="0" algn="l" defTabSz="914400" rtl="0" eaLnBrk="1" fontAlgn="auto" latinLnBrk="0" hangingPunct="1">
              <a:buClrTx/>
              <a:buSzTx/>
              <a:tabLst/>
              <a:defRPr/>
            </a:pPr>
            <a:endParaRPr lang="en-CA" sz="1000" b="0" baseline="0" dirty="0" smtClean="0"/>
          </a:p>
          <a:p>
            <a:pPr marL="228600" indent="-228600">
              <a:buFont typeface="+mj-lt"/>
              <a:buAutoNum type="arabicPeriod"/>
            </a:pPr>
            <a:endParaRPr lang="en-US" sz="1000" b="0" baseline="0" dirty="0" smtClean="0"/>
          </a:p>
          <a:p>
            <a:endParaRPr lang="en-US" sz="1000" b="0" baseline="0" dirty="0" smtClean="0"/>
          </a:p>
        </p:txBody>
      </p:sp>
      <p:sp>
        <p:nvSpPr>
          <p:cNvPr id="4" name="Slide Number Placeholder 3"/>
          <p:cNvSpPr>
            <a:spLocks noGrp="1"/>
          </p:cNvSpPr>
          <p:nvPr>
            <p:ph type="sldNum" sz="quarter" idx="10"/>
          </p:nvPr>
        </p:nvSpPr>
        <p:spPr>
          <a:xfrm>
            <a:off x="6093295" y="8829967"/>
            <a:ext cx="763117" cy="464820"/>
          </a:xfrm>
        </p:spPr>
        <p:txBody>
          <a:bodyPr/>
          <a:lstStyle/>
          <a:p>
            <a:fld id="{26EE3837-FAC3-4AF5-AFC9-0F67F9E94C5D}" type="slidenum">
              <a:rPr lang="es-VE" smtClean="0"/>
              <a:pPr/>
              <a:t>17</a:t>
            </a:fld>
            <a:endParaRPr lang="es-VE" dirty="0"/>
          </a:p>
        </p:txBody>
      </p:sp>
    </p:spTree>
    <p:extLst>
      <p:ext uri="{BB962C8B-B14F-4D97-AF65-F5344CB8AC3E}">
        <p14:creationId xmlns:p14="http://schemas.microsoft.com/office/powerpoint/2010/main" val="307453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spcAft>
                <a:spcPts val="600"/>
              </a:spcAft>
            </a:pPr>
            <a:r>
              <a:rPr lang="es-MX" b="1" dirty="0" smtClean="0"/>
              <a:t>Notas del Conferencista</a:t>
            </a:r>
          </a:p>
          <a:p>
            <a:pPr eaLnBrk="1" hangingPunct="1">
              <a:spcBef>
                <a:spcPct val="0"/>
              </a:spcBef>
              <a:spcAft>
                <a:spcPts val="600"/>
              </a:spcAft>
            </a:pPr>
            <a:r>
              <a:rPr lang="es-MX" b="0" dirty="0" smtClean="0"/>
              <a:t>Freynhagen et al (2006) </a:t>
            </a:r>
            <a:r>
              <a:rPr lang="es-MX" dirty="0" smtClean="0"/>
              <a:t>u</a:t>
            </a:r>
            <a:r>
              <a:rPr lang="es-MX" b="0" dirty="0" smtClean="0"/>
              <a:t>saron la herramienta de evaluación de dolor neuropático </a:t>
            </a:r>
            <a:r>
              <a:rPr lang="es-MX" b="0" baseline="0" dirty="0" smtClean="0"/>
              <a:t>painDETECT en 8000 pacientes alemanes que padecían lumbalgia crónica y el dolor encontrado en 37% de los </a:t>
            </a:r>
            <a:r>
              <a:rPr lang="es-MX" baseline="0" dirty="0" smtClean="0"/>
              <a:t>pacientes</a:t>
            </a:r>
            <a:r>
              <a:rPr lang="es-MX" b="0" baseline="0" dirty="0" smtClean="0"/>
              <a:t> fue predominantemente dolor neuropático.</a:t>
            </a:r>
            <a:endParaRPr lang="es-MX" b="0" dirty="0" smtClean="0"/>
          </a:p>
          <a:p>
            <a:pPr eaLnBrk="1" hangingPunct="1">
              <a:spcBef>
                <a:spcPct val="0"/>
              </a:spcBef>
              <a:spcAft>
                <a:spcPts val="600"/>
              </a:spcAft>
            </a:pPr>
            <a:endParaRPr lang="es-MX" b="1" dirty="0" smtClean="0"/>
          </a:p>
          <a:p>
            <a:pPr eaLnBrk="1" hangingPunct="1">
              <a:spcBef>
                <a:spcPct val="0"/>
              </a:spcBef>
              <a:spcAft>
                <a:spcPts val="600"/>
              </a:spcAft>
            </a:pPr>
            <a:r>
              <a:rPr lang="es-MX" b="1" dirty="0" smtClean="0"/>
              <a:t>Referencia</a:t>
            </a:r>
          </a:p>
          <a:p>
            <a:r>
              <a:rPr lang="en-US" dirty="0" smtClean="0"/>
              <a:t>Freynhagen R </a:t>
            </a:r>
            <a:r>
              <a:rPr lang="en-US" i="1" dirty="0" smtClean="0"/>
              <a:t>et al. </a:t>
            </a:r>
            <a:r>
              <a:rPr lang="en-CA" dirty="0" smtClean="0"/>
              <a:t>painDETECT: a new screening questionnaire to identify neuropathic components in patients with back pain. </a:t>
            </a:r>
            <a:r>
              <a:rPr lang="en-US" i="1" dirty="0" smtClean="0"/>
              <a:t>Curr Med Res Opin</a:t>
            </a:r>
            <a:r>
              <a:rPr lang="en-US" dirty="0" smtClean="0"/>
              <a:t> 2006; 22(10):1911-20.</a:t>
            </a:r>
          </a:p>
          <a:p>
            <a:pPr>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18</a:t>
            </a:fld>
            <a:endParaRPr lang="es-MX" dirty="0">
              <a:solidFill>
                <a:prstClr val="black"/>
              </a:solidFill>
            </a:endParaRPr>
          </a:p>
        </p:txBody>
      </p:sp>
    </p:spTree>
    <p:extLst>
      <p:ext uri="{BB962C8B-B14F-4D97-AF65-F5344CB8AC3E}">
        <p14:creationId xmlns:p14="http://schemas.microsoft.com/office/powerpoint/2010/main" val="342753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Este es un estudio bien conocido realizado por </a:t>
            </a:r>
            <a:r>
              <a:rPr lang="es-MX" baseline="0" dirty="0" smtClean="0"/>
              <a:t>Irving (2005) que mostró que la lumbalgia es la causa más común de dolor neuropático. </a:t>
            </a:r>
          </a:p>
          <a:p>
            <a:pPr>
              <a:spcAft>
                <a:spcPts val="600"/>
              </a:spcAft>
            </a:pPr>
            <a:r>
              <a:rPr lang="es-MX" b="1" dirty="0" smtClean="0"/>
              <a:t>Referencia</a:t>
            </a:r>
          </a:p>
          <a:p>
            <a:r>
              <a:rPr lang="en-CA" dirty="0" smtClean="0"/>
              <a:t>Irving GA. Contemporary assessment and management of neuropathic pain. </a:t>
            </a:r>
            <a:r>
              <a:rPr lang="en-CA" i="1" dirty="0" smtClean="0"/>
              <a:t>Neurology</a:t>
            </a:r>
            <a:r>
              <a:rPr lang="en-CA" dirty="0" smtClean="0"/>
              <a:t> 2005; 64(12 Suppl 3):S21-7.</a:t>
            </a:r>
          </a:p>
          <a:p>
            <a:pPr>
              <a:spcAft>
                <a:spcPts val="600"/>
              </a:spcAft>
            </a:pPr>
            <a:endParaRPr lang="en-CA"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19</a:t>
            </a:fld>
            <a:endParaRPr lang="es-VE" dirty="0"/>
          </a:p>
        </p:txBody>
      </p:sp>
    </p:spTree>
    <p:extLst>
      <p:ext uri="{BB962C8B-B14F-4D97-AF65-F5344CB8AC3E}">
        <p14:creationId xmlns:p14="http://schemas.microsoft.com/office/powerpoint/2010/main" val="2009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r>
              <a:rPr lang="es-MX"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Este es un estudio bien conocido realizado por Irving (2005) que mostró que la lumbalgia es la causa más común de dolor neuropático.</a:t>
            </a:r>
          </a:p>
          <a:p>
            <a:pPr>
              <a:spcAft>
                <a:spcPts val="600"/>
              </a:spcAft>
            </a:pPr>
            <a:r>
              <a:rPr lang="es-MX" b="1" dirty="0" smtClean="0"/>
              <a:t>Referencia</a:t>
            </a:r>
          </a:p>
          <a:p>
            <a:r>
              <a:rPr lang="en-CA" dirty="0" smtClean="0"/>
              <a:t>Irving GA. Contemporary assessment and management of neuropathic pain. </a:t>
            </a:r>
            <a:r>
              <a:rPr lang="en-CA" i="1" dirty="0" smtClean="0"/>
              <a:t>Neurology</a:t>
            </a:r>
            <a:r>
              <a:rPr lang="en-CA" dirty="0" smtClean="0"/>
              <a:t> 2005; 64(12 Suppl 3):S21-7.</a:t>
            </a:r>
          </a:p>
          <a:p>
            <a:pPr>
              <a:spcAft>
                <a:spcPts val="600"/>
              </a:spcAft>
            </a:pPr>
            <a:endParaRPr lang="es-MX"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20</a:t>
            </a:fld>
            <a:endParaRPr lang="es-VE" dirty="0"/>
          </a:p>
        </p:txBody>
      </p:sp>
    </p:spTree>
    <p:extLst>
      <p:ext uri="{BB962C8B-B14F-4D97-AF65-F5344CB8AC3E}">
        <p14:creationId xmlns:p14="http://schemas.microsoft.com/office/powerpoint/2010/main" val="52992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spc="-10" dirty="0" smtClean="0"/>
              <a:t>Diez de cada </a:t>
            </a:r>
            <a:r>
              <a:rPr lang="es-MX" spc="-10" baseline="0" dirty="0" smtClean="0"/>
              <a:t>100 pacientes con lumbalgia</a:t>
            </a:r>
            <a:r>
              <a:rPr lang="es-MX" spc="-10" dirty="0" smtClean="0"/>
              <a:t> </a:t>
            </a:r>
            <a:r>
              <a:rPr lang="es-MX" spc="-10" baseline="0" dirty="0" smtClean="0"/>
              <a:t>desarrollarán enfermedad crónica. La clasificación (triage) apropiada para identificar pacientes con dolor</a:t>
            </a:r>
            <a:r>
              <a:rPr lang="es-MX" spc="-10" dirty="0" smtClean="0"/>
              <a:t> subagudo que podrían desarrollar enfermedad crónica incluye la observación de </a:t>
            </a:r>
            <a:r>
              <a:rPr lang="es-MX" spc="-10" baseline="0" dirty="0" smtClean="0"/>
              <a:t>Señales de Alerta. El 10% de los pacientes que desarrollarán enfermedad crónica usa más del 90% de los recursos para el tratamiento de lumbalgia.</a:t>
            </a:r>
          </a:p>
          <a:p>
            <a:pPr>
              <a:spcAft>
                <a:spcPts val="600"/>
              </a:spcAft>
            </a:pPr>
            <a:r>
              <a:rPr lang="es-MX" b="1" dirty="0" smtClean="0"/>
              <a:t>Referencia</a:t>
            </a:r>
          </a:p>
          <a:p>
            <a:r>
              <a:rPr lang="en-CA" dirty="0" smtClean="0"/>
              <a:t>Baer PA </a:t>
            </a:r>
            <a:r>
              <a:rPr lang="en-CA" i="1" dirty="0" smtClean="0"/>
              <a:t>et al. </a:t>
            </a:r>
            <a:r>
              <a:rPr lang="en-CA" dirty="0" smtClean="0"/>
              <a:t>A novel therapeutic approach to chronic low back pain. </a:t>
            </a:r>
            <a:r>
              <a:rPr lang="en-CA" i="1" dirty="0" smtClean="0"/>
              <a:t>Can J Diagnosis</a:t>
            </a:r>
            <a:r>
              <a:rPr lang="en-CA" dirty="0" smtClean="0"/>
              <a:t> 2010; October:43-50.</a:t>
            </a:r>
          </a:p>
          <a:p>
            <a:pPr>
              <a:spcAft>
                <a:spcPts val="600"/>
              </a:spcAft>
            </a:pPr>
            <a:endParaRPr lang="en-CA" dirty="0"/>
          </a:p>
          <a:p>
            <a:pPr>
              <a:spcAft>
                <a:spcPts val="600"/>
              </a:spcAft>
            </a:pPr>
            <a:endParaRPr lang="en-CA" dirty="0"/>
          </a:p>
          <a:p>
            <a:pPr>
              <a:spcAft>
                <a:spcPts val="600"/>
              </a:spcAft>
            </a:pPr>
            <a:endParaRPr lang="en-US"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21</a:t>
            </a:fld>
            <a:endParaRPr lang="es-VE" dirty="0"/>
          </a:p>
        </p:txBody>
      </p:sp>
    </p:spTree>
    <p:extLst>
      <p:ext uri="{BB962C8B-B14F-4D97-AF65-F5344CB8AC3E}">
        <p14:creationId xmlns:p14="http://schemas.microsoft.com/office/powerpoint/2010/main" val="12567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188640" y="4415790"/>
            <a:ext cx="6552728" cy="4183380"/>
          </a:xfrm>
        </p:spPr>
        <p:txBody>
          <a:bodyPr/>
          <a:lstStyle/>
          <a:p>
            <a:pPr>
              <a:spcAft>
                <a:spcPts val="600"/>
              </a:spcAft>
            </a:pPr>
            <a:r>
              <a:rPr lang="es-MX" b="1" dirty="0" smtClean="0"/>
              <a:t>Notas del Conferencista</a:t>
            </a:r>
            <a:endParaRPr lang="es-MX" b="0" dirty="0" smtClean="0"/>
          </a:p>
          <a:p>
            <a:pPr>
              <a:spcAft>
                <a:spcPts val="600"/>
              </a:spcAft>
            </a:pPr>
            <a:r>
              <a:rPr lang="es-MX" dirty="0" smtClean="0"/>
              <a:t>La lumbalgia puede tener muchas causas pero cuando menos el 85% de los casos no son causados por una enfermedad específica o por una anormalidad específica de la columna.</a:t>
            </a:r>
          </a:p>
          <a:p>
            <a:pPr>
              <a:spcAft>
                <a:spcPts val="600"/>
              </a:spcAft>
            </a:pPr>
            <a:r>
              <a:rPr lang="es-MX" dirty="0" smtClean="0"/>
              <a:t>La radiculopatía  (ej:  la raíz nerviosa es irritada por un disco prominente (saliente), la artritis de la columna representa poco menos del </a:t>
            </a:r>
            <a:r>
              <a:rPr lang="es-MX" baseline="0" dirty="0" smtClean="0"/>
              <a:t>10% de la lumbalgia</a:t>
            </a:r>
            <a:r>
              <a:rPr lang="es-MX" dirty="0" smtClean="0"/>
              <a:t>. Las radiculopatías típicamente producen dolor que se irradia, entumecimiento, hormigueo, o debilidad muscular en áreas específicas relacionadas con la raíz nerviosa afectada.</a:t>
            </a:r>
          </a:p>
          <a:p>
            <a:pPr>
              <a:spcAft>
                <a:spcPts val="600"/>
              </a:spcAft>
            </a:pPr>
            <a:r>
              <a:rPr lang="es-MX" b="0" baseline="0" dirty="0" smtClean="0"/>
              <a:t>Cerca del 7% de los casos de lumbalgia surgen de estenosis espinal (es decir,  </a:t>
            </a:r>
            <a:r>
              <a:rPr lang="es-MX" dirty="0" smtClean="0"/>
              <a:t>angostamiento de los espacios en la columna), que eventualmente da lugar a una mayor presión en la médula espinal y/o raíces nerviosas. La estenosis típicamente </a:t>
            </a:r>
            <a:r>
              <a:rPr lang="es-MX" baseline="0" dirty="0" smtClean="0"/>
              <a:t>involucra angostamiento de uno o más de los</a:t>
            </a:r>
            <a:r>
              <a:rPr lang="es-MX" dirty="0" smtClean="0"/>
              <a:t> siguientes</a:t>
            </a:r>
            <a:r>
              <a:rPr lang="es-MX" baseline="0" dirty="0" smtClean="0"/>
              <a:t>:</a:t>
            </a:r>
          </a:p>
          <a:p>
            <a:pPr marL="180975" indent="-95250">
              <a:buFont typeface="Arial" pitchFamily="34" charset="0"/>
              <a:buChar char="•"/>
            </a:pPr>
            <a:r>
              <a:rPr lang="es-MX" dirty="0" smtClean="0"/>
              <a:t>Canal vertebral </a:t>
            </a:r>
            <a:endParaRPr lang="es-MX" baseline="0" dirty="0" smtClean="0"/>
          </a:p>
          <a:p>
            <a:pPr marL="180975" indent="-95250">
              <a:spcAft>
                <a:spcPts val="600"/>
              </a:spcAft>
              <a:buFont typeface="Arial" pitchFamily="34" charset="0"/>
              <a:buChar char="•"/>
            </a:pPr>
            <a:r>
              <a:rPr lang="es-MX" dirty="0" smtClean="0"/>
              <a:t>Canales en las raíces de los nervios que se bifurcan desde la médula espinal</a:t>
            </a:r>
          </a:p>
          <a:p>
            <a:pPr marL="180975" indent="-95250">
              <a:spcAft>
                <a:spcPts val="600"/>
              </a:spcAft>
              <a:buFont typeface="Arial" pitchFamily="34" charset="0"/>
              <a:buChar char="•"/>
            </a:pPr>
            <a:r>
              <a:rPr lang="es-MX" dirty="0" smtClean="0"/>
              <a:t>Aberturas entre vértebras</a:t>
            </a:r>
          </a:p>
          <a:p>
            <a:pPr>
              <a:spcAft>
                <a:spcPts val="600"/>
              </a:spcAft>
            </a:pPr>
            <a:r>
              <a:rPr lang="es-MX" b="1" dirty="0" smtClean="0"/>
              <a:t>Referencia</a:t>
            </a:r>
          </a:p>
          <a:p>
            <a:r>
              <a:rPr lang="en-CA" dirty="0" smtClean="0"/>
              <a:t>Baer PA </a:t>
            </a:r>
            <a:r>
              <a:rPr lang="en-CA" i="1" dirty="0" smtClean="0"/>
              <a:t>et al. </a:t>
            </a:r>
            <a:r>
              <a:rPr lang="en-CA" dirty="0" smtClean="0"/>
              <a:t>A novel therapeutic approach to chronic low back pain. </a:t>
            </a:r>
            <a:r>
              <a:rPr lang="en-CA" i="1" dirty="0" smtClean="0"/>
              <a:t>Can J Diagnosis</a:t>
            </a:r>
            <a:r>
              <a:rPr lang="en-CA" dirty="0" smtClean="0"/>
              <a:t> 2010; October:43-50.</a:t>
            </a:r>
          </a:p>
          <a:p>
            <a:pPr marL="228600" indent="-228600">
              <a:spcAft>
                <a:spcPts val="600"/>
              </a:spcAft>
            </a:pPr>
            <a:endParaRPr lang="en-CA"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22</a:t>
            </a:fld>
            <a:endParaRPr lang="es-VE" dirty="0"/>
          </a:p>
        </p:txBody>
      </p:sp>
    </p:spTree>
    <p:extLst>
      <p:ext uri="{BB962C8B-B14F-4D97-AF65-F5344CB8AC3E}">
        <p14:creationId xmlns:p14="http://schemas.microsoft.com/office/powerpoint/2010/main" val="24694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685800" y="4415790"/>
            <a:ext cx="5486400" cy="4336866"/>
          </a:xfrm>
        </p:spPr>
        <p:txBody>
          <a:bodyPr/>
          <a:lstStyle/>
          <a:p>
            <a:pPr>
              <a:lnSpc>
                <a:spcPct val="90000"/>
              </a:lnSpc>
              <a:spcAft>
                <a:spcPts val="600"/>
              </a:spcAft>
            </a:pPr>
            <a:r>
              <a:rPr lang="es-MX" b="1" dirty="0" smtClean="0"/>
              <a:t>Notas del Conferencista</a:t>
            </a:r>
          </a:p>
          <a:p>
            <a:pPr>
              <a:lnSpc>
                <a:spcPct val="90000"/>
              </a:lnSpc>
              <a:spcAft>
                <a:spcPts val="600"/>
              </a:spcAft>
            </a:pPr>
            <a:r>
              <a:rPr lang="es-MX" dirty="0" smtClean="0"/>
              <a:t>La lumbalgia usualmente se desarrolla en la tercera década de vida y su incidencia aumenta </a:t>
            </a:r>
            <a:r>
              <a:rPr lang="es-MX" baseline="0" dirty="0" smtClean="0"/>
              <a:t>gradualmente hasta la edad de aproximadamente 60</a:t>
            </a:r>
            <a:r>
              <a:rPr lang="es-MX" i="0" baseline="0" dirty="0" smtClean="0">
                <a:latin typeface="Cambria Math"/>
              </a:rPr>
              <a:t>–</a:t>
            </a:r>
            <a:r>
              <a:rPr lang="es-MX" baseline="0" dirty="0" smtClean="0"/>
              <a:t>65 años, después de la cual dicha</a:t>
            </a:r>
            <a:r>
              <a:rPr lang="es-MX" dirty="0" smtClean="0"/>
              <a:t> incidencia empieza a bajar</a:t>
            </a:r>
            <a:r>
              <a:rPr lang="es-MX" baseline="0" dirty="0" smtClean="0"/>
              <a:t>.</a:t>
            </a:r>
          </a:p>
          <a:p>
            <a:pPr>
              <a:lnSpc>
                <a:spcPct val="90000"/>
              </a:lnSpc>
              <a:spcAft>
                <a:spcPts val="600"/>
              </a:spcAft>
            </a:pPr>
            <a:r>
              <a:rPr lang="es-MX" baseline="0" dirty="0" smtClean="0"/>
              <a:t>Existe una relación clara y demostrada entre los niveles bajos de educación y la mayor frecuencia de lumbalgia. </a:t>
            </a:r>
            <a:r>
              <a:rPr lang="es-MX" dirty="0" smtClean="0"/>
              <a:t>Estudios </a:t>
            </a:r>
            <a:r>
              <a:rPr lang="es-MX" baseline="0" dirty="0" smtClean="0"/>
              <a:t>de gemelos idénticos han mostrado</a:t>
            </a:r>
            <a:r>
              <a:rPr lang="es-MX" dirty="0" smtClean="0"/>
              <a:t> que la enfermedad del disco es más frecuente entre gemelos idénticos  independientemente de la actividad física u ocupacional</a:t>
            </a:r>
            <a:r>
              <a:rPr lang="es-MX" baseline="0" dirty="0" smtClean="0"/>
              <a:t>. Otros factores asociados con la mayor incidencia de lesión del disco incluyen factores ocupacionales</a:t>
            </a:r>
            <a:r>
              <a:rPr lang="es-MX" dirty="0" smtClean="0"/>
              <a:t> y factores psicológicos relacionados con el trabajo</a:t>
            </a:r>
            <a:r>
              <a:rPr lang="es-MX" baseline="0" dirty="0" smtClean="0"/>
              <a:t>, como rutina y descontento con el trabajo o con el lugar de trabajo.</a:t>
            </a:r>
          </a:p>
          <a:p>
            <a:pPr>
              <a:lnSpc>
                <a:spcPct val="90000"/>
              </a:lnSpc>
              <a:spcAft>
                <a:spcPts val="600"/>
              </a:spcAft>
            </a:pPr>
            <a:r>
              <a:rPr lang="es-MX" b="1" baseline="0" dirty="0" smtClean="0"/>
              <a:t>Referencias</a:t>
            </a:r>
          </a:p>
          <a:p>
            <a:pPr>
              <a:lnSpc>
                <a:spcPct val="90000"/>
              </a:lnSpc>
            </a:pPr>
            <a:r>
              <a:rPr lang="en-CA" dirty="0" smtClean="0"/>
              <a:t>Battié MC </a:t>
            </a:r>
            <a:r>
              <a:rPr lang="en-CA" i="1" dirty="0" smtClean="0"/>
              <a:t>et al. </a:t>
            </a:r>
            <a:r>
              <a:rPr lang="en-CA" dirty="0" smtClean="0"/>
              <a:t>1995 Volvo Award in clinical sciences. Determinants of lumbar disc degeneration. A study relating lifetime exposures and magnetic resonance imaging findings in identical twins.</a:t>
            </a:r>
            <a:r>
              <a:rPr lang="en-CA" i="1" dirty="0" smtClean="0"/>
              <a:t> Spine (Phila Pa 1976)</a:t>
            </a:r>
            <a:r>
              <a:rPr lang="en-CA" dirty="0" smtClean="0"/>
              <a:t> 1995; 20(24):2601-12.</a:t>
            </a:r>
          </a:p>
          <a:p>
            <a:pPr>
              <a:lnSpc>
                <a:spcPct val="90000"/>
              </a:lnSpc>
            </a:pPr>
            <a:r>
              <a:rPr lang="en-CA" dirty="0" smtClean="0"/>
              <a:t>Dionne CE </a:t>
            </a:r>
            <a:r>
              <a:rPr lang="en-CA" i="1" dirty="0" smtClean="0"/>
              <a:t>et al. </a:t>
            </a:r>
            <a:r>
              <a:rPr lang="en-CA" dirty="0" smtClean="0"/>
              <a:t>Formal education and back pain: a review. </a:t>
            </a:r>
            <a:br>
              <a:rPr lang="en-CA" dirty="0" smtClean="0"/>
            </a:br>
            <a:r>
              <a:rPr lang="en-CA" i="1" dirty="0" smtClean="0"/>
              <a:t>J Epidemiol Community Health</a:t>
            </a:r>
            <a:r>
              <a:rPr lang="en-CA" dirty="0" smtClean="0"/>
              <a:t> 2001; 55(7):455-68. </a:t>
            </a:r>
          </a:p>
          <a:p>
            <a:pPr>
              <a:lnSpc>
                <a:spcPct val="90000"/>
              </a:lnSpc>
            </a:pPr>
            <a:r>
              <a:rPr lang="en-CA" dirty="0" smtClean="0"/>
              <a:t>Hoogendoorn WE </a:t>
            </a:r>
            <a:r>
              <a:rPr lang="en-CA" i="1" dirty="0" smtClean="0"/>
              <a:t>et al. </a:t>
            </a:r>
            <a:r>
              <a:rPr lang="en-CA" dirty="0" smtClean="0"/>
              <a:t>Systematic review of psychosocial factors at work and private life as risk factors for back pain. </a:t>
            </a:r>
            <a:r>
              <a:rPr lang="en-CA" i="1" dirty="0" smtClean="0"/>
              <a:t>Spine (Phila Pa 1976)</a:t>
            </a:r>
            <a:r>
              <a:rPr lang="en-CA" dirty="0" smtClean="0"/>
              <a:t> 2000; 25(16):2114-25.</a:t>
            </a:r>
          </a:p>
          <a:p>
            <a:pPr>
              <a:lnSpc>
                <a:spcPct val="90000"/>
              </a:lnSpc>
            </a:pPr>
            <a:r>
              <a:rPr lang="en-CA" dirty="0" smtClean="0"/>
              <a:t>Hurwitz EL, Morgenstern H. Correlates of back problems and back-related disability in the United States. </a:t>
            </a:r>
            <a:r>
              <a:rPr lang="en-CA" i="1" dirty="0" smtClean="0"/>
              <a:t>J Clin Epidemiol</a:t>
            </a:r>
            <a:r>
              <a:rPr lang="en-CA" dirty="0" smtClean="0"/>
              <a:t> 1997; 50(6):669-81. </a:t>
            </a:r>
          </a:p>
          <a:p>
            <a:pPr>
              <a:lnSpc>
                <a:spcPct val="90000"/>
              </a:lnSpc>
            </a:pPr>
            <a:r>
              <a:rPr lang="en-CA" dirty="0" smtClean="0"/>
              <a:t>Webb R </a:t>
            </a:r>
            <a:r>
              <a:rPr lang="en-CA" i="1" dirty="0" smtClean="0"/>
              <a:t>et al. </a:t>
            </a:r>
            <a:r>
              <a:rPr lang="en-CA" dirty="0" smtClean="0"/>
              <a:t>Prevalence and predictors of intense, chronic, and disabling neck and back pain in the UK general population. </a:t>
            </a:r>
            <a:r>
              <a:rPr lang="en-CA" i="1" dirty="0" smtClean="0"/>
              <a:t>Spine (Phila Pa 1976)</a:t>
            </a:r>
            <a:r>
              <a:rPr lang="en-CA" dirty="0" smtClean="0"/>
              <a:t> 2003; 28(11):1195-202.</a:t>
            </a:r>
          </a:p>
        </p:txBody>
      </p:sp>
      <p:sp>
        <p:nvSpPr>
          <p:cNvPr id="4" name="Slide Number Placeholder 3"/>
          <p:cNvSpPr>
            <a:spLocks noGrp="1"/>
          </p:cNvSpPr>
          <p:nvPr>
            <p:ph type="sldNum" sz="quarter" idx="10"/>
          </p:nvPr>
        </p:nvSpPr>
        <p:spPr/>
        <p:txBody>
          <a:bodyPr/>
          <a:lstStyle/>
          <a:p>
            <a:fld id="{26EE3837-FAC3-4AF5-AFC9-0F67F9E94C5D}" type="slidenum">
              <a:rPr lang="es-VE" smtClean="0"/>
              <a:pPr/>
              <a:t>23</a:t>
            </a:fld>
            <a:endParaRPr lang="es-VE" dirty="0"/>
          </a:p>
        </p:txBody>
      </p:sp>
    </p:spTree>
    <p:extLst>
      <p:ext uri="{BB962C8B-B14F-4D97-AF65-F5344CB8AC3E}">
        <p14:creationId xmlns:p14="http://schemas.microsoft.com/office/powerpoint/2010/main" val="2913177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188640" y="4360168"/>
            <a:ext cx="6264696" cy="4239002"/>
          </a:xfrm>
        </p:spPr>
        <p:txBody>
          <a:bodyPr/>
          <a:lstStyle/>
          <a:p>
            <a:pPr marL="0" marR="0" indent="0" algn="l" defTabSz="914400" rtl="0" eaLnBrk="1" fontAlgn="auto" latinLnBrk="0" hangingPunct="1">
              <a:spcAft>
                <a:spcPts val="600"/>
              </a:spcAft>
              <a:buClrTx/>
              <a:buSzTx/>
              <a:buFontTx/>
              <a:buNone/>
              <a:tabLst/>
              <a:defRPr/>
            </a:pPr>
            <a:r>
              <a:rPr lang="es-MX" b="1" dirty="0" smtClean="0"/>
              <a:t>Notas del Conferencista</a:t>
            </a:r>
          </a:p>
          <a:p>
            <a:pPr>
              <a:spcAft>
                <a:spcPts val="600"/>
              </a:spcAft>
            </a:pPr>
            <a:r>
              <a:rPr lang="es-MX" dirty="0" smtClean="0"/>
              <a:t>Aunque la prevalencia de lumbalgia está bien documentada, las cifras válidas estadísticamente sobre la incidencia de lumbalgia  no están disponibles tan fácilmente debido a la gran heterogeneidad entre estudios y a los mayores costos asociados con los estudios longitudinales. Además, la incidencia acumulativa de los episodios de lumbalgia de primera-vez es alta en la adultez temprana y los síntomas tienden a repetirse con el tiempo. Los sujetos que experimentan lumbalgia que limita su actividad que dura cuando menos 1 día tienden a presentar episodios recurrentes. Retrospectivamente, las ocurrencias previas de lumbalgia son aparentemente predictivas de recurrencia dentro de 12 meses.</a:t>
            </a:r>
          </a:p>
          <a:p>
            <a:pPr>
              <a:spcAft>
                <a:spcPts val="600"/>
              </a:spcAft>
            </a:pPr>
            <a:r>
              <a:rPr lang="es-MX" spc="-20" dirty="0" smtClean="0"/>
              <a:t>En una revisión sistemática de 12 estudios, Hoy et al (2010) reportaron que la incidencia a 1-año de un primer episodio de lumbalgia estaba en el rango de 6.3% a 15.4% mientras que la incidencia a 1-año de cualquier episodio (de primera-vez o recurrente) de lumbalgia iba de 1.5% a 36%. Se estimó que la remisión del episodio a 1-año estaba entre 54% y 90% mientras que la recurrencia a 1-año se estimó de 24% a 80%.</a:t>
            </a:r>
          </a:p>
          <a:p>
            <a:pPr>
              <a:spcAft>
                <a:spcPts val="600"/>
              </a:spcAft>
            </a:pPr>
            <a:r>
              <a:rPr lang="es-MX" b="1" baseline="0" dirty="0" smtClean="0"/>
              <a:t>Referencia</a:t>
            </a:r>
          </a:p>
          <a:p>
            <a:pPr>
              <a:defRPr/>
            </a:pPr>
            <a:r>
              <a:rPr lang="en-US" dirty="0" smtClean="0"/>
              <a:t>Hoy D </a:t>
            </a:r>
            <a:r>
              <a:rPr lang="en-US" i="1" dirty="0" smtClean="0"/>
              <a:t>et al. </a:t>
            </a:r>
            <a:r>
              <a:rPr lang="en-US" dirty="0" smtClean="0"/>
              <a:t>The epidemiology of low back pain. </a:t>
            </a:r>
            <a:r>
              <a:rPr lang="en-US" i="1" dirty="0" smtClean="0"/>
              <a:t>Best Pract Res Clin Rheumatol</a:t>
            </a:r>
            <a:r>
              <a:rPr lang="en-US" dirty="0" smtClean="0"/>
              <a:t> 2010; 24(6):769-81.</a:t>
            </a:r>
          </a:p>
          <a:p>
            <a:pPr marL="0" marR="0" indent="0" algn="l" defTabSz="914400" rtl="0" eaLnBrk="1" fontAlgn="auto" latinLnBrk="0" hangingPunct="1">
              <a:spcBef>
                <a:spcPts val="0"/>
              </a:spcBef>
              <a:spcAft>
                <a:spcPts val="600"/>
              </a:spcAft>
              <a:buClrTx/>
              <a:buSzTx/>
              <a:buFont typeface="+mj-lt"/>
              <a:buNone/>
              <a:tabLst/>
              <a:defRPr/>
            </a:pPr>
            <a:endParaRPr lang="en-US" dirty="0"/>
          </a:p>
          <a:p>
            <a:pPr marL="0" marR="0" indent="0" algn="l" defTabSz="914400" rtl="0" eaLnBrk="1" fontAlgn="auto" latinLnBrk="0" hangingPunct="1">
              <a:spcBef>
                <a:spcPts val="0"/>
              </a:spcBef>
              <a:spcAft>
                <a:spcPts val="600"/>
              </a:spcAft>
              <a:buClrTx/>
              <a:buSzTx/>
              <a:buFont typeface="+mj-lt"/>
              <a:buNone/>
              <a:tabLst/>
              <a:defRPr/>
            </a:pPr>
            <a:endParaRPr lang="en-US"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24</a:t>
            </a:fld>
            <a:endParaRPr lang="es-VE" dirty="0"/>
          </a:p>
        </p:txBody>
      </p:sp>
    </p:spTree>
    <p:extLst>
      <p:ext uri="{BB962C8B-B14F-4D97-AF65-F5344CB8AC3E}">
        <p14:creationId xmlns:p14="http://schemas.microsoft.com/office/powerpoint/2010/main" val="312861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Los estudios han mostrado que la d</a:t>
            </a:r>
            <a:r>
              <a:rPr lang="es-MX" baseline="0" dirty="0" smtClean="0"/>
              <a:t>uración promedio de la lumbalgia es de 42 días. </a:t>
            </a:r>
            <a:r>
              <a:rPr lang="es-MX" dirty="0" smtClean="0"/>
              <a:t>En pacientes que experimentaban lumbalgia aguda (&lt;3 meses), el dolor persiste en promedio 15.5 días. En pacientes con lumbalgia crónica (3 a 6 meses), la duración promedio del dolor es de </a:t>
            </a:r>
            <a:r>
              <a:rPr lang="es-MX" baseline="0" dirty="0" smtClean="0"/>
              <a:t>128.5 días.</a:t>
            </a:r>
          </a:p>
          <a:p>
            <a:pPr>
              <a:spcAft>
                <a:spcPts val="600"/>
              </a:spcAft>
            </a:pPr>
            <a:r>
              <a:rPr lang="es-MX" dirty="0" smtClean="0"/>
              <a:t>Notablemente, no ocurrirá una mejora clínica importante en 10% de los pacientes con lumbalgia y el dolor será permanente en 7.7% de los pacientes. </a:t>
            </a:r>
          </a:p>
          <a:p>
            <a:pPr>
              <a:spcAft>
                <a:spcPts val="600"/>
              </a:spcAft>
            </a:pPr>
            <a:endParaRPr lang="es-MX" baseline="0" dirty="0" smtClean="0"/>
          </a:p>
          <a:p>
            <a:pPr>
              <a:spcAft>
                <a:spcPts val="600"/>
              </a:spcAft>
            </a:pPr>
            <a:r>
              <a:rPr lang="es-MX" b="1" dirty="0" smtClean="0"/>
              <a:t>Referencias</a:t>
            </a:r>
            <a:endParaRPr lang="es-MX" dirty="0" smtClean="0"/>
          </a:p>
          <a:p>
            <a:pPr>
              <a:buClr>
                <a:schemeClr val="accent2"/>
              </a:buClr>
            </a:pPr>
            <a:r>
              <a:rPr lang="en-US" dirty="0" smtClean="0">
                <a:cs typeface="Arial" pitchFamily="34" charset="0"/>
              </a:rPr>
              <a:t>van den Hoogen HJM </a:t>
            </a:r>
            <a:r>
              <a:rPr lang="en-US" i="1" dirty="0" smtClean="0">
                <a:cs typeface="Arial" pitchFamily="34" charset="0"/>
              </a:rPr>
              <a:t>et al. </a:t>
            </a:r>
            <a:r>
              <a:rPr lang="en-US" dirty="0" smtClean="0">
                <a:cs typeface="Arial" pitchFamily="34" charset="0"/>
              </a:rPr>
              <a:t>On the course of low back pain in general practice: A one year follow up study. </a:t>
            </a:r>
            <a:r>
              <a:rPr lang="en-US" i="1" dirty="0" smtClean="0">
                <a:cs typeface="Arial" pitchFamily="34" charset="0"/>
              </a:rPr>
              <a:t>Ann Rheum Dis</a:t>
            </a:r>
            <a:r>
              <a:rPr lang="en-US" dirty="0" smtClean="0">
                <a:cs typeface="Arial" pitchFamily="34" charset="0"/>
              </a:rPr>
              <a:t> 1998; 57(1):13-9.</a:t>
            </a:r>
          </a:p>
          <a:p>
            <a:pPr>
              <a:buClr>
                <a:schemeClr val="accent2"/>
              </a:buClr>
            </a:pPr>
            <a:r>
              <a:rPr lang="en-US" dirty="0" smtClean="0">
                <a:cs typeface="Arial" pitchFamily="34" charset="0"/>
              </a:rPr>
              <a:t>von Korff M </a:t>
            </a:r>
            <a:r>
              <a:rPr lang="en-US" i="1" dirty="0" smtClean="0">
                <a:cs typeface="Arial" pitchFamily="34" charset="0"/>
              </a:rPr>
              <a:t>et al. </a:t>
            </a:r>
            <a:r>
              <a:rPr lang="en-US" dirty="0" smtClean="0">
                <a:cs typeface="Arial" pitchFamily="34" charset="0"/>
              </a:rPr>
              <a:t>Back pain in primary care. Outcomes at 1 year. </a:t>
            </a:r>
            <a:r>
              <a:rPr lang="en-US" i="1" dirty="0" smtClean="0">
                <a:cs typeface="Arial" pitchFamily="34" charset="0"/>
              </a:rPr>
              <a:t>Spine (Phila Pa 1976)</a:t>
            </a:r>
            <a:r>
              <a:rPr lang="en-US" dirty="0" smtClean="0">
                <a:cs typeface="Arial" pitchFamily="34" charset="0"/>
              </a:rPr>
              <a:t> 1993; 18(7):855-62.</a:t>
            </a:r>
          </a:p>
          <a:p>
            <a:pPr>
              <a:buClr>
                <a:schemeClr val="accent2"/>
              </a:buClr>
            </a:pPr>
            <a:endParaRPr lang="en-US" dirty="0" smtClean="0">
              <a:cs typeface="Arial" pitchFamily="34" charset="0"/>
            </a:endParaRPr>
          </a:p>
          <a:p>
            <a:pPr>
              <a:spcAft>
                <a:spcPts val="600"/>
              </a:spcAft>
              <a:buClr>
                <a:schemeClr val="accent2"/>
              </a:buClr>
            </a:pPr>
            <a:endParaRPr lang="en-US" dirty="0">
              <a:cs typeface="Arial" pitchFamily="34" charset="0"/>
            </a:endParaRPr>
          </a:p>
          <a:p>
            <a:pPr>
              <a:spcAft>
                <a:spcPts val="600"/>
              </a:spcAft>
            </a:pPr>
            <a:endParaRPr lang="en-US" b="1" noProof="0"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25</a:t>
            </a:fld>
            <a:endParaRPr lang="es-VE" dirty="0"/>
          </a:p>
        </p:txBody>
      </p:sp>
    </p:spTree>
    <p:extLst>
      <p:ext uri="{BB962C8B-B14F-4D97-AF65-F5344CB8AC3E}">
        <p14:creationId xmlns:p14="http://schemas.microsoft.com/office/powerpoint/2010/main" val="286681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Aft>
                <a:spcPts val="600"/>
              </a:spcAft>
              <a:buClrTx/>
              <a:buSzTx/>
              <a:buFontTx/>
              <a:buNone/>
              <a:tabLst/>
              <a:defRPr/>
            </a:pPr>
            <a:r>
              <a:rPr lang="es-MX" b="1" dirty="0" smtClean="0"/>
              <a:t>Notas del Conferencista</a:t>
            </a:r>
          </a:p>
          <a:p>
            <a:pPr>
              <a:spcAft>
                <a:spcPts val="600"/>
              </a:spcAft>
            </a:pPr>
            <a:r>
              <a:rPr lang="es-MX" baseline="0" dirty="0" smtClean="0"/>
              <a:t>En sujetos en quienes la lumbalgia crea limitación funcional por más de 24 horas,</a:t>
            </a:r>
            <a:r>
              <a:rPr lang="es-MX" dirty="0" smtClean="0"/>
              <a:t> la probabilidad de recurrencia es alta</a:t>
            </a:r>
            <a:r>
              <a:rPr lang="es-MX" baseline="0" dirty="0" smtClean="0"/>
              <a:t>. </a:t>
            </a:r>
            <a:r>
              <a:rPr lang="es-MX" dirty="0" smtClean="0"/>
              <a:t>La mayoría (82%) de los pacientes son capaces de volver a trabajar dentro de 3 meses del inicio del dolor. Después de 3 meses de dolor, las recurrencias causan más limitaciones y ausencias del trabajo.  En estos pacientes, la severidad del dolor, el nivel de discapacidad y la tasa de regreso a trabajar son constantes. </a:t>
            </a:r>
            <a:r>
              <a:rPr lang="es-MX" baseline="0" dirty="0" smtClean="0"/>
              <a:t>Los episodios previos de dolor severo son predictivos de reincidencia dentro de 12 meses. </a:t>
            </a:r>
          </a:p>
          <a:p>
            <a:pPr>
              <a:spcAft>
                <a:spcPts val="600"/>
              </a:spcAft>
            </a:pPr>
            <a:endParaRPr lang="es-MX" baseline="0" dirty="0" smtClean="0"/>
          </a:p>
          <a:p>
            <a:pPr>
              <a:spcAft>
                <a:spcPts val="600"/>
              </a:spcAft>
            </a:pPr>
            <a:r>
              <a:rPr lang="es-MX" b="1" dirty="0" smtClean="0"/>
              <a:t>Referencia</a:t>
            </a:r>
            <a:endParaRPr lang="es-MX" dirty="0" smtClean="0"/>
          </a:p>
          <a:p>
            <a:r>
              <a:rPr lang="en-CA" dirty="0" smtClean="0">
                <a:cs typeface="Arial" pitchFamily="34" charset="0"/>
              </a:rPr>
              <a:t>Pengel LH </a:t>
            </a:r>
            <a:r>
              <a:rPr lang="en-CA" i="1" dirty="0" smtClean="0">
                <a:cs typeface="Arial" pitchFamily="34" charset="0"/>
              </a:rPr>
              <a:t>et al. </a:t>
            </a:r>
            <a:r>
              <a:rPr lang="en-CA" dirty="0" smtClean="0">
                <a:cs typeface="Arial" pitchFamily="34" charset="0"/>
              </a:rPr>
              <a:t>Acute low back pain: systematic review of its prognosis. </a:t>
            </a:r>
            <a:r>
              <a:rPr lang="en-CA" i="1" dirty="0" smtClean="0">
                <a:cs typeface="Arial" pitchFamily="34" charset="0"/>
              </a:rPr>
              <a:t>BMJ</a:t>
            </a:r>
            <a:r>
              <a:rPr lang="en-CA" dirty="0" smtClean="0">
                <a:cs typeface="Arial" pitchFamily="34" charset="0"/>
              </a:rPr>
              <a:t> 2003; 327(7410):323.</a:t>
            </a:r>
          </a:p>
          <a:p>
            <a:pPr>
              <a:spcAft>
                <a:spcPts val="600"/>
              </a:spcAft>
            </a:pPr>
            <a:endParaRPr lang="en-CA" dirty="0">
              <a:cs typeface="Arial" pitchFamily="34" charset="0"/>
            </a:endParaRPr>
          </a:p>
        </p:txBody>
      </p:sp>
      <p:sp>
        <p:nvSpPr>
          <p:cNvPr id="4" name="Slide Number Placeholder 3"/>
          <p:cNvSpPr>
            <a:spLocks noGrp="1"/>
          </p:cNvSpPr>
          <p:nvPr>
            <p:ph type="sldNum" sz="quarter" idx="10"/>
          </p:nvPr>
        </p:nvSpPr>
        <p:spPr/>
        <p:txBody>
          <a:bodyPr/>
          <a:lstStyle/>
          <a:p>
            <a:fld id="{26EE3837-FAC3-4AF5-AFC9-0F67F9E94C5D}" type="slidenum">
              <a:rPr lang="es-VE" smtClean="0"/>
              <a:pPr/>
              <a:t>26</a:t>
            </a:fld>
            <a:endParaRPr lang="es-VE" dirty="0"/>
          </a:p>
        </p:txBody>
      </p:sp>
    </p:spTree>
    <p:extLst>
      <p:ext uri="{BB962C8B-B14F-4D97-AF65-F5344CB8AC3E}">
        <p14:creationId xmlns:p14="http://schemas.microsoft.com/office/powerpoint/2010/main" val="1226613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504184"/>
            <a:ext cx="5486400" cy="4183380"/>
          </a:xfrm>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rPr>
              <a:t>Notas del Conferencista</a:t>
            </a:r>
          </a:p>
          <a:p>
            <a:pPr>
              <a:spcAft>
                <a:spcPts val="600"/>
              </a:spcAft>
            </a:pPr>
            <a:r>
              <a:rPr lang="es-MX" dirty="0" smtClean="0">
                <a:latin typeface="+mj-lt"/>
              </a:rPr>
              <a:t>Hestbaek et al (2003) realizaron una revisión sistemática de 36  artículos incluyendo </a:t>
            </a:r>
            <a:br>
              <a:rPr lang="es-MX" dirty="0" smtClean="0">
                <a:latin typeface="+mj-lt"/>
              </a:rPr>
            </a:br>
            <a:r>
              <a:rPr lang="es-MX" dirty="0" smtClean="0">
                <a:latin typeface="+mj-lt"/>
              </a:rPr>
              <a:t>29 </a:t>
            </a:r>
            <a:r>
              <a:rPr lang="es-MX" baseline="0" dirty="0" smtClean="0">
                <a:latin typeface="+mj-lt"/>
              </a:rPr>
              <a:t>estudios de observación y siete estudios controlados aleatorizados. A pesar de la heterogeneidad entre los estudios, los datos indicaron que un incidente previo de l</a:t>
            </a:r>
            <a:r>
              <a:rPr lang="es-MX" dirty="0" smtClean="0">
                <a:latin typeface="+mj-lt"/>
              </a:rPr>
              <a:t>umbalgia era un importante factor de pronóstico para el desarrollo de un nuevo episodio de lu</a:t>
            </a:r>
            <a:r>
              <a:rPr lang="es-MX" dirty="0" smtClean="0"/>
              <a:t>mbalgia</a:t>
            </a:r>
            <a:r>
              <a:rPr lang="es-MX" dirty="0" smtClean="0">
                <a:latin typeface="+mj-lt"/>
              </a:rPr>
              <a:t>. </a:t>
            </a:r>
            <a:br>
              <a:rPr lang="es-MX" dirty="0" smtClean="0">
                <a:latin typeface="+mj-lt"/>
              </a:rPr>
            </a:br>
            <a:r>
              <a:rPr lang="es-MX" dirty="0" smtClean="0">
                <a:latin typeface="+mj-lt"/>
              </a:rPr>
              <a:t>La naturaleza recurrente persistente de la l</a:t>
            </a:r>
            <a:r>
              <a:rPr lang="es-MX" baseline="0" dirty="0" smtClean="0">
                <a:latin typeface="+mj-lt"/>
              </a:rPr>
              <a:t>umbalgia ha puesto en entredicho la validez del análisis de los resultados a corto-plazo, lo cual enfatiza la importancia de realizar estudios longitudinales.</a:t>
            </a:r>
            <a:endParaRPr lang="es-MX" dirty="0" smtClean="0">
              <a:latin typeface="+mj-lt"/>
            </a:endParaRPr>
          </a:p>
          <a:p>
            <a:pPr>
              <a:spcAft>
                <a:spcPts val="600"/>
              </a:spcAft>
            </a:pPr>
            <a:endParaRPr lang="es-MX" dirty="0" smtClean="0">
              <a:latin typeface="+mj-lt"/>
            </a:endParaRPr>
          </a:p>
          <a:p>
            <a:pPr>
              <a:spcAft>
                <a:spcPts val="600"/>
              </a:spcAft>
            </a:pPr>
            <a:r>
              <a:rPr lang="es-MX" b="1" dirty="0" smtClean="0">
                <a:latin typeface="+mj-lt"/>
              </a:rPr>
              <a:t>Referencia</a:t>
            </a:r>
          </a:p>
          <a:p>
            <a:pPr>
              <a:defRPr/>
            </a:pPr>
            <a:r>
              <a:rPr lang="en-CA" dirty="0" smtClean="0"/>
              <a:t>Hestbaek L </a:t>
            </a:r>
            <a:r>
              <a:rPr lang="en-CA" i="1" dirty="0" smtClean="0"/>
              <a:t>et al. </a:t>
            </a:r>
            <a:r>
              <a:rPr lang="en-CA" dirty="0" smtClean="0"/>
              <a:t>Low back pain: what is the long-term course? A review of studies of general patient populations. </a:t>
            </a:r>
            <a:r>
              <a:rPr lang="en-CA" i="1" dirty="0" smtClean="0"/>
              <a:t>Eur Spine J</a:t>
            </a:r>
            <a:r>
              <a:rPr lang="en-CA" dirty="0" smtClean="0"/>
              <a:t> 2003; 12(2):149-65.</a:t>
            </a:r>
          </a:p>
          <a:p>
            <a:pPr marL="0" marR="0" indent="0" algn="l" defTabSz="914400" rtl="0" eaLnBrk="1" fontAlgn="auto" latinLnBrk="0" hangingPunct="1">
              <a:spcBef>
                <a:spcPts val="0"/>
              </a:spcBef>
              <a:spcAft>
                <a:spcPts val="600"/>
              </a:spcAft>
              <a:buClrTx/>
              <a:buSzTx/>
              <a:buFontTx/>
              <a:buNone/>
              <a:tabLst/>
              <a:defRPr/>
            </a:pPr>
            <a:endParaRPr lang="en-CA" dirty="0">
              <a:latin typeface="+mj-lt"/>
            </a:endParaRPr>
          </a:p>
        </p:txBody>
      </p:sp>
      <p:sp>
        <p:nvSpPr>
          <p:cNvPr id="4" name="Slide Number Placeholder 3"/>
          <p:cNvSpPr>
            <a:spLocks noGrp="1"/>
          </p:cNvSpPr>
          <p:nvPr>
            <p:ph type="sldNum" sz="quarter" idx="10"/>
          </p:nvPr>
        </p:nvSpPr>
        <p:spPr/>
        <p:txBody>
          <a:bodyPr/>
          <a:lstStyle/>
          <a:p>
            <a:fld id="{26EE3837-FAC3-4AF5-AFC9-0F67F9E94C5D}" type="slidenum">
              <a:rPr lang="es-VE" smtClean="0"/>
              <a:pPr/>
              <a:t>27</a:t>
            </a:fld>
            <a:endParaRPr lang="es-V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dirty="0" smtClean="0"/>
              <a:t>Después de </a:t>
            </a:r>
            <a:r>
              <a:rPr lang="es-MX" baseline="0" dirty="0" smtClean="0"/>
              <a:t>un primer episodio de lumbalgia, 44–78% de los pacientes (promedio = 60%) pueden experimentar un nuevo episodio de lumbalgia</a:t>
            </a:r>
            <a:r>
              <a:rPr lang="es-MX" dirty="0" smtClean="0"/>
              <a:t> y cerca de una tercera parte (rango= 26–37%) tendrán que descansar o pedir una incapacidad temporal del trabajo</a:t>
            </a:r>
            <a:r>
              <a:rPr lang="es-MX" baseline="0" dirty="0" smtClean="0"/>
              <a:t>. </a:t>
            </a:r>
          </a:p>
          <a:p>
            <a:pPr>
              <a:spcAft>
                <a:spcPts val="600"/>
              </a:spcAft>
            </a:pPr>
            <a:endParaRPr lang="es-MX" dirty="0" smtClean="0"/>
          </a:p>
          <a:p>
            <a:pPr>
              <a:spcAft>
                <a:spcPts val="600"/>
              </a:spcAft>
            </a:pPr>
            <a:r>
              <a:rPr lang="es-MX" b="1" dirty="0" smtClean="0"/>
              <a:t>Referencia</a:t>
            </a:r>
          </a:p>
          <a:p>
            <a:pPr>
              <a:defRPr/>
            </a:pPr>
            <a:r>
              <a:rPr lang="en-CA" dirty="0" smtClean="0"/>
              <a:t>Hestbaek L </a:t>
            </a:r>
            <a:r>
              <a:rPr lang="en-CA" i="1" dirty="0" smtClean="0"/>
              <a:t>et al. </a:t>
            </a:r>
            <a:r>
              <a:rPr lang="en-CA" dirty="0" smtClean="0"/>
              <a:t>Low back pain: what is the long-term course? A review of studies of general patient populations. </a:t>
            </a:r>
            <a:r>
              <a:rPr lang="en-CA" i="1" dirty="0" smtClean="0"/>
              <a:t>Eur Spine J</a:t>
            </a:r>
            <a:r>
              <a:rPr lang="en-CA" dirty="0" smtClean="0"/>
              <a:t> 2003; 12(2):149-65.</a:t>
            </a:r>
          </a:p>
          <a:p>
            <a:pPr>
              <a:spcAft>
                <a:spcPts val="600"/>
              </a:spcAft>
            </a:pPr>
            <a:endParaRPr lang="en-US" noProof="0"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28</a:t>
            </a:fld>
            <a:endParaRPr lang="es-VE" dirty="0"/>
          </a:p>
        </p:txBody>
      </p:sp>
    </p:spTree>
    <p:extLst>
      <p:ext uri="{BB962C8B-B14F-4D97-AF65-F5344CB8AC3E}">
        <p14:creationId xmlns:p14="http://schemas.microsoft.com/office/powerpoint/2010/main" val="349792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endParaRPr lang="es-MX" dirty="0" smtClean="0"/>
          </a:p>
          <a:p>
            <a:r>
              <a:rPr lang="es-MX" dirty="0" smtClean="0"/>
              <a:t>La teoría de que la mayoría de los casos de lumbalgia entrará en remisión independientemente de la intervención ha sido anulada por la evidencia que indica que la lumbalgia es una condición episódica crónica. Muchas personas experimentan dolor persistente por meses después del episodio original de dolor y/o presentan episodios recurrentes mientras que otras progresan hacia la discapacidad de largo-plazo. La idea equívoca puede haber surgido en parte de la interpretación de que el dolor se había resuelto en los sujetos que no regresaron a una consulta de seguimiento. Sin embargo, es probable que muchos de estos pacientes seguían padeciendo lumbalgia.</a:t>
            </a:r>
          </a:p>
          <a:p>
            <a:pPr>
              <a:spcAft>
                <a:spcPts val="600"/>
              </a:spcAft>
            </a:pPr>
            <a:endParaRPr lang="es-MX" dirty="0" smtClean="0"/>
          </a:p>
          <a:p>
            <a:pPr>
              <a:spcAft>
                <a:spcPts val="600"/>
              </a:spcAft>
              <a:buClr>
                <a:schemeClr val="accent2"/>
              </a:buClr>
              <a:buNone/>
            </a:pPr>
            <a:r>
              <a:rPr lang="es-MX" sz="1200" b="1" dirty="0" smtClean="0">
                <a:cs typeface="Arial" pitchFamily="34" charset="0"/>
              </a:rPr>
              <a:t>Referencias</a:t>
            </a:r>
          </a:p>
          <a:p>
            <a:pPr>
              <a:buClr>
                <a:schemeClr val="accent2"/>
              </a:buClr>
            </a:pPr>
            <a:r>
              <a:rPr lang="en-US" dirty="0" smtClean="0">
                <a:cs typeface="Arial" pitchFamily="34" charset="0"/>
              </a:rPr>
              <a:t>Hanney W </a:t>
            </a:r>
            <a:r>
              <a:rPr lang="en-US" i="1" dirty="0" smtClean="0">
                <a:cs typeface="Arial" pitchFamily="34" charset="0"/>
              </a:rPr>
              <a:t>et al.</a:t>
            </a:r>
            <a:r>
              <a:rPr lang="en-US" dirty="0" smtClean="0">
                <a:cs typeface="Arial" pitchFamily="34" charset="0"/>
              </a:rPr>
              <a:t> Implications for physical activity in the population with low back pain. </a:t>
            </a:r>
            <a:r>
              <a:rPr lang="en-US" i="1" dirty="0" smtClean="0">
                <a:cs typeface="Arial" pitchFamily="34" charset="0"/>
              </a:rPr>
              <a:t>Am J Lifestyle Med</a:t>
            </a:r>
            <a:r>
              <a:rPr lang="en-US" dirty="0" smtClean="0">
                <a:cs typeface="Arial" pitchFamily="34" charset="0"/>
              </a:rPr>
              <a:t> 2009; 3:63-70.</a:t>
            </a:r>
          </a:p>
          <a:p>
            <a:pPr>
              <a:buClr>
                <a:schemeClr val="accent2"/>
              </a:buClr>
            </a:pPr>
            <a:r>
              <a:rPr lang="en-CA" dirty="0" smtClean="0">
                <a:cs typeface="Arial" pitchFamily="34" charset="0"/>
              </a:rPr>
              <a:t>Waddell G. 1987 Volvo award in clinical sciences. A new clinical model for the treatment of low-back pain. </a:t>
            </a:r>
            <a:r>
              <a:rPr lang="en-CA" i="1" dirty="0" smtClean="0">
                <a:cs typeface="Arial" pitchFamily="34" charset="0"/>
              </a:rPr>
              <a:t>Spine (Phila Pa 1976)</a:t>
            </a:r>
            <a:r>
              <a:rPr lang="en-CA" dirty="0" smtClean="0">
                <a:cs typeface="Arial" pitchFamily="34" charset="0"/>
              </a:rPr>
              <a:t> 1987; 12(7):632-44.</a:t>
            </a:r>
          </a:p>
        </p:txBody>
      </p:sp>
      <p:sp>
        <p:nvSpPr>
          <p:cNvPr id="4" name="Slide Number Placeholder 3"/>
          <p:cNvSpPr>
            <a:spLocks noGrp="1"/>
          </p:cNvSpPr>
          <p:nvPr>
            <p:ph type="sldNum" sz="quarter" idx="10"/>
          </p:nvPr>
        </p:nvSpPr>
        <p:spPr/>
        <p:txBody>
          <a:bodyPr/>
          <a:lstStyle/>
          <a:p>
            <a:fld id="{26EE3837-FAC3-4AF5-AFC9-0F67F9E94C5D}" type="slidenum">
              <a:rPr lang="es-VE" smtClean="0"/>
              <a:pPr/>
              <a:t>29</a:t>
            </a:fld>
            <a:endParaRPr lang="es-V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de esta sección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b="0" dirty="0" smtClean="0"/>
              <a:t>Creciente evidencia indica que los factore</a:t>
            </a:r>
            <a:r>
              <a:rPr lang="es-MX" dirty="0" smtClean="0"/>
              <a:t>s psicológicos juegan un papel importante en el desencadenamiento de la l</a:t>
            </a:r>
            <a:r>
              <a:rPr lang="es-MX" b="0" baseline="0" dirty="0" smtClean="0"/>
              <a:t>umbalgia y su progresión hacia la cronicidad. Por lo tanto, es importante considerar la combinación única de factores psicológicos en cada persona con lumbalgia en la etapa de evaluación e intervención.</a:t>
            </a:r>
            <a:endParaRPr lang="es-MX" b="1" dirty="0" smtClean="0"/>
          </a:p>
          <a:p>
            <a:pPr>
              <a:spcAft>
                <a:spcPts val="600"/>
              </a:spcAft>
            </a:pPr>
            <a:r>
              <a:rPr lang="es-MX" b="1" baseline="0" dirty="0" smtClean="0"/>
              <a:t>Referencias</a:t>
            </a:r>
          </a:p>
          <a:p>
            <a:pPr>
              <a:defRPr/>
            </a:pPr>
            <a:r>
              <a:rPr lang="en-CA" dirty="0" smtClean="0"/>
              <a:t>Linton SJ. Occupational psychological factors increase the risk for back pain: </a:t>
            </a:r>
            <a:br>
              <a:rPr lang="en-CA" dirty="0" smtClean="0"/>
            </a:br>
            <a:r>
              <a:rPr lang="en-CA" dirty="0" smtClean="0"/>
              <a:t>a systematic review. </a:t>
            </a:r>
            <a:r>
              <a:rPr lang="en-CA" i="1" dirty="0" smtClean="0"/>
              <a:t>J Occup Rehabil</a:t>
            </a:r>
            <a:r>
              <a:rPr lang="en-CA" dirty="0" smtClean="0"/>
              <a:t> 2001; 11(1):53-66.</a:t>
            </a:r>
          </a:p>
          <a:p>
            <a:pPr>
              <a:defRPr/>
            </a:pPr>
            <a:r>
              <a:rPr lang="en-CA" dirty="0" smtClean="0"/>
              <a:t>Pincus T </a:t>
            </a:r>
            <a:r>
              <a:rPr lang="en-CA" i="1" dirty="0" smtClean="0"/>
              <a:t>et al. </a:t>
            </a:r>
            <a:r>
              <a:rPr lang="en-CA" dirty="0" smtClean="0"/>
              <a:t>A systematic review of psychological factors as predictors of chronicity/disability in prospective cohorts of low back pain. </a:t>
            </a:r>
            <a:r>
              <a:rPr lang="en-CA" i="1" dirty="0" smtClean="0"/>
              <a:t>Spine (Phila Pa 1976)</a:t>
            </a:r>
            <a:r>
              <a:rPr lang="en-CA" dirty="0" smtClean="0"/>
              <a:t> 2002; 27(5):E109-20.</a:t>
            </a:r>
          </a:p>
          <a:p>
            <a:pPr marR="0" algn="l" defTabSz="914400" rtl="0" eaLnBrk="1" fontAlgn="auto" latinLnBrk="0" hangingPunct="1">
              <a:spcBef>
                <a:spcPts val="0"/>
              </a:spcBef>
              <a:spcAft>
                <a:spcPts val="600"/>
              </a:spcAft>
              <a:buClrTx/>
              <a:buSzTx/>
              <a:tabLst/>
              <a:defRPr/>
            </a:pPr>
            <a:endParaRPr lang="en-CA" dirty="0"/>
          </a:p>
          <a:p>
            <a:pPr marR="0" algn="l" defTabSz="914400" rtl="0" eaLnBrk="1" fontAlgn="auto" latinLnBrk="0" hangingPunct="1">
              <a:spcBef>
                <a:spcPts val="0"/>
              </a:spcBef>
              <a:spcAft>
                <a:spcPts val="600"/>
              </a:spcAft>
              <a:buClrTx/>
              <a:buSzTx/>
              <a:tabLst/>
              <a:defRPr/>
            </a:pPr>
            <a:endParaRPr lang="en-CA" b="0" baseline="0" dirty="0" smtClean="0"/>
          </a:p>
          <a:p>
            <a:pPr marR="0" algn="l" defTabSz="914400" rtl="0" eaLnBrk="1" fontAlgn="auto" latinLnBrk="0" hangingPunct="1">
              <a:spcBef>
                <a:spcPts val="0"/>
              </a:spcBef>
              <a:spcAft>
                <a:spcPts val="600"/>
              </a:spcAft>
              <a:buClrTx/>
              <a:buSzTx/>
              <a:tabLst/>
              <a:defRPr/>
            </a:pPr>
            <a:endParaRPr lang="en-CA" dirty="0"/>
          </a:p>
          <a:p>
            <a:pPr marR="0" algn="l" defTabSz="914400" rtl="0" eaLnBrk="1" fontAlgn="auto" latinLnBrk="0" hangingPunct="1">
              <a:spcBef>
                <a:spcPts val="0"/>
              </a:spcBef>
              <a:spcAft>
                <a:spcPts val="600"/>
              </a:spcAft>
              <a:buClrTx/>
              <a:buSzTx/>
              <a:tabLst/>
              <a:defRPr/>
            </a:pPr>
            <a:endParaRPr lang="en-CA" b="0" baseline="0" dirty="0" smtClean="0"/>
          </a:p>
          <a:p>
            <a:pPr marL="0" marR="0" indent="0" algn="l" defTabSz="914400" rtl="0" eaLnBrk="1" fontAlgn="auto" latinLnBrk="0" hangingPunct="1">
              <a:spcBef>
                <a:spcPts val="0"/>
              </a:spcBef>
              <a:spcAft>
                <a:spcPts val="600"/>
              </a:spcAft>
              <a:buClrTx/>
              <a:buSzTx/>
              <a:buFontTx/>
              <a:buNone/>
              <a:tabLst/>
              <a:defRPr/>
            </a:pPr>
            <a:endParaRPr lang="en-US" b="1"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30</a:t>
            </a:fld>
            <a:endParaRPr lang="es-VE" dirty="0"/>
          </a:p>
        </p:txBody>
      </p:sp>
    </p:spTree>
    <p:extLst>
      <p:ext uri="{BB962C8B-B14F-4D97-AF65-F5344CB8AC3E}">
        <p14:creationId xmlns:p14="http://schemas.microsoft.com/office/powerpoint/2010/main" val="305003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dirty="0" smtClean="0"/>
              <a:t>Más de la mitad </a:t>
            </a:r>
            <a:r>
              <a:rPr lang="es-MX" baseline="0" dirty="0" smtClean="0"/>
              <a:t>de los pacientes con  Lumbalgia </a:t>
            </a:r>
            <a:r>
              <a:rPr lang="es-MX" dirty="0" smtClean="0"/>
              <a:t>consultan a un médico</a:t>
            </a:r>
            <a:r>
              <a:rPr lang="es-MX" baseline="0" dirty="0" smtClean="0"/>
              <a:t>. Cerca del 16% de los pacientes experimentan  discapacidad total (incluyendo temporal y permanente) y cerca del </a:t>
            </a:r>
            <a:r>
              <a:rPr lang="es-MX" dirty="0" smtClean="0"/>
              <a:t>10% de los pacientes quedan discapacitados permanentemente</a:t>
            </a:r>
            <a:r>
              <a:rPr lang="es-MX" baseline="0" dirty="0" smtClean="0"/>
              <a:t>. El dolor de espalda severo </a:t>
            </a:r>
            <a:r>
              <a:rPr lang="es-MX" dirty="0" smtClean="0"/>
              <a:t>generalmente resulta en la pérdida del trabajo porque ocurre frecuentemente en la población económicamente activa.</a:t>
            </a:r>
          </a:p>
          <a:p>
            <a:pPr>
              <a:spcAft>
                <a:spcPts val="600"/>
              </a:spcAft>
            </a:pPr>
            <a:endParaRPr lang="es-MX" baseline="0" dirty="0" smtClean="0"/>
          </a:p>
          <a:p>
            <a:pPr>
              <a:spcAft>
                <a:spcPts val="600"/>
              </a:spcAft>
            </a:pPr>
            <a:r>
              <a:rPr lang="es-MX" b="1" dirty="0" smtClean="0"/>
              <a:t>Referencia</a:t>
            </a:r>
            <a:endParaRPr lang="es-MX" dirty="0" smtClean="0"/>
          </a:p>
          <a:p>
            <a:r>
              <a:rPr lang="en-US" dirty="0" smtClean="0">
                <a:cs typeface="Arial" pitchFamily="34" charset="0"/>
              </a:rPr>
              <a:t>Carey TS </a:t>
            </a:r>
            <a:r>
              <a:rPr lang="en-US" i="1" dirty="0" smtClean="0">
                <a:cs typeface="Arial" pitchFamily="34" charset="0"/>
              </a:rPr>
              <a:t>et al. </a:t>
            </a:r>
            <a:r>
              <a:rPr lang="en-US" dirty="0" smtClean="0">
                <a:cs typeface="Arial" pitchFamily="34" charset="0"/>
              </a:rPr>
              <a:t>Care-seeking among individuals with chronic low back pain. </a:t>
            </a:r>
            <a:br>
              <a:rPr lang="en-US" dirty="0" smtClean="0">
                <a:cs typeface="Arial" pitchFamily="34" charset="0"/>
              </a:rPr>
            </a:br>
            <a:r>
              <a:rPr lang="en-US" i="1" dirty="0" smtClean="0">
                <a:cs typeface="Arial" pitchFamily="34" charset="0"/>
              </a:rPr>
              <a:t>Spine (Phila Pa 1976) </a:t>
            </a:r>
            <a:r>
              <a:rPr lang="en-US" dirty="0" smtClean="0">
                <a:cs typeface="Arial" pitchFamily="34" charset="0"/>
              </a:rPr>
              <a:t>1995; 20(3):312-7.</a:t>
            </a:r>
          </a:p>
          <a:p>
            <a:pPr>
              <a:spcAft>
                <a:spcPts val="600"/>
              </a:spcAft>
            </a:pPr>
            <a:endParaRPr lang="en-US" b="1" dirty="0">
              <a:cs typeface="Arial" pitchFamily="34" charset="0"/>
            </a:endParaRPr>
          </a:p>
          <a:p>
            <a:pPr>
              <a:spcAft>
                <a:spcPts val="600"/>
              </a:spcAft>
            </a:pPr>
            <a:endParaRPr lang="en-US" b="1"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31</a:t>
            </a:fld>
            <a:endParaRPr lang="es-VE" dirty="0"/>
          </a:p>
        </p:txBody>
      </p:sp>
    </p:spTree>
    <p:extLst>
      <p:ext uri="{BB962C8B-B14F-4D97-AF65-F5344CB8AC3E}">
        <p14:creationId xmlns:p14="http://schemas.microsoft.com/office/powerpoint/2010/main" val="1722571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defRPr/>
            </a:pPr>
            <a:r>
              <a:rPr lang="es-MX" dirty="0" smtClean="0"/>
              <a:t>Solo uno de cada 5 pacientes con síntomas de lumbalgia consulta al médico. No se sabe la forma en que el 80% restante de los pacientes maneja su dolor y cómo esta falta de atención médica afecta los resultados a largo-plazo.</a:t>
            </a:r>
          </a:p>
          <a:p>
            <a:pPr>
              <a:spcAft>
                <a:spcPts val="600"/>
              </a:spcAft>
              <a:defRPr/>
            </a:pPr>
            <a:endParaRPr lang="es-MX" b="1" dirty="0" smtClean="0"/>
          </a:p>
          <a:p>
            <a:pPr marL="0" marR="0" indent="0" algn="l" defTabSz="914400" rtl="0" eaLnBrk="1" fontAlgn="auto" latinLnBrk="0" hangingPunct="1">
              <a:spcBef>
                <a:spcPts val="0"/>
              </a:spcBef>
              <a:spcAft>
                <a:spcPts val="600"/>
              </a:spcAft>
              <a:buClrTx/>
              <a:buSzTx/>
              <a:buFontTx/>
              <a:buNone/>
              <a:tabLst/>
              <a:defRPr/>
            </a:pPr>
            <a:r>
              <a:rPr lang="es-MX" b="1" dirty="0" smtClean="0"/>
              <a:t>Referencias</a:t>
            </a:r>
          </a:p>
          <a:p>
            <a:pPr>
              <a:buClr>
                <a:schemeClr val="accent2"/>
              </a:buClr>
            </a:pPr>
            <a:r>
              <a:rPr lang="en-US" dirty="0" smtClean="0">
                <a:cs typeface="Arial" pitchFamily="34" charset="0"/>
              </a:rPr>
              <a:t>Macfarlane GJ </a:t>
            </a:r>
            <a:r>
              <a:rPr lang="en-US" i="1" dirty="0" smtClean="0">
                <a:cs typeface="Arial" pitchFamily="34" charset="0"/>
              </a:rPr>
              <a:t>et al. </a:t>
            </a:r>
            <a:r>
              <a:rPr lang="en-US" dirty="0" smtClean="0">
                <a:cs typeface="Arial" pitchFamily="34" charset="0"/>
              </a:rPr>
              <a:t>Managing low back pain presenting to primary care: </a:t>
            </a:r>
            <a:br>
              <a:rPr lang="en-US" dirty="0" smtClean="0">
                <a:cs typeface="Arial" pitchFamily="34" charset="0"/>
              </a:rPr>
            </a:br>
            <a:r>
              <a:rPr lang="en-US" dirty="0" smtClean="0">
                <a:cs typeface="Arial" pitchFamily="34" charset="0"/>
              </a:rPr>
              <a:t>where do we go from here? </a:t>
            </a:r>
            <a:r>
              <a:rPr lang="en-US" i="1" dirty="0" smtClean="0">
                <a:cs typeface="Arial" pitchFamily="34" charset="0"/>
              </a:rPr>
              <a:t>Pain</a:t>
            </a:r>
            <a:r>
              <a:rPr lang="en-US" dirty="0" smtClean="0">
                <a:cs typeface="Arial" pitchFamily="34" charset="0"/>
              </a:rPr>
              <a:t> 2006; 122(3):219-22. </a:t>
            </a:r>
          </a:p>
          <a:p>
            <a:pPr>
              <a:defRPr/>
            </a:pPr>
            <a:r>
              <a:rPr lang="en-CA" dirty="0" smtClean="0"/>
              <a:t>Papageorgiou AC, Rigby AS. Review of UK data on the rheumatic diseases – </a:t>
            </a:r>
            <a:br>
              <a:rPr lang="en-CA" dirty="0" smtClean="0"/>
            </a:br>
            <a:r>
              <a:rPr lang="en-CA" dirty="0" smtClean="0"/>
              <a:t>7. Low back pain. </a:t>
            </a:r>
            <a:r>
              <a:rPr lang="en-CA" i="1" dirty="0" smtClean="0"/>
              <a:t>Br J Rheumatol</a:t>
            </a:r>
            <a:r>
              <a:rPr lang="en-CA" dirty="0" smtClean="0"/>
              <a:t> 1991; 30(3):208-10.</a:t>
            </a:r>
          </a:p>
          <a:p>
            <a:pPr>
              <a:defRPr/>
            </a:pPr>
            <a:endParaRPr lang="en-CA" dirty="0" smtClean="0"/>
          </a:p>
          <a:p>
            <a:pPr>
              <a:spcAft>
                <a:spcPts val="600"/>
              </a:spcAft>
              <a:defRPr/>
            </a:pPr>
            <a:endParaRPr lang="en-CA" dirty="0"/>
          </a:p>
          <a:p>
            <a:pPr>
              <a:spcAft>
                <a:spcPts val="600"/>
              </a:spcAft>
              <a:defRPr/>
            </a:pPr>
            <a:endParaRPr lang="en-CA" b="0"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32</a:t>
            </a:fld>
            <a:endParaRPr lang="es-VE" dirty="0"/>
          </a:p>
        </p:txBody>
      </p:sp>
    </p:spTree>
    <p:extLst>
      <p:ext uri="{BB962C8B-B14F-4D97-AF65-F5344CB8AC3E}">
        <p14:creationId xmlns:p14="http://schemas.microsoft.com/office/powerpoint/2010/main" val="268216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dirty="0" smtClean="0"/>
              <a:t>Aunque del 74% de todos los p</a:t>
            </a:r>
            <a:r>
              <a:rPr lang="es-MX" baseline="0" dirty="0" smtClean="0"/>
              <a:t>acientes </a:t>
            </a:r>
            <a:r>
              <a:rPr lang="es-MX" dirty="0" smtClean="0"/>
              <a:t>que experimentan lumbalgia</a:t>
            </a:r>
            <a:r>
              <a:rPr lang="es-MX" baseline="0" dirty="0" smtClean="0"/>
              <a:t> 74% buscan atención médica, solamente 7% siguen con dolor al momento de la cita con el médico;</a:t>
            </a:r>
            <a:r>
              <a:rPr lang="es-MX" dirty="0" smtClean="0"/>
              <a:t> en el </a:t>
            </a:r>
            <a:r>
              <a:rPr lang="es-MX" baseline="0" dirty="0" smtClean="0"/>
              <a:t>67% </a:t>
            </a:r>
            <a:r>
              <a:rPr lang="es-MX" dirty="0" smtClean="0"/>
              <a:t>restante, el dolor se ha resuelto al momento en que ven al médico</a:t>
            </a:r>
            <a:r>
              <a:rPr lang="es-MX" baseline="0" dirty="0" smtClean="0"/>
              <a:t>. Más de una cuarta parte </a:t>
            </a:r>
            <a:r>
              <a:rPr lang="es-MX" dirty="0" smtClean="0"/>
              <a:t>(26%) de los pacientes no visitan al médico acerca de su lumbalgia. </a:t>
            </a:r>
            <a:endParaRPr lang="es-MX" baseline="0" dirty="0" smtClean="0"/>
          </a:p>
          <a:p>
            <a:pPr>
              <a:spcAft>
                <a:spcPts val="600"/>
              </a:spcAft>
            </a:pPr>
            <a:endParaRPr lang="es-MX" dirty="0" smtClean="0"/>
          </a:p>
          <a:p>
            <a:pPr>
              <a:spcAft>
                <a:spcPts val="600"/>
              </a:spcAft>
            </a:pPr>
            <a:r>
              <a:rPr lang="es-MX" b="1" baseline="0" dirty="0" smtClean="0"/>
              <a:t>Referencia</a:t>
            </a:r>
          </a:p>
          <a:p>
            <a:pPr>
              <a:buClr>
                <a:schemeClr val="accent2"/>
              </a:buClr>
            </a:pPr>
            <a:r>
              <a:rPr lang="en-US" dirty="0" smtClean="0">
                <a:cs typeface="Arial" pitchFamily="34" charset="0"/>
              </a:rPr>
              <a:t>Macfarlane GJ </a:t>
            </a:r>
            <a:r>
              <a:rPr lang="en-US" i="1" dirty="0" smtClean="0">
                <a:cs typeface="Arial" pitchFamily="34" charset="0"/>
              </a:rPr>
              <a:t>et al. </a:t>
            </a:r>
            <a:r>
              <a:rPr lang="en-US" dirty="0" smtClean="0">
                <a:cs typeface="Arial" pitchFamily="34" charset="0"/>
              </a:rPr>
              <a:t>Managing low back pain presenting to primary care: </a:t>
            </a:r>
            <a:br>
              <a:rPr lang="en-US" dirty="0" smtClean="0">
                <a:cs typeface="Arial" pitchFamily="34" charset="0"/>
              </a:rPr>
            </a:br>
            <a:r>
              <a:rPr lang="en-US" dirty="0" smtClean="0">
                <a:cs typeface="Arial" pitchFamily="34" charset="0"/>
              </a:rPr>
              <a:t>where do we go from here? </a:t>
            </a:r>
            <a:r>
              <a:rPr lang="en-US" i="1" dirty="0" smtClean="0">
                <a:cs typeface="Arial" pitchFamily="34" charset="0"/>
              </a:rPr>
              <a:t>Pain</a:t>
            </a:r>
            <a:r>
              <a:rPr lang="en-US" dirty="0" smtClean="0">
                <a:cs typeface="Arial" pitchFamily="34" charset="0"/>
              </a:rPr>
              <a:t> 2006; 122(3):219-22. </a:t>
            </a:r>
          </a:p>
          <a:p>
            <a:pPr>
              <a:spcAft>
                <a:spcPts val="600"/>
              </a:spcAft>
            </a:pPr>
            <a:endParaRPr lang="en-US" baseline="0"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33</a:t>
            </a:fld>
            <a:endParaRPr lang="es-VE" dirty="0"/>
          </a:p>
        </p:txBody>
      </p:sp>
    </p:spTree>
    <p:extLst>
      <p:ext uri="{BB962C8B-B14F-4D97-AF65-F5344CB8AC3E}">
        <p14:creationId xmlns:p14="http://schemas.microsoft.com/office/powerpoint/2010/main" val="1966218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rtl="0">
              <a:spcAft>
                <a:spcPts val="600"/>
              </a:spcAft>
            </a:pPr>
            <a:r>
              <a:rPr lang="es-MX" sz="1200" kern="1200" dirty="0" smtClean="0">
                <a:solidFill>
                  <a:schemeClr val="tx1"/>
                </a:solidFill>
                <a:latin typeface="+mn-lt"/>
                <a:ea typeface="+mn-ea"/>
                <a:cs typeface="+mn-cs"/>
              </a:rPr>
              <a:t>Entre las personas con lumbalgia que buscan atención médica</a:t>
            </a:r>
            <a:r>
              <a:rPr lang="es-MX" sz="1200" kern="1200" baseline="0" dirty="0" smtClean="0">
                <a:solidFill>
                  <a:schemeClr val="tx1"/>
                </a:solidFill>
                <a:latin typeface="+mn-lt"/>
                <a:ea typeface="+mn-ea"/>
                <a:cs typeface="+mn-cs"/>
              </a:rPr>
              <a:t>, aproximadamente </a:t>
            </a:r>
            <a:r>
              <a:rPr lang="es-MX" sz="1200" kern="1200" dirty="0" smtClean="0">
                <a:solidFill>
                  <a:schemeClr val="tx1"/>
                </a:solidFill>
                <a:latin typeface="+mn-lt"/>
                <a:ea typeface="+mn-ea"/>
                <a:cs typeface="+mn-cs"/>
              </a:rPr>
              <a:t>40% consultan inicialmente a un médico de atención primaria, 40% consultan a un quiropráctico, y 20% consultan a un especialista. </a:t>
            </a:r>
          </a:p>
          <a:p>
            <a:pPr rtl="0">
              <a:spcAft>
                <a:spcPts val="600"/>
              </a:spcAft>
            </a:pPr>
            <a:endParaRPr lang="es-MX" sz="1200" kern="1200" dirty="0" smtClean="0">
              <a:solidFill>
                <a:schemeClr val="tx1"/>
              </a:solidFill>
              <a:latin typeface="+mn-lt"/>
              <a:ea typeface="+mn-ea"/>
              <a:cs typeface="+mn-cs"/>
            </a:endParaRPr>
          </a:p>
          <a:p>
            <a:pPr>
              <a:spcAft>
                <a:spcPts val="600"/>
              </a:spcAft>
            </a:pPr>
            <a:r>
              <a:rPr lang="es-MX" b="1" dirty="0" smtClean="0"/>
              <a:t>Referencia</a:t>
            </a:r>
          </a:p>
          <a:p>
            <a:r>
              <a:rPr lang="en-US" dirty="0" smtClean="0">
                <a:cs typeface="Arial" pitchFamily="34" charset="0"/>
              </a:rPr>
              <a:t>Chiodo A</a:t>
            </a:r>
            <a:r>
              <a:rPr lang="en-CA" dirty="0" smtClean="0">
                <a:cs typeface="Arial" pitchFamily="34" charset="0"/>
              </a:rPr>
              <a:t> </a:t>
            </a:r>
            <a:r>
              <a:rPr lang="en-CA" i="1" dirty="0" smtClean="0">
                <a:cs typeface="Arial" pitchFamily="34" charset="0"/>
              </a:rPr>
              <a:t>et al. </a:t>
            </a:r>
            <a:r>
              <a:rPr lang="en-CA" i="1" dirty="0" smtClean="0"/>
              <a:t>Acute Low Back Pain</a:t>
            </a:r>
            <a:r>
              <a:rPr lang="en-CA" dirty="0" smtClean="0"/>
              <a:t>. </a:t>
            </a:r>
            <a:br>
              <a:rPr lang="en-CA" dirty="0" smtClean="0"/>
            </a:br>
            <a:r>
              <a:rPr lang="en-CA" dirty="0" smtClean="0"/>
              <a:t>Available at: </a:t>
            </a:r>
            <a:r>
              <a:rPr lang="en-CA" dirty="0" smtClean="0">
                <a:hlinkClick r:id="rId3"/>
              </a:rPr>
              <a:t>http://www.med.umich.edu/1info/fhp/practiceguides/back/back.pdf</a:t>
            </a:r>
            <a:r>
              <a:rPr lang="en-CA" dirty="0" smtClean="0"/>
              <a:t>. </a:t>
            </a:r>
            <a:br>
              <a:rPr lang="en-CA" dirty="0" smtClean="0"/>
            </a:br>
            <a:r>
              <a:rPr lang="en-CA" dirty="0" smtClean="0"/>
              <a:t>Accessed: October 17, 2013.</a:t>
            </a: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fld id="{26EE3837-FAC3-4AF5-AFC9-0F67F9E94C5D}" type="slidenum">
              <a:rPr lang="es-VE" smtClean="0"/>
              <a:pPr/>
              <a:t>34</a:t>
            </a:fld>
            <a:endParaRPr lang="es-VE" dirty="0"/>
          </a:p>
        </p:txBody>
      </p:sp>
    </p:spTree>
    <p:extLst>
      <p:ext uri="{BB962C8B-B14F-4D97-AF65-F5344CB8AC3E}">
        <p14:creationId xmlns:p14="http://schemas.microsoft.com/office/powerpoint/2010/main" val="4067726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2531986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36</a:t>
            </a:fld>
            <a:endParaRPr lang="en-CA" dirty="0">
              <a:solidFill>
                <a:prstClr val="black"/>
              </a:solidFill>
            </a:endParaRPr>
          </a:p>
        </p:txBody>
      </p:sp>
    </p:spTree>
    <p:extLst>
      <p:ext uri="{BB962C8B-B14F-4D97-AF65-F5344CB8AC3E}">
        <p14:creationId xmlns:p14="http://schemas.microsoft.com/office/powerpoint/2010/main" val="226410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173816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46537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415789"/>
            <a:ext cx="6336704" cy="5014813"/>
          </a:xfrm>
        </p:spPr>
        <p:txBody>
          <a:bodyPr>
            <a:noAutofit/>
          </a:bodyPr>
          <a:lstStyle/>
          <a:p>
            <a:pPr>
              <a:spcAft>
                <a:spcPts val="600"/>
              </a:spcAft>
            </a:pPr>
            <a:r>
              <a:rPr lang="es-MX" b="1" dirty="0" smtClean="0"/>
              <a:t>Notas del Conferencista</a:t>
            </a:r>
          </a:p>
          <a:p>
            <a:pPr>
              <a:lnSpc>
                <a:spcPct val="90000"/>
              </a:lnSpc>
              <a:spcAft>
                <a:spcPts val="600"/>
              </a:spcAft>
            </a:pPr>
            <a:r>
              <a:rPr lang="es-MX" dirty="0" smtClean="0"/>
              <a:t>La incidencia de lumbalgia es más alta en la tercera década y es uno de los problemas de salud más comunes. Considerando que más del 80% de los adultos experimentarán lumbalgia en algún momento de sus vidas, no es sorpresa que la lumbalgia sea la causa número uno de discapacidad laboral y la segunda razón más común (después de la enfermedad respiratoria) de consultas al médico.  Los estudios han mostrado que la e la prevalencia general aumenta con la edad hasta los 60 a 65 años, después de la cual la prevalencia se reduce gradualmente. La prevalencia de lumbalgia no difiere entre mujeres y hombres. </a:t>
            </a:r>
          </a:p>
          <a:p>
            <a:pPr>
              <a:lnSpc>
                <a:spcPct val="90000"/>
              </a:lnSpc>
              <a:spcAft>
                <a:spcPts val="600"/>
              </a:spcAft>
            </a:pPr>
            <a:endParaRPr lang="es-MX" b="1" dirty="0" smtClean="0"/>
          </a:p>
          <a:p>
            <a:pPr>
              <a:lnSpc>
                <a:spcPct val="90000"/>
              </a:lnSpc>
              <a:spcAft>
                <a:spcPts val="600"/>
              </a:spcAft>
            </a:pPr>
            <a:r>
              <a:rPr lang="es-MX" b="1" dirty="0" smtClean="0"/>
              <a:t>Referencias</a:t>
            </a:r>
          </a:p>
          <a:p>
            <a:pPr>
              <a:lnSpc>
                <a:spcPct val="90000"/>
              </a:lnSpc>
            </a:pPr>
            <a:r>
              <a:rPr lang="en-CA" dirty="0" smtClean="0"/>
              <a:t>Bassols A </a:t>
            </a:r>
            <a:r>
              <a:rPr lang="en-CA" i="1" dirty="0" smtClean="0"/>
              <a:t>et al. </a:t>
            </a:r>
            <a:r>
              <a:rPr lang="en-CA" dirty="0" smtClean="0"/>
              <a:t>Back pain in the general population of Catalonia (Spain). </a:t>
            </a:r>
            <a:br>
              <a:rPr lang="en-CA" dirty="0" smtClean="0"/>
            </a:br>
            <a:r>
              <a:rPr lang="en-CA" dirty="0" smtClean="0"/>
              <a:t>Prevalence, characteristics and therapeutic behavior. </a:t>
            </a:r>
            <a:r>
              <a:rPr lang="en-CA" i="1" dirty="0" smtClean="0"/>
              <a:t>Gac Sanit </a:t>
            </a:r>
            <a:r>
              <a:rPr lang="en-CA" dirty="0" smtClean="0"/>
              <a:t>2003; 17(2):97-107.</a:t>
            </a:r>
          </a:p>
          <a:p>
            <a:pPr>
              <a:lnSpc>
                <a:spcPct val="90000"/>
              </a:lnSpc>
            </a:pPr>
            <a:r>
              <a:rPr lang="en-CA" dirty="0" smtClean="0"/>
              <a:t>Hart LG </a:t>
            </a:r>
            <a:r>
              <a:rPr lang="en-CA" i="1" dirty="0" smtClean="0"/>
              <a:t>et al. </a:t>
            </a:r>
            <a:r>
              <a:rPr lang="en-CA" dirty="0" smtClean="0"/>
              <a:t>Physician office visits for low back pain. Frequency, clinical evaluation, and treatment patterns from a U.S. national survey. </a:t>
            </a:r>
            <a:r>
              <a:rPr lang="en-CA" i="1" dirty="0" smtClean="0"/>
              <a:t>Spine (Phila Pa 1976)</a:t>
            </a:r>
            <a:r>
              <a:rPr lang="en-CA" dirty="0" smtClean="0"/>
              <a:t> 1995; 20(1):11-9.</a:t>
            </a:r>
          </a:p>
          <a:p>
            <a:pPr>
              <a:lnSpc>
                <a:spcPct val="90000"/>
              </a:lnSpc>
            </a:pPr>
            <a:r>
              <a:rPr lang="en-CA" dirty="0" smtClean="0"/>
              <a:t>Hoy D </a:t>
            </a:r>
            <a:r>
              <a:rPr lang="en-CA" i="1" dirty="0" smtClean="0"/>
              <a:t>et al. </a:t>
            </a:r>
            <a:r>
              <a:rPr lang="en-CA" dirty="0" smtClean="0"/>
              <a:t>The epidemiology of low back pain. </a:t>
            </a:r>
            <a:r>
              <a:rPr lang="en-CA" i="1" dirty="0" smtClean="0"/>
              <a:t>Best Pract Res Clin Rheumatol</a:t>
            </a:r>
            <a:r>
              <a:rPr lang="en-CA" dirty="0" smtClean="0"/>
              <a:t> 2010; 24(6):769-81.</a:t>
            </a:r>
          </a:p>
          <a:p>
            <a:pPr>
              <a:lnSpc>
                <a:spcPct val="90000"/>
              </a:lnSpc>
            </a:pPr>
            <a:r>
              <a:rPr lang="en-CA" dirty="0" smtClean="0"/>
              <a:t>National Institutes of Health. </a:t>
            </a:r>
            <a:r>
              <a:rPr lang="en-CA" i="1" dirty="0" smtClean="0"/>
              <a:t>Low Back Pain Fact Sheet. </a:t>
            </a:r>
            <a:br>
              <a:rPr lang="en-CA" i="1" dirty="0" smtClean="0"/>
            </a:br>
            <a:r>
              <a:rPr lang="en-CA" dirty="0" smtClean="0"/>
              <a:t>Available at: http://www.ninds.nih.gov/disorders/backpain/detail_backpain.htm. Accessed: July 22, 2013.</a:t>
            </a:r>
          </a:p>
          <a:p>
            <a:pPr>
              <a:lnSpc>
                <a:spcPct val="90000"/>
              </a:lnSpc>
            </a:pPr>
            <a:r>
              <a:rPr lang="en-CA" dirty="0" smtClean="0"/>
              <a:t>Walker BF. The prevalence of low back pain: a systematic review of the literature from 1966 to 1998.</a:t>
            </a:r>
            <a:r>
              <a:rPr lang="en-CA" i="1" dirty="0" smtClean="0"/>
              <a:t> J Spinal Disord </a:t>
            </a:r>
            <a:r>
              <a:rPr lang="en-CA" dirty="0" smtClean="0"/>
              <a:t>2000; 13(3):205-17.</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164989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s-MX" b="1" dirty="0" smtClean="0">
                <a:ea typeface="ＭＳ Ｐゴシック" pitchFamily="34" charset="-128"/>
              </a:rPr>
              <a:t>Notas del Conferencista</a:t>
            </a:r>
          </a:p>
          <a:p>
            <a:pPr>
              <a:spcBef>
                <a:spcPct val="0"/>
              </a:spcBef>
              <a:spcAft>
                <a:spcPts val="600"/>
              </a:spcAft>
            </a:pPr>
            <a:r>
              <a:rPr lang="es-MX" dirty="0" smtClean="0">
                <a:ea typeface="ＭＳ Ｐゴシック" pitchFamily="34" charset="-128"/>
              </a:rPr>
              <a:t>El Dolor Crónico No por Cáncer es un problema global que causa sufrimiento a la persona e impacta la provisión de servicios de salud y la fortaleza de las economías locales. El Estudio Canadiense sobre Dolor Crónico II (CCPSII), publicado en  2007, fue diseñado para evaluar los cambios en la prevalencia y tratamiento de  Dolor Crónico No por Cáncer y las actitudes hacia el uso de analgésicos fuertes en comparación con los resultados de un estudio de 2001 (el CCPSI) y para brindar una idea de los estándares de atención de salud para el manejo del dolor en Canadá. Se aplicó una encuesta-entrevista  estándar, telefónica asistida por computadora a miembros seleccionados aleatoriamente de la encuesta de la población general y a médicos de atención primaria que tratan Dolor Crónico No por Cáncer moderado a severo.</a:t>
            </a:r>
          </a:p>
          <a:p>
            <a:pPr>
              <a:spcBef>
                <a:spcPct val="0"/>
              </a:spcBef>
              <a:spcAft>
                <a:spcPts val="600"/>
              </a:spcAft>
            </a:pPr>
            <a:r>
              <a:rPr lang="es-MX" dirty="0" smtClean="0">
                <a:ea typeface="ＭＳ Ｐゴシック" pitchFamily="34" charset="-128"/>
              </a:rPr>
              <a:t>Los resultados mostraron que la lumbalgia era la causa principal de Dolor Crónico No por Cáncer y representaba casi la mitad de los casos de dolor músculo-esquelético crónico no relacionados con cáncer</a:t>
            </a:r>
          </a:p>
          <a:p>
            <a:pPr>
              <a:spcBef>
                <a:spcPct val="0"/>
              </a:spcBef>
              <a:spcAft>
                <a:spcPts val="600"/>
              </a:spcAft>
            </a:pPr>
            <a:endParaRPr lang="es-MX" dirty="0" smtClean="0">
              <a:ea typeface="ＭＳ Ｐゴシック" pitchFamily="34" charset="-128"/>
            </a:endParaRPr>
          </a:p>
          <a:p>
            <a:pPr eaLnBrk="1" hangingPunct="1">
              <a:spcBef>
                <a:spcPct val="0"/>
              </a:spcBef>
              <a:spcAft>
                <a:spcPts val="600"/>
              </a:spcAft>
            </a:pPr>
            <a:r>
              <a:rPr lang="es-MX" b="1" baseline="0" dirty="0" smtClean="0">
                <a:ea typeface="ＭＳ Ｐゴシック" pitchFamily="34" charset="-128"/>
              </a:rPr>
              <a:t>Referencia</a:t>
            </a:r>
          </a:p>
          <a:p>
            <a:pPr eaLnBrk="1" hangingPunct="1">
              <a:spcBef>
                <a:spcPct val="0"/>
              </a:spcBef>
            </a:pPr>
            <a:r>
              <a:rPr lang="en-CA" spc="-10" noProof="0" dirty="0" smtClean="0">
                <a:ea typeface="ＭＳ Ｐゴシック" pitchFamily="34" charset="-128"/>
              </a:rPr>
              <a:t>Boulanger A  </a:t>
            </a:r>
            <a:r>
              <a:rPr lang="en-CA" i="1" u="none" spc="-10" noProof="0" dirty="0" smtClean="0">
                <a:ea typeface="ＭＳ Ｐゴシック" pitchFamily="34" charset="-128"/>
              </a:rPr>
              <a:t>et al</a:t>
            </a:r>
            <a:r>
              <a:rPr lang="en-CA" i="1" spc="-10" noProof="0" dirty="0" smtClean="0">
                <a:ea typeface="ＭＳ Ｐゴシック" pitchFamily="34" charset="-128"/>
              </a:rPr>
              <a:t>. </a:t>
            </a:r>
            <a:r>
              <a:rPr lang="en-CA" spc="-10" noProof="0" dirty="0" smtClean="0">
                <a:ea typeface="ＭＳ Ｐゴシック" pitchFamily="34" charset="-128"/>
              </a:rPr>
              <a:t>Chronic pain in Canada: have we improved our management of chronic noncancer pain? </a:t>
            </a:r>
            <a:r>
              <a:rPr lang="en-CA" i="1" spc="-10" noProof="0" dirty="0" smtClean="0">
                <a:ea typeface="ＭＳ Ｐゴシック" pitchFamily="34" charset="-128"/>
              </a:rPr>
              <a:t>Pain Res Manag</a:t>
            </a:r>
            <a:r>
              <a:rPr lang="en-CA" spc="-10" noProof="0" dirty="0" smtClean="0">
                <a:ea typeface="ＭＳ Ｐゴシック" pitchFamily="34" charset="-128"/>
              </a:rPr>
              <a:t> 2007; 12(1):39-47.</a:t>
            </a:r>
            <a:endParaRPr lang="en-US" spc="-10" noProof="0" dirty="0" smtClean="0">
              <a:ea typeface="ＭＳ Ｐゴシック" pitchFamily="34" charset="-128"/>
            </a:endParaRPr>
          </a:p>
        </p:txBody>
      </p:sp>
      <p:sp>
        <p:nvSpPr>
          <p:cNvPr id="2253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3CCAFA-9DFE-47D2-B919-DDFE2F9A1F43}" type="slidenum">
              <a:rPr lang="es-VE" sz="1200">
                <a:solidFill>
                  <a:prstClr val="black"/>
                </a:solidFill>
                <a:latin typeface="Calibri" pitchFamily="34" charset="0"/>
              </a:rPr>
              <a:pPr eaLnBrk="1" hangingPunct="1"/>
              <a:t>7</a:t>
            </a:fld>
            <a:endParaRPr lang="es-VE" sz="1200" dirty="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551512" cy="4700914"/>
          </a:xfrm>
        </p:spPr>
        <p:txBody>
          <a:bodyPr>
            <a:noAutofit/>
          </a:bodyPr>
          <a:lstStyle/>
          <a:p>
            <a:pPr>
              <a:lnSpc>
                <a:spcPct val="90000"/>
              </a:lnSpc>
              <a:spcAft>
                <a:spcPts val="600"/>
              </a:spcAft>
            </a:pPr>
            <a:r>
              <a:rPr lang="es-MX" b="1" dirty="0" smtClean="0"/>
              <a:t>Notas del Conferencista</a:t>
            </a:r>
          </a:p>
          <a:p>
            <a:pPr>
              <a:lnSpc>
                <a:spcPct val="90000"/>
              </a:lnSpc>
            </a:pPr>
            <a:r>
              <a:rPr lang="es-MX" dirty="0" smtClean="0"/>
              <a:t>Hoy </a:t>
            </a:r>
            <a:r>
              <a:rPr lang="es-MX" i="0" dirty="0" smtClean="0"/>
              <a:t>et al</a:t>
            </a:r>
            <a:r>
              <a:rPr lang="es-MX" dirty="0" smtClean="0"/>
              <a:t> (2012) realizaron una revisión sistemática de la prevalencia global de lumbalgia para analizar  la influencia que la definición del caso, el periodo de prevalencia y otras variables tienen sobre la prevalencia. Revisaron 165 estudios en la población general de 54 países publicados entre 1980 y 2009. Los resultados mostraron que la lumbalgia es un problema mayor en todo el mundo, con la mayor prevalencia entre mujeres y personas de 40–80 años. Después del ajuste para la variación metodológica, el promedio ± error estándar estimado de prevalencia en el punto de medición fue de 11.9 ± 2.0% y la prevalencia estimada a 1-mes fue de 23.2 ± 2.9%. </a:t>
            </a:r>
          </a:p>
          <a:p>
            <a:pPr>
              <a:lnSpc>
                <a:spcPct val="90000"/>
              </a:lnSpc>
              <a:spcAft>
                <a:spcPts val="600"/>
              </a:spcAft>
            </a:pPr>
            <a:r>
              <a:rPr lang="es-MX" spc="-20" dirty="0" smtClean="0"/>
              <a:t>Los periodos de prevalencia fueron punto (n = 243), 1 mes (n = 145), 1 año (n = 271), y toda la vida (n = 133). La prevalencia difirió considerablemente de acuerdo con el periodo de prevalencia (F = 29.15, </a:t>
            </a:r>
            <a:br>
              <a:rPr lang="es-MX" spc="-20" dirty="0" smtClean="0"/>
            </a:br>
            <a:r>
              <a:rPr lang="es-MX" i="1" spc="-20" dirty="0" smtClean="0"/>
              <a:t>p </a:t>
            </a:r>
            <a:r>
              <a:rPr lang="es-MX" spc="-20" dirty="0" smtClean="0"/>
              <a:t>&lt;0.001). La prevalencia en el punto promedio (18.3%) fue significativamente menor que la prevalencia al 1-mes (30.8%) (T = -9.8, </a:t>
            </a:r>
            <a:r>
              <a:rPr lang="es-MX" i="1" spc="-20" dirty="0" smtClean="0"/>
              <a:t>p </a:t>
            </a:r>
            <a:r>
              <a:rPr lang="es-MX" spc="-20" dirty="0" smtClean="0"/>
              <a:t>&lt;0.001) y la prevalencia a 1-mes fue significativamente menor que la prevalencia al 1-año (38.0%) (T = -4.0, </a:t>
            </a:r>
            <a:r>
              <a:rPr lang="es-MX" i="1" spc="-20" dirty="0" smtClean="0"/>
              <a:t>p </a:t>
            </a:r>
            <a:r>
              <a:rPr lang="es-MX" spc="-20" dirty="0" smtClean="0"/>
              <a:t>&lt;0.001). La prevalencia al 1 año y la prevalencia durante toda la vida (38.9%) no difirieron considerablemente. En el análisis de regresión la prevalencia de punto fue significativamente menor que la de 1-mes, 1-año y durante toda la vida.</a:t>
            </a:r>
          </a:p>
          <a:p>
            <a:pPr>
              <a:lnSpc>
                <a:spcPct val="90000"/>
              </a:lnSpc>
              <a:spcAft>
                <a:spcPts val="600"/>
              </a:spcAft>
            </a:pPr>
            <a:r>
              <a:rPr lang="es-MX" spc="-10" dirty="0" smtClean="0"/>
              <a:t>Los resultados indicaron que la lumbalgia sigue siendo un problema muy común a nivel global y que la cifra absoluta de personas con lumbalgia tenderá a aumentar sustancialmente en las décadas siguientes conforme la población envejezca. </a:t>
            </a:r>
          </a:p>
          <a:p>
            <a:pPr>
              <a:lnSpc>
                <a:spcPct val="90000"/>
              </a:lnSpc>
              <a:spcAft>
                <a:spcPts val="600"/>
              </a:spcAft>
            </a:pPr>
            <a:endParaRPr lang="es-MX" b="1" dirty="0" smtClean="0"/>
          </a:p>
          <a:p>
            <a:pPr>
              <a:lnSpc>
                <a:spcPct val="90000"/>
              </a:lnSpc>
              <a:spcAft>
                <a:spcPts val="600"/>
              </a:spcAft>
            </a:pPr>
            <a:r>
              <a:rPr lang="es-MX" b="1" dirty="0" smtClean="0"/>
              <a:t>Referencia</a:t>
            </a:r>
          </a:p>
          <a:p>
            <a:pPr>
              <a:lnSpc>
                <a:spcPct val="90000"/>
              </a:lnSpc>
            </a:pPr>
            <a:r>
              <a:rPr lang="en-CA" spc="-10" dirty="0" smtClean="0"/>
              <a:t>Hoy D </a:t>
            </a:r>
            <a:r>
              <a:rPr lang="en-CA" i="1" spc="-10" dirty="0" smtClean="0"/>
              <a:t>et al. </a:t>
            </a:r>
            <a:r>
              <a:rPr lang="en-CA" spc="-10" dirty="0" smtClean="0"/>
              <a:t>A systematic review of the global prevalence of low back pain. </a:t>
            </a:r>
            <a:br>
              <a:rPr lang="en-CA" spc="-10" dirty="0" smtClean="0"/>
            </a:br>
            <a:r>
              <a:rPr lang="en-CA" i="1" spc="-10" dirty="0" smtClean="0"/>
              <a:t>Arthritis Rheum </a:t>
            </a:r>
            <a:r>
              <a:rPr lang="en-CA" spc="-10" dirty="0" smtClean="0"/>
              <a:t>2012; 64(6):2028-37. </a:t>
            </a:r>
            <a:endParaRPr lang="en-CA" spc="-10"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8</a:t>
            </a:fld>
            <a:endParaRPr lang="es-MX" dirty="0">
              <a:solidFill>
                <a:prstClr val="black"/>
              </a:solidFill>
            </a:endParaRPr>
          </a:p>
        </p:txBody>
      </p:sp>
    </p:spTree>
    <p:extLst>
      <p:ext uri="{BB962C8B-B14F-4D97-AF65-F5344CB8AC3E}">
        <p14:creationId xmlns:p14="http://schemas.microsoft.com/office/powerpoint/2010/main" val="84465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baseline="0" dirty="0" smtClean="0"/>
              <a:t>Notas del Conferencista</a:t>
            </a:r>
          </a:p>
          <a:p>
            <a:pPr>
              <a:spcAft>
                <a:spcPts val="600"/>
              </a:spcAft>
            </a:pPr>
            <a:r>
              <a:rPr lang="es-MX" baseline="0" dirty="0" smtClean="0"/>
              <a:t>Casi todas las personas experimentan lumbalgia en algún momento pero la incidencia es mayor en personas de 30–50 años. Esto se debe parcialmente al desgaste y desgarre asociado con</a:t>
            </a:r>
            <a:r>
              <a:rPr lang="es-MX" dirty="0" smtClean="0"/>
              <a:t> el proceso de envejecimiento y a los estilos de vida cada vez más sedentarios.</a:t>
            </a:r>
          </a:p>
          <a:p>
            <a:pPr>
              <a:spcAft>
                <a:spcPts val="600"/>
              </a:spcAft>
            </a:pPr>
            <a:r>
              <a:rPr lang="es-MX" baseline="0" dirty="0" smtClean="0"/>
              <a:t>En una revisión sistemática</a:t>
            </a:r>
            <a:r>
              <a:rPr lang="es-MX" dirty="0" smtClean="0"/>
              <a:t> </a:t>
            </a:r>
            <a:r>
              <a:rPr lang="es-MX" baseline="0" dirty="0" smtClean="0"/>
              <a:t>de 30 estudios metodológicamente aceptables, siete estudios proporcionaron resultados </a:t>
            </a:r>
            <a:r>
              <a:rPr lang="es-MX" dirty="0" smtClean="0"/>
              <a:t>sobre la p</a:t>
            </a:r>
            <a:r>
              <a:rPr lang="es-MX" baseline="0" dirty="0" smtClean="0"/>
              <a:t>revalencia </a:t>
            </a:r>
            <a:r>
              <a:rPr lang="es-MX" dirty="0" smtClean="0"/>
              <a:t>p</a:t>
            </a:r>
            <a:r>
              <a:rPr lang="es-MX" baseline="0" dirty="0" smtClean="0"/>
              <a:t>untual.  Con base en estos estudios, la prevalencia aislada registrada en </a:t>
            </a:r>
            <a:r>
              <a:rPr lang="es-MX" dirty="0" smtClean="0"/>
              <a:t>1</a:t>
            </a:r>
            <a:r>
              <a:rPr lang="es-MX" baseline="0" dirty="0" smtClean="0"/>
              <a:t> semana (es decir, </a:t>
            </a:r>
            <a:r>
              <a:rPr lang="es-MX" dirty="0" smtClean="0"/>
              <a:t> los casos de l</a:t>
            </a:r>
            <a:r>
              <a:rPr lang="es-MX" baseline="0" dirty="0" smtClean="0"/>
              <a:t>umbalgia observados durante </a:t>
            </a:r>
            <a:r>
              <a:rPr lang="es-MX" dirty="0" smtClean="0"/>
              <a:t>l</a:t>
            </a:r>
            <a:r>
              <a:rPr lang="es-MX" baseline="0" dirty="0" smtClean="0"/>
              <a:t>a última semana) estuvieron</a:t>
            </a:r>
            <a:r>
              <a:rPr lang="es-MX" dirty="0" smtClean="0"/>
              <a:t> en el rango de </a:t>
            </a:r>
            <a:r>
              <a:rPr lang="es-MX" baseline="0" dirty="0" smtClean="0"/>
              <a:t>12 a 33%.</a:t>
            </a:r>
          </a:p>
          <a:p>
            <a:pPr>
              <a:spcAft>
                <a:spcPts val="600"/>
              </a:spcAft>
            </a:pPr>
            <a:r>
              <a:rPr lang="es-MX" b="1" baseline="0" dirty="0" smtClean="0"/>
              <a:t>Referencia</a:t>
            </a:r>
          </a:p>
          <a:p>
            <a:pPr>
              <a:defRPr/>
            </a:pPr>
            <a:r>
              <a:rPr lang="en-CA" dirty="0" smtClean="0"/>
              <a:t>Walker BF. The prevalence of low back pain: a systematic review of the literature from 1966 to 1998. </a:t>
            </a:r>
            <a:r>
              <a:rPr lang="en-CA" i="1" dirty="0" smtClean="0"/>
              <a:t>J Spinal Disord</a:t>
            </a:r>
            <a:r>
              <a:rPr lang="en-CA" dirty="0" smtClean="0"/>
              <a:t> 2000; 13(3):205-17.</a:t>
            </a:r>
          </a:p>
          <a:p>
            <a:pPr>
              <a:spcAft>
                <a:spcPts val="600"/>
              </a:spcAft>
            </a:pPr>
            <a:endParaRPr lang="en-US" noProof="0"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9</a:t>
            </a:fld>
            <a:endParaRPr lang="es-VE" dirty="0"/>
          </a:p>
        </p:txBody>
      </p:sp>
    </p:spTree>
    <p:extLst>
      <p:ext uri="{BB962C8B-B14F-4D97-AF65-F5344CB8AC3E}">
        <p14:creationId xmlns:p14="http://schemas.microsoft.com/office/powerpoint/2010/main" val="328259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2:31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835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06507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95864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4749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055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408742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5813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1073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15709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26137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78944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2446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3158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5500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64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2006245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76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279367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7927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23016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92292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2042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473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431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722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98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566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3904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91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73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8140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63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15732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141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818308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4753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459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86614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83441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5954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58643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2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06339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70578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2703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4245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0026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117308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1542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35915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09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76400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28366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780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0" name="Rectangle 6"/>
          <p:cNvSpPr>
            <a:spLocks noGrp="1" noChangeArrowheads="1"/>
          </p:cNvSpPr>
          <p:nvPr>
            <p:ph type="sldNum" sz="quarter" idx="4"/>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Aft>
                <a:spcPct val="0"/>
              </a:spcAft>
              <a:buClrTx/>
              <a:buFontTx/>
              <a:buNone/>
              <a:defRPr sz="800" smtClean="0">
                <a:solidFill>
                  <a:schemeClr val="tx2"/>
                </a:solidFill>
                <a:latin typeface="+mn-lt"/>
              </a:defRPr>
            </a:lvl1p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578209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2095032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9645958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27259344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07210255"/>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niams.nih.gov/Health_Info/Back_Pain/back_pain_ff.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noProof="0" dirty="0" smtClean="0"/>
              <a:t>Prevalencia Anual de Lumbalgia</a:t>
            </a:r>
            <a:endParaRPr lang="es-MX" noProof="0" dirty="0"/>
          </a:p>
        </p:txBody>
      </p:sp>
      <p:graphicFrame>
        <p:nvGraphicFramePr>
          <p:cNvPr id="15" name="Chart 14"/>
          <p:cNvGraphicFramePr/>
          <p:nvPr>
            <p:extLst>
              <p:ext uri="{D42A27DB-BD31-4B8C-83A1-F6EECF244321}">
                <p14:modId xmlns:p14="http://schemas.microsoft.com/office/powerpoint/2010/main" val="1471678089"/>
              </p:ext>
            </p:extLst>
          </p:nvPr>
        </p:nvGraphicFramePr>
        <p:xfrm>
          <a:off x="250825" y="1268413"/>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3"/>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10</a:t>
            </a:fld>
            <a:endParaRPr lang="en-US" dirty="0"/>
          </a:p>
        </p:txBody>
      </p:sp>
      <p:sp>
        <p:nvSpPr>
          <p:cNvPr id="6" name="Marcador de número de diapositiva 1"/>
          <p:cNvSpPr txBox="1">
            <a:spLocks/>
          </p:cNvSpPr>
          <p:nvPr/>
        </p:nvSpPr>
        <p:spPr bwMode="auto">
          <a:xfrm>
            <a:off x="107504" y="6635553"/>
            <a:ext cx="8664575" cy="169277"/>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US" sz="1100" dirty="0">
                <a:solidFill>
                  <a:srgbClr val="002060"/>
                </a:solidFill>
                <a:cs typeface="Arial" pitchFamily="34" charset="0"/>
              </a:rPr>
              <a:t>Walker BF</a:t>
            </a:r>
            <a:r>
              <a:rPr lang="en-US" sz="1100" dirty="0" smtClean="0">
                <a:solidFill>
                  <a:srgbClr val="002060"/>
                </a:solidFill>
                <a:cs typeface="Arial" pitchFamily="34" charset="0"/>
              </a:rPr>
              <a:t>. </a:t>
            </a:r>
            <a:r>
              <a:rPr lang="en-US" sz="1100" i="1" dirty="0">
                <a:solidFill>
                  <a:srgbClr val="002060"/>
                </a:solidFill>
                <a:cs typeface="Arial" pitchFamily="34" charset="0"/>
              </a:rPr>
              <a:t>J Spinal </a:t>
            </a:r>
            <a:r>
              <a:rPr lang="en-US" sz="1100" i="1" dirty="0" smtClean="0">
                <a:solidFill>
                  <a:srgbClr val="002060"/>
                </a:solidFill>
                <a:cs typeface="Arial" pitchFamily="34" charset="0"/>
              </a:rPr>
              <a:t>Disord</a:t>
            </a:r>
            <a:r>
              <a:rPr lang="en-US" sz="1100" dirty="0" smtClean="0">
                <a:solidFill>
                  <a:srgbClr val="002060"/>
                </a:solidFill>
                <a:cs typeface="Arial" pitchFamily="34" charset="0"/>
              </a:rPr>
              <a:t> </a:t>
            </a:r>
            <a:r>
              <a:rPr lang="en-US" sz="1100" dirty="0">
                <a:solidFill>
                  <a:srgbClr val="002060"/>
                </a:solidFill>
                <a:cs typeface="Arial" pitchFamily="34" charset="0"/>
              </a:rPr>
              <a:t>2000</a:t>
            </a:r>
            <a:r>
              <a:rPr lang="en-US" sz="1100" dirty="0" smtClean="0">
                <a:solidFill>
                  <a:srgbClr val="002060"/>
                </a:solidFill>
                <a:cs typeface="Arial" pitchFamily="34" charset="0"/>
              </a:rPr>
              <a:t>; 13(3</a:t>
            </a:r>
            <a:r>
              <a:rPr lang="en-US" sz="1100" dirty="0">
                <a:solidFill>
                  <a:srgbClr val="002060"/>
                </a:solidFill>
                <a:cs typeface="Arial" pitchFamily="34" charset="0"/>
              </a:rPr>
              <a:t>):</a:t>
            </a:r>
            <a:r>
              <a:rPr lang="en-US" sz="1100" dirty="0" smtClean="0">
                <a:solidFill>
                  <a:srgbClr val="002060"/>
                </a:solidFill>
                <a:cs typeface="Arial" pitchFamily="34" charset="0"/>
              </a:rPr>
              <a:t>205-17</a:t>
            </a:r>
            <a:r>
              <a:rPr lang="en-US" sz="1100" dirty="0">
                <a:solidFill>
                  <a:srgbClr val="002060"/>
                </a:solidFill>
                <a:cs typeface="Arial" pitchFamily="34" charset="0"/>
              </a:rPr>
              <a:t>.</a:t>
            </a:r>
          </a:p>
        </p:txBody>
      </p:sp>
    </p:spTree>
    <p:extLst>
      <p:ext uri="{BB962C8B-B14F-4D97-AF65-F5344CB8AC3E}">
        <p14:creationId xmlns:p14="http://schemas.microsoft.com/office/powerpoint/2010/main" val="10225700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Prevalencia de Lumbalgia Durante la Vida</a:t>
            </a:r>
            <a:endParaRPr lang="es-MX" noProof="0" dirty="0"/>
          </a:p>
        </p:txBody>
      </p:sp>
      <p:sp>
        <p:nvSpPr>
          <p:cNvPr id="5" name="Slide Number Placeholder 13"/>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11</a:t>
            </a:fld>
            <a:endParaRPr lang="en-US" dirty="0"/>
          </a:p>
        </p:txBody>
      </p:sp>
      <p:graphicFrame>
        <p:nvGraphicFramePr>
          <p:cNvPr id="3" name="Chart 2"/>
          <p:cNvGraphicFramePr/>
          <p:nvPr>
            <p:extLst>
              <p:ext uri="{D42A27DB-BD31-4B8C-83A1-F6EECF244321}">
                <p14:modId xmlns:p14="http://schemas.microsoft.com/office/powerpoint/2010/main" val="3842231265"/>
              </p:ext>
            </p:extLst>
          </p:nvPr>
        </p:nvGraphicFramePr>
        <p:xfrm>
          <a:off x="1535112" y="170080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número de diapositiva 1"/>
          <p:cNvSpPr txBox="1">
            <a:spLocks/>
          </p:cNvSpPr>
          <p:nvPr/>
        </p:nvSpPr>
        <p:spPr bwMode="auto">
          <a:xfrm>
            <a:off x="107504" y="6635553"/>
            <a:ext cx="8664575" cy="169277"/>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US" sz="1100" dirty="0">
                <a:solidFill>
                  <a:srgbClr val="002060"/>
                </a:solidFill>
                <a:cs typeface="Arial" pitchFamily="34" charset="0"/>
              </a:rPr>
              <a:t>Walker BF</a:t>
            </a:r>
            <a:r>
              <a:rPr lang="en-US" sz="1100" dirty="0" smtClean="0">
                <a:solidFill>
                  <a:srgbClr val="002060"/>
                </a:solidFill>
                <a:cs typeface="Arial" pitchFamily="34" charset="0"/>
              </a:rPr>
              <a:t>. </a:t>
            </a:r>
            <a:r>
              <a:rPr lang="en-US" sz="1100" i="1" dirty="0">
                <a:solidFill>
                  <a:srgbClr val="002060"/>
                </a:solidFill>
                <a:cs typeface="Arial" pitchFamily="34" charset="0"/>
              </a:rPr>
              <a:t>J Spinal </a:t>
            </a:r>
            <a:r>
              <a:rPr lang="en-US" sz="1100" i="1" dirty="0" smtClean="0">
                <a:solidFill>
                  <a:srgbClr val="002060"/>
                </a:solidFill>
                <a:cs typeface="Arial" pitchFamily="34" charset="0"/>
              </a:rPr>
              <a:t>Disord</a:t>
            </a:r>
            <a:r>
              <a:rPr lang="en-US" sz="1100" dirty="0" smtClean="0">
                <a:solidFill>
                  <a:srgbClr val="002060"/>
                </a:solidFill>
                <a:cs typeface="Arial" pitchFamily="34" charset="0"/>
              </a:rPr>
              <a:t> </a:t>
            </a:r>
            <a:r>
              <a:rPr lang="en-US" sz="1100" dirty="0">
                <a:solidFill>
                  <a:srgbClr val="002060"/>
                </a:solidFill>
                <a:cs typeface="Arial" pitchFamily="34" charset="0"/>
              </a:rPr>
              <a:t>2000</a:t>
            </a:r>
            <a:r>
              <a:rPr lang="en-US" sz="1100" dirty="0" smtClean="0">
                <a:solidFill>
                  <a:srgbClr val="002060"/>
                </a:solidFill>
                <a:cs typeface="Arial" pitchFamily="34" charset="0"/>
              </a:rPr>
              <a:t>; 13(3</a:t>
            </a:r>
            <a:r>
              <a:rPr lang="en-US" sz="1100" dirty="0">
                <a:solidFill>
                  <a:srgbClr val="002060"/>
                </a:solidFill>
                <a:cs typeface="Arial" pitchFamily="34" charset="0"/>
              </a:rPr>
              <a:t>):</a:t>
            </a:r>
            <a:r>
              <a:rPr lang="en-US" sz="1100" dirty="0" smtClean="0">
                <a:solidFill>
                  <a:srgbClr val="002060"/>
                </a:solidFill>
                <a:cs typeface="Arial" pitchFamily="34" charset="0"/>
              </a:rPr>
              <a:t>205-17</a:t>
            </a:r>
            <a:r>
              <a:rPr lang="en-US" sz="1100" dirty="0">
                <a:solidFill>
                  <a:srgbClr val="002060"/>
                </a:solidFill>
                <a:cs typeface="Arial" pitchFamily="34" charset="0"/>
              </a:rPr>
              <a:t>.</a:t>
            </a:r>
          </a:p>
        </p:txBody>
      </p:sp>
      <p:sp>
        <p:nvSpPr>
          <p:cNvPr id="7" name="TextBox 6"/>
          <p:cNvSpPr txBox="1"/>
          <p:nvPr/>
        </p:nvSpPr>
        <p:spPr>
          <a:xfrm>
            <a:off x="4040850" y="4147339"/>
            <a:ext cx="1165704" cy="646331"/>
          </a:xfrm>
          <a:prstGeom prst="rect">
            <a:avLst/>
          </a:prstGeom>
          <a:noFill/>
        </p:spPr>
        <p:txBody>
          <a:bodyPr wrap="none" rtlCol="0">
            <a:spAutoFit/>
          </a:bodyPr>
          <a:lstStyle/>
          <a:p>
            <a:pPr algn="ctr"/>
            <a:r>
              <a:rPr lang="en-CA" b="1" dirty="0" smtClean="0">
                <a:solidFill>
                  <a:schemeClr val="bg1"/>
                </a:solidFill>
              </a:rPr>
              <a:t>Lumbalgia</a:t>
            </a:r>
          </a:p>
          <a:p>
            <a:pPr algn="ctr"/>
            <a:r>
              <a:rPr lang="en-CA" b="1" dirty="0" smtClean="0">
                <a:solidFill>
                  <a:schemeClr val="bg1"/>
                </a:solidFill>
              </a:rPr>
              <a:t>84%</a:t>
            </a:r>
            <a:endParaRPr lang="en-CA" b="1" dirty="0">
              <a:solidFill>
                <a:schemeClr val="bg1"/>
              </a:solidFill>
            </a:endParaRPr>
          </a:p>
        </p:txBody>
      </p:sp>
    </p:spTree>
    <p:extLst>
      <p:ext uri="{BB962C8B-B14F-4D97-AF65-F5344CB8AC3E}">
        <p14:creationId xmlns:p14="http://schemas.microsoft.com/office/powerpoint/2010/main" val="24049027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p:cNvSpPr txBox="1">
            <a:spLocks/>
          </p:cNvSpPr>
          <p:nvPr/>
        </p:nvSpPr>
        <p:spPr bwMode="auto">
          <a:xfrm>
            <a:off x="20026" y="6651493"/>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US" sz="1100" dirty="0">
                <a:solidFill>
                  <a:srgbClr val="002060"/>
                </a:solidFill>
              </a:rPr>
              <a:t>Hoy </a:t>
            </a:r>
            <a:r>
              <a:rPr lang="en-US" sz="1100" i="1" dirty="0">
                <a:solidFill>
                  <a:srgbClr val="002060"/>
                </a:solidFill>
              </a:rPr>
              <a:t>D et al. Best Pract Res Clin </a:t>
            </a:r>
            <a:r>
              <a:rPr lang="en-US" sz="1100" i="1" dirty="0" smtClean="0">
                <a:solidFill>
                  <a:srgbClr val="002060"/>
                </a:solidFill>
              </a:rPr>
              <a:t>Rheumatol </a:t>
            </a:r>
            <a:r>
              <a:rPr lang="en-US" sz="1100" dirty="0">
                <a:solidFill>
                  <a:srgbClr val="002060"/>
                </a:solidFill>
              </a:rPr>
              <a:t>2010; 24(6):769-81. </a:t>
            </a:r>
          </a:p>
        </p:txBody>
      </p:sp>
      <p:sp>
        <p:nvSpPr>
          <p:cNvPr id="8" name="Title 7"/>
          <p:cNvSpPr>
            <a:spLocks noGrp="1"/>
          </p:cNvSpPr>
          <p:nvPr>
            <p:ph type="title"/>
          </p:nvPr>
        </p:nvSpPr>
        <p:spPr/>
        <p:txBody>
          <a:bodyPr/>
          <a:lstStyle/>
          <a:p>
            <a:r>
              <a:rPr lang="es-MX" noProof="0" dirty="0" smtClean="0"/>
              <a:t>Prevalencia de Lumbalgia</a:t>
            </a:r>
            <a:endParaRPr lang="es-MX" noProof="0" dirty="0"/>
          </a:p>
        </p:txBody>
      </p:sp>
      <p:sp>
        <p:nvSpPr>
          <p:cNvPr id="2" name="Slide Number Placeholder 1"/>
          <p:cNvSpPr>
            <a:spLocks noGrp="1"/>
          </p:cNvSpPr>
          <p:nvPr>
            <p:ph type="sldNum" sz="quarter" idx="4294967295"/>
          </p:nvPr>
        </p:nvSpPr>
        <p:spPr>
          <a:xfrm>
            <a:off x="6804248" y="6471861"/>
            <a:ext cx="2133600" cy="365125"/>
          </a:xfrm>
        </p:spPr>
        <p:txBody>
          <a:bodyPr/>
          <a:lstStyle/>
          <a:p>
            <a:fld id="{B3661B37-38BF-421F-9EFE-18817586476B}" type="slidenum">
              <a:rPr lang="en-US" smtClean="0"/>
              <a:pPr/>
              <a:t>12</a:t>
            </a:fld>
            <a:endParaRPr lang="en-US" dirty="0"/>
          </a:p>
        </p:txBody>
      </p:sp>
      <p:graphicFrame>
        <p:nvGraphicFramePr>
          <p:cNvPr id="18" name="Object 4"/>
          <p:cNvGraphicFramePr>
            <a:graphicFrameLocks noChangeAspect="1"/>
          </p:cNvGraphicFramePr>
          <p:nvPr>
            <p:extLst>
              <p:ext uri="{D42A27DB-BD31-4B8C-83A1-F6EECF244321}">
                <p14:modId xmlns:p14="http://schemas.microsoft.com/office/powerpoint/2010/main" val="1718171390"/>
              </p:ext>
            </p:extLst>
          </p:nvPr>
        </p:nvGraphicFramePr>
        <p:xfrm>
          <a:off x="925512" y="1600459"/>
          <a:ext cx="7315200" cy="4905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777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3648" y="1628800"/>
            <a:ext cx="6538486" cy="4752528"/>
            <a:chOff x="1403648" y="1305293"/>
            <a:chExt cx="6840758" cy="5076035"/>
          </a:xfrm>
        </p:grpSpPr>
        <p:pic>
          <p:nvPicPr>
            <p:cNvPr id="14" name="Picture 2" descr="R:\11550_Pfizer\oeprojectsupport\2546276\Drafts\Stock Images\Procurement May 21, 2013\shutterstock_897732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3791" r="-4459"/>
            <a:stretch/>
          </p:blipFill>
          <p:spPr bwMode="auto">
            <a:xfrm flipH="1">
              <a:off x="4609997" y="1305293"/>
              <a:ext cx="3634409" cy="50760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11550_Pfizer\oeprojectsupport\2546276\Drafts\Stock Images\Procurement May 21, 2013\shutterstock_112592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305293"/>
              <a:ext cx="3383709" cy="50760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7246270" y="2768610"/>
            <a:ext cx="1391728" cy="923330"/>
          </a:xfrm>
          <a:prstGeom prst="rect">
            <a:avLst/>
          </a:prstGeom>
          <a:noFill/>
        </p:spPr>
        <p:txBody>
          <a:bodyPr wrap="none" rtlCol="0">
            <a:spAutoFit/>
          </a:bodyPr>
          <a:lstStyle>
            <a:defPPr>
              <a:defRPr lang="en-US"/>
            </a:defPPr>
            <a:lvl1pPr>
              <a:buNone/>
              <a:defRPr sz="7200" b="1">
                <a:solidFill>
                  <a:schemeClr val="accent1"/>
                </a:solidFill>
                <a:latin typeface="+mn-lt"/>
                <a:cs typeface="Gill Sans"/>
              </a:defRPr>
            </a:lvl1pPr>
          </a:lstStyle>
          <a:p>
            <a:r>
              <a:rPr lang="es-VE" sz="5400" dirty="0" smtClean="0">
                <a:effectLst>
                  <a:outerShdw blurRad="38100" dist="38100" dir="2700000" algn="tl">
                    <a:srgbClr val="000000">
                      <a:alpha val="43137"/>
                    </a:srgbClr>
                  </a:outerShdw>
                </a:effectLst>
              </a:rPr>
              <a:t>39%</a:t>
            </a:r>
            <a:endParaRPr lang="es-VE" sz="5400" dirty="0">
              <a:effectLst>
                <a:outerShdw blurRad="38100" dist="38100" dir="2700000" algn="tl">
                  <a:srgbClr val="000000">
                    <a:alpha val="43137"/>
                  </a:srgbClr>
                </a:outerShdw>
              </a:effectLst>
            </a:endParaRPr>
          </a:p>
        </p:txBody>
      </p:sp>
      <p:sp>
        <p:nvSpPr>
          <p:cNvPr id="6" name="Title 5"/>
          <p:cNvSpPr>
            <a:spLocks noGrp="1"/>
          </p:cNvSpPr>
          <p:nvPr>
            <p:ph type="title"/>
          </p:nvPr>
        </p:nvSpPr>
        <p:spPr/>
        <p:txBody>
          <a:bodyPr>
            <a:normAutofit fontScale="90000"/>
          </a:bodyPr>
          <a:lstStyle/>
          <a:p>
            <a:r>
              <a:rPr lang="es-MX" noProof="0" dirty="0" smtClean="0"/>
              <a:t>Prevalencia de Lumbalgia</a:t>
            </a:r>
            <a:br>
              <a:rPr lang="es-MX" noProof="0" dirty="0" smtClean="0"/>
            </a:br>
            <a:r>
              <a:rPr lang="es-MX" noProof="0" dirty="0" smtClean="0"/>
              <a:t>por Género</a:t>
            </a:r>
            <a:endParaRPr lang="es-MX" noProof="0" dirty="0"/>
          </a:p>
        </p:txBody>
      </p:sp>
      <p:sp>
        <p:nvSpPr>
          <p:cNvPr id="3" name="Slide Number Placeholder 2"/>
          <p:cNvSpPr>
            <a:spLocks noGrp="1"/>
          </p:cNvSpPr>
          <p:nvPr>
            <p:ph type="sldNum" sz="quarter" idx="4294967295"/>
          </p:nvPr>
        </p:nvSpPr>
        <p:spPr>
          <a:xfrm>
            <a:off x="6989089" y="6469506"/>
            <a:ext cx="2133600" cy="365125"/>
          </a:xfrm>
        </p:spPr>
        <p:txBody>
          <a:bodyPr/>
          <a:lstStyle/>
          <a:p>
            <a:fld id="{B3661B37-38BF-421F-9EFE-18817586476B}" type="slidenum">
              <a:rPr lang="en-US" smtClean="0"/>
              <a:pPr/>
              <a:t>13</a:t>
            </a:fld>
            <a:endParaRPr lang="en-US" dirty="0"/>
          </a:p>
        </p:txBody>
      </p:sp>
      <p:sp>
        <p:nvSpPr>
          <p:cNvPr id="7" name="Marcador de número de diapositiva 1"/>
          <p:cNvSpPr txBox="1">
            <a:spLocks/>
          </p:cNvSpPr>
          <p:nvPr/>
        </p:nvSpPr>
        <p:spPr bwMode="auto">
          <a:xfrm>
            <a:off x="93291" y="6677682"/>
            <a:ext cx="8664575" cy="169277"/>
          </a:xfrm>
          <a:prstGeom prst="rect">
            <a:avLst/>
          </a:prstGeom>
          <a:noFill/>
          <a:ln w="9525">
            <a:noFill/>
            <a:miter lim="800000"/>
            <a:headEnd/>
            <a:tailEnd/>
          </a:ln>
        </p:spPr>
        <p:txBody>
          <a:bodyPr wrap="square" lIns="0" tIns="0" rIns="0" bIns="0" anchor="b" anchorCtr="0">
            <a:spAutoFit/>
          </a:bodyPr>
          <a:lstStyle/>
          <a:p>
            <a:pPr>
              <a:defRPr/>
            </a:pPr>
            <a:r>
              <a:rPr lang="en-CA" sz="1100" dirty="0">
                <a:solidFill>
                  <a:srgbClr val="002060"/>
                </a:solidFill>
              </a:rPr>
              <a:t>Hoy D </a:t>
            </a:r>
            <a:r>
              <a:rPr lang="en-CA" sz="1100" i="1" dirty="0">
                <a:solidFill>
                  <a:srgbClr val="002060"/>
                </a:solidFill>
              </a:rPr>
              <a:t>et al. Arthritis Rheum</a:t>
            </a:r>
            <a:r>
              <a:rPr lang="en-CA" sz="1100" dirty="0">
                <a:solidFill>
                  <a:srgbClr val="002060"/>
                </a:solidFill>
              </a:rPr>
              <a:t> 2012; 64(6):2028-37</a:t>
            </a:r>
            <a:r>
              <a:rPr lang="en-CA" sz="1100" dirty="0" smtClean="0">
                <a:solidFill>
                  <a:srgbClr val="002060"/>
                </a:solidFill>
              </a:rPr>
              <a:t>.</a:t>
            </a:r>
            <a:endParaRPr lang="en-CA" sz="1100" dirty="0">
              <a:solidFill>
                <a:srgbClr val="002060"/>
              </a:solidFill>
            </a:endParaRPr>
          </a:p>
        </p:txBody>
      </p:sp>
      <p:sp>
        <p:nvSpPr>
          <p:cNvPr id="10" name="CuadroTexto 9"/>
          <p:cNvSpPr txBox="1"/>
          <p:nvPr/>
        </p:nvSpPr>
        <p:spPr>
          <a:xfrm>
            <a:off x="707784" y="2768610"/>
            <a:ext cx="1391728" cy="923330"/>
          </a:xfrm>
          <a:prstGeom prst="rect">
            <a:avLst/>
          </a:prstGeom>
          <a:noFill/>
        </p:spPr>
        <p:txBody>
          <a:bodyPr wrap="none" rtlCol="0">
            <a:spAutoFit/>
          </a:bodyPr>
          <a:lstStyle/>
          <a:p>
            <a:pPr>
              <a:buNone/>
            </a:pPr>
            <a:r>
              <a:rPr lang="es-VE" sz="5400" b="1" dirty="0" smtClean="0">
                <a:solidFill>
                  <a:schemeClr val="accent1"/>
                </a:solidFill>
                <a:effectLst>
                  <a:outerShdw blurRad="38100" dist="38100" dir="2700000" algn="tl">
                    <a:srgbClr val="000000">
                      <a:alpha val="43137"/>
                    </a:srgbClr>
                  </a:outerShdw>
                </a:effectLst>
                <a:latin typeface="+mn-lt"/>
                <a:cs typeface="Gill Sans"/>
              </a:rPr>
              <a:t>35%</a:t>
            </a:r>
            <a:endParaRPr lang="es-VE" sz="5400" b="1" dirty="0">
              <a:solidFill>
                <a:schemeClr val="accent1"/>
              </a:solidFill>
              <a:effectLst>
                <a:outerShdw blurRad="38100" dist="38100" dir="2700000" algn="tl">
                  <a:srgbClr val="000000">
                    <a:alpha val="43137"/>
                  </a:srgbClr>
                </a:outerShdw>
              </a:effectLst>
              <a:latin typeface="+mn-lt"/>
              <a:cs typeface="Gill Sans"/>
            </a:endParaRPr>
          </a:p>
        </p:txBody>
      </p:sp>
    </p:spTree>
    <p:extLst>
      <p:ext uri="{BB962C8B-B14F-4D97-AF65-F5344CB8AC3E}">
        <p14:creationId xmlns:p14="http://schemas.microsoft.com/office/powerpoint/2010/main" val="30770519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s-MX" noProof="0" dirty="0" smtClean="0"/>
              <a:t>Prevalencia de Lumbalgia*</a:t>
            </a:r>
            <a:endParaRPr lang="es-MX" noProof="0" dirty="0"/>
          </a:p>
        </p:txBody>
      </p:sp>
      <p:sp>
        <p:nvSpPr>
          <p:cNvPr id="2" name="Slide Number Placeholder 1"/>
          <p:cNvSpPr>
            <a:spLocks noGrp="1"/>
          </p:cNvSpPr>
          <p:nvPr>
            <p:ph type="sldNum" sz="quarter" idx="4294967295"/>
          </p:nvPr>
        </p:nvSpPr>
        <p:spPr>
          <a:xfrm>
            <a:off x="6876256" y="6381328"/>
            <a:ext cx="2133600" cy="365125"/>
          </a:xfrm>
        </p:spPr>
        <p:txBody>
          <a:bodyPr/>
          <a:lstStyle/>
          <a:p>
            <a:fld id="{B3661B37-38BF-421F-9EFE-18817586476B}" type="slidenum">
              <a:rPr lang="en-US" smtClean="0"/>
              <a:pPr/>
              <a:t>14</a:t>
            </a:fld>
            <a:endParaRPr lang="en-US" dirty="0"/>
          </a:p>
        </p:txBody>
      </p:sp>
      <p:sp>
        <p:nvSpPr>
          <p:cNvPr id="11" name="Marcador de número de diapositiva 1"/>
          <p:cNvSpPr txBox="1">
            <a:spLocks/>
          </p:cNvSpPr>
          <p:nvPr/>
        </p:nvSpPr>
        <p:spPr bwMode="auto">
          <a:xfrm>
            <a:off x="107504" y="6149335"/>
            <a:ext cx="8664575" cy="707886"/>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s-MX" sz="1200" b="1" dirty="0" smtClean="0">
                <a:solidFill>
                  <a:srgbClr val="002060"/>
                </a:solidFill>
                <a:cs typeface="Arial" pitchFamily="34" charset="0"/>
              </a:rPr>
              <a:t>*En Carolina del Norte en 1992 y 2006; </a:t>
            </a:r>
            <a:r>
              <a:rPr lang="es-MX" sz="1200" b="1" baseline="30000" dirty="0" smtClean="0">
                <a:solidFill>
                  <a:srgbClr val="002060"/>
                </a:solidFill>
                <a:cs typeface="Arial" pitchFamily="34" charset="0"/>
              </a:rPr>
              <a:t>**</a:t>
            </a:r>
            <a:r>
              <a:rPr lang="es-MX" sz="1200" b="1" dirty="0" smtClean="0">
                <a:solidFill>
                  <a:srgbClr val="002060"/>
                </a:solidFill>
                <a:cs typeface="Arial" pitchFamily="34" charset="0"/>
              </a:rPr>
              <a:t>PRRs e ICs fueron estimados vía muestreo autodecimante (bootstrapping); </a:t>
            </a:r>
            <a:br>
              <a:rPr lang="es-MX" sz="1200" b="1" dirty="0" smtClean="0">
                <a:solidFill>
                  <a:srgbClr val="002060"/>
                </a:solidFill>
                <a:cs typeface="Arial" pitchFamily="34" charset="0"/>
              </a:rPr>
            </a:br>
            <a:r>
              <a:rPr lang="es-MX" sz="1200" b="1" dirty="0" smtClean="0">
                <a:solidFill>
                  <a:srgbClr val="002060"/>
                </a:solidFill>
                <a:cs typeface="Arial" pitchFamily="34" charset="0"/>
              </a:rPr>
              <a:t>se reportaron ICs de 97.5% más que asumir normalidad; </a:t>
            </a:r>
            <a:r>
              <a:rPr lang="es-MX" sz="1200" b="1" baseline="30000" dirty="0" smtClean="0">
                <a:solidFill>
                  <a:srgbClr val="002060"/>
                </a:solidFill>
                <a:cs typeface="Arial" pitchFamily="34" charset="0"/>
              </a:rPr>
              <a:t>†</a:t>
            </a:r>
            <a:r>
              <a:rPr lang="es-MX" sz="1200" b="1" dirty="0" smtClean="0">
                <a:solidFill>
                  <a:srgbClr val="002060"/>
                </a:solidFill>
                <a:cs typeface="Arial" pitchFamily="34" charset="0"/>
              </a:rPr>
              <a:t>No se pudo estimar debido al conteo de células pequeño (n &lt;5)</a:t>
            </a:r>
          </a:p>
          <a:p>
            <a:pPr>
              <a:buClr>
                <a:schemeClr val="accent2"/>
              </a:buClr>
            </a:pPr>
            <a:r>
              <a:rPr lang="es-MX" sz="1200" b="1" dirty="0" smtClean="0">
                <a:solidFill>
                  <a:srgbClr val="002060"/>
                </a:solidFill>
                <a:cs typeface="Arial" pitchFamily="34" charset="0"/>
              </a:rPr>
              <a:t>IC = intervalo de confianza; PRR = razón de tasas de prevalencia</a:t>
            </a:r>
          </a:p>
          <a:p>
            <a:pPr>
              <a:spcAft>
                <a:spcPts val="0"/>
              </a:spcAft>
              <a:buClr>
                <a:schemeClr val="accent2"/>
              </a:buClr>
              <a:buNone/>
            </a:pPr>
            <a:r>
              <a:rPr lang="en-US" sz="1000" dirty="0" smtClean="0">
                <a:solidFill>
                  <a:srgbClr val="002060"/>
                </a:solidFill>
                <a:cs typeface="Arial" pitchFamily="34" charset="0"/>
              </a:rPr>
              <a:t>Freburger </a:t>
            </a:r>
            <a:r>
              <a:rPr lang="en-US" sz="1000" dirty="0">
                <a:solidFill>
                  <a:srgbClr val="002060"/>
                </a:solidFill>
                <a:cs typeface="Arial" pitchFamily="34" charset="0"/>
              </a:rPr>
              <a:t>J </a:t>
            </a:r>
            <a:r>
              <a:rPr lang="en-US" sz="1000" i="1" dirty="0">
                <a:solidFill>
                  <a:srgbClr val="002060"/>
                </a:solidFill>
                <a:cs typeface="Arial" pitchFamily="34" charset="0"/>
              </a:rPr>
              <a:t>et al. Arch Intern Med </a:t>
            </a:r>
            <a:r>
              <a:rPr lang="en-US" sz="1000" dirty="0">
                <a:solidFill>
                  <a:srgbClr val="002060"/>
                </a:solidFill>
                <a:cs typeface="Arial" pitchFamily="34" charset="0"/>
              </a:rPr>
              <a:t>2009; 169(3):251-8.</a:t>
            </a:r>
          </a:p>
        </p:txBody>
      </p:sp>
      <p:graphicFrame>
        <p:nvGraphicFramePr>
          <p:cNvPr id="4" name="Table 3"/>
          <p:cNvGraphicFramePr>
            <a:graphicFrameLocks noGrp="1"/>
          </p:cNvGraphicFramePr>
          <p:nvPr>
            <p:extLst>
              <p:ext uri="{D42A27DB-BD31-4B8C-83A1-F6EECF244321}">
                <p14:modId xmlns:p14="http://schemas.microsoft.com/office/powerpoint/2010/main" val="2390160014"/>
              </p:ext>
            </p:extLst>
          </p:nvPr>
        </p:nvGraphicFramePr>
        <p:xfrm>
          <a:off x="1403648" y="1521208"/>
          <a:ext cx="6717600" cy="4356064"/>
        </p:xfrm>
        <a:graphic>
          <a:graphicData uri="http://schemas.openxmlformats.org/drawingml/2006/table">
            <a:tbl>
              <a:tblPr firstRow="1" bandRow="1">
                <a:tableStyleId>{5C22544A-7EE6-4342-B048-85BDC9FD1C3A}</a:tableStyleId>
              </a:tblPr>
              <a:tblGrid>
                <a:gridCol w="1620000"/>
                <a:gridCol w="1219200"/>
                <a:gridCol w="1219200"/>
                <a:gridCol w="1219200"/>
                <a:gridCol w="1440000"/>
              </a:tblGrid>
              <a:tr h="216024">
                <a:tc rowSpan="2">
                  <a:txBody>
                    <a:bodyPr/>
                    <a:lstStyle/>
                    <a:p>
                      <a:pPr algn="ctr" fontAlgn="b"/>
                      <a:r>
                        <a:rPr lang="es-MX" sz="1200" b="1" u="none" strike="noStrike" noProof="0" dirty="0" smtClean="0">
                          <a:solidFill>
                            <a:schemeClr val="bg1"/>
                          </a:solidFill>
                          <a:effectLst/>
                        </a:rPr>
                        <a:t>Característica</a:t>
                      </a:r>
                      <a:endParaRPr lang="es-MX" sz="1200" b="1" i="0" u="none" strike="noStrike"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s-MX" sz="1200" b="1" u="none" strike="noStrike" noProof="0" dirty="0" smtClean="0">
                          <a:solidFill>
                            <a:schemeClr val="bg1"/>
                          </a:solidFill>
                          <a:effectLst/>
                        </a:rPr>
                        <a:t>Prevalencia, % (IC 95%)</a:t>
                      </a:r>
                      <a:endParaRPr lang="es-MX" sz="1200" b="1" i="0" u="none" strike="noStrike"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algn="ctr" fontAlgn="b"/>
                      <a:r>
                        <a:rPr lang="es-MX" sz="1200" b="1" u="none" strike="noStrike" noProof="0" dirty="0" smtClean="0">
                          <a:solidFill>
                            <a:schemeClr val="bg1"/>
                          </a:solidFill>
                          <a:effectLst/>
                        </a:rPr>
                        <a:t>Aumento (%)</a:t>
                      </a:r>
                      <a:endParaRPr lang="es-MX" sz="1200" b="1" i="0" u="none" strike="noStrike"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s-MX" sz="1200" b="1" u="none" strike="noStrike" noProof="0" dirty="0" smtClean="0">
                          <a:solidFill>
                            <a:schemeClr val="bg1"/>
                          </a:solidFill>
                          <a:effectLst/>
                        </a:rPr>
                        <a:t>PRR</a:t>
                      </a:r>
                      <a:br>
                        <a:rPr lang="es-MX" sz="1200" b="1" u="none" strike="noStrike" noProof="0" dirty="0" smtClean="0">
                          <a:solidFill>
                            <a:schemeClr val="bg1"/>
                          </a:solidFill>
                          <a:effectLst/>
                        </a:rPr>
                      </a:br>
                      <a:r>
                        <a:rPr lang="es-MX" sz="1200" b="1" u="none" strike="noStrike" noProof="0" dirty="0" smtClean="0">
                          <a:solidFill>
                            <a:schemeClr val="bg1"/>
                          </a:solidFill>
                          <a:effectLst/>
                        </a:rPr>
                        <a:t>(CI 2.5–97.5%)**</a:t>
                      </a:r>
                      <a:endParaRPr lang="es-MX" sz="1200" b="1" i="0" u="none" strike="noStrike" baseline="30000"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44">
                <a:tc vMerge="1">
                  <a:txBody>
                    <a:bodyPr/>
                    <a:lstStyle/>
                    <a:p>
                      <a:pPr algn="l" fontAlgn="b"/>
                      <a:endParaRPr lang="en-US" sz="1100" b="1" i="0" u="none" strike="noStrike" dirty="0">
                        <a:solidFill>
                          <a:srgbClr val="000000"/>
                        </a:solidFill>
                        <a:effectLst/>
                        <a:latin typeface="Calibri"/>
                      </a:endParaRPr>
                    </a:p>
                  </a:txBody>
                  <a:tcPr marL="45720" marR="45720" marT="18288" marB="18288" anchor="b"/>
                </a:tc>
                <a:tc>
                  <a:txBody>
                    <a:bodyPr/>
                    <a:lstStyle/>
                    <a:p>
                      <a:pPr algn="ctr" fontAlgn="b"/>
                      <a:r>
                        <a:rPr lang="es-MX" sz="1200" b="1" u="none" strike="noStrike" noProof="0" dirty="0" smtClean="0">
                          <a:solidFill>
                            <a:schemeClr val="bg1"/>
                          </a:solidFill>
                          <a:effectLst/>
                        </a:rPr>
                        <a:t>1992 (n = 8067)</a:t>
                      </a:r>
                      <a:endParaRPr lang="es-MX" sz="1200" b="1" i="0" u="none" strike="noStrike"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s-MX" sz="1200" b="1" u="none" strike="noStrike" noProof="0" dirty="0" smtClean="0">
                          <a:solidFill>
                            <a:schemeClr val="bg1"/>
                          </a:solidFill>
                          <a:effectLst/>
                        </a:rPr>
                        <a:t>2006 (n = 9924)</a:t>
                      </a:r>
                      <a:endParaRPr lang="es-MX" sz="1200" b="1" i="0" u="none" strike="noStrike"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l" fontAlgn="b"/>
                      <a:endParaRPr lang="en-US" sz="1100" b="1" i="0" u="none" strike="noStrike" dirty="0">
                        <a:solidFill>
                          <a:srgbClr val="000000"/>
                        </a:solidFill>
                        <a:effectLst/>
                        <a:latin typeface="Calibri"/>
                      </a:endParaRPr>
                    </a:p>
                  </a:txBody>
                  <a:tcPr marL="45720" marR="45720" marT="18288" marB="18288" anchor="b"/>
                </a:tc>
                <a:tc vMerge="1">
                  <a:txBody>
                    <a:bodyPr/>
                    <a:lstStyle/>
                    <a:p>
                      <a:pPr algn="l" fontAlgn="b"/>
                      <a:endParaRPr lang="en-US" sz="1100" b="1" i="0" u="none" strike="noStrike" dirty="0">
                        <a:solidFill>
                          <a:srgbClr val="000000"/>
                        </a:solidFill>
                        <a:effectLst/>
                        <a:latin typeface="Calibri"/>
                      </a:endParaRPr>
                    </a:p>
                  </a:txBody>
                  <a:tcPr marL="45720" marR="45720" marT="18288" marB="18288" anchor="b"/>
                </a:tc>
              </a:tr>
              <a:tr h="252000">
                <a:tc>
                  <a:txBody>
                    <a:bodyPr/>
                    <a:lstStyle/>
                    <a:p>
                      <a:pPr algn="l" fontAlgn="b"/>
                      <a:r>
                        <a:rPr lang="es-MX" sz="1100" b="0" u="none" strike="noStrike" noProof="0" dirty="0" smtClean="0">
                          <a:effectLst/>
                        </a:rPr>
                        <a:t>Total</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3.9 (3.4–4.4)</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10.2 (9.3–11.0)</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162</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2.62 (2.21–3.13)</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i="0" u="none" strike="noStrike" noProof="0" dirty="0" smtClean="0">
                          <a:solidFill>
                            <a:schemeClr val="dk1"/>
                          </a:solidFill>
                          <a:effectLst/>
                          <a:latin typeface="+mn-lt"/>
                        </a:rPr>
                        <a:t>Género</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Masculino</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2.9 (2.2–3.6)</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8.0 (6.8–9.2)</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176</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2.76 (2.11–3.75)</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Femenino</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4.8 (4.0–5.6)</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12.2 (10.9–13.5)</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154</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2.54 (2.13–3.08)</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Edad </a:t>
                      </a:r>
                      <a:r>
                        <a:rPr lang="es-MX" sz="1100" b="0" u="none" strike="noStrike" baseline="0" noProof="0" dirty="0" smtClean="0">
                          <a:effectLst/>
                        </a:rPr>
                        <a:t>(años)</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21–34</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1.4 (0.8–2.0)</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4.3 (3.0–5.6)</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201</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3.01 (1.95–5.17)</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35–44</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4.8 (3.3–6.3)</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9.2 (7.2–11.2)</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92</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1.92 (1.35–2.86)</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45–54</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4.2 (3.0–5.5)</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13.5 (11.4–15.7)</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219</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3.19 (2.29–4.59)</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55–64</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6.3 (4.2–8.3)</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15.4 (12.8–17.9)</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146</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2.46 (1.73–3.50)</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≥65</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5.9 (4.5–7.3)</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12.3 (10.2–14.4)</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109</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2.09 (1.62–2.84)</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Raza/Etnicidad</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Blanco no hispano</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4.1 (3.5–4.7)</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10.5 (9.4–11.5)</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155</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2.55 (2.13–3.05)</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Negro no-hispano</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3.0 (2.0–4.0)</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9.8 (8.2–11.4)</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226</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3.26 (2.32–4.96)</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Hispano</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a:t>
                      </a:r>
                      <a:r>
                        <a:rPr lang="es-MX" sz="1100" b="0" u="none" strike="noStrike" baseline="30000" noProof="0" dirty="0" smtClean="0">
                          <a:effectLst/>
                        </a:rPr>
                        <a:t>†</a:t>
                      </a:r>
                      <a:endParaRPr lang="es-MX" sz="1100" b="0" i="0" u="none" strike="noStrike" baseline="30000"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6.3 (3.8–8.9)</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b"/>
                      <a:r>
                        <a:rPr lang="es-MX" sz="1100" b="0" u="none" strike="noStrike" noProof="0" dirty="0" smtClean="0">
                          <a:effectLst/>
                        </a:rPr>
                        <a:t>Otra</a:t>
                      </a:r>
                      <a:endParaRPr lang="es-MX" sz="1100" b="0" i="0" u="none" strike="noStrike" noProof="0" dirty="0">
                        <a:solidFill>
                          <a:srgbClr val="000000"/>
                        </a:solidFill>
                        <a:effectLst/>
                        <a:latin typeface="Calibri"/>
                      </a:endParaRPr>
                    </a:p>
                  </a:txBody>
                  <a:tcPr marL="1828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4.1 (1.4–6.8)</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9.1 (6.0–12.0)</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100" b="0" u="none" strike="noStrike" noProof="0" dirty="0" smtClean="0">
                          <a:effectLst/>
                        </a:rPr>
                        <a:t>120</a:t>
                      </a:r>
                      <a:endParaRPr lang="es-MX" sz="1100" b="0" i="0" u="none" strike="noStrike" noProof="0" dirty="0">
                        <a:solidFill>
                          <a:srgbClr val="000000"/>
                        </a:solidFill>
                        <a:effectLst/>
                        <a:latin typeface="Calibri"/>
                      </a:endParaRPr>
                    </a:p>
                  </a:txBody>
                  <a:tcPr marR="6400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b="0" u="none" strike="noStrike" noProof="0" dirty="0" smtClean="0">
                          <a:effectLst/>
                        </a:rPr>
                        <a:t>2.20 (1.16–6.99)</a:t>
                      </a:r>
                      <a:endParaRPr lang="es-MX" sz="1100" b="0" i="0" u="none" strike="noStrike" noProof="0" dirty="0">
                        <a:solidFill>
                          <a:srgbClr val="000000"/>
                        </a:solidFill>
                        <a:effectLst/>
                        <a:latin typeface="Calibri"/>
                      </a:endParaRPr>
                    </a:p>
                  </a:txBody>
                  <a:tcPr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47134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536" y="165100"/>
            <a:ext cx="8497639" cy="676275"/>
          </a:xfrm>
        </p:spPr>
        <p:txBody>
          <a:bodyPr>
            <a:noAutofit/>
          </a:bodyPr>
          <a:lstStyle/>
          <a:p>
            <a:r>
              <a:rPr lang="es-MX" sz="3200" dirty="0" smtClean="0"/>
              <a:t>Prevalencia No Ajustada de Lumbalgia en la Población General</a:t>
            </a:r>
            <a:endParaRPr lang="es-MX" sz="3200" dirty="0"/>
          </a:p>
        </p:txBody>
      </p:sp>
      <p:sp>
        <p:nvSpPr>
          <p:cNvPr id="2" name="Slide Number Placeholder 1"/>
          <p:cNvSpPr>
            <a:spLocks noGrp="1"/>
          </p:cNvSpPr>
          <p:nvPr>
            <p:ph type="sldNum" sz="quarter" idx="4294967295"/>
          </p:nvPr>
        </p:nvSpPr>
        <p:spPr>
          <a:xfrm>
            <a:off x="6804248" y="6492875"/>
            <a:ext cx="2133600" cy="365125"/>
          </a:xfrm>
        </p:spPr>
        <p:txBody>
          <a:bodyPr/>
          <a:lstStyle/>
          <a:p>
            <a:fld id="{3E8A41D6-1AF7-4E70-8B20-AEA326F6BD69}" type="slidenum">
              <a:rPr lang="es-MX" smtClean="0"/>
              <a:pPr/>
              <a:t>15</a:t>
            </a:fld>
            <a:endParaRPr lang="es-MX" dirty="0"/>
          </a:p>
        </p:txBody>
      </p:sp>
      <p:sp>
        <p:nvSpPr>
          <p:cNvPr id="4" name="Rectangle 3"/>
          <p:cNvSpPr/>
          <p:nvPr/>
        </p:nvSpPr>
        <p:spPr>
          <a:xfrm>
            <a:off x="107504" y="6381328"/>
            <a:ext cx="4572000" cy="446276"/>
          </a:xfrm>
          <a:prstGeom prst="rect">
            <a:avLst/>
          </a:prstGeom>
        </p:spPr>
        <p:txBody>
          <a:bodyPr>
            <a:spAutoFit/>
          </a:bodyPr>
          <a:lstStyle/>
          <a:p>
            <a:r>
              <a:rPr lang="es-MX" sz="1200" b="1" dirty="0" smtClean="0">
                <a:solidFill>
                  <a:srgbClr val="002060"/>
                </a:solidFill>
              </a:rPr>
              <a:t>*Se cita más de un estudio</a:t>
            </a:r>
          </a:p>
          <a:p>
            <a:r>
              <a:rPr lang="es-MX" sz="1000" dirty="0" smtClean="0">
                <a:solidFill>
                  <a:srgbClr val="002060"/>
                </a:solidFill>
              </a:rPr>
              <a:t>Hoy D </a:t>
            </a:r>
            <a:r>
              <a:rPr lang="es-MX" sz="1000" i="1" dirty="0" smtClean="0">
                <a:solidFill>
                  <a:srgbClr val="002060"/>
                </a:solidFill>
              </a:rPr>
              <a:t>et al. Best Pract Res Clin Rheumatol</a:t>
            </a:r>
            <a:r>
              <a:rPr lang="es-MX" sz="1000" dirty="0" smtClean="0">
                <a:solidFill>
                  <a:srgbClr val="002060"/>
                </a:solidFill>
              </a:rPr>
              <a:t> 2010; 24(6):769-81. </a:t>
            </a:r>
            <a:endParaRPr lang="es-MX" sz="1000"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30075430"/>
              </p:ext>
            </p:extLst>
          </p:nvPr>
        </p:nvGraphicFramePr>
        <p:xfrm>
          <a:off x="1403648" y="1412776"/>
          <a:ext cx="6537600" cy="4943856"/>
        </p:xfrm>
        <a:graphic>
          <a:graphicData uri="http://schemas.openxmlformats.org/drawingml/2006/table">
            <a:tbl>
              <a:tblPr firstRow="1" bandRow="1">
                <a:tableStyleId>{5C22544A-7EE6-4342-B048-85BDC9FD1C3A}</a:tableStyleId>
              </a:tblPr>
              <a:tblGrid>
                <a:gridCol w="1219200"/>
                <a:gridCol w="1440000"/>
                <a:gridCol w="1219200"/>
                <a:gridCol w="1440000"/>
                <a:gridCol w="1219200"/>
              </a:tblGrid>
              <a:tr h="0">
                <a:tc>
                  <a:txBody>
                    <a:bodyPr/>
                    <a:lstStyle/>
                    <a:p>
                      <a:pPr algn="ctr" fontAlgn="b"/>
                      <a:r>
                        <a:rPr lang="es-MX" sz="1200" b="1" u="none" strike="noStrike" noProof="0" dirty="0" smtClean="0">
                          <a:solidFill>
                            <a:schemeClr val="bg1"/>
                          </a:solidFill>
                          <a:effectLst/>
                        </a:rPr>
                        <a:t>País</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Rango de edad (años)</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Prevalencia (%)</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Error estándar (%)</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Riesgo se sesgo</a:t>
                      </a:r>
                      <a:endParaRPr lang="es-MX" sz="1200" b="1" i="0" u="none" strike="noStrike" noProof="0" dirty="0">
                        <a:solidFill>
                          <a:schemeClr val="bg1"/>
                        </a:solidFill>
                        <a:effectLst/>
                        <a:latin typeface="Calibri"/>
                      </a:endParaRPr>
                    </a:p>
                  </a:txBody>
                  <a:tcPr anchor="ctr"/>
                </a:tc>
              </a:tr>
              <a:tr h="0">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u="none" strike="noStrike" noProof="0" dirty="0" smtClean="0">
                          <a:effectLst/>
                        </a:rPr>
                        <a:t>Prevalencia Puntual</a:t>
                      </a:r>
                      <a:endParaRPr lang="es-MX" sz="1100" b="1" i="0" u="none" strike="noStrike" noProof="0" dirty="0" smtClean="0">
                        <a:solidFill>
                          <a:srgbClr val="000000"/>
                        </a:solidFill>
                        <a:effectLst/>
                        <a:latin typeface="+mn-lt"/>
                      </a:endParaRPr>
                    </a:p>
                  </a:txBody>
                  <a:tcPr marT="18288" marB="9144" anchor="ctr"/>
                </a:tc>
                <a:tc hMerge="1">
                  <a:txBody>
                    <a:bodyPr/>
                    <a:lstStyle/>
                    <a:p>
                      <a:pPr algn="l" fontAlgn="b"/>
                      <a:endParaRPr lang="en-US" sz="1000" b="0" i="0" u="none" strike="noStrike" dirty="0">
                        <a:solidFill>
                          <a:srgbClr val="000000"/>
                        </a:solidFill>
                        <a:effectLst/>
                        <a:latin typeface="Calibri"/>
                      </a:endParaRPr>
                    </a:p>
                  </a:txBody>
                  <a:tcPr marT="18288" marB="9144" anchor="ctr"/>
                </a:tc>
                <a:tc hMerge="1">
                  <a:txBody>
                    <a:bodyPr/>
                    <a:lstStyle/>
                    <a:p>
                      <a:pPr algn="l" fontAlgn="b"/>
                      <a:endParaRPr lang="en-US" sz="1000" b="0" i="0" u="none" strike="noStrike" dirty="0">
                        <a:solidFill>
                          <a:srgbClr val="000000"/>
                        </a:solidFill>
                        <a:effectLst/>
                        <a:latin typeface="Calibri"/>
                      </a:endParaRPr>
                    </a:p>
                  </a:txBody>
                  <a:tcPr marT="18288" marB="9144" anchor="ctr"/>
                </a:tc>
                <a:tc hMerge="1">
                  <a:txBody>
                    <a:bodyPr/>
                    <a:lstStyle/>
                    <a:p>
                      <a:pPr algn="l" fontAlgn="b"/>
                      <a:endParaRPr lang="en-US" sz="1000" b="0" i="0" u="none" strike="noStrike" dirty="0">
                        <a:solidFill>
                          <a:srgbClr val="000000"/>
                        </a:solidFill>
                        <a:effectLst/>
                        <a:latin typeface="Calibri"/>
                      </a:endParaRPr>
                    </a:p>
                  </a:txBody>
                  <a:tcPr marT="18288" marB="9144" anchor="ctr"/>
                </a:tc>
                <a:tc hMerge="1">
                  <a:txBody>
                    <a:bodyPr/>
                    <a:lstStyle/>
                    <a:p>
                      <a:pPr algn="l" fontAlgn="b"/>
                      <a:endParaRPr lang="en-US" sz="1000" b="0" i="0" u="none" strike="noStrike"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Australia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18–99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25.6</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1.00</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Bélgica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33.0</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0.76</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Canadá</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20–69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28.7</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1.35</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China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34.1</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3.00</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Dinamarca*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30–60</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13.7</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0.87</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Dinamarca*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16–99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12.0</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0.47</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u="none" strike="noStrike" noProof="0" dirty="0" smtClean="0">
                          <a:effectLst/>
                        </a:rPr>
                        <a:t>Alemania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25–74</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39.2</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3.41</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India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8.4</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0.87</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Irán</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11–14</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15.0</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0.51</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España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20–99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14.8</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0.83</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Suecia</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25–74</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23.2</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1.05</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Reino Unido*</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18–64</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18.0</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0.88</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fontAlgn="b"/>
                      <a:r>
                        <a:rPr lang="es-MX" sz="1100" b="0" u="none" strike="noStrike" noProof="0" dirty="0" smtClean="0">
                          <a:effectLst/>
                        </a:rPr>
                        <a:t>Reino Unido*</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25–64</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b="0" u="none" strike="noStrike" noProof="0" dirty="0" smtClean="0">
                          <a:effectLst/>
                        </a:rPr>
                        <a:t>19.0</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b="0" u="none" strike="noStrike" noProof="0" dirty="0" smtClean="0">
                          <a:effectLst/>
                        </a:rPr>
                        <a:t>0.69</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b="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u="none" strike="noStrike" noProof="0" dirty="0" smtClean="0">
                          <a:effectLst/>
                        </a:rPr>
                        <a:t>Prevalencia 1-Semana</a:t>
                      </a:r>
                      <a:endParaRPr lang="es-MX" sz="1100" b="1" i="0" u="none" strike="noStrike" noProof="0" dirty="0" smtClean="0">
                        <a:solidFill>
                          <a:srgbClr val="000000"/>
                        </a:solidFill>
                        <a:effectLst/>
                        <a:latin typeface="+mn-lt"/>
                      </a:endParaRPr>
                    </a:p>
                  </a:txBody>
                  <a:tcPr marT="18288" marB="9144" anchor="ctr"/>
                </a:tc>
                <a:tc hMerge="1">
                  <a:txBody>
                    <a:bodyPr/>
                    <a:lstStyle/>
                    <a:p>
                      <a:pPr algn="ctr" fontAlgn="b"/>
                      <a:endParaRPr lang="en-US" sz="1000" b="0" i="0" u="none" strike="noStrike" dirty="0">
                        <a:solidFill>
                          <a:srgbClr val="000000"/>
                        </a:solidFill>
                        <a:effectLst/>
                        <a:latin typeface="Calibri"/>
                      </a:endParaRPr>
                    </a:p>
                  </a:txBody>
                  <a:tcPr marT="18288" marB="9144" anchor="ctr"/>
                </a:tc>
                <a:tc hMerge="1">
                  <a:txBody>
                    <a:bodyPr/>
                    <a:lstStyle/>
                    <a:p>
                      <a:pPr algn="l" fontAlgn="b"/>
                      <a:endParaRPr lang="en-US" sz="1000" b="0" i="0" u="none" strike="noStrike" dirty="0">
                        <a:solidFill>
                          <a:srgbClr val="000000"/>
                        </a:solidFill>
                        <a:effectLst/>
                        <a:latin typeface="Calibri"/>
                      </a:endParaRPr>
                    </a:p>
                  </a:txBody>
                  <a:tcPr marR="548640" marT="18288" marB="9144" anchor="ctr"/>
                </a:tc>
                <a:tc hMerge="1">
                  <a:txBody>
                    <a:bodyPr/>
                    <a:lstStyle/>
                    <a:p>
                      <a:pPr algn="ctr" fontAlgn="b"/>
                      <a:endParaRPr lang="en-US" sz="1000" b="0" i="0" u="none" strike="noStrike" dirty="0">
                        <a:solidFill>
                          <a:srgbClr val="000000"/>
                        </a:solidFill>
                        <a:effectLst/>
                        <a:latin typeface="Calibri"/>
                      </a:endParaRPr>
                    </a:p>
                  </a:txBody>
                  <a:tcPr marT="18288" marB="9144" anchor="ctr"/>
                </a:tc>
                <a:tc hMerge="1">
                  <a:txBody>
                    <a:bodyPr/>
                    <a:lstStyle/>
                    <a:p>
                      <a:pPr algn="ctr" fontAlgn="b"/>
                      <a:endParaRPr lang="en-US" sz="1000" b="0" i="0" u="none" strike="noStrike"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Australia</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13–13</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7.8</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1.29</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Bangladesh</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20.1</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1.11</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Irán</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14.8</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0.50</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Kuwait</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9.5</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0.34</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México</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18–99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6.3</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0.49</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Tailandia</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15–99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11.7</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0.92</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noProof="0" dirty="0" smtClean="0">
                          <a:effectLst/>
                        </a:rPr>
                        <a:t>Reino Unido</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10–16</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15.6</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1.62</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r h="0">
                <a:tc>
                  <a:txBody>
                    <a:bodyPr/>
                    <a:lstStyle/>
                    <a:p>
                      <a:pPr marL="177800" indent="0" algn="l" defTabSz="914400" rtl="0" eaLnBrk="1" fontAlgn="b" latinLnBrk="0" hangingPunct="1"/>
                      <a:r>
                        <a:rPr lang="es-MX" sz="1100" b="0" u="none" strike="noStrike" kern="1200" noProof="0" dirty="0" smtClean="0">
                          <a:solidFill>
                            <a:schemeClr val="dk1"/>
                          </a:solidFill>
                          <a:effectLst/>
                          <a:latin typeface="+mn-lt"/>
                          <a:ea typeface="+mn-ea"/>
                          <a:cs typeface="+mn-cs"/>
                        </a:rPr>
                        <a:t>Vietnam</a:t>
                      </a:r>
                      <a:endParaRPr lang="es-MX" sz="1100" b="0" u="none" strike="noStrike" kern="1200" noProof="0" dirty="0">
                        <a:solidFill>
                          <a:schemeClr val="dk1"/>
                        </a:solidFill>
                        <a:effectLst/>
                        <a:latin typeface="+mn-lt"/>
                        <a:ea typeface="+mn-ea"/>
                        <a:cs typeface="+mn-cs"/>
                      </a:endParaRPr>
                    </a:p>
                  </a:txBody>
                  <a:tcPr marT="18288" marB="9144" anchor="ctr"/>
                </a:tc>
                <a:tc>
                  <a:txBody>
                    <a:bodyPr/>
                    <a:lstStyle/>
                    <a:p>
                      <a:pPr algn="ctr" fontAlgn="b"/>
                      <a:r>
                        <a:rPr lang="es-MX" sz="1100" u="none" strike="noStrike" noProof="0" dirty="0" smtClean="0">
                          <a:effectLst/>
                        </a:rPr>
                        <a:t>16–99</a:t>
                      </a:r>
                      <a:endParaRPr lang="es-MX" sz="1100" b="0" i="0" u="none" strike="noStrike" noProof="0" dirty="0">
                        <a:solidFill>
                          <a:srgbClr val="000000"/>
                        </a:solidFill>
                        <a:effectLst/>
                        <a:latin typeface="Calibri"/>
                      </a:endParaRPr>
                    </a:p>
                  </a:txBody>
                  <a:tcPr marT="18288" marB="9144" anchor="ctr"/>
                </a:tc>
                <a:tc>
                  <a:txBody>
                    <a:bodyPr/>
                    <a:lstStyle/>
                    <a:p>
                      <a:pPr algn="r" fontAlgn="b"/>
                      <a:r>
                        <a:rPr lang="es-MX" sz="1100" u="none" strike="noStrike" noProof="0" dirty="0" smtClean="0">
                          <a:effectLst/>
                        </a:rPr>
                        <a:t>11.2</a:t>
                      </a:r>
                      <a:endParaRPr lang="es-MX" sz="1100" b="0" i="0" u="none" strike="noStrike" noProof="0" dirty="0">
                        <a:solidFill>
                          <a:srgbClr val="000000"/>
                        </a:solidFill>
                        <a:effectLst/>
                        <a:latin typeface="Calibri"/>
                      </a:endParaRPr>
                    </a:p>
                  </a:txBody>
                  <a:tcPr marR="548640" marT="18288" marB="9144" anchor="ctr"/>
                </a:tc>
                <a:tc>
                  <a:txBody>
                    <a:bodyPr/>
                    <a:lstStyle/>
                    <a:p>
                      <a:pPr algn="ctr" fontAlgn="b"/>
                      <a:r>
                        <a:rPr lang="es-MX" sz="1100" u="none" strike="noStrike" noProof="0" dirty="0" smtClean="0">
                          <a:effectLst/>
                        </a:rPr>
                        <a:t>0.68</a:t>
                      </a:r>
                      <a:endParaRPr lang="es-MX" sz="1100" b="0" i="0" u="none" strike="noStrike" noProof="0" dirty="0">
                        <a:solidFill>
                          <a:srgbClr val="000000"/>
                        </a:solidFill>
                        <a:effectLst/>
                        <a:latin typeface="Calibri"/>
                      </a:endParaRPr>
                    </a:p>
                  </a:txBody>
                  <a:tcPr marT="18288" marB="9144" anchor="ctr"/>
                </a:tc>
                <a:tc>
                  <a:txBody>
                    <a:bodyPr/>
                    <a:lstStyle/>
                    <a:p>
                      <a:pPr algn="ctr" fontAlgn="b"/>
                      <a:r>
                        <a:rPr lang="es-MX" sz="1100" u="none" strike="noStrike" noProof="0" dirty="0" smtClean="0">
                          <a:effectLst/>
                        </a:rPr>
                        <a:t>Bajo</a:t>
                      </a:r>
                      <a:endParaRPr lang="es-MX" sz="1100" b="0" i="0" u="none" strike="noStrike" noProof="0" dirty="0">
                        <a:solidFill>
                          <a:srgbClr val="000000"/>
                        </a:solidFill>
                        <a:effectLst/>
                        <a:latin typeface="Calibri"/>
                      </a:endParaRPr>
                    </a:p>
                  </a:txBody>
                  <a:tcPr marT="18288" marB="9144" anchor="ctr"/>
                </a:tc>
              </a:tr>
            </a:tbl>
          </a:graphicData>
        </a:graphic>
      </p:graphicFrame>
    </p:spTree>
    <p:extLst>
      <p:ext uri="{BB962C8B-B14F-4D97-AF65-F5344CB8AC3E}">
        <p14:creationId xmlns:p14="http://schemas.microsoft.com/office/powerpoint/2010/main" val="281318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165100"/>
            <a:ext cx="8713663" cy="676275"/>
          </a:xfrm>
        </p:spPr>
        <p:txBody>
          <a:bodyPr>
            <a:noAutofit/>
          </a:bodyPr>
          <a:lstStyle/>
          <a:p>
            <a:r>
              <a:rPr lang="es-MX" sz="3200" dirty="0" smtClean="0"/>
              <a:t>Prevalencia No Ajustada de Lumbalgia en la Población General </a:t>
            </a:r>
            <a:r>
              <a:rPr lang="es-MX" sz="3200" noProof="0" dirty="0" smtClean="0"/>
              <a:t>(continúa)</a:t>
            </a:r>
            <a:endParaRPr lang="es-MX" sz="3200" noProof="0" dirty="0"/>
          </a:p>
        </p:txBody>
      </p:sp>
      <p:sp>
        <p:nvSpPr>
          <p:cNvPr id="2" name="Slide Number Placeholder 1"/>
          <p:cNvSpPr>
            <a:spLocks noGrp="1"/>
          </p:cNvSpPr>
          <p:nvPr>
            <p:ph type="sldNum" sz="quarter" idx="4294967295"/>
          </p:nvPr>
        </p:nvSpPr>
        <p:spPr>
          <a:xfrm>
            <a:off x="6984123" y="6492875"/>
            <a:ext cx="2133600" cy="365125"/>
          </a:xfrm>
        </p:spPr>
        <p:txBody>
          <a:bodyPr/>
          <a:lstStyle/>
          <a:p>
            <a:fld id="{3E8A41D6-1AF7-4E70-8B20-AEA326F6BD69}"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9971434"/>
              </p:ext>
            </p:extLst>
          </p:nvPr>
        </p:nvGraphicFramePr>
        <p:xfrm>
          <a:off x="1331640" y="1556792"/>
          <a:ext cx="6393600" cy="4813200"/>
        </p:xfrm>
        <a:graphic>
          <a:graphicData uri="http://schemas.openxmlformats.org/drawingml/2006/table">
            <a:tbl>
              <a:tblPr firstRow="1" bandRow="1">
                <a:tableStyleId>{5C22544A-7EE6-4342-B048-85BDC9FD1C3A}</a:tableStyleId>
              </a:tblPr>
              <a:tblGrid>
                <a:gridCol w="1219200"/>
                <a:gridCol w="1368000"/>
                <a:gridCol w="1219200"/>
                <a:gridCol w="1368000"/>
                <a:gridCol w="1219200"/>
              </a:tblGrid>
              <a:tr h="370840">
                <a:tc>
                  <a:txBody>
                    <a:bodyPr/>
                    <a:lstStyle/>
                    <a:p>
                      <a:pPr algn="ctr" fontAlgn="b"/>
                      <a:r>
                        <a:rPr lang="es-MX" sz="1200" b="1" u="none" strike="noStrike" noProof="0" dirty="0" smtClean="0">
                          <a:solidFill>
                            <a:schemeClr val="bg1"/>
                          </a:solidFill>
                          <a:effectLst/>
                        </a:rPr>
                        <a:t>País</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Rango de edad (años)</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Prevalencia (%)</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Error estándar (%)</a:t>
                      </a:r>
                      <a:endParaRPr lang="es-MX" sz="1200" b="1" i="0" u="none" strike="noStrike" noProof="0" dirty="0">
                        <a:solidFill>
                          <a:schemeClr val="bg1"/>
                        </a:solidFill>
                        <a:effectLst/>
                        <a:latin typeface="Calibri"/>
                      </a:endParaRPr>
                    </a:p>
                  </a:txBody>
                  <a:tcPr anchor="ctr"/>
                </a:tc>
                <a:tc>
                  <a:txBody>
                    <a:bodyPr/>
                    <a:lstStyle/>
                    <a:p>
                      <a:pPr algn="ctr" fontAlgn="b"/>
                      <a:r>
                        <a:rPr lang="es-MX" sz="1200" b="1" u="none" strike="noStrike" noProof="0" dirty="0" smtClean="0">
                          <a:solidFill>
                            <a:schemeClr val="bg1"/>
                          </a:solidFill>
                          <a:effectLst/>
                        </a:rPr>
                        <a:t>Riesgo se sesgo</a:t>
                      </a:r>
                      <a:endParaRPr lang="es-MX" sz="1200" b="1" i="0" u="none" strike="noStrike" noProof="0" dirty="0">
                        <a:solidFill>
                          <a:schemeClr val="bg1"/>
                        </a:solidFill>
                        <a:effectLst/>
                        <a:latin typeface="Calibri"/>
                      </a:endParaRPr>
                    </a:p>
                  </a:txBody>
                  <a:tcPr anchor="ctr"/>
                </a:tc>
              </a:tr>
              <a:tr h="360000">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u="none" strike="noStrike" noProof="0" dirty="0" smtClean="0">
                          <a:effectLst/>
                          <a:latin typeface="+mj-lt"/>
                        </a:rPr>
                        <a:t>Prevalencia 1-mes</a:t>
                      </a:r>
                      <a:endParaRPr lang="es-MX" sz="1100" b="1" i="0" u="none" strike="noStrike" noProof="0" dirty="0" smtClean="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l" fontAlgn="b"/>
                      <a:endParaRPr lang="en-US" sz="1100" b="0" i="0" u="none" strike="noStrike" dirty="0">
                        <a:solidFill>
                          <a:srgbClr val="000000"/>
                        </a:solidFill>
                        <a:effectLst/>
                        <a:latin typeface="+mj-lt"/>
                      </a:endParaRPr>
                    </a:p>
                  </a:txBody>
                  <a:tcPr marR="548640"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Finlandia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30–59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49.5</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0.66</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Grecia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15–99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31.7</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1.47</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Islandia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11–16</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34.0</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1.03</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Reino Unido*</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18–75</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39.0</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0.73</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Reino Unido*</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11–14</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24.0</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1.15</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360000">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u="none" strike="noStrike" noProof="0" dirty="0" smtClean="0">
                          <a:effectLst/>
                          <a:latin typeface="+mj-lt"/>
                        </a:rPr>
                        <a:t>Prevalencia 3-meses</a:t>
                      </a:r>
                      <a:endParaRPr lang="es-MX" sz="1100" b="1" i="0" u="none" strike="noStrike" noProof="0" dirty="0" smtClean="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l" fontAlgn="b"/>
                      <a:endParaRPr lang="en-US" sz="1100" b="0" i="0" u="none" strike="noStrike" dirty="0">
                        <a:solidFill>
                          <a:srgbClr val="000000"/>
                        </a:solidFill>
                        <a:effectLst/>
                        <a:latin typeface="+mj-lt"/>
                      </a:endParaRPr>
                    </a:p>
                  </a:txBody>
                  <a:tcPr marR="548640"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España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65–99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43.9</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2.04</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360000">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u="none" strike="noStrike" noProof="0" dirty="0" smtClean="0">
                          <a:effectLst/>
                          <a:latin typeface="+mj-lt"/>
                        </a:rPr>
                        <a:t>Prevalencia 1-año</a:t>
                      </a:r>
                      <a:endParaRPr lang="es-MX" sz="1100" b="1" i="0" u="none" strike="noStrike" noProof="0" dirty="0" smtClean="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l" fontAlgn="b"/>
                      <a:endParaRPr lang="en-US" sz="1100" b="0" i="0" u="none" strike="noStrike" dirty="0">
                        <a:solidFill>
                          <a:srgbClr val="000000"/>
                        </a:solidFill>
                        <a:effectLst/>
                        <a:latin typeface="+mj-lt"/>
                      </a:endParaRPr>
                    </a:p>
                  </a:txBody>
                  <a:tcPr marR="548640"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c hMerge="1">
                  <a:txBody>
                    <a:bodyPr/>
                    <a:lstStyle/>
                    <a:p>
                      <a:pPr algn="ctr" fontAlgn="b"/>
                      <a:endParaRPr lang="en-US" sz="1100" b="0" i="0" u="none" strike="noStrike" dirty="0">
                        <a:solidFill>
                          <a:srgbClr val="000000"/>
                        </a:solidFill>
                        <a:effectLst/>
                        <a:latin typeface="+mj-lt"/>
                      </a:endParaRPr>
                    </a:p>
                  </a:txBody>
                  <a:tcPr marT="18288" marB="9144" anchor="ctr"/>
                </a:tc>
              </a:tr>
              <a:tr h="252000">
                <a:tc>
                  <a:txBody>
                    <a:bodyPr/>
                    <a:lstStyle/>
                    <a:p>
                      <a:pPr algn="l" fontAlgn="b"/>
                      <a:r>
                        <a:rPr lang="es-MX" sz="1100" u="none" strike="noStrike" noProof="0" dirty="0" smtClean="0">
                          <a:effectLst/>
                          <a:latin typeface="+mj-lt"/>
                        </a:rPr>
                        <a:t>China, Hong Kong</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18–99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u="none" strike="noStrike" noProof="0" dirty="0" smtClean="0">
                          <a:effectLst/>
                          <a:latin typeface="+mj-lt"/>
                        </a:rPr>
                        <a:t>21.7</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u="none" strike="noStrike" noProof="0" dirty="0" smtClean="0">
                          <a:effectLst/>
                          <a:latin typeface="+mj-lt"/>
                        </a:rPr>
                        <a:t>2.30</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Dinamarca*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30–50</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56.0</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1.37</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Dinamarca*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12–22</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32.4</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0.48</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Finlandia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7–16</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9.7</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1.23</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España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18–99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20.0</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1.23</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Ucrania</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18–99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50.3</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1.70</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r h="252000">
                <a:tc>
                  <a:txBody>
                    <a:bodyPr/>
                    <a:lstStyle/>
                    <a:p>
                      <a:pPr algn="l" fontAlgn="b"/>
                      <a:r>
                        <a:rPr lang="es-MX" sz="1100" b="0" u="none" strike="noStrike" noProof="0" dirty="0" smtClean="0">
                          <a:effectLst/>
                          <a:latin typeface="+mj-lt"/>
                        </a:rPr>
                        <a:t>Reino Unido</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20–59</a:t>
                      </a:r>
                      <a:endParaRPr lang="es-MX" sz="1100" b="0" i="0" u="none" strike="noStrike" noProof="0" dirty="0">
                        <a:solidFill>
                          <a:srgbClr val="000000"/>
                        </a:solidFill>
                        <a:effectLst/>
                        <a:latin typeface="+mj-lt"/>
                      </a:endParaRPr>
                    </a:p>
                  </a:txBody>
                  <a:tcPr marT="18288" marB="9144" anchor="ctr"/>
                </a:tc>
                <a:tc>
                  <a:txBody>
                    <a:bodyPr/>
                    <a:lstStyle/>
                    <a:p>
                      <a:pPr algn="r" fontAlgn="b"/>
                      <a:r>
                        <a:rPr lang="es-MX" sz="1100" b="0" u="none" strike="noStrike" noProof="0" dirty="0" smtClean="0">
                          <a:effectLst/>
                          <a:latin typeface="+mj-lt"/>
                        </a:rPr>
                        <a:t>36.1</a:t>
                      </a:r>
                      <a:endParaRPr lang="es-MX" sz="1100" b="0" i="0" u="none" strike="noStrike" noProof="0" dirty="0">
                        <a:solidFill>
                          <a:srgbClr val="000000"/>
                        </a:solidFill>
                        <a:effectLst/>
                        <a:latin typeface="+mj-lt"/>
                      </a:endParaRPr>
                    </a:p>
                  </a:txBody>
                  <a:tcPr marR="548640" marT="18288" marB="9144" anchor="ctr"/>
                </a:tc>
                <a:tc>
                  <a:txBody>
                    <a:bodyPr/>
                    <a:lstStyle/>
                    <a:p>
                      <a:pPr algn="ctr" fontAlgn="b"/>
                      <a:r>
                        <a:rPr lang="es-MX" sz="1100" b="0" u="none" strike="noStrike" noProof="0" dirty="0" smtClean="0">
                          <a:effectLst/>
                          <a:latin typeface="+mj-lt"/>
                        </a:rPr>
                        <a:t>0.93</a:t>
                      </a:r>
                      <a:endParaRPr lang="es-MX" sz="1100" b="0" i="0" u="none" strike="noStrike" noProof="0" dirty="0">
                        <a:solidFill>
                          <a:srgbClr val="000000"/>
                        </a:solidFill>
                        <a:effectLst/>
                        <a:latin typeface="+mj-lt"/>
                      </a:endParaRPr>
                    </a:p>
                  </a:txBody>
                  <a:tcPr marT="18288" marB="9144" anchor="ctr"/>
                </a:tc>
                <a:tc>
                  <a:txBody>
                    <a:bodyPr/>
                    <a:lstStyle/>
                    <a:p>
                      <a:pPr algn="ctr" fontAlgn="b"/>
                      <a:r>
                        <a:rPr lang="es-MX" sz="1100" b="0" u="none" strike="noStrike" noProof="0" dirty="0" smtClean="0">
                          <a:effectLst/>
                          <a:latin typeface="+mj-lt"/>
                        </a:rPr>
                        <a:t>Bajo</a:t>
                      </a:r>
                      <a:endParaRPr lang="es-MX" sz="1100" b="0" i="0" u="none" strike="noStrike" noProof="0" dirty="0">
                        <a:solidFill>
                          <a:srgbClr val="000000"/>
                        </a:solidFill>
                        <a:effectLst/>
                        <a:latin typeface="+mj-lt"/>
                      </a:endParaRPr>
                    </a:p>
                  </a:txBody>
                  <a:tcPr marT="18288" marB="9144" anchor="ctr"/>
                </a:tc>
              </a:tr>
            </a:tbl>
          </a:graphicData>
        </a:graphic>
      </p:graphicFrame>
      <p:sp>
        <p:nvSpPr>
          <p:cNvPr id="7" name="Rectangle 6"/>
          <p:cNvSpPr/>
          <p:nvPr/>
        </p:nvSpPr>
        <p:spPr>
          <a:xfrm>
            <a:off x="107504" y="6381328"/>
            <a:ext cx="4572000" cy="446276"/>
          </a:xfrm>
          <a:prstGeom prst="rect">
            <a:avLst/>
          </a:prstGeom>
        </p:spPr>
        <p:txBody>
          <a:bodyPr>
            <a:spAutoFit/>
          </a:bodyPr>
          <a:lstStyle/>
          <a:p>
            <a:r>
              <a:rPr lang="es-MX" sz="1200" b="1" dirty="0" smtClean="0">
                <a:solidFill>
                  <a:srgbClr val="002060"/>
                </a:solidFill>
              </a:rPr>
              <a:t>*Se cita más de un estudio</a:t>
            </a:r>
          </a:p>
          <a:p>
            <a:r>
              <a:rPr lang="en-CA" sz="1050" dirty="0" smtClean="0">
                <a:solidFill>
                  <a:srgbClr val="002060"/>
                </a:solidFill>
              </a:rPr>
              <a:t>Hoy </a:t>
            </a:r>
            <a:r>
              <a:rPr lang="en-CA" sz="1050" dirty="0">
                <a:solidFill>
                  <a:srgbClr val="002060"/>
                </a:solidFill>
              </a:rPr>
              <a:t>D </a:t>
            </a:r>
            <a:r>
              <a:rPr lang="en-CA" sz="1050" i="1" dirty="0">
                <a:solidFill>
                  <a:srgbClr val="002060"/>
                </a:solidFill>
              </a:rPr>
              <a:t>et al. Best Pract Res Clin Rheumatol</a:t>
            </a:r>
            <a:r>
              <a:rPr lang="en-CA" sz="1050" dirty="0">
                <a:solidFill>
                  <a:srgbClr val="002060"/>
                </a:solidFill>
              </a:rPr>
              <a:t> 2010; 24(6):769-81. </a:t>
            </a:r>
          </a:p>
        </p:txBody>
      </p:sp>
    </p:spTree>
    <p:extLst>
      <p:ext uri="{BB962C8B-B14F-4D97-AF65-F5344CB8AC3E}">
        <p14:creationId xmlns:p14="http://schemas.microsoft.com/office/powerpoint/2010/main" val="3068356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0826" y="165100"/>
            <a:ext cx="8642350" cy="1031652"/>
          </a:xfrm>
        </p:spPr>
        <p:txBody>
          <a:bodyPr>
            <a:noAutofit/>
          </a:bodyPr>
          <a:lstStyle/>
          <a:p>
            <a:r>
              <a:rPr lang="es-MX" sz="3200" noProof="0" dirty="0" smtClean="0"/>
              <a:t>Factores Asociados con la Lumbalgia</a:t>
            </a:r>
            <a:endParaRPr lang="es-MX" sz="3200" noProof="0" dirty="0"/>
          </a:p>
        </p:txBody>
      </p:sp>
      <p:sp>
        <p:nvSpPr>
          <p:cNvPr id="4" name="Slide Number Placeholder 3"/>
          <p:cNvSpPr>
            <a:spLocks noGrp="1"/>
          </p:cNvSpPr>
          <p:nvPr>
            <p:ph type="sldNum" sz="quarter" idx="4294967295"/>
          </p:nvPr>
        </p:nvSpPr>
        <p:spPr>
          <a:xfrm>
            <a:off x="6876256" y="6461184"/>
            <a:ext cx="2133600" cy="365125"/>
          </a:xfrm>
        </p:spPr>
        <p:txBody>
          <a:bodyPr/>
          <a:lstStyle/>
          <a:p>
            <a:fld id="{B3661B37-38BF-421F-9EFE-18817586476B}" type="slidenum">
              <a:rPr lang="en-US" smtClean="0"/>
              <a:pPr/>
              <a:t>17</a:t>
            </a:fld>
            <a:endParaRPr lang="en-US" dirty="0"/>
          </a:p>
        </p:txBody>
      </p:sp>
      <p:sp>
        <p:nvSpPr>
          <p:cNvPr id="10" name="Content Placeholder 2"/>
          <p:cNvSpPr txBox="1">
            <a:spLocks/>
          </p:cNvSpPr>
          <p:nvPr/>
        </p:nvSpPr>
        <p:spPr bwMode="gray">
          <a:xfrm>
            <a:off x="539552" y="1660531"/>
            <a:ext cx="7704855" cy="4360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0" indent="0">
              <a:spcBef>
                <a:spcPts val="600"/>
              </a:spcBef>
              <a:buClr>
                <a:srgbClr val="002060"/>
              </a:buClr>
              <a:buNone/>
            </a:pPr>
            <a:r>
              <a:rPr lang="es-MX" sz="2400" dirty="0" smtClean="0">
                <a:solidFill>
                  <a:schemeClr val="tx2"/>
                </a:solidFill>
              </a:rPr>
              <a:t>Numerosos factores pueden estar asociados con la lumbalgia no causados por cáncer, trauma o infección:</a:t>
            </a:r>
          </a:p>
          <a:p>
            <a:pPr marL="533400">
              <a:spcBef>
                <a:spcPts val="600"/>
              </a:spcBef>
              <a:buClr>
                <a:srgbClr val="002060"/>
              </a:buClr>
              <a:buFont typeface="Arial" pitchFamily="34" charset="0"/>
              <a:buChar char="•"/>
            </a:pPr>
            <a:r>
              <a:rPr lang="es-MX" sz="2400" dirty="0" smtClean="0">
                <a:solidFill>
                  <a:schemeClr val="tx2"/>
                </a:solidFill>
              </a:rPr>
              <a:t>Genética</a:t>
            </a:r>
          </a:p>
          <a:p>
            <a:pPr marL="533400">
              <a:spcBef>
                <a:spcPts val="600"/>
              </a:spcBef>
              <a:buClr>
                <a:srgbClr val="002060"/>
              </a:buClr>
              <a:buFont typeface="Arial" pitchFamily="34" charset="0"/>
              <a:buChar char="•"/>
            </a:pPr>
            <a:r>
              <a:rPr lang="es-MX" sz="2400" dirty="0" smtClean="0">
                <a:solidFill>
                  <a:schemeClr val="tx2"/>
                </a:solidFill>
              </a:rPr>
              <a:t>Insatisfacción con el trabajo</a:t>
            </a:r>
          </a:p>
          <a:p>
            <a:pPr marL="533400">
              <a:spcBef>
                <a:spcPts val="600"/>
              </a:spcBef>
              <a:buClr>
                <a:srgbClr val="002060"/>
              </a:buClr>
              <a:buFont typeface="Arial" pitchFamily="34" charset="0"/>
              <a:buChar char="•"/>
            </a:pPr>
            <a:r>
              <a:rPr lang="es-MX" sz="2400" dirty="0" smtClean="0">
                <a:solidFill>
                  <a:schemeClr val="tx2"/>
                </a:solidFill>
              </a:rPr>
              <a:t>Depresión</a:t>
            </a:r>
          </a:p>
          <a:p>
            <a:pPr marL="533400">
              <a:spcBef>
                <a:spcPts val="600"/>
              </a:spcBef>
              <a:buClr>
                <a:srgbClr val="002060"/>
              </a:buClr>
              <a:buFont typeface="Arial" pitchFamily="34" charset="0"/>
              <a:buChar char="•"/>
            </a:pPr>
            <a:r>
              <a:rPr lang="es-MX" sz="2400" dirty="0" smtClean="0">
                <a:solidFill>
                  <a:schemeClr val="tx2"/>
                </a:solidFill>
              </a:rPr>
              <a:t>Trabajo manual pesado</a:t>
            </a:r>
          </a:p>
          <a:p>
            <a:pPr marL="533400">
              <a:spcBef>
                <a:spcPts val="600"/>
              </a:spcBef>
              <a:buClr>
                <a:srgbClr val="002060"/>
              </a:buClr>
              <a:buFont typeface="Arial" pitchFamily="34" charset="0"/>
              <a:buChar char="•"/>
            </a:pPr>
            <a:r>
              <a:rPr lang="es-MX" sz="2400" dirty="0" smtClean="0">
                <a:solidFill>
                  <a:schemeClr val="tx2"/>
                </a:solidFill>
              </a:rPr>
              <a:t>Trabajos que involucran vibración</a:t>
            </a:r>
          </a:p>
          <a:p>
            <a:pPr marL="533400">
              <a:spcBef>
                <a:spcPts val="600"/>
              </a:spcBef>
              <a:buClr>
                <a:srgbClr val="002060"/>
              </a:buClr>
              <a:buFont typeface="Arial" pitchFamily="34" charset="0"/>
              <a:buChar char="•"/>
            </a:pPr>
            <a:r>
              <a:rPr lang="es-MX" sz="2400" dirty="0" smtClean="0">
                <a:solidFill>
                  <a:schemeClr val="tx2"/>
                </a:solidFill>
              </a:rPr>
              <a:t>Fumar</a:t>
            </a:r>
          </a:p>
          <a:p>
            <a:pPr marL="533400">
              <a:spcBef>
                <a:spcPts val="600"/>
              </a:spcBef>
              <a:buClr>
                <a:srgbClr val="002060"/>
              </a:buClr>
              <a:buFont typeface="Arial" pitchFamily="34" charset="0"/>
              <a:buChar char="•"/>
            </a:pPr>
            <a:r>
              <a:rPr lang="es-MX" sz="2400" dirty="0" smtClean="0">
                <a:solidFill>
                  <a:schemeClr val="tx2"/>
                </a:solidFill>
              </a:rPr>
              <a:t>Peso corporal excesivo</a:t>
            </a:r>
            <a:endParaRPr lang="es-MX" sz="2400" dirty="0">
              <a:solidFill>
                <a:schemeClr val="tx2"/>
              </a:solidFill>
            </a:endParaRPr>
          </a:p>
        </p:txBody>
      </p:sp>
      <p:sp>
        <p:nvSpPr>
          <p:cNvPr id="6" name="Marcador de número de diapositiva 1"/>
          <p:cNvSpPr txBox="1">
            <a:spLocks/>
          </p:cNvSpPr>
          <p:nvPr/>
        </p:nvSpPr>
        <p:spPr bwMode="auto">
          <a:xfrm>
            <a:off x="166457" y="6300275"/>
            <a:ext cx="7596372" cy="461665"/>
          </a:xfrm>
          <a:prstGeom prst="rect">
            <a:avLst/>
          </a:prstGeom>
          <a:noFill/>
          <a:ln w="9525">
            <a:noFill/>
            <a:miter lim="800000"/>
            <a:headEnd/>
            <a:tailEnd/>
          </a:ln>
        </p:spPr>
        <p:txBody>
          <a:bodyPr wrap="square" lIns="0" tIns="0" rIns="0" bIns="0" anchor="b" anchorCtr="0">
            <a:spAutoFit/>
          </a:bodyPr>
          <a:lstStyle/>
          <a:p>
            <a:r>
              <a:rPr lang="en-CA" sz="1000" dirty="0">
                <a:solidFill>
                  <a:schemeClr val="tx2"/>
                </a:solidFill>
              </a:rPr>
              <a:t>Devereux JJ </a:t>
            </a:r>
            <a:r>
              <a:rPr lang="en-CA" sz="1000" i="1" dirty="0">
                <a:solidFill>
                  <a:schemeClr val="tx2"/>
                </a:solidFill>
              </a:rPr>
              <a:t>et al. Occup Environ Med </a:t>
            </a:r>
            <a:r>
              <a:rPr lang="en-CA" sz="1000" dirty="0">
                <a:solidFill>
                  <a:schemeClr val="tx2"/>
                </a:solidFill>
              </a:rPr>
              <a:t>1999; 56(5):</a:t>
            </a:r>
            <a:r>
              <a:rPr lang="en-CA" sz="1000" dirty="0" smtClean="0">
                <a:solidFill>
                  <a:schemeClr val="tx2"/>
                </a:solidFill>
              </a:rPr>
              <a:t>343-53; Pincus </a:t>
            </a:r>
            <a:r>
              <a:rPr lang="en-CA" sz="1000" dirty="0">
                <a:solidFill>
                  <a:schemeClr val="tx2"/>
                </a:solidFill>
              </a:rPr>
              <a:t>T </a:t>
            </a:r>
            <a:r>
              <a:rPr lang="en-CA" sz="1000" i="1" dirty="0">
                <a:solidFill>
                  <a:schemeClr val="tx2"/>
                </a:solidFill>
              </a:rPr>
              <a:t>et al. </a:t>
            </a:r>
            <a:r>
              <a:rPr lang="en-CA" sz="1000" dirty="0">
                <a:solidFill>
                  <a:schemeClr val="tx2"/>
                </a:solidFill>
              </a:rPr>
              <a:t>S</a:t>
            </a:r>
            <a:r>
              <a:rPr lang="en-CA" sz="1000" i="1" dirty="0">
                <a:solidFill>
                  <a:schemeClr val="tx2"/>
                </a:solidFill>
              </a:rPr>
              <a:t>pine (Phila Pa 1976) </a:t>
            </a:r>
            <a:r>
              <a:rPr lang="en-CA" sz="1000" dirty="0">
                <a:solidFill>
                  <a:schemeClr val="tx2"/>
                </a:solidFill>
              </a:rPr>
              <a:t>2002; 27(5):</a:t>
            </a:r>
            <a:r>
              <a:rPr lang="en-CA" sz="1000" dirty="0" smtClean="0">
                <a:solidFill>
                  <a:schemeClr val="tx2"/>
                </a:solidFill>
              </a:rPr>
              <a:t>E109-20; </a:t>
            </a:r>
            <a:br>
              <a:rPr lang="en-CA" sz="1000" dirty="0" smtClean="0">
                <a:solidFill>
                  <a:schemeClr val="tx2"/>
                </a:solidFill>
              </a:rPr>
            </a:br>
            <a:r>
              <a:rPr lang="en-CA" sz="1000" dirty="0" smtClean="0">
                <a:solidFill>
                  <a:schemeClr val="tx2"/>
                </a:solidFill>
              </a:rPr>
              <a:t>Linton </a:t>
            </a:r>
            <a:r>
              <a:rPr lang="en-CA" sz="1000" dirty="0">
                <a:solidFill>
                  <a:schemeClr val="tx2"/>
                </a:solidFill>
              </a:rPr>
              <a:t>SJ. </a:t>
            </a:r>
            <a:r>
              <a:rPr lang="en-CA" sz="1000" i="1" dirty="0">
                <a:solidFill>
                  <a:schemeClr val="tx2"/>
                </a:solidFill>
              </a:rPr>
              <a:t>J Occup Rehabil</a:t>
            </a:r>
            <a:r>
              <a:rPr lang="en-CA" sz="1000" dirty="0">
                <a:solidFill>
                  <a:schemeClr val="tx2"/>
                </a:solidFill>
              </a:rPr>
              <a:t> 2001; 11(1):53-66; United States Department of Health and Human Services Public Health Service. </a:t>
            </a:r>
            <a:r>
              <a:rPr lang="en-CA" sz="1000" i="1" dirty="0">
                <a:solidFill>
                  <a:schemeClr val="tx2"/>
                </a:solidFill>
              </a:rPr>
              <a:t>What is back pain? </a:t>
            </a:r>
            <a:r>
              <a:rPr lang="en-CA" sz="1000" dirty="0">
                <a:solidFill>
                  <a:schemeClr val="tx2"/>
                </a:solidFill>
              </a:rPr>
              <a:t>Available at: </a:t>
            </a:r>
            <a:r>
              <a:rPr lang="en-US" sz="1000" u="sng" dirty="0">
                <a:solidFill>
                  <a:schemeClr val="tx2"/>
                </a:solidFill>
                <a:hlinkClick r:id="rId3"/>
              </a:rPr>
              <a:t>http://www.niams.nih.gov/Health_Info/Back_Pain/back_pain_ff.pdf</a:t>
            </a:r>
            <a:r>
              <a:rPr lang="en-US" sz="1000" dirty="0">
                <a:solidFill>
                  <a:schemeClr val="tx2"/>
                </a:solidFill>
              </a:rPr>
              <a:t>. Accessed: October 15, </a:t>
            </a:r>
            <a:r>
              <a:rPr lang="en-US" sz="1000" dirty="0" smtClean="0">
                <a:solidFill>
                  <a:schemeClr val="tx2"/>
                </a:solidFill>
              </a:rPr>
              <a:t>2013</a:t>
            </a:r>
            <a:r>
              <a:rPr lang="en-US" sz="1000" dirty="0">
                <a:solidFill>
                  <a:schemeClr val="tx2"/>
                </a:solidFill>
              </a:rPr>
              <a:t>.</a:t>
            </a:r>
            <a:endParaRPr lang="en-CA" sz="1000" dirty="0">
              <a:solidFill>
                <a:schemeClr val="tx2"/>
              </a:solidFill>
            </a:endParaRPr>
          </a:p>
        </p:txBody>
      </p:sp>
    </p:spTree>
    <p:extLst>
      <p:ext uri="{BB962C8B-B14F-4D97-AF65-F5344CB8AC3E}">
        <p14:creationId xmlns:p14="http://schemas.microsoft.com/office/powerpoint/2010/main" val="15565795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1143000"/>
          </a:xfrm>
        </p:spPr>
        <p:txBody>
          <a:bodyPr>
            <a:normAutofit fontScale="90000"/>
          </a:bodyPr>
          <a:lstStyle/>
          <a:p>
            <a:r>
              <a:rPr lang="es-MX" noProof="0" dirty="0" smtClean="0"/>
              <a:t>Dolor </a:t>
            </a:r>
            <a:r>
              <a:rPr lang="es-MX" dirty="0" smtClean="0"/>
              <a:t>N</a:t>
            </a:r>
            <a:r>
              <a:rPr lang="es-MX" noProof="0" dirty="0" smtClean="0"/>
              <a:t>europático en </a:t>
            </a:r>
            <a:br>
              <a:rPr lang="es-MX" noProof="0" dirty="0" smtClean="0"/>
            </a:br>
            <a:r>
              <a:rPr lang="es-MX" noProof="0" dirty="0" smtClean="0"/>
              <a:t>Lumbalgia </a:t>
            </a:r>
            <a:r>
              <a:rPr lang="es-MX" dirty="0" smtClean="0"/>
              <a:t>C</a:t>
            </a:r>
            <a:r>
              <a:rPr lang="es-MX" noProof="0" dirty="0" smtClean="0"/>
              <a:t>rónica</a:t>
            </a:r>
            <a:endParaRPr lang="es-MX" noProof="0" dirty="0"/>
          </a:p>
        </p:txBody>
      </p:sp>
      <p:sp>
        <p:nvSpPr>
          <p:cNvPr id="11" name="Slide Number Placeholder 3"/>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white">
                    <a:tint val="75000"/>
                  </a:prstClr>
                </a:solidFill>
              </a:rPr>
              <a:pPr/>
              <a:t>18</a:t>
            </a:fld>
            <a:endParaRPr lang="en-CA" dirty="0">
              <a:solidFill>
                <a:prstClr val="white">
                  <a:tint val="75000"/>
                </a:prstClr>
              </a:solidFill>
            </a:endParaRPr>
          </a:p>
        </p:txBody>
      </p:sp>
      <p:sp>
        <p:nvSpPr>
          <p:cNvPr id="12" name="Up Arrow 4"/>
          <p:cNvSpPr/>
          <p:nvPr/>
        </p:nvSpPr>
        <p:spPr>
          <a:xfrm>
            <a:off x="1547664" y="1556792"/>
            <a:ext cx="6408712" cy="460851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5"/>
          <p:cNvSpPr/>
          <p:nvPr/>
        </p:nvSpPr>
        <p:spPr>
          <a:xfrm>
            <a:off x="2466020" y="2768729"/>
            <a:ext cx="4572000" cy="3108543"/>
          </a:xfrm>
          <a:prstGeom prst="rect">
            <a:avLst/>
          </a:prstGeom>
        </p:spPr>
        <p:txBody>
          <a:bodyPr>
            <a:spAutoFit/>
          </a:bodyPr>
          <a:lstStyle/>
          <a:p>
            <a:pPr algn="ctr"/>
            <a:r>
              <a:rPr lang="es-MX" sz="2800" dirty="0" smtClean="0">
                <a:solidFill>
                  <a:srgbClr val="002060"/>
                </a:solidFill>
              </a:rPr>
              <a:t>Hasta 37% de los pacientes</a:t>
            </a:r>
            <a:br>
              <a:rPr lang="es-MX" sz="2800" dirty="0" smtClean="0">
                <a:solidFill>
                  <a:srgbClr val="002060"/>
                </a:solidFill>
              </a:rPr>
            </a:br>
            <a:r>
              <a:rPr lang="es-MX" sz="2800" dirty="0" smtClean="0">
                <a:solidFill>
                  <a:srgbClr val="002060"/>
                </a:solidFill>
              </a:rPr>
              <a:t>con lumbalgia</a:t>
            </a:r>
          </a:p>
          <a:p>
            <a:pPr algn="ctr"/>
            <a:r>
              <a:rPr lang="es-MX" sz="2800" dirty="0" smtClean="0">
                <a:solidFill>
                  <a:srgbClr val="002060"/>
                </a:solidFill>
              </a:rPr>
              <a:t>crónica </a:t>
            </a:r>
            <a:br>
              <a:rPr lang="es-MX" sz="2800" dirty="0" smtClean="0">
                <a:solidFill>
                  <a:srgbClr val="002060"/>
                </a:solidFill>
              </a:rPr>
            </a:br>
            <a:r>
              <a:rPr lang="es-MX" sz="2800" dirty="0" smtClean="0">
                <a:solidFill>
                  <a:srgbClr val="002060"/>
                </a:solidFill>
              </a:rPr>
              <a:t>pueden tener un </a:t>
            </a:r>
          </a:p>
          <a:p>
            <a:pPr algn="ctr"/>
            <a:r>
              <a:rPr lang="es-MX" sz="2800" b="1" dirty="0" smtClean="0">
                <a:solidFill>
                  <a:srgbClr val="002060"/>
                </a:solidFill>
              </a:rPr>
              <a:t>componente </a:t>
            </a:r>
          </a:p>
          <a:p>
            <a:pPr algn="ctr"/>
            <a:r>
              <a:rPr lang="es-MX" sz="2800" b="1" dirty="0" smtClean="0">
                <a:solidFill>
                  <a:srgbClr val="002060"/>
                </a:solidFill>
              </a:rPr>
              <a:t>neuropático </a:t>
            </a:r>
            <a:br>
              <a:rPr lang="es-MX" sz="2800" b="1" dirty="0" smtClean="0">
                <a:solidFill>
                  <a:srgbClr val="002060"/>
                </a:solidFill>
              </a:rPr>
            </a:br>
            <a:r>
              <a:rPr lang="es-MX" sz="2800" dirty="0" smtClean="0">
                <a:solidFill>
                  <a:srgbClr val="002060"/>
                </a:solidFill>
              </a:rPr>
              <a:t>en su dolor</a:t>
            </a:r>
            <a:endParaRPr lang="es-MX" sz="2800" dirty="0">
              <a:solidFill>
                <a:srgbClr val="002060"/>
              </a:solidFill>
            </a:endParaRPr>
          </a:p>
        </p:txBody>
      </p:sp>
      <p:sp>
        <p:nvSpPr>
          <p:cNvPr id="14" name="Rectangle 6"/>
          <p:cNvSpPr/>
          <p:nvPr/>
        </p:nvSpPr>
        <p:spPr>
          <a:xfrm>
            <a:off x="179512" y="6508750"/>
            <a:ext cx="7056784" cy="261610"/>
          </a:xfrm>
          <a:prstGeom prst="rect">
            <a:avLst/>
          </a:prstGeom>
        </p:spPr>
        <p:txBody>
          <a:bodyPr wrap="square">
            <a:spAutoFit/>
          </a:bodyPr>
          <a:lstStyle/>
          <a:p>
            <a:r>
              <a:rPr lang="en-US" sz="1100" dirty="0" smtClean="0">
                <a:solidFill>
                  <a:srgbClr val="002060"/>
                </a:solidFill>
              </a:rPr>
              <a:t>Freynhagen R </a:t>
            </a:r>
            <a:r>
              <a:rPr lang="en-US" sz="1100" i="1" dirty="0">
                <a:solidFill>
                  <a:srgbClr val="002060"/>
                </a:solidFill>
              </a:rPr>
              <a:t>et al. Curr Med Res Opin</a:t>
            </a:r>
            <a:r>
              <a:rPr lang="en-US" sz="1100" dirty="0">
                <a:solidFill>
                  <a:srgbClr val="002060"/>
                </a:solidFill>
              </a:rPr>
              <a:t> 2006</a:t>
            </a:r>
            <a:r>
              <a:rPr lang="en-US" sz="1100" dirty="0" smtClean="0">
                <a:solidFill>
                  <a:srgbClr val="002060"/>
                </a:solidFill>
              </a:rPr>
              <a:t>; 22(10</a:t>
            </a:r>
            <a:r>
              <a:rPr lang="en-US" sz="1100" dirty="0">
                <a:solidFill>
                  <a:srgbClr val="002060"/>
                </a:solidFill>
              </a:rPr>
              <a:t>):</a:t>
            </a:r>
            <a:r>
              <a:rPr lang="en-US" sz="1100" dirty="0" smtClean="0">
                <a:solidFill>
                  <a:srgbClr val="002060"/>
                </a:solidFill>
              </a:rPr>
              <a:t>1911-20.</a:t>
            </a:r>
            <a:endParaRPr lang="en-US" sz="1100" dirty="0">
              <a:solidFill>
                <a:prstClr val="white"/>
              </a:solidFill>
            </a:endParaRPr>
          </a:p>
        </p:txBody>
      </p:sp>
      <p:sp>
        <p:nvSpPr>
          <p:cNvPr id="15"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2715237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nSpc>
                <a:spcPct val="100000"/>
              </a:lnSpc>
            </a:pPr>
            <a:r>
              <a:rPr lang="es-MX" noProof="0" dirty="0" smtClean="0"/>
              <a:t>Prevalencia de Dolor Neuropático*</a:t>
            </a:r>
            <a:endParaRPr lang="es-MX" sz="2000" b="0" noProof="0" dirty="0"/>
          </a:p>
        </p:txBody>
      </p:sp>
      <p:sp>
        <p:nvSpPr>
          <p:cNvPr id="3" name="Slide Number Placeholder 2"/>
          <p:cNvSpPr>
            <a:spLocks noGrp="1"/>
          </p:cNvSpPr>
          <p:nvPr>
            <p:ph type="sldNum" sz="quarter" idx="4294967295"/>
          </p:nvPr>
        </p:nvSpPr>
        <p:spPr>
          <a:xfrm>
            <a:off x="6781800" y="6381328"/>
            <a:ext cx="2133600" cy="365125"/>
          </a:xfrm>
        </p:spPr>
        <p:txBody>
          <a:bodyPr/>
          <a:lstStyle/>
          <a:p>
            <a:fld id="{B3661B37-38BF-421F-9EFE-18817586476B}" type="slidenum">
              <a:rPr lang="en-US" smtClean="0"/>
              <a:pPr/>
              <a:t>19</a:t>
            </a:fld>
            <a:endParaRPr lang="en-US" dirty="0"/>
          </a:p>
        </p:txBody>
      </p:sp>
      <p:sp>
        <p:nvSpPr>
          <p:cNvPr id="10" name="Marcador de número de diapositiva 1"/>
          <p:cNvSpPr txBox="1">
            <a:spLocks/>
          </p:cNvSpPr>
          <p:nvPr/>
        </p:nvSpPr>
        <p:spPr bwMode="auto">
          <a:xfrm>
            <a:off x="83889" y="6459433"/>
            <a:ext cx="8664575" cy="353943"/>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CA" sz="1200" b="1" dirty="0" smtClean="0">
                <a:solidFill>
                  <a:srgbClr val="002060"/>
                </a:solidFill>
                <a:cs typeface="Arial" pitchFamily="34" charset="0"/>
              </a:rPr>
              <a:t>*</a:t>
            </a:r>
            <a:r>
              <a:rPr lang="es-MX" sz="1200" b="1" dirty="0" smtClean="0">
                <a:solidFill>
                  <a:srgbClr val="002060"/>
                </a:solidFill>
                <a:cs typeface="Arial" pitchFamily="34" charset="0"/>
              </a:rPr>
              <a:t>Con base en una población de 270 millones; VIH= virus de inmunodeficiencia humano</a:t>
            </a:r>
          </a:p>
          <a:p>
            <a:pPr>
              <a:spcAft>
                <a:spcPts val="0"/>
              </a:spcAft>
              <a:buClr>
                <a:schemeClr val="accent2"/>
              </a:buClr>
              <a:buNone/>
            </a:pPr>
            <a:r>
              <a:rPr lang="en-US" sz="1100" dirty="0" smtClean="0">
                <a:solidFill>
                  <a:srgbClr val="002060"/>
                </a:solidFill>
                <a:cs typeface="Arial" pitchFamily="34" charset="0"/>
              </a:rPr>
              <a:t>Irving </a:t>
            </a:r>
            <a:r>
              <a:rPr lang="en-US" sz="1100" dirty="0">
                <a:solidFill>
                  <a:srgbClr val="002060"/>
                </a:solidFill>
                <a:cs typeface="Arial" pitchFamily="34" charset="0"/>
              </a:rPr>
              <a:t>GA. </a:t>
            </a:r>
            <a:r>
              <a:rPr lang="en-US" sz="1100" i="1" dirty="0">
                <a:solidFill>
                  <a:srgbClr val="002060"/>
                </a:solidFill>
                <a:cs typeface="Arial" pitchFamily="34" charset="0"/>
              </a:rPr>
              <a:t>Neurology</a:t>
            </a:r>
            <a:r>
              <a:rPr lang="en-US" sz="1100" dirty="0">
                <a:solidFill>
                  <a:srgbClr val="002060"/>
                </a:solidFill>
                <a:cs typeface="Arial" pitchFamily="34" charset="0"/>
              </a:rPr>
              <a:t> 2005; 64(12 Suppl 3):S21-7.</a:t>
            </a:r>
          </a:p>
        </p:txBody>
      </p:sp>
      <p:graphicFrame>
        <p:nvGraphicFramePr>
          <p:cNvPr id="2" name="Table 1"/>
          <p:cNvGraphicFramePr>
            <a:graphicFrameLocks noGrp="1"/>
          </p:cNvGraphicFramePr>
          <p:nvPr>
            <p:extLst>
              <p:ext uri="{D42A27DB-BD31-4B8C-83A1-F6EECF244321}">
                <p14:modId xmlns:p14="http://schemas.microsoft.com/office/powerpoint/2010/main" val="1066366767"/>
              </p:ext>
            </p:extLst>
          </p:nvPr>
        </p:nvGraphicFramePr>
        <p:xfrm>
          <a:off x="1259632" y="1584920"/>
          <a:ext cx="6936432" cy="4724400"/>
        </p:xfrm>
        <a:graphic>
          <a:graphicData uri="http://schemas.openxmlformats.org/drawingml/2006/table">
            <a:tbl>
              <a:tblPr firstRow="1" bandRow="1">
                <a:tableStyleId>{5C22544A-7EE6-4342-B048-85BDC9FD1C3A}</a:tableStyleId>
              </a:tblPr>
              <a:tblGrid>
                <a:gridCol w="4248472"/>
                <a:gridCol w="2687960"/>
              </a:tblGrid>
              <a:tr h="0">
                <a:tc>
                  <a:txBody>
                    <a:bodyPr/>
                    <a:lstStyle/>
                    <a:p>
                      <a:pPr algn="ctr"/>
                      <a:r>
                        <a:rPr lang="es-MX" noProof="0" dirty="0" smtClean="0"/>
                        <a:t>Padecimiento</a:t>
                      </a:r>
                      <a:endParaRPr lang="es-MX" noProof="0" dirty="0"/>
                    </a:p>
                  </a:txBody>
                  <a:tcPr/>
                </a:tc>
                <a:tc>
                  <a:txBody>
                    <a:bodyPr/>
                    <a:lstStyle/>
                    <a:p>
                      <a:pPr algn="ctr"/>
                      <a:r>
                        <a:rPr lang="es-MX" noProof="0" dirty="0" smtClean="0"/>
                        <a:t>Número de personas</a:t>
                      </a:r>
                      <a:endParaRPr lang="es-MX" noProof="0" dirty="0"/>
                    </a:p>
                  </a:txBody>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Neuropatía diabética dolorosa</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600,000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Neuralgia Postherpética</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500,000 </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Relacionado con cáncer</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200,000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Trauma de la médula espinal</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120,000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Dolor regional complejo Tipo 1 y 2</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100,000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Relacionado con VIH</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100,000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Esclerosis múltiple</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50,000 </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Dolor fantasma</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50,000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Post-accidente vascular cerebral</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30,000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Neuralgia trigeminal </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noProof="0" dirty="0" smtClean="0">
                          <a:ln>
                            <a:noFill/>
                          </a:ln>
                          <a:effectLst/>
                          <a:latin typeface="+mn-lt"/>
                          <a:cs typeface="Gill Sans"/>
                        </a:rPr>
                        <a:t>15,000</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mn-lt"/>
                          <a:cs typeface="Gill Sans"/>
                        </a:rPr>
                        <a:t>Lumbalgia</a:t>
                      </a:r>
                      <a:endParaRPr kumimoji="0" lang="es-MX" sz="1600" b="1"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lnB w="28575" cap="flat" cmpd="sng" algn="ctr">
                      <a:solidFill>
                        <a:schemeClr val="bg1"/>
                      </a:solidFill>
                      <a:prstDash val="solid"/>
                      <a:round/>
                      <a:headEnd type="none" w="med" len="med"/>
                      <a:tailEnd type="none" w="med" len="med"/>
                    </a:lnB>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mn-lt"/>
                          <a:cs typeface="Gill Sans"/>
                        </a:rPr>
                        <a:t>2,100,000</a:t>
                      </a:r>
                      <a:endParaRPr kumimoji="0" lang="es-MX" sz="1600" b="1"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lnB w="28575" cap="flat" cmpd="sng" algn="ctr">
                      <a:solidFill>
                        <a:schemeClr val="bg1"/>
                      </a:solidFill>
                      <a:prstDash val="solid"/>
                      <a:round/>
                      <a:headEnd type="none" w="med" len="med"/>
                      <a:tailEnd type="none" w="med" len="med"/>
                    </a:lnB>
                    <a:solidFill>
                      <a:srgbClr val="FF0000"/>
                    </a:solid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Total (excluyendo lumbalgia)</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u="none" strike="noStrike" cap="none" normalizeH="0" baseline="0" noProof="0" dirty="0" smtClean="0">
                          <a:ln>
                            <a:noFill/>
                          </a:ln>
                          <a:effectLst/>
                          <a:latin typeface="+mn-lt"/>
                          <a:cs typeface="Gill Sans"/>
                        </a:rPr>
                        <a:t>1,765,000</a:t>
                      </a:r>
                      <a:endParaRPr kumimoji="0" lang="es-MX" sz="1600" b="1"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lnT w="28575" cap="flat" cmpd="sng" algn="ctr">
                      <a:solidFill>
                        <a:schemeClr val="bg1"/>
                      </a:solidFill>
                      <a:prstDash val="solid"/>
                      <a:round/>
                      <a:headEnd type="none" w="med" len="med"/>
                      <a:tailEnd type="none" w="med" len="med"/>
                    </a:lnT>
                  </a:tcPr>
                </a:tc>
              </a:tr>
              <a:tr h="335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u="none" strike="noStrike" cap="none" normalizeH="0" baseline="0" noProof="0" dirty="0" smtClean="0">
                          <a:ln>
                            <a:noFill/>
                          </a:ln>
                          <a:effectLst/>
                          <a:latin typeface="+mn-lt"/>
                          <a:cs typeface="Gill Sans"/>
                        </a:rPr>
                        <a:t>Total (incluyendo lumbalgia)</a:t>
                      </a:r>
                      <a:endParaRPr kumimoji="0" lang="es-MX" sz="1600" b="0" i="0" u="none" strike="noStrike" cap="none" normalizeH="0" baseline="0" noProof="0" dirty="0" smtClean="0">
                        <a:ln>
                          <a:noFill/>
                        </a:ln>
                        <a:solidFill>
                          <a:schemeClr val="bg1"/>
                        </a:solidFill>
                        <a:effectLst/>
                        <a:latin typeface="+mn-lt"/>
                        <a:ea typeface="ＭＳ Ｐゴシック" pitchFamily="34" charset="-128"/>
                        <a:cs typeface="Gill Sans"/>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u="none" strike="noStrike" cap="none" normalizeH="0" baseline="0" noProof="0" dirty="0" smtClean="0">
                          <a:ln>
                            <a:noFill/>
                          </a:ln>
                          <a:effectLst/>
                          <a:latin typeface="+mn-lt"/>
                          <a:cs typeface="Gill Sans"/>
                        </a:rPr>
                        <a:t>3,865,000</a:t>
                      </a:r>
                      <a:endParaRPr kumimoji="0" lang="es-MX" sz="1600" b="1" i="0" u="none" strike="noStrike" cap="none" normalizeH="0" baseline="0" noProof="0" dirty="0" smtClean="0">
                        <a:ln>
                          <a:noFill/>
                        </a:ln>
                        <a:solidFill>
                          <a:schemeClr val="bg1"/>
                        </a:solidFill>
                        <a:effectLst/>
                        <a:latin typeface="+mn-lt"/>
                        <a:ea typeface="ＭＳ Ｐゴシック" pitchFamily="34" charset="-128"/>
                        <a:cs typeface="Gill Sans"/>
                      </a:endParaRPr>
                    </a:p>
                  </a:txBody>
                  <a:tcPr marR="365760" anchor="ctr" horzOverflow="overflow"/>
                </a:tc>
              </a:tr>
            </a:tbl>
          </a:graphicData>
        </a:graphic>
      </p:graphicFrame>
    </p:spTree>
    <p:extLst>
      <p:ext uri="{BB962C8B-B14F-4D97-AF65-F5344CB8AC3E}">
        <p14:creationId xmlns:p14="http://schemas.microsoft.com/office/powerpoint/2010/main" val="19863111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47179"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3936934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s-MX" noProof="0" dirty="0" smtClean="0"/>
              <a:t>La Lumbalgia Es El Tipo Más Común de Dolor Neuropático*</a:t>
            </a:r>
            <a:endParaRPr lang="es-MX" sz="2000" b="0" noProof="0" dirty="0"/>
          </a:p>
        </p:txBody>
      </p:sp>
      <p:sp>
        <p:nvSpPr>
          <p:cNvPr id="2" name="Slide Number Placeholder 1"/>
          <p:cNvSpPr>
            <a:spLocks noGrp="1"/>
          </p:cNvSpPr>
          <p:nvPr>
            <p:ph type="sldNum" sz="quarter" idx="4294967295"/>
          </p:nvPr>
        </p:nvSpPr>
        <p:spPr>
          <a:xfrm>
            <a:off x="6778817" y="6288801"/>
            <a:ext cx="2133600" cy="365125"/>
          </a:xfrm>
        </p:spPr>
        <p:txBody>
          <a:bodyPr/>
          <a:lstStyle/>
          <a:p>
            <a:pPr>
              <a:defRPr/>
            </a:pPr>
            <a:fld id="{B3661B37-38BF-421F-9EFE-18817586476B}" type="slidenum">
              <a:rPr lang="en-US" smtClean="0"/>
              <a:pPr>
                <a:defRPr/>
              </a:pPr>
              <a:t>20</a:t>
            </a:fld>
            <a:endParaRPr lang="en-US" dirty="0"/>
          </a:p>
        </p:txBody>
      </p:sp>
      <p:graphicFrame>
        <p:nvGraphicFramePr>
          <p:cNvPr id="10" name="Chart 9"/>
          <p:cNvGraphicFramePr/>
          <p:nvPr>
            <p:extLst>
              <p:ext uri="{D42A27DB-BD31-4B8C-83A1-F6EECF244321}">
                <p14:modId xmlns:p14="http://schemas.microsoft.com/office/powerpoint/2010/main" val="3157819382"/>
              </p:ext>
            </p:extLst>
          </p:nvPr>
        </p:nvGraphicFramePr>
        <p:xfrm>
          <a:off x="250825" y="1268413"/>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1475656" y="2204864"/>
            <a:ext cx="1106072" cy="276999"/>
          </a:xfrm>
          <a:prstGeom prst="rect">
            <a:avLst/>
          </a:prstGeom>
          <a:noFill/>
        </p:spPr>
        <p:txBody>
          <a:bodyPr wrap="none" lIns="0" tIns="0" rIns="0" bIns="0" rtlCol="0">
            <a:spAutoFit/>
          </a:bodyPr>
          <a:lstStyle/>
          <a:p>
            <a:pPr>
              <a:buNone/>
            </a:pPr>
            <a:r>
              <a:rPr lang="es-VE" b="1" dirty="0" smtClean="0">
                <a:latin typeface="+mn-lt"/>
                <a:cs typeface="Gill Sans"/>
              </a:rPr>
              <a:t>n = 365,000</a:t>
            </a:r>
            <a:endParaRPr lang="es-VE" b="1" dirty="0">
              <a:latin typeface="+mn-lt"/>
              <a:cs typeface="Gill Sans"/>
            </a:endParaRPr>
          </a:p>
        </p:txBody>
      </p:sp>
      <p:sp>
        <p:nvSpPr>
          <p:cNvPr id="8" name="Marcador de número de diapositiva 1"/>
          <p:cNvSpPr txBox="1">
            <a:spLocks/>
          </p:cNvSpPr>
          <p:nvPr/>
        </p:nvSpPr>
        <p:spPr bwMode="auto">
          <a:xfrm>
            <a:off x="83889" y="6459433"/>
            <a:ext cx="8664575" cy="353943"/>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s-MX" sz="1200" b="1" dirty="0" smtClean="0">
                <a:solidFill>
                  <a:srgbClr val="002060"/>
                </a:solidFill>
                <a:cs typeface="Arial" pitchFamily="34" charset="0"/>
              </a:rPr>
              <a:t>*Con base en una población de 270 millones</a:t>
            </a:r>
          </a:p>
          <a:p>
            <a:pPr>
              <a:spcAft>
                <a:spcPts val="0"/>
              </a:spcAft>
              <a:buClr>
                <a:schemeClr val="accent2"/>
              </a:buClr>
              <a:buNone/>
            </a:pPr>
            <a:r>
              <a:rPr lang="en-US" sz="1100" dirty="0" smtClean="0">
                <a:solidFill>
                  <a:srgbClr val="002060"/>
                </a:solidFill>
                <a:cs typeface="Arial" pitchFamily="34" charset="0"/>
              </a:rPr>
              <a:t>Irving </a:t>
            </a:r>
            <a:r>
              <a:rPr lang="en-US" sz="1100" dirty="0">
                <a:solidFill>
                  <a:srgbClr val="002060"/>
                </a:solidFill>
                <a:cs typeface="Arial" pitchFamily="34" charset="0"/>
              </a:rPr>
              <a:t>GA. </a:t>
            </a:r>
            <a:r>
              <a:rPr lang="en-US" sz="1100" i="1" dirty="0">
                <a:solidFill>
                  <a:srgbClr val="002060"/>
                </a:solidFill>
                <a:cs typeface="Arial" pitchFamily="34" charset="0"/>
              </a:rPr>
              <a:t>Neurology</a:t>
            </a:r>
            <a:r>
              <a:rPr lang="en-US" sz="1100" dirty="0">
                <a:solidFill>
                  <a:srgbClr val="002060"/>
                </a:solidFill>
                <a:cs typeface="Arial" pitchFamily="34" charset="0"/>
              </a:rPr>
              <a:t> 2005; 64(12 Suppl 3):S21-7.</a:t>
            </a:r>
          </a:p>
        </p:txBody>
      </p:sp>
    </p:spTree>
    <p:extLst>
      <p:ext uri="{BB962C8B-B14F-4D97-AF65-F5344CB8AC3E}">
        <p14:creationId xmlns:p14="http://schemas.microsoft.com/office/powerpoint/2010/main" val="318286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s-MX" noProof="0" dirty="0" smtClean="0"/>
              <a:t>¿Cuántos pacientes desarrollan lumbalgia crónica?</a:t>
            </a:r>
            <a:endParaRPr lang="es-MX" noProof="0" dirty="0"/>
          </a:p>
        </p:txBody>
      </p:sp>
      <p:sp>
        <p:nvSpPr>
          <p:cNvPr id="3" name="Slide Number Placeholder 2"/>
          <p:cNvSpPr>
            <a:spLocks noGrp="1"/>
          </p:cNvSpPr>
          <p:nvPr>
            <p:ph type="sldNum" sz="quarter" idx="4294967295"/>
          </p:nvPr>
        </p:nvSpPr>
        <p:spPr>
          <a:xfrm>
            <a:off x="6876256" y="6474832"/>
            <a:ext cx="2133600" cy="365125"/>
          </a:xfrm>
        </p:spPr>
        <p:txBody>
          <a:bodyPr/>
          <a:lstStyle/>
          <a:p>
            <a:fld id="{B3661B37-38BF-421F-9EFE-18817586476B}" type="slidenum">
              <a:rPr lang="en-US" smtClean="0"/>
              <a:pPr/>
              <a:t>21</a:t>
            </a:fld>
            <a:endParaRPr lang="en-US" dirty="0"/>
          </a:p>
        </p:txBody>
      </p:sp>
      <p:sp>
        <p:nvSpPr>
          <p:cNvPr id="13" name="Marcador de número de diapositiva 1"/>
          <p:cNvSpPr txBox="1">
            <a:spLocks/>
          </p:cNvSpPr>
          <p:nvPr/>
        </p:nvSpPr>
        <p:spPr bwMode="auto">
          <a:xfrm>
            <a:off x="107504" y="6597352"/>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CA" sz="1100" dirty="0">
                <a:solidFill>
                  <a:schemeClr val="tx2"/>
                </a:solidFill>
              </a:rPr>
              <a:t>Baer PA </a:t>
            </a:r>
            <a:r>
              <a:rPr lang="en-CA" sz="1100" i="1" dirty="0">
                <a:solidFill>
                  <a:schemeClr val="tx2"/>
                </a:solidFill>
              </a:rPr>
              <a:t>et al. </a:t>
            </a:r>
            <a:r>
              <a:rPr lang="en-CA" sz="1100" i="1" dirty="0" smtClean="0">
                <a:solidFill>
                  <a:schemeClr val="tx2"/>
                </a:solidFill>
              </a:rPr>
              <a:t>Can </a:t>
            </a:r>
            <a:r>
              <a:rPr lang="en-CA" sz="1100" i="1" dirty="0">
                <a:solidFill>
                  <a:schemeClr val="tx2"/>
                </a:solidFill>
              </a:rPr>
              <a:t>J </a:t>
            </a:r>
            <a:r>
              <a:rPr lang="en-CA" sz="1100" i="1" dirty="0" smtClean="0">
                <a:solidFill>
                  <a:schemeClr val="tx2"/>
                </a:solidFill>
              </a:rPr>
              <a:t>Diagnosis </a:t>
            </a:r>
            <a:r>
              <a:rPr lang="en-CA" sz="1100" dirty="0" smtClean="0">
                <a:solidFill>
                  <a:schemeClr val="tx2"/>
                </a:solidFill>
              </a:rPr>
              <a:t>2010</a:t>
            </a:r>
            <a:r>
              <a:rPr lang="en-CA" sz="1100" dirty="0">
                <a:solidFill>
                  <a:schemeClr val="tx2"/>
                </a:solidFill>
              </a:rPr>
              <a:t>; October:43-50.</a:t>
            </a:r>
          </a:p>
        </p:txBody>
      </p:sp>
      <p:graphicFrame>
        <p:nvGraphicFramePr>
          <p:cNvPr id="14" name="Chart 13"/>
          <p:cNvGraphicFramePr/>
          <p:nvPr>
            <p:extLst>
              <p:ext uri="{D42A27DB-BD31-4B8C-83A1-F6EECF244321}">
                <p14:modId xmlns:p14="http://schemas.microsoft.com/office/powerpoint/2010/main" val="3625273941"/>
              </p:ext>
            </p:extLst>
          </p:nvPr>
        </p:nvGraphicFramePr>
        <p:xfrm>
          <a:off x="250825" y="1268413"/>
          <a:ext cx="8642350" cy="4905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9452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625706905"/>
              </p:ext>
            </p:extLst>
          </p:nvPr>
        </p:nvGraphicFramePr>
        <p:xfrm>
          <a:off x="323528" y="1196752"/>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s-MX" noProof="0" dirty="0" smtClean="0"/>
              <a:t>Causas de Lumbalgia Crónica</a:t>
            </a:r>
            <a:endParaRPr lang="es-MX" noProof="0" dirty="0"/>
          </a:p>
        </p:txBody>
      </p:sp>
      <p:sp>
        <p:nvSpPr>
          <p:cNvPr id="6" name="Slide Number Placeholder 5"/>
          <p:cNvSpPr>
            <a:spLocks noGrp="1"/>
          </p:cNvSpPr>
          <p:nvPr>
            <p:ph type="sldNum" sz="quarter" idx="4294967295"/>
          </p:nvPr>
        </p:nvSpPr>
        <p:spPr>
          <a:xfrm>
            <a:off x="6844353" y="6438237"/>
            <a:ext cx="2133600" cy="365125"/>
          </a:xfrm>
        </p:spPr>
        <p:txBody>
          <a:bodyPr/>
          <a:lstStyle/>
          <a:p>
            <a:pPr algn="r">
              <a:defRPr/>
            </a:pPr>
            <a:fld id="{DF872715-803E-4E5E-B3ED-B791142CDA22}" type="slidenum">
              <a:rPr lang="en-US" smtClean="0"/>
              <a:pPr algn="r">
                <a:defRPr/>
              </a:pPr>
              <a:t>22</a:t>
            </a:fld>
            <a:endParaRPr lang="en-US" dirty="0"/>
          </a:p>
        </p:txBody>
      </p:sp>
      <p:sp>
        <p:nvSpPr>
          <p:cNvPr id="7" name="Marcador de número de diapositiva 1"/>
          <p:cNvSpPr txBox="1">
            <a:spLocks/>
          </p:cNvSpPr>
          <p:nvPr/>
        </p:nvSpPr>
        <p:spPr bwMode="auto">
          <a:xfrm>
            <a:off x="107504" y="6597352"/>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CA" sz="1100" dirty="0">
                <a:solidFill>
                  <a:schemeClr val="tx2"/>
                </a:solidFill>
              </a:rPr>
              <a:t>Baer PA </a:t>
            </a:r>
            <a:r>
              <a:rPr lang="en-CA" sz="1100" i="1" dirty="0">
                <a:solidFill>
                  <a:schemeClr val="tx2"/>
                </a:solidFill>
              </a:rPr>
              <a:t>et </a:t>
            </a:r>
            <a:r>
              <a:rPr lang="en-CA" sz="1100" i="1" dirty="0" smtClean="0">
                <a:solidFill>
                  <a:schemeClr val="tx2"/>
                </a:solidFill>
              </a:rPr>
              <a:t>al. Can J Diagnosis  </a:t>
            </a:r>
            <a:r>
              <a:rPr lang="en-CA" sz="1100" dirty="0" smtClean="0">
                <a:solidFill>
                  <a:schemeClr val="tx2"/>
                </a:solidFill>
              </a:rPr>
              <a:t>2010</a:t>
            </a:r>
            <a:r>
              <a:rPr lang="en-CA" sz="1100" dirty="0">
                <a:solidFill>
                  <a:schemeClr val="tx2"/>
                </a:solidFill>
              </a:rPr>
              <a:t>; October:43-50.</a:t>
            </a:r>
          </a:p>
        </p:txBody>
      </p:sp>
    </p:spTree>
    <p:extLst>
      <p:ext uri="{BB962C8B-B14F-4D97-AF65-F5344CB8AC3E}">
        <p14:creationId xmlns:p14="http://schemas.microsoft.com/office/powerpoint/2010/main" val="28442263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MX" noProof="0" dirty="0" smtClean="0"/>
              <a:t>Factores de Riesgo de Lumbalgia</a:t>
            </a:r>
            <a:endParaRPr lang="es-MX" noProof="0" dirty="0"/>
          </a:p>
        </p:txBody>
      </p:sp>
      <p:sp>
        <p:nvSpPr>
          <p:cNvPr id="8" name="Slide Number Placeholder 7"/>
          <p:cNvSpPr>
            <a:spLocks noGrp="1"/>
          </p:cNvSpPr>
          <p:nvPr>
            <p:ph type="sldNum" sz="quarter" idx="4294967295"/>
          </p:nvPr>
        </p:nvSpPr>
        <p:spPr>
          <a:xfrm>
            <a:off x="6983480" y="6474832"/>
            <a:ext cx="2133600" cy="365125"/>
          </a:xfrm>
        </p:spPr>
        <p:txBody>
          <a:bodyPr/>
          <a:lstStyle/>
          <a:p>
            <a:pPr algn="r">
              <a:defRPr/>
            </a:pPr>
            <a:fld id="{DF872715-803E-4E5E-B3ED-B791142CDA22}" type="slidenum">
              <a:rPr lang="en-US" smtClean="0"/>
              <a:pPr algn="r">
                <a:defRPr/>
              </a:pPr>
              <a:t>23</a:t>
            </a:fld>
            <a:endParaRPr lang="en-US" dirty="0"/>
          </a:p>
        </p:txBody>
      </p:sp>
      <p:sp>
        <p:nvSpPr>
          <p:cNvPr id="10" name="Content Placeholder 2"/>
          <p:cNvSpPr txBox="1">
            <a:spLocks/>
          </p:cNvSpPr>
          <p:nvPr/>
        </p:nvSpPr>
        <p:spPr bwMode="gray">
          <a:xfrm>
            <a:off x="225227" y="2204864"/>
            <a:ext cx="5997575" cy="2709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9388" indent="-179388">
              <a:spcBef>
                <a:spcPts val="600"/>
              </a:spcBef>
              <a:buClr>
                <a:srgbClr val="002060"/>
              </a:buClr>
              <a:buFont typeface="Arial" pitchFamily="34" charset="0"/>
              <a:buChar char="•"/>
            </a:pPr>
            <a:r>
              <a:rPr lang="es-MX" sz="2200" dirty="0" smtClean="0">
                <a:solidFill>
                  <a:srgbClr val="002060"/>
                </a:solidFill>
              </a:rPr>
              <a:t>Edad</a:t>
            </a:r>
            <a:r>
              <a:rPr lang="es-MX" sz="2200" baseline="30000" dirty="0" smtClean="0">
                <a:solidFill>
                  <a:srgbClr val="002060"/>
                </a:solidFill>
              </a:rPr>
              <a:t>1</a:t>
            </a:r>
            <a:endParaRPr lang="es-MX" sz="2200" dirty="0" smtClean="0">
              <a:solidFill>
                <a:srgbClr val="002060"/>
              </a:solidFill>
            </a:endParaRPr>
          </a:p>
          <a:p>
            <a:pPr marL="179388" indent="-179388">
              <a:spcBef>
                <a:spcPts val="600"/>
              </a:spcBef>
              <a:buClr>
                <a:srgbClr val="002060"/>
              </a:buClr>
              <a:buFont typeface="Arial" pitchFamily="34" charset="0"/>
              <a:buChar char="•"/>
            </a:pPr>
            <a:r>
              <a:rPr lang="es-MX" sz="2200" dirty="0" smtClean="0">
                <a:solidFill>
                  <a:srgbClr val="002060"/>
                </a:solidFill>
              </a:rPr>
              <a:t>Bajo nivel de educación</a:t>
            </a:r>
            <a:r>
              <a:rPr lang="es-MX" sz="2200" baseline="30000" dirty="0" smtClean="0">
                <a:solidFill>
                  <a:srgbClr val="002060"/>
                </a:solidFill>
              </a:rPr>
              <a:t>2</a:t>
            </a:r>
          </a:p>
          <a:p>
            <a:pPr marL="179388" indent="-179388">
              <a:spcBef>
                <a:spcPts val="600"/>
              </a:spcBef>
              <a:buClr>
                <a:srgbClr val="002060"/>
              </a:buClr>
              <a:buFont typeface="Arial" pitchFamily="34" charset="0"/>
              <a:buChar char="•"/>
            </a:pPr>
            <a:r>
              <a:rPr lang="es-MX" sz="2200" dirty="0" smtClean="0">
                <a:solidFill>
                  <a:srgbClr val="002060"/>
                </a:solidFill>
              </a:rPr>
              <a:t>Obesidad</a:t>
            </a:r>
            <a:r>
              <a:rPr lang="es-MX" sz="2200" baseline="30000" dirty="0" smtClean="0">
                <a:solidFill>
                  <a:srgbClr val="002060"/>
                </a:solidFill>
              </a:rPr>
              <a:t>3</a:t>
            </a:r>
          </a:p>
          <a:p>
            <a:pPr marL="179388" indent="-179388">
              <a:spcBef>
                <a:spcPts val="600"/>
              </a:spcBef>
              <a:buClr>
                <a:srgbClr val="002060"/>
              </a:buClr>
              <a:buFont typeface="Arial" pitchFamily="34" charset="0"/>
              <a:buChar char="•"/>
            </a:pPr>
            <a:r>
              <a:rPr lang="es-MX" sz="2200" dirty="0" smtClean="0">
                <a:solidFill>
                  <a:srgbClr val="002060"/>
                </a:solidFill>
              </a:rPr>
              <a:t>Herencia</a:t>
            </a:r>
            <a:r>
              <a:rPr lang="es-MX" sz="2200" baseline="30000" dirty="0" smtClean="0">
                <a:solidFill>
                  <a:srgbClr val="002060"/>
                </a:solidFill>
              </a:rPr>
              <a:t>4</a:t>
            </a:r>
          </a:p>
          <a:p>
            <a:pPr marL="179388" indent="-179388">
              <a:spcBef>
                <a:spcPts val="600"/>
              </a:spcBef>
              <a:buClr>
                <a:srgbClr val="002060"/>
              </a:buClr>
              <a:buFont typeface="Arial" pitchFamily="34" charset="0"/>
              <a:buChar char="•"/>
            </a:pPr>
            <a:r>
              <a:rPr lang="es-MX" sz="2200" dirty="0" smtClean="0">
                <a:solidFill>
                  <a:srgbClr val="002060"/>
                </a:solidFill>
              </a:rPr>
              <a:t>Trabajo (flexión , torsión del tronco, vibración)</a:t>
            </a:r>
            <a:r>
              <a:rPr lang="es-MX" sz="2200" baseline="30000" dirty="0" smtClean="0">
                <a:solidFill>
                  <a:srgbClr val="002060"/>
                </a:solidFill>
              </a:rPr>
              <a:t>5</a:t>
            </a:r>
            <a:endParaRPr lang="es-MX" sz="2200" dirty="0">
              <a:solidFill>
                <a:srgbClr val="002060"/>
              </a:solidFill>
            </a:endParaRPr>
          </a:p>
        </p:txBody>
      </p:sp>
      <p:pic>
        <p:nvPicPr>
          <p:cNvPr id="12" name="Picture 2" descr="R:\11550_Pfizer\oeprojectsupport\2546276\Drafts\Stock Images\Procurement May 21, 2013\shutterstock_17103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628800"/>
            <a:ext cx="2896637" cy="4344956"/>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número de diapositiva 1"/>
          <p:cNvSpPr txBox="1">
            <a:spLocks/>
          </p:cNvSpPr>
          <p:nvPr/>
        </p:nvSpPr>
        <p:spPr bwMode="auto">
          <a:xfrm>
            <a:off x="92768" y="6330784"/>
            <a:ext cx="7791600" cy="461665"/>
          </a:xfrm>
          <a:prstGeom prst="rect">
            <a:avLst/>
          </a:prstGeom>
          <a:noFill/>
          <a:ln w="9525">
            <a:noFill/>
            <a:miter lim="800000"/>
            <a:headEnd/>
            <a:tailEnd/>
          </a:ln>
        </p:spPr>
        <p:txBody>
          <a:bodyPr wrap="square" lIns="0" tIns="0" rIns="0" bIns="0" anchor="b" anchorCtr="0">
            <a:spAutoFit/>
          </a:bodyPr>
          <a:lstStyle/>
          <a:p>
            <a:r>
              <a:rPr lang="en-CA" sz="1000" dirty="0" smtClean="0">
                <a:solidFill>
                  <a:srgbClr val="002060"/>
                </a:solidFill>
              </a:rPr>
              <a:t>1. Hurwitz </a:t>
            </a:r>
            <a:r>
              <a:rPr lang="en-CA" sz="1000" dirty="0">
                <a:solidFill>
                  <a:srgbClr val="002060"/>
                </a:solidFill>
              </a:rPr>
              <a:t>EL, Morgenstern H. </a:t>
            </a:r>
            <a:r>
              <a:rPr lang="en-CA" sz="1000" i="1" dirty="0" smtClean="0">
                <a:solidFill>
                  <a:srgbClr val="002060"/>
                </a:solidFill>
              </a:rPr>
              <a:t>J </a:t>
            </a:r>
            <a:r>
              <a:rPr lang="en-CA" sz="1000" i="1" dirty="0">
                <a:solidFill>
                  <a:srgbClr val="002060"/>
                </a:solidFill>
              </a:rPr>
              <a:t>Clin Epidemiol</a:t>
            </a:r>
            <a:r>
              <a:rPr lang="en-CA" sz="1000" dirty="0">
                <a:solidFill>
                  <a:srgbClr val="002060"/>
                </a:solidFill>
              </a:rPr>
              <a:t> 1997; 50(6):</a:t>
            </a:r>
            <a:r>
              <a:rPr lang="en-CA" sz="1000" dirty="0" smtClean="0">
                <a:solidFill>
                  <a:srgbClr val="002060"/>
                </a:solidFill>
              </a:rPr>
              <a:t>669-81; 2. Dionne </a:t>
            </a:r>
            <a:r>
              <a:rPr lang="en-CA" sz="1000" dirty="0">
                <a:solidFill>
                  <a:srgbClr val="002060"/>
                </a:solidFill>
              </a:rPr>
              <a:t>CE </a:t>
            </a:r>
            <a:r>
              <a:rPr lang="en-CA" sz="1000" i="1" dirty="0">
                <a:solidFill>
                  <a:srgbClr val="002060"/>
                </a:solidFill>
              </a:rPr>
              <a:t>et al. </a:t>
            </a:r>
            <a:r>
              <a:rPr lang="en-CA" sz="1000" i="1" dirty="0" smtClean="0">
                <a:solidFill>
                  <a:srgbClr val="002060"/>
                </a:solidFill>
              </a:rPr>
              <a:t>J </a:t>
            </a:r>
            <a:r>
              <a:rPr lang="en-CA" sz="1000" i="1" dirty="0">
                <a:solidFill>
                  <a:srgbClr val="002060"/>
                </a:solidFill>
              </a:rPr>
              <a:t>Epidemiol Community Health</a:t>
            </a:r>
            <a:r>
              <a:rPr lang="en-CA" sz="1000" dirty="0">
                <a:solidFill>
                  <a:srgbClr val="002060"/>
                </a:solidFill>
              </a:rPr>
              <a:t> 2001; 55(7):</a:t>
            </a:r>
            <a:r>
              <a:rPr lang="en-CA" sz="1000" dirty="0" smtClean="0">
                <a:solidFill>
                  <a:srgbClr val="002060"/>
                </a:solidFill>
              </a:rPr>
              <a:t>455-68; </a:t>
            </a:r>
            <a:br>
              <a:rPr lang="en-CA" sz="1000" dirty="0" smtClean="0">
                <a:solidFill>
                  <a:srgbClr val="002060"/>
                </a:solidFill>
              </a:rPr>
            </a:br>
            <a:r>
              <a:rPr lang="en-CA" sz="1000" dirty="0" smtClean="0">
                <a:solidFill>
                  <a:srgbClr val="002060"/>
                </a:solidFill>
              </a:rPr>
              <a:t>3. Webb </a:t>
            </a:r>
            <a:r>
              <a:rPr lang="en-CA" sz="1000" dirty="0">
                <a:solidFill>
                  <a:srgbClr val="002060"/>
                </a:solidFill>
              </a:rPr>
              <a:t>R </a:t>
            </a:r>
            <a:r>
              <a:rPr lang="en-CA" sz="1000" i="1" dirty="0">
                <a:solidFill>
                  <a:srgbClr val="002060"/>
                </a:solidFill>
              </a:rPr>
              <a:t>et al</a:t>
            </a:r>
            <a:r>
              <a:rPr lang="en-CA" sz="1000" i="1" dirty="0" smtClean="0">
                <a:solidFill>
                  <a:srgbClr val="002060"/>
                </a:solidFill>
              </a:rPr>
              <a:t>. </a:t>
            </a:r>
            <a:r>
              <a:rPr lang="en-CA" sz="1000" i="1" dirty="0">
                <a:solidFill>
                  <a:srgbClr val="002060"/>
                </a:solidFill>
              </a:rPr>
              <a:t>Spine (Phila Pa 1976)</a:t>
            </a:r>
            <a:r>
              <a:rPr lang="en-CA" sz="1000" dirty="0">
                <a:solidFill>
                  <a:srgbClr val="002060"/>
                </a:solidFill>
              </a:rPr>
              <a:t> 2003; 28(11):</a:t>
            </a:r>
            <a:r>
              <a:rPr lang="en-CA" sz="1000" dirty="0" smtClean="0">
                <a:solidFill>
                  <a:srgbClr val="002060"/>
                </a:solidFill>
              </a:rPr>
              <a:t>1195-202; 4. Battié </a:t>
            </a:r>
            <a:r>
              <a:rPr lang="en-CA" sz="1000" dirty="0">
                <a:solidFill>
                  <a:srgbClr val="002060"/>
                </a:solidFill>
              </a:rPr>
              <a:t>MC </a:t>
            </a:r>
            <a:r>
              <a:rPr lang="en-CA" sz="1000" i="1" dirty="0">
                <a:solidFill>
                  <a:srgbClr val="002060"/>
                </a:solidFill>
              </a:rPr>
              <a:t>et al. </a:t>
            </a:r>
            <a:r>
              <a:rPr lang="en-CA" sz="1000" i="1" dirty="0" smtClean="0">
                <a:solidFill>
                  <a:srgbClr val="002060"/>
                </a:solidFill>
              </a:rPr>
              <a:t>Spine </a:t>
            </a:r>
            <a:r>
              <a:rPr lang="en-CA" sz="1000" i="1" dirty="0">
                <a:solidFill>
                  <a:srgbClr val="002060"/>
                </a:solidFill>
              </a:rPr>
              <a:t>(Phila Pa 1976).</a:t>
            </a:r>
            <a:r>
              <a:rPr lang="en-CA" sz="1000" dirty="0">
                <a:solidFill>
                  <a:srgbClr val="002060"/>
                </a:solidFill>
              </a:rPr>
              <a:t> 1995; 20(24):</a:t>
            </a:r>
            <a:r>
              <a:rPr lang="en-CA" sz="1000" dirty="0" smtClean="0">
                <a:solidFill>
                  <a:srgbClr val="002060"/>
                </a:solidFill>
              </a:rPr>
              <a:t>2601-12; </a:t>
            </a:r>
            <a:br>
              <a:rPr lang="en-CA" sz="1000" dirty="0" smtClean="0">
                <a:solidFill>
                  <a:srgbClr val="002060"/>
                </a:solidFill>
              </a:rPr>
            </a:br>
            <a:r>
              <a:rPr lang="en-CA" sz="1000" dirty="0" smtClean="0">
                <a:solidFill>
                  <a:srgbClr val="002060"/>
                </a:solidFill>
              </a:rPr>
              <a:t>5. Hoogendoorn </a:t>
            </a:r>
            <a:r>
              <a:rPr lang="en-CA" sz="1000" dirty="0">
                <a:solidFill>
                  <a:srgbClr val="002060"/>
                </a:solidFill>
              </a:rPr>
              <a:t>WE </a:t>
            </a:r>
            <a:r>
              <a:rPr lang="en-CA" sz="1000" i="1" dirty="0">
                <a:solidFill>
                  <a:srgbClr val="002060"/>
                </a:solidFill>
              </a:rPr>
              <a:t>et al. </a:t>
            </a:r>
            <a:r>
              <a:rPr lang="en-CA" sz="1000" i="1" dirty="0" smtClean="0">
                <a:solidFill>
                  <a:srgbClr val="002060"/>
                </a:solidFill>
              </a:rPr>
              <a:t>Spine </a:t>
            </a:r>
            <a:r>
              <a:rPr lang="en-CA" sz="1000" i="1" dirty="0">
                <a:solidFill>
                  <a:srgbClr val="002060"/>
                </a:solidFill>
              </a:rPr>
              <a:t>(Phila Pa 1976)</a:t>
            </a:r>
            <a:r>
              <a:rPr lang="en-CA" sz="1000" dirty="0">
                <a:solidFill>
                  <a:srgbClr val="002060"/>
                </a:solidFill>
              </a:rPr>
              <a:t> 2000; 25(16):</a:t>
            </a:r>
            <a:r>
              <a:rPr lang="en-CA" sz="1000" dirty="0" smtClean="0">
                <a:solidFill>
                  <a:srgbClr val="002060"/>
                </a:solidFill>
              </a:rPr>
              <a:t>2114-25.</a:t>
            </a:r>
            <a:endParaRPr lang="en-US" sz="1000" dirty="0">
              <a:solidFill>
                <a:srgbClr val="002060"/>
              </a:solidFill>
            </a:endParaRPr>
          </a:p>
        </p:txBody>
      </p:sp>
    </p:spTree>
    <p:extLst>
      <p:ext uri="{BB962C8B-B14F-4D97-AF65-F5344CB8AC3E}">
        <p14:creationId xmlns:p14="http://schemas.microsoft.com/office/powerpoint/2010/main" val="334722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noProof="0" dirty="0" smtClean="0"/>
              <a:t>Incidencia de Lumbalgia</a:t>
            </a:r>
            <a:endParaRPr lang="es-MX" noProof="0" dirty="0"/>
          </a:p>
        </p:txBody>
      </p:sp>
      <p:sp>
        <p:nvSpPr>
          <p:cNvPr id="6" name="Slide Number Placeholder 5"/>
          <p:cNvSpPr>
            <a:spLocks noGrp="1"/>
          </p:cNvSpPr>
          <p:nvPr>
            <p:ph type="sldNum" sz="quarter" idx="4294967295"/>
          </p:nvPr>
        </p:nvSpPr>
        <p:spPr>
          <a:xfrm>
            <a:off x="6810256" y="6477172"/>
            <a:ext cx="2133600" cy="365125"/>
          </a:xfrm>
        </p:spPr>
        <p:txBody>
          <a:bodyPr/>
          <a:lstStyle/>
          <a:p>
            <a:fld id="{B3661B37-38BF-421F-9EFE-18817586476B}" type="slidenum">
              <a:rPr lang="en-US" smtClean="0"/>
              <a:pPr/>
              <a:t>24</a:t>
            </a:fld>
            <a:endParaRPr lang="en-US" dirty="0"/>
          </a:p>
        </p:txBody>
      </p:sp>
      <p:sp>
        <p:nvSpPr>
          <p:cNvPr id="9" name="Marcador de número de diapositiva 1"/>
          <p:cNvSpPr txBox="1">
            <a:spLocks/>
          </p:cNvSpPr>
          <p:nvPr/>
        </p:nvSpPr>
        <p:spPr bwMode="auto">
          <a:xfrm>
            <a:off x="140170" y="6552164"/>
            <a:ext cx="8664575" cy="169277"/>
          </a:xfrm>
          <a:prstGeom prst="rect">
            <a:avLst/>
          </a:prstGeom>
          <a:noFill/>
          <a:ln w="9525">
            <a:noFill/>
            <a:miter lim="800000"/>
            <a:headEnd/>
            <a:tailEnd/>
          </a:ln>
        </p:spPr>
        <p:txBody>
          <a:bodyPr wrap="square" lIns="0" tIns="0" rIns="0" bIns="0" anchor="b" anchorCtr="0">
            <a:spAutoFit/>
          </a:bodyPr>
          <a:lstStyle/>
          <a:p>
            <a:pPr>
              <a:spcAft>
                <a:spcPts val="600"/>
              </a:spcAft>
              <a:defRPr/>
            </a:pPr>
            <a:r>
              <a:rPr lang="en-US" sz="1100" dirty="0">
                <a:solidFill>
                  <a:srgbClr val="002060"/>
                </a:solidFill>
              </a:rPr>
              <a:t>Hoy D </a:t>
            </a:r>
            <a:r>
              <a:rPr lang="en-US" sz="1100" i="1" dirty="0">
                <a:solidFill>
                  <a:srgbClr val="002060"/>
                </a:solidFill>
              </a:rPr>
              <a:t>et al. Best Pract Res Clin </a:t>
            </a:r>
            <a:r>
              <a:rPr lang="en-US" sz="1100" i="1" dirty="0" smtClean="0">
                <a:solidFill>
                  <a:srgbClr val="002060"/>
                </a:solidFill>
              </a:rPr>
              <a:t>Rheumatol</a:t>
            </a:r>
            <a:r>
              <a:rPr lang="en-US" sz="1100" dirty="0" smtClean="0">
                <a:solidFill>
                  <a:srgbClr val="002060"/>
                </a:solidFill>
              </a:rPr>
              <a:t> </a:t>
            </a:r>
            <a:r>
              <a:rPr lang="en-US" sz="1100" dirty="0">
                <a:solidFill>
                  <a:srgbClr val="002060"/>
                </a:solidFill>
              </a:rPr>
              <a:t>2010; 24(6):</a:t>
            </a:r>
            <a:r>
              <a:rPr lang="en-US" sz="1100" dirty="0" smtClean="0">
                <a:solidFill>
                  <a:srgbClr val="002060"/>
                </a:solidFill>
              </a:rPr>
              <a:t>769-81.</a:t>
            </a:r>
            <a:endParaRPr lang="en-US" sz="1100" dirty="0">
              <a:solidFill>
                <a:srgbClr val="002060"/>
              </a:solidFill>
            </a:endParaRPr>
          </a:p>
        </p:txBody>
      </p:sp>
      <p:sp>
        <p:nvSpPr>
          <p:cNvPr id="10" name="Content Placeholder 2"/>
          <p:cNvSpPr txBox="1">
            <a:spLocks/>
          </p:cNvSpPr>
          <p:nvPr/>
        </p:nvSpPr>
        <p:spPr bwMode="gray">
          <a:xfrm>
            <a:off x="4067944" y="2534829"/>
            <a:ext cx="4562535" cy="2819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a:spcBef>
                <a:spcPts val="600"/>
              </a:spcBef>
              <a:buClr>
                <a:srgbClr val="002060"/>
              </a:buClr>
              <a:buFont typeface="Arial" pitchFamily="34" charset="0"/>
              <a:buChar char="•"/>
            </a:pPr>
            <a:r>
              <a:rPr lang="es-MX" sz="2200" dirty="0" smtClean="0">
                <a:solidFill>
                  <a:srgbClr val="002060"/>
                </a:solidFill>
              </a:rPr>
              <a:t>Primer episodio: </a:t>
            </a:r>
            <a:r>
              <a:rPr lang="es-MX" sz="2200" b="1" dirty="0" smtClean="0">
                <a:solidFill>
                  <a:srgbClr val="002060"/>
                </a:solidFill>
              </a:rPr>
              <a:t>6.3–15.4%</a:t>
            </a:r>
          </a:p>
          <a:p>
            <a:pPr>
              <a:spcBef>
                <a:spcPts val="600"/>
              </a:spcBef>
              <a:buClr>
                <a:srgbClr val="002060"/>
              </a:buClr>
              <a:buFont typeface="Arial" pitchFamily="34" charset="0"/>
              <a:buChar char="•"/>
            </a:pPr>
            <a:r>
              <a:rPr lang="es-MX" sz="2200" dirty="0" smtClean="0">
                <a:solidFill>
                  <a:srgbClr val="002060"/>
                </a:solidFill>
              </a:rPr>
              <a:t>Incidencia de cualquier episodio: </a:t>
            </a:r>
            <a:r>
              <a:rPr lang="es-MX" sz="2200" b="1" dirty="0" smtClean="0">
                <a:solidFill>
                  <a:srgbClr val="002060"/>
                </a:solidFill>
              </a:rPr>
              <a:t>1.5–36%</a:t>
            </a:r>
          </a:p>
          <a:p>
            <a:pPr>
              <a:spcBef>
                <a:spcPts val="600"/>
              </a:spcBef>
              <a:buClr>
                <a:srgbClr val="002060"/>
              </a:buClr>
              <a:buFont typeface="Arial" pitchFamily="34" charset="0"/>
              <a:buChar char="•"/>
            </a:pPr>
            <a:r>
              <a:rPr lang="es-MX" sz="2200" dirty="0" smtClean="0">
                <a:solidFill>
                  <a:srgbClr val="002060"/>
                </a:solidFill>
              </a:rPr>
              <a:t>Remisión al año: </a:t>
            </a:r>
            <a:r>
              <a:rPr lang="es-MX" sz="2200" b="1" dirty="0" smtClean="0">
                <a:solidFill>
                  <a:srgbClr val="002060"/>
                </a:solidFill>
              </a:rPr>
              <a:t>54–90%</a:t>
            </a:r>
          </a:p>
          <a:p>
            <a:pPr>
              <a:spcBef>
                <a:spcPts val="600"/>
              </a:spcBef>
              <a:buClr>
                <a:srgbClr val="002060"/>
              </a:buClr>
              <a:buFont typeface="Arial" pitchFamily="34" charset="0"/>
              <a:buChar char="•"/>
            </a:pPr>
            <a:r>
              <a:rPr lang="es-MX" sz="2200" dirty="0" smtClean="0">
                <a:solidFill>
                  <a:srgbClr val="002060"/>
                </a:solidFill>
              </a:rPr>
              <a:t>Recurrencia: </a:t>
            </a:r>
            <a:r>
              <a:rPr lang="es-MX" sz="2200" b="1" dirty="0" smtClean="0">
                <a:solidFill>
                  <a:srgbClr val="002060"/>
                </a:solidFill>
              </a:rPr>
              <a:t>24–80%</a:t>
            </a:r>
            <a:endParaRPr lang="es-MX" sz="2200" b="1" dirty="0">
              <a:solidFill>
                <a:srgbClr val="002060"/>
              </a:solidFill>
            </a:endParaRPr>
          </a:p>
        </p:txBody>
      </p:sp>
      <p:pic>
        <p:nvPicPr>
          <p:cNvPr id="8" name="Picture 2" descr="R:\11550_Pfizer\oeprojectsupport\2546276\Drafts\Stock Images\Procurement May 21, 2013\shutterstock_112592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91085"/>
            <a:ext cx="3137633" cy="470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55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noProof="0" dirty="0" smtClean="0"/>
              <a:t>Duración de la  Lumbalgia</a:t>
            </a:r>
            <a:endParaRPr lang="es-MX" noProof="0" dirty="0"/>
          </a:p>
        </p:txBody>
      </p:sp>
      <p:sp>
        <p:nvSpPr>
          <p:cNvPr id="5" name="Slide Number Placeholder 4"/>
          <p:cNvSpPr>
            <a:spLocks noGrp="1"/>
          </p:cNvSpPr>
          <p:nvPr>
            <p:ph type="sldNum" sz="quarter" idx="4294967295"/>
          </p:nvPr>
        </p:nvSpPr>
        <p:spPr>
          <a:xfrm>
            <a:off x="6948264" y="6515257"/>
            <a:ext cx="2133600" cy="365125"/>
          </a:xfrm>
        </p:spPr>
        <p:txBody>
          <a:bodyPr/>
          <a:lstStyle/>
          <a:p>
            <a:fld id="{B3661B37-38BF-421F-9EFE-18817586476B}" type="slidenum">
              <a:rPr lang="en-US" smtClean="0"/>
              <a:pPr/>
              <a:t>25</a:t>
            </a:fld>
            <a:endParaRPr lang="en-US" dirty="0"/>
          </a:p>
        </p:txBody>
      </p:sp>
      <p:sp>
        <p:nvSpPr>
          <p:cNvPr id="8" name="Marcador de número de diapositiva 1"/>
          <p:cNvSpPr txBox="1">
            <a:spLocks/>
          </p:cNvSpPr>
          <p:nvPr/>
        </p:nvSpPr>
        <p:spPr bwMode="auto">
          <a:xfrm>
            <a:off x="230157" y="6594476"/>
            <a:ext cx="8664575" cy="169277"/>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US" sz="1100" dirty="0">
                <a:solidFill>
                  <a:srgbClr val="002060"/>
                </a:solidFill>
                <a:cs typeface="Arial" pitchFamily="34" charset="0"/>
              </a:rPr>
              <a:t>van den Hoogen HJM </a:t>
            </a:r>
            <a:r>
              <a:rPr lang="en-US" sz="1100" i="1" dirty="0">
                <a:solidFill>
                  <a:srgbClr val="002060"/>
                </a:solidFill>
                <a:cs typeface="Arial" pitchFamily="34" charset="0"/>
              </a:rPr>
              <a:t>et al. Ann Rheum Dis</a:t>
            </a:r>
            <a:r>
              <a:rPr lang="en-US" sz="1100" dirty="0">
                <a:solidFill>
                  <a:srgbClr val="002060"/>
                </a:solidFill>
                <a:cs typeface="Arial" pitchFamily="34" charset="0"/>
              </a:rPr>
              <a:t> 1998; 57(1):13-9; </a:t>
            </a:r>
            <a:r>
              <a:rPr lang="en-US" sz="1100" dirty="0" smtClean="0">
                <a:solidFill>
                  <a:srgbClr val="002060"/>
                </a:solidFill>
                <a:cs typeface="Arial" pitchFamily="34" charset="0"/>
              </a:rPr>
              <a:t>von </a:t>
            </a:r>
            <a:r>
              <a:rPr lang="en-US" sz="1100" dirty="0">
                <a:solidFill>
                  <a:srgbClr val="002060"/>
                </a:solidFill>
                <a:cs typeface="Arial" pitchFamily="34" charset="0"/>
              </a:rPr>
              <a:t>Korff M </a:t>
            </a:r>
            <a:r>
              <a:rPr lang="en-US" sz="1100" i="1" dirty="0">
                <a:solidFill>
                  <a:srgbClr val="002060"/>
                </a:solidFill>
                <a:cs typeface="Arial" pitchFamily="34" charset="0"/>
              </a:rPr>
              <a:t>et al. Spine (Phila Pa 1976)</a:t>
            </a:r>
            <a:r>
              <a:rPr lang="en-US" sz="1100" dirty="0">
                <a:solidFill>
                  <a:srgbClr val="002060"/>
                </a:solidFill>
                <a:cs typeface="Arial" pitchFamily="34" charset="0"/>
              </a:rPr>
              <a:t> 1993; 18(7):855-62.</a:t>
            </a:r>
          </a:p>
        </p:txBody>
      </p:sp>
      <p:sp>
        <p:nvSpPr>
          <p:cNvPr id="10" name="Content Placeholder 2"/>
          <p:cNvSpPr txBox="1">
            <a:spLocks/>
          </p:cNvSpPr>
          <p:nvPr/>
        </p:nvSpPr>
        <p:spPr bwMode="gray">
          <a:xfrm>
            <a:off x="3399204" y="3243683"/>
            <a:ext cx="5495528"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357188" indent="-179388">
              <a:spcBef>
                <a:spcPts val="600"/>
              </a:spcBef>
              <a:buClr>
                <a:srgbClr val="002060"/>
              </a:buClr>
              <a:buFont typeface="Arial" pitchFamily="34" charset="0"/>
              <a:buChar char="•"/>
            </a:pPr>
            <a:r>
              <a:rPr lang="es-MX" sz="2200" dirty="0" smtClean="0">
                <a:solidFill>
                  <a:srgbClr val="002060"/>
                </a:solidFill>
              </a:rPr>
              <a:t>En general, la lumbalgia dura 42 días</a:t>
            </a:r>
            <a:r>
              <a:rPr lang="es-MX" sz="2200" baseline="30000" dirty="0" smtClean="0">
                <a:solidFill>
                  <a:srgbClr val="002060"/>
                </a:solidFill>
              </a:rPr>
              <a:t>1</a:t>
            </a:r>
          </a:p>
          <a:p>
            <a:pPr marL="357188" indent="-179388">
              <a:spcBef>
                <a:spcPts val="600"/>
              </a:spcBef>
              <a:buClr>
                <a:srgbClr val="002060"/>
              </a:buClr>
              <a:buFont typeface="Arial" pitchFamily="34" charset="0"/>
              <a:buChar char="•"/>
            </a:pPr>
            <a:r>
              <a:rPr lang="es-MX" sz="2200" b="1" dirty="0" smtClean="0">
                <a:solidFill>
                  <a:srgbClr val="002060"/>
                </a:solidFill>
              </a:rPr>
              <a:t>El dolor agudo </a:t>
            </a:r>
            <a:r>
              <a:rPr lang="es-MX" sz="2200" dirty="0" smtClean="0">
                <a:solidFill>
                  <a:srgbClr val="002060"/>
                </a:solidFill>
              </a:rPr>
              <a:t>persiste por 15.5 días</a:t>
            </a:r>
            <a:r>
              <a:rPr lang="es-MX" sz="2200" baseline="30000" dirty="0" smtClean="0">
                <a:solidFill>
                  <a:srgbClr val="002060"/>
                </a:solidFill>
              </a:rPr>
              <a:t>1</a:t>
            </a:r>
          </a:p>
          <a:p>
            <a:pPr marL="357188" indent="-179388">
              <a:spcBef>
                <a:spcPts val="600"/>
              </a:spcBef>
              <a:buClr>
                <a:srgbClr val="002060"/>
              </a:buClr>
              <a:buFont typeface="Arial" pitchFamily="34" charset="0"/>
              <a:buChar char="•"/>
            </a:pPr>
            <a:r>
              <a:rPr lang="es-MX" sz="2200" b="1" dirty="0" smtClean="0">
                <a:solidFill>
                  <a:srgbClr val="002060"/>
                </a:solidFill>
              </a:rPr>
              <a:t>El dolor crónico </a:t>
            </a:r>
            <a:r>
              <a:rPr lang="es-MX" sz="2200" dirty="0" smtClean="0">
                <a:solidFill>
                  <a:srgbClr val="002060"/>
                </a:solidFill>
              </a:rPr>
              <a:t>persiste por 128.5 días</a:t>
            </a:r>
            <a:r>
              <a:rPr lang="es-MX" sz="2200" baseline="30000" dirty="0" smtClean="0">
                <a:solidFill>
                  <a:srgbClr val="002060"/>
                </a:solidFill>
              </a:rPr>
              <a:t>2</a:t>
            </a:r>
            <a:endParaRPr lang="es-MX" sz="2200" kern="1200" baseline="30000" dirty="0">
              <a:solidFill>
                <a:srgbClr val="002060"/>
              </a:solidFill>
            </a:endParaRPr>
          </a:p>
        </p:txBody>
      </p:sp>
      <p:pic>
        <p:nvPicPr>
          <p:cNvPr id="7" name="Picture 2" descr="R:\11550_Pfizer\oeprojectsupport\2546276\Drafts\Stock Images\Procurement May 21, 2013\shutterstock_347671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8" r="3708"/>
          <a:stretch/>
        </p:blipFill>
        <p:spPr bwMode="auto">
          <a:xfrm>
            <a:off x="374173" y="2346183"/>
            <a:ext cx="2825119" cy="30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5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noProof="0" dirty="0" smtClean="0"/>
              <a:t>Resultado de la Lumbalgia</a:t>
            </a:r>
            <a:endParaRPr lang="es-MX" noProof="0" dirty="0"/>
          </a:p>
        </p:txBody>
      </p:sp>
      <p:sp>
        <p:nvSpPr>
          <p:cNvPr id="5" name="Slide Number Placeholder 4"/>
          <p:cNvSpPr>
            <a:spLocks noGrp="1"/>
          </p:cNvSpPr>
          <p:nvPr>
            <p:ph type="sldNum" sz="quarter" idx="4294967295"/>
          </p:nvPr>
        </p:nvSpPr>
        <p:spPr>
          <a:xfrm>
            <a:off x="6876256" y="6492249"/>
            <a:ext cx="2133600" cy="365125"/>
          </a:xfrm>
        </p:spPr>
        <p:txBody>
          <a:bodyPr/>
          <a:lstStyle/>
          <a:p>
            <a:fld id="{B3661B37-38BF-421F-9EFE-18817586476B}" type="slidenum">
              <a:rPr lang="en-US" smtClean="0"/>
              <a:pPr/>
              <a:t>26</a:t>
            </a:fld>
            <a:endParaRPr lang="en-US" dirty="0"/>
          </a:p>
        </p:txBody>
      </p:sp>
      <p:sp>
        <p:nvSpPr>
          <p:cNvPr id="9" name="Marcador de número de diapositiva 1"/>
          <p:cNvSpPr txBox="1">
            <a:spLocks/>
          </p:cNvSpPr>
          <p:nvPr/>
        </p:nvSpPr>
        <p:spPr bwMode="auto">
          <a:xfrm>
            <a:off x="179511" y="6525344"/>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CA" sz="1100" dirty="0">
                <a:solidFill>
                  <a:srgbClr val="002060"/>
                </a:solidFill>
                <a:cs typeface="Arial" pitchFamily="34" charset="0"/>
              </a:rPr>
              <a:t>Pengel LH </a:t>
            </a:r>
            <a:r>
              <a:rPr lang="en-CA" sz="1100" i="1" dirty="0">
                <a:solidFill>
                  <a:srgbClr val="002060"/>
                </a:solidFill>
                <a:cs typeface="Arial" pitchFamily="34" charset="0"/>
              </a:rPr>
              <a:t>et al. BMJ</a:t>
            </a:r>
            <a:r>
              <a:rPr lang="en-CA" sz="1100" dirty="0">
                <a:solidFill>
                  <a:srgbClr val="002060"/>
                </a:solidFill>
                <a:cs typeface="Arial" pitchFamily="34" charset="0"/>
              </a:rPr>
              <a:t> 2003; 327(7410):323.</a:t>
            </a:r>
          </a:p>
        </p:txBody>
      </p:sp>
      <p:sp>
        <p:nvSpPr>
          <p:cNvPr id="10" name="Content Placeholder 2"/>
          <p:cNvSpPr txBox="1">
            <a:spLocks/>
          </p:cNvSpPr>
          <p:nvPr/>
        </p:nvSpPr>
        <p:spPr bwMode="gray">
          <a:xfrm>
            <a:off x="107504" y="2545846"/>
            <a:ext cx="6624736" cy="2162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269875" indent="-269875">
              <a:spcBef>
                <a:spcPts val="600"/>
              </a:spcBef>
              <a:buClr>
                <a:srgbClr val="002060"/>
              </a:buClr>
              <a:buFont typeface="Arial" pitchFamily="34" charset="0"/>
              <a:buChar char="•"/>
            </a:pPr>
            <a:r>
              <a:rPr lang="es-MX" sz="2200" dirty="0" smtClean="0">
                <a:solidFill>
                  <a:srgbClr val="002060"/>
                </a:solidFill>
              </a:rPr>
              <a:t>La mayoría (82%) de los pacientes vuelven a trabajar dentro de 3 meses</a:t>
            </a:r>
          </a:p>
          <a:p>
            <a:pPr marL="269875" lvl="1" indent="-269875">
              <a:spcBef>
                <a:spcPts val="600"/>
              </a:spcBef>
              <a:buClr>
                <a:srgbClr val="002060"/>
              </a:buClr>
              <a:buFont typeface="Arial" pitchFamily="34" charset="0"/>
              <a:buChar char="•"/>
            </a:pPr>
            <a:r>
              <a:rPr lang="es-MX" sz="2200" dirty="0" smtClean="0">
                <a:solidFill>
                  <a:srgbClr val="002060"/>
                </a:solidFill>
              </a:rPr>
              <a:t>Después de 3 meses, la severidad del dolor, el nivel de discapacidad y el regreso al trabajo son constantes </a:t>
            </a:r>
          </a:p>
          <a:p>
            <a:pPr marL="269875" lvl="1" indent="-269875">
              <a:spcBef>
                <a:spcPts val="600"/>
              </a:spcBef>
              <a:buClr>
                <a:srgbClr val="002060"/>
              </a:buClr>
              <a:buFont typeface="Arial" pitchFamily="34" charset="0"/>
              <a:buChar char="•"/>
            </a:pPr>
            <a:r>
              <a:rPr lang="es-MX" sz="2200" dirty="0" smtClean="0">
                <a:solidFill>
                  <a:srgbClr val="002060"/>
                </a:solidFill>
              </a:rPr>
              <a:t>Ocurre lumbalgia en el término de un año en 50% de los pacientes</a:t>
            </a:r>
            <a:endParaRPr lang="es-MX" sz="2200" dirty="0">
              <a:solidFill>
                <a:srgbClr val="002060"/>
              </a:solidFill>
            </a:endParaRPr>
          </a:p>
        </p:txBody>
      </p:sp>
      <p:pic>
        <p:nvPicPr>
          <p:cNvPr id="11" name="Picture 2" descr="R:\11550_Pfizer\oeprojectsupport\2546276\Drafts\Stock Images\Procurement May 21, 2013\shutterstock_371993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952587"/>
            <a:ext cx="2232248" cy="334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6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noProof="0" dirty="0" smtClean="0"/>
              <a:t>Recurrencia de la Lumbalgia</a:t>
            </a:r>
            <a:endParaRPr lang="es-MX" noProof="0" dirty="0"/>
          </a:p>
        </p:txBody>
      </p:sp>
      <p:sp>
        <p:nvSpPr>
          <p:cNvPr id="3" name="Slide Number Placeholder 2"/>
          <p:cNvSpPr>
            <a:spLocks noGrp="1"/>
          </p:cNvSpPr>
          <p:nvPr>
            <p:ph type="sldNum" sz="quarter" idx="4294967295"/>
          </p:nvPr>
        </p:nvSpPr>
        <p:spPr>
          <a:xfrm>
            <a:off x="6804248" y="6381328"/>
            <a:ext cx="2133600" cy="365125"/>
          </a:xfrm>
        </p:spPr>
        <p:txBody>
          <a:bodyPr/>
          <a:lstStyle/>
          <a:p>
            <a:fld id="{B3661B37-38BF-421F-9EFE-18817586476B}" type="slidenum">
              <a:rPr lang="en-US" smtClean="0"/>
              <a:pPr/>
              <a:t>27</a:t>
            </a:fld>
            <a:endParaRPr lang="en-US" dirty="0"/>
          </a:p>
        </p:txBody>
      </p:sp>
      <p:sp>
        <p:nvSpPr>
          <p:cNvPr id="5" name="CuadroTexto 4"/>
          <p:cNvSpPr txBox="1"/>
          <p:nvPr/>
        </p:nvSpPr>
        <p:spPr>
          <a:xfrm>
            <a:off x="501509" y="2614935"/>
            <a:ext cx="2444900" cy="1446550"/>
          </a:xfrm>
          <a:prstGeom prst="rect">
            <a:avLst/>
          </a:prstGeom>
          <a:noFill/>
        </p:spPr>
        <p:txBody>
          <a:bodyPr wrap="none" rtlCol="0">
            <a:spAutoFit/>
          </a:bodyPr>
          <a:lstStyle/>
          <a:p>
            <a:pPr algn="ctr">
              <a:buNone/>
            </a:pPr>
            <a:r>
              <a:rPr lang="es-MX" sz="8800" b="1" dirty="0" smtClean="0">
                <a:solidFill>
                  <a:schemeClr val="accent3"/>
                </a:solidFill>
                <a:effectLst>
                  <a:outerShdw blurRad="38100" dist="38100" dir="2700000" algn="tl">
                    <a:srgbClr val="000000">
                      <a:alpha val="43137"/>
                    </a:srgbClr>
                  </a:outerShdw>
                </a:effectLst>
                <a:latin typeface="Gill Sans"/>
                <a:cs typeface="Gill Sans"/>
              </a:rPr>
              <a:t>50%</a:t>
            </a:r>
            <a:endParaRPr lang="es-MX" sz="8800" b="1" dirty="0">
              <a:solidFill>
                <a:schemeClr val="accent3"/>
              </a:solidFill>
              <a:effectLst>
                <a:outerShdw blurRad="38100" dist="38100" dir="2700000" algn="tl">
                  <a:srgbClr val="000000">
                    <a:alpha val="43137"/>
                  </a:srgbClr>
                </a:outerShdw>
              </a:effectLst>
              <a:latin typeface="Gill Sans"/>
              <a:cs typeface="Gill Sans"/>
            </a:endParaRPr>
          </a:p>
        </p:txBody>
      </p:sp>
      <p:sp>
        <p:nvSpPr>
          <p:cNvPr id="7" name="CuadroTexto 6"/>
          <p:cNvSpPr txBox="1"/>
          <p:nvPr/>
        </p:nvSpPr>
        <p:spPr>
          <a:xfrm>
            <a:off x="3366423" y="2614935"/>
            <a:ext cx="2444900" cy="1446550"/>
          </a:xfrm>
          <a:prstGeom prst="rect">
            <a:avLst/>
          </a:prstGeom>
          <a:noFill/>
        </p:spPr>
        <p:txBody>
          <a:bodyPr wrap="none" rtlCol="0">
            <a:spAutoFit/>
          </a:bodyPr>
          <a:lstStyle/>
          <a:p>
            <a:pPr algn="ctr">
              <a:buNone/>
            </a:pPr>
            <a:r>
              <a:rPr lang="es-MX" sz="8800" b="1" dirty="0" smtClean="0">
                <a:solidFill>
                  <a:schemeClr val="accent3"/>
                </a:solidFill>
                <a:effectLst>
                  <a:outerShdw blurRad="38100" dist="38100" dir="2700000" algn="tl">
                    <a:srgbClr val="000000">
                      <a:alpha val="43137"/>
                    </a:srgbClr>
                  </a:outerShdw>
                </a:effectLst>
                <a:latin typeface="Gill Sans"/>
                <a:cs typeface="Gill Sans"/>
              </a:rPr>
              <a:t>60%</a:t>
            </a:r>
            <a:endParaRPr lang="es-MX" sz="8800" b="1" dirty="0">
              <a:solidFill>
                <a:schemeClr val="accent3"/>
              </a:solidFill>
              <a:effectLst>
                <a:outerShdw blurRad="38100" dist="38100" dir="2700000" algn="tl">
                  <a:srgbClr val="000000">
                    <a:alpha val="43137"/>
                  </a:srgbClr>
                </a:outerShdw>
              </a:effectLst>
              <a:latin typeface="Gill Sans"/>
              <a:cs typeface="Gill Sans"/>
            </a:endParaRPr>
          </a:p>
        </p:txBody>
      </p:sp>
      <p:sp>
        <p:nvSpPr>
          <p:cNvPr id="8" name="CuadroTexto 7"/>
          <p:cNvSpPr txBox="1"/>
          <p:nvPr/>
        </p:nvSpPr>
        <p:spPr>
          <a:xfrm>
            <a:off x="6231336" y="2614935"/>
            <a:ext cx="2444900" cy="1446550"/>
          </a:xfrm>
          <a:prstGeom prst="rect">
            <a:avLst/>
          </a:prstGeom>
          <a:noFill/>
        </p:spPr>
        <p:txBody>
          <a:bodyPr wrap="none" rtlCol="0">
            <a:spAutoFit/>
          </a:bodyPr>
          <a:lstStyle/>
          <a:p>
            <a:pPr algn="ctr">
              <a:buNone/>
            </a:pPr>
            <a:r>
              <a:rPr lang="es-MX" sz="8800" b="1" dirty="0" smtClean="0">
                <a:solidFill>
                  <a:schemeClr val="accent3"/>
                </a:solidFill>
                <a:effectLst>
                  <a:outerShdw blurRad="38100" dist="38100" dir="2700000" algn="tl">
                    <a:srgbClr val="000000">
                      <a:alpha val="43137"/>
                    </a:srgbClr>
                  </a:outerShdw>
                </a:effectLst>
                <a:latin typeface="Gill Sans"/>
                <a:cs typeface="Gill Sans"/>
              </a:rPr>
              <a:t>70%</a:t>
            </a:r>
            <a:endParaRPr lang="es-MX" sz="8800" b="1" dirty="0">
              <a:solidFill>
                <a:schemeClr val="accent3"/>
              </a:solidFill>
              <a:effectLst>
                <a:outerShdw blurRad="38100" dist="38100" dir="2700000" algn="tl">
                  <a:srgbClr val="000000">
                    <a:alpha val="43137"/>
                  </a:srgbClr>
                </a:outerShdw>
              </a:effectLst>
              <a:latin typeface="Gill Sans"/>
              <a:cs typeface="Gill Sans"/>
            </a:endParaRPr>
          </a:p>
        </p:txBody>
      </p:sp>
      <p:sp>
        <p:nvSpPr>
          <p:cNvPr id="10" name="CuadroTexto 9"/>
          <p:cNvSpPr txBox="1"/>
          <p:nvPr/>
        </p:nvSpPr>
        <p:spPr>
          <a:xfrm>
            <a:off x="660868" y="4500409"/>
            <a:ext cx="2126182" cy="584775"/>
          </a:xfrm>
          <a:prstGeom prst="rect">
            <a:avLst/>
          </a:prstGeom>
          <a:noFill/>
        </p:spPr>
        <p:txBody>
          <a:bodyPr wrap="square" rtlCol="0">
            <a:spAutoFit/>
          </a:bodyPr>
          <a:lstStyle/>
          <a:p>
            <a:pPr algn="ctr">
              <a:buNone/>
            </a:pPr>
            <a:r>
              <a:rPr lang="es-MX" sz="3200" b="1" dirty="0" smtClean="0">
                <a:solidFill>
                  <a:schemeClr val="accent1"/>
                </a:solidFill>
                <a:effectLst>
                  <a:outerShdw blurRad="38100" dist="38100" dir="2700000" algn="tl">
                    <a:srgbClr val="000000">
                      <a:alpha val="43137"/>
                    </a:srgbClr>
                  </a:outerShdw>
                </a:effectLst>
                <a:latin typeface="Gill Sans"/>
                <a:cs typeface="Gill Sans"/>
              </a:rPr>
              <a:t>en 1 año	</a:t>
            </a:r>
            <a:endParaRPr lang="es-MX" sz="3200" b="1" dirty="0">
              <a:solidFill>
                <a:schemeClr val="accent1"/>
              </a:solidFill>
              <a:effectLst>
                <a:outerShdw blurRad="38100" dist="38100" dir="2700000" algn="tl">
                  <a:srgbClr val="000000">
                    <a:alpha val="43137"/>
                  </a:srgbClr>
                </a:outerShdw>
              </a:effectLst>
              <a:latin typeface="Gill Sans"/>
              <a:cs typeface="Gill Sans"/>
            </a:endParaRPr>
          </a:p>
        </p:txBody>
      </p:sp>
      <p:sp>
        <p:nvSpPr>
          <p:cNvPr id="11" name="CuadroTexto 10"/>
          <p:cNvSpPr txBox="1"/>
          <p:nvPr/>
        </p:nvSpPr>
        <p:spPr>
          <a:xfrm>
            <a:off x="3525782" y="4500409"/>
            <a:ext cx="2126182" cy="584775"/>
          </a:xfrm>
          <a:prstGeom prst="rect">
            <a:avLst/>
          </a:prstGeom>
          <a:noFill/>
        </p:spPr>
        <p:txBody>
          <a:bodyPr wrap="square" rtlCol="0">
            <a:spAutoFit/>
          </a:bodyPr>
          <a:lstStyle/>
          <a:p>
            <a:pPr algn="ctr">
              <a:buNone/>
            </a:pPr>
            <a:r>
              <a:rPr lang="es-MX" sz="3200" b="1" dirty="0" smtClean="0">
                <a:solidFill>
                  <a:schemeClr val="accent1"/>
                </a:solidFill>
                <a:effectLst>
                  <a:outerShdw blurRad="38100" dist="38100" dir="2700000" algn="tl">
                    <a:srgbClr val="000000">
                      <a:alpha val="43137"/>
                    </a:srgbClr>
                  </a:outerShdw>
                </a:effectLst>
                <a:latin typeface="Gill Sans"/>
                <a:cs typeface="Gill Sans"/>
              </a:rPr>
              <a:t>en 2 años</a:t>
            </a:r>
            <a:endParaRPr lang="es-MX" sz="3200" b="1" dirty="0">
              <a:solidFill>
                <a:schemeClr val="accent1"/>
              </a:solidFill>
              <a:effectLst>
                <a:outerShdw blurRad="38100" dist="38100" dir="2700000" algn="tl">
                  <a:srgbClr val="000000">
                    <a:alpha val="43137"/>
                  </a:srgbClr>
                </a:outerShdw>
              </a:effectLst>
              <a:latin typeface="Gill Sans"/>
              <a:cs typeface="Gill Sans"/>
            </a:endParaRPr>
          </a:p>
        </p:txBody>
      </p:sp>
      <p:sp>
        <p:nvSpPr>
          <p:cNvPr id="12" name="CuadroTexto 11"/>
          <p:cNvSpPr txBox="1"/>
          <p:nvPr/>
        </p:nvSpPr>
        <p:spPr>
          <a:xfrm>
            <a:off x="6390695" y="4500409"/>
            <a:ext cx="2126182" cy="584775"/>
          </a:xfrm>
          <a:prstGeom prst="rect">
            <a:avLst/>
          </a:prstGeom>
          <a:noFill/>
        </p:spPr>
        <p:txBody>
          <a:bodyPr wrap="square" rtlCol="0">
            <a:spAutoFit/>
          </a:bodyPr>
          <a:lstStyle/>
          <a:p>
            <a:pPr algn="ctr">
              <a:buNone/>
            </a:pPr>
            <a:r>
              <a:rPr lang="es-MX" sz="3200" b="1" dirty="0" smtClean="0">
                <a:solidFill>
                  <a:schemeClr val="accent1"/>
                </a:solidFill>
                <a:effectLst>
                  <a:outerShdw blurRad="38100" dist="38100" dir="2700000" algn="tl">
                    <a:srgbClr val="000000">
                      <a:alpha val="43137"/>
                    </a:srgbClr>
                  </a:outerShdw>
                </a:effectLst>
                <a:latin typeface="Gill Sans"/>
                <a:cs typeface="Gill Sans"/>
              </a:rPr>
              <a:t>en 5 años</a:t>
            </a:r>
            <a:endParaRPr lang="es-MX" sz="3200" b="1" dirty="0">
              <a:solidFill>
                <a:schemeClr val="accent1"/>
              </a:solidFill>
              <a:effectLst>
                <a:outerShdw blurRad="38100" dist="38100" dir="2700000" algn="tl">
                  <a:srgbClr val="000000">
                    <a:alpha val="43137"/>
                  </a:srgbClr>
                </a:outerShdw>
              </a:effectLst>
              <a:latin typeface="Gill Sans"/>
              <a:cs typeface="Gill Sans"/>
            </a:endParaRPr>
          </a:p>
        </p:txBody>
      </p:sp>
      <p:cxnSp>
        <p:nvCxnSpPr>
          <p:cNvPr id="14" name="Conector recto 13"/>
          <p:cNvCxnSpPr/>
          <p:nvPr/>
        </p:nvCxnSpPr>
        <p:spPr>
          <a:xfrm>
            <a:off x="3167828" y="2934003"/>
            <a:ext cx="0" cy="215118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6014493" y="2934003"/>
            <a:ext cx="0" cy="215118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8" name="Marcador de número de diapositiva 1"/>
          <p:cNvSpPr txBox="1">
            <a:spLocks/>
          </p:cNvSpPr>
          <p:nvPr/>
        </p:nvSpPr>
        <p:spPr bwMode="auto">
          <a:xfrm>
            <a:off x="85675" y="6525344"/>
            <a:ext cx="8664575" cy="169277"/>
          </a:xfrm>
          <a:prstGeom prst="rect">
            <a:avLst/>
          </a:prstGeom>
          <a:noFill/>
          <a:ln w="9525">
            <a:noFill/>
            <a:miter lim="800000"/>
            <a:headEnd/>
            <a:tailEnd/>
          </a:ln>
        </p:spPr>
        <p:txBody>
          <a:bodyPr wrap="square" lIns="0" tIns="0" rIns="0" bIns="0" anchor="b" anchorCtr="0">
            <a:spAutoFit/>
          </a:bodyPr>
          <a:lstStyle/>
          <a:p>
            <a:pPr>
              <a:spcAft>
                <a:spcPts val="600"/>
              </a:spcAft>
              <a:defRPr/>
            </a:pPr>
            <a:r>
              <a:rPr lang="en-CA" sz="1100" dirty="0">
                <a:solidFill>
                  <a:srgbClr val="002060"/>
                </a:solidFill>
              </a:rPr>
              <a:t>Hestbaek L </a:t>
            </a:r>
            <a:r>
              <a:rPr lang="en-CA" sz="1100" i="1" dirty="0">
                <a:solidFill>
                  <a:srgbClr val="002060"/>
                </a:solidFill>
              </a:rPr>
              <a:t>et al. Eur Spine J</a:t>
            </a:r>
            <a:r>
              <a:rPr lang="en-CA" sz="1100" dirty="0">
                <a:solidFill>
                  <a:srgbClr val="002060"/>
                </a:solidFill>
              </a:rPr>
              <a:t> 2003; 12(2):149-65.</a:t>
            </a:r>
            <a:endParaRPr lang="en-CA" sz="1600" dirty="0">
              <a:solidFill>
                <a:srgbClr val="002060"/>
              </a:solidFill>
            </a:endParaRPr>
          </a:p>
        </p:txBody>
      </p:sp>
    </p:spTree>
    <p:extLst>
      <p:ext uri="{BB962C8B-B14F-4D97-AF65-F5344CB8AC3E}">
        <p14:creationId xmlns:p14="http://schemas.microsoft.com/office/powerpoint/2010/main" val="1515572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Recurrencia de la Lumbalgia</a:t>
            </a:r>
            <a:br>
              <a:rPr lang="es-MX" dirty="0" smtClean="0"/>
            </a:br>
            <a:r>
              <a:rPr lang="es-MX" dirty="0" smtClean="0"/>
              <a:t>Después del Primer Episodio</a:t>
            </a:r>
            <a:endParaRPr lang="es-MX" dirty="0"/>
          </a:p>
        </p:txBody>
      </p:sp>
      <p:sp>
        <p:nvSpPr>
          <p:cNvPr id="5" name="Slide Number Placeholder 4"/>
          <p:cNvSpPr>
            <a:spLocks noGrp="1"/>
          </p:cNvSpPr>
          <p:nvPr>
            <p:ph type="sldNum" sz="quarter" idx="4294967295"/>
          </p:nvPr>
        </p:nvSpPr>
        <p:spPr>
          <a:xfrm>
            <a:off x="6791036" y="6492875"/>
            <a:ext cx="2133600" cy="365125"/>
          </a:xfrm>
        </p:spPr>
        <p:txBody>
          <a:bodyPr/>
          <a:lstStyle/>
          <a:p>
            <a:fld id="{B3661B37-38BF-421F-9EFE-18817586476B}" type="slidenum">
              <a:rPr lang="en-US" smtClean="0"/>
              <a:pPr/>
              <a:t>28</a:t>
            </a:fld>
            <a:endParaRPr lang="en-US" dirty="0"/>
          </a:p>
        </p:txBody>
      </p:sp>
      <p:sp>
        <p:nvSpPr>
          <p:cNvPr id="9" name="Content Placeholder 2"/>
          <p:cNvSpPr txBox="1">
            <a:spLocks/>
          </p:cNvSpPr>
          <p:nvPr/>
        </p:nvSpPr>
        <p:spPr bwMode="gray">
          <a:xfrm>
            <a:off x="226781" y="2348880"/>
            <a:ext cx="8664575" cy="2971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a:spcBef>
                <a:spcPts val="1800"/>
              </a:spcBef>
              <a:buClr>
                <a:srgbClr val="002060"/>
              </a:buClr>
              <a:buFont typeface="Arial" pitchFamily="34" charset="0"/>
              <a:buChar char="•"/>
            </a:pPr>
            <a:r>
              <a:rPr lang="es-MX" sz="2200" dirty="0" smtClean="0">
                <a:solidFill>
                  <a:srgbClr val="002060"/>
                </a:solidFill>
              </a:rPr>
              <a:t>60% de los pacientes experimentan recurrencia de la lumbalgia después de un 1° episodio</a:t>
            </a:r>
          </a:p>
          <a:p>
            <a:pPr>
              <a:spcBef>
                <a:spcPts val="1800"/>
              </a:spcBef>
              <a:buClr>
                <a:srgbClr val="002060"/>
              </a:buClr>
              <a:buFont typeface="Arial" pitchFamily="34" charset="0"/>
              <a:buChar char="•"/>
            </a:pPr>
            <a:r>
              <a:rPr lang="es-MX" sz="2200" dirty="0" smtClean="0">
                <a:solidFill>
                  <a:srgbClr val="002060"/>
                </a:solidFill>
              </a:rPr>
              <a:t>33% de los pacientes tienen reincidencia de ausencia laboral</a:t>
            </a:r>
          </a:p>
        </p:txBody>
      </p:sp>
      <p:sp>
        <p:nvSpPr>
          <p:cNvPr id="6" name="Marcador de número de diapositiva 1"/>
          <p:cNvSpPr txBox="1">
            <a:spLocks/>
          </p:cNvSpPr>
          <p:nvPr/>
        </p:nvSpPr>
        <p:spPr bwMode="auto">
          <a:xfrm>
            <a:off x="85675" y="6525344"/>
            <a:ext cx="8664575" cy="169277"/>
          </a:xfrm>
          <a:prstGeom prst="rect">
            <a:avLst/>
          </a:prstGeom>
          <a:noFill/>
          <a:ln w="9525">
            <a:noFill/>
            <a:miter lim="800000"/>
            <a:headEnd/>
            <a:tailEnd/>
          </a:ln>
        </p:spPr>
        <p:txBody>
          <a:bodyPr wrap="square" lIns="0" tIns="0" rIns="0" bIns="0" anchor="b" anchorCtr="0">
            <a:spAutoFit/>
          </a:bodyPr>
          <a:lstStyle/>
          <a:p>
            <a:pPr>
              <a:spcAft>
                <a:spcPts val="600"/>
              </a:spcAft>
              <a:defRPr/>
            </a:pPr>
            <a:r>
              <a:rPr lang="en-CA" sz="1100" dirty="0">
                <a:solidFill>
                  <a:srgbClr val="002060"/>
                </a:solidFill>
              </a:rPr>
              <a:t>Hestbaek L </a:t>
            </a:r>
            <a:r>
              <a:rPr lang="en-CA" sz="1100" i="1" dirty="0">
                <a:solidFill>
                  <a:srgbClr val="002060"/>
                </a:solidFill>
              </a:rPr>
              <a:t>et al. Eur Spine J</a:t>
            </a:r>
            <a:r>
              <a:rPr lang="en-CA" sz="1100" dirty="0">
                <a:solidFill>
                  <a:srgbClr val="002060"/>
                </a:solidFill>
              </a:rPr>
              <a:t> 2003; 12(2):149-65.</a:t>
            </a:r>
            <a:endParaRPr lang="en-CA" sz="1600" dirty="0">
              <a:solidFill>
                <a:srgbClr val="002060"/>
              </a:solidFill>
            </a:endParaRPr>
          </a:p>
        </p:txBody>
      </p:sp>
    </p:spTree>
    <p:extLst>
      <p:ext uri="{BB962C8B-B14F-4D97-AF65-F5344CB8AC3E}">
        <p14:creationId xmlns:p14="http://schemas.microsoft.com/office/powerpoint/2010/main" val="4073955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p:txBody>
          <a:bodyPr/>
          <a:lstStyle/>
          <a:p>
            <a:r>
              <a:rPr lang="es-MX" noProof="0" dirty="0" smtClean="0"/>
              <a:t>Remisión de la  Lumbalgia</a:t>
            </a:r>
            <a:endParaRPr lang="es-MX" noProof="0" dirty="0"/>
          </a:p>
        </p:txBody>
      </p:sp>
      <p:sp>
        <p:nvSpPr>
          <p:cNvPr id="2" name="Slide Number Placeholder 1"/>
          <p:cNvSpPr>
            <a:spLocks noGrp="1"/>
          </p:cNvSpPr>
          <p:nvPr>
            <p:ph type="sldNum" sz="quarter" idx="4294967295"/>
          </p:nvPr>
        </p:nvSpPr>
        <p:spPr>
          <a:xfrm>
            <a:off x="6781799" y="6461184"/>
            <a:ext cx="2133600" cy="365125"/>
          </a:xfrm>
        </p:spPr>
        <p:txBody>
          <a:bodyPr/>
          <a:lstStyle/>
          <a:p>
            <a:fld id="{B3661B37-38BF-421F-9EFE-18817586476B}" type="slidenum">
              <a:rPr lang="en-US" smtClean="0"/>
              <a:pPr/>
              <a:t>29</a:t>
            </a:fld>
            <a:endParaRPr lang="en-US" dirty="0"/>
          </a:p>
        </p:txBody>
      </p:sp>
      <p:sp>
        <p:nvSpPr>
          <p:cNvPr id="9" name="Marcador de número de diapositiva 1"/>
          <p:cNvSpPr txBox="1">
            <a:spLocks/>
          </p:cNvSpPr>
          <p:nvPr/>
        </p:nvSpPr>
        <p:spPr bwMode="auto">
          <a:xfrm>
            <a:off x="108767" y="6453336"/>
            <a:ext cx="8664575" cy="169277"/>
          </a:xfrm>
          <a:prstGeom prst="rect">
            <a:avLst/>
          </a:prstGeom>
          <a:noFill/>
          <a:ln w="9525">
            <a:noFill/>
            <a:miter lim="800000"/>
            <a:headEnd/>
            <a:tailEnd/>
          </a:ln>
        </p:spPr>
        <p:txBody>
          <a:bodyPr wrap="square" lIns="0" tIns="0" rIns="0" bIns="0" anchor="b" anchorCtr="0">
            <a:spAutoFit/>
          </a:bodyPr>
          <a:lstStyle/>
          <a:p>
            <a:pPr>
              <a:spcAft>
                <a:spcPts val="600"/>
              </a:spcAft>
              <a:buClr>
                <a:schemeClr val="accent2"/>
              </a:buClr>
            </a:pPr>
            <a:r>
              <a:rPr lang="en-US" sz="1100" dirty="0" smtClean="0">
                <a:solidFill>
                  <a:srgbClr val="002060"/>
                </a:solidFill>
                <a:cs typeface="Arial" pitchFamily="34" charset="0"/>
              </a:rPr>
              <a:t>Hanney </a:t>
            </a:r>
            <a:r>
              <a:rPr lang="en-US" sz="1100" dirty="0">
                <a:solidFill>
                  <a:srgbClr val="002060"/>
                </a:solidFill>
                <a:cs typeface="Arial" pitchFamily="34" charset="0"/>
              </a:rPr>
              <a:t>W </a:t>
            </a:r>
            <a:r>
              <a:rPr lang="en-US" sz="1100" i="1" dirty="0">
                <a:solidFill>
                  <a:srgbClr val="002060"/>
                </a:solidFill>
                <a:cs typeface="Arial" pitchFamily="34" charset="0"/>
              </a:rPr>
              <a:t>et al. Am J Lifestyle Med</a:t>
            </a:r>
            <a:r>
              <a:rPr lang="en-US" sz="1100" dirty="0">
                <a:solidFill>
                  <a:srgbClr val="002060"/>
                </a:solidFill>
                <a:cs typeface="Arial" pitchFamily="34" charset="0"/>
              </a:rPr>
              <a:t> 2009; 3:63-70; </a:t>
            </a:r>
            <a:r>
              <a:rPr lang="en-CA" sz="1100" dirty="0">
                <a:solidFill>
                  <a:srgbClr val="002060"/>
                </a:solidFill>
                <a:cs typeface="Arial" pitchFamily="34" charset="0"/>
              </a:rPr>
              <a:t>Waddell G. </a:t>
            </a:r>
            <a:r>
              <a:rPr lang="en-CA" sz="1100" i="1" dirty="0">
                <a:solidFill>
                  <a:srgbClr val="002060"/>
                </a:solidFill>
                <a:cs typeface="Arial" pitchFamily="34" charset="0"/>
              </a:rPr>
              <a:t>Spine (Phila Pa 1976)</a:t>
            </a:r>
            <a:r>
              <a:rPr lang="en-CA" sz="1100" dirty="0">
                <a:solidFill>
                  <a:srgbClr val="002060"/>
                </a:solidFill>
                <a:cs typeface="Arial" pitchFamily="34" charset="0"/>
              </a:rPr>
              <a:t> 1987; 12(7):632-44.</a:t>
            </a:r>
          </a:p>
        </p:txBody>
      </p:sp>
      <p:sp>
        <p:nvSpPr>
          <p:cNvPr id="10" name="Content Placeholder 2"/>
          <p:cNvSpPr txBox="1">
            <a:spLocks/>
          </p:cNvSpPr>
          <p:nvPr/>
        </p:nvSpPr>
        <p:spPr bwMode="gray">
          <a:xfrm>
            <a:off x="3131840" y="2676128"/>
            <a:ext cx="5620047"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9388" indent="-179388">
              <a:spcBef>
                <a:spcPts val="1800"/>
              </a:spcBef>
              <a:buClr>
                <a:srgbClr val="002060"/>
              </a:buClr>
              <a:buFont typeface="Arial" pitchFamily="34" charset="0"/>
              <a:buChar char="•"/>
            </a:pPr>
            <a:r>
              <a:rPr lang="es-MX" sz="2000" b="1" dirty="0" smtClean="0">
                <a:solidFill>
                  <a:srgbClr val="002060"/>
                </a:solidFill>
              </a:rPr>
              <a:t>80–90%</a:t>
            </a:r>
            <a:r>
              <a:rPr lang="es-MX" sz="2000" dirty="0" smtClean="0">
                <a:solidFill>
                  <a:srgbClr val="002060"/>
                </a:solidFill>
              </a:rPr>
              <a:t> de los episodios de lumbalgia se resuelven espontáneamente</a:t>
            </a:r>
          </a:p>
          <a:p>
            <a:pPr marL="179388" indent="-179388">
              <a:spcBef>
                <a:spcPts val="1800"/>
              </a:spcBef>
              <a:buClr>
                <a:srgbClr val="002060"/>
              </a:buClr>
              <a:buFont typeface="Arial" pitchFamily="34" charset="0"/>
              <a:buChar char="•"/>
            </a:pPr>
            <a:r>
              <a:rPr lang="es-MX" sz="2000" dirty="0" smtClean="0">
                <a:solidFill>
                  <a:srgbClr val="002060"/>
                </a:solidFill>
              </a:rPr>
              <a:t>Los pacientes que no regresaron para una cita de  seguimiento fueron considerados como recuperados</a:t>
            </a:r>
            <a:endParaRPr lang="es-MX" sz="2000" dirty="0">
              <a:solidFill>
                <a:srgbClr val="002060"/>
              </a:solidFill>
            </a:endParaRPr>
          </a:p>
        </p:txBody>
      </p:sp>
      <p:pic>
        <p:nvPicPr>
          <p:cNvPr id="7" name="Picture 2" descr="R:\11550_Pfizer\oeprojectsupport\2546276\Drafts\Stock Images\Procurement May 21, 2013\shutterstock_346298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72816"/>
            <a:ext cx="2526432" cy="378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179512" y="1484784"/>
            <a:ext cx="8784976" cy="5069160"/>
          </a:xfrm>
        </p:spPr>
        <p:txBody>
          <a:bodyPr>
            <a:noAutofit/>
          </a:bodyPr>
          <a:lstStyle/>
          <a:p>
            <a:r>
              <a:rPr lang="es-MX" sz="2800" dirty="0" smtClean="0">
                <a:solidFill>
                  <a:schemeClr val="bg2"/>
                </a:solidFill>
              </a:rPr>
              <a:t>Al terminar este módulo, los participantes podrán :</a:t>
            </a:r>
            <a:endParaRPr lang="es-MX" sz="2800" noProof="0" dirty="0" smtClean="0">
              <a:solidFill>
                <a:schemeClr val="bg2"/>
              </a:solidFill>
            </a:endParaRPr>
          </a:p>
          <a:p>
            <a:pPr marL="622300" lvl="1">
              <a:spcBef>
                <a:spcPts val="300"/>
              </a:spcBef>
              <a:spcAft>
                <a:spcPts val="300"/>
              </a:spcAft>
            </a:pPr>
            <a:r>
              <a:rPr lang="es-MX" sz="2400" dirty="0" smtClean="0">
                <a:solidFill>
                  <a:schemeClr val="bg2"/>
                </a:solidFill>
              </a:rPr>
              <a:t>Discutir la prevalencia de la lumbalgia aguda y crónica </a:t>
            </a:r>
          </a:p>
          <a:p>
            <a:pPr marL="622300" lvl="1">
              <a:spcBef>
                <a:spcPts val="300"/>
              </a:spcBef>
              <a:spcAft>
                <a:spcPts val="300"/>
              </a:spcAft>
            </a:pPr>
            <a:r>
              <a:rPr lang="es-MX" sz="2400" dirty="0" smtClean="0">
                <a:solidFill>
                  <a:schemeClr val="bg2"/>
                </a:solidFill>
              </a:rPr>
              <a:t>Entender el impacto de la lumbalgia</a:t>
            </a:r>
            <a:r>
              <a:rPr lang="es-MX" sz="2400" dirty="0" smtClean="0">
                <a:solidFill>
                  <a:srgbClr val="FF0000"/>
                </a:solidFill>
              </a:rPr>
              <a:t> </a:t>
            </a:r>
            <a:r>
              <a:rPr lang="es-MX" sz="2400" dirty="0" smtClean="0">
                <a:solidFill>
                  <a:schemeClr val="bg2"/>
                </a:solidFill>
              </a:rPr>
              <a:t>en el funcionamiento y calidad de vida del paciente</a:t>
            </a:r>
          </a:p>
          <a:p>
            <a:pPr marL="622300" lvl="1">
              <a:spcBef>
                <a:spcPts val="300"/>
              </a:spcBef>
              <a:spcAft>
                <a:spcPts val="300"/>
              </a:spcAft>
            </a:pPr>
            <a:r>
              <a:rPr lang="es-MX" sz="2400" dirty="0" smtClean="0">
                <a:solidFill>
                  <a:schemeClr val="bg2"/>
                </a:solidFill>
              </a:rPr>
              <a:t>Usar herramientas apropiadas para el diagnóstico de lumbalgia</a:t>
            </a:r>
          </a:p>
          <a:p>
            <a:pPr marL="622300" lvl="1">
              <a:spcBef>
                <a:spcPts val="300"/>
              </a:spcBef>
              <a:spcAft>
                <a:spcPts val="300"/>
              </a:spcAft>
            </a:pPr>
            <a:r>
              <a:rPr lang="es-MX" sz="240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400" dirty="0" smtClean="0">
                <a:solidFill>
                  <a:schemeClr val="bg2"/>
                </a:solidFill>
              </a:rPr>
              <a:t>Explicar los mecanismos subyacentes de diferentes tipos de lumbalgia </a:t>
            </a:r>
          </a:p>
          <a:p>
            <a:pPr marL="622300" lvl="1">
              <a:spcBef>
                <a:spcPts val="300"/>
              </a:spcBef>
            </a:pPr>
            <a:r>
              <a:rPr lang="es-MX" sz="2400" spc="-20" dirty="0" smtClean="0">
                <a:solidFill>
                  <a:schemeClr val="bg2"/>
                </a:solidFill>
              </a:rPr>
              <a:t>Seleccionar estrategias farmacológicas y no-farmacológicas apropiadas para el manejo de lumbalgia</a:t>
            </a:r>
          </a:p>
          <a:p>
            <a:endParaRPr lang="es-MX" sz="28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val="328696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noProof="0" dirty="0" smtClean="0"/>
              <a:t>Factores de Pronóstico de Recurrencia de la Lumbalgia</a:t>
            </a:r>
            <a:endParaRPr lang="es-MX" noProof="0" dirty="0"/>
          </a:p>
        </p:txBody>
      </p:sp>
      <p:sp>
        <p:nvSpPr>
          <p:cNvPr id="5" name="Slide Number Placeholder 4"/>
          <p:cNvSpPr>
            <a:spLocks noGrp="1"/>
          </p:cNvSpPr>
          <p:nvPr>
            <p:ph type="sldNum" sz="quarter" idx="4294967295"/>
          </p:nvPr>
        </p:nvSpPr>
        <p:spPr>
          <a:xfrm>
            <a:off x="6770914" y="6381328"/>
            <a:ext cx="2133600" cy="365125"/>
          </a:xfrm>
        </p:spPr>
        <p:txBody>
          <a:bodyPr/>
          <a:lstStyle/>
          <a:p>
            <a:fld id="{B3661B37-38BF-421F-9EFE-18817586476B}" type="slidenum">
              <a:rPr lang="en-US" smtClean="0"/>
              <a:pPr/>
              <a:t>30</a:t>
            </a:fld>
            <a:endParaRPr lang="en-US" dirty="0"/>
          </a:p>
        </p:txBody>
      </p:sp>
      <p:sp>
        <p:nvSpPr>
          <p:cNvPr id="11" name="Marcador de número de diapositiva 1"/>
          <p:cNvSpPr txBox="1">
            <a:spLocks/>
          </p:cNvSpPr>
          <p:nvPr/>
        </p:nvSpPr>
        <p:spPr bwMode="auto">
          <a:xfrm>
            <a:off x="87312" y="6563816"/>
            <a:ext cx="8664575" cy="169277"/>
          </a:xfrm>
          <a:prstGeom prst="rect">
            <a:avLst/>
          </a:prstGeom>
          <a:noFill/>
          <a:ln w="9525">
            <a:noFill/>
            <a:miter lim="800000"/>
            <a:headEnd/>
            <a:tailEnd/>
          </a:ln>
        </p:spPr>
        <p:txBody>
          <a:bodyPr wrap="square" lIns="0" tIns="0" rIns="0" bIns="0" anchor="b" anchorCtr="0">
            <a:spAutoFit/>
          </a:bodyPr>
          <a:lstStyle/>
          <a:p>
            <a:pPr>
              <a:spcAft>
                <a:spcPts val="600"/>
              </a:spcAft>
              <a:defRPr/>
            </a:pPr>
            <a:r>
              <a:rPr lang="en-CA" sz="1100" dirty="0">
                <a:solidFill>
                  <a:srgbClr val="002060"/>
                </a:solidFill>
              </a:rPr>
              <a:t>1. Linton SJ. </a:t>
            </a:r>
            <a:r>
              <a:rPr lang="en-CA" sz="1100" i="1" dirty="0">
                <a:solidFill>
                  <a:srgbClr val="002060"/>
                </a:solidFill>
              </a:rPr>
              <a:t>J Occup Rehabil</a:t>
            </a:r>
            <a:r>
              <a:rPr lang="en-CA" sz="1100" dirty="0">
                <a:solidFill>
                  <a:srgbClr val="002060"/>
                </a:solidFill>
              </a:rPr>
              <a:t> 2001; 11(1):53-66; 2. Pincus T </a:t>
            </a:r>
            <a:r>
              <a:rPr lang="en-CA" sz="1100" i="1" dirty="0">
                <a:solidFill>
                  <a:srgbClr val="002060"/>
                </a:solidFill>
              </a:rPr>
              <a:t>et al. Spine (Phila Pa 1976)</a:t>
            </a:r>
            <a:r>
              <a:rPr lang="en-CA" sz="1100" dirty="0">
                <a:solidFill>
                  <a:srgbClr val="002060"/>
                </a:solidFill>
              </a:rPr>
              <a:t> 2002; 27(5):E109-20.</a:t>
            </a:r>
          </a:p>
        </p:txBody>
      </p:sp>
      <p:sp>
        <p:nvSpPr>
          <p:cNvPr id="9" name="Content Placeholder 2"/>
          <p:cNvSpPr txBox="1">
            <a:spLocks/>
          </p:cNvSpPr>
          <p:nvPr/>
        </p:nvSpPr>
        <p:spPr bwMode="gray">
          <a:xfrm>
            <a:off x="2699792" y="2517349"/>
            <a:ext cx="6300192" cy="35759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9388" indent="-179388">
              <a:spcBef>
                <a:spcPts val="600"/>
              </a:spcBef>
              <a:buClr>
                <a:srgbClr val="002060"/>
              </a:buClr>
              <a:buFont typeface="Arial" pitchFamily="34" charset="0"/>
              <a:buChar char="•"/>
            </a:pPr>
            <a:r>
              <a:rPr lang="es-MX" sz="2000" dirty="0" smtClean="0">
                <a:solidFill>
                  <a:srgbClr val="002060"/>
                </a:solidFill>
              </a:rPr>
              <a:t>Ansiedad</a:t>
            </a:r>
            <a:r>
              <a:rPr lang="es-MX" sz="2000" baseline="30000" dirty="0" smtClean="0">
                <a:solidFill>
                  <a:srgbClr val="002060"/>
                </a:solidFill>
              </a:rPr>
              <a:t>1</a:t>
            </a:r>
          </a:p>
          <a:p>
            <a:pPr marL="179388" indent="-179388">
              <a:spcBef>
                <a:spcPts val="600"/>
              </a:spcBef>
              <a:buClr>
                <a:srgbClr val="002060"/>
              </a:buClr>
              <a:buFont typeface="Arial" pitchFamily="34" charset="0"/>
              <a:buChar char="•"/>
            </a:pPr>
            <a:r>
              <a:rPr lang="es-MX" sz="2000" dirty="0" smtClean="0">
                <a:solidFill>
                  <a:srgbClr val="002060"/>
                </a:solidFill>
              </a:rPr>
              <a:t>Depresión</a:t>
            </a:r>
            <a:r>
              <a:rPr lang="es-MX" sz="2000" baseline="30000" dirty="0" smtClean="0">
                <a:solidFill>
                  <a:srgbClr val="002060"/>
                </a:solidFill>
              </a:rPr>
              <a:t>1</a:t>
            </a:r>
          </a:p>
          <a:p>
            <a:pPr marL="179388" indent="-179388">
              <a:spcBef>
                <a:spcPts val="600"/>
              </a:spcBef>
              <a:buClr>
                <a:srgbClr val="002060"/>
              </a:buClr>
              <a:buFont typeface="Arial" pitchFamily="34" charset="0"/>
              <a:buChar char="•"/>
            </a:pPr>
            <a:r>
              <a:rPr lang="es-MX" sz="2000" dirty="0" smtClean="0">
                <a:solidFill>
                  <a:srgbClr val="002060"/>
                </a:solidFill>
              </a:rPr>
              <a:t>Estrés</a:t>
            </a:r>
            <a:r>
              <a:rPr lang="es-MX" sz="2000" baseline="30000" dirty="0" smtClean="0">
                <a:solidFill>
                  <a:srgbClr val="002060"/>
                </a:solidFill>
              </a:rPr>
              <a:t>1</a:t>
            </a:r>
          </a:p>
          <a:p>
            <a:pPr marL="179388" indent="-179388">
              <a:spcBef>
                <a:spcPts val="600"/>
              </a:spcBef>
              <a:buClr>
                <a:srgbClr val="002060"/>
              </a:buClr>
              <a:buFont typeface="Arial" pitchFamily="34" charset="0"/>
              <a:buChar char="•"/>
            </a:pPr>
            <a:r>
              <a:rPr lang="es-MX" sz="2000" dirty="0" smtClean="0">
                <a:solidFill>
                  <a:srgbClr val="002060"/>
                </a:solidFill>
              </a:rPr>
              <a:t>Insatisfacción con el trabajo, tareas monótonas, pobres relaciones laborales y estrés</a:t>
            </a:r>
            <a:r>
              <a:rPr lang="es-MX" sz="2000" baseline="30000" dirty="0" smtClean="0">
                <a:solidFill>
                  <a:srgbClr val="002060"/>
                </a:solidFill>
              </a:rPr>
              <a:t>2</a:t>
            </a:r>
            <a:endParaRPr lang="es-MX" sz="2000" baseline="30000" dirty="0">
              <a:solidFill>
                <a:srgbClr val="002060"/>
              </a:solidFill>
            </a:endParaRPr>
          </a:p>
        </p:txBody>
      </p:sp>
      <p:pic>
        <p:nvPicPr>
          <p:cNvPr id="7" name="Picture 2" descr="R:\11550_Pfizer\oeprojectsupport\2546276\Drafts\Stock Images\Procurement May 21, 2013\shutterstock_346298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88840"/>
            <a:ext cx="2470436" cy="3705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75856" y="4725144"/>
            <a:ext cx="4572000" cy="1015663"/>
          </a:xfrm>
          <a:prstGeom prst="rect">
            <a:avLst/>
          </a:prstGeom>
          <a:solidFill>
            <a:schemeClr val="accent1"/>
          </a:solidFill>
        </p:spPr>
        <p:txBody>
          <a:bodyPr>
            <a:spAutoFit/>
          </a:bodyPr>
          <a:lstStyle/>
          <a:p>
            <a:pPr marL="266700" lvl="1" algn="ctr">
              <a:spcBef>
                <a:spcPts val="600"/>
              </a:spcBef>
              <a:buClr>
                <a:srgbClr val="002060"/>
              </a:buClr>
            </a:pPr>
            <a:r>
              <a:rPr lang="es-MX" sz="2000" dirty="0" smtClean="0">
                <a:solidFill>
                  <a:schemeClr val="bg1"/>
                </a:solidFill>
              </a:rPr>
              <a:t>Los factores anteriores están asociados con lumbalgia aguda que se convierte en crónica</a:t>
            </a:r>
            <a:endParaRPr lang="es-MX" sz="2000" dirty="0">
              <a:solidFill>
                <a:schemeClr val="bg1"/>
              </a:solidFill>
            </a:endParaRPr>
          </a:p>
        </p:txBody>
      </p:sp>
    </p:spTree>
    <p:extLst>
      <p:ext uri="{BB962C8B-B14F-4D97-AF65-F5344CB8AC3E}">
        <p14:creationId xmlns:p14="http://schemas.microsoft.com/office/powerpoint/2010/main" val="1822210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MX" noProof="0" dirty="0" smtClean="0"/>
              <a:t>Consecuencias de la Lumbalgia</a:t>
            </a:r>
            <a:endParaRPr lang="es-MX" noProof="0" dirty="0"/>
          </a:p>
        </p:txBody>
      </p:sp>
      <p:sp>
        <p:nvSpPr>
          <p:cNvPr id="2" name="Slide Number Placeholder 1"/>
          <p:cNvSpPr>
            <a:spLocks noGrp="1"/>
          </p:cNvSpPr>
          <p:nvPr>
            <p:ph type="sldNum" sz="quarter" idx="4294967295"/>
          </p:nvPr>
        </p:nvSpPr>
        <p:spPr>
          <a:xfrm>
            <a:off x="6770789" y="6461184"/>
            <a:ext cx="2133600" cy="365125"/>
          </a:xfrm>
        </p:spPr>
        <p:txBody>
          <a:bodyPr/>
          <a:lstStyle/>
          <a:p>
            <a:fld id="{B3661B37-38BF-421F-9EFE-18817586476B}" type="slidenum">
              <a:rPr lang="en-US" smtClean="0"/>
              <a:pPr/>
              <a:t>31</a:t>
            </a:fld>
            <a:endParaRPr lang="en-US" dirty="0"/>
          </a:p>
        </p:txBody>
      </p:sp>
      <p:sp>
        <p:nvSpPr>
          <p:cNvPr id="9" name="Content Placeholder 2"/>
          <p:cNvSpPr txBox="1">
            <a:spLocks/>
          </p:cNvSpPr>
          <p:nvPr/>
        </p:nvSpPr>
        <p:spPr bwMode="gray">
          <a:xfrm>
            <a:off x="2520280" y="2924944"/>
            <a:ext cx="6516216"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7800" indent="-177800">
              <a:spcBef>
                <a:spcPts val="600"/>
              </a:spcBef>
              <a:buClr>
                <a:srgbClr val="002060"/>
              </a:buClr>
              <a:buFont typeface="Arial" pitchFamily="34" charset="0"/>
              <a:buChar char="•"/>
            </a:pPr>
            <a:r>
              <a:rPr lang="es-MX" sz="2000" b="1" spc="-10" dirty="0" smtClean="0">
                <a:solidFill>
                  <a:srgbClr val="002060"/>
                </a:solidFill>
              </a:rPr>
              <a:t>40–85% </a:t>
            </a:r>
            <a:r>
              <a:rPr lang="es-MX" sz="2000" spc="-10" dirty="0" smtClean="0">
                <a:solidFill>
                  <a:srgbClr val="002060"/>
                </a:solidFill>
              </a:rPr>
              <a:t>de los pacientes con lumbalgia consultan al médico</a:t>
            </a:r>
          </a:p>
          <a:p>
            <a:pPr marL="177800" indent="-177800">
              <a:spcBef>
                <a:spcPts val="600"/>
              </a:spcBef>
              <a:buClr>
                <a:srgbClr val="002060"/>
              </a:buClr>
              <a:buFont typeface="Arial" pitchFamily="34" charset="0"/>
              <a:buChar char="•"/>
            </a:pPr>
            <a:r>
              <a:rPr lang="es-MX" sz="2000" b="1" dirty="0" smtClean="0">
                <a:solidFill>
                  <a:srgbClr val="002060"/>
                </a:solidFill>
              </a:rPr>
              <a:t>16% </a:t>
            </a:r>
            <a:r>
              <a:rPr lang="es-MX" sz="2000" dirty="0" smtClean="0">
                <a:solidFill>
                  <a:srgbClr val="002060"/>
                </a:solidFill>
              </a:rPr>
              <a:t>de los pacientes experimentan discapacidad total temporal o permanente</a:t>
            </a:r>
          </a:p>
          <a:p>
            <a:pPr marL="177800" indent="-177800">
              <a:spcBef>
                <a:spcPts val="600"/>
              </a:spcBef>
              <a:buClr>
                <a:srgbClr val="002060"/>
              </a:buClr>
              <a:buFont typeface="Arial" pitchFamily="34" charset="0"/>
              <a:buChar char="•"/>
            </a:pPr>
            <a:r>
              <a:rPr lang="es-MX" sz="2000" b="1" dirty="0" smtClean="0">
                <a:solidFill>
                  <a:srgbClr val="002060"/>
                </a:solidFill>
              </a:rPr>
              <a:t>34% </a:t>
            </a:r>
            <a:r>
              <a:rPr lang="es-MX" sz="2000" dirty="0" smtClean="0">
                <a:solidFill>
                  <a:srgbClr val="002060"/>
                </a:solidFill>
              </a:rPr>
              <a:t>de los paciente pierden su trabajo</a:t>
            </a:r>
          </a:p>
        </p:txBody>
      </p:sp>
      <p:sp>
        <p:nvSpPr>
          <p:cNvPr id="10" name="Marcador de número de diapositiva 1"/>
          <p:cNvSpPr txBox="1">
            <a:spLocks/>
          </p:cNvSpPr>
          <p:nvPr/>
        </p:nvSpPr>
        <p:spPr bwMode="auto">
          <a:xfrm>
            <a:off x="87312" y="6478117"/>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US" sz="1100" dirty="0">
                <a:solidFill>
                  <a:srgbClr val="002060"/>
                </a:solidFill>
                <a:cs typeface="Arial" pitchFamily="34" charset="0"/>
              </a:rPr>
              <a:t>Carey TS </a:t>
            </a:r>
            <a:r>
              <a:rPr lang="en-US" sz="1100" i="1" dirty="0">
                <a:solidFill>
                  <a:srgbClr val="002060"/>
                </a:solidFill>
                <a:cs typeface="Arial" pitchFamily="34" charset="0"/>
              </a:rPr>
              <a:t>et al. Spine </a:t>
            </a:r>
            <a:r>
              <a:rPr lang="en-US" sz="1100" i="1" dirty="0" smtClean="0">
                <a:solidFill>
                  <a:srgbClr val="002060"/>
                </a:solidFill>
                <a:cs typeface="Arial" pitchFamily="34" charset="0"/>
              </a:rPr>
              <a:t>(</a:t>
            </a:r>
            <a:r>
              <a:rPr lang="en-US" sz="1100" i="1" dirty="0">
                <a:solidFill>
                  <a:srgbClr val="002060"/>
                </a:solidFill>
                <a:cs typeface="Arial" pitchFamily="34" charset="0"/>
              </a:rPr>
              <a:t>Phila Pa 1976) </a:t>
            </a:r>
            <a:r>
              <a:rPr lang="en-US" sz="1100" dirty="0">
                <a:solidFill>
                  <a:srgbClr val="002060"/>
                </a:solidFill>
                <a:cs typeface="Arial" pitchFamily="34" charset="0"/>
              </a:rPr>
              <a:t>1995; 20(3):312-7.</a:t>
            </a:r>
            <a:endParaRPr lang="en-US" sz="1100" b="1" dirty="0">
              <a:solidFill>
                <a:srgbClr val="002060"/>
              </a:solidFill>
            </a:endParaRPr>
          </a:p>
        </p:txBody>
      </p:sp>
      <p:pic>
        <p:nvPicPr>
          <p:cNvPr id="11" name="Picture 2" descr="R:\11550_Pfizer\oeprojectsupport\2546276\Drafts\Stock Images\Procurement May 21, 2013\shutterstock_346298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00" y="2060848"/>
            <a:ext cx="2328276" cy="349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5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11550_Pfizer\oeprojectsupport\2546276\Drafts\Stock Images\Procurement May 21, 2013\shutterstock_725680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28"/>
          <a:stretch/>
        </p:blipFill>
        <p:spPr bwMode="auto">
          <a:xfrm>
            <a:off x="5931541" y="1844824"/>
            <a:ext cx="2888931" cy="408986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normAutofit/>
          </a:bodyPr>
          <a:lstStyle/>
          <a:p>
            <a:r>
              <a:rPr lang="es-MX" noProof="0" dirty="0" smtClean="0"/>
              <a:t>Lumbalgia y Consultas Médicas</a:t>
            </a:r>
            <a:endParaRPr lang="es-MX" noProof="0" dirty="0"/>
          </a:p>
        </p:txBody>
      </p:sp>
      <p:sp>
        <p:nvSpPr>
          <p:cNvPr id="4" name="Slide Number Placeholder 3"/>
          <p:cNvSpPr>
            <a:spLocks noGrp="1"/>
          </p:cNvSpPr>
          <p:nvPr>
            <p:ph type="sldNum" sz="quarter" idx="4294967295"/>
          </p:nvPr>
        </p:nvSpPr>
        <p:spPr>
          <a:xfrm>
            <a:off x="6660232" y="6381328"/>
            <a:ext cx="2133600" cy="365125"/>
          </a:xfrm>
        </p:spPr>
        <p:txBody>
          <a:bodyPr/>
          <a:lstStyle/>
          <a:p>
            <a:fld id="{B3661B37-38BF-421F-9EFE-18817586476B}" type="slidenum">
              <a:rPr lang="en-US" smtClean="0"/>
              <a:pPr/>
              <a:t>32</a:t>
            </a:fld>
            <a:endParaRPr lang="en-US" dirty="0"/>
          </a:p>
        </p:txBody>
      </p:sp>
      <p:sp>
        <p:nvSpPr>
          <p:cNvPr id="12" name="Content Placeholder 2"/>
          <p:cNvSpPr txBox="1">
            <a:spLocks/>
          </p:cNvSpPr>
          <p:nvPr/>
        </p:nvSpPr>
        <p:spPr bwMode="gray">
          <a:xfrm>
            <a:off x="303987" y="2492896"/>
            <a:ext cx="5420141"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9388" indent="-179388">
              <a:spcBef>
                <a:spcPts val="1800"/>
              </a:spcBef>
              <a:buClr>
                <a:srgbClr val="002060"/>
              </a:buClr>
              <a:buFont typeface="Arial" pitchFamily="34" charset="0"/>
              <a:buChar char="•"/>
            </a:pPr>
            <a:r>
              <a:rPr lang="es-MX" sz="2000" b="1" dirty="0" smtClean="0">
                <a:solidFill>
                  <a:srgbClr val="002060"/>
                </a:solidFill>
              </a:rPr>
              <a:t>21% </a:t>
            </a:r>
            <a:r>
              <a:rPr lang="es-MX" sz="2000" dirty="0" smtClean="0">
                <a:solidFill>
                  <a:srgbClr val="002060"/>
                </a:solidFill>
              </a:rPr>
              <a:t>de los pacientes sintomáticos consultan a un médico</a:t>
            </a:r>
          </a:p>
          <a:p>
            <a:pPr marL="179388" indent="-179388">
              <a:spcBef>
                <a:spcPts val="1800"/>
              </a:spcBef>
              <a:buClr>
                <a:srgbClr val="002060"/>
              </a:buClr>
              <a:buFont typeface="Arial" pitchFamily="34" charset="0"/>
              <a:buChar char="•"/>
            </a:pPr>
            <a:r>
              <a:rPr lang="es-MX" sz="2000" dirty="0" smtClean="0">
                <a:solidFill>
                  <a:srgbClr val="002060"/>
                </a:solidFill>
              </a:rPr>
              <a:t>¿Qué pasa con el </a:t>
            </a:r>
            <a:r>
              <a:rPr lang="es-MX" sz="2000" b="1" dirty="0" smtClean="0">
                <a:solidFill>
                  <a:srgbClr val="002060"/>
                </a:solidFill>
              </a:rPr>
              <a:t>79%</a:t>
            </a:r>
            <a:r>
              <a:rPr lang="es-MX" sz="2000" dirty="0" smtClean="0">
                <a:solidFill>
                  <a:srgbClr val="002060"/>
                </a:solidFill>
              </a:rPr>
              <a:t> restante que no busca ayuda médica?</a:t>
            </a:r>
            <a:endParaRPr lang="es-MX" sz="2000" b="1" dirty="0">
              <a:solidFill>
                <a:srgbClr val="002060"/>
              </a:solidFill>
            </a:endParaRPr>
          </a:p>
        </p:txBody>
      </p:sp>
      <p:sp>
        <p:nvSpPr>
          <p:cNvPr id="13" name="Marcador de número de diapositiva 1"/>
          <p:cNvSpPr txBox="1">
            <a:spLocks/>
          </p:cNvSpPr>
          <p:nvPr/>
        </p:nvSpPr>
        <p:spPr bwMode="auto">
          <a:xfrm>
            <a:off x="155897" y="6588496"/>
            <a:ext cx="8664575" cy="169277"/>
          </a:xfrm>
          <a:prstGeom prst="rect">
            <a:avLst/>
          </a:prstGeom>
          <a:noFill/>
          <a:ln w="9525">
            <a:noFill/>
            <a:miter lim="800000"/>
            <a:headEnd/>
            <a:tailEnd/>
          </a:ln>
        </p:spPr>
        <p:txBody>
          <a:bodyPr wrap="square" lIns="0" tIns="0" rIns="0" bIns="0" anchor="b" anchorCtr="0">
            <a:spAutoFit/>
          </a:bodyPr>
          <a:lstStyle/>
          <a:p>
            <a:pPr>
              <a:spcAft>
                <a:spcPts val="600"/>
              </a:spcAft>
              <a:buClr>
                <a:schemeClr val="accent2"/>
              </a:buClr>
              <a:buNone/>
            </a:pPr>
            <a:r>
              <a:rPr lang="en-US" sz="1100" dirty="0">
                <a:solidFill>
                  <a:srgbClr val="002060"/>
                </a:solidFill>
                <a:cs typeface="Arial" pitchFamily="34" charset="0"/>
              </a:rPr>
              <a:t>Macfarlane GJ et al. </a:t>
            </a:r>
            <a:r>
              <a:rPr lang="en-US" sz="1100" i="1" dirty="0">
                <a:solidFill>
                  <a:srgbClr val="002060"/>
                </a:solidFill>
                <a:cs typeface="Arial" pitchFamily="34" charset="0"/>
              </a:rPr>
              <a:t>Pain</a:t>
            </a:r>
            <a:r>
              <a:rPr lang="en-US" sz="1100" dirty="0">
                <a:solidFill>
                  <a:srgbClr val="002060"/>
                </a:solidFill>
                <a:cs typeface="Arial" pitchFamily="34" charset="0"/>
              </a:rPr>
              <a:t> 2006; 122(3):219-22; </a:t>
            </a:r>
            <a:r>
              <a:rPr lang="en-CA" sz="1100" dirty="0">
                <a:solidFill>
                  <a:srgbClr val="002060"/>
                </a:solidFill>
              </a:rPr>
              <a:t>Papageorgiou AC, Rigby AS. </a:t>
            </a:r>
            <a:r>
              <a:rPr lang="en-CA" sz="1100" i="1" dirty="0">
                <a:solidFill>
                  <a:srgbClr val="002060"/>
                </a:solidFill>
              </a:rPr>
              <a:t>Br J Rheumatol</a:t>
            </a:r>
            <a:r>
              <a:rPr lang="en-CA" sz="1100" dirty="0">
                <a:solidFill>
                  <a:srgbClr val="002060"/>
                </a:solidFill>
              </a:rPr>
              <a:t> 1991; 30(3):208-10.</a:t>
            </a:r>
          </a:p>
        </p:txBody>
      </p:sp>
    </p:spTree>
    <p:extLst>
      <p:ext uri="{BB962C8B-B14F-4D97-AF65-F5344CB8AC3E}">
        <p14:creationId xmlns:p14="http://schemas.microsoft.com/office/powerpoint/2010/main" val="18745829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s-MX" noProof="0" dirty="0" smtClean="0"/>
              <a:t>Búsqueda de Atención Médica</a:t>
            </a:r>
            <a:br>
              <a:rPr lang="es-MX" noProof="0" dirty="0" smtClean="0"/>
            </a:br>
            <a:r>
              <a:rPr lang="es-MX" noProof="0" dirty="0" smtClean="0"/>
              <a:t>para Lumbalgia</a:t>
            </a:r>
            <a:endParaRPr lang="es-MX" noProof="0" dirty="0"/>
          </a:p>
        </p:txBody>
      </p:sp>
      <p:sp>
        <p:nvSpPr>
          <p:cNvPr id="11" name="Marcador de número de diapositiva 1"/>
          <p:cNvSpPr txBox="1">
            <a:spLocks/>
          </p:cNvSpPr>
          <p:nvPr/>
        </p:nvSpPr>
        <p:spPr bwMode="auto">
          <a:xfrm>
            <a:off x="179512" y="6526092"/>
            <a:ext cx="8664575" cy="169277"/>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US" sz="1100" dirty="0">
                <a:solidFill>
                  <a:srgbClr val="002060"/>
                </a:solidFill>
                <a:cs typeface="Arial" pitchFamily="34" charset="0"/>
              </a:rPr>
              <a:t>Macfarlane GJ </a:t>
            </a:r>
            <a:r>
              <a:rPr lang="en-US" sz="1100" i="1" dirty="0">
                <a:solidFill>
                  <a:srgbClr val="002060"/>
                </a:solidFill>
                <a:cs typeface="Arial" pitchFamily="34" charset="0"/>
              </a:rPr>
              <a:t>et al. Pain</a:t>
            </a:r>
            <a:r>
              <a:rPr lang="en-US" sz="1100" dirty="0">
                <a:solidFill>
                  <a:srgbClr val="002060"/>
                </a:solidFill>
                <a:cs typeface="Arial" pitchFamily="34" charset="0"/>
              </a:rPr>
              <a:t> 2006; 122(3):</a:t>
            </a:r>
            <a:r>
              <a:rPr lang="en-US" sz="1100" dirty="0" smtClean="0">
                <a:solidFill>
                  <a:srgbClr val="002060"/>
                </a:solidFill>
                <a:cs typeface="Arial" pitchFamily="34" charset="0"/>
              </a:rPr>
              <a:t>219-22.</a:t>
            </a:r>
            <a:endParaRPr lang="en-US" sz="1100" dirty="0">
              <a:cs typeface="Arial" pitchFamily="34" charset="0"/>
            </a:endParaRPr>
          </a:p>
        </p:txBody>
      </p:sp>
      <p:graphicFrame>
        <p:nvGraphicFramePr>
          <p:cNvPr id="13" name="Chart 12"/>
          <p:cNvGraphicFramePr/>
          <p:nvPr>
            <p:extLst>
              <p:ext uri="{D42A27DB-BD31-4B8C-83A1-F6EECF244321}">
                <p14:modId xmlns:p14="http://schemas.microsoft.com/office/powerpoint/2010/main" val="3577507333"/>
              </p:ext>
            </p:extLst>
          </p:nvPr>
        </p:nvGraphicFramePr>
        <p:xfrm>
          <a:off x="250825" y="1460975"/>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3"/>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33</a:t>
            </a:fld>
            <a:endParaRPr lang="en-US" dirty="0"/>
          </a:p>
        </p:txBody>
      </p:sp>
    </p:spTree>
    <p:extLst>
      <p:ext uri="{BB962C8B-B14F-4D97-AF65-F5344CB8AC3E}">
        <p14:creationId xmlns:p14="http://schemas.microsoft.com/office/powerpoint/2010/main" val="19113087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501065742"/>
              </p:ext>
            </p:extLst>
          </p:nvPr>
        </p:nvGraphicFramePr>
        <p:xfrm>
          <a:off x="250825" y="1268413"/>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899592" y="332656"/>
            <a:ext cx="7259439" cy="1008112"/>
          </a:xfrm>
        </p:spPr>
        <p:txBody>
          <a:bodyPr>
            <a:normAutofit fontScale="90000"/>
          </a:bodyPr>
          <a:lstStyle/>
          <a:p>
            <a:r>
              <a:rPr lang="es-MX" noProof="0" dirty="0" smtClean="0"/>
              <a:t>¿A quién consultan los pacientes con lumbalgia? </a:t>
            </a:r>
            <a:endParaRPr lang="es-MX" noProof="0" dirty="0"/>
          </a:p>
        </p:txBody>
      </p:sp>
      <p:sp>
        <p:nvSpPr>
          <p:cNvPr id="2" name="Slide Number Placeholder 1"/>
          <p:cNvSpPr>
            <a:spLocks noGrp="1"/>
          </p:cNvSpPr>
          <p:nvPr>
            <p:ph type="sldNum" sz="quarter" idx="4294967295"/>
          </p:nvPr>
        </p:nvSpPr>
        <p:spPr>
          <a:xfrm>
            <a:off x="6876256" y="6461184"/>
            <a:ext cx="2133600" cy="365125"/>
          </a:xfrm>
        </p:spPr>
        <p:txBody>
          <a:bodyPr/>
          <a:lstStyle/>
          <a:p>
            <a:fld id="{B3661B37-38BF-421F-9EFE-18817586476B}" type="slidenum">
              <a:rPr lang="en-US" smtClean="0"/>
              <a:pPr/>
              <a:t>34</a:t>
            </a:fld>
            <a:endParaRPr lang="en-US" dirty="0"/>
          </a:p>
        </p:txBody>
      </p:sp>
      <p:sp>
        <p:nvSpPr>
          <p:cNvPr id="3" name="Rectangle 2"/>
          <p:cNvSpPr/>
          <p:nvPr/>
        </p:nvSpPr>
        <p:spPr>
          <a:xfrm>
            <a:off x="82817" y="6513832"/>
            <a:ext cx="8784976" cy="261610"/>
          </a:xfrm>
          <a:prstGeom prst="rect">
            <a:avLst/>
          </a:prstGeom>
        </p:spPr>
        <p:txBody>
          <a:bodyPr wrap="square">
            <a:spAutoFit/>
          </a:bodyPr>
          <a:lstStyle/>
          <a:p>
            <a:r>
              <a:rPr lang="en-CA" sz="1100" dirty="0" smtClean="0">
                <a:solidFill>
                  <a:srgbClr val="002060"/>
                </a:solidFill>
              </a:rPr>
              <a:t>Chiodo A </a:t>
            </a:r>
            <a:r>
              <a:rPr lang="en-CA" sz="1100" i="1" dirty="0" smtClean="0">
                <a:solidFill>
                  <a:srgbClr val="002060"/>
                </a:solidFill>
              </a:rPr>
              <a:t>et al. Acute Low Back Pain</a:t>
            </a:r>
            <a:r>
              <a:rPr lang="en-CA" sz="1100" dirty="0" smtClean="0">
                <a:solidFill>
                  <a:srgbClr val="002060"/>
                </a:solidFill>
              </a:rPr>
              <a:t>. Available at: http://www.med.umich.edu/1info/fhp/practiceguides/back/back.pdf. Accessed: October 17, 2013.</a:t>
            </a:r>
            <a:endParaRPr lang="en-CA" sz="1100" dirty="0">
              <a:solidFill>
                <a:srgbClr val="002060"/>
              </a:solidFill>
            </a:endParaRPr>
          </a:p>
        </p:txBody>
      </p:sp>
    </p:spTree>
    <p:extLst>
      <p:ext uri="{BB962C8B-B14F-4D97-AF65-F5344CB8AC3E}">
        <p14:creationId xmlns:p14="http://schemas.microsoft.com/office/powerpoint/2010/main" val="2238273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952618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Epidemiología de la Lumbalgia: Resumen</a:t>
            </a:r>
            <a:endParaRPr lang="es-MX" noProof="0" dirty="0"/>
          </a:p>
        </p:txBody>
      </p:sp>
      <p:sp>
        <p:nvSpPr>
          <p:cNvPr id="3" name="Content Placeholder 2"/>
          <p:cNvSpPr>
            <a:spLocks noGrp="1"/>
          </p:cNvSpPr>
          <p:nvPr>
            <p:ph idx="1"/>
          </p:nvPr>
        </p:nvSpPr>
        <p:spPr>
          <a:xfrm>
            <a:off x="323528" y="1700808"/>
            <a:ext cx="8568952" cy="4525963"/>
          </a:xfrm>
        </p:spPr>
        <p:txBody>
          <a:bodyPr>
            <a:normAutofit/>
          </a:bodyPr>
          <a:lstStyle/>
          <a:p>
            <a:pPr marL="273050" indent="-260350"/>
            <a:r>
              <a:rPr lang="es-MX" sz="2400" noProof="0" dirty="0" smtClean="0"/>
              <a:t>La mayoría de las personas padecen lumbalgia en algún momento de sus vidas</a:t>
            </a:r>
          </a:p>
          <a:p>
            <a:pPr lvl="1"/>
            <a:r>
              <a:rPr lang="es-MX" sz="2400" noProof="0" dirty="0" smtClean="0"/>
              <a:t>La incidencia es mayor en la tercera década</a:t>
            </a:r>
            <a:r>
              <a:rPr lang="es-MX" sz="2400" baseline="30000" noProof="0" dirty="0" smtClean="0"/>
              <a:t> </a:t>
            </a:r>
            <a:r>
              <a:rPr lang="es-MX" sz="2400" noProof="0" dirty="0" smtClean="0"/>
              <a:t>      </a:t>
            </a:r>
          </a:p>
          <a:p>
            <a:pPr lvl="1"/>
            <a:r>
              <a:rPr lang="es-MX" sz="2400" noProof="0" dirty="0" smtClean="0"/>
              <a:t>La prevalencia general aumenta con la edad hasta la edad de </a:t>
            </a:r>
            <a:br>
              <a:rPr lang="es-MX" sz="2400" noProof="0" dirty="0" smtClean="0"/>
            </a:br>
            <a:r>
              <a:rPr lang="es-MX" sz="2400" noProof="0" dirty="0" smtClean="0"/>
              <a:t>60–65 años, después de la cual la prevalencia disminuye</a:t>
            </a:r>
          </a:p>
          <a:p>
            <a:pPr lvl="1">
              <a:spcAft>
                <a:spcPts val="1800"/>
              </a:spcAft>
            </a:pPr>
            <a:r>
              <a:rPr lang="es-MX" sz="2400" noProof="0" dirty="0" smtClean="0"/>
              <a:t>Hombres y mujeres son afectados igualmente por la lumbalgia</a:t>
            </a:r>
          </a:p>
          <a:p>
            <a:pPr marL="273050" indent="-260350"/>
            <a:r>
              <a:rPr lang="es-MX" sz="2400" noProof="0" dirty="0" smtClean="0"/>
              <a:t>90% de los casos de lumbalgia son benignos y auto-limitados</a:t>
            </a:r>
          </a:p>
          <a:p>
            <a:pPr lvl="1"/>
            <a:r>
              <a:rPr lang="es-MX" sz="2400" noProof="0" dirty="0" smtClean="0"/>
              <a:t>70% de los pacientes experimentarán recurrencia dentro de 5 años</a:t>
            </a:r>
            <a:endParaRPr lang="es-MX" sz="2400" noProof="0" dirty="0"/>
          </a:p>
        </p:txBody>
      </p:sp>
    </p:spTree>
    <p:extLst>
      <p:ext uri="{BB962C8B-B14F-4D97-AF65-F5344CB8AC3E}">
        <p14:creationId xmlns:p14="http://schemas.microsoft.com/office/powerpoint/2010/main" val="1253332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epidemiologÍA</a:t>
            </a:r>
            <a:endParaRPr lang="es-MX" noProof="0" dirty="0"/>
          </a:p>
        </p:txBody>
      </p:sp>
    </p:spTree>
    <p:extLst>
      <p:ext uri="{BB962C8B-B14F-4D97-AF65-F5344CB8AC3E}">
        <p14:creationId xmlns:p14="http://schemas.microsoft.com/office/powerpoint/2010/main" val="427656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General</a:t>
            </a:r>
            <a:endParaRPr lang="es-MX" sz="4000" noProof="0" dirty="0">
              <a:solidFill>
                <a:schemeClr val="tx1">
                  <a:lumMod val="50000"/>
                </a:schemeClr>
              </a:solidFill>
            </a:endParaRPr>
          </a:p>
        </p:txBody>
      </p:sp>
    </p:spTree>
    <p:extLst>
      <p:ext uri="{BB962C8B-B14F-4D97-AF65-F5344CB8AC3E}">
        <p14:creationId xmlns:p14="http://schemas.microsoft.com/office/powerpoint/2010/main" val="258949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6</a:t>
            </a:fld>
            <a:endParaRPr lang="en-CA" dirty="0" smtClean="0">
              <a:solidFill>
                <a:srgbClr val="000000"/>
              </a:solidFill>
            </a:endParaRPr>
          </a:p>
        </p:txBody>
      </p:sp>
      <p:sp>
        <p:nvSpPr>
          <p:cNvPr id="3074" name="Rectangle 2"/>
          <p:cNvSpPr>
            <a:spLocks noGrp="1" noChangeArrowheads="1"/>
          </p:cNvSpPr>
          <p:nvPr>
            <p:ph type="title"/>
          </p:nvPr>
        </p:nvSpPr>
        <p:spPr/>
        <p:txBody>
          <a:bodyPr/>
          <a:lstStyle/>
          <a:p>
            <a:r>
              <a:rPr lang="es-MX" noProof="0" dirty="0" smtClean="0">
                <a:solidFill>
                  <a:schemeClr val="bg2"/>
                </a:solidFill>
              </a:rPr>
              <a:t>Epidemiología de la Lumbalgia</a:t>
            </a:r>
            <a:endParaRPr lang="es-MX" noProof="0" dirty="0">
              <a:solidFill>
                <a:schemeClr val="bg2"/>
              </a:solidFill>
            </a:endParaRPr>
          </a:p>
        </p:txBody>
      </p:sp>
      <p:sp>
        <p:nvSpPr>
          <p:cNvPr id="2" name="Content Placeholder 1"/>
          <p:cNvSpPr>
            <a:spLocks noGrp="1"/>
          </p:cNvSpPr>
          <p:nvPr>
            <p:ph sz="half" idx="1"/>
          </p:nvPr>
        </p:nvSpPr>
        <p:spPr>
          <a:xfrm>
            <a:off x="457200" y="1600200"/>
            <a:ext cx="8291264" cy="4525963"/>
          </a:xfrm>
        </p:spPr>
        <p:txBody>
          <a:bodyPr>
            <a:noAutofit/>
          </a:bodyPr>
          <a:lstStyle/>
          <a:p>
            <a:pPr marL="260350" indent="-260350">
              <a:spcBef>
                <a:spcPts val="0"/>
              </a:spcBef>
              <a:spcAft>
                <a:spcPts val="600"/>
              </a:spcAft>
            </a:pPr>
            <a:r>
              <a:rPr lang="es-MX" sz="2400" b="1" noProof="0" dirty="0" smtClean="0"/>
              <a:t>&gt;80% </a:t>
            </a:r>
            <a:r>
              <a:rPr lang="es-MX" sz="2400" noProof="0" dirty="0" smtClean="0"/>
              <a:t>de los adultos experimentan dolor de espalda en algún momento de sus vidas</a:t>
            </a:r>
            <a:r>
              <a:rPr lang="es-MX" sz="2400" baseline="30000" noProof="0" dirty="0" smtClean="0"/>
              <a:t>1</a:t>
            </a:r>
          </a:p>
          <a:p>
            <a:pPr marL="260350" indent="-260350">
              <a:spcBef>
                <a:spcPts val="0"/>
              </a:spcBef>
              <a:spcAft>
                <a:spcPts val="600"/>
              </a:spcAft>
            </a:pPr>
            <a:r>
              <a:rPr lang="es-MX" sz="2400" noProof="0" dirty="0" smtClean="0"/>
              <a:t>La incidencia más alta es en la tercera década</a:t>
            </a:r>
            <a:r>
              <a:rPr lang="es-MX" sz="2400" baseline="30000" noProof="0" dirty="0" smtClean="0"/>
              <a:t>2 </a:t>
            </a:r>
            <a:r>
              <a:rPr lang="es-MX" sz="2400" noProof="0" dirty="0" smtClean="0"/>
              <a:t>      </a:t>
            </a:r>
          </a:p>
          <a:p>
            <a:pPr marL="260350" indent="-260350">
              <a:spcBef>
                <a:spcPts val="0"/>
              </a:spcBef>
              <a:spcAft>
                <a:spcPts val="600"/>
              </a:spcAft>
            </a:pPr>
            <a:r>
              <a:rPr lang="es-MX" sz="2400" noProof="0" dirty="0" smtClean="0"/>
              <a:t>La prevalencia general aumenta con la edad hasta la edad de 60–65 años</a:t>
            </a:r>
            <a:r>
              <a:rPr lang="es-MX" sz="2400" baseline="30000" noProof="0" dirty="0" smtClean="0"/>
              <a:t>2 </a:t>
            </a:r>
          </a:p>
          <a:p>
            <a:pPr marL="260350" indent="-260350">
              <a:spcBef>
                <a:spcPts val="0"/>
              </a:spcBef>
              <a:spcAft>
                <a:spcPts val="600"/>
              </a:spcAft>
            </a:pPr>
            <a:r>
              <a:rPr lang="es-MX" sz="2400" noProof="0" dirty="0" smtClean="0"/>
              <a:t>Hombres y mujeres son afectados igualmente</a:t>
            </a:r>
            <a:r>
              <a:rPr lang="es-MX" sz="2400" baseline="30000" noProof="0" dirty="0" smtClean="0"/>
              <a:t>3</a:t>
            </a:r>
          </a:p>
          <a:p>
            <a:pPr marL="260350" indent="-260350">
              <a:spcBef>
                <a:spcPts val="0"/>
              </a:spcBef>
              <a:spcAft>
                <a:spcPts val="600"/>
              </a:spcAft>
            </a:pPr>
            <a:r>
              <a:rPr lang="es-MX" sz="2400" b="1" noProof="0" dirty="0" smtClean="0"/>
              <a:t>5° </a:t>
            </a:r>
            <a:r>
              <a:rPr lang="es-MX" sz="2400" noProof="0" dirty="0" smtClean="0"/>
              <a:t>razón principal de consultas al médico</a:t>
            </a:r>
            <a:r>
              <a:rPr lang="es-MX" sz="2400" baseline="30000" noProof="0" dirty="0" smtClean="0"/>
              <a:t>4</a:t>
            </a:r>
          </a:p>
          <a:p>
            <a:pPr marL="260350" indent="-260350">
              <a:spcBef>
                <a:spcPts val="0"/>
              </a:spcBef>
              <a:spcAft>
                <a:spcPts val="600"/>
              </a:spcAft>
            </a:pPr>
            <a:r>
              <a:rPr lang="es-MX" sz="2400" b="1" noProof="0" dirty="0" smtClean="0"/>
              <a:t>2° </a:t>
            </a:r>
            <a:r>
              <a:rPr lang="es-MX" sz="2400" dirty="0" smtClean="0"/>
              <a:t>razón más común </a:t>
            </a:r>
            <a:r>
              <a:rPr lang="es-MX" sz="2400" noProof="0" dirty="0" smtClean="0"/>
              <a:t>(después de la enfermedad respiratoria) de </a:t>
            </a:r>
            <a:r>
              <a:rPr lang="es-MX" sz="2400" dirty="0" smtClean="0"/>
              <a:t>consultas al médico relacionadas con síntomas</a:t>
            </a:r>
            <a:r>
              <a:rPr lang="es-MX" sz="2400" baseline="30000" noProof="0" dirty="0" smtClean="0"/>
              <a:t>4</a:t>
            </a:r>
          </a:p>
          <a:p>
            <a:pPr marL="260350" indent="-260350">
              <a:spcBef>
                <a:spcPts val="0"/>
              </a:spcBef>
              <a:spcAft>
                <a:spcPts val="600"/>
              </a:spcAft>
            </a:pPr>
            <a:r>
              <a:rPr lang="es-MX" sz="2400" b="1" noProof="0" dirty="0" smtClean="0"/>
              <a:t>La causa más común </a:t>
            </a:r>
            <a:r>
              <a:rPr lang="es-MX" sz="2400" dirty="0" smtClean="0"/>
              <a:t>de discapacidad laboral</a:t>
            </a:r>
            <a:r>
              <a:rPr lang="es-MX" sz="2400" baseline="30000" noProof="0" dirty="0" smtClean="0"/>
              <a:t>5</a:t>
            </a:r>
          </a:p>
          <a:p>
            <a:pPr>
              <a:spcBef>
                <a:spcPts val="0"/>
              </a:spcBef>
              <a:spcAft>
                <a:spcPts val="600"/>
              </a:spcAft>
            </a:pPr>
            <a:endParaRPr lang="es-MX" sz="2400" baseline="30000" noProof="0" dirty="0" smtClean="0"/>
          </a:p>
          <a:p>
            <a:pPr>
              <a:spcBef>
                <a:spcPts val="0"/>
              </a:spcBef>
              <a:spcAft>
                <a:spcPts val="600"/>
              </a:spcAft>
            </a:pPr>
            <a:endParaRPr lang="es-MX" sz="2400" noProof="0" dirty="0"/>
          </a:p>
        </p:txBody>
      </p:sp>
      <p:sp>
        <p:nvSpPr>
          <p:cNvPr id="6" name="Marcador de número de diapositiva 1"/>
          <p:cNvSpPr txBox="1">
            <a:spLocks/>
          </p:cNvSpPr>
          <p:nvPr/>
        </p:nvSpPr>
        <p:spPr bwMode="auto">
          <a:xfrm>
            <a:off x="190548" y="6385590"/>
            <a:ext cx="8125868" cy="461665"/>
          </a:xfrm>
          <a:prstGeom prst="rect">
            <a:avLst/>
          </a:prstGeom>
          <a:noFill/>
          <a:ln w="9525">
            <a:noFill/>
            <a:miter lim="800000"/>
            <a:headEnd/>
            <a:tailEnd/>
          </a:ln>
        </p:spPr>
        <p:txBody>
          <a:bodyPr wrap="square" lIns="0" tIns="0" rIns="0" bIns="0" anchor="b" anchorCtr="0">
            <a:spAutoFit/>
          </a:bodyPr>
          <a:lstStyle/>
          <a:p>
            <a:pPr>
              <a:buClr>
                <a:srgbClr val="C03932"/>
              </a:buClr>
            </a:pPr>
            <a:r>
              <a:rPr lang="en-US" sz="1000" dirty="0" smtClean="0">
                <a:solidFill>
                  <a:srgbClr val="002060"/>
                </a:solidFill>
                <a:cs typeface="Arial" pitchFamily="34" charset="0"/>
              </a:rPr>
              <a:t>1. Walker </a:t>
            </a:r>
            <a:r>
              <a:rPr lang="en-US" sz="1000" dirty="0">
                <a:solidFill>
                  <a:srgbClr val="002060"/>
                </a:solidFill>
                <a:cs typeface="Arial" pitchFamily="34" charset="0"/>
              </a:rPr>
              <a:t>BF</a:t>
            </a:r>
            <a:r>
              <a:rPr lang="en-US" sz="1000" dirty="0" smtClean="0">
                <a:solidFill>
                  <a:srgbClr val="002060"/>
                </a:solidFill>
                <a:cs typeface="Arial" pitchFamily="34" charset="0"/>
              </a:rPr>
              <a:t>. </a:t>
            </a:r>
            <a:r>
              <a:rPr lang="en-US" sz="1000" i="1" dirty="0">
                <a:solidFill>
                  <a:srgbClr val="002060"/>
                </a:solidFill>
                <a:cs typeface="Arial" pitchFamily="34" charset="0"/>
              </a:rPr>
              <a:t>J Spinal </a:t>
            </a:r>
            <a:r>
              <a:rPr lang="en-US" sz="1000" i="1" dirty="0" smtClean="0">
                <a:solidFill>
                  <a:srgbClr val="002060"/>
                </a:solidFill>
                <a:cs typeface="Arial" pitchFamily="34" charset="0"/>
              </a:rPr>
              <a:t>Disord</a:t>
            </a:r>
            <a:r>
              <a:rPr lang="en-US" sz="1000" dirty="0" smtClean="0">
                <a:solidFill>
                  <a:srgbClr val="002060"/>
                </a:solidFill>
                <a:cs typeface="Arial" pitchFamily="34" charset="0"/>
              </a:rPr>
              <a:t> </a:t>
            </a:r>
            <a:r>
              <a:rPr lang="en-US" sz="1000" dirty="0">
                <a:solidFill>
                  <a:srgbClr val="002060"/>
                </a:solidFill>
                <a:cs typeface="Arial" pitchFamily="34" charset="0"/>
              </a:rPr>
              <a:t>2000</a:t>
            </a:r>
            <a:r>
              <a:rPr lang="en-US" sz="1000" dirty="0" smtClean="0">
                <a:solidFill>
                  <a:srgbClr val="002060"/>
                </a:solidFill>
                <a:cs typeface="Arial" pitchFamily="34" charset="0"/>
              </a:rPr>
              <a:t>; 13(3</a:t>
            </a:r>
            <a:r>
              <a:rPr lang="en-US" sz="1000" dirty="0">
                <a:solidFill>
                  <a:srgbClr val="002060"/>
                </a:solidFill>
                <a:cs typeface="Arial" pitchFamily="34" charset="0"/>
              </a:rPr>
              <a:t>):</a:t>
            </a:r>
            <a:r>
              <a:rPr lang="en-US" sz="1000" dirty="0" smtClean="0">
                <a:solidFill>
                  <a:srgbClr val="002060"/>
                </a:solidFill>
                <a:cs typeface="Arial" pitchFamily="34" charset="0"/>
              </a:rPr>
              <a:t>205-17; </a:t>
            </a:r>
            <a:r>
              <a:rPr lang="en-CA" sz="1000" dirty="0" smtClean="0">
                <a:solidFill>
                  <a:srgbClr val="002060"/>
                </a:solidFill>
                <a:cs typeface="Arial" pitchFamily="34" charset="0"/>
              </a:rPr>
              <a:t>2. Hoy D </a:t>
            </a:r>
            <a:r>
              <a:rPr lang="en-CA" sz="1000" i="1" dirty="0">
                <a:solidFill>
                  <a:srgbClr val="002060"/>
                </a:solidFill>
                <a:cs typeface="Arial" pitchFamily="34" charset="0"/>
              </a:rPr>
              <a:t>et al. Best Pract Res Clin </a:t>
            </a:r>
            <a:r>
              <a:rPr lang="en-CA" sz="1000" i="1" dirty="0" smtClean="0">
                <a:solidFill>
                  <a:srgbClr val="002060"/>
                </a:solidFill>
                <a:cs typeface="Arial" pitchFamily="34" charset="0"/>
              </a:rPr>
              <a:t>Rheumatol</a:t>
            </a:r>
            <a:r>
              <a:rPr lang="en-CA" sz="1000" dirty="0" smtClean="0">
                <a:solidFill>
                  <a:srgbClr val="002060"/>
                </a:solidFill>
                <a:cs typeface="Arial" pitchFamily="34" charset="0"/>
              </a:rPr>
              <a:t> 2010; 24(6</a:t>
            </a:r>
            <a:r>
              <a:rPr lang="en-CA" sz="1000" dirty="0">
                <a:solidFill>
                  <a:srgbClr val="002060"/>
                </a:solidFill>
                <a:cs typeface="Arial" pitchFamily="34" charset="0"/>
              </a:rPr>
              <a:t>):769-81</a:t>
            </a:r>
            <a:r>
              <a:rPr lang="en-US" sz="1000" dirty="0" smtClean="0">
                <a:solidFill>
                  <a:srgbClr val="002060"/>
                </a:solidFill>
                <a:cs typeface="Arial" pitchFamily="34" charset="0"/>
              </a:rPr>
              <a:t>3;</a:t>
            </a:r>
            <a:br>
              <a:rPr lang="en-US" sz="1000" dirty="0" smtClean="0">
                <a:solidFill>
                  <a:srgbClr val="002060"/>
                </a:solidFill>
                <a:cs typeface="Arial" pitchFamily="34" charset="0"/>
              </a:rPr>
            </a:br>
            <a:r>
              <a:rPr lang="en-US" sz="1000" dirty="0" smtClean="0">
                <a:solidFill>
                  <a:srgbClr val="002060"/>
                </a:solidFill>
                <a:cs typeface="Arial" pitchFamily="34" charset="0"/>
              </a:rPr>
              <a:t>3. Bassols A </a:t>
            </a:r>
            <a:r>
              <a:rPr lang="en-US" sz="1000" i="1" dirty="0" smtClean="0">
                <a:solidFill>
                  <a:srgbClr val="002060"/>
                </a:solidFill>
                <a:cs typeface="Arial" pitchFamily="34" charset="0"/>
              </a:rPr>
              <a:t>et al. Gac Sanit </a:t>
            </a:r>
            <a:r>
              <a:rPr lang="en-US" sz="1000" dirty="0">
                <a:solidFill>
                  <a:srgbClr val="002060"/>
                </a:solidFill>
                <a:cs typeface="Arial" pitchFamily="34" charset="0"/>
              </a:rPr>
              <a:t>2003; </a:t>
            </a:r>
            <a:r>
              <a:rPr lang="en-US" sz="1000" dirty="0" smtClean="0">
                <a:solidFill>
                  <a:srgbClr val="002060"/>
                </a:solidFill>
                <a:cs typeface="Arial" pitchFamily="34" charset="0"/>
              </a:rPr>
              <a:t>17(2):97-107; 4. </a:t>
            </a:r>
            <a:r>
              <a:rPr lang="de-DE" sz="1000" dirty="0" smtClean="0">
                <a:solidFill>
                  <a:srgbClr val="002060"/>
                </a:solidFill>
                <a:cs typeface="Arial" pitchFamily="34" charset="0"/>
              </a:rPr>
              <a:t>Hart LG </a:t>
            </a:r>
            <a:r>
              <a:rPr lang="de-DE" sz="1000" i="1" dirty="0" smtClean="0">
                <a:solidFill>
                  <a:srgbClr val="002060"/>
                </a:solidFill>
                <a:cs typeface="Arial" pitchFamily="34" charset="0"/>
              </a:rPr>
              <a:t>et al. </a:t>
            </a:r>
            <a:r>
              <a:rPr lang="en-CA" sz="1000" i="1" dirty="0">
                <a:solidFill>
                  <a:srgbClr val="002060"/>
                </a:solidFill>
                <a:cs typeface="Arial" pitchFamily="34" charset="0"/>
              </a:rPr>
              <a:t>Spine (Phila </a:t>
            </a:r>
            <a:r>
              <a:rPr lang="en-CA" sz="1000" i="1" dirty="0" smtClean="0">
                <a:solidFill>
                  <a:srgbClr val="002060"/>
                </a:solidFill>
                <a:cs typeface="Arial" pitchFamily="34" charset="0"/>
              </a:rPr>
              <a:t>PA 1976) </a:t>
            </a:r>
            <a:r>
              <a:rPr lang="en-CA" sz="1000" dirty="0" smtClean="0">
                <a:solidFill>
                  <a:srgbClr val="002060"/>
                </a:solidFill>
                <a:cs typeface="Arial" pitchFamily="34" charset="0"/>
              </a:rPr>
              <a:t>1995; 20(1</a:t>
            </a:r>
            <a:r>
              <a:rPr lang="en-CA" sz="1000" dirty="0">
                <a:solidFill>
                  <a:srgbClr val="002060"/>
                </a:solidFill>
                <a:cs typeface="Arial" pitchFamily="34" charset="0"/>
              </a:rPr>
              <a:t>):</a:t>
            </a:r>
            <a:r>
              <a:rPr lang="en-CA" sz="1000" dirty="0" smtClean="0">
                <a:solidFill>
                  <a:srgbClr val="002060"/>
                </a:solidFill>
                <a:cs typeface="Arial" pitchFamily="34" charset="0"/>
              </a:rPr>
              <a:t>11-9; 5. National Institutes of Health. </a:t>
            </a:r>
            <a:br>
              <a:rPr lang="en-CA" sz="1000" dirty="0" smtClean="0">
                <a:solidFill>
                  <a:srgbClr val="002060"/>
                </a:solidFill>
                <a:cs typeface="Arial" pitchFamily="34" charset="0"/>
              </a:rPr>
            </a:br>
            <a:r>
              <a:rPr lang="en-CA" sz="1000" i="1" dirty="0" smtClean="0">
                <a:solidFill>
                  <a:srgbClr val="002060"/>
                </a:solidFill>
                <a:cs typeface="Arial" pitchFamily="34" charset="0"/>
              </a:rPr>
              <a:t>Low Back Pain Fact Sheet. </a:t>
            </a:r>
            <a:r>
              <a:rPr lang="en-CA" sz="1000" dirty="0" smtClean="0">
                <a:solidFill>
                  <a:srgbClr val="002060"/>
                </a:solidFill>
                <a:cs typeface="Arial" pitchFamily="34" charset="0"/>
              </a:rPr>
              <a:t>Available at: </a:t>
            </a:r>
            <a:r>
              <a:rPr lang="en-CA" sz="1000" dirty="0" smtClean="0">
                <a:solidFill>
                  <a:srgbClr val="002060"/>
                </a:solidFill>
                <a:cs typeface="Arial" pitchFamily="34" charset="0"/>
                <a:hlinkClick r:id="rId3"/>
              </a:rPr>
              <a:t>http://www.ninds.nih.gov/disorders/backpain/detail_backpain.htm</a:t>
            </a:r>
            <a:r>
              <a:rPr lang="en-CA" sz="1000" dirty="0" smtClean="0">
                <a:solidFill>
                  <a:srgbClr val="002060"/>
                </a:solidFill>
                <a:cs typeface="Arial" pitchFamily="34" charset="0"/>
              </a:rPr>
              <a:t>. Accessed: July 22, 2013.</a:t>
            </a:r>
            <a:endParaRPr lang="en-US" sz="1000" dirty="0">
              <a:solidFill>
                <a:srgbClr val="002060"/>
              </a:solidFill>
              <a:cs typeface="Arial" pitchFamily="34" charset="0"/>
            </a:endParaRPr>
          </a:p>
        </p:txBody>
      </p:sp>
    </p:spTree>
    <p:extLst>
      <p:ext uri="{BB962C8B-B14F-4D97-AF65-F5344CB8AC3E}">
        <p14:creationId xmlns:p14="http://schemas.microsoft.com/office/powerpoint/2010/main" val="38417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274638"/>
            <a:ext cx="8229600" cy="1143000"/>
          </a:xfrm>
        </p:spPr>
        <p:txBody>
          <a:bodyPr>
            <a:noAutofit/>
          </a:bodyPr>
          <a:lstStyle/>
          <a:p>
            <a:r>
              <a:rPr lang="es-MX" sz="3600" noProof="0" dirty="0" smtClean="0"/>
              <a:t>La Espalda Baja es el Sitio Más Común de Dolor Crónico No por Cáncer</a:t>
            </a:r>
            <a:endParaRPr lang="es-MX" sz="3600" noProof="0" dirty="0"/>
          </a:p>
        </p:txBody>
      </p:sp>
      <p:sp>
        <p:nvSpPr>
          <p:cNvPr id="9" name="Marcador de número de diapositiva 1"/>
          <p:cNvSpPr txBox="1">
            <a:spLocks/>
          </p:cNvSpPr>
          <p:nvPr/>
        </p:nvSpPr>
        <p:spPr bwMode="auto">
          <a:xfrm>
            <a:off x="179512" y="6412415"/>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es-MX" sz="1200" b="1" dirty="0" smtClean="0">
                <a:solidFill>
                  <a:srgbClr val="002060"/>
                </a:solidFill>
                <a:cs typeface="Arial" pitchFamily="34" charset="0"/>
              </a:rPr>
              <a:t>*Con base en una encuesta a médicos</a:t>
            </a:r>
          </a:p>
          <a:p>
            <a:pPr>
              <a:buClr>
                <a:srgbClr val="C03932"/>
              </a:buClr>
            </a:pPr>
            <a:r>
              <a:rPr lang="es-MX" sz="1100" dirty="0" smtClean="0">
                <a:solidFill>
                  <a:srgbClr val="002060"/>
                </a:solidFill>
                <a:cs typeface="Arial" pitchFamily="34" charset="0"/>
              </a:rPr>
              <a:t>Boulanger A </a:t>
            </a:r>
            <a:r>
              <a:rPr lang="es-MX" sz="1100" i="1" dirty="0" smtClean="0">
                <a:solidFill>
                  <a:srgbClr val="002060"/>
                </a:solidFill>
                <a:cs typeface="Arial" pitchFamily="34" charset="0"/>
              </a:rPr>
              <a:t>et al. Pain Res Manage </a:t>
            </a:r>
            <a:r>
              <a:rPr lang="es-MX" sz="1100" dirty="0" smtClean="0">
                <a:solidFill>
                  <a:srgbClr val="002060"/>
                </a:solidFill>
                <a:cs typeface="Arial" pitchFamily="34" charset="0"/>
              </a:rPr>
              <a:t>2007; 12(1):39-47.</a:t>
            </a:r>
            <a:endParaRPr lang="es-MX" sz="1100" dirty="0">
              <a:solidFill>
                <a:srgbClr val="002060"/>
              </a:solidFill>
              <a:cs typeface="Arial" pitchFamily="34" charset="0"/>
            </a:endParaRPr>
          </a:p>
        </p:txBody>
      </p:sp>
      <p:graphicFrame>
        <p:nvGraphicFramePr>
          <p:cNvPr id="10" name="Chart 13"/>
          <p:cNvGraphicFramePr/>
          <p:nvPr>
            <p:extLst>
              <p:ext uri="{D42A27DB-BD31-4B8C-83A1-F6EECF244321}">
                <p14:modId xmlns:p14="http://schemas.microsoft.com/office/powerpoint/2010/main" val="2346999660"/>
              </p:ext>
            </p:extLst>
          </p:nvPr>
        </p:nvGraphicFramePr>
        <p:xfrm>
          <a:off x="285856" y="1507040"/>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s-MX" smtClean="0">
                <a:solidFill>
                  <a:srgbClr val="000000"/>
                </a:solidFill>
              </a:rPr>
              <a:pPr eaLnBrk="1" hangingPunct="1"/>
              <a:t>7</a:t>
            </a:fld>
            <a:endParaRPr lang="es-MX" dirty="0" smtClean="0">
              <a:solidFill>
                <a:srgbClr val="000000"/>
              </a:solidFill>
            </a:endParaRPr>
          </a:p>
        </p:txBody>
      </p:sp>
      <p:sp>
        <p:nvSpPr>
          <p:cNvPr id="13" name="Rectangle 1"/>
          <p:cNvSpPr/>
          <p:nvPr/>
        </p:nvSpPr>
        <p:spPr>
          <a:xfrm>
            <a:off x="160791" y="1628800"/>
            <a:ext cx="8892480" cy="683264"/>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es-MX" sz="1920" b="1" dirty="0" smtClean="0">
                <a:solidFill>
                  <a:srgbClr val="002060"/>
                </a:solidFill>
              </a:rPr>
              <a:t>Porcentaje de Pacientes con Dolor Crónico que se Quejan de Dolor en Sitios Comunes del Cuerpo*</a:t>
            </a:r>
            <a:endParaRPr lang="es-MX" sz="1920" b="1" dirty="0">
              <a:solidFill>
                <a:srgbClr val="002060"/>
              </a:solidFill>
            </a:endParaRPr>
          </a:p>
        </p:txBody>
      </p:sp>
      <p:sp>
        <p:nvSpPr>
          <p:cNvPr id="15" name="14 CuadroTexto"/>
          <p:cNvSpPr txBox="1"/>
          <p:nvPr/>
        </p:nvSpPr>
        <p:spPr>
          <a:xfrm>
            <a:off x="1508167" y="5830782"/>
            <a:ext cx="6947064" cy="323165"/>
          </a:xfrm>
          <a:prstGeom prst="rect">
            <a:avLst/>
          </a:prstGeom>
          <a:solidFill>
            <a:srgbClr val="EBF7FF"/>
          </a:solidFill>
        </p:spPr>
        <p:txBody>
          <a:bodyPr wrap="square" rtlCol="0">
            <a:spAutoFit/>
          </a:bodyPr>
          <a:lstStyle/>
          <a:p>
            <a:r>
              <a:rPr lang="es-MX" sz="1500" b="1" dirty="0" smtClean="0"/>
              <a:t>   Espalda            Rodilla                 Cuello               Cabeza                Cadera          Hombro </a:t>
            </a:r>
            <a:endParaRPr lang="es-MX" sz="1500" b="1" dirty="0"/>
          </a:p>
        </p:txBody>
      </p:sp>
    </p:spTree>
    <p:extLst>
      <p:ext uri="{BB962C8B-B14F-4D97-AF65-F5344CB8AC3E}">
        <p14:creationId xmlns:p14="http://schemas.microsoft.com/office/powerpoint/2010/main" val="27784295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a:bodyPr>
          <a:lstStyle/>
          <a:p>
            <a:r>
              <a:rPr lang="es-MX" noProof="0" dirty="0" smtClean="0"/>
              <a:t>Prevalencia Promedio de lumbalgia</a:t>
            </a:r>
            <a:endParaRPr lang="es-MX" noProof="0" dirty="0"/>
          </a:p>
        </p:txBody>
      </p:sp>
      <p:sp>
        <p:nvSpPr>
          <p:cNvPr id="9" name="Marcador de número de diapositiva 1"/>
          <p:cNvSpPr txBox="1">
            <a:spLocks/>
          </p:cNvSpPr>
          <p:nvPr/>
        </p:nvSpPr>
        <p:spPr bwMode="auto">
          <a:xfrm>
            <a:off x="107504" y="6426063"/>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es-MX" sz="1200" b="1" dirty="0" smtClean="0">
                <a:solidFill>
                  <a:srgbClr val="002060"/>
                </a:solidFill>
                <a:cs typeface="Arial" pitchFamily="34" charset="0"/>
              </a:rPr>
              <a:t>Las barras T representan el rango intercuartil </a:t>
            </a:r>
            <a:endParaRPr lang="en-US" sz="1200" b="1" dirty="0" smtClean="0">
              <a:solidFill>
                <a:srgbClr val="002060"/>
              </a:solidFill>
              <a:cs typeface="Arial" pitchFamily="34" charset="0"/>
            </a:endParaRPr>
          </a:p>
          <a:p>
            <a:pPr>
              <a:buClr>
                <a:srgbClr val="C03932"/>
              </a:buClr>
            </a:pPr>
            <a:r>
              <a:rPr lang="de-DE" sz="1100" dirty="0" smtClean="0">
                <a:solidFill>
                  <a:srgbClr val="002060"/>
                </a:solidFill>
                <a:cs typeface="Arial" pitchFamily="34" charset="0"/>
              </a:rPr>
              <a:t>Hoy D </a:t>
            </a:r>
            <a:r>
              <a:rPr lang="de-DE" sz="1100" i="1" dirty="0" smtClean="0">
                <a:solidFill>
                  <a:srgbClr val="002060"/>
                </a:solidFill>
                <a:cs typeface="Arial" pitchFamily="34" charset="0"/>
              </a:rPr>
              <a:t>et al. Arthritis Rheum</a:t>
            </a:r>
            <a:r>
              <a:rPr lang="de-DE" sz="1100" dirty="0" smtClean="0">
                <a:solidFill>
                  <a:srgbClr val="002060"/>
                </a:solidFill>
                <a:cs typeface="Arial" pitchFamily="34" charset="0"/>
              </a:rPr>
              <a:t> 2012; 64(6</a:t>
            </a:r>
            <a:r>
              <a:rPr lang="de-DE" sz="1100" dirty="0">
                <a:solidFill>
                  <a:srgbClr val="002060"/>
                </a:solidFill>
                <a:cs typeface="Arial" pitchFamily="34" charset="0"/>
              </a:rPr>
              <a:t>):</a:t>
            </a:r>
            <a:r>
              <a:rPr lang="de-DE" sz="1100" dirty="0" smtClean="0">
                <a:solidFill>
                  <a:srgbClr val="002060"/>
                </a:solidFill>
                <a:cs typeface="Arial" pitchFamily="34" charset="0"/>
              </a:rPr>
              <a:t>2028-37.</a:t>
            </a:r>
            <a:endParaRPr lang="en-US" sz="1100" dirty="0">
              <a:solidFill>
                <a:srgbClr val="002060"/>
              </a:solidFill>
              <a:cs typeface="Arial" pitchFamily="34" charset="0"/>
            </a:endParaRPr>
          </a:p>
        </p:txBody>
      </p:sp>
      <p:graphicFrame>
        <p:nvGraphicFramePr>
          <p:cNvPr id="10" name="Chart 5"/>
          <p:cNvGraphicFramePr>
            <a:graphicFrameLocks/>
          </p:cNvGraphicFramePr>
          <p:nvPr>
            <p:extLst>
              <p:ext uri="{D42A27DB-BD31-4B8C-83A1-F6EECF244321}">
                <p14:modId xmlns:p14="http://schemas.microsoft.com/office/powerpoint/2010/main" val="2855073688"/>
              </p:ext>
            </p:extLst>
          </p:nvPr>
        </p:nvGraphicFramePr>
        <p:xfrm>
          <a:off x="971600" y="1719417"/>
          <a:ext cx="712879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2351313" y="5403271"/>
            <a:ext cx="6068291" cy="369332"/>
          </a:xfrm>
          <a:prstGeom prst="rect">
            <a:avLst/>
          </a:prstGeom>
          <a:solidFill>
            <a:srgbClr val="EBF7FF"/>
          </a:solidFill>
        </p:spPr>
        <p:txBody>
          <a:bodyPr wrap="square" rtlCol="0">
            <a:spAutoFit/>
          </a:bodyPr>
          <a:lstStyle/>
          <a:p>
            <a:r>
              <a:rPr lang="es-MX" b="1" dirty="0" smtClean="0"/>
              <a:t>Punto             Un mes                   Un año            Durante la vida</a:t>
            </a:r>
            <a:endParaRPr lang="es-MX" b="1" dirty="0"/>
          </a:p>
        </p:txBody>
      </p:sp>
    </p:spTree>
    <p:extLst>
      <p:ext uri="{BB962C8B-B14F-4D97-AF65-F5344CB8AC3E}">
        <p14:creationId xmlns:p14="http://schemas.microsoft.com/office/powerpoint/2010/main" val="1199282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noProof="0" dirty="0" smtClean="0"/>
              <a:t>Prevalencia Puntual de Lumbalgia</a:t>
            </a:r>
            <a:endParaRPr lang="es-MX" noProof="0" dirty="0"/>
          </a:p>
        </p:txBody>
      </p:sp>
      <p:sp>
        <p:nvSpPr>
          <p:cNvPr id="9" name="Marcador de número de diapositiva 1"/>
          <p:cNvSpPr txBox="1">
            <a:spLocks/>
          </p:cNvSpPr>
          <p:nvPr/>
        </p:nvSpPr>
        <p:spPr bwMode="auto">
          <a:xfrm>
            <a:off x="107504" y="6635553"/>
            <a:ext cx="8664575" cy="169277"/>
          </a:xfrm>
          <a:prstGeom prst="rect">
            <a:avLst/>
          </a:prstGeom>
          <a:noFill/>
          <a:ln w="9525">
            <a:noFill/>
            <a:miter lim="800000"/>
            <a:headEnd/>
            <a:tailEnd/>
          </a:ln>
        </p:spPr>
        <p:txBody>
          <a:bodyPr wrap="square" lIns="0" tIns="0" rIns="0" bIns="0" anchor="b" anchorCtr="0">
            <a:spAutoFit/>
          </a:bodyPr>
          <a:lstStyle/>
          <a:p>
            <a:pPr>
              <a:spcAft>
                <a:spcPts val="0"/>
              </a:spcAft>
              <a:buClr>
                <a:schemeClr val="accent2"/>
              </a:buClr>
              <a:buNone/>
            </a:pPr>
            <a:r>
              <a:rPr lang="en-US" sz="1100" dirty="0">
                <a:solidFill>
                  <a:srgbClr val="002060"/>
                </a:solidFill>
                <a:cs typeface="Arial" pitchFamily="34" charset="0"/>
              </a:rPr>
              <a:t>Walker BF</a:t>
            </a:r>
            <a:r>
              <a:rPr lang="en-US" sz="1100" dirty="0" smtClean="0">
                <a:solidFill>
                  <a:srgbClr val="002060"/>
                </a:solidFill>
                <a:cs typeface="Arial" pitchFamily="34" charset="0"/>
              </a:rPr>
              <a:t>. </a:t>
            </a:r>
            <a:r>
              <a:rPr lang="en-US" sz="1100" i="1" dirty="0">
                <a:solidFill>
                  <a:srgbClr val="002060"/>
                </a:solidFill>
                <a:cs typeface="Arial" pitchFamily="34" charset="0"/>
              </a:rPr>
              <a:t>J Spinal </a:t>
            </a:r>
            <a:r>
              <a:rPr lang="en-US" sz="1100" i="1" dirty="0" smtClean="0">
                <a:solidFill>
                  <a:srgbClr val="002060"/>
                </a:solidFill>
                <a:cs typeface="Arial" pitchFamily="34" charset="0"/>
              </a:rPr>
              <a:t>Disord</a:t>
            </a:r>
            <a:r>
              <a:rPr lang="en-US" sz="1100" dirty="0" smtClean="0">
                <a:solidFill>
                  <a:srgbClr val="002060"/>
                </a:solidFill>
                <a:cs typeface="Arial" pitchFamily="34" charset="0"/>
              </a:rPr>
              <a:t> </a:t>
            </a:r>
            <a:r>
              <a:rPr lang="en-US" sz="1100" dirty="0">
                <a:solidFill>
                  <a:srgbClr val="002060"/>
                </a:solidFill>
                <a:cs typeface="Arial" pitchFamily="34" charset="0"/>
              </a:rPr>
              <a:t>2000</a:t>
            </a:r>
            <a:r>
              <a:rPr lang="en-US" sz="1100" dirty="0" smtClean="0">
                <a:solidFill>
                  <a:srgbClr val="002060"/>
                </a:solidFill>
                <a:cs typeface="Arial" pitchFamily="34" charset="0"/>
              </a:rPr>
              <a:t>; 13(3</a:t>
            </a:r>
            <a:r>
              <a:rPr lang="en-US" sz="1100" dirty="0">
                <a:solidFill>
                  <a:srgbClr val="002060"/>
                </a:solidFill>
                <a:cs typeface="Arial" pitchFamily="34" charset="0"/>
              </a:rPr>
              <a:t>):</a:t>
            </a:r>
            <a:r>
              <a:rPr lang="en-US" sz="1100" dirty="0" smtClean="0">
                <a:solidFill>
                  <a:srgbClr val="002060"/>
                </a:solidFill>
                <a:cs typeface="Arial" pitchFamily="34" charset="0"/>
              </a:rPr>
              <a:t>205-17</a:t>
            </a:r>
            <a:r>
              <a:rPr lang="en-US" sz="1100" dirty="0">
                <a:solidFill>
                  <a:srgbClr val="002060"/>
                </a:solidFill>
                <a:cs typeface="Arial" pitchFamily="34" charset="0"/>
              </a:rPr>
              <a:t>.</a:t>
            </a:r>
          </a:p>
        </p:txBody>
      </p:sp>
      <p:graphicFrame>
        <p:nvGraphicFramePr>
          <p:cNvPr id="11" name="Chart 10"/>
          <p:cNvGraphicFramePr/>
          <p:nvPr>
            <p:extLst>
              <p:ext uri="{D42A27DB-BD31-4B8C-83A1-F6EECF244321}">
                <p14:modId xmlns:p14="http://schemas.microsoft.com/office/powerpoint/2010/main" val="512936093"/>
              </p:ext>
            </p:extLst>
          </p:nvPr>
        </p:nvGraphicFramePr>
        <p:xfrm>
          <a:off x="250825" y="1268413"/>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3"/>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9</a:t>
            </a:fld>
            <a:endParaRPr lang="en-US" dirty="0"/>
          </a:p>
        </p:txBody>
      </p:sp>
    </p:spTree>
    <p:extLst>
      <p:ext uri="{BB962C8B-B14F-4D97-AF65-F5344CB8AC3E}">
        <p14:creationId xmlns:p14="http://schemas.microsoft.com/office/powerpoint/2010/main" val="25758488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FLY1301_3">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10119</TotalTime>
  <Words>5157</Words>
  <Application>Microsoft Office PowerPoint</Application>
  <PresentationFormat>On-screen Show (4:3)</PresentationFormat>
  <Paragraphs>745</Paragraphs>
  <Slides>36</Slides>
  <Notes>36</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Office Theme</vt:lpstr>
      <vt:lpstr>GPFLY1301_3</vt:lpstr>
      <vt:lpstr>5_Office Theme</vt:lpstr>
      <vt:lpstr>1_Office Theme</vt:lpstr>
      <vt:lpstr>6_Custom Design</vt:lpstr>
      <vt:lpstr>16_Custom Design</vt:lpstr>
      <vt:lpstr>PowerPoint Presentation</vt:lpstr>
      <vt:lpstr>Comité de Desarrollo</vt:lpstr>
      <vt:lpstr>Objetivos de Aprendizaje</vt:lpstr>
      <vt:lpstr>epidemiologÍA</vt:lpstr>
      <vt:lpstr>PowerPoint Presentation</vt:lpstr>
      <vt:lpstr>Epidemiología de la Lumbalgia</vt:lpstr>
      <vt:lpstr>La Espalda Baja es el Sitio Más Común de Dolor Crónico No por Cáncer</vt:lpstr>
      <vt:lpstr>Prevalencia Promedio de lumbalgia</vt:lpstr>
      <vt:lpstr>Prevalencia Puntual de Lumbalgia</vt:lpstr>
      <vt:lpstr>Prevalencia Anual de Lumbalgia</vt:lpstr>
      <vt:lpstr>Prevalencia de Lumbalgia Durante la Vida</vt:lpstr>
      <vt:lpstr>Prevalencia de Lumbalgia</vt:lpstr>
      <vt:lpstr>Prevalencia de Lumbalgia por Género</vt:lpstr>
      <vt:lpstr>Prevalencia de Lumbalgia*</vt:lpstr>
      <vt:lpstr>Prevalencia No Ajustada de Lumbalgia en la Población General</vt:lpstr>
      <vt:lpstr>Prevalencia No Ajustada de Lumbalgia en la Población General (continúa)</vt:lpstr>
      <vt:lpstr>Factores Asociados con la Lumbalgia</vt:lpstr>
      <vt:lpstr>Dolor Neuropático en  Lumbalgia Crónica</vt:lpstr>
      <vt:lpstr>Prevalencia de Dolor Neuropático*</vt:lpstr>
      <vt:lpstr>La Lumbalgia Es El Tipo Más Común de Dolor Neuropático*</vt:lpstr>
      <vt:lpstr>¿Cuántos pacientes desarrollan lumbalgia crónica?</vt:lpstr>
      <vt:lpstr>Causas de Lumbalgia Crónica</vt:lpstr>
      <vt:lpstr>Factores de Riesgo de Lumbalgia</vt:lpstr>
      <vt:lpstr>Incidencia de Lumbalgia</vt:lpstr>
      <vt:lpstr>Duración de la  Lumbalgia</vt:lpstr>
      <vt:lpstr>Resultado de la Lumbalgia</vt:lpstr>
      <vt:lpstr>Recurrencia de la Lumbalgia</vt:lpstr>
      <vt:lpstr>Recurrencia de la Lumbalgia Después del Primer Episodio</vt:lpstr>
      <vt:lpstr>Remisión de la  Lumbalgia</vt:lpstr>
      <vt:lpstr>Factores de Pronóstico de Recurrencia de la Lumbalgia</vt:lpstr>
      <vt:lpstr>Consecuencias de la Lumbalgia</vt:lpstr>
      <vt:lpstr>Lumbalgia y Consultas Médicas</vt:lpstr>
      <vt:lpstr>Búsqueda de Atención Médica para Lumbalgia</vt:lpstr>
      <vt:lpstr>¿A quién consultan los pacientes con lumbalgia? </vt:lpstr>
      <vt:lpstr>PowerPoint Presentation</vt:lpstr>
      <vt:lpstr>Epidemiología de la Lumbalgia: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1034</cp:revision>
  <cp:lastPrinted>2013-10-21T14:39:45Z</cp:lastPrinted>
  <dcterms:created xsi:type="dcterms:W3CDTF">2013-05-13T15:57:48Z</dcterms:created>
  <dcterms:modified xsi:type="dcterms:W3CDTF">2015-07-06T18:32:38Z</dcterms:modified>
</cp:coreProperties>
</file>