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4296" r:id="rId5"/>
    <p:sldMasterId id="2147484410" r:id="rId6"/>
  </p:sldMasterIdLst>
  <p:notesMasterIdLst>
    <p:notesMasterId r:id="rId22"/>
  </p:notesMasterIdLst>
  <p:sldIdLst>
    <p:sldId id="1087" r:id="rId7"/>
    <p:sldId id="1088" r:id="rId8"/>
    <p:sldId id="1089" r:id="rId9"/>
    <p:sldId id="1616" r:id="rId10"/>
    <p:sldId id="1617" r:id="rId11"/>
    <p:sldId id="1618" r:id="rId12"/>
    <p:sldId id="1619" r:id="rId13"/>
    <p:sldId id="1620" r:id="rId14"/>
    <p:sldId id="1621" r:id="rId15"/>
    <p:sldId id="1622" r:id="rId16"/>
    <p:sldId id="1623" r:id="rId17"/>
    <p:sldId id="1624" r:id="rId18"/>
    <p:sldId id="1625" r:id="rId19"/>
    <p:sldId id="1626" r:id="rId20"/>
    <p:sldId id="1627"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Staub" initials="" lastIdx="3" clrIdx="0"/>
  <p:cmAuthor id="1" name="SALOMONP"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5929"/>
    <a:srgbClr val="D3C2A9"/>
    <a:srgbClr val="BCA17A"/>
    <a:srgbClr val="FAF0D6"/>
    <a:srgbClr val="6F523D"/>
    <a:srgbClr val="FF0066"/>
    <a:srgbClr val="CCD5E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62545" autoAdjust="0"/>
  </p:normalViewPr>
  <p:slideViewPr>
    <p:cSldViewPr>
      <p:cViewPr>
        <p:scale>
          <a:sx n="70" d="100"/>
          <a:sy n="70" d="100"/>
        </p:scale>
        <p:origin x="-2880" y="-94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2232" y="12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983560" cy="4880610"/>
          </a:xfrm>
        </p:spPr>
        <p:txBody>
          <a:bodyPr>
            <a:normAutofit/>
          </a:bodyPr>
          <a:lstStyle/>
          <a:p>
            <a:pPr>
              <a:lnSpc>
                <a:spcPct val="110000"/>
              </a:lnSpc>
              <a:spcAft>
                <a:spcPts val="300"/>
              </a:spcAft>
            </a:pPr>
            <a:r>
              <a:rPr lang="es-MX" b="1" dirty="0" smtClean="0">
                <a:ea typeface="ＭＳ Ｐゴシック" pitchFamily="34" charset="-128"/>
              </a:rPr>
              <a:t>Notas del Conferencista</a:t>
            </a:r>
          </a:p>
          <a:p>
            <a:pPr eaLnBrk="1" hangingPunct="1">
              <a:lnSpc>
                <a:spcPct val="110000"/>
              </a:lnSpc>
              <a:spcAft>
                <a:spcPts val="300"/>
              </a:spcAft>
            </a:pPr>
            <a:r>
              <a:rPr lang="es-MX" b="0" dirty="0" smtClean="0">
                <a:ea typeface="ＭＳ Ｐゴシック" pitchFamily="34" charset="-128"/>
              </a:rPr>
              <a:t>Roffey et al (2010) realizaron una revisión sistemática de la literatura científica para evaluar la relación causal entre </a:t>
            </a:r>
            <a:r>
              <a:rPr lang="es-MX" dirty="0" smtClean="0"/>
              <a:t>posturas ocupacionales inadecuadas y l</a:t>
            </a:r>
            <a:r>
              <a:rPr lang="es-MX" b="0" dirty="0" smtClean="0">
                <a:ea typeface="ＭＳ Ｐゴシック" pitchFamily="34" charset="-128"/>
              </a:rPr>
              <a:t>umbalgia. De las casi </a:t>
            </a:r>
            <a:r>
              <a:rPr lang="es-MX" b="0" baseline="0" dirty="0" smtClean="0">
                <a:ea typeface="ＭＳ Ｐゴシック" pitchFamily="34" charset="-128"/>
              </a:rPr>
              <a:t>2800 </a:t>
            </a:r>
            <a:r>
              <a:rPr lang="es-MX" dirty="0" smtClean="0"/>
              <a:t>citas bibliográficas revisadas,</a:t>
            </a:r>
            <a:r>
              <a:rPr lang="es-MX" baseline="0" dirty="0" smtClean="0"/>
              <a:t> </a:t>
            </a:r>
            <a:r>
              <a:rPr lang="es-MX" dirty="0" smtClean="0"/>
              <a:t>8 fueron considerados estudios de gran calidad. Tres estudios fueron casos controlados, uno fue de una muestra representativa (transversal) y cuatro fueron cohortes prospectivas.</a:t>
            </a:r>
          </a:p>
          <a:p>
            <a:pPr>
              <a:lnSpc>
                <a:spcPct val="110000"/>
              </a:lnSpc>
              <a:spcAft>
                <a:spcPts val="300"/>
              </a:spcAft>
            </a:pPr>
            <a:r>
              <a:rPr lang="es-MX" dirty="0" smtClean="0"/>
              <a:t>Los siguientes criterios de Bradford-Hill de causalidad fueron evaluados para cada categoría de resultado:</a:t>
            </a:r>
          </a:p>
          <a:p>
            <a:pPr marL="142875" indent="-142875">
              <a:lnSpc>
                <a:spcPct val="110000"/>
              </a:lnSpc>
              <a:spcAft>
                <a:spcPts val="300"/>
              </a:spcAft>
              <a:buFont typeface="+mj-lt"/>
              <a:buAutoNum type="arabicPeriod"/>
            </a:pPr>
            <a:r>
              <a:rPr lang="es-MX" b="1" dirty="0" smtClean="0"/>
              <a:t>Asociación </a:t>
            </a:r>
            <a:r>
              <a:rPr lang="es-MX" dirty="0" smtClean="0"/>
              <a:t>(incluyendo la fuerza de asociaciones importantes): evidencia fuerte, consistente no mostró asociación </a:t>
            </a:r>
            <a:r>
              <a:rPr lang="es-MX" dirty="0" smtClean="0">
                <a:ea typeface="ＭＳ Ｐゴシック" pitchFamily="34" charset="-128"/>
              </a:rPr>
              <a:t>entre </a:t>
            </a:r>
            <a:r>
              <a:rPr lang="es-MX" dirty="0" smtClean="0"/>
              <a:t>posturas ocupacionales inadecuadas y l</a:t>
            </a:r>
            <a:r>
              <a:rPr lang="es-MX" dirty="0" smtClean="0">
                <a:ea typeface="ＭＳ Ｐゴシック" pitchFamily="34" charset="-128"/>
              </a:rPr>
              <a:t>umbalgia</a:t>
            </a:r>
            <a:endParaRPr lang="es-MX" dirty="0" smtClean="0"/>
          </a:p>
          <a:p>
            <a:pPr marL="142875" indent="-142875">
              <a:lnSpc>
                <a:spcPct val="110000"/>
              </a:lnSpc>
              <a:spcAft>
                <a:spcPts val="300"/>
              </a:spcAft>
              <a:buFont typeface="+mj-lt"/>
              <a:buAutoNum type="arabicPeriod"/>
            </a:pPr>
            <a:r>
              <a:rPr lang="es-MX" b="1" dirty="0" smtClean="0"/>
              <a:t>Respuesta a la dosis</a:t>
            </a:r>
            <a:r>
              <a:rPr lang="es-MX" dirty="0" smtClean="0"/>
              <a:t>: uno de los 2 estudios que analizaron la respuesta a la dosis</a:t>
            </a:r>
            <a:r>
              <a:rPr lang="es-MX" baseline="0" dirty="0" smtClean="0"/>
              <a:t> demostró una tendencia </a:t>
            </a:r>
            <a:r>
              <a:rPr lang="es-MX" dirty="0" smtClean="0"/>
              <a:t>dosis-respuesta </a:t>
            </a:r>
            <a:r>
              <a:rPr lang="es-MX" baseline="0" dirty="0" smtClean="0"/>
              <a:t>no importante</a:t>
            </a:r>
            <a:endParaRPr lang="es-MX" dirty="0" smtClean="0"/>
          </a:p>
          <a:p>
            <a:pPr marL="142875" indent="-142875">
              <a:lnSpc>
                <a:spcPct val="110000"/>
              </a:lnSpc>
              <a:spcAft>
                <a:spcPts val="300"/>
              </a:spcAft>
              <a:buFont typeface="+mj-lt"/>
              <a:buAutoNum type="arabicPeriod"/>
            </a:pPr>
            <a:r>
              <a:rPr lang="es-MX" b="1" dirty="0" smtClean="0"/>
              <a:t>Experimento</a:t>
            </a:r>
            <a:r>
              <a:rPr lang="es-MX" dirty="0" smtClean="0"/>
              <a:t>: no se identificaron estudios que cumplieran con este criterio</a:t>
            </a:r>
          </a:p>
          <a:p>
            <a:pPr marL="142875" indent="-142875">
              <a:lnSpc>
                <a:spcPct val="110000"/>
              </a:lnSpc>
              <a:spcAft>
                <a:spcPts val="300"/>
              </a:spcAft>
              <a:buFont typeface="+mj-lt"/>
              <a:buAutoNum type="arabicPeriod"/>
            </a:pPr>
            <a:r>
              <a:rPr lang="es-MX" b="1" dirty="0" smtClean="0"/>
              <a:t>Temporalidad</a:t>
            </a:r>
            <a:r>
              <a:rPr lang="es-MX" dirty="0" smtClean="0"/>
              <a:t>: </a:t>
            </a:r>
            <a:r>
              <a:rPr lang="es-MX" baseline="0" dirty="0" smtClean="0"/>
              <a:t>tres estudios analizaron la temporalidad y los 3 demostraron estimaciones de riesgo no importantes</a:t>
            </a:r>
            <a:endParaRPr lang="es-MX" dirty="0" smtClean="0"/>
          </a:p>
          <a:p>
            <a:pPr marL="142875" indent="-142875">
              <a:lnSpc>
                <a:spcPct val="110000"/>
              </a:lnSpc>
              <a:spcAft>
                <a:spcPts val="300"/>
              </a:spcAft>
              <a:buFont typeface="+mj-lt"/>
              <a:buAutoNum type="arabicPeriod"/>
            </a:pPr>
            <a:r>
              <a:rPr lang="es-MX" b="1" dirty="0" smtClean="0"/>
              <a:t>Plausibilidad biológica</a:t>
            </a:r>
            <a:r>
              <a:rPr lang="es-MX" dirty="0" smtClean="0"/>
              <a:t>: </a:t>
            </a:r>
            <a:r>
              <a:rPr lang="es-MX" baseline="0" dirty="0" smtClean="0"/>
              <a:t>dos de los estudios discutieron la plausibilidad biológica</a:t>
            </a:r>
          </a:p>
          <a:p>
            <a:pPr>
              <a:lnSpc>
                <a:spcPct val="110000"/>
              </a:lnSpc>
              <a:spcAft>
                <a:spcPts val="300"/>
              </a:spcAft>
            </a:pPr>
            <a:r>
              <a:rPr lang="es-MX" baseline="0" dirty="0" smtClean="0"/>
              <a:t>En conclusión, es improbable que las </a:t>
            </a:r>
            <a:r>
              <a:rPr lang="es-MX" dirty="0" smtClean="0"/>
              <a:t>posturas ocupacionales inadecuadas fueran causas independientes de lumbalgia en las poblaciones estudiadas.</a:t>
            </a:r>
          </a:p>
          <a:p>
            <a:pPr marL="0" marR="0" indent="0" algn="l" defTabSz="914400" rtl="0" eaLnBrk="1" fontAlgn="auto" latinLnBrk="0" hangingPunct="1">
              <a:lnSpc>
                <a:spcPct val="110000"/>
              </a:lnSpc>
              <a:spcBef>
                <a:spcPts val="0"/>
              </a:spcBef>
              <a:spcAft>
                <a:spcPts val="300"/>
              </a:spcAft>
              <a:buClrTx/>
              <a:buSzTx/>
              <a:buFontTx/>
              <a:buNone/>
              <a:tabLst/>
              <a:defRPr/>
            </a:pPr>
            <a:r>
              <a:rPr lang="es-MX" b="1" dirty="0" smtClean="0">
                <a:ea typeface="ＭＳ Ｐゴシック" pitchFamily="34" charset="-128"/>
              </a:rPr>
              <a:t>Referencia</a:t>
            </a:r>
          </a:p>
          <a:p>
            <a:pPr>
              <a:lnSpc>
                <a:spcPct val="110000"/>
              </a:lnSpc>
              <a:spcAft>
                <a:spcPts val="300"/>
              </a:spcAft>
              <a:defRPr/>
            </a:pPr>
            <a:r>
              <a:rPr lang="en-US" dirty="0" smtClean="0">
                <a:ea typeface="ＭＳ Ｐゴシック" pitchFamily="34" charset="-128"/>
              </a:rPr>
              <a:t>Roffey DM </a:t>
            </a:r>
            <a:r>
              <a:rPr lang="en-US" i="1" dirty="0" smtClean="0">
                <a:ea typeface="ＭＳ Ｐゴシック" pitchFamily="34" charset="-128"/>
              </a:rPr>
              <a:t>et al. </a:t>
            </a:r>
            <a:r>
              <a:rPr lang="en-US" dirty="0" smtClean="0">
                <a:ea typeface="ＭＳ Ｐゴシック" pitchFamily="34" charset="-128"/>
              </a:rPr>
              <a:t>Causal assessment of awkward occupational postures and low back pain: results of a systematic review. </a:t>
            </a:r>
            <a:r>
              <a:rPr lang="en-US" i="1" dirty="0" smtClean="0">
                <a:ea typeface="ＭＳ Ｐゴシック" pitchFamily="34" charset="-128"/>
              </a:rPr>
              <a:t>Spine J</a:t>
            </a:r>
            <a:r>
              <a:rPr lang="en-US" dirty="0" smtClean="0">
                <a:ea typeface="ＭＳ Ｐゴシック" pitchFamily="34" charset="-128"/>
              </a:rPr>
              <a:t> 2010; 10(1):89-99.</a:t>
            </a:r>
          </a:p>
          <a:p>
            <a:pPr marL="0" marR="0" indent="0" algn="l" defTabSz="914400" rtl="0" eaLnBrk="1" fontAlgn="auto" latinLnBrk="0" hangingPunct="1">
              <a:lnSpc>
                <a:spcPct val="110000"/>
              </a:lnSpc>
              <a:spcBef>
                <a:spcPts val="0"/>
              </a:spcBef>
              <a:spcAft>
                <a:spcPts val="300"/>
              </a:spcAft>
              <a:buClrTx/>
              <a:buSzTx/>
              <a:buFontTx/>
              <a:buNone/>
              <a:tabLst/>
              <a:defRPr/>
            </a:pPr>
            <a:endParaRPr lang="es-MX" b="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24898"/>
          </a:xfrm>
        </p:spPr>
        <p:txBody>
          <a:bodyPr>
            <a:normAutofit lnSpcReduction="10000"/>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es-MX" b="1" dirty="0" smtClean="0">
                <a:ea typeface="ＭＳ Ｐゴシック" pitchFamily="34" charset="-128"/>
              </a:rPr>
              <a:t>Notas del Conferencista</a:t>
            </a:r>
          </a:p>
          <a:p>
            <a:pPr marL="0" marR="0" indent="0" algn="l" defTabSz="914400" rtl="0" eaLnBrk="1" fontAlgn="auto" latinLnBrk="0" hangingPunct="1">
              <a:lnSpc>
                <a:spcPct val="110000"/>
              </a:lnSpc>
              <a:spcBef>
                <a:spcPts val="0"/>
              </a:spcBef>
              <a:spcAft>
                <a:spcPts val="600"/>
              </a:spcAft>
              <a:buClrTx/>
              <a:buSzTx/>
              <a:buFontTx/>
              <a:buNone/>
              <a:tabLst/>
              <a:defRPr/>
            </a:pPr>
            <a:r>
              <a:rPr lang="es-MX" dirty="0" smtClean="0">
                <a:ea typeface="ＭＳ Ｐゴシック" pitchFamily="34" charset="-128"/>
              </a:rPr>
              <a:t>Macarthur et al (1995) reportaron que las mujeres sometidas a anestesia epidural durante el parto tuvieron mayor incidencia de l</a:t>
            </a:r>
            <a:r>
              <a:rPr lang="es-MX" baseline="0" dirty="0" smtClean="0">
                <a:ea typeface="ＭＳ Ｐゴシック" pitchFamily="34" charset="-128"/>
              </a:rPr>
              <a:t>umbalgia el día después del alumbramiento.  No hubo diferencia entre la incidencia de lumbalgia entre mujeres con o sin anestesia epidural al momento del parto en puntos de tiempo subsiguientes.</a:t>
            </a:r>
          </a:p>
          <a:p>
            <a:pPr>
              <a:lnSpc>
                <a:spcPct val="110000"/>
              </a:lnSpc>
              <a:defRPr/>
            </a:pPr>
            <a:r>
              <a:rPr lang="es-MX" b="0" dirty="0" smtClean="0">
                <a:ea typeface="ＭＳ Ｐゴシック" pitchFamily="34" charset="-128"/>
              </a:rPr>
              <a:t>Howell et al (2002) aleatorizaron a los participantes a un grupo </a:t>
            </a:r>
            <a:r>
              <a:rPr lang="es-MX" b="0" baseline="0" dirty="0" smtClean="0">
                <a:ea typeface="ＭＳ Ｐゴシック" pitchFamily="34" charset="-128"/>
              </a:rPr>
              <a:t>epidural o no-epidural.</a:t>
            </a:r>
            <a:r>
              <a:rPr lang="es-MX" b="0" dirty="0" smtClean="0">
                <a:ea typeface="ＭＳ Ｐゴシック" pitchFamily="34" charset="-128"/>
              </a:rPr>
              <a:t> </a:t>
            </a:r>
            <a:r>
              <a:rPr lang="es-MX" dirty="0" smtClean="0"/>
              <a:t>El dolor de espalda fue muy común en ambos grupos 1 años después del alumbramiento pero la mayoría de las mujeres que reportaron dolor de espalda habían experimentado el mismo dolor antes del parto. Las mujeres en el grupo epidural tendieron más a reportar dolor severo pero persistente y el dolor reciente fue más común entre las mujeres en el grupo control. Ninguna de las diferencias entre los grupos fue estadísticamente importante. De manera análoga, no se detectaron diferencias importantes en las medidas de movilidad o discapacidad funcional. Los autores concluyeron que el dolor de espalda es muy común después del parto e incluso 2 años después pero que la analgesia epidural aparentemente no influencia la incidencia de dolor o discapacidad funcional.</a:t>
            </a:r>
          </a:p>
          <a:p>
            <a:pPr marL="0" marR="0" indent="0" algn="l" defTabSz="914400" rtl="0" eaLnBrk="1" fontAlgn="auto" latinLnBrk="0" hangingPunct="1">
              <a:lnSpc>
                <a:spcPct val="110000"/>
              </a:lnSpc>
              <a:spcBef>
                <a:spcPts val="0"/>
              </a:spcBef>
              <a:spcAft>
                <a:spcPts val="600"/>
              </a:spcAft>
              <a:buClrTx/>
              <a:buSzTx/>
              <a:buFontTx/>
              <a:buNone/>
              <a:tabLst/>
              <a:defRPr/>
            </a:pPr>
            <a:r>
              <a:rPr lang="es-MX" b="1" dirty="0" smtClean="0">
                <a:ea typeface="ＭＳ Ｐゴシック" pitchFamily="34" charset="-128"/>
              </a:rPr>
              <a:t>Referencias</a:t>
            </a:r>
          </a:p>
          <a:p>
            <a:pPr>
              <a:lnSpc>
                <a:spcPct val="110000"/>
              </a:lnSpc>
              <a:defRPr/>
            </a:pPr>
            <a:r>
              <a:rPr lang="en-US" dirty="0" smtClean="0">
                <a:ea typeface="ＭＳ Ｐゴシック" pitchFamily="34" charset="-128"/>
              </a:rPr>
              <a:t>Howell CJ </a:t>
            </a:r>
            <a:r>
              <a:rPr lang="en-US" i="1" dirty="0" smtClean="0">
                <a:ea typeface="ＭＳ Ｐゴシック" pitchFamily="34" charset="-128"/>
              </a:rPr>
              <a:t>et al. </a:t>
            </a:r>
            <a:r>
              <a:rPr lang="en-US" dirty="0" smtClean="0">
                <a:ea typeface="ＭＳ Ｐゴシック" pitchFamily="34" charset="-128"/>
              </a:rPr>
              <a:t>Randomised study of long term outcome after epidural versus non-epidural analgesia during labour. </a:t>
            </a:r>
            <a:r>
              <a:rPr lang="en-US" i="1" dirty="0" smtClean="0">
                <a:ea typeface="ＭＳ Ｐゴシック" pitchFamily="34" charset="-128"/>
              </a:rPr>
              <a:t>BMJ</a:t>
            </a:r>
            <a:r>
              <a:rPr lang="en-US" dirty="0" smtClean="0">
                <a:ea typeface="ＭＳ Ｐゴシック" pitchFamily="34" charset="-128"/>
              </a:rPr>
              <a:t> 2002; 325(7360):357.</a:t>
            </a:r>
          </a:p>
          <a:p>
            <a:pPr>
              <a:lnSpc>
                <a:spcPct val="110000"/>
              </a:lnSpc>
              <a:defRPr/>
            </a:pPr>
            <a:r>
              <a:rPr lang="en-CA" dirty="0" smtClean="0">
                <a:ea typeface="ＭＳ Ｐゴシック" pitchFamily="34" charset="-128"/>
              </a:rPr>
              <a:t>Macarthur </a:t>
            </a:r>
            <a:r>
              <a:rPr lang="en-CA" i="1" dirty="0" smtClean="0">
                <a:ea typeface="ＭＳ Ｐゴシック" pitchFamily="34" charset="-128"/>
              </a:rPr>
              <a:t>A et al. </a:t>
            </a:r>
            <a:r>
              <a:rPr lang="en-CA" dirty="0" smtClean="0">
                <a:ea typeface="ＭＳ Ｐゴシック" pitchFamily="34" charset="-128"/>
              </a:rPr>
              <a:t>Epidural anaesthesia and low back pain after delivery: a prospective cohort study. </a:t>
            </a:r>
            <a:r>
              <a:rPr lang="en-CA" i="1" dirty="0" smtClean="0">
                <a:ea typeface="ＭＳ Ｐゴシック" pitchFamily="34" charset="-128"/>
              </a:rPr>
              <a:t>BMJ</a:t>
            </a:r>
            <a:r>
              <a:rPr lang="en-CA" dirty="0" smtClean="0">
                <a:ea typeface="ＭＳ Ｐゴシック" pitchFamily="34" charset="-128"/>
              </a:rPr>
              <a:t> 1995; 311(7016):1336-9.</a:t>
            </a: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ea typeface="ＭＳ Ｐゴシック" pitchFamily="34" charset="-128"/>
              </a:rPr>
              <a:t>Notas del Conferencista</a:t>
            </a:r>
          </a:p>
          <a:p>
            <a:pPr eaLnBrk="1" hangingPunct="1">
              <a:spcAft>
                <a:spcPts val="600"/>
              </a:spcAft>
            </a:pPr>
            <a:r>
              <a:rPr lang="es-MX" dirty="0" smtClean="0">
                <a:ea typeface="ＭＳ Ｐゴシック" pitchFamily="34" charset="-128"/>
              </a:rPr>
              <a:t>El meta-análisis realizado por </a:t>
            </a:r>
            <a:r>
              <a:rPr lang="es-MX" baseline="0" dirty="0" smtClean="0">
                <a:ea typeface="ＭＳ Ｐゴシック" pitchFamily="34" charset="-128"/>
              </a:rPr>
              <a:t>Shiri et al (2010) incluyó 33 estudios, la mayoría de los cuales fueron transversales. Su análisis demostró que el sobrepeso y la obesidad aumentan el riesgo de l</a:t>
            </a:r>
            <a:r>
              <a:rPr lang="es-MX" dirty="0" smtClean="0"/>
              <a:t>umbalgia. Además, el sobrepeso y la obesidad tienen la asociación más fuerte con la búsqueda de atención para lumbalgia y lumbalgia crónica. </a:t>
            </a:r>
          </a:p>
          <a:p>
            <a:pPr eaLnBrk="1" hangingPunct="1">
              <a:spcAft>
                <a:spcPts val="600"/>
              </a:spcAft>
            </a:pPr>
            <a:r>
              <a:rPr lang="es-MX" b="1" dirty="0" smtClean="0">
                <a:ea typeface="ＭＳ Ｐゴシック" pitchFamily="34" charset="-128"/>
              </a:rPr>
              <a:t>Referencia</a:t>
            </a:r>
          </a:p>
          <a:p>
            <a:pPr>
              <a:defRPr/>
            </a:pPr>
            <a:r>
              <a:rPr lang="en-US" dirty="0" smtClean="0">
                <a:ea typeface="ＭＳ Ｐゴシック" pitchFamily="34" charset="-128"/>
              </a:rPr>
              <a:t>Shiri R </a:t>
            </a:r>
            <a:r>
              <a:rPr lang="en-US" i="1" dirty="0" smtClean="0">
                <a:ea typeface="ＭＳ Ｐゴシック" pitchFamily="34" charset="-128"/>
              </a:rPr>
              <a:t>et al. </a:t>
            </a:r>
            <a:r>
              <a:rPr lang="en-US" dirty="0" smtClean="0">
                <a:ea typeface="ＭＳ Ｐゴシック" pitchFamily="34" charset="-128"/>
              </a:rPr>
              <a:t>The association between obesity and low back pain: a meta-analysis. </a:t>
            </a:r>
            <a:br>
              <a:rPr lang="en-US" dirty="0" smtClean="0">
                <a:ea typeface="ＭＳ Ｐゴシック" pitchFamily="34" charset="-128"/>
              </a:rPr>
            </a:br>
            <a:r>
              <a:rPr lang="en-US" i="1" dirty="0" smtClean="0">
                <a:ea typeface="ＭＳ Ｐゴシック" pitchFamily="34" charset="-128"/>
              </a:rPr>
              <a:t>Am</a:t>
            </a:r>
            <a:r>
              <a:rPr lang="en-US" dirty="0" smtClean="0">
                <a:ea typeface="ＭＳ Ｐゴシック" pitchFamily="34" charset="-128"/>
              </a:rPr>
              <a:t> </a:t>
            </a:r>
            <a:r>
              <a:rPr lang="en-US" i="1" dirty="0" smtClean="0">
                <a:ea typeface="ＭＳ Ｐゴシック" pitchFamily="34" charset="-128"/>
              </a:rPr>
              <a:t>J Epidemiol</a:t>
            </a:r>
            <a:r>
              <a:rPr lang="en-US" dirty="0" smtClean="0">
                <a:ea typeface="ＭＳ Ｐゴシック" pitchFamily="34" charset="-128"/>
              </a:rPr>
              <a:t> 2010; 171(2):135-54.</a:t>
            </a: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ea typeface="ＭＳ Ｐゴシック" pitchFamily="34" charset="-128"/>
              </a:rPr>
              <a:t>Notas del Conferencista</a:t>
            </a:r>
          </a:p>
          <a:p>
            <a:pPr eaLnBrk="1" hangingPunct="1">
              <a:spcAft>
                <a:spcPts val="600"/>
              </a:spcAft>
            </a:pPr>
            <a:r>
              <a:rPr lang="es-MX" dirty="0" smtClean="0">
                <a:ea typeface="ＭＳ Ｐゴシック" pitchFamily="34" charset="-128"/>
              </a:rPr>
              <a:t>Un meta-análisis realizado por </a:t>
            </a:r>
            <a:r>
              <a:rPr lang="es-MX" baseline="0" dirty="0" smtClean="0">
                <a:ea typeface="ＭＳ Ｐゴシック" pitchFamily="34" charset="-128"/>
              </a:rPr>
              <a:t>Shiri et al (2010), que incluyó 40 estudios, </a:t>
            </a:r>
            <a:r>
              <a:rPr lang="es-MX" dirty="0" smtClean="0"/>
              <a:t>demostró una relación positiva entre la historia de fumador y la prevalencia e incidencia de l</a:t>
            </a:r>
            <a:r>
              <a:rPr lang="es-MX" baseline="0" dirty="0" smtClean="0"/>
              <a:t>umbalgia.</a:t>
            </a:r>
            <a:r>
              <a:rPr lang="es-MX" dirty="0" smtClean="0"/>
              <a:t> Los fumadores actuales tuvieron más lumbalgia que los ex fumadores que reportaron más dolor de espalda que las personas que nunca habían fumado</a:t>
            </a:r>
            <a:r>
              <a:rPr lang="es-MX" baseline="0" dirty="0" smtClean="0"/>
              <a:t>.</a:t>
            </a:r>
            <a:r>
              <a:rPr lang="es-MX" dirty="0" smtClean="0"/>
              <a:t> Los fumadores actuales tuvieron la asociación más fuerte con lumbalgia discapacitante.</a:t>
            </a:r>
            <a:r>
              <a:rPr lang="es-MX" baseline="0" dirty="0" smtClean="0"/>
              <a:t> </a:t>
            </a:r>
            <a:r>
              <a:rPr lang="es-MX" dirty="0" smtClean="0">
                <a:ea typeface="ＭＳ Ｐゴシック" pitchFamily="34" charset="-128"/>
              </a:rPr>
              <a:t>Fumar casi duplicó el riesgo de lumbalgia (razón de momios= 1.82; </a:t>
            </a:r>
            <a:r>
              <a:rPr lang="es-MX" i="1" dirty="0" smtClean="0">
                <a:ea typeface="ＭＳ Ｐゴシック" pitchFamily="34" charset="-128"/>
              </a:rPr>
              <a:t>p</a:t>
            </a:r>
            <a:r>
              <a:rPr lang="es-MX" dirty="0" smtClean="0">
                <a:ea typeface="ＭＳ Ｐゴシック" pitchFamily="34" charset="-128"/>
              </a:rPr>
              <a:t> &lt;0.05).</a:t>
            </a:r>
          </a:p>
          <a:p>
            <a:pPr eaLnBrk="1" hangingPunct="1">
              <a:spcAft>
                <a:spcPts val="600"/>
              </a:spcAft>
            </a:pPr>
            <a:endParaRPr lang="es-MX" dirty="0" smtClean="0">
              <a:ea typeface="ＭＳ Ｐゴシック" pitchFamily="34" charset="-128"/>
            </a:endParaRPr>
          </a:p>
          <a:p>
            <a:pPr>
              <a:spcAft>
                <a:spcPts val="600"/>
              </a:spcAft>
            </a:pPr>
            <a:r>
              <a:rPr lang="es-MX" b="1" dirty="0" smtClean="0">
                <a:ea typeface="ＭＳ Ｐゴシック" pitchFamily="34" charset="-128"/>
              </a:rPr>
              <a:t>Referencia</a:t>
            </a:r>
          </a:p>
          <a:p>
            <a:pPr>
              <a:defRPr/>
            </a:pPr>
            <a:r>
              <a:rPr lang="en-US" dirty="0" smtClean="0">
                <a:ea typeface="ＭＳ Ｐゴシック" pitchFamily="34" charset="-128"/>
              </a:rPr>
              <a:t>Shiri R </a:t>
            </a:r>
            <a:r>
              <a:rPr lang="en-US" i="1" dirty="0" smtClean="0">
                <a:ea typeface="ＭＳ Ｐゴシック" pitchFamily="34" charset="-128"/>
              </a:rPr>
              <a:t>et al</a:t>
            </a:r>
            <a:r>
              <a:rPr lang="en-US" dirty="0" smtClean="0">
                <a:ea typeface="ＭＳ Ｐゴシック" pitchFamily="34" charset="-128"/>
              </a:rPr>
              <a:t>. The association between smoking and low back pain: a meta-analysis. </a:t>
            </a:r>
            <a:r>
              <a:rPr lang="en-US" i="1" dirty="0" smtClean="0">
                <a:ea typeface="ＭＳ Ｐゴシック" pitchFamily="34" charset="-128"/>
              </a:rPr>
              <a:t>Am J Med</a:t>
            </a:r>
            <a:r>
              <a:rPr lang="en-US" dirty="0" smtClean="0">
                <a:ea typeface="ＭＳ Ｐゴシック" pitchFamily="34" charset="-128"/>
              </a:rPr>
              <a:t> 2010; 123(1):87.e7-35.</a:t>
            </a:r>
          </a:p>
          <a:p>
            <a:pPr>
              <a:spcAft>
                <a:spcPts val="600"/>
              </a:spcAft>
            </a:pPr>
            <a:endParaRPr lang="es-MX"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415790"/>
            <a:ext cx="6597352" cy="4183380"/>
          </a:xfrm>
        </p:spPr>
        <p:txBody>
          <a:bodyPr>
            <a:no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ea typeface="ＭＳ Ｐゴシック" pitchFamily="34" charset="-128"/>
              </a:rPr>
              <a:t>Notas del Conferencista </a:t>
            </a:r>
            <a:endParaRPr lang="es-MX" dirty="0" smtClean="0">
              <a:ea typeface="ＭＳ Ｐゴシック" pitchFamily="34" charset="-128"/>
            </a:endParaRPr>
          </a:p>
          <a:p>
            <a:pPr>
              <a:spcAft>
                <a:spcPts val="600"/>
              </a:spcAft>
            </a:pPr>
            <a:r>
              <a:rPr lang="es-MX" dirty="0" smtClean="0">
                <a:ea typeface="ＭＳ Ｐゴシック" pitchFamily="34" charset="-128"/>
              </a:rPr>
              <a:t>Leijon y Mulder (2009) realizaron un estudio de 26,611 pacientes  (de 21–64 años) con un seguimiento de 16 años en Estocolmo, Suecia para investigar las tendencias de tiempo de lumbalgia y angustia psicológica concurrente en la población general. </a:t>
            </a:r>
          </a:p>
          <a:p>
            <a:r>
              <a:rPr lang="es-MX" dirty="0" smtClean="0">
                <a:ea typeface="ＭＳ Ｐゴシック" pitchFamily="34" charset="-128"/>
              </a:rPr>
              <a:t>Cada 4 años (1990–2006), se envió un cuestionario auto-administrado incluyendo el Cuestionario de Salud General (GHQ-12) y una pregunta sobre lumbalgia a una muestra aleatoria de la población de Estocolmo.</a:t>
            </a:r>
          </a:p>
          <a:p>
            <a:r>
              <a:rPr lang="es-MX" dirty="0" smtClean="0"/>
              <a:t>La prevalencia de lumbalgia auto-reportada aumentó moderadamente entre mujeres durante el periodo de 16-años, de 12.5</a:t>
            </a:r>
            <a:r>
              <a:rPr lang="es-MX" dirty="0" smtClean="0">
                <a:ea typeface="ＭＳ Ｐゴシック" pitchFamily="34" charset="-128"/>
              </a:rPr>
              <a:t>–</a:t>
            </a:r>
            <a:r>
              <a:rPr lang="es-MX" dirty="0" smtClean="0"/>
              <a:t>16.4% (razón de tasas de prevalencia(PRR) 1.31; IC 95% 1.11</a:t>
            </a:r>
            <a:r>
              <a:rPr lang="es-MX" dirty="0" smtClean="0">
                <a:ea typeface="ＭＳ Ｐゴシック" pitchFamily="34" charset="-128"/>
              </a:rPr>
              <a:t>–</a:t>
            </a:r>
            <a:r>
              <a:rPr lang="es-MX" dirty="0" smtClean="0"/>
              <a:t>1.55) mientras que no cambió para los hombres (PRR 1.02; IC 95% 0.85</a:t>
            </a:r>
            <a:r>
              <a:rPr lang="es-MX" dirty="0" smtClean="0">
                <a:ea typeface="ＭＳ Ｐゴシック" pitchFamily="34" charset="-128"/>
              </a:rPr>
              <a:t>–</a:t>
            </a:r>
            <a:r>
              <a:rPr lang="es-MX" dirty="0" smtClean="0"/>
              <a:t>1.23). En contraste, en personas con angustia psicológica concurrente, la prevalencia de lumbalgia aumentó considerablemente, de 2.6% a 5.9% entre mujeres (PRR 2.23; IC 95%1.53</a:t>
            </a:r>
            <a:r>
              <a:rPr lang="es-MX" dirty="0" smtClean="0">
                <a:ea typeface="ＭＳ Ｐゴシック" pitchFamily="34" charset="-128"/>
              </a:rPr>
              <a:t>–</a:t>
            </a:r>
            <a:r>
              <a:rPr lang="es-MX" dirty="0" smtClean="0"/>
              <a:t>3.24) y de 1.9% a 3.5% entre hombres (PRR 1.82; IC 95% 1.14</a:t>
            </a:r>
            <a:r>
              <a:rPr lang="es-MX" dirty="0" smtClean="0">
                <a:ea typeface="ＭＳ Ｐゴシック" pitchFamily="34" charset="-128"/>
              </a:rPr>
              <a:t>–</a:t>
            </a:r>
            <a:r>
              <a:rPr lang="es-MX" dirty="0" smtClean="0"/>
              <a:t>2.90). La prevalencia de lumbalgia y lumbalgia con angustia psicológica concurrente aparentemente fluctuó algo durante el periodo.</a:t>
            </a:r>
          </a:p>
          <a:p>
            <a:pPr>
              <a:spcAft>
                <a:spcPts val="600"/>
              </a:spcAft>
            </a:pPr>
            <a:r>
              <a:rPr lang="es-MX" b="1" dirty="0" smtClean="0">
                <a:ea typeface="ＭＳ Ｐゴシック" pitchFamily="34" charset="-128"/>
              </a:rPr>
              <a:t>Referencia</a:t>
            </a:r>
          </a:p>
          <a:p>
            <a:r>
              <a:rPr lang="en-US" dirty="0" smtClean="0">
                <a:ea typeface="ＭＳ Ｐゴシック" pitchFamily="34" charset="-128"/>
              </a:rPr>
              <a:t>Leijon O, Mulder M. Prevalence of low back pain and concurrent psychological distress over a 16-year period. </a:t>
            </a:r>
            <a:r>
              <a:rPr lang="en-US" i="1" dirty="0" smtClean="0">
                <a:ea typeface="ＭＳ Ｐゴシック" pitchFamily="34" charset="-128"/>
              </a:rPr>
              <a:t>Occup Environ Med</a:t>
            </a:r>
            <a:r>
              <a:rPr lang="en-US" dirty="0" smtClean="0">
                <a:ea typeface="ＭＳ Ｐゴシック" pitchFamily="34" charset="-128"/>
              </a:rPr>
              <a:t> 2009; 66(2):137-9.</a:t>
            </a:r>
          </a:p>
          <a:p>
            <a:pPr>
              <a:spcAft>
                <a:spcPts val="600"/>
              </a:spcAft>
            </a:pPr>
            <a:endParaRPr lang="es-MX" dirty="0" smtClean="0">
              <a:ea typeface="ＭＳ Ｐゴシック" pitchFamily="34" charset="-128"/>
            </a:endParaRPr>
          </a:p>
          <a:p>
            <a:pPr>
              <a:spcAft>
                <a:spcPts val="600"/>
              </a:spcAft>
            </a:pPr>
            <a:endParaRPr lang="es-MX"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b="1" dirty="0" smtClean="0">
                <a:ea typeface="ＭＳ Ｐゴシック" pitchFamily="34" charset="-128"/>
              </a:rPr>
              <a:t>Notas del Conferencista</a:t>
            </a:r>
          </a:p>
          <a:p>
            <a:pPr>
              <a:defRPr/>
            </a:pPr>
            <a:r>
              <a:rPr lang="es-MX" dirty="0" smtClean="0"/>
              <a:t>La evidencia acumulativa indica que el ejercicio es </a:t>
            </a:r>
            <a:r>
              <a:rPr lang="es-MX" baseline="0" dirty="0" smtClean="0"/>
              <a:t>fundamental para el manejo de  lumbalgia crónica porque puede aliviar considerablemente el dolor y reducir la discapacidad. Los músculos multífidos lumbares</a:t>
            </a:r>
            <a:r>
              <a:rPr lang="es-MX" dirty="0" smtClean="0"/>
              <a:t> son importantes estabilizadores de la espalda baja y la disfunción de los músculos multífidos lumbares es una causa común de l</a:t>
            </a:r>
            <a:r>
              <a:rPr lang="es-MX" baseline="0" dirty="0" smtClean="0"/>
              <a:t>umbalgia. Por lo anterior, el acondicionamiento </a:t>
            </a:r>
            <a:r>
              <a:rPr lang="es-MX" dirty="0" smtClean="0"/>
              <a:t>de los músculos multífidos lumbares </a:t>
            </a:r>
            <a:r>
              <a:rPr lang="es-MX" baseline="0" dirty="0" smtClean="0"/>
              <a:t>es un punto de inicio importante para el régimen de manejo.</a:t>
            </a:r>
          </a:p>
          <a:p>
            <a:pPr marL="0" marR="0" indent="0" algn="l" defTabSz="914400" rtl="0" eaLnBrk="1" fontAlgn="auto" latinLnBrk="0" hangingPunct="1">
              <a:lnSpc>
                <a:spcPct val="100000"/>
              </a:lnSpc>
              <a:spcBef>
                <a:spcPts val="0"/>
              </a:spcBef>
              <a:spcAft>
                <a:spcPts val="600"/>
              </a:spcAft>
              <a:buClrTx/>
              <a:buSzTx/>
              <a:buFontTx/>
              <a:buNone/>
              <a:tabLst/>
              <a:defRPr/>
            </a:pPr>
            <a:r>
              <a:rPr lang="es-MX" b="1" dirty="0" smtClean="0">
                <a:ea typeface="ＭＳ Ｐゴシック" pitchFamily="34" charset="-128"/>
              </a:rPr>
              <a:t>Referencia</a:t>
            </a:r>
          </a:p>
          <a:p>
            <a:pPr>
              <a:defRPr/>
            </a:pPr>
            <a:r>
              <a:rPr lang="en-CA" dirty="0" smtClean="0">
                <a:ea typeface="ＭＳ Ｐゴシック" pitchFamily="34" charset="-128"/>
              </a:rPr>
              <a:t>Bhangle SD </a:t>
            </a:r>
            <a:r>
              <a:rPr lang="en-CA" i="1" dirty="0" smtClean="0">
                <a:ea typeface="ＭＳ Ｐゴシック" pitchFamily="34" charset="-128"/>
              </a:rPr>
              <a:t>et al.</a:t>
            </a:r>
            <a:r>
              <a:rPr lang="en-CA" dirty="0" smtClean="0">
                <a:ea typeface="ＭＳ Ｐゴシック" pitchFamily="34" charset="-128"/>
              </a:rPr>
              <a:t> Back pain made simple: an approach based on principles and evidence</a:t>
            </a:r>
            <a:r>
              <a:rPr lang="en-CA" i="1" dirty="0" smtClean="0">
                <a:ea typeface="ＭＳ Ｐゴシック" pitchFamily="34" charset="-128"/>
              </a:rPr>
              <a:t>. Cleve Clin J Med</a:t>
            </a:r>
            <a:r>
              <a:rPr lang="en-CA" dirty="0" smtClean="0">
                <a:ea typeface="ＭＳ Ｐゴシック" pitchFamily="34" charset="-128"/>
              </a:rPr>
              <a:t> 2009; 76(7):393-9.</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15</a:t>
            </a:fld>
            <a:endParaRPr lang="en-CA" dirty="0"/>
          </a:p>
        </p:txBody>
      </p:sp>
    </p:spTree>
    <p:extLst>
      <p:ext uri="{BB962C8B-B14F-4D97-AF65-F5344CB8AC3E}">
        <p14:creationId xmlns:p14="http://schemas.microsoft.com/office/powerpoint/2010/main" val="89291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r>
              <a:rPr lang="es-MX"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de esta sección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391894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incluye algunas </a:t>
            </a:r>
            <a:r>
              <a:rPr lang="es-MX" baseline="0" dirty="0" smtClean="0"/>
              <a:t>Preguntas Frecuentes acerca de dolor en general. Las respuestas a estas preguntas se encuentran en las siguientes slides.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extLst>
      <p:ext uri="{BB962C8B-B14F-4D97-AF65-F5344CB8AC3E}">
        <p14:creationId xmlns:p14="http://schemas.microsoft.com/office/powerpoint/2010/main" val="257081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415790"/>
            <a:ext cx="6264696" cy="4183380"/>
          </a:xfrm>
        </p:spPr>
        <p:txBody>
          <a:bodyPr>
            <a:normAutofit/>
          </a:bodyPr>
          <a:lstStyle/>
          <a:p>
            <a:pPr eaLnBrk="1" hangingPunct="1">
              <a:spcAft>
                <a:spcPts val="600"/>
              </a:spcAft>
            </a:pPr>
            <a:r>
              <a:rPr lang="es-MX" b="1" dirty="0" smtClean="0">
                <a:ea typeface="ＭＳ Ｐゴシック" pitchFamily="34" charset="-128"/>
              </a:rPr>
              <a:t>Notas del Conferencista</a:t>
            </a:r>
          </a:p>
          <a:p>
            <a:pPr>
              <a:spcAft>
                <a:spcPts val="600"/>
              </a:spcAft>
            </a:pPr>
            <a:r>
              <a:rPr lang="es-MX" dirty="0" smtClean="0"/>
              <a:t>Noriega-Elío et al (2005) </a:t>
            </a:r>
            <a:r>
              <a:rPr lang="es-MX" dirty="0" smtClean="0">
                <a:ea typeface="ＭＳ Ｐゴシック" pitchFamily="34" charset="-128"/>
              </a:rPr>
              <a:t>realizaron un estudio retrospectivo para analizar 7 años de datos de un hospital del Instituto Mexicano del Seguro Social </a:t>
            </a:r>
            <a:r>
              <a:rPr lang="es-MX" dirty="0" smtClean="0"/>
              <a:t>(IMSS) en la Ciudad de México. En el año 2002, se emitieron </a:t>
            </a:r>
            <a:r>
              <a:rPr lang="es-MX" dirty="0" smtClean="0">
                <a:ea typeface="ＭＳ Ｐゴシック" pitchFamily="34" charset="-128"/>
              </a:rPr>
              <a:t>16,252 fallos por discapacidad de los cuales </a:t>
            </a:r>
            <a:r>
              <a:rPr lang="es-MX" baseline="0" dirty="0" smtClean="0">
                <a:ea typeface="ＭＳ Ｐゴシック" pitchFamily="34" charset="-128"/>
              </a:rPr>
              <a:t>más del 10% cubrieron incidentes de lumbalgia. Durante el periodo del estudio, 210 casos obtuvieron incapacidades por lumbalgia. Los autores concluyeron que los resultados demostraron una asociación e interacciones entre lumbalgia debilitante y la posición </a:t>
            </a:r>
            <a:r>
              <a:rPr lang="es-MX" dirty="0" smtClean="0">
                <a:ea typeface="ＭＳ Ｐゴシック" pitchFamily="34" charset="-128"/>
              </a:rPr>
              <a:t>laboral</a:t>
            </a:r>
            <a:r>
              <a:rPr lang="es-MX" dirty="0" smtClean="0"/>
              <a:t>, el tiempo en el trabajo y el esfuerzo físico y la carga de pesos en el trabajo.</a:t>
            </a:r>
          </a:p>
          <a:p>
            <a:pPr eaLnBrk="1" hangingPunct="1">
              <a:spcAft>
                <a:spcPts val="600"/>
              </a:spcAft>
            </a:pPr>
            <a:r>
              <a:rPr lang="es-MX" b="1" dirty="0" smtClean="0">
                <a:ea typeface="ＭＳ Ｐゴシック" pitchFamily="34" charset="-128"/>
              </a:rPr>
              <a:t>Referencia</a:t>
            </a:r>
          </a:p>
          <a:p>
            <a:pPr>
              <a:defRPr/>
            </a:pPr>
            <a:r>
              <a:rPr lang="en-US" dirty="0" smtClean="0"/>
              <a:t>Noriega-Elío M </a:t>
            </a:r>
            <a:r>
              <a:rPr lang="en-US" i="1" dirty="0" smtClean="0"/>
              <a:t>et al. </a:t>
            </a:r>
            <a:r>
              <a:rPr lang="en-US" dirty="0" smtClean="0"/>
              <a:t>The debate on lower back pain and its relationship to work: a retrospective study of workers on sick leave. </a:t>
            </a:r>
            <a:r>
              <a:rPr lang="en-US" i="1" dirty="0" smtClean="0"/>
              <a:t>Cad Saude Publica </a:t>
            </a:r>
            <a:r>
              <a:rPr lang="en-US" dirty="0" smtClean="0"/>
              <a:t>2005; 21(3):887-97. </a:t>
            </a:r>
          </a:p>
          <a:p>
            <a:pPr marL="0" marR="0" indent="0" algn="l" defTabSz="914400" rtl="0" eaLnBrk="1" fontAlgn="auto" latinLnBrk="0" hangingPunct="1">
              <a:spcBef>
                <a:spcPts val="0"/>
              </a:spcBef>
              <a:spcAft>
                <a:spcPts val="600"/>
              </a:spcAft>
              <a:buClrTx/>
              <a:buSzTx/>
              <a:buFontTx/>
              <a:buNone/>
              <a:tabLst/>
              <a:defRPr/>
            </a:pPr>
            <a:endParaRPr lang="es-MX" dirty="0" smtClean="0"/>
          </a:p>
          <a:p>
            <a:pPr marL="0" marR="0" indent="0" algn="l" defTabSz="914400" rtl="0" eaLnBrk="1" fontAlgn="auto" latinLnBrk="0" hangingPunct="1">
              <a:spcBef>
                <a:spcPts val="0"/>
              </a:spcBef>
              <a:spcAft>
                <a:spcPts val="600"/>
              </a:spcAft>
              <a:buClrTx/>
              <a:buSzTx/>
              <a:buFontTx/>
              <a:buNone/>
              <a:tabLst/>
              <a:defRPr/>
            </a:pPr>
            <a:endParaRPr lang="es-MX" dirty="0" smtClean="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52890"/>
          </a:xfrm>
        </p:spPr>
        <p:txBody>
          <a:bodyPr>
            <a:noAutofit/>
          </a:bodyPr>
          <a:lstStyle/>
          <a:p>
            <a:pPr>
              <a:spcAft>
                <a:spcPts val="600"/>
              </a:spcAft>
            </a:pPr>
            <a:r>
              <a:rPr lang="es-MX" b="1" dirty="0" smtClean="0">
                <a:ea typeface="ＭＳ Ｐゴシック" pitchFamily="34" charset="-128"/>
              </a:rPr>
              <a:t>Notas del Conferencista</a:t>
            </a:r>
          </a:p>
          <a:p>
            <a:pPr eaLnBrk="1" hangingPunct="1">
              <a:spcAft>
                <a:spcPts val="600"/>
              </a:spcAft>
            </a:pPr>
            <a:r>
              <a:rPr lang="es-MX" dirty="0" smtClean="0">
                <a:ea typeface="ＭＳ Ｐゴシック" pitchFamily="34" charset="-128"/>
              </a:rPr>
              <a:t>Roffey et al (2010) realizaron una revisión sistemática de casi </a:t>
            </a:r>
            <a:r>
              <a:rPr lang="es-MX" baseline="0" dirty="0" smtClean="0">
                <a:ea typeface="ＭＳ Ｐゴシック" pitchFamily="34" charset="-128"/>
              </a:rPr>
              <a:t>2800 citas bibliográficas que resultaron en cinco estudios de gran calidad (n = 5309)</a:t>
            </a:r>
            <a:r>
              <a:rPr lang="es-MX" dirty="0" smtClean="0">
                <a:ea typeface="ＭＳ Ｐゴシック" pitchFamily="34" charset="-128"/>
              </a:rPr>
              <a:t> </a:t>
            </a:r>
            <a:r>
              <a:rPr lang="es-MX" baseline="0" dirty="0" smtClean="0">
                <a:ea typeface="ＭＳ Ｐゴシック" pitchFamily="34" charset="-128"/>
              </a:rPr>
              <a:t>para extraer datos y determinar si existe una relación causal entre estar de pie en el trabajo y l</a:t>
            </a:r>
            <a:r>
              <a:rPr lang="es-MX" dirty="0" smtClean="0"/>
              <a:t>umbalgia. </a:t>
            </a:r>
            <a:br>
              <a:rPr lang="es-MX" dirty="0" smtClean="0"/>
            </a:br>
            <a:r>
              <a:rPr lang="es-MX" dirty="0" smtClean="0"/>
              <a:t>Tres estudios fueron casos controlados y dos fueron prospectivos</a:t>
            </a:r>
            <a:r>
              <a:rPr lang="es-MX" baseline="0" dirty="0" smtClean="0"/>
              <a:t>. </a:t>
            </a:r>
            <a:endParaRPr lang="es-MX" dirty="0" smtClean="0">
              <a:ea typeface="ＭＳ Ｐゴシック" pitchFamily="34" charset="-128"/>
            </a:endParaRPr>
          </a:p>
          <a:p>
            <a:pPr>
              <a:spcAft>
                <a:spcPts val="600"/>
              </a:spcAft>
            </a:pPr>
            <a:r>
              <a:rPr lang="es-MX" dirty="0" smtClean="0"/>
              <a:t>Los siguientes criterios de Bradford-Hill de causalidad fueron evaluados para cada categoría de resultado:</a:t>
            </a:r>
          </a:p>
          <a:p>
            <a:pPr marL="180975" indent="-180975">
              <a:spcAft>
                <a:spcPts val="300"/>
              </a:spcAft>
              <a:buFont typeface="+mj-lt"/>
              <a:buAutoNum type="arabicPeriod"/>
            </a:pPr>
            <a:r>
              <a:rPr lang="es-MX" b="1" dirty="0" smtClean="0"/>
              <a:t>Asociación</a:t>
            </a:r>
            <a:r>
              <a:rPr lang="es-MX" dirty="0" smtClean="0"/>
              <a:t> (incluyendo la fuerza de asociaciones importantes): </a:t>
            </a:r>
            <a:r>
              <a:rPr lang="es-MX" baseline="0" dirty="0" smtClean="0"/>
              <a:t>cuatro de 5 estudios no mostraron asociación.</a:t>
            </a:r>
            <a:endParaRPr lang="es-MX" dirty="0" smtClean="0"/>
          </a:p>
          <a:p>
            <a:pPr marL="180975" indent="-180975">
              <a:spcAft>
                <a:spcPts val="300"/>
              </a:spcAft>
              <a:buFont typeface="+mj-lt"/>
              <a:buAutoNum type="arabicPeriod"/>
            </a:pPr>
            <a:r>
              <a:rPr lang="es-MX" b="1" dirty="0" smtClean="0"/>
              <a:t>Respuesta a la dosis</a:t>
            </a:r>
            <a:r>
              <a:rPr lang="es-MX" dirty="0" smtClean="0"/>
              <a:t>: no se encontró una tendencia dosis-respuesta importante en el estudio en que este aspecto fue evaluado.</a:t>
            </a:r>
          </a:p>
          <a:p>
            <a:pPr marL="180975" indent="-180975">
              <a:spcAft>
                <a:spcPts val="300"/>
              </a:spcAft>
              <a:buFont typeface="+mj-lt"/>
              <a:buAutoNum type="arabicPeriod"/>
            </a:pPr>
            <a:r>
              <a:rPr lang="es-MX" b="1" dirty="0" smtClean="0"/>
              <a:t>Experimento: </a:t>
            </a:r>
            <a:r>
              <a:rPr lang="es-MX" dirty="0" smtClean="0"/>
              <a:t>ninguno de los estudios cumplió este criterio.</a:t>
            </a:r>
          </a:p>
          <a:p>
            <a:pPr marL="180975" indent="-180975">
              <a:spcAft>
                <a:spcPts val="300"/>
              </a:spcAft>
              <a:buFont typeface="+mj-lt"/>
              <a:buAutoNum type="arabicPeriod"/>
            </a:pPr>
            <a:r>
              <a:rPr lang="es-MX" b="1" dirty="0" smtClean="0"/>
              <a:t>Temporalidad</a:t>
            </a:r>
            <a:r>
              <a:rPr lang="es-MX" dirty="0" smtClean="0"/>
              <a:t>: </a:t>
            </a:r>
            <a:r>
              <a:rPr lang="es-MX" baseline="0" dirty="0" smtClean="0"/>
              <a:t>dos de 3 estudios que evaluaron este criterio no mostraron evidencia de temporalidad.</a:t>
            </a:r>
            <a:endParaRPr lang="es-MX" dirty="0" smtClean="0"/>
          </a:p>
          <a:p>
            <a:pPr marL="180975" indent="-180975">
              <a:buFont typeface="+mj-lt"/>
              <a:buAutoNum type="arabicPeriod"/>
            </a:pPr>
            <a:r>
              <a:rPr lang="es-MX" b="1" dirty="0" smtClean="0"/>
              <a:t>Plausibilidad biológica</a:t>
            </a:r>
            <a:r>
              <a:rPr lang="es-MX" dirty="0" smtClean="0"/>
              <a:t>: esto se discutió solo en un estudio</a:t>
            </a:r>
            <a:r>
              <a:rPr lang="es-MX" baseline="0" dirty="0" smtClean="0"/>
              <a:t>.</a:t>
            </a:r>
          </a:p>
          <a:p>
            <a:pPr>
              <a:spcAft>
                <a:spcPts val="600"/>
              </a:spcAft>
            </a:pPr>
            <a:r>
              <a:rPr lang="es-MX" baseline="0" dirty="0" smtClean="0"/>
              <a:t>En conclusión, estar de pie no es un factor en el desarrollo de lumbalgia.</a:t>
            </a:r>
          </a:p>
          <a:p>
            <a:pPr eaLnBrk="1" hangingPunct="1">
              <a:spcAft>
                <a:spcPts val="600"/>
              </a:spcAft>
            </a:pPr>
            <a:r>
              <a:rPr lang="es-MX" b="1" dirty="0" smtClean="0">
                <a:ea typeface="ＭＳ Ｐゴシック" pitchFamily="34" charset="-128"/>
              </a:rPr>
              <a:t>Referencia</a:t>
            </a:r>
          </a:p>
          <a:p>
            <a:pPr>
              <a:defRPr/>
            </a:pPr>
            <a:r>
              <a:rPr lang="en-CA" dirty="0" smtClean="0">
                <a:ea typeface="ＭＳ Ｐゴシック" pitchFamily="34" charset="-128"/>
              </a:rPr>
              <a:t>Roffey DM </a:t>
            </a:r>
            <a:r>
              <a:rPr lang="en-CA" i="1" dirty="0" smtClean="0">
                <a:ea typeface="ＭＳ Ｐゴシック" pitchFamily="34" charset="-128"/>
              </a:rPr>
              <a:t>et al. </a:t>
            </a:r>
            <a:r>
              <a:rPr lang="en-CA" dirty="0" smtClean="0">
                <a:ea typeface="ＭＳ Ｐゴシック" pitchFamily="34" charset="-128"/>
              </a:rPr>
              <a:t>Causal assessment of occupational standing or walking and low back pain: results of a systematic review. </a:t>
            </a:r>
            <a:r>
              <a:rPr lang="en-CA" i="1" dirty="0" smtClean="0">
                <a:ea typeface="ＭＳ Ｐゴシック" pitchFamily="34" charset="-128"/>
              </a:rPr>
              <a:t>Spine J</a:t>
            </a:r>
            <a:r>
              <a:rPr lang="en-CA" dirty="0" smtClean="0">
                <a:ea typeface="ＭＳ Ｐゴシック" pitchFamily="34" charset="-128"/>
              </a:rPr>
              <a:t> 2010; 10(3):262-72.</a:t>
            </a:r>
          </a:p>
          <a:p>
            <a:pPr marL="0" marR="0" indent="0" algn="l" defTabSz="914400" rtl="0" eaLnBrk="1" fontAlgn="auto" latinLnBrk="0" hangingPunct="1">
              <a:spcBef>
                <a:spcPts val="0"/>
              </a:spcBef>
              <a:spcAft>
                <a:spcPts val="600"/>
              </a:spcAft>
              <a:buClrTx/>
              <a:buSzTx/>
              <a:buFontTx/>
              <a:buNone/>
              <a:tabLst/>
              <a:defRPr/>
            </a:pPr>
            <a:endParaRPr lang="es-MX"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415790"/>
            <a:ext cx="6264696" cy="4696906"/>
          </a:xfrm>
        </p:spPr>
        <p:txBody>
          <a:bodyPr>
            <a:noAutofit/>
          </a:bodyPr>
          <a:lstStyle/>
          <a:p>
            <a:pPr>
              <a:spcAft>
                <a:spcPts val="300"/>
              </a:spcAft>
            </a:pPr>
            <a:r>
              <a:rPr lang="es-MX" b="1" dirty="0" smtClean="0">
                <a:ea typeface="ＭＳ Ｐゴシック" pitchFamily="34" charset="-128"/>
              </a:rPr>
              <a:t>Notas del Conferencista</a:t>
            </a:r>
          </a:p>
          <a:p>
            <a:pPr eaLnBrk="1" hangingPunct="1">
              <a:spcAft>
                <a:spcPts val="300"/>
              </a:spcAft>
            </a:pPr>
            <a:r>
              <a:rPr lang="es-MX" b="0" dirty="0" smtClean="0">
                <a:ea typeface="ＭＳ Ｐゴシック" pitchFamily="34" charset="-128"/>
              </a:rPr>
              <a:t>Wai et al (2010) realizaron una revisión sistemática de la literatura científica para evaluar la relación causal entre el levantamiento (de objetos) ocupacional y lumbalgia. De las casi </a:t>
            </a:r>
            <a:r>
              <a:rPr lang="es-MX" b="0" baseline="0" dirty="0" smtClean="0">
                <a:ea typeface="ＭＳ Ｐゴシック" pitchFamily="34" charset="-128"/>
              </a:rPr>
              <a:t>2800 </a:t>
            </a:r>
            <a:r>
              <a:rPr lang="es-MX" dirty="0" smtClean="0"/>
              <a:t>citas bibliográficas revisadas,</a:t>
            </a:r>
            <a:r>
              <a:rPr lang="es-MX" baseline="0" dirty="0" smtClean="0"/>
              <a:t> </a:t>
            </a:r>
            <a:r>
              <a:rPr lang="es-MX" dirty="0" smtClean="0"/>
              <a:t>35 estudios cumplieron los criterios de elegibilidad y 9 fueron considerados estudios de gran calidad. Cuatro estudios fueron casos controlados y 5 fueron prospectivos. </a:t>
            </a:r>
          </a:p>
          <a:p>
            <a:pPr>
              <a:spcAft>
                <a:spcPts val="300"/>
              </a:spcAft>
            </a:pPr>
            <a:r>
              <a:rPr lang="es-MX" dirty="0" smtClean="0"/>
              <a:t>Los siguientes criterios de Bradford-Hill de causalidad fueron evaluados para cada categoría de resultado:</a:t>
            </a:r>
          </a:p>
          <a:p>
            <a:pPr marL="180975" indent="-180975">
              <a:spcAft>
                <a:spcPts val="300"/>
              </a:spcAft>
              <a:buFont typeface="+mj-lt"/>
              <a:buAutoNum type="arabicPeriod"/>
            </a:pPr>
            <a:r>
              <a:rPr lang="es-MX" b="1" dirty="0" smtClean="0"/>
              <a:t>Asociación </a:t>
            </a:r>
            <a:r>
              <a:rPr lang="es-MX" dirty="0" smtClean="0"/>
              <a:t>(incluyendo la fuerza de asociaciones importantes): cuatro estudios encontraron asociaciones importantes; cinco no encontraron resultados importantes</a:t>
            </a:r>
          </a:p>
          <a:p>
            <a:pPr marL="180975" indent="-180975">
              <a:spcAft>
                <a:spcPts val="300"/>
              </a:spcAft>
              <a:buFont typeface="+mj-lt"/>
              <a:buAutoNum type="arabicPeriod"/>
            </a:pPr>
            <a:r>
              <a:rPr lang="es-MX" b="1" dirty="0" smtClean="0"/>
              <a:t>Respuesta a la dosis</a:t>
            </a:r>
            <a:r>
              <a:rPr lang="es-MX" dirty="0" smtClean="0"/>
              <a:t>: dos de 3 estudios que realizaron esta e</a:t>
            </a:r>
            <a:r>
              <a:rPr lang="es-MX" baseline="0" dirty="0" smtClean="0"/>
              <a:t>valuación reportaron una tendencia no-importante.</a:t>
            </a:r>
            <a:endParaRPr lang="es-MX" dirty="0" smtClean="0"/>
          </a:p>
          <a:p>
            <a:pPr marL="180975" indent="-180975">
              <a:spcAft>
                <a:spcPts val="300"/>
              </a:spcAft>
              <a:buFont typeface="+mj-lt"/>
              <a:buAutoNum type="arabicPeriod"/>
            </a:pPr>
            <a:r>
              <a:rPr lang="es-MX" b="1" dirty="0" smtClean="0"/>
              <a:t>Experimento</a:t>
            </a:r>
            <a:r>
              <a:rPr lang="es-MX" dirty="0" smtClean="0"/>
              <a:t>: no se identificaron estudios que cumplieran con este criterio</a:t>
            </a:r>
          </a:p>
          <a:p>
            <a:pPr marL="180975" indent="-180975">
              <a:spcAft>
                <a:spcPts val="300"/>
              </a:spcAft>
              <a:buFont typeface="+mj-lt"/>
              <a:buAutoNum type="arabicPeriod"/>
            </a:pPr>
            <a:r>
              <a:rPr lang="es-MX" b="1" dirty="0" smtClean="0"/>
              <a:t>Temporalidad</a:t>
            </a:r>
            <a:r>
              <a:rPr lang="es-MX" dirty="0" smtClean="0"/>
              <a:t>: este criterio no pudo ser demostrado</a:t>
            </a:r>
            <a:r>
              <a:rPr lang="es-MX" baseline="0" dirty="0" smtClean="0"/>
              <a:t>.</a:t>
            </a:r>
            <a:endParaRPr lang="es-MX" dirty="0" smtClean="0"/>
          </a:p>
          <a:p>
            <a:pPr marL="180975" indent="-180975">
              <a:spcAft>
                <a:spcPts val="600"/>
              </a:spcAft>
              <a:buFont typeface="+mj-lt"/>
              <a:buAutoNum type="arabicPeriod"/>
            </a:pPr>
            <a:r>
              <a:rPr lang="es-MX" b="1" dirty="0" smtClean="0"/>
              <a:t>Plausibilidad biológica</a:t>
            </a:r>
            <a:r>
              <a:rPr lang="es-MX" dirty="0" smtClean="0"/>
              <a:t>:</a:t>
            </a:r>
            <a:r>
              <a:rPr lang="es-MX" baseline="0" dirty="0" smtClean="0"/>
              <a:t> </a:t>
            </a:r>
            <a:r>
              <a:rPr lang="es-MX" dirty="0" smtClean="0"/>
              <a:t>solo un estudio discutió la p</a:t>
            </a:r>
            <a:r>
              <a:rPr lang="es-MX" baseline="0" dirty="0" smtClean="0"/>
              <a:t>lausibilidad biológica.</a:t>
            </a:r>
          </a:p>
          <a:p>
            <a:pPr>
              <a:spcAft>
                <a:spcPts val="300"/>
              </a:spcAft>
            </a:pPr>
            <a:r>
              <a:rPr lang="es-MX" dirty="0" smtClean="0"/>
              <a:t>Aunque esta revisión no pudo establecer definitivamente la causalidad entre el levantamiento y la lumbalgia en el lugar de trabajo, se reportó cierta evidencia moderada de asociación entre tipos específicos de levantamiento y lumbalgia y cierta evidencia consistente de asociación entre el levantamiento entre 25 y 35 kg y la lumbalgia. </a:t>
            </a:r>
          </a:p>
          <a:p>
            <a:pPr eaLnBrk="1" hangingPunct="1">
              <a:spcAft>
                <a:spcPts val="300"/>
              </a:spcAft>
            </a:pPr>
            <a:r>
              <a:rPr lang="es-MX" b="1" dirty="0" smtClean="0">
                <a:ea typeface="ＭＳ Ｐゴシック" pitchFamily="34" charset="-128"/>
              </a:rPr>
              <a:t>Referencia</a:t>
            </a:r>
          </a:p>
          <a:p>
            <a:pPr>
              <a:defRPr/>
            </a:pPr>
            <a:r>
              <a:rPr lang="en-US" dirty="0" smtClean="0">
                <a:ea typeface="ＭＳ Ｐゴシック" pitchFamily="34" charset="-128"/>
              </a:rPr>
              <a:t>Wai EK </a:t>
            </a:r>
            <a:r>
              <a:rPr lang="en-US" i="1" dirty="0" smtClean="0">
                <a:ea typeface="ＭＳ Ｐゴシック" pitchFamily="34" charset="-128"/>
              </a:rPr>
              <a:t>et al. </a:t>
            </a:r>
            <a:r>
              <a:rPr lang="en-US" dirty="0" smtClean="0">
                <a:ea typeface="ＭＳ Ｐゴシック" pitchFamily="34" charset="-128"/>
              </a:rPr>
              <a:t>Causal assessment of occupational lifting and low back pain: </a:t>
            </a:r>
            <a:br>
              <a:rPr lang="en-US" dirty="0" smtClean="0">
                <a:ea typeface="ＭＳ Ｐゴシック" pitchFamily="34" charset="-128"/>
              </a:rPr>
            </a:br>
            <a:r>
              <a:rPr lang="en-US" dirty="0" smtClean="0">
                <a:ea typeface="ＭＳ Ｐゴシック" pitchFamily="34" charset="-128"/>
              </a:rPr>
              <a:t>results of a systematic review. </a:t>
            </a:r>
            <a:r>
              <a:rPr lang="en-US" i="1" dirty="0" smtClean="0">
                <a:ea typeface="ＭＳ Ｐゴシック" pitchFamily="34" charset="-128"/>
              </a:rPr>
              <a:t>Spine J </a:t>
            </a:r>
            <a:r>
              <a:rPr lang="en-US" dirty="0" smtClean="0">
                <a:ea typeface="ＭＳ Ｐゴシック" pitchFamily="34" charset="-128"/>
              </a:rPr>
              <a:t>2010; 10(6):554-66.</a:t>
            </a: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noAutofit/>
          </a:bodyPr>
          <a:lstStyle/>
          <a:p>
            <a:pPr>
              <a:spcAft>
                <a:spcPts val="300"/>
              </a:spcAft>
            </a:pPr>
            <a:r>
              <a:rPr lang="es-MX" b="1" dirty="0" smtClean="0">
                <a:ea typeface="ＭＳ Ｐゴシック" pitchFamily="34" charset="-128"/>
              </a:rPr>
              <a:t>Notas del Conferencista</a:t>
            </a:r>
          </a:p>
          <a:p>
            <a:pPr>
              <a:spcAft>
                <a:spcPts val="300"/>
              </a:spcAft>
            </a:pPr>
            <a:r>
              <a:rPr lang="es-MX" b="0" dirty="0" smtClean="0">
                <a:ea typeface="ＭＳ Ｐゴシック" pitchFamily="34" charset="-128"/>
              </a:rPr>
              <a:t>Roffey et al (2010) realizaron una revisión sistemática de la literatura científica para evaluar la relación causal entre estar sentado en el trabajo y lumbalgia. De las casi </a:t>
            </a:r>
            <a:r>
              <a:rPr lang="es-MX" b="0" baseline="0" dirty="0" smtClean="0">
                <a:ea typeface="ＭＳ Ｐゴシック" pitchFamily="34" charset="-128"/>
              </a:rPr>
              <a:t>2800 </a:t>
            </a:r>
            <a:r>
              <a:rPr lang="es-MX" dirty="0" smtClean="0"/>
              <a:t>citas bibliográficas revisadas,</a:t>
            </a:r>
            <a:r>
              <a:rPr lang="es-MX" baseline="0" dirty="0" smtClean="0"/>
              <a:t> </a:t>
            </a:r>
            <a:r>
              <a:rPr lang="es-MX" dirty="0" smtClean="0"/>
              <a:t>24 estudios cumplieron los criterios de elegibilidad y 5 fueron considerados estudios de gran calidad. Dos estudios fueron casos controlados y 3 fueron cohortes prospectivas.</a:t>
            </a:r>
          </a:p>
          <a:p>
            <a:pPr>
              <a:spcAft>
                <a:spcPts val="300"/>
              </a:spcAft>
            </a:pPr>
            <a:r>
              <a:rPr lang="es-MX" dirty="0" smtClean="0"/>
              <a:t>Los siguientes criterios de Bradford-Hill de causalidad fueron evaluados para cada categoría de resultado:</a:t>
            </a:r>
          </a:p>
          <a:p>
            <a:pPr marL="180975" indent="-180975">
              <a:buFont typeface="+mj-lt"/>
              <a:buAutoNum type="arabicPeriod"/>
            </a:pPr>
            <a:r>
              <a:rPr lang="es-MX" b="1" dirty="0" smtClean="0"/>
              <a:t>Asociación</a:t>
            </a:r>
            <a:r>
              <a:rPr lang="es-MX" dirty="0" smtClean="0"/>
              <a:t>: (incluyendo la fuerza de asociaciones importantes): se reportó evidencia fuerte consistente que no mostró asociación entre estar sentado en el trabajo y lumbalgia.</a:t>
            </a:r>
          </a:p>
          <a:p>
            <a:pPr marL="180975" indent="-180975">
              <a:buFont typeface="+mj-lt"/>
              <a:buAutoNum type="arabicPeriod"/>
            </a:pPr>
            <a:r>
              <a:rPr lang="es-MX" b="1" dirty="0" smtClean="0"/>
              <a:t>Respuesta a la dosis</a:t>
            </a:r>
            <a:r>
              <a:rPr lang="es-MX" dirty="0" smtClean="0"/>
              <a:t>: un nivel moderado de evidencia indicó la ausencia de cualquier tendencia dosis-respuesta</a:t>
            </a:r>
          </a:p>
          <a:p>
            <a:pPr marL="180975" indent="-180975">
              <a:buFont typeface="+mj-lt"/>
              <a:buAutoNum type="arabicPeriod"/>
            </a:pPr>
            <a:r>
              <a:rPr lang="es-MX" b="1" dirty="0" smtClean="0"/>
              <a:t>Experimento</a:t>
            </a:r>
            <a:r>
              <a:rPr lang="es-MX" dirty="0" smtClean="0"/>
              <a:t>: no se identificaron estudios que cumplieran con este criterio</a:t>
            </a:r>
          </a:p>
          <a:p>
            <a:pPr marL="180975" indent="-180975">
              <a:buFont typeface="+mj-lt"/>
              <a:buAutoNum type="arabicPeriod"/>
            </a:pPr>
            <a:r>
              <a:rPr lang="es-MX" b="1" dirty="0" smtClean="0"/>
              <a:t>Temporalidad</a:t>
            </a:r>
            <a:r>
              <a:rPr lang="es-MX" baseline="0" dirty="0" smtClean="0"/>
              <a:t>:</a:t>
            </a:r>
            <a:r>
              <a:rPr lang="es-MX" dirty="0" smtClean="0"/>
              <a:t> La temporalidad no fue importante</a:t>
            </a:r>
          </a:p>
          <a:p>
            <a:pPr marL="180975" indent="-180975">
              <a:spcAft>
                <a:spcPts val="300"/>
              </a:spcAft>
              <a:buFont typeface="+mj-lt"/>
              <a:buAutoNum type="arabicPeriod"/>
            </a:pPr>
            <a:r>
              <a:rPr lang="es-MX" b="1" dirty="0" smtClean="0"/>
              <a:t>Plausibilidad biológica</a:t>
            </a:r>
            <a:r>
              <a:rPr lang="es-MX" dirty="0" smtClean="0"/>
              <a:t>:</a:t>
            </a:r>
            <a:r>
              <a:rPr lang="es-MX" baseline="0" dirty="0" smtClean="0"/>
              <a:t> ninguno de los estudios discutió la plausibilidad biológica.</a:t>
            </a:r>
          </a:p>
          <a:p>
            <a:pPr marL="0" marR="0" indent="0" algn="l" defTabSz="914400" rtl="0" eaLnBrk="1" fontAlgn="auto" latinLnBrk="0" hangingPunct="1">
              <a:lnSpc>
                <a:spcPct val="100000"/>
              </a:lnSpc>
              <a:spcBef>
                <a:spcPts val="0"/>
              </a:spcBef>
              <a:spcAft>
                <a:spcPts val="300"/>
              </a:spcAft>
              <a:buClrTx/>
              <a:buSzTx/>
              <a:buFontTx/>
              <a:buNone/>
              <a:tabLst/>
              <a:defRPr/>
            </a:pPr>
            <a:r>
              <a:rPr lang="es-MX" dirty="0" smtClean="0"/>
              <a:t>En conjunto, esta revisión sugirió que estar sentado en el trabajo no tiende a ser una causa independiente de lumbalgia en las poblaciones estudiadas. El nivel de evidencia fue 1A, indicando una </a:t>
            </a:r>
            <a:r>
              <a:rPr lang="es-MX" dirty="0" smtClean="0">
                <a:ea typeface="ＭＳ Ｐゴシック" pitchFamily="34" charset="-128"/>
              </a:rPr>
              <a:t>calidad suficientemente buena.</a:t>
            </a:r>
          </a:p>
          <a:p>
            <a:pPr eaLnBrk="1" hangingPunct="1"/>
            <a:r>
              <a:rPr lang="es-MX" b="1" dirty="0" smtClean="0">
                <a:ea typeface="ＭＳ Ｐゴシック" pitchFamily="34" charset="-128"/>
              </a:rPr>
              <a:t>Referencia</a:t>
            </a:r>
          </a:p>
          <a:p>
            <a:pPr>
              <a:spcAft>
                <a:spcPts val="0"/>
              </a:spcAft>
              <a:defRPr/>
            </a:pPr>
            <a:r>
              <a:rPr lang="en-US" dirty="0" smtClean="0">
                <a:ea typeface="ＭＳ Ｐゴシック" pitchFamily="34" charset="-128"/>
              </a:rPr>
              <a:t>Roffey DM </a:t>
            </a:r>
            <a:r>
              <a:rPr lang="en-US" i="1" dirty="0" smtClean="0">
                <a:ea typeface="ＭＳ Ｐゴシック" pitchFamily="34" charset="-128"/>
              </a:rPr>
              <a:t>et al. </a:t>
            </a:r>
            <a:r>
              <a:rPr lang="en-US" dirty="0" smtClean="0">
                <a:ea typeface="ＭＳ Ｐゴシック" pitchFamily="34" charset="-128"/>
              </a:rPr>
              <a:t>Causal assessment of occupational sitting and low back pain: </a:t>
            </a:r>
            <a:br>
              <a:rPr lang="en-US" dirty="0" smtClean="0">
                <a:ea typeface="ＭＳ Ｐゴシック" pitchFamily="34" charset="-128"/>
              </a:rPr>
            </a:br>
            <a:r>
              <a:rPr lang="en-US" dirty="0" smtClean="0">
                <a:ea typeface="ＭＳ Ｐゴシック" pitchFamily="34" charset="-128"/>
              </a:rPr>
              <a:t>results of a systematic review. </a:t>
            </a:r>
            <a:r>
              <a:rPr lang="en-US" i="1" dirty="0" smtClean="0">
                <a:ea typeface="ＭＳ Ｐゴシック" pitchFamily="34" charset="-128"/>
              </a:rPr>
              <a:t>Spine J</a:t>
            </a:r>
            <a:r>
              <a:rPr lang="en-US" dirty="0" smtClean="0">
                <a:ea typeface="ＭＳ Ｐゴシック" pitchFamily="34" charset="-128"/>
              </a:rPr>
              <a:t> 2010; 10(3):252-61.</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ea typeface="ＭＳ Ｐゴシック" pitchFamily="34" charset="-128"/>
            </a:endParaRPr>
          </a:p>
          <a:p>
            <a:pPr eaLnBrk="1" hangingPunct="1"/>
            <a:endParaRPr lang="es-MX" dirty="0" smtClean="0">
              <a:ea typeface="ＭＳ Ｐゴシック" pitchFamily="34" charset="-128"/>
            </a:endParaRPr>
          </a:p>
          <a:p>
            <a:pPr eaLnBrk="1" hangingPunct="1"/>
            <a:endParaRPr lang="es-MX" dirty="0" smtClean="0">
              <a:ea typeface="ＭＳ Ｐゴシック" pitchFamily="34" charset="-128"/>
            </a:endParaRPr>
          </a:p>
          <a:p>
            <a:pPr eaLnBrk="1" hangingPunct="1"/>
            <a:endParaRPr lang="es-MX" dirty="0" smtClean="0">
              <a:ea typeface="ＭＳ Ｐゴシック" pitchFamily="34" charset="-128"/>
            </a:endParaRPr>
          </a:p>
          <a:p>
            <a:pPr eaLnBrk="1" hangingPunct="1"/>
            <a:endParaRPr lang="es-MX" dirty="0" smtClean="0">
              <a:ea typeface="ＭＳ Ｐゴシック" pitchFamily="34" charset="-128"/>
            </a:endParaRPr>
          </a:p>
          <a:p>
            <a:pPr eaLnBrk="1" hangingPunct="1"/>
            <a:endParaRPr lang="es-MX"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2:41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835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06507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95864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4749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055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408742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5813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1073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15709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26137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78944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2446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3158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5500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64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2006245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76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279367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7927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23016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92292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2042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473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431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722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98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566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3904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91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73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8140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63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15732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141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818308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4753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459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86614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83441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5954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58643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2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06339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70578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2703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4245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0026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117308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1542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35915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09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76400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28366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780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0" name="Rectangle 6"/>
          <p:cNvSpPr>
            <a:spLocks noGrp="1" noChangeArrowheads="1"/>
          </p:cNvSpPr>
          <p:nvPr>
            <p:ph type="sldNum" sz="quarter" idx="4"/>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Aft>
                <a:spcPct val="0"/>
              </a:spcAft>
              <a:buClrTx/>
              <a:buFontTx/>
              <a:buNone/>
              <a:defRPr sz="800" smtClean="0">
                <a:solidFill>
                  <a:schemeClr val="tx2"/>
                </a:solidFill>
                <a:latin typeface="+mn-lt"/>
              </a:defRPr>
            </a:lvl1p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578209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2095032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9645958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27259344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07210255"/>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¿Están las posiciones incómodas en el trabajo asociadas con el desarrollo de lumbalgia? </a:t>
            </a:r>
            <a:endParaRPr lang="es-MX" sz="3200" dirty="0"/>
          </a:p>
        </p:txBody>
      </p:sp>
      <p:sp>
        <p:nvSpPr>
          <p:cNvPr id="4" name="Slide Number Placeholder 3"/>
          <p:cNvSpPr>
            <a:spLocks noGrp="1"/>
          </p:cNvSpPr>
          <p:nvPr>
            <p:ph type="sldNum" sz="quarter" idx="10"/>
          </p:nvPr>
        </p:nvSpPr>
        <p:spPr>
          <a:xfrm>
            <a:off x="6828609" y="6492875"/>
            <a:ext cx="2133600" cy="365125"/>
          </a:xfrm>
        </p:spPr>
        <p:txBody>
          <a:bodyPr/>
          <a:lstStyle/>
          <a:p>
            <a:pPr algn="r">
              <a:defRPr/>
            </a:pPr>
            <a:fld id="{B3661B37-38BF-421F-9EFE-18817586476B}" type="slidenum">
              <a:rPr lang="es-MX" smtClean="0"/>
              <a:pPr algn="r">
                <a:defRPr/>
              </a:pPr>
              <a:t>10</a:t>
            </a:fld>
            <a:endParaRPr lang="es-MX" dirty="0"/>
          </a:p>
        </p:txBody>
      </p:sp>
      <p:sp>
        <p:nvSpPr>
          <p:cNvPr id="18" name="Rectangle 17"/>
          <p:cNvSpPr/>
          <p:nvPr/>
        </p:nvSpPr>
        <p:spPr>
          <a:xfrm>
            <a:off x="250825" y="6412210"/>
            <a:ext cx="8642350" cy="169277"/>
          </a:xfrm>
          <a:prstGeom prst="rect">
            <a:avLst/>
          </a:prstGeom>
        </p:spPr>
        <p:txBody>
          <a:bodyPr lIns="0" tIns="0" rIns="0" bIns="0" anchor="b" anchorCtr="0">
            <a:spAutoFit/>
          </a:bodyPr>
          <a:lstStyle/>
          <a:p>
            <a:pPr>
              <a:defRPr/>
            </a:pPr>
            <a:r>
              <a:rPr lang="es-MX" sz="1100" dirty="0" smtClean="0">
                <a:solidFill>
                  <a:srgbClr val="002060"/>
                </a:solidFill>
                <a:ea typeface="ＭＳ Ｐゴシック" pitchFamily="34" charset="-128"/>
              </a:rPr>
              <a:t>Roffey DM </a:t>
            </a:r>
            <a:r>
              <a:rPr lang="es-MX" sz="1100" i="1" dirty="0" smtClean="0">
                <a:solidFill>
                  <a:srgbClr val="002060"/>
                </a:solidFill>
                <a:ea typeface="ＭＳ Ｐゴシック" pitchFamily="34" charset="-128"/>
              </a:rPr>
              <a:t>et al</a:t>
            </a:r>
            <a:r>
              <a:rPr lang="es-MX" sz="1100" dirty="0" smtClean="0">
                <a:solidFill>
                  <a:srgbClr val="002060"/>
                </a:solidFill>
                <a:ea typeface="ＭＳ Ｐゴシック" pitchFamily="34" charset="-128"/>
              </a:rPr>
              <a:t>. </a:t>
            </a:r>
            <a:r>
              <a:rPr lang="es-MX" sz="1100" i="1" dirty="0" smtClean="0">
                <a:solidFill>
                  <a:srgbClr val="002060"/>
                </a:solidFill>
                <a:ea typeface="ＭＳ Ｐゴシック" pitchFamily="34" charset="-128"/>
              </a:rPr>
              <a:t>Spine J</a:t>
            </a:r>
            <a:r>
              <a:rPr lang="es-MX" sz="1100" dirty="0" smtClean="0">
                <a:solidFill>
                  <a:srgbClr val="002060"/>
                </a:solidFill>
                <a:ea typeface="ＭＳ Ｐゴシック" pitchFamily="34" charset="-128"/>
              </a:rPr>
              <a:t> 2010; 10(1):89-99.</a:t>
            </a:r>
            <a:endParaRPr lang="es-MX" sz="1100" dirty="0">
              <a:solidFill>
                <a:srgbClr val="002060"/>
              </a:solidFill>
              <a:ea typeface="ＭＳ Ｐゴシック" pitchFamily="34" charset="-128"/>
            </a:endParaRPr>
          </a:p>
        </p:txBody>
      </p:sp>
      <p:grpSp>
        <p:nvGrpSpPr>
          <p:cNvPr id="3" name="Group 16"/>
          <p:cNvGrpSpPr/>
          <p:nvPr/>
        </p:nvGrpSpPr>
        <p:grpSpPr>
          <a:xfrm>
            <a:off x="401773" y="1826165"/>
            <a:ext cx="1476240" cy="1307036"/>
            <a:chOff x="4544175" y="3414455"/>
            <a:chExt cx="1596278" cy="1413317"/>
          </a:xfrm>
        </p:grpSpPr>
        <p:sp>
          <p:nvSpPr>
            <p:cNvPr id="8"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s-MX" dirty="0"/>
            </a:p>
          </p:txBody>
        </p:sp>
        <p:sp>
          <p:nvSpPr>
            <p:cNvPr id="9" name="Oval 8"/>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3311284992"/>
              </p:ext>
            </p:extLst>
          </p:nvPr>
        </p:nvGraphicFramePr>
        <p:xfrm>
          <a:off x="2362200" y="1643980"/>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Sí</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pPr marL="0" algn="l" defTabSz="914400" rtl="0" eaLnBrk="1" latinLnBrk="0" hangingPunct="1"/>
                      <a:r>
                        <a:rPr lang="es-MX" sz="3600" b="1" kern="1200" noProof="0" dirty="0" smtClean="0">
                          <a:solidFill>
                            <a:srgbClr val="002060"/>
                          </a:solidFill>
                          <a:latin typeface="+mn-lt"/>
                          <a:ea typeface="+mn-ea"/>
                          <a:cs typeface="+mn-cs"/>
                        </a:rPr>
                        <a:t>No</a:t>
                      </a:r>
                      <a:endParaRPr lang="es-MX" sz="4400" b="1" kern="1200" noProof="0" dirty="0" smtClean="0">
                        <a:solidFill>
                          <a:srgbClr val="002060"/>
                        </a:solidFill>
                        <a:latin typeface="+mn-lt"/>
                        <a:ea typeface="+mn-ea"/>
                        <a:cs typeface="+mn-cs"/>
                      </a:endParaRPr>
                    </a:p>
                    <a:p>
                      <a:pPr marL="0" algn="l" defTabSz="914400" rtl="0" eaLnBrk="1" latinLnBrk="0" hangingPunct="1"/>
                      <a:r>
                        <a:rPr lang="es-MX" sz="2600" b="0" kern="1200" noProof="0" dirty="0" smtClean="0">
                          <a:solidFill>
                            <a:srgbClr val="002060"/>
                          </a:solidFill>
                          <a:latin typeface="+mn-lt"/>
                          <a:ea typeface="+mn-ea"/>
                          <a:cs typeface="+mn-cs"/>
                        </a:rPr>
                        <a:t>6 estudios con buena metodología </a:t>
                      </a:r>
                      <a:br>
                        <a:rPr lang="es-MX" sz="2600" b="0" kern="1200" noProof="0" dirty="0" smtClean="0">
                          <a:solidFill>
                            <a:srgbClr val="002060"/>
                          </a:solidFill>
                          <a:latin typeface="+mn-lt"/>
                          <a:ea typeface="+mn-ea"/>
                          <a:cs typeface="+mn-cs"/>
                        </a:rPr>
                      </a:br>
                      <a:r>
                        <a:rPr lang="es-MX" sz="2600" b="0" noProof="0" dirty="0" smtClean="0">
                          <a:solidFill>
                            <a:srgbClr val="002060"/>
                          </a:solidFill>
                        </a:rPr>
                        <a:t>proporcionaron evidencia sólida consistente que no mostró asociación.</a:t>
                      </a:r>
                      <a:endParaRPr lang="es-MX" sz="2600" b="0" kern="1200" noProof="0" dirty="0" smtClean="0">
                        <a:solidFill>
                          <a:srgbClr val="002060"/>
                        </a:solidFill>
                        <a:latin typeface="+mn-lt"/>
                        <a:ea typeface="+mn-ea"/>
                        <a:cs typeface="+mn-cs"/>
                      </a:endParaRP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5" name="Group 15"/>
          <p:cNvGrpSpPr/>
          <p:nvPr/>
        </p:nvGrpSpPr>
        <p:grpSpPr>
          <a:xfrm>
            <a:off x="375266" y="3829733"/>
            <a:ext cx="1476240" cy="1350050"/>
            <a:chOff x="2314768" y="3367943"/>
            <a:chExt cx="1596278" cy="1459829"/>
          </a:xfrm>
        </p:grpSpPr>
        <p:sp>
          <p:nvSpPr>
            <p:cNvPr id="12" name="Oval 11"/>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3"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s-MX" dirty="0"/>
            </a:p>
          </p:txBody>
        </p:sp>
      </p:grpSp>
      <p:sp>
        <p:nvSpPr>
          <p:cNvPr id="14" name="CuadroTexto 2"/>
          <p:cNvSpPr txBox="1">
            <a:spLocks noChangeArrowheads="1"/>
          </p:cNvSpPr>
          <p:nvPr/>
        </p:nvSpPr>
        <p:spPr bwMode="auto">
          <a:xfrm>
            <a:off x="4286351" y="6202948"/>
            <a:ext cx="4451924" cy="369332"/>
          </a:xfrm>
          <a:prstGeom prst="rect">
            <a:avLst/>
          </a:prstGeom>
          <a:noFill/>
          <a:ln w="9525">
            <a:noFill/>
            <a:miter lim="800000"/>
            <a:headEnd/>
            <a:tailEnd/>
          </a:ln>
        </p:spPr>
        <p:txBody>
          <a:bodyPr wrap="none">
            <a:spAutoFit/>
          </a:bodyPr>
          <a:lstStyle/>
          <a:p>
            <a:pPr>
              <a:buNone/>
            </a:pPr>
            <a:r>
              <a:rPr lang="es-MX" b="1" dirty="0" smtClean="0"/>
              <a:t>Nivel de evidencia= suficiente/buena calidad</a:t>
            </a:r>
            <a:endParaRPr lang="es-MX" b="1" dirty="0"/>
          </a:p>
        </p:txBody>
      </p:sp>
    </p:spTree>
    <p:extLst>
      <p:ext uri="{BB962C8B-B14F-4D97-AF65-F5344CB8AC3E}">
        <p14:creationId xmlns:p14="http://schemas.microsoft.com/office/powerpoint/2010/main" val="27561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noProof="0" dirty="0" smtClean="0"/>
              <a:t>¿Está la anestesia epidural asociada con lumbalgia?</a:t>
            </a:r>
            <a:endParaRPr lang="es-MX" noProof="0" dirty="0"/>
          </a:p>
        </p:txBody>
      </p:sp>
      <p:sp>
        <p:nvSpPr>
          <p:cNvPr id="4" name="Slide Number Placeholder 3"/>
          <p:cNvSpPr>
            <a:spLocks noGrp="1"/>
          </p:cNvSpPr>
          <p:nvPr>
            <p:ph type="sldNum" sz="quarter" idx="10"/>
          </p:nvPr>
        </p:nvSpPr>
        <p:spPr>
          <a:xfrm>
            <a:off x="7010400" y="6492875"/>
            <a:ext cx="2133600" cy="365125"/>
          </a:xfrm>
        </p:spPr>
        <p:txBody>
          <a:bodyPr/>
          <a:lstStyle/>
          <a:p>
            <a:pPr algn="r">
              <a:defRPr/>
            </a:pPr>
            <a:fld id="{B3661B37-38BF-421F-9EFE-18817586476B}" type="slidenum">
              <a:rPr lang="en-US" smtClean="0"/>
              <a:pPr algn="r">
                <a:defRPr/>
              </a:pPr>
              <a:t>11</a:t>
            </a:fld>
            <a:endParaRPr lang="en-US" dirty="0"/>
          </a:p>
        </p:txBody>
      </p:sp>
      <p:sp>
        <p:nvSpPr>
          <p:cNvPr id="18" name="Rectangle 17"/>
          <p:cNvSpPr/>
          <p:nvPr/>
        </p:nvSpPr>
        <p:spPr>
          <a:xfrm>
            <a:off x="87026" y="6581487"/>
            <a:ext cx="8642350" cy="169277"/>
          </a:xfrm>
          <a:prstGeom prst="rect">
            <a:avLst/>
          </a:prstGeom>
        </p:spPr>
        <p:txBody>
          <a:bodyPr lIns="0" tIns="0" rIns="0" bIns="0" anchor="b" anchorCtr="0">
            <a:spAutoFit/>
          </a:bodyPr>
          <a:lstStyle/>
          <a:p>
            <a:r>
              <a:rPr lang="en-CA" sz="1100" dirty="0" smtClean="0">
                <a:solidFill>
                  <a:srgbClr val="002060"/>
                </a:solidFill>
              </a:rPr>
              <a:t>H</a:t>
            </a:r>
            <a:r>
              <a:rPr lang="en-US" sz="1100" dirty="0">
                <a:solidFill>
                  <a:srgbClr val="002060"/>
                </a:solidFill>
              </a:rPr>
              <a:t>owell CJ </a:t>
            </a:r>
            <a:r>
              <a:rPr lang="en-US" sz="1100" i="1" dirty="0">
                <a:solidFill>
                  <a:srgbClr val="002060"/>
                </a:solidFill>
              </a:rPr>
              <a:t>et al. BMJ</a:t>
            </a:r>
            <a:r>
              <a:rPr lang="en-US" sz="1100" dirty="0">
                <a:solidFill>
                  <a:srgbClr val="002060"/>
                </a:solidFill>
              </a:rPr>
              <a:t> 2002; 325(7360):</a:t>
            </a:r>
            <a:r>
              <a:rPr lang="en-US" sz="1100" dirty="0" smtClean="0">
                <a:solidFill>
                  <a:srgbClr val="002060"/>
                </a:solidFill>
              </a:rPr>
              <a:t>357; </a:t>
            </a:r>
            <a:r>
              <a:rPr lang="en-CA" sz="1100" dirty="0">
                <a:solidFill>
                  <a:srgbClr val="002060"/>
                </a:solidFill>
              </a:rPr>
              <a:t>Macarthur A </a:t>
            </a:r>
            <a:r>
              <a:rPr lang="en-CA" sz="1100" i="1" dirty="0">
                <a:solidFill>
                  <a:srgbClr val="002060"/>
                </a:solidFill>
              </a:rPr>
              <a:t>et al. BMJ</a:t>
            </a:r>
            <a:r>
              <a:rPr lang="en-CA" sz="1100" dirty="0">
                <a:solidFill>
                  <a:srgbClr val="002060"/>
                </a:solidFill>
              </a:rPr>
              <a:t> 1995; 311(7016):</a:t>
            </a:r>
            <a:r>
              <a:rPr lang="en-CA" sz="1100" dirty="0" smtClean="0">
                <a:solidFill>
                  <a:srgbClr val="002060"/>
                </a:solidFill>
              </a:rPr>
              <a:t>1336-9</a:t>
            </a:r>
            <a:r>
              <a:rPr lang="en-US" sz="1100" dirty="0" smtClean="0">
                <a:solidFill>
                  <a:srgbClr val="002060"/>
                </a:solidFill>
              </a:rPr>
              <a:t>.</a:t>
            </a:r>
            <a:endParaRPr lang="en-CA" sz="1100" dirty="0">
              <a:solidFill>
                <a:srgbClr val="002060"/>
              </a:solidFill>
            </a:endParaRPr>
          </a:p>
        </p:txBody>
      </p:sp>
      <p:grpSp>
        <p:nvGrpSpPr>
          <p:cNvPr id="3" name="Group 16"/>
          <p:cNvGrpSpPr/>
          <p:nvPr/>
        </p:nvGrpSpPr>
        <p:grpSpPr>
          <a:xfrm>
            <a:off x="401773" y="1826165"/>
            <a:ext cx="1476240" cy="1307036"/>
            <a:chOff x="4544175" y="3414455"/>
            <a:chExt cx="1596278" cy="1413317"/>
          </a:xfrm>
        </p:grpSpPr>
        <p:sp>
          <p:nvSpPr>
            <p:cNvPr id="8"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n-US" dirty="0"/>
            </a:p>
          </p:txBody>
        </p:sp>
        <p:sp>
          <p:nvSpPr>
            <p:cNvPr id="9" name="Oval 8"/>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337612526"/>
              </p:ext>
            </p:extLst>
          </p:nvPr>
        </p:nvGraphicFramePr>
        <p:xfrm>
          <a:off x="2362200" y="1643980"/>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Sí</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r>
                        <a:rPr lang="es-MX" sz="3600" b="1" noProof="0" dirty="0" smtClean="0">
                          <a:solidFill>
                            <a:srgbClr val="002060"/>
                          </a:solidFill>
                        </a:rPr>
                        <a:t>No</a:t>
                      </a:r>
                    </a:p>
                    <a:p>
                      <a:r>
                        <a:rPr lang="es-MX" sz="2600" b="0" noProof="0" dirty="0" smtClean="0">
                          <a:solidFill>
                            <a:srgbClr val="002060"/>
                          </a:solidFill>
                        </a:rPr>
                        <a:t>2 estudios han mostrado que la analgesia epidural aparentemente no influencia la incidencia de dolor o discapacidad funcional.</a:t>
                      </a: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5" name="Group 15"/>
          <p:cNvGrpSpPr/>
          <p:nvPr/>
        </p:nvGrpSpPr>
        <p:grpSpPr>
          <a:xfrm>
            <a:off x="375266" y="3829733"/>
            <a:ext cx="1476240" cy="1350050"/>
            <a:chOff x="2314768" y="3367943"/>
            <a:chExt cx="1596278" cy="1459829"/>
          </a:xfrm>
        </p:grpSpPr>
        <p:sp>
          <p:nvSpPr>
            <p:cNvPr id="12" name="Oval 11"/>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sp>
          <p:nvSpPr>
            <p:cNvPr id="13"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n-US" dirty="0"/>
            </a:p>
          </p:txBody>
        </p:sp>
      </p:grpSp>
      <p:sp>
        <p:nvSpPr>
          <p:cNvPr id="14" name="CuadroTexto 2"/>
          <p:cNvSpPr txBox="1">
            <a:spLocks noChangeArrowheads="1"/>
          </p:cNvSpPr>
          <p:nvPr/>
        </p:nvSpPr>
        <p:spPr bwMode="auto">
          <a:xfrm>
            <a:off x="4286351" y="6202948"/>
            <a:ext cx="4451924" cy="369332"/>
          </a:xfrm>
          <a:prstGeom prst="rect">
            <a:avLst/>
          </a:prstGeom>
          <a:noFill/>
          <a:ln w="9525">
            <a:noFill/>
            <a:miter lim="800000"/>
            <a:headEnd/>
            <a:tailEnd/>
          </a:ln>
        </p:spPr>
        <p:txBody>
          <a:bodyPr wrap="none">
            <a:spAutoFit/>
          </a:bodyPr>
          <a:lstStyle/>
          <a:p>
            <a:pPr>
              <a:buNone/>
            </a:pPr>
            <a:r>
              <a:rPr lang="es-MX" b="1" dirty="0" smtClean="0"/>
              <a:t>Nivel de evidencia= suficiente/buena calidad</a:t>
            </a:r>
            <a:endParaRPr lang="es-MX" b="1" dirty="0"/>
          </a:p>
        </p:txBody>
      </p:sp>
    </p:spTree>
    <p:extLst>
      <p:ext uri="{BB962C8B-B14F-4D97-AF65-F5344CB8AC3E}">
        <p14:creationId xmlns:p14="http://schemas.microsoft.com/office/powerpoint/2010/main" val="270468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¿Está la obesidad relacionada con el desarrollo de lumbalgia? </a:t>
            </a:r>
            <a:endParaRPr lang="es-MX" dirty="0"/>
          </a:p>
        </p:txBody>
      </p:sp>
      <p:sp>
        <p:nvSpPr>
          <p:cNvPr id="4" name="Slide Number Placeholder 3"/>
          <p:cNvSpPr>
            <a:spLocks noGrp="1"/>
          </p:cNvSpPr>
          <p:nvPr>
            <p:ph type="sldNum" sz="quarter" idx="10"/>
          </p:nvPr>
        </p:nvSpPr>
        <p:spPr>
          <a:xfrm>
            <a:off x="6760685" y="6470490"/>
            <a:ext cx="2133600" cy="365125"/>
          </a:xfrm>
        </p:spPr>
        <p:txBody>
          <a:bodyPr/>
          <a:lstStyle/>
          <a:p>
            <a:pPr algn="r">
              <a:defRPr/>
            </a:pPr>
            <a:fld id="{B3661B37-38BF-421F-9EFE-18817586476B}" type="slidenum">
              <a:rPr lang="es-MX" smtClean="0"/>
              <a:pPr algn="r">
                <a:defRPr/>
              </a:pPr>
              <a:t>12</a:t>
            </a:fld>
            <a:endParaRPr lang="es-MX" dirty="0"/>
          </a:p>
        </p:txBody>
      </p:sp>
      <p:grpSp>
        <p:nvGrpSpPr>
          <p:cNvPr id="3" name="Group 4"/>
          <p:cNvGrpSpPr/>
          <p:nvPr/>
        </p:nvGrpSpPr>
        <p:grpSpPr>
          <a:xfrm>
            <a:off x="2224523" y="1609601"/>
            <a:ext cx="1978804" cy="628403"/>
            <a:chOff x="323134" y="1295400"/>
            <a:chExt cx="1978804" cy="628403"/>
          </a:xfrm>
        </p:grpSpPr>
        <p:sp>
          <p:nvSpPr>
            <p:cNvPr id="9" name="Down Arrow 8"/>
            <p:cNvSpPr/>
            <p:nvPr/>
          </p:nvSpPr>
          <p:spPr bwMode="auto">
            <a:xfrm flipV="1">
              <a:off x="323134" y="1295400"/>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798403" y="1378769"/>
              <a:ext cx="1503535" cy="461665"/>
            </a:xfrm>
            <a:prstGeom prst="rect">
              <a:avLst/>
            </a:prstGeom>
            <a:noFill/>
          </p:spPr>
          <p:txBody>
            <a:bodyPr wrap="square" rtlCol="0">
              <a:spAutoFit/>
            </a:bodyPr>
            <a:lstStyle/>
            <a:p>
              <a:pPr>
                <a:buNone/>
              </a:pPr>
              <a:r>
                <a:rPr lang="es-MX" sz="2400" b="1" dirty="0" smtClean="0"/>
                <a:t>Obesidad</a:t>
              </a:r>
              <a:endParaRPr lang="es-MX" sz="2400" b="1" dirty="0"/>
            </a:p>
          </p:txBody>
        </p:sp>
      </p:grpSp>
      <p:grpSp>
        <p:nvGrpSpPr>
          <p:cNvPr id="5" name="Group 11"/>
          <p:cNvGrpSpPr/>
          <p:nvPr/>
        </p:nvGrpSpPr>
        <p:grpSpPr>
          <a:xfrm>
            <a:off x="5303413" y="1609601"/>
            <a:ext cx="2079792" cy="628403"/>
            <a:chOff x="4724401" y="1295400"/>
            <a:chExt cx="2079792" cy="628403"/>
          </a:xfrm>
        </p:grpSpPr>
        <p:sp>
          <p:nvSpPr>
            <p:cNvPr id="8" name="Down Arrow 7"/>
            <p:cNvSpPr/>
            <p:nvPr/>
          </p:nvSpPr>
          <p:spPr bwMode="auto">
            <a:xfrm flipV="1">
              <a:off x="4724401" y="1295400"/>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5308271" y="1378769"/>
              <a:ext cx="1495922" cy="461665"/>
            </a:xfrm>
            <a:prstGeom prst="rect">
              <a:avLst/>
            </a:prstGeom>
            <a:noFill/>
          </p:spPr>
          <p:txBody>
            <a:bodyPr wrap="none" rtlCol="0">
              <a:spAutoFit/>
            </a:bodyPr>
            <a:lstStyle/>
            <a:p>
              <a:pPr>
                <a:buNone/>
              </a:pPr>
              <a:r>
                <a:rPr lang="es-MX" sz="2400" b="1" dirty="0" smtClean="0"/>
                <a:t>Lumbalgia</a:t>
              </a:r>
              <a:endParaRPr lang="es-MX" sz="2400" b="1" dirty="0"/>
            </a:p>
          </p:txBody>
        </p:sp>
      </p:grpSp>
      <p:grpSp>
        <p:nvGrpSpPr>
          <p:cNvPr id="6" name="Group 16"/>
          <p:cNvGrpSpPr/>
          <p:nvPr/>
        </p:nvGrpSpPr>
        <p:grpSpPr>
          <a:xfrm>
            <a:off x="375266" y="2590111"/>
            <a:ext cx="1476240" cy="1307036"/>
            <a:chOff x="4544175" y="3414455"/>
            <a:chExt cx="1596278" cy="1413317"/>
          </a:xfrm>
        </p:grpSpPr>
        <p:sp>
          <p:nvSpPr>
            <p:cNvPr id="13"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s-MX" dirty="0"/>
            </a:p>
          </p:txBody>
        </p:sp>
        <p:sp>
          <p:nvSpPr>
            <p:cNvPr id="14" name="Oval 13"/>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341390757"/>
              </p:ext>
            </p:extLst>
          </p:nvPr>
        </p:nvGraphicFramePr>
        <p:xfrm>
          <a:off x="2362200" y="2209800"/>
          <a:ext cx="6530974" cy="4091940"/>
        </p:xfrm>
        <a:graphic>
          <a:graphicData uri="http://schemas.openxmlformats.org/drawingml/2006/table">
            <a:tbl>
              <a:tblPr firstRow="1" bandRow="1">
                <a:tableStyleId>{5C22544A-7EE6-4342-B048-85BDC9FD1C3A}</a:tableStyleId>
              </a:tblPr>
              <a:tblGrid>
                <a:gridCol w="6530974"/>
              </a:tblGrid>
              <a:tr h="1866900">
                <a:tc>
                  <a:txBody>
                    <a:bodyPr/>
                    <a:lstStyle/>
                    <a:p>
                      <a:r>
                        <a:rPr lang="es-MX" sz="3600" noProof="0" dirty="0" smtClean="0">
                          <a:solidFill>
                            <a:srgbClr val="002060"/>
                          </a:solidFill>
                        </a:rPr>
                        <a:t>No</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866900">
                <a:tc>
                  <a:txBody>
                    <a:bodyPr/>
                    <a:lstStyle/>
                    <a:p>
                      <a:r>
                        <a:rPr lang="es-MX" sz="3600" b="1" noProof="0" dirty="0" smtClean="0">
                          <a:solidFill>
                            <a:srgbClr val="002060"/>
                          </a:solidFill>
                        </a:rPr>
                        <a:t>Sí</a:t>
                      </a:r>
                    </a:p>
                    <a:p>
                      <a:pPr marL="0" marR="0" indent="0" algn="l" defTabSz="914400" rtl="0" eaLnBrk="1" fontAlgn="auto" latinLnBrk="0" hangingPunct="1">
                        <a:lnSpc>
                          <a:spcPct val="100000"/>
                        </a:lnSpc>
                        <a:spcBef>
                          <a:spcPts val="0"/>
                        </a:spcBef>
                        <a:spcAft>
                          <a:spcPts val="0"/>
                        </a:spcAft>
                        <a:buClrTx/>
                        <a:buSzTx/>
                        <a:buFontTx/>
                        <a:buNone/>
                        <a:tabLst/>
                        <a:defRPr/>
                      </a:pPr>
                      <a:r>
                        <a:rPr lang="es-MX" sz="2600" b="0" noProof="0" dirty="0" smtClean="0">
                          <a:solidFill>
                            <a:srgbClr val="002060"/>
                          </a:solidFill>
                        </a:rPr>
                        <a:t>Un meta-análisis de 33 estudios reportó que el sobrepeso y la obesidad aumentan el riesgo de lumbalgia</a:t>
                      </a:r>
                      <a:br>
                        <a:rPr lang="es-MX" sz="2600" b="0" noProof="0" dirty="0" smtClean="0">
                          <a:solidFill>
                            <a:srgbClr val="002060"/>
                          </a:solidFill>
                        </a:rPr>
                      </a:br>
                      <a:r>
                        <a:rPr lang="es-MX" sz="2600" b="0" noProof="0" dirty="0" smtClean="0">
                          <a:solidFill>
                            <a:srgbClr val="002060"/>
                          </a:solidFill>
                        </a:rPr>
                        <a:t>(razón de momios = 1.53; </a:t>
                      </a:r>
                      <a:r>
                        <a:rPr lang="es-MX" sz="2600" b="0" i="1" noProof="0" dirty="0" smtClean="0">
                          <a:solidFill>
                            <a:srgbClr val="002060"/>
                          </a:solidFill>
                        </a:rPr>
                        <a:t>p</a:t>
                      </a:r>
                      <a:r>
                        <a:rPr lang="es-MX" sz="2600" b="0" noProof="0" dirty="0" smtClean="0">
                          <a:solidFill>
                            <a:srgbClr val="002060"/>
                          </a:solidFill>
                        </a:rPr>
                        <a:t> &lt;0.05)</a:t>
                      </a:r>
                      <a:endParaRPr lang="es-MX" sz="2600" b="0" noProof="0" dirty="0">
                        <a:solidFill>
                          <a:srgbClr val="002060"/>
                        </a:solidFill>
                      </a:endParaRP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7" name="Group 15"/>
          <p:cNvGrpSpPr/>
          <p:nvPr/>
        </p:nvGrpSpPr>
        <p:grpSpPr>
          <a:xfrm>
            <a:off x="375266" y="4114800"/>
            <a:ext cx="1476240" cy="1350050"/>
            <a:chOff x="2314768" y="3367943"/>
            <a:chExt cx="1596278" cy="1459829"/>
          </a:xfrm>
        </p:grpSpPr>
        <p:sp>
          <p:nvSpPr>
            <p:cNvPr id="17" name="Oval 16"/>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8"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s-MX" dirty="0"/>
            </a:p>
          </p:txBody>
        </p:sp>
      </p:grpSp>
      <p:sp>
        <p:nvSpPr>
          <p:cNvPr id="19" name="Rectangle 18"/>
          <p:cNvSpPr/>
          <p:nvPr/>
        </p:nvSpPr>
        <p:spPr>
          <a:xfrm>
            <a:off x="251520" y="6597352"/>
            <a:ext cx="8642350" cy="169277"/>
          </a:xfrm>
          <a:prstGeom prst="rect">
            <a:avLst/>
          </a:prstGeom>
        </p:spPr>
        <p:txBody>
          <a:bodyPr lIns="0" tIns="0" rIns="0" bIns="0" anchor="b" anchorCtr="0">
            <a:spAutoFit/>
          </a:bodyPr>
          <a:lstStyle/>
          <a:p>
            <a:pPr>
              <a:defRPr/>
            </a:pPr>
            <a:r>
              <a:rPr lang="es-MX" sz="1100" dirty="0" smtClean="0">
                <a:solidFill>
                  <a:srgbClr val="002060"/>
                </a:solidFill>
                <a:ea typeface="ＭＳ Ｐゴシック" pitchFamily="34" charset="-128"/>
              </a:rPr>
              <a:t>Shiri R </a:t>
            </a:r>
            <a:r>
              <a:rPr lang="es-MX" sz="1100" i="1" dirty="0" smtClean="0">
                <a:solidFill>
                  <a:srgbClr val="002060"/>
                </a:solidFill>
                <a:ea typeface="ＭＳ Ｐゴシック" pitchFamily="34" charset="-128"/>
              </a:rPr>
              <a:t>et al</a:t>
            </a:r>
            <a:r>
              <a:rPr lang="es-MX" sz="1100" dirty="0" smtClean="0">
                <a:solidFill>
                  <a:srgbClr val="002060"/>
                </a:solidFill>
                <a:ea typeface="ＭＳ Ｐゴシック" pitchFamily="34" charset="-128"/>
              </a:rPr>
              <a:t>. </a:t>
            </a:r>
            <a:r>
              <a:rPr lang="es-MX" sz="1100" i="1" dirty="0" smtClean="0">
                <a:solidFill>
                  <a:srgbClr val="002060"/>
                </a:solidFill>
                <a:ea typeface="ＭＳ Ｐゴシック" pitchFamily="34" charset="-128"/>
              </a:rPr>
              <a:t>Am</a:t>
            </a:r>
            <a:r>
              <a:rPr lang="es-MX" sz="1100" dirty="0" smtClean="0">
                <a:solidFill>
                  <a:srgbClr val="002060"/>
                </a:solidFill>
                <a:ea typeface="ＭＳ Ｐゴシック" pitchFamily="34" charset="-128"/>
              </a:rPr>
              <a:t> </a:t>
            </a:r>
            <a:r>
              <a:rPr lang="es-MX" sz="1100" i="1" dirty="0" smtClean="0">
                <a:solidFill>
                  <a:srgbClr val="002060"/>
                </a:solidFill>
                <a:ea typeface="ＭＳ Ｐゴシック" pitchFamily="34" charset="-128"/>
              </a:rPr>
              <a:t>J Epidemiol</a:t>
            </a:r>
            <a:r>
              <a:rPr lang="es-MX" sz="1100" dirty="0" smtClean="0">
                <a:solidFill>
                  <a:srgbClr val="002060"/>
                </a:solidFill>
                <a:ea typeface="ＭＳ Ｐゴシック" pitchFamily="34" charset="-128"/>
              </a:rPr>
              <a:t> 2010; 171(2):135-54.</a:t>
            </a:r>
            <a:endParaRPr lang="es-MX" sz="1100" dirty="0">
              <a:solidFill>
                <a:srgbClr val="002060"/>
              </a:solidFill>
              <a:ea typeface="ＭＳ Ｐゴシック" pitchFamily="34" charset="-128"/>
            </a:endParaRPr>
          </a:p>
        </p:txBody>
      </p:sp>
      <p:sp>
        <p:nvSpPr>
          <p:cNvPr id="20" name="CuadroTexto 2"/>
          <p:cNvSpPr txBox="1">
            <a:spLocks noChangeArrowheads="1"/>
          </p:cNvSpPr>
          <p:nvPr/>
        </p:nvSpPr>
        <p:spPr bwMode="auto">
          <a:xfrm>
            <a:off x="4286351" y="6202948"/>
            <a:ext cx="4451924" cy="369332"/>
          </a:xfrm>
          <a:prstGeom prst="rect">
            <a:avLst/>
          </a:prstGeom>
          <a:noFill/>
          <a:ln w="9525">
            <a:noFill/>
            <a:miter lim="800000"/>
            <a:headEnd/>
            <a:tailEnd/>
          </a:ln>
        </p:spPr>
        <p:txBody>
          <a:bodyPr wrap="none">
            <a:spAutoFit/>
          </a:bodyPr>
          <a:lstStyle/>
          <a:p>
            <a:pPr>
              <a:buNone/>
            </a:pPr>
            <a:r>
              <a:rPr lang="es-MX" b="1" dirty="0" smtClean="0"/>
              <a:t>Nivel de evidencia= suficiente/buena calidad</a:t>
            </a:r>
            <a:endParaRPr lang="es-MX" b="1" dirty="0"/>
          </a:p>
        </p:txBody>
      </p:sp>
      <p:sp>
        <p:nvSpPr>
          <p:cNvPr id="22" name="Striped Right Arrow 21"/>
          <p:cNvSpPr/>
          <p:nvPr/>
        </p:nvSpPr>
        <p:spPr>
          <a:xfrm>
            <a:off x="4139952" y="1772816"/>
            <a:ext cx="1152128" cy="348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4585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¿Está fumar relacionado con el desarrollo de lumbalgia? </a:t>
            </a:r>
            <a:endParaRPr lang="es-MX" dirty="0"/>
          </a:p>
        </p:txBody>
      </p:sp>
      <p:sp>
        <p:nvSpPr>
          <p:cNvPr id="4" name="Slide Number Placeholder 3"/>
          <p:cNvSpPr>
            <a:spLocks noGrp="1"/>
          </p:cNvSpPr>
          <p:nvPr>
            <p:ph type="sldNum" sz="quarter" idx="10"/>
          </p:nvPr>
        </p:nvSpPr>
        <p:spPr>
          <a:xfrm>
            <a:off x="7010400" y="6458376"/>
            <a:ext cx="2133600" cy="365125"/>
          </a:xfrm>
        </p:spPr>
        <p:txBody>
          <a:bodyPr/>
          <a:lstStyle/>
          <a:p>
            <a:pPr algn="r">
              <a:defRPr/>
            </a:pPr>
            <a:fld id="{B3661B37-38BF-421F-9EFE-18817586476B}" type="slidenum">
              <a:rPr lang="en-US" smtClean="0"/>
              <a:pPr algn="r">
                <a:defRPr/>
              </a:pPr>
              <a:t>13</a:t>
            </a:fld>
            <a:endParaRPr lang="en-US" dirty="0"/>
          </a:p>
        </p:txBody>
      </p:sp>
      <p:sp>
        <p:nvSpPr>
          <p:cNvPr id="6" name="Rectangle 5"/>
          <p:cNvSpPr/>
          <p:nvPr/>
        </p:nvSpPr>
        <p:spPr>
          <a:xfrm>
            <a:off x="179512" y="6572280"/>
            <a:ext cx="8642350" cy="169277"/>
          </a:xfrm>
          <a:prstGeom prst="rect">
            <a:avLst/>
          </a:prstGeom>
        </p:spPr>
        <p:txBody>
          <a:bodyPr lIns="0" tIns="0" rIns="0" bIns="0" anchor="b" anchorCtr="0">
            <a:spAutoFit/>
          </a:bodyPr>
          <a:lstStyle/>
          <a:p>
            <a:pPr>
              <a:spcAft>
                <a:spcPts val="600"/>
              </a:spcAft>
            </a:pPr>
            <a:r>
              <a:rPr lang="es-MX" sz="1100" dirty="0" smtClean="0">
                <a:solidFill>
                  <a:srgbClr val="002060"/>
                </a:solidFill>
                <a:ea typeface="ＭＳ Ｐゴシック" pitchFamily="34" charset="-128"/>
              </a:rPr>
              <a:t>Shiri R </a:t>
            </a:r>
            <a:r>
              <a:rPr lang="es-MX" sz="1100" i="1" dirty="0" smtClean="0">
                <a:solidFill>
                  <a:srgbClr val="002060"/>
                </a:solidFill>
                <a:ea typeface="ＭＳ Ｐゴシック" pitchFamily="34" charset="-128"/>
              </a:rPr>
              <a:t>et al. Am J Med</a:t>
            </a:r>
            <a:r>
              <a:rPr lang="es-MX" sz="1100" dirty="0" smtClean="0">
                <a:solidFill>
                  <a:srgbClr val="002060"/>
                </a:solidFill>
                <a:ea typeface="ＭＳ Ｐゴシック" pitchFamily="34" charset="-128"/>
              </a:rPr>
              <a:t> 2010; 123(1):87.e7-35.</a:t>
            </a:r>
            <a:endParaRPr lang="es-MX" sz="1100" dirty="0">
              <a:solidFill>
                <a:srgbClr val="002060"/>
              </a:solidFill>
              <a:ea typeface="ＭＳ Ｐゴシック" pitchFamily="34" charset="-128"/>
            </a:endParaRPr>
          </a:p>
        </p:txBody>
      </p:sp>
      <p:grpSp>
        <p:nvGrpSpPr>
          <p:cNvPr id="3" name="Group 16"/>
          <p:cNvGrpSpPr/>
          <p:nvPr/>
        </p:nvGrpSpPr>
        <p:grpSpPr>
          <a:xfrm>
            <a:off x="375266" y="2350564"/>
            <a:ext cx="1476240" cy="1307036"/>
            <a:chOff x="4544175" y="3414455"/>
            <a:chExt cx="1596278" cy="1413317"/>
          </a:xfrm>
        </p:grpSpPr>
        <p:sp>
          <p:nvSpPr>
            <p:cNvPr id="13"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s-MX" dirty="0"/>
            </a:p>
          </p:txBody>
        </p:sp>
        <p:sp>
          <p:nvSpPr>
            <p:cNvPr id="14" name="Oval 13"/>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952994698"/>
              </p:ext>
            </p:extLst>
          </p:nvPr>
        </p:nvGraphicFramePr>
        <p:xfrm>
          <a:off x="2362200" y="2209800"/>
          <a:ext cx="6530974" cy="4488180"/>
        </p:xfrm>
        <a:graphic>
          <a:graphicData uri="http://schemas.openxmlformats.org/drawingml/2006/table">
            <a:tbl>
              <a:tblPr firstRow="1" bandRow="1">
                <a:tableStyleId>{5C22544A-7EE6-4342-B048-85BDC9FD1C3A}</a:tableStyleId>
              </a:tblPr>
              <a:tblGrid>
                <a:gridCol w="6530974"/>
              </a:tblGrid>
              <a:tr h="1866900">
                <a:tc>
                  <a:txBody>
                    <a:bodyPr/>
                    <a:lstStyle/>
                    <a:p>
                      <a:r>
                        <a:rPr lang="es-MX" sz="3600" noProof="0" dirty="0" smtClean="0">
                          <a:solidFill>
                            <a:srgbClr val="002060"/>
                          </a:solidFill>
                        </a:rPr>
                        <a:t>No</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866900">
                <a:tc>
                  <a:txBody>
                    <a:bodyPr/>
                    <a:lstStyle/>
                    <a:p>
                      <a:r>
                        <a:rPr lang="es-MX" sz="3600" b="1" noProof="0" dirty="0" smtClean="0">
                          <a:solidFill>
                            <a:srgbClr val="002060"/>
                          </a:solidFill>
                        </a:rPr>
                        <a:t>Sí</a:t>
                      </a:r>
                    </a:p>
                    <a:p>
                      <a:pPr marL="0" marR="0" indent="0" algn="l" defTabSz="914400" rtl="0" eaLnBrk="1" fontAlgn="auto" latinLnBrk="0" hangingPunct="1">
                        <a:lnSpc>
                          <a:spcPct val="100000"/>
                        </a:lnSpc>
                        <a:spcBef>
                          <a:spcPts val="0"/>
                        </a:spcBef>
                        <a:spcAft>
                          <a:spcPts val="0"/>
                        </a:spcAft>
                        <a:buClrTx/>
                        <a:buSzTx/>
                        <a:buFontTx/>
                        <a:buNone/>
                        <a:tabLst/>
                        <a:defRPr/>
                      </a:pPr>
                      <a:r>
                        <a:rPr lang="es-MX" sz="2600" b="0" noProof="0" dirty="0" smtClean="0">
                          <a:solidFill>
                            <a:srgbClr val="002060"/>
                          </a:solidFill>
                        </a:rPr>
                        <a:t>Un meta-análisis de 40 estudios con metodología regular mostró que fumar aumenta la incidencia de l</a:t>
                      </a:r>
                      <a:r>
                        <a:rPr lang="es-MX" sz="2600" b="0" baseline="0" noProof="0" dirty="0" smtClean="0">
                          <a:solidFill>
                            <a:srgbClr val="002060"/>
                          </a:solidFill>
                        </a:rPr>
                        <a:t>umbalgia (razón de momios= 1.82; </a:t>
                      </a:r>
                      <a:r>
                        <a:rPr lang="es-MX" sz="2600" b="0" i="1" baseline="0" noProof="0" dirty="0" smtClean="0">
                          <a:solidFill>
                            <a:srgbClr val="002060"/>
                          </a:solidFill>
                        </a:rPr>
                        <a:t>p</a:t>
                      </a:r>
                      <a:r>
                        <a:rPr lang="es-MX" sz="2600" b="0" baseline="0" noProof="0" dirty="0" smtClean="0">
                          <a:solidFill>
                            <a:srgbClr val="002060"/>
                          </a:solidFill>
                        </a:rPr>
                        <a:t> &lt;0.05), </a:t>
                      </a:r>
                      <a:r>
                        <a:rPr lang="es-MX" sz="2600" b="0" noProof="0" dirty="0" smtClean="0">
                          <a:solidFill>
                            <a:srgbClr val="002060"/>
                          </a:solidFill>
                        </a:rPr>
                        <a:t>particularmente en adolescentes</a:t>
                      </a:r>
                      <a:endParaRPr lang="es-MX" sz="2600" b="0" noProof="0" dirty="0">
                        <a:solidFill>
                          <a:srgbClr val="002060"/>
                        </a:solidFill>
                      </a:endParaRP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5" name="Group 15"/>
          <p:cNvGrpSpPr/>
          <p:nvPr/>
        </p:nvGrpSpPr>
        <p:grpSpPr>
          <a:xfrm>
            <a:off x="375266" y="4114800"/>
            <a:ext cx="1476240" cy="1350050"/>
            <a:chOff x="2314768" y="3367943"/>
            <a:chExt cx="1596278" cy="1459829"/>
          </a:xfrm>
        </p:grpSpPr>
        <p:sp>
          <p:nvSpPr>
            <p:cNvPr id="17" name="Oval 16"/>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8"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s-MX" dirty="0"/>
            </a:p>
          </p:txBody>
        </p:sp>
      </p:grpSp>
      <p:sp>
        <p:nvSpPr>
          <p:cNvPr id="19" name="CuadroTexto 2"/>
          <p:cNvSpPr txBox="1">
            <a:spLocks noChangeArrowheads="1"/>
          </p:cNvSpPr>
          <p:nvPr/>
        </p:nvSpPr>
        <p:spPr bwMode="auto">
          <a:xfrm>
            <a:off x="4286351" y="6202948"/>
            <a:ext cx="4525470" cy="369332"/>
          </a:xfrm>
          <a:prstGeom prst="rect">
            <a:avLst/>
          </a:prstGeom>
          <a:noFill/>
          <a:ln w="9525">
            <a:noFill/>
            <a:miter lim="800000"/>
            <a:headEnd/>
            <a:tailEnd/>
          </a:ln>
        </p:spPr>
        <p:txBody>
          <a:bodyPr wrap="none">
            <a:spAutoFit/>
          </a:bodyPr>
          <a:lstStyle/>
          <a:p>
            <a:pPr>
              <a:buNone/>
            </a:pPr>
            <a:r>
              <a:rPr lang="es-MX" b="1" dirty="0" smtClean="0"/>
              <a:t>Nivel de evidencia= suficiente/calidad regular</a:t>
            </a:r>
            <a:endParaRPr lang="es-MX" b="1" dirty="0"/>
          </a:p>
        </p:txBody>
      </p:sp>
      <p:grpSp>
        <p:nvGrpSpPr>
          <p:cNvPr id="7" name="Group 19"/>
          <p:cNvGrpSpPr/>
          <p:nvPr/>
        </p:nvGrpSpPr>
        <p:grpSpPr>
          <a:xfrm>
            <a:off x="1979712" y="1609601"/>
            <a:ext cx="1586067" cy="628403"/>
            <a:chOff x="323134" y="1295400"/>
            <a:chExt cx="1586067" cy="628403"/>
          </a:xfrm>
        </p:grpSpPr>
        <p:sp>
          <p:nvSpPr>
            <p:cNvPr id="21" name="Down Arrow 20"/>
            <p:cNvSpPr/>
            <p:nvPr/>
          </p:nvSpPr>
          <p:spPr bwMode="auto">
            <a:xfrm flipV="1">
              <a:off x="323134" y="1295400"/>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907004" y="1378769"/>
              <a:ext cx="1002197" cy="461665"/>
            </a:xfrm>
            <a:prstGeom prst="rect">
              <a:avLst/>
            </a:prstGeom>
            <a:noFill/>
          </p:spPr>
          <p:txBody>
            <a:bodyPr wrap="none" rtlCol="0">
              <a:spAutoFit/>
            </a:bodyPr>
            <a:lstStyle/>
            <a:p>
              <a:pPr>
                <a:buNone/>
              </a:pPr>
              <a:r>
                <a:rPr lang="es-MX" sz="2400" b="1" dirty="0" smtClean="0"/>
                <a:t>Fumar</a:t>
              </a:r>
              <a:endParaRPr lang="es-MX" sz="2400" b="1" dirty="0"/>
            </a:p>
          </p:txBody>
        </p:sp>
      </p:grpSp>
      <p:grpSp>
        <p:nvGrpSpPr>
          <p:cNvPr id="8" name="Group 22"/>
          <p:cNvGrpSpPr/>
          <p:nvPr/>
        </p:nvGrpSpPr>
        <p:grpSpPr>
          <a:xfrm>
            <a:off x="5303413" y="1609601"/>
            <a:ext cx="2079792" cy="628403"/>
            <a:chOff x="4724401" y="1295400"/>
            <a:chExt cx="2079792" cy="628403"/>
          </a:xfrm>
        </p:grpSpPr>
        <p:sp>
          <p:nvSpPr>
            <p:cNvPr id="24" name="Down Arrow 23"/>
            <p:cNvSpPr/>
            <p:nvPr/>
          </p:nvSpPr>
          <p:spPr bwMode="auto">
            <a:xfrm flipV="1">
              <a:off x="4724401" y="1295400"/>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25" name="TextBox 24"/>
            <p:cNvSpPr txBox="1"/>
            <p:nvPr/>
          </p:nvSpPr>
          <p:spPr>
            <a:xfrm>
              <a:off x="5308271" y="1378769"/>
              <a:ext cx="1495922" cy="461665"/>
            </a:xfrm>
            <a:prstGeom prst="rect">
              <a:avLst/>
            </a:prstGeom>
            <a:noFill/>
          </p:spPr>
          <p:txBody>
            <a:bodyPr wrap="none" rtlCol="0">
              <a:spAutoFit/>
            </a:bodyPr>
            <a:lstStyle/>
            <a:p>
              <a:pPr>
                <a:buNone/>
              </a:pPr>
              <a:r>
                <a:rPr lang="es-MX" sz="2400" b="1" dirty="0" smtClean="0"/>
                <a:t>Lumbalgia</a:t>
              </a:r>
              <a:endParaRPr lang="es-MX" sz="2400" b="1" dirty="0"/>
            </a:p>
          </p:txBody>
        </p:sp>
      </p:grpSp>
      <p:sp>
        <p:nvSpPr>
          <p:cNvPr id="26" name="Striped Right Arrow 25"/>
          <p:cNvSpPr/>
          <p:nvPr/>
        </p:nvSpPr>
        <p:spPr>
          <a:xfrm>
            <a:off x="3995936" y="1805956"/>
            <a:ext cx="1152128" cy="348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7308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s-MX" dirty="0" smtClean="0"/>
              <a:t>¿Está la ansiedad psicológica relacionada con el desarrollo de lumbalgia? </a:t>
            </a:r>
            <a:endParaRPr lang="es-MX" dirty="0"/>
          </a:p>
        </p:txBody>
      </p:sp>
      <p:sp>
        <p:nvSpPr>
          <p:cNvPr id="4" name="Slide Number Placeholder 3"/>
          <p:cNvSpPr>
            <a:spLocks noGrp="1"/>
          </p:cNvSpPr>
          <p:nvPr>
            <p:ph type="sldNum" sz="quarter" idx="10"/>
          </p:nvPr>
        </p:nvSpPr>
        <p:spPr>
          <a:xfrm>
            <a:off x="6994576" y="6458376"/>
            <a:ext cx="2133600" cy="365125"/>
          </a:xfrm>
        </p:spPr>
        <p:txBody>
          <a:bodyPr/>
          <a:lstStyle/>
          <a:p>
            <a:pPr algn="r">
              <a:defRPr/>
            </a:pPr>
            <a:fld id="{B3661B37-38BF-421F-9EFE-18817586476B}" type="slidenum">
              <a:rPr lang="en-US" smtClean="0"/>
              <a:pPr algn="r">
                <a:defRPr/>
              </a:pPr>
              <a:t>14</a:t>
            </a:fld>
            <a:endParaRPr lang="en-US" dirty="0"/>
          </a:p>
        </p:txBody>
      </p:sp>
      <p:grpSp>
        <p:nvGrpSpPr>
          <p:cNvPr id="3" name="Group 16"/>
          <p:cNvGrpSpPr/>
          <p:nvPr/>
        </p:nvGrpSpPr>
        <p:grpSpPr>
          <a:xfrm>
            <a:off x="375266" y="2590111"/>
            <a:ext cx="1476240" cy="1307036"/>
            <a:chOff x="4544175" y="3414455"/>
            <a:chExt cx="1596278" cy="1413317"/>
          </a:xfrm>
        </p:grpSpPr>
        <p:sp>
          <p:nvSpPr>
            <p:cNvPr id="13"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s-MX" dirty="0"/>
            </a:p>
          </p:txBody>
        </p:sp>
        <p:sp>
          <p:nvSpPr>
            <p:cNvPr id="14" name="Oval 13"/>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431242653"/>
              </p:ext>
            </p:extLst>
          </p:nvPr>
        </p:nvGraphicFramePr>
        <p:xfrm>
          <a:off x="2362200" y="2209800"/>
          <a:ext cx="6458272" cy="4085844"/>
        </p:xfrm>
        <a:graphic>
          <a:graphicData uri="http://schemas.openxmlformats.org/drawingml/2006/table">
            <a:tbl>
              <a:tblPr firstRow="1" bandRow="1">
                <a:tableStyleId>{5C22544A-7EE6-4342-B048-85BDC9FD1C3A}</a:tableStyleId>
              </a:tblPr>
              <a:tblGrid>
                <a:gridCol w="6458272"/>
              </a:tblGrid>
              <a:tr h="1866900">
                <a:tc>
                  <a:txBody>
                    <a:bodyPr/>
                    <a:lstStyle/>
                    <a:p>
                      <a:r>
                        <a:rPr lang="es-MX" sz="3600" noProof="0" dirty="0" smtClean="0">
                          <a:solidFill>
                            <a:schemeClr val="tx1"/>
                          </a:solidFill>
                        </a:rPr>
                        <a:t>No</a:t>
                      </a:r>
                      <a:endParaRPr lang="es-MX" sz="3600" noProof="0" dirty="0"/>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866900">
                <a:tc>
                  <a:txBody>
                    <a:bodyPr/>
                    <a:lstStyle/>
                    <a:p>
                      <a:pPr>
                        <a:lnSpc>
                          <a:spcPct val="110000"/>
                        </a:lnSpc>
                      </a:pPr>
                      <a:r>
                        <a:rPr lang="es-MX" sz="3600" b="1" noProof="0" dirty="0" smtClean="0">
                          <a:solidFill>
                            <a:schemeClr val="tx1"/>
                          </a:solidFill>
                        </a:rPr>
                        <a:t>Sí</a:t>
                      </a:r>
                    </a:p>
                    <a:p>
                      <a:pPr marL="163513" indent="-163513">
                        <a:lnSpc>
                          <a:spcPct val="100000"/>
                        </a:lnSpc>
                        <a:buFont typeface="Arial" pitchFamily="34" charset="0"/>
                        <a:buChar char="•"/>
                      </a:pPr>
                      <a:r>
                        <a:rPr lang="es-MX" sz="2000" b="0" noProof="0" dirty="0" smtClean="0">
                          <a:solidFill>
                            <a:schemeClr val="tx1"/>
                          </a:solidFill>
                        </a:rPr>
                        <a:t>La prevalencia de</a:t>
                      </a:r>
                      <a:r>
                        <a:rPr lang="es-MX" sz="2000" b="0" baseline="0" noProof="0" dirty="0" smtClean="0">
                          <a:solidFill>
                            <a:schemeClr val="tx1"/>
                          </a:solidFill>
                        </a:rPr>
                        <a:t> lumbalgia fue mayor en sujetos con estrés psicológico concurrente (n = 26,611)</a:t>
                      </a:r>
                    </a:p>
                    <a:p>
                      <a:pPr marL="357188" indent="-163513">
                        <a:lnSpc>
                          <a:spcPct val="100000"/>
                        </a:lnSpc>
                        <a:buFont typeface="Arial" pitchFamily="34" charset="0"/>
                        <a:buChar char="•"/>
                      </a:pPr>
                      <a:r>
                        <a:rPr lang="es-MX" sz="2000" b="0" baseline="0" noProof="0" dirty="0" smtClean="0">
                          <a:solidFill>
                            <a:schemeClr val="tx1"/>
                          </a:solidFill>
                        </a:rPr>
                        <a:t>La razón de tasas de prevalencia para mujeres fue del 5.9% y de 3.5% para hombres en comparación con la población general con más de </a:t>
                      </a:r>
                      <a:r>
                        <a:rPr lang="es-MX" sz="2000" b="0" noProof="0" dirty="0" smtClean="0">
                          <a:solidFill>
                            <a:schemeClr val="tx1"/>
                          </a:solidFill>
                        </a:rPr>
                        <a:t>16 años de seguimiento</a:t>
                      </a:r>
                      <a:endParaRPr lang="es-MX" sz="1800" b="0" noProof="0" dirty="0" smtClean="0">
                        <a:solidFill>
                          <a:schemeClr val="accent1">
                            <a:lumMod val="75000"/>
                          </a:schemeClr>
                        </a:solidFill>
                      </a:endParaRPr>
                    </a:p>
                  </a:txBody>
                  <a:tcPr>
                    <a:lnT w="19050" cap="flat" cmpd="sng" algn="ctr">
                      <a:noFill/>
                      <a:prstDash val="solid"/>
                      <a:round/>
                      <a:headEnd type="none" w="med" len="med"/>
                      <a:tailEnd type="none" w="med" len="med"/>
                    </a:lnT>
                    <a:noFill/>
                  </a:tcPr>
                </a:tc>
              </a:tr>
            </a:tbl>
          </a:graphicData>
        </a:graphic>
      </p:graphicFrame>
      <p:grpSp>
        <p:nvGrpSpPr>
          <p:cNvPr id="6" name="Group 15"/>
          <p:cNvGrpSpPr/>
          <p:nvPr/>
        </p:nvGrpSpPr>
        <p:grpSpPr>
          <a:xfrm>
            <a:off x="375266" y="4114800"/>
            <a:ext cx="1476240" cy="1350050"/>
            <a:chOff x="2314768" y="3367943"/>
            <a:chExt cx="1596278" cy="1459829"/>
          </a:xfrm>
        </p:grpSpPr>
        <p:sp>
          <p:nvSpPr>
            <p:cNvPr id="17" name="Oval 16"/>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18"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s-MX" dirty="0"/>
            </a:p>
          </p:txBody>
        </p:sp>
      </p:grpSp>
      <p:sp>
        <p:nvSpPr>
          <p:cNvPr id="19" name="CuadroTexto 2"/>
          <p:cNvSpPr txBox="1">
            <a:spLocks noChangeArrowheads="1"/>
          </p:cNvSpPr>
          <p:nvPr/>
        </p:nvSpPr>
        <p:spPr bwMode="auto">
          <a:xfrm>
            <a:off x="4286351" y="6202948"/>
            <a:ext cx="4451924" cy="369332"/>
          </a:xfrm>
          <a:prstGeom prst="rect">
            <a:avLst/>
          </a:prstGeom>
          <a:noFill/>
          <a:ln w="9525">
            <a:noFill/>
            <a:miter lim="800000"/>
            <a:headEnd/>
            <a:tailEnd/>
          </a:ln>
        </p:spPr>
        <p:txBody>
          <a:bodyPr wrap="none">
            <a:spAutoFit/>
          </a:bodyPr>
          <a:lstStyle/>
          <a:p>
            <a:pPr>
              <a:buNone/>
            </a:pPr>
            <a:r>
              <a:rPr lang="es-MX" b="1" dirty="0" smtClean="0"/>
              <a:t>Nivel de evidencia= suficiente/buena calidad</a:t>
            </a:r>
            <a:endParaRPr lang="es-MX" b="1" dirty="0"/>
          </a:p>
        </p:txBody>
      </p:sp>
      <p:sp>
        <p:nvSpPr>
          <p:cNvPr id="21" name="Down Arrow 20"/>
          <p:cNvSpPr/>
          <p:nvPr/>
        </p:nvSpPr>
        <p:spPr bwMode="auto">
          <a:xfrm flipV="1">
            <a:off x="1547664" y="1609601"/>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2268210" y="1692970"/>
            <a:ext cx="1579343" cy="830997"/>
          </a:xfrm>
          <a:prstGeom prst="rect">
            <a:avLst/>
          </a:prstGeom>
          <a:noFill/>
        </p:spPr>
        <p:txBody>
          <a:bodyPr wrap="none" rtlCol="0">
            <a:spAutoFit/>
          </a:bodyPr>
          <a:lstStyle/>
          <a:p>
            <a:pPr algn="ctr">
              <a:buNone/>
            </a:pPr>
            <a:r>
              <a:rPr lang="es-MX" sz="2400" b="1" dirty="0" smtClean="0"/>
              <a:t>Ansiedad</a:t>
            </a:r>
          </a:p>
          <a:p>
            <a:pPr algn="ctr">
              <a:buNone/>
            </a:pPr>
            <a:r>
              <a:rPr lang="es-MX" sz="2400" b="1" dirty="0" smtClean="0"/>
              <a:t>psicológica</a:t>
            </a:r>
            <a:endParaRPr lang="es-MX" sz="2400" b="1" dirty="0"/>
          </a:p>
        </p:txBody>
      </p:sp>
      <p:grpSp>
        <p:nvGrpSpPr>
          <p:cNvPr id="7" name="Group 22"/>
          <p:cNvGrpSpPr/>
          <p:nvPr/>
        </p:nvGrpSpPr>
        <p:grpSpPr>
          <a:xfrm>
            <a:off x="5303413" y="1609601"/>
            <a:ext cx="2079792" cy="628403"/>
            <a:chOff x="4724401" y="1295400"/>
            <a:chExt cx="2079792" cy="628403"/>
          </a:xfrm>
        </p:grpSpPr>
        <p:sp>
          <p:nvSpPr>
            <p:cNvPr id="24" name="Down Arrow 23"/>
            <p:cNvSpPr/>
            <p:nvPr/>
          </p:nvSpPr>
          <p:spPr bwMode="auto">
            <a:xfrm flipV="1">
              <a:off x="4724401" y="1295400"/>
              <a:ext cx="583870" cy="628403"/>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25" name="TextBox 24"/>
            <p:cNvSpPr txBox="1"/>
            <p:nvPr/>
          </p:nvSpPr>
          <p:spPr>
            <a:xfrm>
              <a:off x="5308271" y="1378769"/>
              <a:ext cx="1495922" cy="461665"/>
            </a:xfrm>
            <a:prstGeom prst="rect">
              <a:avLst/>
            </a:prstGeom>
            <a:noFill/>
          </p:spPr>
          <p:txBody>
            <a:bodyPr wrap="none" rtlCol="0">
              <a:spAutoFit/>
            </a:bodyPr>
            <a:lstStyle/>
            <a:p>
              <a:pPr>
                <a:buNone/>
              </a:pPr>
              <a:r>
                <a:rPr lang="es-MX" sz="2400" b="1" dirty="0" smtClean="0"/>
                <a:t>Lumbalgia</a:t>
              </a:r>
              <a:endParaRPr lang="es-MX" sz="2400" b="1" dirty="0"/>
            </a:p>
          </p:txBody>
        </p:sp>
      </p:grpSp>
      <p:sp>
        <p:nvSpPr>
          <p:cNvPr id="26" name="Striped Right Arrow 25"/>
          <p:cNvSpPr/>
          <p:nvPr/>
        </p:nvSpPr>
        <p:spPr>
          <a:xfrm>
            <a:off x="3995936" y="1805956"/>
            <a:ext cx="1152128" cy="3486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angle 4"/>
          <p:cNvSpPr/>
          <p:nvPr/>
        </p:nvSpPr>
        <p:spPr>
          <a:xfrm>
            <a:off x="86156" y="6531385"/>
            <a:ext cx="4572000" cy="261610"/>
          </a:xfrm>
          <a:prstGeom prst="rect">
            <a:avLst/>
          </a:prstGeom>
        </p:spPr>
        <p:txBody>
          <a:bodyPr>
            <a:spAutoFit/>
          </a:bodyPr>
          <a:lstStyle/>
          <a:p>
            <a:r>
              <a:rPr lang="en-US" sz="1100" dirty="0">
                <a:solidFill>
                  <a:srgbClr val="002060"/>
                </a:solidFill>
                <a:ea typeface="ＭＳ Ｐゴシック" pitchFamily="34" charset="-128"/>
              </a:rPr>
              <a:t>Leijon O, Mulder M. </a:t>
            </a:r>
            <a:r>
              <a:rPr lang="en-US" sz="1100" i="1" dirty="0">
                <a:solidFill>
                  <a:srgbClr val="002060"/>
                </a:solidFill>
                <a:ea typeface="ＭＳ Ｐゴシック" pitchFamily="34" charset="-128"/>
              </a:rPr>
              <a:t>Occup Environ Med</a:t>
            </a:r>
            <a:r>
              <a:rPr lang="en-US" sz="1100" dirty="0">
                <a:solidFill>
                  <a:srgbClr val="002060"/>
                </a:solidFill>
                <a:ea typeface="ＭＳ Ｐゴシック" pitchFamily="34" charset="-128"/>
              </a:rPr>
              <a:t> 2009; 66(2):137-9.</a:t>
            </a:r>
          </a:p>
        </p:txBody>
      </p:sp>
    </p:spTree>
    <p:extLst>
      <p:ext uri="{BB962C8B-B14F-4D97-AF65-F5344CB8AC3E}">
        <p14:creationId xmlns:p14="http://schemas.microsoft.com/office/powerpoint/2010/main" val="4270927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noProof="0" dirty="0" smtClean="0"/>
              <a:t>¿Qué tipos de ejercicios deben prescribirse a los pacientes con lumbalgia?</a:t>
            </a:r>
            <a:endParaRPr lang="es-MX" sz="3600" noProof="0" dirty="0"/>
          </a:p>
        </p:txBody>
      </p:sp>
      <p:sp>
        <p:nvSpPr>
          <p:cNvPr id="3" name="Content Placeholder 2"/>
          <p:cNvSpPr>
            <a:spLocks noGrp="1"/>
          </p:cNvSpPr>
          <p:nvPr>
            <p:ph idx="1"/>
          </p:nvPr>
        </p:nvSpPr>
        <p:spPr/>
        <p:txBody>
          <a:bodyPr>
            <a:normAutofit/>
          </a:bodyPr>
          <a:lstStyle/>
          <a:p>
            <a:pPr>
              <a:spcAft>
                <a:spcPts val="1200"/>
              </a:spcAft>
            </a:pPr>
            <a:r>
              <a:rPr lang="es-MX" sz="2800" dirty="0" smtClean="0"/>
              <a:t>Los ejercicios prescritos más comúnmente están enfocados a re-entrenar al multífido (un músculo de la espalda) y al transverso del abdomen (un músculo abdominal profundo)</a:t>
            </a:r>
          </a:p>
          <a:p>
            <a:r>
              <a:rPr lang="es-MX" sz="2800" dirty="0" smtClean="0"/>
              <a:t>Estos ejercicios pueden ser complementados con ejercicios con ejercicios para el piso pélvico y control de la respiración</a:t>
            </a:r>
          </a:p>
        </p:txBody>
      </p:sp>
      <p:sp>
        <p:nvSpPr>
          <p:cNvPr id="5" name="Rectangle 4"/>
          <p:cNvSpPr/>
          <p:nvPr/>
        </p:nvSpPr>
        <p:spPr>
          <a:xfrm>
            <a:off x="179512" y="6440125"/>
            <a:ext cx="3190297" cy="261610"/>
          </a:xfrm>
          <a:prstGeom prst="rect">
            <a:avLst/>
          </a:prstGeom>
        </p:spPr>
        <p:txBody>
          <a:bodyPr wrap="none">
            <a:spAutoFit/>
          </a:bodyPr>
          <a:lstStyle/>
          <a:p>
            <a:r>
              <a:rPr lang="en-CA" sz="1100" dirty="0">
                <a:solidFill>
                  <a:schemeClr val="tx2"/>
                </a:solidFill>
              </a:rPr>
              <a:t>Bhangle </a:t>
            </a:r>
            <a:r>
              <a:rPr lang="en-CA" sz="1100" dirty="0" smtClean="0">
                <a:solidFill>
                  <a:schemeClr val="tx2"/>
                </a:solidFill>
              </a:rPr>
              <a:t>SD </a:t>
            </a:r>
            <a:r>
              <a:rPr lang="en-CA" sz="1100" i="1" dirty="0" smtClean="0">
                <a:solidFill>
                  <a:schemeClr val="tx2"/>
                </a:solidFill>
              </a:rPr>
              <a:t>et al. </a:t>
            </a:r>
            <a:r>
              <a:rPr lang="en-CA" sz="1100" i="1" dirty="0">
                <a:solidFill>
                  <a:schemeClr val="tx2"/>
                </a:solidFill>
              </a:rPr>
              <a:t>Cleve Clin J </a:t>
            </a:r>
            <a:r>
              <a:rPr lang="en-CA" sz="1100" i="1" dirty="0" smtClean="0">
                <a:solidFill>
                  <a:schemeClr val="tx2"/>
                </a:solidFill>
              </a:rPr>
              <a:t>Med</a:t>
            </a:r>
            <a:r>
              <a:rPr lang="en-CA" sz="1100" dirty="0" smtClean="0">
                <a:solidFill>
                  <a:schemeClr val="tx2"/>
                </a:solidFill>
              </a:rPr>
              <a:t> 2009; 76(7</a:t>
            </a:r>
            <a:r>
              <a:rPr lang="en-CA" sz="1100" dirty="0">
                <a:solidFill>
                  <a:schemeClr val="tx2"/>
                </a:solidFill>
              </a:rPr>
              <a:t>):393-9.</a:t>
            </a:r>
            <a:endParaRPr lang="en-US" sz="1100" dirty="0">
              <a:solidFill>
                <a:schemeClr val="tx2"/>
              </a:solidFill>
            </a:endParaRPr>
          </a:p>
        </p:txBody>
      </p:sp>
    </p:spTree>
    <p:extLst>
      <p:ext uri="{BB962C8B-B14F-4D97-AF65-F5344CB8AC3E}">
        <p14:creationId xmlns:p14="http://schemas.microsoft.com/office/powerpoint/2010/main" val="397901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47179"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3936934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179512" y="1484784"/>
            <a:ext cx="8784976" cy="5069160"/>
          </a:xfrm>
        </p:spPr>
        <p:txBody>
          <a:bodyPr>
            <a:noAutofit/>
          </a:bodyPr>
          <a:lstStyle/>
          <a:p>
            <a:r>
              <a:rPr lang="es-MX" sz="2800" dirty="0" smtClean="0">
                <a:solidFill>
                  <a:schemeClr val="bg2"/>
                </a:solidFill>
              </a:rPr>
              <a:t>Al terminar este módulo, los participantes podrán :</a:t>
            </a:r>
            <a:endParaRPr lang="es-MX" sz="2800" noProof="0" dirty="0" smtClean="0">
              <a:solidFill>
                <a:schemeClr val="bg2"/>
              </a:solidFill>
            </a:endParaRPr>
          </a:p>
          <a:p>
            <a:pPr marL="622300" lvl="1">
              <a:spcBef>
                <a:spcPts val="300"/>
              </a:spcBef>
              <a:spcAft>
                <a:spcPts val="300"/>
              </a:spcAft>
            </a:pPr>
            <a:r>
              <a:rPr lang="es-MX" sz="2400" dirty="0" smtClean="0">
                <a:solidFill>
                  <a:schemeClr val="bg2"/>
                </a:solidFill>
              </a:rPr>
              <a:t>Discutir la prevalencia de la lumbalgia aguda y crónica </a:t>
            </a:r>
          </a:p>
          <a:p>
            <a:pPr marL="622300" lvl="1">
              <a:spcBef>
                <a:spcPts val="300"/>
              </a:spcBef>
              <a:spcAft>
                <a:spcPts val="300"/>
              </a:spcAft>
            </a:pPr>
            <a:r>
              <a:rPr lang="es-MX" sz="2400" dirty="0" smtClean="0">
                <a:solidFill>
                  <a:schemeClr val="bg2"/>
                </a:solidFill>
              </a:rPr>
              <a:t>Entender el impacto de la lumbalgia</a:t>
            </a:r>
            <a:r>
              <a:rPr lang="es-MX" sz="2400" dirty="0" smtClean="0">
                <a:solidFill>
                  <a:srgbClr val="FF0000"/>
                </a:solidFill>
              </a:rPr>
              <a:t> </a:t>
            </a:r>
            <a:r>
              <a:rPr lang="es-MX" sz="2400" dirty="0" smtClean="0">
                <a:solidFill>
                  <a:schemeClr val="bg2"/>
                </a:solidFill>
              </a:rPr>
              <a:t>en el funcionamiento y calidad de vida del paciente</a:t>
            </a:r>
          </a:p>
          <a:p>
            <a:pPr marL="622300" lvl="1">
              <a:spcBef>
                <a:spcPts val="300"/>
              </a:spcBef>
              <a:spcAft>
                <a:spcPts val="300"/>
              </a:spcAft>
            </a:pPr>
            <a:r>
              <a:rPr lang="es-MX" sz="2400" dirty="0" smtClean="0">
                <a:solidFill>
                  <a:schemeClr val="bg2"/>
                </a:solidFill>
              </a:rPr>
              <a:t>Usar herramientas apropiadas para el diagnóstico de lumbalgia</a:t>
            </a:r>
          </a:p>
          <a:p>
            <a:pPr marL="622300" lvl="1">
              <a:spcBef>
                <a:spcPts val="300"/>
              </a:spcBef>
              <a:spcAft>
                <a:spcPts val="300"/>
              </a:spcAft>
            </a:pPr>
            <a:r>
              <a:rPr lang="es-MX" sz="240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400" dirty="0" smtClean="0">
                <a:solidFill>
                  <a:schemeClr val="bg2"/>
                </a:solidFill>
              </a:rPr>
              <a:t>Explicar los mecanismos subyacentes de diferentes tipos de lumbalgia </a:t>
            </a:r>
          </a:p>
          <a:p>
            <a:pPr marL="622300" lvl="1">
              <a:spcBef>
                <a:spcPts val="300"/>
              </a:spcBef>
            </a:pPr>
            <a:r>
              <a:rPr lang="es-MX" sz="2400" spc="-20" dirty="0" smtClean="0">
                <a:solidFill>
                  <a:schemeClr val="bg2"/>
                </a:solidFill>
              </a:rPr>
              <a:t>Seleccionar estrategias farmacológicas y no-farmacológicas apropiadas para el manejo de lumbalgia</a:t>
            </a:r>
          </a:p>
          <a:p>
            <a:endParaRPr lang="es-MX" sz="28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val="32869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PREGUNTAS FRECUENTES</a:t>
            </a:r>
            <a:endParaRPr lang="es-MX" noProof="0" dirty="0"/>
          </a:p>
        </p:txBody>
      </p:sp>
    </p:spTree>
    <p:extLst>
      <p:ext uri="{BB962C8B-B14F-4D97-AF65-F5344CB8AC3E}">
        <p14:creationId xmlns:p14="http://schemas.microsoft.com/office/powerpoint/2010/main" val="221374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3200" noProof="0" dirty="0" smtClean="0"/>
              <a:t>Preguntas Frecuentes: </a:t>
            </a:r>
            <a:br>
              <a:rPr lang="es-MX" sz="3200" noProof="0" dirty="0" smtClean="0"/>
            </a:br>
            <a:r>
              <a:rPr lang="es-MX" sz="3200" noProof="0" dirty="0" smtClean="0"/>
              <a:t>Tabla de Contenidos</a:t>
            </a:r>
            <a:endParaRPr lang="es-MX" sz="3200" noProof="0" dirty="0"/>
          </a:p>
        </p:txBody>
      </p:sp>
      <p:sp>
        <p:nvSpPr>
          <p:cNvPr id="5" name="Content Placeholder 4"/>
          <p:cNvSpPr>
            <a:spLocks noGrp="1"/>
          </p:cNvSpPr>
          <p:nvPr>
            <p:ph idx="1"/>
          </p:nvPr>
        </p:nvSpPr>
        <p:spPr>
          <a:xfrm>
            <a:off x="323528" y="1600200"/>
            <a:ext cx="8568952" cy="4525963"/>
          </a:xfrm>
        </p:spPr>
        <p:txBody>
          <a:bodyPr>
            <a:normAutofit fontScale="62500" lnSpcReduction="20000"/>
          </a:bodyPr>
          <a:lstStyle/>
          <a:p>
            <a:pPr marL="260350" indent="-260350">
              <a:lnSpc>
                <a:spcPct val="120000"/>
              </a:lnSpc>
              <a:spcBef>
                <a:spcPts val="0"/>
              </a:spcBef>
              <a:spcAft>
                <a:spcPts val="600"/>
              </a:spcAft>
            </a:pPr>
            <a:r>
              <a:rPr lang="es-MX" noProof="0" dirty="0" smtClean="0"/>
              <a:t>¿Puede la lumbalgia dar lugar a discapacidad ocupacional?</a:t>
            </a:r>
          </a:p>
          <a:p>
            <a:pPr marL="260350" indent="-260350">
              <a:lnSpc>
                <a:spcPct val="120000"/>
              </a:lnSpc>
              <a:spcBef>
                <a:spcPts val="0"/>
              </a:spcBef>
              <a:spcAft>
                <a:spcPts val="600"/>
              </a:spcAft>
            </a:pPr>
            <a:r>
              <a:rPr lang="es-MX" noProof="0" dirty="0" smtClean="0">
                <a:ea typeface="ＭＳ Ｐゴシック" pitchFamily="34" charset="-128"/>
              </a:rPr>
              <a:t>¿Es permanecer de pie en el trabajo un factor de desarrollo de lumbalgia ?</a:t>
            </a:r>
          </a:p>
          <a:p>
            <a:pPr marL="260350" indent="-260350">
              <a:lnSpc>
                <a:spcPct val="120000"/>
              </a:lnSpc>
              <a:spcBef>
                <a:spcPts val="0"/>
              </a:spcBef>
              <a:spcAft>
                <a:spcPts val="600"/>
              </a:spcAft>
            </a:pPr>
            <a:r>
              <a:rPr lang="es-MX" noProof="0" dirty="0" smtClean="0"/>
              <a:t>¿Es levantar objetos en el trabajo un factor de desarrollo de lumbalgia </a:t>
            </a:r>
            <a:r>
              <a:rPr lang="es-MX" noProof="0" dirty="0" smtClean="0">
                <a:ea typeface="ＭＳ Ｐゴシック" pitchFamily="34" charset="-128"/>
              </a:rPr>
              <a:t>?</a:t>
            </a:r>
          </a:p>
          <a:p>
            <a:pPr marL="260350" indent="-260350">
              <a:lnSpc>
                <a:spcPct val="120000"/>
              </a:lnSpc>
              <a:spcBef>
                <a:spcPts val="0"/>
              </a:spcBef>
              <a:spcAft>
                <a:spcPts val="600"/>
              </a:spcAft>
            </a:pPr>
            <a:r>
              <a:rPr lang="es-MX" noProof="0" dirty="0" smtClean="0"/>
              <a:t>¿Es la lumbalgia causada por el tipo de silla usada en el trabajo?</a:t>
            </a:r>
          </a:p>
          <a:p>
            <a:pPr marL="260350" indent="-260350">
              <a:lnSpc>
                <a:spcPct val="120000"/>
              </a:lnSpc>
              <a:spcBef>
                <a:spcPts val="0"/>
              </a:spcBef>
              <a:spcAft>
                <a:spcPts val="600"/>
              </a:spcAft>
            </a:pPr>
            <a:r>
              <a:rPr lang="es-MX" spc="-10" noProof="0" dirty="0" smtClean="0"/>
              <a:t>¿Están las posiciones incómodas en el trabajo relacionadas con el desarrollo de lumbalgia ? </a:t>
            </a:r>
          </a:p>
          <a:p>
            <a:pPr marL="260350" indent="-260350">
              <a:lnSpc>
                <a:spcPct val="120000"/>
              </a:lnSpc>
              <a:spcBef>
                <a:spcPts val="0"/>
              </a:spcBef>
              <a:spcAft>
                <a:spcPts val="600"/>
              </a:spcAft>
            </a:pPr>
            <a:r>
              <a:rPr lang="es-MX" noProof="0" dirty="0" smtClean="0"/>
              <a:t>¿Esta la anestesia epidural asociada con lumbalgia?</a:t>
            </a:r>
          </a:p>
          <a:p>
            <a:pPr marL="260350" indent="-260350">
              <a:lnSpc>
                <a:spcPct val="120000"/>
              </a:lnSpc>
              <a:spcBef>
                <a:spcPts val="0"/>
              </a:spcBef>
              <a:spcAft>
                <a:spcPts val="600"/>
              </a:spcAft>
            </a:pPr>
            <a:r>
              <a:rPr lang="es-MX" noProof="0" dirty="0" smtClean="0"/>
              <a:t>¿Está la obesidad relacionada con el desarrollo de lumbalgia?</a:t>
            </a:r>
          </a:p>
          <a:p>
            <a:pPr marL="260350" indent="-260350">
              <a:lnSpc>
                <a:spcPct val="120000"/>
              </a:lnSpc>
              <a:spcBef>
                <a:spcPts val="0"/>
              </a:spcBef>
              <a:spcAft>
                <a:spcPts val="600"/>
              </a:spcAft>
            </a:pPr>
            <a:r>
              <a:rPr lang="es-MX" noProof="0" dirty="0" smtClean="0"/>
              <a:t>¿Está fumar relacionado con el desarrollo de lumbalgia?  </a:t>
            </a:r>
          </a:p>
          <a:p>
            <a:pPr marL="260350" indent="-260350">
              <a:lnSpc>
                <a:spcPct val="120000"/>
              </a:lnSpc>
              <a:spcBef>
                <a:spcPts val="0"/>
              </a:spcBef>
              <a:spcAft>
                <a:spcPts val="600"/>
              </a:spcAft>
            </a:pPr>
            <a:r>
              <a:rPr lang="es-MX" noProof="0" dirty="0" smtClean="0"/>
              <a:t>¿Está la ansiedad psicológica relacionada con el desarrollo de lumbalgia? </a:t>
            </a:r>
          </a:p>
          <a:p>
            <a:pPr marL="260350" indent="-260350">
              <a:lnSpc>
                <a:spcPct val="120000"/>
              </a:lnSpc>
              <a:spcBef>
                <a:spcPts val="0"/>
              </a:spcBef>
              <a:spcAft>
                <a:spcPts val="600"/>
              </a:spcAft>
            </a:pPr>
            <a:r>
              <a:rPr lang="es-MX" noProof="0" dirty="0" smtClean="0"/>
              <a:t>¿Qué tipos de ejercicios deben prescribirse a los pacientes con lumbalgia?</a:t>
            </a:r>
            <a:endParaRPr lang="es-MX" noProof="0" dirty="0"/>
          </a:p>
        </p:txBody>
      </p:sp>
    </p:spTree>
    <p:extLst>
      <p:ext uri="{BB962C8B-B14F-4D97-AF65-F5344CB8AC3E}">
        <p14:creationId xmlns:p14="http://schemas.microsoft.com/office/powerpoint/2010/main" val="396181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¿Puede la lumbalgia dar lugar a</a:t>
            </a:r>
            <a:br>
              <a:rPr lang="es-MX" noProof="0" dirty="0" smtClean="0"/>
            </a:br>
            <a:r>
              <a:rPr lang="es-MX" noProof="0" dirty="0" smtClean="0"/>
              <a:t> discapacidad ocupacional?</a:t>
            </a:r>
            <a:endParaRPr lang="es-MX" noProof="0" dirty="0"/>
          </a:p>
        </p:txBody>
      </p:sp>
      <p:sp>
        <p:nvSpPr>
          <p:cNvPr id="4" name="Slide Number Placeholder 3"/>
          <p:cNvSpPr>
            <a:spLocks noGrp="1"/>
          </p:cNvSpPr>
          <p:nvPr>
            <p:ph type="sldNum" sz="quarter" idx="10"/>
          </p:nvPr>
        </p:nvSpPr>
        <p:spPr>
          <a:xfrm>
            <a:off x="6759575" y="6337368"/>
            <a:ext cx="2133600" cy="365125"/>
          </a:xfrm>
        </p:spPr>
        <p:txBody>
          <a:bodyPr/>
          <a:lstStyle/>
          <a:p>
            <a:pPr algn="r">
              <a:defRPr/>
            </a:pPr>
            <a:fld id="{B3661B37-38BF-421F-9EFE-18817586476B}" type="slidenum">
              <a:rPr lang="en-US" smtClean="0"/>
              <a:pPr algn="r">
                <a:defRPr/>
              </a:pPr>
              <a:t>6</a:t>
            </a:fld>
            <a:endParaRPr lang="en-US" dirty="0"/>
          </a:p>
        </p:txBody>
      </p:sp>
      <p:grpSp>
        <p:nvGrpSpPr>
          <p:cNvPr id="3" name="Group 15"/>
          <p:cNvGrpSpPr/>
          <p:nvPr/>
        </p:nvGrpSpPr>
        <p:grpSpPr>
          <a:xfrm>
            <a:off x="375266" y="3481153"/>
            <a:ext cx="1476240" cy="1350050"/>
            <a:chOff x="2314768" y="3367943"/>
            <a:chExt cx="1596278" cy="1459829"/>
          </a:xfrm>
        </p:grpSpPr>
        <p:sp>
          <p:nvSpPr>
            <p:cNvPr id="13" name="Oval 12"/>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sp>
          <p:nvSpPr>
            <p:cNvPr id="9"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n-US" dirty="0"/>
            </a:p>
          </p:txBody>
        </p:sp>
      </p:grpSp>
      <p:grpSp>
        <p:nvGrpSpPr>
          <p:cNvPr id="5" name="Group 16"/>
          <p:cNvGrpSpPr/>
          <p:nvPr/>
        </p:nvGrpSpPr>
        <p:grpSpPr>
          <a:xfrm>
            <a:off x="401773" y="1477585"/>
            <a:ext cx="1476240" cy="1307036"/>
            <a:chOff x="4544175" y="3414455"/>
            <a:chExt cx="1596278" cy="1413317"/>
          </a:xfrm>
        </p:grpSpPr>
        <p:sp>
          <p:nvSpPr>
            <p:cNvPr id="8"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n-US" dirty="0"/>
            </a:p>
          </p:txBody>
        </p:sp>
        <p:sp>
          <p:nvSpPr>
            <p:cNvPr id="15" name="Oval 14"/>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grpSp>
      <p:sp>
        <p:nvSpPr>
          <p:cNvPr id="18" name="Rectangle 17"/>
          <p:cNvSpPr/>
          <p:nvPr/>
        </p:nvSpPr>
        <p:spPr>
          <a:xfrm>
            <a:off x="107504" y="6511280"/>
            <a:ext cx="8642350" cy="169277"/>
          </a:xfrm>
          <a:prstGeom prst="rect">
            <a:avLst/>
          </a:prstGeom>
        </p:spPr>
        <p:txBody>
          <a:bodyPr lIns="0" tIns="0" rIns="0" bIns="0" anchor="b" anchorCtr="0">
            <a:spAutoFit/>
          </a:bodyPr>
          <a:lstStyle/>
          <a:p>
            <a:pPr>
              <a:defRPr/>
            </a:pPr>
            <a:r>
              <a:rPr lang="en-US" sz="1100" dirty="0">
                <a:solidFill>
                  <a:srgbClr val="002060"/>
                </a:solidFill>
              </a:rPr>
              <a:t>Noriega-Elío M </a:t>
            </a:r>
            <a:r>
              <a:rPr lang="en-US" sz="1100" i="1" dirty="0">
                <a:solidFill>
                  <a:srgbClr val="002060"/>
                </a:solidFill>
              </a:rPr>
              <a:t>et al. Cad Saude Publica </a:t>
            </a:r>
            <a:r>
              <a:rPr lang="en-US" sz="1100" dirty="0">
                <a:solidFill>
                  <a:srgbClr val="002060"/>
                </a:solidFill>
              </a:rPr>
              <a:t>2005; 21(3):887-97. </a:t>
            </a:r>
          </a:p>
        </p:txBody>
      </p:sp>
      <p:graphicFrame>
        <p:nvGraphicFramePr>
          <p:cNvPr id="19" name="Table 18"/>
          <p:cNvGraphicFramePr>
            <a:graphicFrameLocks noGrp="1"/>
          </p:cNvGraphicFramePr>
          <p:nvPr>
            <p:extLst>
              <p:ext uri="{D42A27DB-BD31-4B8C-83A1-F6EECF244321}">
                <p14:modId xmlns:p14="http://schemas.microsoft.com/office/powerpoint/2010/main" val="291311178"/>
              </p:ext>
            </p:extLst>
          </p:nvPr>
        </p:nvGraphicFramePr>
        <p:xfrm>
          <a:off x="2195736" y="1486178"/>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No</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r>
                        <a:rPr lang="es-MX" sz="3600" b="1" noProof="0" dirty="0" smtClean="0">
                          <a:solidFill>
                            <a:srgbClr val="002060"/>
                          </a:solidFill>
                        </a:rPr>
                        <a:t>Sí</a:t>
                      </a:r>
                    </a:p>
                    <a:p>
                      <a:r>
                        <a:rPr lang="es-MX" sz="2600" b="1" noProof="0" dirty="0" smtClean="0">
                          <a:solidFill>
                            <a:srgbClr val="002060"/>
                          </a:solidFill>
                        </a:rPr>
                        <a:t>1 de cada 10 personas </a:t>
                      </a:r>
                      <a:r>
                        <a:rPr lang="es-MX" sz="2600" b="0" noProof="0" dirty="0" smtClean="0">
                          <a:solidFill>
                            <a:srgbClr val="002060"/>
                          </a:solidFill>
                        </a:rPr>
                        <a:t>que reciben asistencia por discapacidad ocupacional está recibiendo asistencia debido a lumbalgia. </a:t>
                      </a:r>
                      <a:endParaRPr lang="es-MX" sz="2600" b="0" noProof="0" dirty="0">
                        <a:solidFill>
                          <a:srgbClr val="002060"/>
                        </a:solidFill>
                      </a:endParaRP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93596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ea typeface="ＭＳ Ｐゴシック" pitchFamily="34" charset="-128"/>
              </a:rPr>
              <a:t>¿Es permanecer de pie en el trabajo un factor de desarrollo de lumbalgia ?</a:t>
            </a:r>
            <a:endParaRPr lang="es-MX" noProof="0" dirty="0"/>
          </a:p>
        </p:txBody>
      </p:sp>
      <p:sp>
        <p:nvSpPr>
          <p:cNvPr id="4" name="Slide Number Placeholder 3"/>
          <p:cNvSpPr>
            <a:spLocks noGrp="1"/>
          </p:cNvSpPr>
          <p:nvPr>
            <p:ph type="sldNum" sz="quarter" idx="10"/>
          </p:nvPr>
        </p:nvSpPr>
        <p:spPr>
          <a:xfrm>
            <a:off x="6782704" y="6492875"/>
            <a:ext cx="2133600" cy="365125"/>
          </a:xfrm>
        </p:spPr>
        <p:txBody>
          <a:bodyPr/>
          <a:lstStyle/>
          <a:p>
            <a:pPr algn="r">
              <a:defRPr/>
            </a:pPr>
            <a:fld id="{B3661B37-38BF-421F-9EFE-18817586476B}" type="slidenum">
              <a:rPr lang="en-US" smtClean="0"/>
              <a:pPr algn="r">
                <a:defRPr/>
              </a:pPr>
              <a:t>7</a:t>
            </a:fld>
            <a:endParaRPr lang="en-US" dirty="0"/>
          </a:p>
        </p:txBody>
      </p:sp>
      <p:grpSp>
        <p:nvGrpSpPr>
          <p:cNvPr id="3" name="Group 15"/>
          <p:cNvGrpSpPr/>
          <p:nvPr/>
        </p:nvGrpSpPr>
        <p:grpSpPr>
          <a:xfrm>
            <a:off x="375266" y="3481153"/>
            <a:ext cx="1476240" cy="1350050"/>
            <a:chOff x="2314768" y="3367943"/>
            <a:chExt cx="1596278" cy="1459829"/>
          </a:xfrm>
        </p:grpSpPr>
        <p:sp>
          <p:nvSpPr>
            <p:cNvPr id="13" name="Oval 12"/>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sp>
          <p:nvSpPr>
            <p:cNvPr id="9"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n-US" dirty="0"/>
            </a:p>
          </p:txBody>
        </p:sp>
      </p:grpSp>
      <p:grpSp>
        <p:nvGrpSpPr>
          <p:cNvPr id="5" name="Group 16"/>
          <p:cNvGrpSpPr/>
          <p:nvPr/>
        </p:nvGrpSpPr>
        <p:grpSpPr>
          <a:xfrm>
            <a:off x="401773" y="1477585"/>
            <a:ext cx="1476240" cy="1307036"/>
            <a:chOff x="4544175" y="3414455"/>
            <a:chExt cx="1596278" cy="1413317"/>
          </a:xfrm>
        </p:grpSpPr>
        <p:sp>
          <p:nvSpPr>
            <p:cNvPr id="8"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n-US" dirty="0"/>
            </a:p>
          </p:txBody>
        </p:sp>
        <p:sp>
          <p:nvSpPr>
            <p:cNvPr id="15" name="Oval 14"/>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grpSp>
      <p:sp>
        <p:nvSpPr>
          <p:cNvPr id="18" name="Rectangle 17"/>
          <p:cNvSpPr/>
          <p:nvPr/>
        </p:nvSpPr>
        <p:spPr>
          <a:xfrm>
            <a:off x="250825" y="6496848"/>
            <a:ext cx="8642350" cy="169277"/>
          </a:xfrm>
          <a:prstGeom prst="rect">
            <a:avLst/>
          </a:prstGeom>
        </p:spPr>
        <p:txBody>
          <a:bodyPr lIns="0" tIns="0" rIns="0" bIns="0" anchor="b" anchorCtr="0">
            <a:spAutoFit/>
          </a:bodyPr>
          <a:lstStyle/>
          <a:p>
            <a:pPr>
              <a:spcAft>
                <a:spcPts val="600"/>
              </a:spcAft>
              <a:defRPr/>
            </a:pPr>
            <a:r>
              <a:rPr lang="en-CA" sz="1100" dirty="0">
                <a:solidFill>
                  <a:srgbClr val="002060"/>
                </a:solidFill>
                <a:ea typeface="ＭＳ Ｐゴシック" pitchFamily="34" charset="-128"/>
              </a:rPr>
              <a:t>Roffey </a:t>
            </a:r>
            <a:r>
              <a:rPr lang="en-CA" sz="1100" i="1" dirty="0">
                <a:solidFill>
                  <a:srgbClr val="002060"/>
                </a:solidFill>
                <a:ea typeface="ＭＳ Ｐゴシック" pitchFamily="34" charset="-128"/>
              </a:rPr>
              <a:t>DM et al. Spine J</a:t>
            </a:r>
            <a:r>
              <a:rPr lang="en-CA" sz="1100" dirty="0">
                <a:solidFill>
                  <a:srgbClr val="002060"/>
                </a:solidFill>
                <a:ea typeface="ＭＳ Ｐゴシック" pitchFamily="34" charset="-128"/>
              </a:rPr>
              <a:t> 2010; 10(3):262-72.</a:t>
            </a:r>
          </a:p>
        </p:txBody>
      </p:sp>
      <p:graphicFrame>
        <p:nvGraphicFramePr>
          <p:cNvPr id="19" name="Table 18"/>
          <p:cNvGraphicFramePr>
            <a:graphicFrameLocks noGrp="1"/>
          </p:cNvGraphicFramePr>
          <p:nvPr>
            <p:extLst>
              <p:ext uri="{D42A27DB-BD31-4B8C-83A1-F6EECF244321}">
                <p14:modId xmlns:p14="http://schemas.microsoft.com/office/powerpoint/2010/main" val="3801714155"/>
              </p:ext>
            </p:extLst>
          </p:nvPr>
        </p:nvGraphicFramePr>
        <p:xfrm>
          <a:off x="2362201" y="1477585"/>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Sí</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r>
                        <a:rPr lang="es-MX" sz="3600" b="1" noProof="0" dirty="0" smtClean="0">
                          <a:solidFill>
                            <a:srgbClr val="002060"/>
                          </a:solidFill>
                        </a:rPr>
                        <a:t>No</a:t>
                      </a:r>
                      <a:endParaRPr lang="es-MX" sz="3600" b="0" noProof="0" dirty="0" smtClean="0">
                        <a:solidFill>
                          <a:srgbClr val="002060"/>
                        </a:solidFill>
                      </a:endParaRPr>
                    </a:p>
                    <a:p>
                      <a:r>
                        <a:rPr lang="es-MX" sz="2600" b="0" noProof="0" dirty="0" smtClean="0">
                          <a:solidFill>
                            <a:srgbClr val="002060"/>
                          </a:solidFill>
                        </a:rPr>
                        <a:t>En total,</a:t>
                      </a:r>
                      <a:r>
                        <a:rPr lang="es-MX" sz="2600" b="0" baseline="0" noProof="0" dirty="0" smtClean="0">
                          <a:solidFill>
                            <a:srgbClr val="002060"/>
                          </a:solidFill>
                        </a:rPr>
                        <a:t> 5</a:t>
                      </a:r>
                      <a:r>
                        <a:rPr lang="es-MX" sz="2600" b="0" noProof="0" dirty="0" smtClean="0">
                          <a:solidFill>
                            <a:srgbClr val="002060"/>
                          </a:solidFill>
                        </a:rPr>
                        <a:t> estudios con buena metodología</a:t>
                      </a:r>
                      <a:r>
                        <a:rPr lang="es-MX" sz="2600" b="0" baseline="0" noProof="0" dirty="0" smtClean="0">
                          <a:solidFill>
                            <a:srgbClr val="002060"/>
                          </a:solidFill>
                        </a:rPr>
                        <a:t> concuerdan con los Criterios </a:t>
                      </a:r>
                      <a:r>
                        <a:rPr lang="es-MX" sz="2600" b="0" noProof="0" dirty="0" smtClean="0">
                          <a:solidFill>
                            <a:srgbClr val="002060"/>
                          </a:solidFill>
                        </a:rPr>
                        <a:t>Bradford Hill de causalidad.</a:t>
                      </a:r>
                      <a:endParaRPr lang="es-MX" sz="2600" b="0" noProof="0" dirty="0">
                        <a:solidFill>
                          <a:srgbClr val="002060"/>
                        </a:solidFill>
                      </a:endParaRP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2" name="CuadroTexto 2"/>
          <p:cNvSpPr txBox="1">
            <a:spLocks noChangeArrowheads="1"/>
          </p:cNvSpPr>
          <p:nvPr/>
        </p:nvSpPr>
        <p:spPr bwMode="auto">
          <a:xfrm>
            <a:off x="4835493" y="6202948"/>
            <a:ext cx="3018583" cy="369332"/>
          </a:xfrm>
          <a:prstGeom prst="rect">
            <a:avLst/>
          </a:prstGeom>
          <a:noFill/>
          <a:ln w="9525">
            <a:noFill/>
            <a:miter lim="800000"/>
            <a:headEnd/>
            <a:tailEnd/>
          </a:ln>
        </p:spPr>
        <p:txBody>
          <a:bodyPr wrap="none">
            <a:spAutoFit/>
          </a:bodyPr>
          <a:lstStyle/>
          <a:p>
            <a:pPr>
              <a:buNone/>
            </a:pPr>
            <a:r>
              <a:rPr lang="es-MX" b="1" dirty="0" smtClean="0"/>
              <a:t>Nivel de evidencia= suficiente</a:t>
            </a:r>
            <a:endParaRPr lang="es-MX" b="1" dirty="0"/>
          </a:p>
        </p:txBody>
      </p:sp>
    </p:spTree>
    <p:extLst>
      <p:ext uri="{BB962C8B-B14F-4D97-AF65-F5344CB8AC3E}">
        <p14:creationId xmlns:p14="http://schemas.microsoft.com/office/powerpoint/2010/main" val="302713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¿Es levantar objetos en el trabajo un factor de desarrollo de l</a:t>
            </a:r>
            <a:r>
              <a:rPr lang="es-MX" noProof="0" dirty="0" smtClean="0">
                <a:ea typeface="ＭＳ Ｐゴシック" pitchFamily="34" charset="-128"/>
              </a:rPr>
              <a:t>umbalgia?</a:t>
            </a:r>
            <a:endParaRPr lang="es-MX" noProof="0" dirty="0"/>
          </a:p>
        </p:txBody>
      </p:sp>
      <p:sp>
        <p:nvSpPr>
          <p:cNvPr id="4" name="Slide Number Placeholder 3"/>
          <p:cNvSpPr>
            <a:spLocks noGrp="1"/>
          </p:cNvSpPr>
          <p:nvPr>
            <p:ph type="sldNum" sz="quarter" idx="10"/>
          </p:nvPr>
        </p:nvSpPr>
        <p:spPr>
          <a:xfrm>
            <a:off x="7010400" y="6492875"/>
            <a:ext cx="2133600" cy="365125"/>
          </a:xfrm>
        </p:spPr>
        <p:txBody>
          <a:bodyPr/>
          <a:lstStyle/>
          <a:p>
            <a:pPr algn="r">
              <a:defRPr/>
            </a:pPr>
            <a:fld id="{B3661B37-38BF-421F-9EFE-18817586476B}" type="slidenum">
              <a:rPr lang="en-US" smtClean="0"/>
              <a:pPr algn="r">
                <a:defRPr/>
              </a:pPr>
              <a:t>8</a:t>
            </a:fld>
            <a:endParaRPr lang="en-US" dirty="0"/>
          </a:p>
        </p:txBody>
      </p:sp>
      <p:grpSp>
        <p:nvGrpSpPr>
          <p:cNvPr id="3" name="Group 15"/>
          <p:cNvGrpSpPr/>
          <p:nvPr/>
        </p:nvGrpSpPr>
        <p:grpSpPr>
          <a:xfrm>
            <a:off x="375266" y="3757725"/>
            <a:ext cx="1476240" cy="1350050"/>
            <a:chOff x="2314768" y="3367943"/>
            <a:chExt cx="1596278" cy="1459829"/>
          </a:xfrm>
        </p:grpSpPr>
        <p:sp>
          <p:nvSpPr>
            <p:cNvPr id="13" name="Oval 12"/>
            <p:cNvSpPr/>
            <p:nvPr/>
          </p:nvSpPr>
          <p:spPr bwMode="auto">
            <a:xfrm rot="1165651">
              <a:off x="2314768" y="4382176"/>
              <a:ext cx="1596278" cy="445596"/>
            </a:xfrm>
            <a:prstGeom prst="ellipse">
              <a:avLst/>
            </a:prstGeom>
            <a:solidFill>
              <a:srgbClr val="008000"/>
            </a:solidFill>
            <a:ln w="34925" cap="flat" cmpd="sng" algn="ctr">
              <a:solidFill>
                <a:schemeClr val="accent1">
                  <a:lumMod val="75000"/>
                </a:schemeClr>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sp>
          <p:nvSpPr>
            <p:cNvPr id="9" name="Freeform 12"/>
            <p:cNvSpPr>
              <a:spLocks/>
            </p:cNvSpPr>
            <p:nvPr/>
          </p:nvSpPr>
          <p:spPr bwMode="auto">
            <a:xfrm>
              <a:off x="2743200" y="3367943"/>
              <a:ext cx="1147510" cy="123703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buNone/>
              </a:pPr>
              <a:endParaRPr lang="en-US" dirty="0"/>
            </a:p>
          </p:txBody>
        </p:sp>
      </p:grpSp>
      <p:grpSp>
        <p:nvGrpSpPr>
          <p:cNvPr id="5" name="Group 16"/>
          <p:cNvGrpSpPr/>
          <p:nvPr/>
        </p:nvGrpSpPr>
        <p:grpSpPr>
          <a:xfrm>
            <a:off x="401773" y="1754157"/>
            <a:ext cx="1476240" cy="1307036"/>
            <a:chOff x="4544175" y="3414455"/>
            <a:chExt cx="1596278" cy="1413317"/>
          </a:xfrm>
        </p:grpSpPr>
        <p:sp>
          <p:nvSpPr>
            <p:cNvPr id="8" name="Freeform 11"/>
            <p:cNvSpPr>
              <a:spLocks/>
            </p:cNvSpPr>
            <p:nvPr/>
          </p:nvSpPr>
          <p:spPr bwMode="auto">
            <a:xfrm>
              <a:off x="4860781" y="3414455"/>
              <a:ext cx="968348" cy="1202990"/>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buNone/>
              </a:pPr>
              <a:endParaRPr lang="en-US" dirty="0"/>
            </a:p>
          </p:txBody>
        </p:sp>
        <p:sp>
          <p:nvSpPr>
            <p:cNvPr id="15" name="Oval 14"/>
            <p:cNvSpPr/>
            <p:nvPr/>
          </p:nvSpPr>
          <p:spPr bwMode="auto">
            <a:xfrm rot="1165651">
              <a:off x="4544175" y="4382176"/>
              <a:ext cx="1596278" cy="445596"/>
            </a:xfrm>
            <a:prstGeom prst="ellipse">
              <a:avLst/>
            </a:prstGeom>
            <a:solidFill>
              <a:srgbClr val="FF0000"/>
            </a:solidFill>
            <a:ln w="34925" cap="flat" cmpd="sng" algn="ctr">
              <a:solidFill>
                <a:schemeClr val="accent3"/>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n-US" sz="1600" b="0" i="0" u="none" strike="noStrike" cap="none" normalizeH="0" baseline="0" dirty="0" smtClean="0">
                <a:ln>
                  <a:noFill/>
                </a:ln>
                <a:solidFill>
                  <a:schemeClr val="tx1"/>
                </a:solidFill>
                <a:effectLst/>
                <a:latin typeface="Arial" charset="0"/>
              </a:endParaRPr>
            </a:p>
          </p:txBody>
        </p:sp>
      </p:grpSp>
      <p:graphicFrame>
        <p:nvGraphicFramePr>
          <p:cNvPr id="19" name="Table 18"/>
          <p:cNvGraphicFramePr>
            <a:graphicFrameLocks noGrp="1"/>
          </p:cNvGraphicFramePr>
          <p:nvPr>
            <p:extLst>
              <p:ext uri="{D42A27DB-BD31-4B8C-83A1-F6EECF244321}">
                <p14:modId xmlns:p14="http://schemas.microsoft.com/office/powerpoint/2010/main" val="753448780"/>
              </p:ext>
            </p:extLst>
          </p:nvPr>
        </p:nvGraphicFramePr>
        <p:xfrm>
          <a:off x="2362200" y="1571972"/>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No</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r>
                        <a:rPr lang="es-MX" sz="3600" b="1" noProof="0" dirty="0" smtClean="0">
                          <a:solidFill>
                            <a:srgbClr val="002060"/>
                          </a:solidFill>
                        </a:rPr>
                        <a:t>Probablemente</a:t>
                      </a:r>
                      <a:r>
                        <a:rPr lang="es-MX" sz="3600" b="1" baseline="0" noProof="0" dirty="0" smtClean="0">
                          <a:solidFill>
                            <a:srgbClr val="002060"/>
                          </a:solidFill>
                        </a:rPr>
                        <a:t> </a:t>
                      </a:r>
                      <a:r>
                        <a:rPr lang="es-MX" sz="3600" b="1" noProof="0" dirty="0" smtClean="0">
                          <a:solidFill>
                            <a:srgbClr val="002060"/>
                          </a:solidFill>
                        </a:rPr>
                        <a:t> Sí</a:t>
                      </a:r>
                    </a:p>
                    <a:p>
                      <a:r>
                        <a:rPr lang="es-MX" sz="2600" b="0" noProof="0" dirty="0" smtClean="0">
                          <a:solidFill>
                            <a:srgbClr val="002060"/>
                          </a:solidFill>
                        </a:rPr>
                        <a:t>4 de 9 estudios con buena metodología reportaron asociaciones</a:t>
                      </a:r>
                      <a:r>
                        <a:rPr lang="es-MX" sz="2600" b="0" baseline="0" noProof="0" dirty="0" smtClean="0">
                          <a:solidFill>
                            <a:srgbClr val="002060"/>
                          </a:solidFill>
                        </a:rPr>
                        <a:t> importantes </a:t>
                      </a:r>
                      <a:r>
                        <a:rPr lang="es-MX" sz="2600" b="0" noProof="0" dirty="0" smtClean="0">
                          <a:solidFill>
                            <a:srgbClr val="002060"/>
                          </a:solidFill>
                        </a:rPr>
                        <a:t>entre levantar</a:t>
                      </a:r>
                      <a:r>
                        <a:rPr lang="es-MX" sz="2600" b="0" baseline="0" noProof="0" dirty="0" smtClean="0">
                          <a:solidFill>
                            <a:srgbClr val="002060"/>
                          </a:solidFill>
                        </a:rPr>
                        <a:t> </a:t>
                      </a:r>
                      <a:r>
                        <a:rPr lang="es-MX" sz="2600" b="0" noProof="0" dirty="0" smtClean="0">
                          <a:solidFill>
                            <a:srgbClr val="002060"/>
                          </a:solidFill>
                        </a:rPr>
                        <a:t>lifting de 25 a 35 kg y lumbalgia.</a:t>
                      </a: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2" name="CuadroTexto 2"/>
          <p:cNvSpPr txBox="1">
            <a:spLocks noChangeArrowheads="1"/>
          </p:cNvSpPr>
          <p:nvPr/>
        </p:nvSpPr>
        <p:spPr bwMode="auto">
          <a:xfrm>
            <a:off x="4835493" y="6202948"/>
            <a:ext cx="3018583" cy="369332"/>
          </a:xfrm>
          <a:prstGeom prst="rect">
            <a:avLst/>
          </a:prstGeom>
          <a:noFill/>
          <a:ln w="9525">
            <a:noFill/>
            <a:miter lim="800000"/>
            <a:headEnd/>
            <a:tailEnd/>
          </a:ln>
        </p:spPr>
        <p:txBody>
          <a:bodyPr wrap="none">
            <a:spAutoFit/>
          </a:bodyPr>
          <a:lstStyle/>
          <a:p>
            <a:pPr>
              <a:buNone/>
            </a:pPr>
            <a:r>
              <a:rPr lang="es-MX" b="1" dirty="0" smtClean="0"/>
              <a:t>Nivel de evidencia= suficiente</a:t>
            </a:r>
            <a:endParaRPr lang="es-MX" b="1" dirty="0"/>
          </a:p>
        </p:txBody>
      </p:sp>
      <p:sp>
        <p:nvSpPr>
          <p:cNvPr id="6" name="Rectangle 5"/>
          <p:cNvSpPr/>
          <p:nvPr/>
        </p:nvSpPr>
        <p:spPr>
          <a:xfrm>
            <a:off x="285750" y="6410697"/>
            <a:ext cx="2452916" cy="261610"/>
          </a:xfrm>
          <a:prstGeom prst="rect">
            <a:avLst/>
          </a:prstGeom>
        </p:spPr>
        <p:txBody>
          <a:bodyPr wrap="none">
            <a:spAutoFit/>
          </a:bodyPr>
          <a:lstStyle/>
          <a:p>
            <a:r>
              <a:rPr lang="pt-BR" sz="1100" dirty="0">
                <a:solidFill>
                  <a:srgbClr val="002060"/>
                </a:solidFill>
              </a:rPr>
              <a:t>Wai EK </a:t>
            </a:r>
            <a:r>
              <a:rPr lang="pt-BR" sz="1100" i="1" dirty="0">
                <a:solidFill>
                  <a:srgbClr val="002060"/>
                </a:solidFill>
              </a:rPr>
              <a:t>et al. Spine J</a:t>
            </a:r>
            <a:r>
              <a:rPr lang="pt-BR" sz="1100" dirty="0">
                <a:solidFill>
                  <a:srgbClr val="002060"/>
                </a:solidFill>
              </a:rPr>
              <a:t> 2010; 10(6):554-66</a:t>
            </a:r>
            <a:endParaRPr lang="en-CA" sz="1100" dirty="0">
              <a:solidFill>
                <a:srgbClr val="002060"/>
              </a:solidFill>
            </a:endParaRPr>
          </a:p>
        </p:txBody>
      </p:sp>
    </p:spTree>
    <p:extLst>
      <p:ext uri="{BB962C8B-B14F-4D97-AF65-F5344CB8AC3E}">
        <p14:creationId xmlns:p14="http://schemas.microsoft.com/office/powerpoint/2010/main" val="71645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66" y="476672"/>
            <a:ext cx="8353623" cy="864096"/>
          </a:xfrm>
        </p:spPr>
        <p:txBody>
          <a:bodyPr>
            <a:noAutofit/>
          </a:bodyPr>
          <a:lstStyle/>
          <a:p>
            <a:r>
              <a:rPr lang="es-MX" noProof="0" dirty="0" smtClean="0"/>
              <a:t>¿Es la l</a:t>
            </a:r>
            <a:r>
              <a:rPr lang="es-MX" noProof="0" dirty="0" smtClean="0">
                <a:ea typeface="ＭＳ Ｐゴシック" pitchFamily="34" charset="-128"/>
              </a:rPr>
              <a:t>umbalgia </a:t>
            </a:r>
            <a:r>
              <a:rPr lang="es-MX" noProof="0" dirty="0" smtClean="0"/>
              <a:t>causada por estar sentado en el trabajo?</a:t>
            </a:r>
            <a:br>
              <a:rPr lang="es-MX" noProof="0" dirty="0" smtClean="0"/>
            </a:br>
            <a:endParaRPr lang="es-MX" noProof="0" dirty="0"/>
          </a:p>
        </p:txBody>
      </p:sp>
      <p:sp>
        <p:nvSpPr>
          <p:cNvPr id="4" name="Slide Number Placeholder 3"/>
          <p:cNvSpPr>
            <a:spLocks noGrp="1"/>
          </p:cNvSpPr>
          <p:nvPr>
            <p:ph type="sldNum" sz="quarter" idx="10"/>
          </p:nvPr>
        </p:nvSpPr>
        <p:spPr>
          <a:xfrm>
            <a:off x="6854392" y="6519931"/>
            <a:ext cx="2133600" cy="365125"/>
          </a:xfrm>
        </p:spPr>
        <p:txBody>
          <a:bodyPr/>
          <a:lstStyle/>
          <a:p>
            <a:pPr algn="r">
              <a:defRPr/>
            </a:pPr>
            <a:fld id="{B3661B37-38BF-421F-9EFE-18817586476B}" type="slidenum">
              <a:rPr lang="en-US" smtClean="0"/>
              <a:pPr algn="r">
                <a:defRPr/>
              </a:pPr>
              <a:t>9</a:t>
            </a:fld>
            <a:endParaRPr lang="en-US" dirty="0"/>
          </a:p>
        </p:txBody>
      </p:sp>
      <p:sp>
        <p:nvSpPr>
          <p:cNvPr id="18" name="Rectangle 17"/>
          <p:cNvSpPr/>
          <p:nvPr/>
        </p:nvSpPr>
        <p:spPr>
          <a:xfrm>
            <a:off x="196850" y="6496848"/>
            <a:ext cx="8642350" cy="169277"/>
          </a:xfrm>
          <a:prstGeom prst="rect">
            <a:avLst/>
          </a:prstGeom>
        </p:spPr>
        <p:txBody>
          <a:bodyPr lIns="0" tIns="0" rIns="0" bIns="0" anchor="b" anchorCtr="0">
            <a:spAutoFit/>
          </a:bodyPr>
          <a:lstStyle/>
          <a:p>
            <a:pPr>
              <a:defRPr/>
            </a:pPr>
            <a:r>
              <a:rPr lang="en-US" sz="1100" dirty="0">
                <a:solidFill>
                  <a:srgbClr val="002060"/>
                </a:solidFill>
                <a:ea typeface="ＭＳ Ｐゴシック" pitchFamily="34" charset="-128"/>
              </a:rPr>
              <a:t>Roffey DM </a:t>
            </a:r>
            <a:r>
              <a:rPr lang="en-US" sz="1100" i="1" dirty="0">
                <a:solidFill>
                  <a:srgbClr val="002060"/>
                </a:solidFill>
                <a:ea typeface="ＭＳ Ｐゴシック" pitchFamily="34" charset="-128"/>
              </a:rPr>
              <a:t>et al. Spine J</a:t>
            </a:r>
            <a:r>
              <a:rPr lang="en-US" sz="1100" dirty="0">
                <a:solidFill>
                  <a:srgbClr val="002060"/>
                </a:solidFill>
                <a:ea typeface="ＭＳ Ｐゴシック" pitchFamily="34" charset="-128"/>
              </a:rPr>
              <a:t> 2010; 10(3):252-61.</a:t>
            </a:r>
          </a:p>
        </p:txBody>
      </p:sp>
      <p:sp>
        <p:nvSpPr>
          <p:cNvPr id="12" name="CuadroTexto 2"/>
          <p:cNvSpPr txBox="1">
            <a:spLocks noChangeArrowheads="1"/>
          </p:cNvSpPr>
          <p:nvPr/>
        </p:nvSpPr>
        <p:spPr bwMode="auto">
          <a:xfrm>
            <a:off x="4286351" y="6202948"/>
            <a:ext cx="4451924" cy="369332"/>
          </a:xfrm>
          <a:prstGeom prst="rect">
            <a:avLst/>
          </a:prstGeom>
          <a:noFill/>
          <a:ln w="9525">
            <a:noFill/>
            <a:miter lim="800000"/>
            <a:headEnd/>
            <a:tailEnd/>
          </a:ln>
        </p:spPr>
        <p:txBody>
          <a:bodyPr wrap="none">
            <a:spAutoFit/>
          </a:bodyPr>
          <a:lstStyle/>
          <a:p>
            <a:pPr>
              <a:buNone/>
            </a:pPr>
            <a:r>
              <a:rPr lang="es-MX" b="1" dirty="0" smtClean="0"/>
              <a:t>Nivel de evidencia= suficiente/buena calidad</a:t>
            </a:r>
            <a:endParaRPr lang="es-MX" b="1" dirty="0"/>
          </a:p>
        </p:txBody>
      </p:sp>
      <p:graphicFrame>
        <p:nvGraphicFramePr>
          <p:cNvPr id="6" name="Table 5"/>
          <p:cNvGraphicFramePr>
            <a:graphicFrameLocks noGrp="1"/>
          </p:cNvGraphicFramePr>
          <p:nvPr>
            <p:extLst>
              <p:ext uri="{D42A27DB-BD31-4B8C-83A1-F6EECF244321}">
                <p14:modId xmlns:p14="http://schemas.microsoft.com/office/powerpoint/2010/main" val="3307069513"/>
              </p:ext>
            </p:extLst>
          </p:nvPr>
        </p:nvGraphicFramePr>
        <p:xfrm>
          <a:off x="2362200" y="1643980"/>
          <a:ext cx="6530974" cy="4305300"/>
        </p:xfrm>
        <a:graphic>
          <a:graphicData uri="http://schemas.openxmlformats.org/drawingml/2006/table">
            <a:tbl>
              <a:tblPr firstRow="1" bandRow="1">
                <a:tableStyleId>{5C22544A-7EE6-4342-B048-85BDC9FD1C3A}</a:tableStyleId>
              </a:tblPr>
              <a:tblGrid>
                <a:gridCol w="6530974"/>
              </a:tblGrid>
              <a:tr h="2133600">
                <a:tc>
                  <a:txBody>
                    <a:bodyPr/>
                    <a:lstStyle/>
                    <a:p>
                      <a:r>
                        <a:rPr lang="es-MX" sz="3600" noProof="0" dirty="0" smtClean="0">
                          <a:solidFill>
                            <a:srgbClr val="002060"/>
                          </a:solidFill>
                        </a:rPr>
                        <a:t>Sí</a:t>
                      </a:r>
                      <a:endParaRPr lang="es-MX" sz="3600" noProof="0" dirty="0">
                        <a:solidFill>
                          <a:srgbClr val="002060"/>
                        </a:solidFill>
                      </a:endParaRP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171700">
                <a:tc>
                  <a:txBody>
                    <a:bodyPr/>
                    <a:lstStyle/>
                    <a:p>
                      <a:r>
                        <a:rPr lang="es-MX" sz="3600" b="1" noProof="0" dirty="0" smtClean="0">
                          <a:solidFill>
                            <a:srgbClr val="002060"/>
                          </a:solidFill>
                        </a:rPr>
                        <a:t>No</a:t>
                      </a:r>
                    </a:p>
                    <a:p>
                      <a:r>
                        <a:rPr lang="es-MX" sz="2600" b="0" noProof="0" dirty="0" smtClean="0">
                          <a:solidFill>
                            <a:srgbClr val="002060"/>
                          </a:solidFill>
                        </a:rPr>
                        <a:t>24 estudios con buena metodología </a:t>
                      </a:r>
                      <a:br>
                        <a:rPr lang="es-MX" sz="2600" b="0" noProof="0" dirty="0" smtClean="0">
                          <a:solidFill>
                            <a:srgbClr val="002060"/>
                          </a:solidFill>
                        </a:rPr>
                      </a:br>
                      <a:r>
                        <a:rPr lang="es-MX" sz="2600" b="0" noProof="0" dirty="0" smtClean="0">
                          <a:solidFill>
                            <a:srgbClr val="002060"/>
                          </a:solidFill>
                        </a:rPr>
                        <a:t>proporcionaron evidencia sólida consistente</a:t>
                      </a:r>
                      <a:r>
                        <a:rPr lang="es-MX" sz="2600" b="0" baseline="0" noProof="0" dirty="0" smtClean="0">
                          <a:solidFill>
                            <a:srgbClr val="002060"/>
                          </a:solidFill>
                        </a:rPr>
                        <a:t> que no mostró asociación.</a:t>
                      </a: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2050" name="Picture 2" descr="X:\Administrative\Personal Folder Files collection\3D cliparts\Picture37.jpg"/>
          <p:cNvPicPr>
            <a:picLocks noChangeAspect="1" noChangeArrowheads="1"/>
          </p:cNvPicPr>
          <p:nvPr/>
        </p:nvPicPr>
        <p:blipFill>
          <a:blip r:embed="rId3" cstate="print"/>
          <a:srcRect/>
          <a:stretch>
            <a:fillRect/>
          </a:stretch>
        </p:blipFill>
        <p:spPr bwMode="auto">
          <a:xfrm>
            <a:off x="238125" y="2682205"/>
            <a:ext cx="2124075" cy="2190750"/>
          </a:xfrm>
          <a:prstGeom prst="rect">
            <a:avLst/>
          </a:prstGeom>
          <a:noFill/>
        </p:spPr>
      </p:pic>
    </p:spTree>
    <p:extLst>
      <p:ext uri="{BB962C8B-B14F-4D97-AF65-F5344CB8AC3E}">
        <p14:creationId xmlns:p14="http://schemas.microsoft.com/office/powerpoint/2010/main" val="136065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FLY1301_3">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10118</TotalTime>
  <Words>2538</Words>
  <Application>Microsoft Office PowerPoint</Application>
  <PresentationFormat>On-screen Show (4:3)</PresentationFormat>
  <Paragraphs>252</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Office Theme</vt:lpstr>
      <vt:lpstr>GPFLY1301_3</vt:lpstr>
      <vt:lpstr>5_Office Theme</vt:lpstr>
      <vt:lpstr>1_Office Theme</vt:lpstr>
      <vt:lpstr>6_Custom Design</vt:lpstr>
      <vt:lpstr>16_Custom Design</vt:lpstr>
      <vt:lpstr>PowerPoint Presentation</vt:lpstr>
      <vt:lpstr>Comité de Desarrollo</vt:lpstr>
      <vt:lpstr>Objetivos de Aprendizaje</vt:lpstr>
      <vt:lpstr>PREGUNTAS FRECUENTES</vt:lpstr>
      <vt:lpstr>Preguntas Frecuentes:  Tabla de Contenidos</vt:lpstr>
      <vt:lpstr>¿Puede la lumbalgia dar lugar a  discapacidad ocupacional?</vt:lpstr>
      <vt:lpstr>¿Es permanecer de pie en el trabajo un factor de desarrollo de lumbalgia ?</vt:lpstr>
      <vt:lpstr>¿Es levantar objetos en el trabajo un factor de desarrollo de lumbalgia?</vt:lpstr>
      <vt:lpstr>¿Es la lumbalgia causada por estar sentado en el trabajo? </vt:lpstr>
      <vt:lpstr>¿Están las posiciones incómodas en el trabajo asociadas con el desarrollo de lumbalgia? </vt:lpstr>
      <vt:lpstr>¿Está la anestesia epidural asociada con lumbalgia?</vt:lpstr>
      <vt:lpstr>¿Está la obesidad relacionada con el desarrollo de lumbalgia? </vt:lpstr>
      <vt:lpstr>¿Está fumar relacionado con el desarrollo de lumbalgia? </vt:lpstr>
      <vt:lpstr>¿Está la ansiedad psicológica relacionada con el desarrollo de lumbalgia? </vt:lpstr>
      <vt:lpstr>¿Qué tipos de ejercicios deben prescribirse a los pacientes con lumbalgia?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1034</cp:revision>
  <cp:lastPrinted>2013-10-21T14:39:45Z</cp:lastPrinted>
  <dcterms:created xsi:type="dcterms:W3CDTF">2013-05-13T15:57:48Z</dcterms:created>
  <dcterms:modified xsi:type="dcterms:W3CDTF">2015-07-06T18:42:17Z</dcterms:modified>
</cp:coreProperties>
</file>