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4296" r:id="rId5"/>
    <p:sldMasterId id="2147484410" r:id="rId6"/>
  </p:sldMasterIdLst>
  <p:notesMasterIdLst>
    <p:notesMasterId r:id="rId27"/>
  </p:notesMasterIdLst>
  <p:sldIdLst>
    <p:sldId id="1087" r:id="rId7"/>
    <p:sldId id="1088" r:id="rId8"/>
    <p:sldId id="1089" r:id="rId9"/>
    <p:sldId id="1599" r:id="rId10"/>
    <p:sldId id="1600" r:id="rId11"/>
    <p:sldId id="1601" r:id="rId12"/>
    <p:sldId id="1602" r:id="rId13"/>
    <p:sldId id="1603" r:id="rId14"/>
    <p:sldId id="1604" r:id="rId15"/>
    <p:sldId id="1605" r:id="rId16"/>
    <p:sldId id="1606" r:id="rId17"/>
    <p:sldId id="1607" r:id="rId18"/>
    <p:sldId id="1608" r:id="rId19"/>
    <p:sldId id="1609" r:id="rId20"/>
    <p:sldId id="1610" r:id="rId21"/>
    <p:sldId id="1611" r:id="rId22"/>
    <p:sldId id="1612" r:id="rId23"/>
    <p:sldId id="1613" r:id="rId24"/>
    <p:sldId id="1614" r:id="rId25"/>
    <p:sldId id="1615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ardo Staub" initials="" lastIdx="3" clrIdx="0"/>
  <p:cmAuthor id="1" name="SALOMONP" initials="S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5929"/>
    <a:srgbClr val="D3C2A9"/>
    <a:srgbClr val="BCA17A"/>
    <a:srgbClr val="FAF0D6"/>
    <a:srgbClr val="6F523D"/>
    <a:srgbClr val="FF0066"/>
    <a:srgbClr val="CCD5E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59" autoAdjust="0"/>
    <p:restoredTop sz="62545" autoAdjust="0"/>
  </p:normalViewPr>
  <p:slideViewPr>
    <p:cSldViewPr>
      <p:cViewPr>
        <p:scale>
          <a:sx n="70" d="100"/>
          <a:sy n="70" d="100"/>
        </p:scale>
        <p:origin x="-2880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2232" y="127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C9AFC-7879-434C-BF58-2FE8B288C7D8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17DA-21B4-4E78-AD9B-626CF448CD6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856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784B-3E46-4D8A-B7C7-681B694BEE2E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7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s-MX" b="0" baseline="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s-MX" dirty="0" smtClean="0"/>
              <a:t>Como recordatorio, el nemónico PQRST se refiere a lo siguiente:</a:t>
            </a:r>
          </a:p>
          <a:p>
            <a:pPr marL="361950">
              <a:spcAft>
                <a:spcPts val="600"/>
              </a:spcAft>
            </a:pPr>
            <a:r>
              <a:rPr lang="es-MX" b="1" dirty="0" smtClean="0"/>
              <a:t>P</a:t>
            </a:r>
            <a:r>
              <a:rPr lang="es-MX" dirty="0" smtClean="0"/>
              <a:t> = factores provocadores</a:t>
            </a:r>
          </a:p>
          <a:p>
            <a:pPr marL="361950">
              <a:spcAft>
                <a:spcPts val="600"/>
              </a:spcAft>
            </a:pPr>
            <a:r>
              <a:rPr lang="es-MX" b="1" dirty="0" smtClean="0"/>
              <a:t>Q</a:t>
            </a:r>
            <a:r>
              <a:rPr lang="es-MX" dirty="0" smtClean="0"/>
              <a:t> = calidad</a:t>
            </a:r>
          </a:p>
          <a:p>
            <a:pPr marL="361950">
              <a:spcAft>
                <a:spcPts val="600"/>
              </a:spcAft>
            </a:pPr>
            <a:r>
              <a:rPr lang="es-MX" b="1" dirty="0" smtClean="0"/>
              <a:t>R</a:t>
            </a:r>
            <a:r>
              <a:rPr lang="es-MX" dirty="0" smtClean="0"/>
              <a:t> = irradiación</a:t>
            </a:r>
          </a:p>
          <a:p>
            <a:pPr marL="361950">
              <a:spcAft>
                <a:spcPts val="600"/>
              </a:spcAft>
            </a:pPr>
            <a:r>
              <a:rPr lang="es-MX" b="1" dirty="0" smtClean="0"/>
              <a:t>S </a:t>
            </a:r>
            <a:r>
              <a:rPr lang="es-MX" dirty="0" smtClean="0"/>
              <a:t>= severidad/síntomas</a:t>
            </a:r>
          </a:p>
          <a:p>
            <a:pPr marL="361950">
              <a:spcAft>
                <a:spcPts val="600"/>
              </a:spcAft>
            </a:pPr>
            <a:r>
              <a:rPr lang="es-MX" b="1" dirty="0" smtClean="0"/>
              <a:t>T</a:t>
            </a:r>
            <a:r>
              <a:rPr lang="es-MX" dirty="0" smtClean="0"/>
              <a:t> = tiempos/gatillos?</a:t>
            </a:r>
            <a:endParaRPr lang="es-MX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s-MX" b="0" baseline="0" dirty="0" smtClean="0"/>
              <a:t> o para </a:t>
            </a:r>
            <a:r>
              <a:rPr lang="es-MX" dirty="0" smtClean="0"/>
              <a:t>p</a:t>
            </a:r>
            <a:r>
              <a:rPr lang="es-MX" b="0" baseline="0" dirty="0" smtClean="0"/>
              <a:t>romover la interactividad a través de la tecnología touch-pad durante sesiones largas.</a:t>
            </a:r>
            <a:endParaRPr lang="es-MX" b="0" dirty="0" smtClean="0"/>
          </a:p>
          <a:p>
            <a:pPr>
              <a:spcAft>
                <a:spcPts val="600"/>
              </a:spcAft>
            </a:pPr>
            <a:r>
              <a:rPr lang="es-MX" dirty="0" smtClean="0"/>
              <a:t>La respuesta correcta es: E.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5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las preguntas que aparecen en la slide a los participantes para promover la discusión.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2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2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1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1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Por favor reconoce a los miembros del comité de desarrollo.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56000E92-BC9D-424C-8A08-29459ECE21ED}" type="slidenum">
              <a:rPr lang="fr-CA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fr-CA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las preguntas que aparecen en la slide a los participantes para promover la discusión.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Revisa los objetivos de aprendizaje de esta sección con los participantes y pregunta si tienen objetivos adicionales.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8784B-3E46-4D8A-B7C7-681B694BEE2E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64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6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6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 pregunta que aparece en la slide a los participantes para promover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Conferencista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Haz las preguntas que aparecen en la slide a los participantes para promover la discusión</a:t>
            </a:r>
            <a:endParaRPr lang="en-CA" b="0" dirty="0" smtClean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9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69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570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096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1F39-4A8B-447D-9364-D65B41948ADA}" type="datetime8">
              <a:rPr lang="en-US"/>
              <a:pPr>
                <a:defRPr/>
              </a:pPr>
              <a:t>7/6/2015 2:40 PM</a:t>
            </a:fld>
            <a:endParaRPr lang="zh-TW" altLang="en-GB">
              <a:ea typeface="新細明體" pitchFamily="18" charset="-12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4AC9-CD8B-4276-B309-7A82F35BF3F1}" type="slidenum">
              <a:rPr lang="zh-TW" altLang="en-GB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4779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5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162800" y="66484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8DD17D-7CD7-4623-96E1-CBB7A0D8B225}" type="slidenum">
              <a:rPr lang="en-US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7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8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5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162800" y="66484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A8DD17D-7CD7-4623-96E1-CBB7A0D8B225}" type="slidenum">
              <a:rPr lang="en-US">
                <a:solidFill>
                  <a:srgbClr val="0020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21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797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5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dirty="0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5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7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A24C4E8-E263-4898-A579-0C9810C977E5}" type="datetimeFigureOut">
              <a:rPr lang="es-MX" smtClean="0">
                <a:solidFill>
                  <a:prstClr val="black"/>
                </a:solidFill>
              </a:rPr>
              <a:pPr/>
              <a:t>06/07/2015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48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F02FCB1-2C7E-48FE-AFB6-C4DD5DA12CBD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2894C6B-9EBB-4627-80B8-FF4C7B0D556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4665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2AF30EF-E8A0-480D-A2B3-15E6618FFF8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274B9FF-0E85-4409-AE23-A8CEE9328FB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81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5DF8A68-84C0-4001-A655-208EB6AA82D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D3E546A-5C3D-42A1-B69C-EBD826894E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0022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6C7E20F-B2B4-4061-8850-A9F42E8BD33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7E5AC16-6400-4920-B447-7AB2260BE6D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8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D31D6E7-2E7F-47B8-8B3C-ACE84C735492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ABF6E225-FBB7-41F3-9D51-2309847009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6245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7758AE9-A20F-48B5-BDAA-A720A55A3EE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5FFF424C-055A-4B2C-A1DC-B355ABBE50E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656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1875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FC749D-4184-4C71-801E-9E89F5E534B7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0C41018-B9D0-4518-87E6-5B96B1D949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3678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1E3DDC4-A8DF-48F0-A2E5-D19B3E8914D5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C3F65C7-C7B5-4ECF-A8B3-48A131ECEB1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272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44A7E68-E419-46A1-9FB6-76BA2F7678A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BEDF524-21B4-48DA-9629-D183AFB01AE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168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4C4404B-BA79-445C-BD61-9352AD1889CF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EEF22D28-A030-46D2-8008-C71754C013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2929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FCA37D0-401F-4CEE-8E0D-5176B878823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ED5448D-A6D2-4992-82FD-B1DAB1F13A4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97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01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58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14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26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7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47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0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4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2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0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24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4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08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112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53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46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41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6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3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73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39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5CA3-F9BE-4F73-8F8E-6F268D4E8DF8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3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BEA0-4C96-4466-883E-FA401DBD1A8B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6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BD23-2189-4320-A119-93195A321891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48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9781-42F7-421E-BCD0-5F08ED373A7A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63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C745-485D-41A8-96A6-526FE6F5B61F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8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0C20-7994-4E43-B05E-B4495DCCE6EB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28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43BE-2A4D-4AA5-99F6-E9DE886952BD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15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323E-6E44-41D1-A539-264ABECC1B4C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8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D29F-B621-4858-8C2A-42F753533444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05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D3EB-8322-4B31-9573-F613AA986E8E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61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2773-FC4D-4979-B996-B3084123FCEC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4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700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4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C6A3-80AA-46D8-99CC-1DF5AB63B44E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A505-B53E-4AA3-B814-6A40F483BF9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07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6484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FontTx/>
              <a:buNone/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4B3903F4-3BB6-49F8-B2F8-7CCFF8B6DAA4}" type="slidenum">
              <a:rPr lang="es-MX">
                <a:solidFill>
                  <a:srgbClr val="002060"/>
                </a:solidFill>
              </a:rPr>
              <a:pPr/>
              <a:t>‹#›</a:t>
            </a:fld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0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2F933DF-4403-412A-9A47-2D877CE653CA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935BE9E-267D-4FD3-83C6-CC1B33E9D90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03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922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2060"/>
              </a:buClr>
            </a:pPr>
            <a:r>
              <a:rPr lang="en-US" smtClean="0"/>
              <a:t>Click to edit Master text styles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smtClean="0"/>
              <a:t>Third level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en-US" smtClean="0"/>
              <a:t>Fourth level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r="14211" b="38980"/>
          <a:stretch/>
        </p:blipFill>
        <p:spPr>
          <a:xfrm>
            <a:off x="1855107" y="7937"/>
            <a:ext cx="7288893" cy="13709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9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b="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>
                <a:solidFill>
                  <a:prstClr val="white"/>
                </a:solidFill>
              </a:rPr>
              <a:pPr>
                <a:defRPr/>
              </a:pPr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ECA968-5388-4E7B-8F6E-39842C9C82EE}" type="slidenum">
              <a:rPr lang="en-C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079" name="Picture 7"/>
          <p:cNvPicPr>
            <a:picLocks noChangeAspect="1"/>
          </p:cNvPicPr>
          <p:nvPr userDrawn="1"/>
        </p:nvPicPr>
        <p:blipFill>
          <a:blip r:embed="rId14" cstate="print"/>
          <a:srcRect t="16460" r="14211" b="38980"/>
          <a:stretch>
            <a:fillRect/>
          </a:stretch>
        </p:blipFill>
        <p:spPr bwMode="auto">
          <a:xfrm>
            <a:off x="1855788" y="7938"/>
            <a:ext cx="7288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86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072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CA"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Clients\Clients N-Z\PFIZER_GLOBAL\LYRICA\2013\GPFLY1301 Pain Education Activities\Pieces_Produites\Presentations\Background\Toutes_lesTitle_Slides\Visuel_KNOW_LOW_BACK_PAIN_Title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¿Cuáles son algunos ejemplos de preguntas que podría hacer para cada una de las letras en el nemónico PQRST?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Evaluación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Opción Múltiple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MX" dirty="0" smtClean="0"/>
              <a:t>¿Cuál de las siguientes no es una herramienta de evaluación unidimensional para dolor?</a:t>
            </a:r>
          </a:p>
          <a:p>
            <a:pPr marL="1790700" lvl="1" indent="-439738">
              <a:buFont typeface="+mj-lt"/>
              <a:buAutoNum type="alphaUcPeriod"/>
            </a:pPr>
            <a:r>
              <a:rPr lang="es-MX" dirty="0" smtClean="0"/>
              <a:t>Escala Visual Análoga</a:t>
            </a:r>
            <a:endParaRPr lang="es-MX" b="1" dirty="0" smtClean="0"/>
          </a:p>
          <a:p>
            <a:pPr marL="1790700" lvl="1" indent="-439738">
              <a:buFont typeface="+mj-lt"/>
              <a:buAutoNum type="alphaUcPeriod"/>
            </a:pPr>
            <a:r>
              <a:rPr lang="es-MX" dirty="0" smtClean="0"/>
              <a:t>Escala Verbal de Intensidad  del Dolor</a:t>
            </a:r>
          </a:p>
          <a:p>
            <a:pPr marL="1790700" lvl="1" indent="-439738">
              <a:buFont typeface="+mj-lt"/>
              <a:buAutoNum type="alphaUcPeriod"/>
            </a:pPr>
            <a:r>
              <a:rPr lang="es-MX" dirty="0" smtClean="0"/>
              <a:t>Escala de Rostros</a:t>
            </a:r>
            <a:endParaRPr lang="es-MX" b="1" dirty="0" smtClean="0"/>
          </a:p>
          <a:p>
            <a:pPr marL="1790700" lvl="1" indent="-439738">
              <a:buFont typeface="+mj-lt"/>
              <a:buAutoNum type="alphaUcPeriod"/>
            </a:pPr>
            <a:r>
              <a:rPr lang="es-MX" dirty="0" smtClean="0"/>
              <a:t>Escala Numérica de Intensidad de Dolor de 0 a 10</a:t>
            </a:r>
            <a:endParaRPr lang="es-MX" b="1" dirty="0" smtClean="0"/>
          </a:p>
          <a:p>
            <a:pPr marL="1790700" lvl="1" indent="-439738">
              <a:buFont typeface="+mj-lt"/>
              <a:buAutoNum type="alphaUcPeriod"/>
            </a:pPr>
            <a:r>
              <a:rPr lang="es-MX" dirty="0" smtClean="0"/>
              <a:t>Breve Inventario de Dolor</a:t>
            </a:r>
          </a:p>
          <a:p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Evaluación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Preguntas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¿Evalúa regularmente e</a:t>
            </a:r>
            <a:r>
              <a:rPr lang="es-MX" dirty="0" smtClean="0"/>
              <a:t>n su práctica el </a:t>
            </a:r>
            <a:r>
              <a:rPr lang="es-MX" noProof="0" dirty="0" smtClean="0"/>
              <a:t>riesgo de desarrollar dolor crónico? </a:t>
            </a:r>
          </a:p>
          <a:p>
            <a:pPr lvl="1"/>
            <a:r>
              <a:rPr lang="es-MX" noProof="0" dirty="0" smtClean="0"/>
              <a:t>En ese caso, ¿Cómo lo hace?</a:t>
            </a: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enfoques no-farmacológicos para el manejo de lumbalgia incorpora a su práctica? </a:t>
            </a:r>
            <a:br>
              <a:rPr lang="es-MX" noProof="0" dirty="0" smtClean="0"/>
            </a:b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¿Acerca de qué modalidades no-farmacológicas preguntan regularmente sus pacientes?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¿Cuál es su experiencia con las terapias de rehabilitación y físicas para manejar la lumbalgia de sus pacientes?</a:t>
            </a: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evalúa el riesgo gastrointestinal y cardiovascular en los pacientes a quienes está considerando prescribir AINEne o un coxib?</a:t>
            </a:r>
            <a:endParaRPr lang="es-MX" noProof="0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96" y="6626992"/>
            <a:ext cx="6491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</a:rPr>
              <a:t>Coxib – Inhibidor específico de COX-2; AINEne = droga antiinflamatoria no-esteroidea no-selectiva</a:t>
            </a:r>
            <a:endParaRPr lang="es-MX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efectos secundarios potenciales discute con los pacientes a quienes está considerando prescribir un opioide?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¿Cuándo refiere a un pacientes con lumbalgia a un especialista?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tan frecuentemente da seguimiento a los pacientes que presentan lumbalgia aguda?</a:t>
            </a:r>
            <a:endParaRPr lang="es-MX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noProof="0" dirty="0" smtClean="0"/>
              <a:t>Comité de Desarrollo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288" y="1443038"/>
            <a:ext cx="2881312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Mario H. Cardiel, MD, MSc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Rheumatologist</a:t>
            </a:r>
          </a:p>
          <a:p>
            <a:pPr>
              <a:defRPr/>
            </a:pPr>
            <a:r>
              <a:rPr lang="en-US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Morelia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, Mexico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  <a:endParaRPr lang="en-CA" sz="24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Andrei </a:t>
            </a: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Danilov, MD, DSc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Moscow, Russia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Smail Daoudi,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fr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Tizi Ouzou, Algeria</a:t>
            </a:r>
          </a:p>
          <a:p>
            <a:pPr>
              <a:defRPr/>
            </a:pPr>
            <a:endParaRPr lang="fr-CA" sz="16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fr-CA" sz="1600" b="1" dirty="0">
                <a:solidFill>
                  <a:prstClr val="black"/>
                </a:solidFill>
                <a:ea typeface="SimSun" pitchFamily="2" charset="-122"/>
              </a:rPr>
              <a:t>João Batista S. Garcia, MD, PhD</a:t>
            </a:r>
            <a:endParaRPr lang="en-CA" sz="1600" b="1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Anesthesiologist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S</a:t>
            </a:r>
            <a:r>
              <a:rPr lang="fr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ã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o Luis, Brazil</a:t>
            </a:r>
          </a:p>
          <a:p>
            <a:pPr>
              <a:defRPr/>
            </a:pPr>
            <a:endParaRPr lang="en-CA" sz="1700" dirty="0" smtClean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Yuzhou Guan,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Beijing, China</a:t>
            </a: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fr-CA" sz="1700" dirty="0">
                <a:solidFill>
                  <a:prstClr val="white"/>
                </a:solidFill>
                <a:ea typeface="SimSun" pitchFamily="2" charset="-122"/>
              </a:rPr>
              <a:t> </a:t>
            </a: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443038"/>
            <a:ext cx="2805113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Supranee </a:t>
            </a: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Niruthisard,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Pain Specialist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Bangkok, Thailand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Germán Ochoa,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Orthopedist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Bogotá, Colombia</a:t>
            </a:r>
          </a:p>
          <a:p>
            <a:pPr>
              <a:defRPr/>
            </a:pPr>
            <a:endParaRPr lang="en-CA" sz="16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Milton Raff, </a:t>
            </a: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MD, BSc</a:t>
            </a:r>
            <a:endParaRPr lang="en-CA" sz="1600" b="1" dirty="0">
              <a:solidFill>
                <a:prstClr val="black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Consultant Anesthetist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Cape Town, South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Africa</a:t>
            </a:r>
          </a:p>
          <a:p>
            <a:pPr>
              <a:defRPr/>
            </a:pP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Raymond L. Rosales, MD, PhD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Manila, Philippines</a:t>
            </a:r>
          </a:p>
          <a:p>
            <a:pPr>
              <a:defRPr/>
            </a:pP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8688" y="1447800"/>
            <a:ext cx="295592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 smtClean="0">
                <a:solidFill>
                  <a:prstClr val="black"/>
                </a:solidFill>
                <a:ea typeface="SimSun" pitchFamily="2" charset="-122"/>
              </a:rPr>
              <a:t>Jose </a:t>
            </a: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Antonio San Juan,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Orthopedic Surgeon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Cebu City, Philippines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Ammar Salti,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Consultant Anesthetist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Abu Dhabi, United Arab Emirates</a:t>
            </a:r>
          </a:p>
          <a:p>
            <a:pPr>
              <a:defRPr/>
            </a:pPr>
            <a:endParaRPr lang="en-CA" sz="16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Xinping Tian, MD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Rheumatologist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Beijing, China</a:t>
            </a: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r>
              <a:rPr lang="en-CA" sz="1600" b="1" dirty="0">
                <a:solidFill>
                  <a:prstClr val="black"/>
                </a:solidFill>
                <a:ea typeface="SimSun" pitchFamily="2" charset="-122"/>
              </a:rPr>
              <a:t>Işin Ünal-Çevik, MD, PhD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Neurologist, Neuroscientist and Pain Specialist</a:t>
            </a:r>
          </a:p>
          <a:p>
            <a:pPr>
              <a:defRPr/>
            </a:pP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Ankara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, Turkey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 </a:t>
            </a: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7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725" y="6365875"/>
            <a:ext cx="44471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dirty="0" smtClean="0">
                <a:solidFill>
                  <a:srgbClr val="002060"/>
                </a:solidFill>
                <a:ea typeface="SimSun" pitchFamily="2" charset="-122"/>
              </a:rPr>
              <a:t>Este programa fue patrocinado por Pfizer Inc.</a:t>
            </a:r>
            <a:endParaRPr lang="es-MX" i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674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7A7F1E65-B4B3-4EEC-8530-999F7F9C999E}" type="slidenum">
              <a:rPr lang="en-CA" smtClean="0">
                <a:solidFill>
                  <a:srgbClr val="000000"/>
                </a:solidFill>
              </a:rPr>
              <a:pPr eaLnBrk="1" hangingPunct="1"/>
              <a:t>2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3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Preguntas para Discusión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¿Es la falta de alego al tratamiento de lumbalgia un problema para sus pacientes?</a:t>
            </a:r>
          </a:p>
          <a:p>
            <a:pPr lvl="1"/>
            <a:r>
              <a:rPr lang="es-MX" noProof="0" dirty="0" smtClean="0"/>
              <a:t>Si es así, ¿cómo maneja este problema en su práctica clínica?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07298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noProof="0" dirty="0" smtClean="0"/>
              <a:t>Objetivos de Aprendizaje</a:t>
            </a:r>
            <a:endParaRPr lang="es-MX" sz="6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069160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chemeClr val="bg2"/>
                </a:solidFill>
              </a:rPr>
              <a:t>Al terminar este módulo, los participantes podrán :</a:t>
            </a:r>
            <a:endParaRPr lang="es-MX" sz="2800" noProof="0" dirty="0" smtClean="0">
              <a:solidFill>
                <a:schemeClr val="bg2"/>
              </a:solidFill>
            </a:endParaRP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Discutir la prevalencia de la lumbalgia aguda y crónica 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Entender el impacto de la lumbalgia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>
                <a:solidFill>
                  <a:schemeClr val="bg2"/>
                </a:solidFill>
              </a:rPr>
              <a:t>en el funcionamiento y calidad de vida del paciente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Usar herramientas apropiadas para el diagnóstico de lumbalgia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Identificar señales de advertencia y de alarma que indiquen que el paciente debe ser referido o que indiquen investigación adicional</a:t>
            </a:r>
          </a:p>
          <a:p>
            <a:pPr marL="622300" lvl="1">
              <a:spcBef>
                <a:spcPts val="300"/>
              </a:spcBef>
              <a:spcAft>
                <a:spcPts val="300"/>
              </a:spcAft>
            </a:pPr>
            <a:r>
              <a:rPr lang="es-MX" sz="2400" dirty="0" smtClean="0">
                <a:solidFill>
                  <a:schemeClr val="bg2"/>
                </a:solidFill>
              </a:rPr>
              <a:t>Explicar los mecanismos subyacentes de diferentes tipos de lumbalgia </a:t>
            </a:r>
          </a:p>
          <a:p>
            <a:pPr marL="622300" lvl="1">
              <a:spcBef>
                <a:spcPts val="300"/>
              </a:spcBef>
            </a:pPr>
            <a:r>
              <a:rPr lang="es-MX" sz="2400" spc="-20" dirty="0" smtClean="0">
                <a:solidFill>
                  <a:schemeClr val="bg2"/>
                </a:solidFill>
              </a:rPr>
              <a:t>Seleccionar estrategias farmacológicas y no-farmacológicas apropiadas para el manejo de lumbalgia</a:t>
            </a:r>
          </a:p>
          <a:p>
            <a:endParaRPr lang="es-MX" sz="2800" noProof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86E0AFB2-FFBD-42C9-BFB3-674C7E7DD027}" type="slidenum">
              <a:rPr lang="en-CA" smtClean="0">
                <a:solidFill>
                  <a:srgbClr val="000000"/>
                </a:solidFill>
              </a:rPr>
              <a:pPr eaLnBrk="1" hangingPunct="1"/>
              <a:t>3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PREGUNTAS INTERACTIVAS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9013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¿Cuánto tardan la mayoría de sus pacientes en recuperarse de lumbalgia?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Patofisiología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¿Cuántos pacientes que padecen lumbalgia atiende durante una semana típica?</a:t>
            </a:r>
          </a:p>
          <a:p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Epidemiología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cree que difiere la prevalencia de lumbalgia en su región de la de otras regiones</a:t>
            </a:r>
            <a:r>
              <a:rPr lang="es-MX" noProof="0" dirty="0" smtClean="0"/>
              <a:t>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Epidemiología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ha afectado la lumbalgia la vida cotidiana de algunos de sus pacientes?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Carga de la Enfermedad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Preguntas para Discusión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¿Utiliza una herramienta de evaluación para dolor neuropático en su práctica?</a:t>
            </a:r>
          </a:p>
          <a:p>
            <a:pPr lvl="1"/>
            <a:r>
              <a:rPr lang="es-MX" noProof="0" dirty="0" smtClean="0"/>
              <a:t>Si es así, ¿qué herramienta y por qué?</a:t>
            </a:r>
            <a:endParaRPr lang="es-MX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Evaluación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PFLY1301_3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10118</TotalTime>
  <Words>926</Words>
  <Application>Microsoft Office PowerPoint</Application>
  <PresentationFormat>On-screen Show (4:3)</PresentationFormat>
  <Paragraphs>189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GPFLY1301_3</vt:lpstr>
      <vt:lpstr>5_Office Theme</vt:lpstr>
      <vt:lpstr>1_Office Theme</vt:lpstr>
      <vt:lpstr>6_Custom Design</vt:lpstr>
      <vt:lpstr>16_Custom Design</vt:lpstr>
      <vt:lpstr>PowerPoint Presentation</vt:lpstr>
      <vt:lpstr>Comité de Desarrollo</vt:lpstr>
      <vt:lpstr>Objetivos de Aprendizaje</vt:lpstr>
      <vt:lpstr>PREGUNTAS INTERACTIVAS</vt:lpstr>
      <vt:lpstr>Pregunta para Discusión</vt:lpstr>
      <vt:lpstr>Pregunta para Discusión</vt:lpstr>
      <vt:lpstr>Pregunta para Discusión</vt:lpstr>
      <vt:lpstr>Pregunta para Discusión</vt:lpstr>
      <vt:lpstr>Preguntas para Discusión</vt:lpstr>
      <vt:lpstr>Pregunta para Discusión</vt:lpstr>
      <vt:lpstr>Pregunta de Opción Múltiple</vt:lpstr>
      <vt:lpstr>Preguntas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 para Discusión</vt:lpstr>
      <vt:lpstr>Preguntas para Discusión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Cowan</dc:creator>
  <cp:lastModifiedBy>Cigeroglu, Osman</cp:lastModifiedBy>
  <cp:revision>1034</cp:revision>
  <cp:lastPrinted>2013-10-21T14:39:45Z</cp:lastPrinted>
  <dcterms:created xsi:type="dcterms:W3CDTF">2013-05-13T15:57:48Z</dcterms:created>
  <dcterms:modified xsi:type="dcterms:W3CDTF">2015-07-06T18:41:08Z</dcterms:modified>
</cp:coreProperties>
</file>