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4296" r:id="rId5"/>
    <p:sldMasterId id="2147484410" r:id="rId6"/>
  </p:sldMasterIdLst>
  <p:notesMasterIdLst>
    <p:notesMasterId r:id="rId80"/>
  </p:notesMasterIdLst>
  <p:sldIdLst>
    <p:sldId id="1087" r:id="rId7"/>
    <p:sldId id="1088" r:id="rId8"/>
    <p:sldId id="1089" r:id="rId9"/>
    <p:sldId id="1527" r:id="rId10"/>
    <p:sldId id="1528" r:id="rId11"/>
    <p:sldId id="1529" r:id="rId12"/>
    <p:sldId id="1530" r:id="rId13"/>
    <p:sldId id="1531" r:id="rId14"/>
    <p:sldId id="1532" r:id="rId15"/>
    <p:sldId id="1533" r:id="rId16"/>
    <p:sldId id="1534" r:id="rId17"/>
    <p:sldId id="1535" r:id="rId18"/>
    <p:sldId id="1536" r:id="rId19"/>
    <p:sldId id="1537" r:id="rId20"/>
    <p:sldId id="1538" r:id="rId21"/>
    <p:sldId id="1539" r:id="rId22"/>
    <p:sldId id="1540" r:id="rId23"/>
    <p:sldId id="1541" r:id="rId24"/>
    <p:sldId id="1542" r:id="rId25"/>
    <p:sldId id="1543" r:id="rId26"/>
    <p:sldId id="1544" r:id="rId27"/>
    <p:sldId id="1545" r:id="rId28"/>
    <p:sldId id="1546" r:id="rId29"/>
    <p:sldId id="1547" r:id="rId30"/>
    <p:sldId id="1548" r:id="rId31"/>
    <p:sldId id="1549" r:id="rId32"/>
    <p:sldId id="1550" r:id="rId33"/>
    <p:sldId id="1551" r:id="rId34"/>
    <p:sldId id="1552" r:id="rId35"/>
    <p:sldId id="1553" r:id="rId36"/>
    <p:sldId id="1554" r:id="rId37"/>
    <p:sldId id="1555" r:id="rId38"/>
    <p:sldId id="1556" r:id="rId39"/>
    <p:sldId id="1557" r:id="rId40"/>
    <p:sldId id="1558" r:id="rId41"/>
    <p:sldId id="1559" r:id="rId42"/>
    <p:sldId id="1560" r:id="rId43"/>
    <p:sldId id="1561" r:id="rId44"/>
    <p:sldId id="1562" r:id="rId45"/>
    <p:sldId id="1563" r:id="rId46"/>
    <p:sldId id="1564" r:id="rId47"/>
    <p:sldId id="1565" r:id="rId48"/>
    <p:sldId id="1566" r:id="rId49"/>
    <p:sldId id="1569" r:id="rId50"/>
    <p:sldId id="1570" r:id="rId51"/>
    <p:sldId id="1571" r:id="rId52"/>
    <p:sldId id="1572" r:id="rId53"/>
    <p:sldId id="1573" r:id="rId54"/>
    <p:sldId id="1574" r:id="rId55"/>
    <p:sldId id="1575" r:id="rId56"/>
    <p:sldId id="1576" r:id="rId57"/>
    <p:sldId id="1577" r:id="rId58"/>
    <p:sldId id="1578" r:id="rId59"/>
    <p:sldId id="1579" r:id="rId60"/>
    <p:sldId id="1580" r:id="rId61"/>
    <p:sldId id="1581" r:id="rId62"/>
    <p:sldId id="1582" r:id="rId63"/>
    <p:sldId id="1583" r:id="rId64"/>
    <p:sldId id="1584" r:id="rId65"/>
    <p:sldId id="1585" r:id="rId66"/>
    <p:sldId id="1586" r:id="rId67"/>
    <p:sldId id="1587" r:id="rId68"/>
    <p:sldId id="1588" r:id="rId69"/>
    <p:sldId id="1589" r:id="rId70"/>
    <p:sldId id="1590" r:id="rId71"/>
    <p:sldId id="1591" r:id="rId72"/>
    <p:sldId id="1592" r:id="rId73"/>
    <p:sldId id="1593" r:id="rId74"/>
    <p:sldId id="1594" r:id="rId75"/>
    <p:sldId id="1595" r:id="rId76"/>
    <p:sldId id="1596" r:id="rId77"/>
    <p:sldId id="1597" r:id="rId78"/>
    <p:sldId id="1598" r:id="rId7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Staub" initials="" lastIdx="3" clrIdx="0"/>
  <p:cmAuthor id="1" name="SALOMONP"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5929"/>
    <a:srgbClr val="D3C2A9"/>
    <a:srgbClr val="BCA17A"/>
    <a:srgbClr val="FAF0D6"/>
    <a:srgbClr val="6F523D"/>
    <a:srgbClr val="FF0066"/>
    <a:srgbClr val="CCD5E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62545" autoAdjust="0"/>
  </p:normalViewPr>
  <p:slideViewPr>
    <p:cSldViewPr>
      <p:cViewPr>
        <p:scale>
          <a:sx n="70" d="100"/>
          <a:sy n="70" d="100"/>
        </p:scale>
        <p:origin x="-2880" y="-942"/>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2232" y="12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4.png"/><Relationship Id="rId1" Type="http://schemas.openxmlformats.org/officeDocument/2006/relationships/image" Target="../media/image13.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blipFill dpi="0" rotWithShape="1">
              <a:blip xmlns:r="http://schemas.openxmlformats.org/officeDocument/2006/relationships" r:embed="rId1">
                <a:alphaModFix amt="65000"/>
              </a:blip>
              <a:srcRect/>
              <a:stretch>
                <a:fillRect/>
              </a:stretch>
            </a:blipFill>
          </c:spPr>
          <c:invertIfNegative val="0"/>
          <c:dLbls>
            <c:dLbl>
              <c:idx val="6"/>
              <c:delete val="1"/>
            </c:dLbl>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Sheet1!$B$2:$B$8</c:f>
              <c:numCache>
                <c:formatCode>General</c:formatCode>
                <c:ptCount val="7"/>
                <c:pt idx="0">
                  <c:v>1.22</c:v>
                </c:pt>
                <c:pt idx="6">
                  <c:v>0</c:v>
                </c:pt>
              </c:numCache>
            </c:numRef>
          </c:val>
        </c:ser>
        <c:ser>
          <c:idx val="1"/>
          <c:order val="1"/>
          <c:tx>
            <c:strRef>
              <c:f>Sheet1!$C$1</c:f>
              <c:strCache>
                <c:ptCount val="1"/>
                <c:pt idx="0">
                  <c:v>Series 2</c:v>
                </c:pt>
              </c:strCache>
            </c:strRef>
          </c:tx>
          <c:spPr>
            <a:blipFill dpi="0" rotWithShape="1">
              <a:blip xmlns:r="http://schemas.openxmlformats.org/officeDocument/2006/relationships" r:embed="rId1">
                <a:alphaModFix amt="60000"/>
              </a:blip>
              <a:srcRect/>
              <a:stretch>
                <a:fillRect/>
              </a:stretch>
            </a:blipFill>
          </c:spPr>
          <c:invertIfNegative val="0"/>
          <c:dPt>
            <c:idx val="1"/>
            <c:invertIfNegative val="0"/>
            <c:bubble3D val="0"/>
            <c:spPr>
              <a:blipFill dpi="0" rotWithShape="1">
                <a:blip xmlns:r="http://schemas.openxmlformats.org/officeDocument/2006/relationships" r:embed="rId1">
                  <a:alphaModFix amt="33000"/>
                </a:blip>
                <a:srcRect/>
                <a:stretch>
                  <a:fillRect/>
                </a:stretch>
              </a:blipFill>
            </c:spPr>
          </c:dPt>
          <c:dLbls>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Sheet1!$C$2:$C$8</c:f>
              <c:numCache>
                <c:formatCode>General</c:formatCode>
                <c:ptCount val="7"/>
                <c:pt idx="1">
                  <c:v>2.2599999999999998</c:v>
                </c:pt>
              </c:numCache>
            </c:numRef>
          </c:val>
        </c:ser>
        <c:ser>
          <c:idx val="2"/>
          <c:order val="2"/>
          <c:tx>
            <c:strRef>
              <c:f>Sheet1!$D$1</c:f>
              <c:strCache>
                <c:ptCount val="1"/>
                <c:pt idx="0">
                  <c:v>Series 3</c:v>
                </c:pt>
              </c:strCache>
            </c:strRef>
          </c:tx>
          <c:spPr>
            <a:blipFill>
              <a:blip xmlns:r="http://schemas.openxmlformats.org/officeDocument/2006/relationships" r:embed="rId1"/>
              <a:stretch>
                <a:fillRect/>
              </a:stretch>
            </a:blipFill>
          </c:spPr>
          <c:invertIfNegative val="0"/>
          <c:dLbls>
            <c:dLbl>
              <c:idx val="2"/>
              <c:layout/>
              <c:tx>
                <c:rich>
                  <a:bodyPr/>
                  <a:lstStyle/>
                  <a:p>
                    <a:r>
                      <a:rPr lang="en-US" dirty="0" smtClean="0">
                        <a:solidFill>
                          <a:srgbClr val="002060"/>
                        </a:solidFill>
                      </a:rPr>
                      <a:t>1.60</a:t>
                    </a:r>
                    <a:endParaRPr lang="en-US" dirty="0"/>
                  </a:p>
                </c:rich>
              </c:tx>
              <c:dLblPos val="outEnd"/>
              <c:showLegendKey val="0"/>
              <c:showVal val="1"/>
              <c:showCatName val="0"/>
              <c:showSerName val="0"/>
              <c:showPercent val="0"/>
              <c:showBubbleSize val="0"/>
            </c:dLbl>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Sheet1!$D$2:$D$8</c:f>
              <c:numCache>
                <c:formatCode>General</c:formatCode>
                <c:ptCount val="7"/>
                <c:pt idx="2">
                  <c:v>1.6</c:v>
                </c:pt>
              </c:numCache>
            </c:numRef>
          </c:val>
        </c:ser>
        <c:ser>
          <c:idx val="3"/>
          <c:order val="3"/>
          <c:tx>
            <c:strRef>
              <c:f>Sheet1!$E$1</c:f>
              <c:strCache>
                <c:ptCount val="1"/>
                <c:pt idx="0">
                  <c:v>Series 4</c:v>
                </c:pt>
              </c:strCache>
            </c:strRef>
          </c:tx>
          <c:spPr>
            <a:blipFill dpi="0" rotWithShape="1">
              <a:blip xmlns:r="http://schemas.openxmlformats.org/officeDocument/2006/relationships" r:embed="rId2">
                <a:alphaModFix amt="67000"/>
              </a:blip>
              <a:srcRect/>
              <a:stretch>
                <a:fillRect/>
              </a:stretch>
            </a:blipFill>
          </c:spPr>
          <c:invertIfNegative val="0"/>
          <c:dLbls>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Sheet1!$E$2:$E$8</c:f>
              <c:numCache>
                <c:formatCode>General</c:formatCode>
                <c:ptCount val="7"/>
                <c:pt idx="3">
                  <c:v>1.43</c:v>
                </c:pt>
              </c:numCache>
            </c:numRef>
          </c:val>
        </c:ser>
        <c:ser>
          <c:idx val="4"/>
          <c:order val="4"/>
          <c:tx>
            <c:strRef>
              <c:f>Sheet1!$F$1</c:f>
              <c:strCache>
                <c:ptCount val="1"/>
                <c:pt idx="0">
                  <c:v>Series 5</c:v>
                </c:pt>
              </c:strCache>
            </c:strRef>
          </c:tx>
          <c:spPr>
            <a:blipFill dpi="0" rotWithShape="1">
              <a:blip xmlns:r="http://schemas.openxmlformats.org/officeDocument/2006/relationships" r:embed="rId2">
                <a:alphaModFix amt="35000"/>
              </a:blip>
              <a:srcRect/>
              <a:stretch>
                <a:fillRect/>
              </a:stretch>
            </a:blipFill>
          </c:spPr>
          <c:invertIfNegative val="0"/>
          <c:dLbls>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Sheet1!$F$2:$F$8</c:f>
              <c:numCache>
                <c:formatCode>General</c:formatCode>
                <c:ptCount val="7"/>
                <c:pt idx="4">
                  <c:v>1.53</c:v>
                </c:pt>
              </c:numCache>
            </c:numRef>
          </c:val>
        </c:ser>
        <c:ser>
          <c:idx val="5"/>
          <c:order val="5"/>
          <c:tx>
            <c:strRef>
              <c:f>Sheet1!$G$1</c:f>
              <c:strCache>
                <c:ptCount val="1"/>
                <c:pt idx="0">
                  <c:v>Series 6</c:v>
                </c:pt>
              </c:strCache>
            </c:strRef>
          </c:tx>
          <c:spPr>
            <a:blipFill dpi="0" rotWithShape="1">
              <a:blip xmlns:r="http://schemas.openxmlformats.org/officeDocument/2006/relationships" r:embed="rId2">
                <a:alphaModFix amt="50000"/>
              </a:blip>
              <a:srcRect/>
              <a:stretch>
                <a:fillRect/>
              </a:stretch>
            </a:blipFill>
          </c:spPr>
          <c:invertIfNegative val="0"/>
          <c:dLbls>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Sheet1!$G$2:$G$8</c:f>
              <c:numCache>
                <c:formatCode>General</c:formatCode>
                <c:ptCount val="7"/>
                <c:pt idx="5">
                  <c:v>1.44</c:v>
                </c:pt>
              </c:numCache>
            </c:numRef>
          </c:val>
        </c:ser>
        <c:ser>
          <c:idx val="6"/>
          <c:order val="6"/>
          <c:tx>
            <c:strRef>
              <c:f>Sheet1!$H$1</c:f>
              <c:strCache>
                <c:ptCount val="1"/>
                <c:pt idx="0">
                  <c:v>Series 7</c:v>
                </c:pt>
              </c:strCache>
            </c:strRef>
          </c:tx>
          <c:spPr>
            <a:blipFill>
              <a:blip xmlns:r="http://schemas.openxmlformats.org/officeDocument/2006/relationships" r:embed="rId2"/>
              <a:stretch>
                <a:fillRect/>
              </a:stretch>
            </a:blipFill>
          </c:spPr>
          <c:invertIfNegative val="0"/>
          <c:dLbls>
            <c:txPr>
              <a:bodyPr/>
              <a:lstStyle/>
              <a:p>
                <a:pPr>
                  <a:defRPr>
                    <a:solidFill>
                      <a:srgbClr val="002060"/>
                    </a:solidFill>
                  </a:defRPr>
                </a:pPr>
                <a:endParaRPr lang="en-US"/>
              </a:p>
            </c:txPr>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Sheet1!$H$2:$H$8</c:f>
              <c:numCache>
                <c:formatCode>General</c:formatCode>
                <c:ptCount val="7"/>
                <c:pt idx="6">
                  <c:v>2.04</c:v>
                </c:pt>
              </c:numCache>
            </c:numRef>
          </c:val>
        </c:ser>
        <c:dLbls>
          <c:showLegendKey val="0"/>
          <c:showVal val="0"/>
          <c:showCatName val="0"/>
          <c:showSerName val="0"/>
          <c:showPercent val="0"/>
          <c:showBubbleSize val="0"/>
        </c:dLbls>
        <c:gapWidth val="34"/>
        <c:overlap val="100"/>
        <c:axId val="156621056"/>
        <c:axId val="156307456"/>
      </c:barChart>
      <c:catAx>
        <c:axId val="156621056"/>
        <c:scaling>
          <c:orientation val="minMax"/>
        </c:scaling>
        <c:delete val="0"/>
        <c:axPos val="b"/>
        <c:majorTickMark val="out"/>
        <c:minorTickMark val="none"/>
        <c:tickLblPos val="nextTo"/>
        <c:spPr>
          <a:ln>
            <a:solidFill>
              <a:srgbClr val="002060"/>
            </a:solidFill>
          </a:ln>
        </c:spPr>
        <c:txPr>
          <a:bodyPr/>
          <a:lstStyle/>
          <a:p>
            <a:pPr>
              <a:defRPr>
                <a:solidFill>
                  <a:srgbClr val="002060"/>
                </a:solidFill>
              </a:defRPr>
            </a:pPr>
            <a:endParaRPr lang="en-US"/>
          </a:p>
        </c:txPr>
        <c:crossAx val="156307456"/>
        <c:crosses val="autoZero"/>
        <c:auto val="1"/>
        <c:lblAlgn val="ctr"/>
        <c:lblOffset val="100"/>
        <c:noMultiLvlLbl val="0"/>
      </c:catAx>
      <c:valAx>
        <c:axId val="156307456"/>
        <c:scaling>
          <c:orientation val="minMax"/>
        </c:scaling>
        <c:delete val="0"/>
        <c:axPos val="l"/>
        <c:title>
          <c:tx>
            <c:rich>
              <a:bodyPr rot="-5400000" vert="horz"/>
              <a:lstStyle/>
              <a:p>
                <a:pPr>
                  <a:defRPr>
                    <a:solidFill>
                      <a:srgbClr val="002060"/>
                    </a:solidFill>
                  </a:defRPr>
                </a:pPr>
                <a:r>
                  <a:rPr lang="es-MX" dirty="0" smtClean="0">
                    <a:solidFill>
                      <a:srgbClr val="002060"/>
                    </a:solidFill>
                  </a:rPr>
                  <a:t>Proporción de la tasa para resultado cardiovascular compuesto</a:t>
                </a:r>
                <a:r>
                  <a:rPr lang="en-US" dirty="0" smtClean="0">
                    <a:solidFill>
                      <a:srgbClr val="002060"/>
                    </a:solidFill>
                  </a:rPr>
                  <a:t/>
                </a:r>
                <a:br>
                  <a:rPr lang="en-US" dirty="0" smtClean="0">
                    <a:solidFill>
                      <a:srgbClr val="002060"/>
                    </a:solidFill>
                  </a:rPr>
                </a:br>
                <a:r>
                  <a:rPr lang="en-US" dirty="0" smtClean="0">
                    <a:solidFill>
                      <a:srgbClr val="002060"/>
                    </a:solidFill>
                  </a:rPr>
                  <a:t>vs. placebo</a:t>
                </a:r>
                <a:endParaRPr lang="en-US" dirty="0">
                  <a:solidFill>
                    <a:srgbClr val="002060"/>
                  </a:solidFill>
                </a:endParaRPr>
              </a:p>
            </c:rich>
          </c:tx>
          <c:layout/>
          <c:overlay val="0"/>
        </c:title>
        <c:numFmt formatCode="General" sourceLinked="1"/>
        <c:majorTickMark val="out"/>
        <c:minorTickMark val="none"/>
        <c:tickLblPos val="nextTo"/>
        <c:spPr>
          <a:ln>
            <a:solidFill>
              <a:srgbClr val="002060"/>
            </a:solidFill>
          </a:ln>
        </c:spPr>
        <c:txPr>
          <a:bodyPr/>
          <a:lstStyle/>
          <a:p>
            <a:pPr>
              <a:defRPr>
                <a:solidFill>
                  <a:srgbClr val="002060"/>
                </a:solidFill>
              </a:defRPr>
            </a:pPr>
            <a:endParaRPr lang="en-US"/>
          </a:p>
        </c:txPr>
        <c:crossAx val="156621056"/>
        <c:crosses val="autoZero"/>
        <c:crossBetween val="between"/>
      </c:valAx>
    </c:plotArea>
    <c:plotVisOnly val="1"/>
    <c:dispBlanksAs val="gap"/>
    <c:showDLblsOverMax val="0"/>
  </c:chart>
  <c:txPr>
    <a:bodyPr/>
    <a:lstStyle/>
    <a:p>
      <a:pPr>
        <a:defRPr sz="1800"/>
      </a:pPr>
      <a:endParaRPr lang="en-US"/>
    </a:p>
  </c:txPr>
  <c:externalData r:id="rId3">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C470D-5ACF-48B2-BD2D-31D15EC813EA}"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CA"/>
        </a:p>
      </dgm:t>
    </dgm:pt>
    <dgm:pt modelId="{4E1E84BB-AFFA-4008-9661-C3BC3A594CCB}">
      <dgm:prSet phldrT="[Text]" custT="1"/>
      <dgm:spPr>
        <a:solidFill>
          <a:schemeClr val="accent1"/>
        </a:solidFill>
        <a:ln>
          <a:noFill/>
        </a:ln>
      </dgm:spPr>
      <dgm:t>
        <a:bodyPr/>
        <a:lstStyle/>
        <a:p>
          <a:r>
            <a:rPr lang="en-CA" sz="2000" dirty="0" smtClean="0"/>
            <a:t>Acknowledge biases</a:t>
          </a:r>
          <a:endParaRPr lang="en-CA" sz="2000" dirty="0"/>
        </a:p>
      </dgm:t>
    </dgm:pt>
    <dgm:pt modelId="{937087C4-DCA5-4683-8E20-E548A9ACA5B3}" type="parTrans" cxnId="{7148AA23-C706-4D22-A599-C35BC88ECAAC}">
      <dgm:prSet/>
      <dgm:spPr/>
      <dgm:t>
        <a:bodyPr/>
        <a:lstStyle/>
        <a:p>
          <a:endParaRPr lang="en-CA"/>
        </a:p>
      </dgm:t>
    </dgm:pt>
    <dgm:pt modelId="{CC1D61D0-4EF1-47D1-AB21-EB2A059E95E2}" type="sibTrans" cxnId="{7148AA23-C706-4D22-A599-C35BC88ECAAC}">
      <dgm:prSet/>
      <dgm:spPr/>
      <dgm:t>
        <a:bodyPr/>
        <a:lstStyle/>
        <a:p>
          <a:endParaRPr lang="en-CA"/>
        </a:p>
      </dgm:t>
    </dgm:pt>
    <dgm:pt modelId="{FB69AB2D-CF9A-4828-993C-B2D66A680D94}">
      <dgm:prSet phldrT="[Text]"/>
      <dgm:spPr/>
      <dgm:t>
        <a:bodyPr/>
        <a:lstStyle/>
        <a:p>
          <a:r>
            <a:rPr lang="en-CA" dirty="0" smtClean="0"/>
            <a:t> </a:t>
          </a:r>
          <a:endParaRPr lang="en-CA" dirty="0"/>
        </a:p>
      </dgm:t>
    </dgm:pt>
    <dgm:pt modelId="{8306C344-B95D-42F2-8440-4C75F7C8FEEA}" type="parTrans" cxnId="{84E8B0FE-F256-4831-B60E-62B1179A71E3}">
      <dgm:prSet/>
      <dgm:spPr/>
      <dgm:t>
        <a:bodyPr/>
        <a:lstStyle/>
        <a:p>
          <a:endParaRPr lang="en-CA"/>
        </a:p>
      </dgm:t>
    </dgm:pt>
    <dgm:pt modelId="{6ECC2B9E-9789-4A74-8A7F-43F434C7FF8B}" type="sibTrans" cxnId="{84E8B0FE-F256-4831-B60E-62B1179A71E3}">
      <dgm:prSet/>
      <dgm:spPr/>
      <dgm:t>
        <a:bodyPr/>
        <a:lstStyle/>
        <a:p>
          <a:endParaRPr lang="en-CA"/>
        </a:p>
      </dgm:t>
    </dgm:pt>
    <dgm:pt modelId="{59232987-94E3-47F5-8145-C7BCF2E1A02F}">
      <dgm:prSet phldrT="[Text]"/>
      <dgm:spPr/>
      <dgm:t>
        <a:bodyPr/>
        <a:lstStyle/>
        <a:p>
          <a:r>
            <a:rPr lang="en-CA" dirty="0" smtClean="0"/>
            <a:t> </a:t>
          </a:r>
          <a:endParaRPr lang="en-CA" dirty="0"/>
        </a:p>
      </dgm:t>
    </dgm:pt>
    <dgm:pt modelId="{7AA72ED5-17A1-43B0-B02A-93473A701DE1}" type="parTrans" cxnId="{CA4FD775-C257-4BDE-B524-A36F36B0DEA1}">
      <dgm:prSet/>
      <dgm:spPr/>
      <dgm:t>
        <a:bodyPr/>
        <a:lstStyle/>
        <a:p>
          <a:endParaRPr lang="en-CA"/>
        </a:p>
      </dgm:t>
    </dgm:pt>
    <dgm:pt modelId="{5A4787A7-B953-46A5-B187-7852A1F9627E}" type="sibTrans" cxnId="{CA4FD775-C257-4BDE-B524-A36F36B0DEA1}">
      <dgm:prSet/>
      <dgm:spPr/>
      <dgm:t>
        <a:bodyPr/>
        <a:lstStyle/>
        <a:p>
          <a:endParaRPr lang="en-CA"/>
        </a:p>
      </dgm:t>
    </dgm:pt>
    <dgm:pt modelId="{DC62E26F-6140-4368-8DB8-A31B101ED607}">
      <dgm:prSet phldrT="[Text]"/>
      <dgm:spPr/>
      <dgm:t>
        <a:bodyPr/>
        <a:lstStyle/>
        <a:p>
          <a:r>
            <a:rPr lang="en-CA" dirty="0" smtClean="0"/>
            <a:t> </a:t>
          </a:r>
          <a:endParaRPr lang="en-CA" dirty="0"/>
        </a:p>
      </dgm:t>
    </dgm:pt>
    <dgm:pt modelId="{FAC62620-05C7-404A-B291-8E314258A78C}" type="parTrans" cxnId="{052E2291-CB19-4DF7-8FC0-7FB7960216B8}">
      <dgm:prSet/>
      <dgm:spPr/>
      <dgm:t>
        <a:bodyPr/>
        <a:lstStyle/>
        <a:p>
          <a:endParaRPr lang="en-CA"/>
        </a:p>
      </dgm:t>
    </dgm:pt>
    <dgm:pt modelId="{4BBC365E-8381-4A02-B7AE-D18FB7A252F4}" type="sibTrans" cxnId="{052E2291-CB19-4DF7-8FC0-7FB7960216B8}">
      <dgm:prSet/>
      <dgm:spPr/>
      <dgm:t>
        <a:bodyPr/>
        <a:lstStyle/>
        <a:p>
          <a:endParaRPr lang="en-CA"/>
        </a:p>
      </dgm:t>
    </dgm:pt>
    <dgm:pt modelId="{90C40A43-20DE-4738-A1BE-068D7810A6D7}" type="pres">
      <dgm:prSet presAssocID="{600C470D-5ACF-48B2-BD2D-31D15EC813EA}" presName="Name0" presStyleCnt="0">
        <dgm:presLayoutVars>
          <dgm:chMax val="1"/>
          <dgm:chPref val="1"/>
          <dgm:dir/>
          <dgm:resizeHandles/>
        </dgm:presLayoutVars>
      </dgm:prSet>
      <dgm:spPr/>
      <dgm:t>
        <a:bodyPr/>
        <a:lstStyle/>
        <a:p>
          <a:endParaRPr lang="en-CA"/>
        </a:p>
      </dgm:t>
    </dgm:pt>
    <dgm:pt modelId="{AF0098E2-BE1F-47AC-967F-6B750B59EFB3}" type="pres">
      <dgm:prSet presAssocID="{4E1E84BB-AFFA-4008-9661-C3BC3A594CCB}" presName="Parent" presStyleLbl="node1" presStyleIdx="0" presStyleCnt="2" custLinFactNeighborX="1089" custLinFactNeighborY="-2234">
        <dgm:presLayoutVars>
          <dgm:chMax val="4"/>
          <dgm:chPref val="3"/>
        </dgm:presLayoutVars>
      </dgm:prSet>
      <dgm:spPr/>
      <dgm:t>
        <a:bodyPr/>
        <a:lstStyle/>
        <a:p>
          <a:endParaRPr lang="en-CA"/>
        </a:p>
      </dgm:t>
    </dgm:pt>
    <dgm:pt modelId="{6A44D646-4D49-43CD-8F39-4C3B89D99D3C}" type="pres">
      <dgm:prSet presAssocID="{FB69AB2D-CF9A-4828-993C-B2D66A680D94}" presName="Accent" presStyleLbl="node1" presStyleIdx="1" presStyleCnt="2"/>
      <dgm:spPr>
        <a:solidFill>
          <a:srgbClr val="0C6FCF"/>
        </a:solidFill>
        <a:ln>
          <a:noFill/>
        </a:ln>
      </dgm:spPr>
      <dgm:t>
        <a:bodyPr/>
        <a:lstStyle/>
        <a:p>
          <a:endParaRPr lang="fr-FR"/>
        </a:p>
      </dgm:t>
    </dgm:pt>
    <dgm:pt modelId="{DDB917B9-CE9D-456A-87CF-240F8FBA3B11}" type="pres">
      <dgm:prSet presAssocID="{FB69AB2D-CF9A-4828-993C-B2D66A680D94}" presName="Image1" presStyleLbl="fgImgPlace1" presStyleIdx="0" presStyleCnt="3"/>
      <dgm:spPr>
        <a:blipFill rotWithShape="1">
          <a:blip xmlns:r="http://schemas.openxmlformats.org/officeDocument/2006/relationships" r:embed="rId1"/>
          <a:stretch>
            <a:fillRect/>
          </a:stretch>
        </a:blipFill>
        <a:ln>
          <a:noFill/>
        </a:ln>
      </dgm:spPr>
      <dgm:t>
        <a:bodyPr/>
        <a:lstStyle/>
        <a:p>
          <a:endParaRPr lang="fr-FR"/>
        </a:p>
      </dgm:t>
    </dgm:pt>
    <dgm:pt modelId="{49A058DE-2217-41D7-B1F1-F84AEF004521}" type="pres">
      <dgm:prSet presAssocID="{FB69AB2D-CF9A-4828-993C-B2D66A680D94}" presName="Child1" presStyleLbl="revTx" presStyleIdx="0" presStyleCnt="3">
        <dgm:presLayoutVars>
          <dgm:chMax val="0"/>
          <dgm:chPref val="0"/>
          <dgm:bulletEnabled val="1"/>
        </dgm:presLayoutVars>
      </dgm:prSet>
      <dgm:spPr/>
      <dgm:t>
        <a:bodyPr/>
        <a:lstStyle/>
        <a:p>
          <a:endParaRPr lang="en-CA"/>
        </a:p>
      </dgm:t>
    </dgm:pt>
    <dgm:pt modelId="{90B9A3EB-77C5-4065-B7B8-32B3A3560A11}" type="pres">
      <dgm:prSet presAssocID="{59232987-94E3-47F5-8145-C7BCF2E1A02F}" presName="Image2" presStyleCnt="0"/>
      <dgm:spPr/>
    </dgm:pt>
    <dgm:pt modelId="{A026DB5C-00ED-4F4A-8405-6987D47C3BC8}" type="pres">
      <dgm:prSet presAssocID="{59232987-94E3-47F5-8145-C7BCF2E1A02F}" presName="Image" presStyleLbl="fgImgPlace1" presStyleIdx="1" presStyleCnt="3" custScaleX="125139" custScaleY="129229" custLinFactNeighborX="610" custLinFactNeighborY="13763"/>
      <dgm:spPr>
        <a:blipFill rotWithShape="1">
          <a:blip xmlns:r="http://schemas.openxmlformats.org/officeDocument/2006/relationships" r:embed="rId2"/>
          <a:stretch>
            <a:fillRect/>
          </a:stretch>
        </a:blipFill>
        <a:ln>
          <a:noFill/>
        </a:ln>
        <a:effectLst/>
      </dgm:spPr>
      <dgm:t>
        <a:bodyPr/>
        <a:lstStyle/>
        <a:p>
          <a:endParaRPr lang="fr-FR"/>
        </a:p>
      </dgm:t>
    </dgm:pt>
    <dgm:pt modelId="{0C74511B-42BC-49EA-BAB3-9FCCFCC2CF9A}" type="pres">
      <dgm:prSet presAssocID="{59232987-94E3-47F5-8145-C7BCF2E1A02F}" presName="Child2" presStyleLbl="revTx" presStyleIdx="1" presStyleCnt="3">
        <dgm:presLayoutVars>
          <dgm:chMax val="0"/>
          <dgm:chPref val="0"/>
          <dgm:bulletEnabled val="1"/>
        </dgm:presLayoutVars>
      </dgm:prSet>
      <dgm:spPr/>
      <dgm:t>
        <a:bodyPr/>
        <a:lstStyle/>
        <a:p>
          <a:endParaRPr lang="en-CA"/>
        </a:p>
      </dgm:t>
    </dgm:pt>
    <dgm:pt modelId="{6FBBA17F-7F3A-4CAD-8659-0E405C572E84}" type="pres">
      <dgm:prSet presAssocID="{DC62E26F-6140-4368-8DB8-A31B101ED607}" presName="Image3" presStyleCnt="0"/>
      <dgm:spPr/>
    </dgm:pt>
    <dgm:pt modelId="{8D4F2543-715A-4785-8C80-0195BAF2F6B5}" type="pres">
      <dgm:prSet presAssocID="{DC62E26F-6140-4368-8DB8-A31B101ED607}" presName="Image" presStyleLbl="fgImgPlace1" presStyleIdx="2" presStyleCnt="3"/>
      <dgm:spPr>
        <a:blipFill rotWithShape="1">
          <a:blip xmlns:r="http://schemas.openxmlformats.org/officeDocument/2006/relationships" r:embed="rId3"/>
          <a:stretch>
            <a:fillRect/>
          </a:stretch>
        </a:blipFill>
        <a:ln>
          <a:noFill/>
        </a:ln>
      </dgm:spPr>
      <dgm:t>
        <a:bodyPr/>
        <a:lstStyle/>
        <a:p>
          <a:endParaRPr lang="fr-FR"/>
        </a:p>
      </dgm:t>
    </dgm:pt>
    <dgm:pt modelId="{C2B396DD-1152-4952-96C1-826FB90B6013}" type="pres">
      <dgm:prSet presAssocID="{DC62E26F-6140-4368-8DB8-A31B101ED607}" presName="Child3" presStyleLbl="revTx" presStyleIdx="2" presStyleCnt="3">
        <dgm:presLayoutVars>
          <dgm:chMax val="0"/>
          <dgm:chPref val="0"/>
          <dgm:bulletEnabled val="1"/>
        </dgm:presLayoutVars>
      </dgm:prSet>
      <dgm:spPr/>
      <dgm:t>
        <a:bodyPr/>
        <a:lstStyle/>
        <a:p>
          <a:endParaRPr lang="en-CA"/>
        </a:p>
      </dgm:t>
    </dgm:pt>
  </dgm:ptLst>
  <dgm:cxnLst>
    <dgm:cxn modelId="{052E2291-CB19-4DF7-8FC0-7FB7960216B8}" srcId="{4E1E84BB-AFFA-4008-9661-C3BC3A594CCB}" destId="{DC62E26F-6140-4368-8DB8-A31B101ED607}" srcOrd="2" destOrd="0" parTransId="{FAC62620-05C7-404A-B291-8E314258A78C}" sibTransId="{4BBC365E-8381-4A02-B7AE-D18FB7A252F4}"/>
    <dgm:cxn modelId="{2D42AC16-0C69-4647-8F23-AFD05C9DA716}" type="presOf" srcId="{600C470D-5ACF-48B2-BD2D-31D15EC813EA}" destId="{90C40A43-20DE-4738-A1BE-068D7810A6D7}" srcOrd="0" destOrd="0" presId="urn:microsoft.com/office/officeart/2011/layout/RadialPictureList"/>
    <dgm:cxn modelId="{256F5DE3-C56B-4DC6-84FB-394A183FD304}" type="presOf" srcId="{FB69AB2D-CF9A-4828-993C-B2D66A680D94}" destId="{49A058DE-2217-41D7-B1F1-F84AEF004521}" srcOrd="0" destOrd="0" presId="urn:microsoft.com/office/officeart/2011/layout/RadialPictureList"/>
    <dgm:cxn modelId="{CA4FD775-C257-4BDE-B524-A36F36B0DEA1}" srcId="{4E1E84BB-AFFA-4008-9661-C3BC3A594CCB}" destId="{59232987-94E3-47F5-8145-C7BCF2E1A02F}" srcOrd="1" destOrd="0" parTransId="{7AA72ED5-17A1-43B0-B02A-93473A701DE1}" sibTransId="{5A4787A7-B953-46A5-B187-7852A1F9627E}"/>
    <dgm:cxn modelId="{7148AA23-C706-4D22-A599-C35BC88ECAAC}" srcId="{600C470D-5ACF-48B2-BD2D-31D15EC813EA}" destId="{4E1E84BB-AFFA-4008-9661-C3BC3A594CCB}" srcOrd="0" destOrd="0" parTransId="{937087C4-DCA5-4683-8E20-E548A9ACA5B3}" sibTransId="{CC1D61D0-4EF1-47D1-AB21-EB2A059E95E2}"/>
    <dgm:cxn modelId="{84E8B0FE-F256-4831-B60E-62B1179A71E3}" srcId="{4E1E84BB-AFFA-4008-9661-C3BC3A594CCB}" destId="{FB69AB2D-CF9A-4828-993C-B2D66A680D94}" srcOrd="0" destOrd="0" parTransId="{8306C344-B95D-42F2-8440-4C75F7C8FEEA}" sibTransId="{6ECC2B9E-9789-4A74-8A7F-43F434C7FF8B}"/>
    <dgm:cxn modelId="{6291AAC1-C694-4188-A148-D967DB960C6A}" type="presOf" srcId="{DC62E26F-6140-4368-8DB8-A31B101ED607}" destId="{C2B396DD-1152-4952-96C1-826FB90B6013}" srcOrd="0" destOrd="0" presId="urn:microsoft.com/office/officeart/2011/layout/RadialPictureList"/>
    <dgm:cxn modelId="{726EBC9A-E3CB-4674-9551-A56E0CCD5560}" type="presOf" srcId="{4E1E84BB-AFFA-4008-9661-C3BC3A594CCB}" destId="{AF0098E2-BE1F-47AC-967F-6B750B59EFB3}" srcOrd="0" destOrd="0" presId="urn:microsoft.com/office/officeart/2011/layout/RadialPictureList"/>
    <dgm:cxn modelId="{A7618F43-00A5-4FD1-835D-C7E5FD65979E}" type="presOf" srcId="{59232987-94E3-47F5-8145-C7BCF2E1A02F}" destId="{0C74511B-42BC-49EA-BAB3-9FCCFCC2CF9A}" srcOrd="0" destOrd="0" presId="urn:microsoft.com/office/officeart/2011/layout/RadialPictureList"/>
    <dgm:cxn modelId="{317E98EE-0CD4-40CE-84CC-19FF9826A87D}" type="presParOf" srcId="{90C40A43-20DE-4738-A1BE-068D7810A6D7}" destId="{AF0098E2-BE1F-47AC-967F-6B750B59EFB3}" srcOrd="0" destOrd="0" presId="urn:microsoft.com/office/officeart/2011/layout/RadialPictureList"/>
    <dgm:cxn modelId="{87E183B8-6AD3-42E5-8CF5-2BD66C188BA8}" type="presParOf" srcId="{90C40A43-20DE-4738-A1BE-068D7810A6D7}" destId="{6A44D646-4D49-43CD-8F39-4C3B89D99D3C}" srcOrd="1" destOrd="0" presId="urn:microsoft.com/office/officeart/2011/layout/RadialPictureList"/>
    <dgm:cxn modelId="{CA905BF8-55F3-4B86-92E4-67ED6B71DED6}" type="presParOf" srcId="{90C40A43-20DE-4738-A1BE-068D7810A6D7}" destId="{DDB917B9-CE9D-456A-87CF-240F8FBA3B11}" srcOrd="2" destOrd="0" presId="urn:microsoft.com/office/officeart/2011/layout/RadialPictureList"/>
    <dgm:cxn modelId="{0B7DBC3C-1736-4B5F-9495-9FBF01FE3BCA}" type="presParOf" srcId="{90C40A43-20DE-4738-A1BE-068D7810A6D7}" destId="{49A058DE-2217-41D7-B1F1-F84AEF004521}" srcOrd="3" destOrd="0" presId="urn:microsoft.com/office/officeart/2011/layout/RadialPictureList"/>
    <dgm:cxn modelId="{F26BF40E-2E80-4657-A055-84B53771F913}" type="presParOf" srcId="{90C40A43-20DE-4738-A1BE-068D7810A6D7}" destId="{90B9A3EB-77C5-4065-B7B8-32B3A3560A11}" srcOrd="4" destOrd="0" presId="urn:microsoft.com/office/officeart/2011/layout/RadialPictureList"/>
    <dgm:cxn modelId="{424A230D-64CB-40A4-BAA7-3890B60FEC35}" type="presParOf" srcId="{90B9A3EB-77C5-4065-B7B8-32B3A3560A11}" destId="{A026DB5C-00ED-4F4A-8405-6987D47C3BC8}" srcOrd="0" destOrd="0" presId="urn:microsoft.com/office/officeart/2011/layout/RadialPictureList"/>
    <dgm:cxn modelId="{84D4D4F6-5F54-48B2-8C1E-49BDCF21E79B}" type="presParOf" srcId="{90C40A43-20DE-4738-A1BE-068D7810A6D7}" destId="{0C74511B-42BC-49EA-BAB3-9FCCFCC2CF9A}" srcOrd="5" destOrd="0" presId="urn:microsoft.com/office/officeart/2011/layout/RadialPictureList"/>
    <dgm:cxn modelId="{B1611A6B-5D50-4D95-B144-55E3BCBDD1FE}" type="presParOf" srcId="{90C40A43-20DE-4738-A1BE-068D7810A6D7}" destId="{6FBBA17F-7F3A-4CAD-8659-0E405C572E84}" srcOrd="6" destOrd="0" presId="urn:microsoft.com/office/officeart/2011/layout/RadialPictureList"/>
    <dgm:cxn modelId="{23860C87-63D2-4E7D-847E-74BA3EFCBA3A}" type="presParOf" srcId="{6FBBA17F-7F3A-4CAD-8659-0E405C572E84}" destId="{8D4F2543-715A-4785-8C80-0195BAF2F6B5}" srcOrd="0" destOrd="0" presId="urn:microsoft.com/office/officeart/2011/layout/RadialPictureList"/>
    <dgm:cxn modelId="{74CB6D6C-A19D-4C1C-84A0-644D8C99C38E}" type="presParOf" srcId="{90C40A43-20DE-4738-A1BE-068D7810A6D7}" destId="{C2B396DD-1152-4952-96C1-826FB90B6013}"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C504-911E-4954-8383-D23DF650DAB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34FC86BA-75D9-4EC2-A3A9-EDC016F0FBD0}">
      <dgm:prSet phldrT="[Text]" custT="1"/>
      <dgm:spPr>
        <a:solidFill>
          <a:schemeClr val="accent1"/>
        </a:solidFill>
        <a:ln>
          <a:noFill/>
        </a:ln>
      </dgm:spPr>
      <dgm:t>
        <a:bodyPr/>
        <a:lstStyle/>
        <a:p>
          <a:r>
            <a:rPr lang="es-MX" sz="2400" noProof="0" dirty="0" smtClean="0"/>
            <a:t>Hacer una pregunta abierta sobre la toma de medicinas</a:t>
          </a:r>
          <a:endParaRPr lang="es-MX" sz="2400" noProof="0" dirty="0"/>
        </a:p>
      </dgm:t>
    </dgm:pt>
    <dgm:pt modelId="{4F087F10-5EB8-4345-AB48-B7BF9601CFB2}" type="parTrans" cxnId="{DFA97356-ABDE-4BA3-BA49-026B4FF7B4D2}">
      <dgm:prSet/>
      <dgm:spPr/>
      <dgm:t>
        <a:bodyPr/>
        <a:lstStyle/>
        <a:p>
          <a:endParaRPr lang="es-MX" noProof="0"/>
        </a:p>
      </dgm:t>
    </dgm:pt>
    <dgm:pt modelId="{CFF1D25F-7414-4130-8B34-2B78F544F881}" type="sibTrans" cxnId="{DFA97356-ABDE-4BA3-BA49-026B4FF7B4D2}">
      <dgm:prSet/>
      <dgm:spPr/>
      <dgm:t>
        <a:bodyPr/>
        <a:lstStyle/>
        <a:p>
          <a:endParaRPr lang="es-MX" noProof="0"/>
        </a:p>
      </dgm:t>
    </dgm:pt>
    <dgm:pt modelId="{78058856-F59F-481F-BF85-3951D3861696}">
      <dgm:prSet phldrT="[Text]" custT="1"/>
      <dgm:spPr>
        <a:ln>
          <a:noFill/>
        </a:ln>
      </dgm:spPr>
      <dgm:t>
        <a:bodyPr/>
        <a:lstStyle/>
        <a:p>
          <a:r>
            <a:rPr lang="es-MX" sz="2400" noProof="0" dirty="0" smtClean="0"/>
            <a:t>Normalizar y universalizar la falta de apego para revertir el ambiente crítico</a:t>
          </a:r>
          <a:endParaRPr lang="es-MX" sz="2400" noProof="0" dirty="0"/>
        </a:p>
      </dgm:t>
    </dgm:pt>
    <dgm:pt modelId="{81922AF1-ECE8-442C-A356-8C9D6B00B223}" type="parTrans" cxnId="{B5E1825A-F36D-4C4A-A197-4265DDB63559}">
      <dgm:prSet/>
      <dgm:spPr/>
      <dgm:t>
        <a:bodyPr/>
        <a:lstStyle/>
        <a:p>
          <a:endParaRPr lang="es-MX" noProof="0"/>
        </a:p>
      </dgm:t>
    </dgm:pt>
    <dgm:pt modelId="{D18656AD-F517-4DAB-B528-6712D9A81FDE}" type="sibTrans" cxnId="{B5E1825A-F36D-4C4A-A197-4265DDB63559}">
      <dgm:prSet/>
      <dgm:spPr/>
      <dgm:t>
        <a:bodyPr/>
        <a:lstStyle/>
        <a:p>
          <a:endParaRPr lang="es-MX" noProof="0"/>
        </a:p>
      </dgm:t>
    </dgm:pt>
    <dgm:pt modelId="{4B2D03C1-9960-4081-AE2C-E4C8580FA3AC}">
      <dgm:prSet phldrT="[Text]" custT="1"/>
      <dgm:spPr>
        <a:ln>
          <a:noFill/>
        </a:ln>
      </dgm:spPr>
      <dgm:t>
        <a:bodyPr/>
        <a:lstStyle/>
        <a:p>
          <a:r>
            <a:rPr lang="es-MX" sz="2400" noProof="0" dirty="0" smtClean="0">
              <a:solidFill>
                <a:schemeClr val="tx1"/>
              </a:solidFill>
            </a:rPr>
            <a:t>Explicar claramente el rol de la información precisa sobre el apego en la toma de decisiones médicas</a:t>
          </a:r>
          <a:endParaRPr lang="es-MX" sz="2400" noProof="0" dirty="0"/>
        </a:p>
      </dgm:t>
    </dgm:pt>
    <dgm:pt modelId="{6217C51F-36E9-4873-A92E-BC2C72D234E0}" type="parTrans" cxnId="{22B4D6E9-4F0D-4D30-A16C-3D06C1B05668}">
      <dgm:prSet/>
      <dgm:spPr/>
      <dgm:t>
        <a:bodyPr/>
        <a:lstStyle/>
        <a:p>
          <a:endParaRPr lang="es-MX" noProof="0"/>
        </a:p>
      </dgm:t>
    </dgm:pt>
    <dgm:pt modelId="{FB6544C9-4F21-4339-B830-1C17C2F5FEDE}" type="sibTrans" cxnId="{22B4D6E9-4F0D-4D30-A16C-3D06C1B05668}">
      <dgm:prSet/>
      <dgm:spPr/>
      <dgm:t>
        <a:bodyPr/>
        <a:lstStyle/>
        <a:p>
          <a:endParaRPr lang="es-MX" noProof="0"/>
        </a:p>
      </dgm:t>
    </dgm:pt>
    <dgm:pt modelId="{4F2064BE-18FA-43CC-954C-C50686C0A91C}">
      <dgm:prSet phldrT="[Text]" custT="1"/>
      <dgm:spPr>
        <a:ln>
          <a:noFill/>
        </a:ln>
      </dgm:spPr>
      <dgm:t>
        <a:bodyPr/>
        <a:lstStyle/>
        <a:p>
          <a:r>
            <a:rPr lang="es-MX" sz="2400" noProof="0" dirty="0" smtClean="0"/>
            <a:t>No preguntar sobre “olvidar” u “omitir” dosis hasta que los 3 primeros pasos hayan sentado las bases</a:t>
          </a:r>
        </a:p>
      </dgm:t>
    </dgm:pt>
    <dgm:pt modelId="{24530D09-B8B6-47FA-A1F1-9EDEEEEDF692}" type="parTrans" cxnId="{3D2ED895-2A8B-44DA-8166-C2C593336D9F}">
      <dgm:prSet/>
      <dgm:spPr/>
      <dgm:t>
        <a:bodyPr/>
        <a:lstStyle/>
        <a:p>
          <a:endParaRPr lang="es-MX" noProof="0"/>
        </a:p>
      </dgm:t>
    </dgm:pt>
    <dgm:pt modelId="{487C1109-D3AB-423C-BB1F-D9FBB7D6D3F2}" type="sibTrans" cxnId="{3D2ED895-2A8B-44DA-8166-C2C593336D9F}">
      <dgm:prSet/>
      <dgm:spPr/>
      <dgm:t>
        <a:bodyPr/>
        <a:lstStyle/>
        <a:p>
          <a:endParaRPr lang="es-MX" noProof="0"/>
        </a:p>
      </dgm:t>
    </dgm:pt>
    <dgm:pt modelId="{E5D80726-6C4E-4A56-A6BC-9C9715351C3B}" type="pres">
      <dgm:prSet presAssocID="{C404C504-911E-4954-8383-D23DF650DAB5}" presName="Name0" presStyleCnt="0">
        <dgm:presLayoutVars>
          <dgm:dir/>
          <dgm:animLvl val="lvl"/>
          <dgm:resizeHandles val="exact"/>
        </dgm:presLayoutVars>
      </dgm:prSet>
      <dgm:spPr/>
      <dgm:t>
        <a:bodyPr/>
        <a:lstStyle/>
        <a:p>
          <a:endParaRPr lang="en-CA"/>
        </a:p>
      </dgm:t>
    </dgm:pt>
    <dgm:pt modelId="{1FEC5BC9-7FFC-4053-9A92-956D3A50DEE9}" type="pres">
      <dgm:prSet presAssocID="{4F2064BE-18FA-43CC-954C-C50686C0A91C}" presName="boxAndChildren" presStyleCnt="0"/>
      <dgm:spPr/>
    </dgm:pt>
    <dgm:pt modelId="{24F4BBEE-68D9-41BD-8F8B-A81821F89AE7}" type="pres">
      <dgm:prSet presAssocID="{4F2064BE-18FA-43CC-954C-C50686C0A91C}" presName="parentTextBox" presStyleLbl="node1" presStyleIdx="0" presStyleCnt="4"/>
      <dgm:spPr/>
      <dgm:t>
        <a:bodyPr/>
        <a:lstStyle/>
        <a:p>
          <a:endParaRPr lang="en-CA"/>
        </a:p>
      </dgm:t>
    </dgm:pt>
    <dgm:pt modelId="{B9D0A51B-9C9F-4630-ADFE-58C42B05C020}" type="pres">
      <dgm:prSet presAssocID="{FB6544C9-4F21-4339-B830-1C17C2F5FEDE}" presName="sp" presStyleCnt="0"/>
      <dgm:spPr/>
    </dgm:pt>
    <dgm:pt modelId="{C0D03A03-7B3A-44D0-B696-D57336DA7C53}" type="pres">
      <dgm:prSet presAssocID="{4B2D03C1-9960-4081-AE2C-E4C8580FA3AC}" presName="arrowAndChildren" presStyleCnt="0"/>
      <dgm:spPr/>
    </dgm:pt>
    <dgm:pt modelId="{CAD78256-C1C9-4F89-8277-5D795B11EDFE}" type="pres">
      <dgm:prSet presAssocID="{4B2D03C1-9960-4081-AE2C-E4C8580FA3AC}" presName="parentTextArrow" presStyleLbl="node1" presStyleIdx="1" presStyleCnt="4"/>
      <dgm:spPr/>
      <dgm:t>
        <a:bodyPr/>
        <a:lstStyle/>
        <a:p>
          <a:endParaRPr lang="en-CA"/>
        </a:p>
      </dgm:t>
    </dgm:pt>
    <dgm:pt modelId="{B40BBF02-9091-4177-82F8-D5B1AE7DC9DC}" type="pres">
      <dgm:prSet presAssocID="{D18656AD-F517-4DAB-B528-6712D9A81FDE}" presName="sp" presStyleCnt="0"/>
      <dgm:spPr/>
    </dgm:pt>
    <dgm:pt modelId="{165EF084-B5B9-4C86-B421-7C5AE75D87A1}" type="pres">
      <dgm:prSet presAssocID="{78058856-F59F-481F-BF85-3951D3861696}" presName="arrowAndChildren" presStyleCnt="0"/>
      <dgm:spPr/>
    </dgm:pt>
    <dgm:pt modelId="{A66872D7-391C-4C77-B1D7-FF3E94CCD908}" type="pres">
      <dgm:prSet presAssocID="{78058856-F59F-481F-BF85-3951D3861696}" presName="parentTextArrow" presStyleLbl="node1" presStyleIdx="2" presStyleCnt="4"/>
      <dgm:spPr/>
      <dgm:t>
        <a:bodyPr/>
        <a:lstStyle/>
        <a:p>
          <a:endParaRPr lang="en-CA"/>
        </a:p>
      </dgm:t>
    </dgm:pt>
    <dgm:pt modelId="{2CECDA8C-B8E8-42D4-BFDE-B25D0E3D61B4}" type="pres">
      <dgm:prSet presAssocID="{CFF1D25F-7414-4130-8B34-2B78F544F881}" presName="sp" presStyleCnt="0"/>
      <dgm:spPr/>
    </dgm:pt>
    <dgm:pt modelId="{647132DF-80BD-4C9F-B9CB-48E6EB02380D}" type="pres">
      <dgm:prSet presAssocID="{34FC86BA-75D9-4EC2-A3A9-EDC016F0FBD0}" presName="arrowAndChildren" presStyleCnt="0"/>
      <dgm:spPr/>
    </dgm:pt>
    <dgm:pt modelId="{419D30EB-5D4D-4AAA-8172-15067D6BD4DC}" type="pres">
      <dgm:prSet presAssocID="{34FC86BA-75D9-4EC2-A3A9-EDC016F0FBD0}" presName="parentTextArrow" presStyleLbl="node1" presStyleIdx="3" presStyleCnt="4"/>
      <dgm:spPr/>
      <dgm:t>
        <a:bodyPr/>
        <a:lstStyle/>
        <a:p>
          <a:endParaRPr lang="en-CA"/>
        </a:p>
      </dgm:t>
    </dgm:pt>
  </dgm:ptLst>
  <dgm:cxnLst>
    <dgm:cxn modelId="{F9E1A197-02E8-4ED6-AAFC-1B2D187B670C}" type="presOf" srcId="{4B2D03C1-9960-4081-AE2C-E4C8580FA3AC}" destId="{CAD78256-C1C9-4F89-8277-5D795B11EDFE}" srcOrd="0" destOrd="0" presId="urn:microsoft.com/office/officeart/2005/8/layout/process4"/>
    <dgm:cxn modelId="{B5E1825A-F36D-4C4A-A197-4265DDB63559}" srcId="{C404C504-911E-4954-8383-D23DF650DAB5}" destId="{78058856-F59F-481F-BF85-3951D3861696}" srcOrd="1" destOrd="0" parTransId="{81922AF1-ECE8-442C-A356-8C9D6B00B223}" sibTransId="{D18656AD-F517-4DAB-B528-6712D9A81FDE}"/>
    <dgm:cxn modelId="{F83FF64B-10EF-41DE-BB09-96907EA820FF}" type="presOf" srcId="{34FC86BA-75D9-4EC2-A3A9-EDC016F0FBD0}" destId="{419D30EB-5D4D-4AAA-8172-15067D6BD4DC}" srcOrd="0" destOrd="0" presId="urn:microsoft.com/office/officeart/2005/8/layout/process4"/>
    <dgm:cxn modelId="{DFA97356-ABDE-4BA3-BA49-026B4FF7B4D2}" srcId="{C404C504-911E-4954-8383-D23DF650DAB5}" destId="{34FC86BA-75D9-4EC2-A3A9-EDC016F0FBD0}" srcOrd="0" destOrd="0" parTransId="{4F087F10-5EB8-4345-AB48-B7BF9601CFB2}" sibTransId="{CFF1D25F-7414-4130-8B34-2B78F544F881}"/>
    <dgm:cxn modelId="{3D2ED895-2A8B-44DA-8166-C2C593336D9F}" srcId="{C404C504-911E-4954-8383-D23DF650DAB5}" destId="{4F2064BE-18FA-43CC-954C-C50686C0A91C}" srcOrd="3" destOrd="0" parTransId="{24530D09-B8B6-47FA-A1F1-9EDEEEEDF692}" sibTransId="{487C1109-D3AB-423C-BB1F-D9FBB7D6D3F2}"/>
    <dgm:cxn modelId="{2E50E611-D953-4DBA-8207-F337989609B8}" type="presOf" srcId="{78058856-F59F-481F-BF85-3951D3861696}" destId="{A66872D7-391C-4C77-B1D7-FF3E94CCD908}" srcOrd="0" destOrd="0" presId="urn:microsoft.com/office/officeart/2005/8/layout/process4"/>
    <dgm:cxn modelId="{22B4D6E9-4F0D-4D30-A16C-3D06C1B05668}" srcId="{C404C504-911E-4954-8383-D23DF650DAB5}" destId="{4B2D03C1-9960-4081-AE2C-E4C8580FA3AC}" srcOrd="2" destOrd="0" parTransId="{6217C51F-36E9-4873-A92E-BC2C72D234E0}" sibTransId="{FB6544C9-4F21-4339-B830-1C17C2F5FEDE}"/>
    <dgm:cxn modelId="{0254C1F1-FE5A-46AF-800F-95AD3A0EA57B}" type="presOf" srcId="{C404C504-911E-4954-8383-D23DF650DAB5}" destId="{E5D80726-6C4E-4A56-A6BC-9C9715351C3B}" srcOrd="0" destOrd="0" presId="urn:microsoft.com/office/officeart/2005/8/layout/process4"/>
    <dgm:cxn modelId="{F2D3E926-3EEB-46A3-ADC4-CC32190AFF54}" type="presOf" srcId="{4F2064BE-18FA-43CC-954C-C50686C0A91C}" destId="{24F4BBEE-68D9-41BD-8F8B-A81821F89AE7}" srcOrd="0" destOrd="0" presId="urn:microsoft.com/office/officeart/2005/8/layout/process4"/>
    <dgm:cxn modelId="{18519DA5-F2ED-4AF8-B4C1-1CDF0582191E}" type="presParOf" srcId="{E5D80726-6C4E-4A56-A6BC-9C9715351C3B}" destId="{1FEC5BC9-7FFC-4053-9A92-956D3A50DEE9}" srcOrd="0" destOrd="0" presId="urn:microsoft.com/office/officeart/2005/8/layout/process4"/>
    <dgm:cxn modelId="{401A6627-17F5-4101-B454-A6E1C0DAF64A}" type="presParOf" srcId="{1FEC5BC9-7FFC-4053-9A92-956D3A50DEE9}" destId="{24F4BBEE-68D9-41BD-8F8B-A81821F89AE7}" srcOrd="0" destOrd="0" presId="urn:microsoft.com/office/officeart/2005/8/layout/process4"/>
    <dgm:cxn modelId="{24BCE699-5719-4060-BAE5-E91D0C0D116F}" type="presParOf" srcId="{E5D80726-6C4E-4A56-A6BC-9C9715351C3B}" destId="{B9D0A51B-9C9F-4630-ADFE-58C42B05C020}" srcOrd="1" destOrd="0" presId="urn:microsoft.com/office/officeart/2005/8/layout/process4"/>
    <dgm:cxn modelId="{163DDCAE-E588-41FB-8A91-AC55157D0A36}" type="presParOf" srcId="{E5D80726-6C4E-4A56-A6BC-9C9715351C3B}" destId="{C0D03A03-7B3A-44D0-B696-D57336DA7C53}" srcOrd="2" destOrd="0" presId="urn:microsoft.com/office/officeart/2005/8/layout/process4"/>
    <dgm:cxn modelId="{1B5ECE51-E80B-4C32-9323-264046368451}" type="presParOf" srcId="{C0D03A03-7B3A-44D0-B696-D57336DA7C53}" destId="{CAD78256-C1C9-4F89-8277-5D795B11EDFE}" srcOrd="0" destOrd="0" presId="urn:microsoft.com/office/officeart/2005/8/layout/process4"/>
    <dgm:cxn modelId="{0FD3FBC6-3C6D-4955-B3FB-60876A614426}" type="presParOf" srcId="{E5D80726-6C4E-4A56-A6BC-9C9715351C3B}" destId="{B40BBF02-9091-4177-82F8-D5B1AE7DC9DC}" srcOrd="3" destOrd="0" presId="urn:microsoft.com/office/officeart/2005/8/layout/process4"/>
    <dgm:cxn modelId="{6522F5C5-C3D8-46D6-9222-3F36FFCA3F9D}" type="presParOf" srcId="{E5D80726-6C4E-4A56-A6BC-9C9715351C3B}" destId="{165EF084-B5B9-4C86-B421-7C5AE75D87A1}" srcOrd="4" destOrd="0" presId="urn:microsoft.com/office/officeart/2005/8/layout/process4"/>
    <dgm:cxn modelId="{8651233C-084B-4099-A6A7-F2604045FE38}" type="presParOf" srcId="{165EF084-B5B9-4C86-B421-7C5AE75D87A1}" destId="{A66872D7-391C-4C77-B1D7-FF3E94CCD908}" srcOrd="0" destOrd="0" presId="urn:microsoft.com/office/officeart/2005/8/layout/process4"/>
    <dgm:cxn modelId="{C5372F0B-CD07-4B7F-9955-B36259B9FAD2}" type="presParOf" srcId="{E5D80726-6C4E-4A56-A6BC-9C9715351C3B}" destId="{2CECDA8C-B8E8-42D4-BFDE-B25D0E3D61B4}" srcOrd="5" destOrd="0" presId="urn:microsoft.com/office/officeart/2005/8/layout/process4"/>
    <dgm:cxn modelId="{F79FF6B8-83E6-4F82-8EFD-7C51BCCED717}" type="presParOf" srcId="{E5D80726-6C4E-4A56-A6BC-9C9715351C3B}" destId="{647132DF-80BD-4C9F-B9CB-48E6EB02380D}" srcOrd="6" destOrd="0" presId="urn:microsoft.com/office/officeart/2005/8/layout/process4"/>
    <dgm:cxn modelId="{DA2783E0-BC93-4309-9FB6-A9BC645B6936}" type="presParOf" srcId="{647132DF-80BD-4C9F-B9CB-48E6EB02380D}" destId="{419D30EB-5D4D-4AAA-8172-15067D6BD4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098E2-BE1F-47AC-967F-6B750B59EFB3}">
      <dsp:nvSpPr>
        <dsp:cNvPr id="0" name=""/>
        <dsp:cNvSpPr/>
      </dsp:nvSpPr>
      <dsp:spPr>
        <a:xfrm>
          <a:off x="2952339" y="1152128"/>
          <a:ext cx="2158815" cy="2158922"/>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Acknowledge biases</a:t>
          </a:r>
          <a:endParaRPr lang="en-CA" sz="2000" kern="1200" dirty="0"/>
        </a:p>
      </dsp:txBody>
      <dsp:txXfrm>
        <a:off x="3268490" y="1468295"/>
        <a:ext cx="1526513" cy="1526588"/>
      </dsp:txXfrm>
    </dsp:sp>
    <dsp:sp modelId="{6A44D646-4D49-43CD-8F39-4C3B89D99D3C}">
      <dsp:nvSpPr>
        <dsp:cNvPr id="0" name=""/>
        <dsp:cNvSpPr/>
      </dsp:nvSpPr>
      <dsp:spPr>
        <a:xfrm>
          <a:off x="1815559" y="0"/>
          <a:ext cx="4351815" cy="4536503"/>
        </a:xfrm>
        <a:prstGeom prst="blockArc">
          <a:avLst>
            <a:gd name="adj1" fmla="val 17527788"/>
            <a:gd name="adj2" fmla="val 4119114"/>
            <a:gd name="adj3" fmla="val 5750"/>
          </a:avLst>
        </a:prstGeom>
        <a:solidFill>
          <a:srgbClr val="0C6F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B917B9-CE9D-456A-87CF-240F8FBA3B11}">
      <dsp:nvSpPr>
        <dsp:cNvPr id="0" name=""/>
        <dsp:cNvSpPr/>
      </dsp:nvSpPr>
      <dsp:spPr>
        <a:xfrm>
          <a:off x="5019919" y="382427"/>
          <a:ext cx="1156485" cy="1156808"/>
        </a:xfrm>
        <a:prstGeom prst="ellipse">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9A058DE-2217-41D7-B1F1-F84AEF004521}">
      <dsp:nvSpPr>
        <dsp:cNvPr id="0" name=""/>
        <dsp:cNvSpPr/>
      </dsp:nvSpPr>
      <dsp:spPr>
        <a:xfrm>
          <a:off x="6264125" y="401026"/>
          <a:ext cx="1548000" cy="111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r>
            <a:rPr lang="en-CA" sz="6500" kern="1200" dirty="0" smtClean="0"/>
            <a:t> </a:t>
          </a:r>
          <a:endParaRPr lang="en-CA" sz="6500" kern="1200" dirty="0"/>
        </a:p>
      </dsp:txBody>
      <dsp:txXfrm>
        <a:off x="6264125" y="401026"/>
        <a:ext cx="1548000" cy="1119609"/>
      </dsp:txXfrm>
    </dsp:sp>
    <dsp:sp modelId="{A026DB5C-00ED-4F4A-8405-6987D47C3BC8}">
      <dsp:nvSpPr>
        <dsp:cNvPr id="0" name=""/>
        <dsp:cNvSpPr/>
      </dsp:nvSpPr>
      <dsp:spPr>
        <a:xfrm>
          <a:off x="5328595" y="1688616"/>
          <a:ext cx="1447214" cy="1494932"/>
        </a:xfrm>
        <a:prstGeom prst="ellipse">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C74511B-42BC-49EA-BAB3-9FCCFCC2CF9A}">
      <dsp:nvSpPr>
        <dsp:cNvPr id="0" name=""/>
        <dsp:cNvSpPr/>
      </dsp:nvSpPr>
      <dsp:spPr>
        <a:xfrm>
          <a:off x="6717560" y="1714798"/>
          <a:ext cx="1548000" cy="111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r>
            <a:rPr lang="en-CA" sz="6500" kern="1200" dirty="0" smtClean="0"/>
            <a:t> </a:t>
          </a:r>
          <a:endParaRPr lang="en-CA" sz="6500" kern="1200" dirty="0"/>
        </a:p>
      </dsp:txBody>
      <dsp:txXfrm>
        <a:off x="6717560" y="1714798"/>
        <a:ext cx="1548000" cy="1119609"/>
      </dsp:txXfrm>
    </dsp:sp>
    <dsp:sp modelId="{8D4F2543-715A-4785-8C80-0195BAF2F6B5}">
      <dsp:nvSpPr>
        <dsp:cNvPr id="0" name=""/>
        <dsp:cNvSpPr/>
      </dsp:nvSpPr>
      <dsp:spPr>
        <a:xfrm>
          <a:off x="5019919" y="3033106"/>
          <a:ext cx="1156485" cy="1156808"/>
        </a:xfrm>
        <a:prstGeom prst="ellipse">
          <a:avLst/>
        </a:prstGeom>
        <a:blipFill rotWithShape="1">
          <a:blip xmlns:r="http://schemas.openxmlformats.org/officeDocument/2006/relationships" r:embed="rId3"/>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2B396DD-1152-4952-96C1-826FB90B6013}">
      <dsp:nvSpPr>
        <dsp:cNvPr id="0" name=""/>
        <dsp:cNvSpPr/>
      </dsp:nvSpPr>
      <dsp:spPr>
        <a:xfrm>
          <a:off x="6264125" y="3056696"/>
          <a:ext cx="1548000" cy="111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r>
            <a:rPr lang="en-CA" sz="6500" kern="1200" dirty="0" smtClean="0"/>
            <a:t> </a:t>
          </a:r>
          <a:endParaRPr lang="en-CA" sz="6500" kern="1200" dirty="0"/>
        </a:p>
      </dsp:txBody>
      <dsp:txXfrm>
        <a:off x="6264125" y="3056696"/>
        <a:ext cx="1548000" cy="1119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4BBEE-68D9-41BD-8F8B-A81821F89AE7}">
      <dsp:nvSpPr>
        <dsp:cNvPr id="0" name=""/>
        <dsp:cNvSpPr/>
      </dsp:nvSpPr>
      <dsp:spPr>
        <a:xfrm>
          <a:off x="0" y="3712270"/>
          <a:ext cx="7355160" cy="81215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t>No preguntar sobre “olvidar” u “omitir” dosis hasta que los 3 primeros pasos hayan sentado las bases</a:t>
          </a:r>
        </a:p>
      </dsp:txBody>
      <dsp:txXfrm>
        <a:off x="0" y="3712270"/>
        <a:ext cx="7355160" cy="812154"/>
      </dsp:txXfrm>
    </dsp:sp>
    <dsp:sp modelId="{CAD78256-C1C9-4F89-8277-5D795B11EDFE}">
      <dsp:nvSpPr>
        <dsp:cNvPr id="0" name=""/>
        <dsp:cNvSpPr/>
      </dsp:nvSpPr>
      <dsp:spPr>
        <a:xfrm rot="10800000">
          <a:off x="0" y="2475359"/>
          <a:ext cx="7355160" cy="1249092"/>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solidFill>
                <a:schemeClr val="tx1"/>
              </a:solidFill>
            </a:rPr>
            <a:t>Explicar claramente el rol de la información precisa sobre el apego en la toma de decisiones médicas</a:t>
          </a:r>
          <a:endParaRPr lang="es-MX" sz="2400" kern="1200" noProof="0" dirty="0"/>
        </a:p>
      </dsp:txBody>
      <dsp:txXfrm rot="10800000">
        <a:off x="0" y="2475359"/>
        <a:ext cx="7355160" cy="811623"/>
      </dsp:txXfrm>
    </dsp:sp>
    <dsp:sp modelId="{A66872D7-391C-4C77-B1D7-FF3E94CCD908}">
      <dsp:nvSpPr>
        <dsp:cNvPr id="0" name=""/>
        <dsp:cNvSpPr/>
      </dsp:nvSpPr>
      <dsp:spPr>
        <a:xfrm rot="10800000">
          <a:off x="0" y="1238449"/>
          <a:ext cx="7355160" cy="1249092"/>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t>Normalizar y universalizar la falta de apego para revertir el ambiente crítico</a:t>
          </a:r>
          <a:endParaRPr lang="es-MX" sz="2400" kern="1200" noProof="0" dirty="0"/>
        </a:p>
      </dsp:txBody>
      <dsp:txXfrm rot="10800000">
        <a:off x="0" y="1238449"/>
        <a:ext cx="7355160" cy="811623"/>
      </dsp:txXfrm>
    </dsp:sp>
    <dsp:sp modelId="{419D30EB-5D4D-4AAA-8172-15067D6BD4DC}">
      <dsp:nvSpPr>
        <dsp:cNvPr id="0" name=""/>
        <dsp:cNvSpPr/>
      </dsp:nvSpPr>
      <dsp:spPr>
        <a:xfrm rot="10800000">
          <a:off x="0" y="1538"/>
          <a:ext cx="7355160" cy="1249092"/>
        </a:xfrm>
        <a:prstGeom prst="upArrowCallou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t>Hacer una pregunta abierta sobre la toma de medicinas</a:t>
          </a:r>
          <a:endParaRPr lang="es-MX" sz="2400" kern="1200" noProof="0" dirty="0"/>
        </a:p>
      </dsp:txBody>
      <dsp:txXfrm rot="10800000">
        <a:off x="0" y="1538"/>
        <a:ext cx="7355160" cy="811623"/>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a:spcAft>
                <a:spcPts val="600"/>
              </a:spcAft>
            </a:pPr>
            <a:r>
              <a:rPr lang="es-MX" spc="-20" dirty="0" smtClean="0">
                <a:latin typeface="+mj-lt"/>
              </a:rPr>
              <a:t>El dolor de espalda crónico es relativamente resistente a los regímenes de terapia  unimodal. Un enfoque m</a:t>
            </a:r>
            <a:r>
              <a:rPr lang="es-MX" spc="-20" baseline="0" dirty="0" smtClean="0">
                <a:latin typeface="+mj-lt"/>
              </a:rPr>
              <a:t>ultidisciplinario que tome en cuenta tod</a:t>
            </a:r>
            <a:r>
              <a:rPr lang="es-MX" spc="-20" dirty="0" smtClean="0">
                <a:latin typeface="+mj-lt"/>
              </a:rPr>
              <a:t>o el espectro </a:t>
            </a:r>
            <a:r>
              <a:rPr lang="es-MX" spc="-20" baseline="0" dirty="0" smtClean="0">
                <a:latin typeface="+mj-lt"/>
              </a:rPr>
              <a:t>biopsicosocial, tiende a ser el más efectivo.</a:t>
            </a:r>
          </a:p>
          <a:p>
            <a:pPr>
              <a:spcAft>
                <a:spcPts val="600"/>
              </a:spcAft>
            </a:pPr>
            <a:endParaRPr lang="es-MX" spc="-20" baseline="0" dirty="0" smtClean="0">
              <a:latin typeface="+mj-lt"/>
            </a:endParaRPr>
          </a:p>
          <a:p>
            <a:pPr>
              <a:spcAft>
                <a:spcPts val="600"/>
              </a:spcAft>
            </a:pPr>
            <a:r>
              <a:rPr lang="es-MX" b="1" dirty="0" smtClean="0">
                <a:latin typeface="+mj-lt"/>
              </a:rPr>
              <a:t>Referencia</a:t>
            </a:r>
          </a:p>
          <a:p>
            <a:r>
              <a:rPr lang="en-CA" dirty="0" smtClean="0"/>
              <a:t>Pillastrini P </a:t>
            </a:r>
            <a:r>
              <a:rPr lang="en-CA" i="1" dirty="0" smtClean="0"/>
              <a:t>et al. </a:t>
            </a:r>
            <a:r>
              <a:rPr lang="en-CA" dirty="0" smtClean="0"/>
              <a:t>An updated overview of clinical guidelines for chronic low back pain management in primary care.</a:t>
            </a:r>
            <a:r>
              <a:rPr lang="en-CA" i="1" dirty="0" smtClean="0"/>
              <a:t> Joint Bone Spine</a:t>
            </a:r>
            <a:r>
              <a:rPr lang="en-CA" dirty="0" smtClean="0"/>
              <a:t> 2012; 79(2):176-85.</a:t>
            </a:r>
          </a:p>
          <a:p>
            <a:pPr>
              <a:spcAft>
                <a:spcPts val="600"/>
              </a:spcAft>
            </a:pPr>
            <a:endParaRPr lang="en-CA" dirty="0">
              <a:latin typeface="+mj-lt"/>
            </a:endParaRPr>
          </a:p>
          <a:p>
            <a:pPr>
              <a:spcAft>
                <a:spcPts val="600"/>
              </a:spcAft>
            </a:pPr>
            <a:endParaRPr lang="en-CA" dirty="0" smtClean="0">
              <a:latin typeface="+mj-lt"/>
            </a:endParaRPr>
          </a:p>
        </p:txBody>
      </p:sp>
      <p:sp>
        <p:nvSpPr>
          <p:cNvPr id="4" name="Slide Number Placeholder 3"/>
          <p:cNvSpPr>
            <a:spLocks noGrp="1"/>
          </p:cNvSpPr>
          <p:nvPr>
            <p:ph type="sldNum" sz="quarter" idx="10"/>
          </p:nvPr>
        </p:nvSpPr>
        <p:spPr/>
        <p:txBody>
          <a:bodyPr/>
          <a:lstStyle/>
          <a:p>
            <a:fld id="{30CC17DA-21B4-4E78-AD9B-626CF448CD6A}" type="slidenum">
              <a:rPr lang="en-CA" smtClean="0"/>
              <a:pPr/>
              <a:t>10</a:t>
            </a:fld>
            <a:endParaRPr lang="en-CA" dirty="0"/>
          </a:p>
        </p:txBody>
      </p:sp>
    </p:spTree>
    <p:extLst>
      <p:ext uri="{BB962C8B-B14F-4D97-AF65-F5344CB8AC3E}">
        <p14:creationId xmlns:p14="http://schemas.microsoft.com/office/powerpoint/2010/main" val="17331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600"/>
              </a:spcAft>
              <a:buClrTx/>
              <a:buSzTx/>
              <a:buFontTx/>
              <a:buNone/>
              <a:tabLst/>
              <a:defRPr/>
            </a:pPr>
            <a:r>
              <a:rPr lang="es-MX" b="1" dirty="0" smtClean="0">
                <a:latin typeface="+mj-lt"/>
                <a:ea typeface="ＭＳ Ｐゴシック" pitchFamily="34" charset="-128"/>
              </a:rPr>
              <a:t>Notas del Conferencista</a:t>
            </a:r>
          </a:p>
          <a:p>
            <a:pPr>
              <a:spcBef>
                <a:spcPct val="0"/>
              </a:spcBef>
              <a:spcAft>
                <a:spcPts val="600"/>
              </a:spcAft>
            </a:pPr>
            <a:r>
              <a:rPr lang="es-MX" dirty="0" smtClean="0">
                <a:latin typeface="+mj-lt"/>
              </a:rPr>
              <a:t>La lumbalgia es el principal contribuyente para la pérdida de horas laborales y productividad. Antes de que los pacientes regresen a trabajar deben ser evaluados y asesorados correctamente sobre las mejores estrategias de manejo y problemas potenciales que deben identificar. Los pacientes en riesgo de experimentar dolor prolongado, enfermedad recurrente y discapacidad también deben ser asesorados acerca de las restricciones laborales y en cuanto a su participación para minimizar los resultados pobres. Cada vez es más reconocido que la intención de regresar a trabajar es más importante que enfocarse solamente en tratar el dolor o la lesión. Es importante que no existan señales de alarma antes de recomendar a un paciente que regrese a trabajar.</a:t>
            </a:r>
          </a:p>
          <a:p>
            <a:pPr eaLnBrk="1" hangingPunct="1">
              <a:spcBef>
                <a:spcPct val="0"/>
              </a:spcBef>
              <a:spcAft>
                <a:spcPts val="600"/>
              </a:spcAft>
            </a:pPr>
            <a:r>
              <a:rPr lang="es-MX" b="1" dirty="0" smtClean="0">
                <a:latin typeface="+mj-lt"/>
              </a:rPr>
              <a:t>Referencia</a:t>
            </a:r>
          </a:p>
          <a:p>
            <a:pPr>
              <a:spcBef>
                <a:spcPct val="0"/>
              </a:spcBef>
              <a:defRPr/>
            </a:pPr>
            <a:r>
              <a:rPr lang="en-US" dirty="0" smtClean="0"/>
              <a:t>Costa-Black KM </a:t>
            </a:r>
            <a:r>
              <a:rPr lang="en-US" i="1" dirty="0" smtClean="0"/>
              <a:t>et al. </a:t>
            </a:r>
            <a:r>
              <a:rPr lang="en-US" dirty="0" smtClean="0"/>
              <a:t>Back pain and work. </a:t>
            </a:r>
            <a:r>
              <a:rPr lang="en-US" i="1" dirty="0" smtClean="0"/>
              <a:t>Best Pract Res Clin Rheumatol</a:t>
            </a:r>
            <a:r>
              <a:rPr lang="en-US" dirty="0" smtClean="0"/>
              <a:t> 2010; 24(2):227-40. </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3713A-FD7F-4A0D-BA91-A87FE4BAF0F3}" type="slidenum">
              <a:rPr lang="es-CO"/>
              <a:pPr fontAlgn="base">
                <a:spcBef>
                  <a:spcPct val="0"/>
                </a:spcBef>
                <a:spcAft>
                  <a:spcPct val="0"/>
                </a:spcAft>
                <a:defRPr/>
              </a:pPr>
              <a:t>11</a:t>
            </a:fld>
            <a:endParaRPr lang="es-C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xfrm>
            <a:off x="685800" y="4415790"/>
            <a:ext cx="5486400" cy="4768914"/>
          </a:xfrm>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300"/>
              </a:spcAft>
              <a:buClrTx/>
              <a:buSzTx/>
              <a:buFontTx/>
              <a:buNone/>
              <a:tabLst/>
              <a:defRPr/>
            </a:pPr>
            <a:r>
              <a:rPr lang="es-MX" b="1" dirty="0" smtClean="0">
                <a:latin typeface="+mj-lt"/>
                <a:ea typeface="ＭＳ Ｐゴシック" pitchFamily="34" charset="-128"/>
              </a:rPr>
              <a:t>Notas del Conferencista</a:t>
            </a:r>
          </a:p>
          <a:p>
            <a:pPr eaLnBrk="1" hangingPunct="1">
              <a:spcBef>
                <a:spcPct val="0"/>
              </a:spcBef>
              <a:spcAft>
                <a:spcPts val="600"/>
              </a:spcAft>
            </a:pPr>
            <a:r>
              <a:rPr lang="es-MX" i="0" dirty="0" smtClean="0">
                <a:latin typeface="+mj-lt"/>
              </a:rPr>
              <a:t>La terapia física manual es una forma especializada de terapia física que </a:t>
            </a:r>
            <a:r>
              <a:rPr lang="es-MX" dirty="0" smtClean="0">
                <a:latin typeface="+mj-lt"/>
              </a:rPr>
              <a:t>se hace con las manos en lugar de con un aditamento o máquina. Se aplica presión en el músculo</a:t>
            </a:r>
            <a:r>
              <a:rPr lang="es-MX" baseline="0" dirty="0" smtClean="0">
                <a:latin typeface="+mj-lt"/>
              </a:rPr>
              <a:t> y las articulaciones son manipuladas para tratar de disminuir el </a:t>
            </a:r>
            <a:r>
              <a:rPr lang="es-MX" dirty="0" smtClean="0">
                <a:latin typeface="+mj-lt"/>
              </a:rPr>
              <a:t>dolor de espalda causado por un espasmo muscular, tensión muscular y disfunción articular. Estas técnicas terapéuticas </a:t>
            </a:r>
            <a:r>
              <a:rPr lang="es-MX" b="1" dirty="0" smtClean="0">
                <a:latin typeface="+mj-lt"/>
              </a:rPr>
              <a:t>siempre</a:t>
            </a:r>
            <a:r>
              <a:rPr lang="es-MX" dirty="0" smtClean="0">
                <a:latin typeface="+mj-lt"/>
              </a:rPr>
              <a:t> deben ser realizadas por personas entrenadas y certificadas porque el riesgo de crear un mayor daño es muy alto.</a:t>
            </a:r>
          </a:p>
          <a:p>
            <a:pPr eaLnBrk="1" hangingPunct="1">
              <a:spcBef>
                <a:spcPct val="0"/>
              </a:spcBef>
              <a:spcAft>
                <a:spcPts val="300"/>
              </a:spcAft>
            </a:pPr>
            <a:r>
              <a:rPr lang="es-MX" b="1" dirty="0" smtClean="0">
                <a:latin typeface="+mj-lt"/>
              </a:rPr>
              <a:t>Referencias</a:t>
            </a:r>
          </a:p>
          <a:p>
            <a:pPr>
              <a:spcBef>
                <a:spcPct val="0"/>
              </a:spcBef>
              <a:spcAft>
                <a:spcPts val="300"/>
              </a:spcAft>
            </a:pPr>
            <a:r>
              <a:rPr lang="en-CA" dirty="0" smtClean="0"/>
              <a:t>Bronfort G et al. Evidence-informed management of chronic low back pain with spinal manipulation and mobilization. </a:t>
            </a:r>
            <a:r>
              <a:rPr lang="en-CA" i="1" dirty="0" smtClean="0"/>
              <a:t>Spine J</a:t>
            </a:r>
            <a:r>
              <a:rPr lang="en-CA" dirty="0" smtClean="0"/>
              <a:t> 2008; 8(1):213-25.</a:t>
            </a:r>
          </a:p>
          <a:p>
            <a:pPr>
              <a:spcBef>
                <a:spcPct val="0"/>
              </a:spcBef>
              <a:spcAft>
                <a:spcPts val="300"/>
              </a:spcAft>
            </a:pPr>
            <a:r>
              <a:rPr lang="en-CA" dirty="0" smtClean="0"/>
              <a:t>Chou R et al. Diagnosis and treatment of low back pain: a joint clinical practice guideline from the American College of Physicians and the American Pain Society. </a:t>
            </a:r>
            <a:r>
              <a:rPr lang="en-CA" i="1" dirty="0" smtClean="0"/>
              <a:t>Ann Intern Med</a:t>
            </a:r>
            <a:r>
              <a:rPr lang="en-CA" dirty="0" smtClean="0"/>
              <a:t> 2007; 147(7):478-91.</a:t>
            </a:r>
          </a:p>
          <a:p>
            <a:pPr>
              <a:spcBef>
                <a:spcPct val="0"/>
              </a:spcBef>
              <a:spcAft>
                <a:spcPts val="300"/>
              </a:spcAft>
            </a:pPr>
            <a:r>
              <a:rPr lang="en-CA" dirty="0" smtClean="0"/>
              <a:t>Dagenais S </a:t>
            </a:r>
            <a:r>
              <a:rPr lang="en-CA" i="1" dirty="0" smtClean="0"/>
              <a:t>et al. </a:t>
            </a:r>
            <a:r>
              <a:rPr lang="en-CA" dirty="0" smtClean="0"/>
              <a:t>Evidence-informed management of chronic low back pain with medicine-assisted manipulation. </a:t>
            </a:r>
            <a:r>
              <a:rPr lang="en-CA" i="1" dirty="0" smtClean="0"/>
              <a:t>Spine J </a:t>
            </a:r>
            <a:r>
              <a:rPr lang="en-CA" dirty="0" smtClean="0"/>
              <a:t>2008; 8(1):142-9.</a:t>
            </a:r>
          </a:p>
          <a:p>
            <a:pPr>
              <a:spcBef>
                <a:spcPct val="0"/>
              </a:spcBef>
              <a:spcAft>
                <a:spcPts val="300"/>
              </a:spcAft>
            </a:pPr>
            <a:r>
              <a:rPr lang="en-CA" dirty="0" smtClean="0"/>
              <a:t>Imamura M </a:t>
            </a:r>
            <a:r>
              <a:rPr lang="en-CA" i="1" dirty="0" smtClean="0"/>
              <a:t>et al. </a:t>
            </a:r>
            <a:r>
              <a:rPr lang="en-CA" dirty="0" smtClean="0"/>
              <a:t>Evidence-informed management of chronic low back pain with massage. </a:t>
            </a:r>
            <a:r>
              <a:rPr lang="en-CA" i="1" dirty="0" smtClean="0"/>
              <a:t>Spine J </a:t>
            </a:r>
            <a:r>
              <a:rPr lang="en-CA" dirty="0" smtClean="0"/>
              <a:t>2008; 8(1):121-33.</a:t>
            </a:r>
          </a:p>
          <a:p>
            <a:pPr>
              <a:spcBef>
                <a:spcPct val="0"/>
              </a:spcBef>
              <a:spcAft>
                <a:spcPts val="300"/>
              </a:spcAft>
            </a:pPr>
            <a:r>
              <a:rPr lang="en-CA" dirty="0" smtClean="0"/>
              <a:t>Pillastrini P </a:t>
            </a:r>
            <a:r>
              <a:rPr lang="en-CA" i="1" dirty="0" smtClean="0"/>
              <a:t>et al. </a:t>
            </a:r>
            <a:r>
              <a:rPr lang="en-CA" dirty="0" smtClean="0"/>
              <a:t>An updated overview of clinical guidelines for chronic low back pain management in primary care. </a:t>
            </a:r>
            <a:r>
              <a:rPr lang="en-CA" i="1" dirty="0" smtClean="0"/>
              <a:t>Joint Bone Spine </a:t>
            </a:r>
            <a:r>
              <a:rPr lang="en-CA" dirty="0" smtClean="0"/>
              <a:t>2012; 79(2):176-85.</a:t>
            </a:r>
          </a:p>
          <a:p>
            <a:pPr>
              <a:spcBef>
                <a:spcPct val="0"/>
              </a:spcBef>
              <a:spcAft>
                <a:spcPts val="300"/>
              </a:spcAft>
            </a:pPr>
            <a:r>
              <a:rPr lang="en-CA" spc="-30" dirty="0" smtClean="0"/>
              <a:t>Senna MK, Machaly SA. Does maintained spinal manipulation therapy for chronic nonspecific low back pain result in better long-term outcome? </a:t>
            </a:r>
            <a:r>
              <a:rPr lang="en-CA" i="1" spc="-30" dirty="0" smtClean="0"/>
              <a:t>Spine</a:t>
            </a:r>
            <a:r>
              <a:rPr lang="en-CA" spc="-30" dirty="0" smtClean="0"/>
              <a:t> 2011; 36(18):1427-37.</a:t>
            </a:r>
          </a:p>
          <a:p>
            <a:pPr eaLnBrk="1" hangingPunct="1">
              <a:spcBef>
                <a:spcPct val="0"/>
              </a:spcBef>
              <a:spcAft>
                <a:spcPts val="600"/>
              </a:spcAft>
            </a:pPr>
            <a:endParaRPr lang="en-US" dirty="0" smtClean="0">
              <a:latin typeface="+mj-lt"/>
            </a:endParaRPr>
          </a:p>
        </p:txBody>
      </p:sp>
      <p:sp>
        <p:nvSpPr>
          <p:cNvPr id="194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5705BF-1123-4882-AE7A-164A0DF620A5}" type="slidenum">
              <a:rPr lang="es-CO"/>
              <a:pPr fontAlgn="base">
                <a:spcBef>
                  <a:spcPct val="0"/>
                </a:spcBef>
                <a:spcAft>
                  <a:spcPct val="0"/>
                </a:spcAft>
                <a:defRPr/>
              </a:pPr>
              <a:t>12</a:t>
            </a:fld>
            <a:endParaRPr lang="es-C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600"/>
              </a:spcAft>
              <a:buClrTx/>
              <a:buSzTx/>
              <a:buFontTx/>
              <a:buNone/>
              <a:tabLst/>
              <a:defRPr/>
            </a:pPr>
            <a:r>
              <a:rPr lang="es-MX" b="1" dirty="0" smtClean="0">
                <a:latin typeface="+mj-lt"/>
                <a:ea typeface="ＭＳ Ｐゴシック" pitchFamily="34" charset="-128"/>
              </a:rPr>
              <a:t>Notas del Conferencista</a:t>
            </a:r>
          </a:p>
          <a:p>
            <a:pPr eaLnBrk="1" hangingPunct="1">
              <a:spcBef>
                <a:spcPct val="0"/>
              </a:spcBef>
              <a:spcAft>
                <a:spcPts val="600"/>
              </a:spcAft>
            </a:pPr>
            <a:r>
              <a:rPr lang="es-MX" dirty="0" smtClean="0">
                <a:latin typeface="+mj-lt"/>
              </a:rPr>
              <a:t>La rehabilitación interdisciplinaria promueve la independencia y la función. A través de una combinación de técnicas</a:t>
            </a:r>
            <a:r>
              <a:rPr lang="es-MX" baseline="0" dirty="0" smtClean="0">
                <a:latin typeface="+mj-lt"/>
              </a:rPr>
              <a:t>, el paciente condiciona sus músculos y ligamentos, mejora su condición física a través de movimientos y ejercicios con menos tensión e impacto y se vuelve más cociente de la buena postura</a:t>
            </a:r>
            <a:r>
              <a:rPr lang="es-MX" dirty="0" smtClean="0">
                <a:latin typeface="+mj-lt"/>
              </a:rPr>
              <a:t> </a:t>
            </a:r>
            <a:r>
              <a:rPr lang="es-MX" baseline="0" dirty="0" smtClean="0">
                <a:latin typeface="+mj-lt"/>
              </a:rPr>
              <a:t>evitando posturas que podrían tener resultados perjudiciales.</a:t>
            </a:r>
          </a:p>
          <a:p>
            <a:pPr eaLnBrk="1" hangingPunct="1">
              <a:spcBef>
                <a:spcPct val="0"/>
              </a:spcBef>
              <a:spcAft>
                <a:spcPts val="600"/>
              </a:spcAft>
            </a:pPr>
            <a:r>
              <a:rPr lang="es-MX" b="1" dirty="0" smtClean="0">
                <a:latin typeface="+mj-lt"/>
              </a:rPr>
              <a:t>Referencias</a:t>
            </a:r>
          </a:p>
          <a:p>
            <a:pPr>
              <a:spcBef>
                <a:spcPct val="0"/>
              </a:spcBef>
            </a:pPr>
            <a:r>
              <a:rPr lang="en-CA" dirty="0" smtClean="0"/>
              <a:t>Chou R </a:t>
            </a:r>
            <a:r>
              <a:rPr lang="en-CA" i="1" dirty="0" smtClean="0"/>
              <a:t>et al.</a:t>
            </a:r>
            <a:r>
              <a:rPr lang="en-CA" dirty="0" smtClean="0"/>
              <a:t> Diagnosis and treatment of low back pain: a joint clinical practice guideline from the American College of Physicians and the American Pain Society. </a:t>
            </a:r>
            <a:r>
              <a:rPr lang="en-CA" i="1" dirty="0" smtClean="0"/>
              <a:t>Ann Intern Med</a:t>
            </a:r>
            <a:r>
              <a:rPr lang="en-CA" dirty="0" smtClean="0"/>
              <a:t> 2007; 147(7):478-91.</a:t>
            </a:r>
          </a:p>
          <a:p>
            <a:pPr>
              <a:spcBef>
                <a:spcPct val="0"/>
              </a:spcBef>
            </a:pPr>
            <a:r>
              <a:rPr lang="en-CA" dirty="0" smtClean="0"/>
              <a:t>May S, Donelson R. Evidence-informed management of chronic low back pain with the McKenzie method. </a:t>
            </a:r>
            <a:r>
              <a:rPr lang="en-CA" i="1" dirty="0" smtClean="0"/>
              <a:t>Spine J</a:t>
            </a:r>
            <a:r>
              <a:rPr lang="en-CA" dirty="0" smtClean="0"/>
              <a:t> 2008; 8(1):134-41.</a:t>
            </a:r>
          </a:p>
          <a:p>
            <a:pPr>
              <a:spcBef>
                <a:spcPct val="0"/>
              </a:spcBef>
            </a:pPr>
            <a:r>
              <a:rPr lang="en-CA" dirty="0" smtClean="0"/>
              <a:t>Pillastrini P </a:t>
            </a:r>
            <a:r>
              <a:rPr lang="en-CA" i="1" dirty="0" smtClean="0"/>
              <a:t>et al. </a:t>
            </a:r>
            <a:r>
              <a:rPr lang="en-CA" dirty="0" smtClean="0"/>
              <a:t>An updated overview of clinical guidelines for chronic low back pain management in primary care. </a:t>
            </a:r>
            <a:r>
              <a:rPr lang="en-CA" i="1" dirty="0" smtClean="0"/>
              <a:t>Joint Bone Spine</a:t>
            </a:r>
            <a:r>
              <a:rPr lang="en-CA" dirty="0" smtClean="0"/>
              <a:t> 2012; 79(2):176-85.</a:t>
            </a:r>
          </a:p>
          <a:p>
            <a:pPr>
              <a:spcBef>
                <a:spcPct val="0"/>
              </a:spcBef>
            </a:pPr>
            <a:r>
              <a:rPr lang="en-CA" dirty="0" smtClean="0"/>
              <a:t>Standaert CJ </a:t>
            </a:r>
            <a:r>
              <a:rPr lang="en-CA" i="1" dirty="0" smtClean="0"/>
              <a:t>et al. </a:t>
            </a:r>
            <a:r>
              <a:rPr lang="en-CA" dirty="0" smtClean="0"/>
              <a:t>Evidence-informed management of chronic low back pain with lumbar stabilization exercises. </a:t>
            </a:r>
            <a:r>
              <a:rPr lang="en-CA" i="1" dirty="0" smtClean="0"/>
              <a:t>Spine J</a:t>
            </a:r>
            <a:r>
              <a:rPr lang="en-CA" dirty="0" smtClean="0"/>
              <a:t> 2008; 8(1):114-20.</a:t>
            </a:r>
          </a:p>
          <a:p>
            <a:pPr>
              <a:spcBef>
                <a:spcPct val="0"/>
              </a:spcBef>
            </a:pPr>
            <a:r>
              <a:rPr lang="en-CA" dirty="0" smtClean="0"/>
              <a:t>Wai EK </a:t>
            </a:r>
            <a:r>
              <a:rPr lang="en-CA" i="1" dirty="0" smtClean="0"/>
              <a:t>et al. </a:t>
            </a:r>
            <a:r>
              <a:rPr lang="en-CA" dirty="0" smtClean="0"/>
              <a:t>Evidence-informed management of chronic low back pain with physical activity, smoking cessation, and weight loss. </a:t>
            </a:r>
            <a:r>
              <a:rPr lang="en-CA" i="1" dirty="0" smtClean="0"/>
              <a:t>Spine J</a:t>
            </a:r>
            <a:r>
              <a:rPr lang="en-CA" dirty="0" smtClean="0"/>
              <a:t> 2008; 8(1):195-202.</a:t>
            </a:r>
          </a:p>
        </p:txBody>
      </p:sp>
      <p:sp>
        <p:nvSpPr>
          <p:cNvPr id="2150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9D79FA-7265-42E5-9631-0BFA9E1D97AF}" type="slidenum">
              <a:rPr lang="es-CO"/>
              <a:pPr fontAlgn="base">
                <a:spcBef>
                  <a:spcPct val="0"/>
                </a:spcBef>
                <a:spcAft>
                  <a:spcPct val="0"/>
                </a:spcAft>
                <a:defRPr/>
              </a:pPr>
              <a:t>13</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z="1050" b="1" dirty="0" smtClean="0"/>
              <a:t>Notas del Conferencista</a:t>
            </a:r>
          </a:p>
          <a:p>
            <a:pPr eaLnBrk="1" hangingPunct="1">
              <a:spcBef>
                <a:spcPct val="0"/>
              </a:spcBef>
            </a:pPr>
            <a:r>
              <a:rPr lang="es-MX" sz="1050" dirty="0" smtClean="0"/>
              <a:t>La medicina complementaria, en ocasiones llama erróneamente “medicina alternativa,” siempre debe ser prescrita como parte del proceso terapéutico interdisciplinario. Se ha demostrado que estas técnicas son excelentes tratamientos auxiliares y cuando se combinan con tratamientos farmacológicos los pacientes tienen mejores resultados que cuando las técnicas se usan solas.</a:t>
            </a:r>
          </a:p>
          <a:p>
            <a:pPr>
              <a:spcBef>
                <a:spcPct val="0"/>
              </a:spcBef>
            </a:pPr>
            <a:r>
              <a:rPr lang="es-MX" sz="1050" dirty="0" smtClean="0"/>
              <a:t>En casos de lumbalgia crónica, la terapia cognitivo conductual se convierte en un pilar básico del proceso terapéutico. Es muy importante detectar situaciones de ganancia secundaria que puedan ser afectivas, interaccionales, económicas y ocupacionales. Sin lo anterior, todos los procesos terapéuticos tenderán a fallar.</a:t>
            </a:r>
          </a:p>
          <a:p>
            <a:pPr eaLnBrk="1" hangingPunct="1">
              <a:spcBef>
                <a:spcPct val="0"/>
              </a:spcBef>
            </a:pPr>
            <a:r>
              <a:rPr lang="es-MX" sz="1050" b="1" dirty="0" smtClean="0"/>
              <a:t>Referencias</a:t>
            </a:r>
          </a:p>
          <a:p>
            <a:pPr>
              <a:spcBef>
                <a:spcPct val="0"/>
              </a:spcBef>
            </a:pPr>
            <a:r>
              <a:rPr lang="en-US" sz="1050" dirty="0" smtClean="0"/>
              <a:t>Ammendolia C </a:t>
            </a:r>
            <a:r>
              <a:rPr lang="en-US" sz="1050" i="1" dirty="0" smtClean="0"/>
              <a:t>et al. </a:t>
            </a:r>
            <a:r>
              <a:rPr lang="en-US" sz="1050" dirty="0" smtClean="0"/>
              <a:t>Evidence-informed management of chronic low back pain with needle acupuncture. </a:t>
            </a:r>
            <a:r>
              <a:rPr lang="en-US" sz="1050" i="1" dirty="0" smtClean="0"/>
              <a:t>Spine J</a:t>
            </a:r>
            <a:r>
              <a:rPr lang="en-US" sz="1050" dirty="0" smtClean="0"/>
              <a:t> 2008; 8(1):160-72. </a:t>
            </a:r>
          </a:p>
          <a:p>
            <a:pPr>
              <a:spcBef>
                <a:spcPct val="0"/>
              </a:spcBef>
            </a:pPr>
            <a:r>
              <a:rPr lang="en-US" sz="1050" dirty="0" smtClean="0"/>
              <a:t>Chou R </a:t>
            </a:r>
            <a:r>
              <a:rPr lang="en-US" sz="1050" i="1" dirty="0" smtClean="0"/>
              <a:t>et al. </a:t>
            </a:r>
            <a:r>
              <a:rPr lang="en-US" sz="1050" dirty="0" smtClean="0"/>
              <a:t>Diagnosis and treatment of low back pain: a joint clinical practice guideline from the American College of Physicians and the American Pain Society. </a:t>
            </a:r>
            <a:r>
              <a:rPr lang="en-US" sz="1050" i="1" dirty="0" smtClean="0"/>
              <a:t>Ann Intern Med</a:t>
            </a:r>
            <a:r>
              <a:rPr lang="en-US" sz="1050" dirty="0" smtClean="0"/>
              <a:t> 2007; </a:t>
            </a:r>
            <a:br>
              <a:rPr lang="en-US" sz="1050" dirty="0" smtClean="0"/>
            </a:br>
            <a:r>
              <a:rPr lang="en-US" sz="1050" dirty="0" smtClean="0"/>
              <a:t>147(7):478-91.</a:t>
            </a:r>
          </a:p>
          <a:p>
            <a:pPr>
              <a:spcBef>
                <a:spcPct val="0"/>
              </a:spcBef>
            </a:pPr>
            <a:r>
              <a:rPr lang="en-US" sz="1050" dirty="0" smtClean="0"/>
              <a:t>Furlan AD </a:t>
            </a:r>
            <a:r>
              <a:rPr lang="en-US" sz="1050" i="1" dirty="0" smtClean="0"/>
              <a:t>et al. </a:t>
            </a:r>
            <a:r>
              <a:rPr lang="en-US" sz="1050" dirty="0" smtClean="0"/>
              <a:t>Massage for low-back pain. Cochrane Database Syst Rev 2008; 4:CD001929.</a:t>
            </a:r>
          </a:p>
          <a:p>
            <a:pPr>
              <a:spcBef>
                <a:spcPct val="0"/>
              </a:spcBef>
            </a:pPr>
            <a:r>
              <a:rPr lang="en-US" sz="1050" dirty="0" smtClean="0"/>
              <a:t>Gatchel RJ </a:t>
            </a:r>
            <a:r>
              <a:rPr lang="en-US" sz="1050" i="1" dirty="0" smtClean="0"/>
              <a:t>et al. </a:t>
            </a:r>
            <a:r>
              <a:rPr lang="en-CA" sz="1050" dirty="0" smtClean="0"/>
              <a:t>Evidence informed management of chronic low back pain with cognitive behavioral therapy. </a:t>
            </a:r>
            <a:r>
              <a:rPr lang="en-CA" sz="1050" i="1" dirty="0" smtClean="0"/>
              <a:t>Spine J </a:t>
            </a:r>
            <a:r>
              <a:rPr lang="en-CA" sz="1050" dirty="0" smtClean="0"/>
              <a:t>2008; 8(1):40-4.</a:t>
            </a:r>
          </a:p>
          <a:p>
            <a:pPr>
              <a:spcBef>
                <a:spcPct val="0"/>
              </a:spcBef>
            </a:pPr>
            <a:r>
              <a:rPr lang="en-US" sz="1050" dirty="0" smtClean="0"/>
              <a:t>Lewis K, Abdi S. Acupuncture for lower back pain: a review. </a:t>
            </a:r>
            <a:r>
              <a:rPr lang="en-US" sz="1050" i="1" dirty="0" smtClean="0"/>
              <a:t>Clin J Pain</a:t>
            </a:r>
            <a:r>
              <a:rPr lang="en-US" sz="1050" dirty="0" smtClean="0"/>
              <a:t> 2010; 26(1):60-9</a:t>
            </a:r>
          </a:p>
          <a:p>
            <a:pPr>
              <a:spcBef>
                <a:spcPct val="0"/>
              </a:spcBef>
            </a:pPr>
            <a:r>
              <a:rPr lang="en-US" sz="1050" dirty="0" smtClean="0"/>
              <a:t>Pillastrini P </a:t>
            </a:r>
            <a:r>
              <a:rPr lang="en-US" sz="1050" i="1" dirty="0" smtClean="0"/>
              <a:t>et al. </a:t>
            </a:r>
            <a:r>
              <a:rPr lang="en-US" sz="1050" dirty="0" smtClean="0"/>
              <a:t>An updated overview of clinical guidelines for chronic low back pain management in primary care. </a:t>
            </a:r>
            <a:r>
              <a:rPr lang="en-US" sz="1050" i="1" dirty="0" smtClean="0"/>
              <a:t>Joint Bone Spine</a:t>
            </a:r>
            <a:r>
              <a:rPr lang="en-US" sz="1050" dirty="0" smtClean="0"/>
              <a:t> 2012; 79(2):176-85.</a:t>
            </a:r>
          </a:p>
          <a:p>
            <a:pPr>
              <a:spcBef>
                <a:spcPct val="0"/>
              </a:spcBef>
            </a:pPr>
            <a:r>
              <a:rPr lang="en-US" sz="1050" dirty="0" smtClean="0"/>
              <a:t>Pradhan BB. </a:t>
            </a:r>
            <a:r>
              <a:rPr lang="en-CA" sz="1050" dirty="0" smtClean="0"/>
              <a:t>Evidence-informed management of chronic low back pain with watchful waiting. </a:t>
            </a:r>
            <a:r>
              <a:rPr lang="en-CA" sz="1050" i="1" dirty="0" smtClean="0"/>
              <a:t>Spine J </a:t>
            </a:r>
            <a:r>
              <a:rPr lang="en-CA" sz="1050" dirty="0" smtClean="0"/>
              <a:t>2008; 8(1):253-7.</a:t>
            </a:r>
          </a:p>
          <a:p>
            <a:pPr>
              <a:spcBef>
                <a:spcPct val="0"/>
              </a:spcBef>
            </a:pPr>
            <a:endParaRPr lang="en-US" sz="1050" dirty="0" smtClean="0"/>
          </a:p>
          <a:p>
            <a:pPr>
              <a:spcBef>
                <a:spcPct val="0"/>
              </a:spcBef>
            </a:pPr>
            <a:endParaRPr lang="en-US" sz="1050" dirty="0" smtClean="0"/>
          </a:p>
          <a:p>
            <a:pPr>
              <a:spcBef>
                <a:spcPct val="0"/>
              </a:spcBef>
            </a:pPr>
            <a:endParaRPr lang="en-US" sz="1050" dirty="0" smtClean="0"/>
          </a:p>
          <a:p>
            <a:pPr>
              <a:spcBef>
                <a:spcPct val="0"/>
              </a:spcBef>
            </a:pPr>
            <a:endParaRPr lang="en-US" sz="1050" dirty="0" smtClean="0"/>
          </a:p>
          <a:p>
            <a:pPr>
              <a:spcBef>
                <a:spcPct val="0"/>
              </a:spcBef>
            </a:pPr>
            <a:r>
              <a:rPr lang="en-US" sz="1050" dirty="0" smtClean="0"/>
              <a:t> </a:t>
            </a:r>
          </a:p>
          <a:p>
            <a:pPr>
              <a:spcBef>
                <a:spcPct val="0"/>
              </a:spcBef>
            </a:pPr>
            <a:endParaRPr lang="en-US" sz="1050" dirty="0" smtClean="0"/>
          </a:p>
          <a:p>
            <a:pPr>
              <a:spcBef>
                <a:spcPct val="0"/>
              </a:spcBef>
            </a:pPr>
            <a:endParaRPr lang="en-US" sz="1050" dirty="0" smtClean="0"/>
          </a:p>
          <a:p>
            <a:pPr>
              <a:spcBef>
                <a:spcPct val="0"/>
              </a:spcBef>
            </a:pPr>
            <a:endParaRPr lang="en-US" sz="1050" dirty="0" smtClean="0"/>
          </a:p>
          <a:p>
            <a:pPr>
              <a:spcBef>
                <a:spcPct val="0"/>
              </a:spcBef>
            </a:pPr>
            <a:endParaRPr lang="en-US" sz="1050" dirty="0" smtClean="0"/>
          </a:p>
          <a:p>
            <a:pPr eaLnBrk="1" hangingPunct="1">
              <a:lnSpc>
                <a:spcPct val="90000"/>
              </a:lnSpc>
              <a:spcBef>
                <a:spcPct val="0"/>
              </a:spcBef>
              <a:spcAft>
                <a:spcPts val="300"/>
              </a:spcAft>
            </a:pPr>
            <a:endParaRPr lang="en-US" dirty="0" smtClean="0"/>
          </a:p>
          <a:p>
            <a:pPr eaLnBrk="1" hangingPunct="1">
              <a:lnSpc>
                <a:spcPct val="90000"/>
              </a:lnSpc>
              <a:spcBef>
                <a:spcPct val="0"/>
              </a:spcBef>
              <a:spcAft>
                <a:spcPts val="300"/>
              </a:spcAft>
            </a:pPr>
            <a:endParaRPr lang="en-US" dirty="0" smtClean="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ED812D-E1E1-40D2-ADA1-39D03E15803D}" type="slidenum">
              <a:rPr lang="es-CO"/>
              <a:pPr fontAlgn="base">
                <a:spcBef>
                  <a:spcPct val="0"/>
                </a:spcBef>
                <a:spcAft>
                  <a:spcPct val="0"/>
                </a:spcAft>
                <a:defRPr/>
              </a:pPr>
              <a:t>14</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600"/>
              </a:spcAft>
              <a:buClrTx/>
              <a:buSzTx/>
              <a:buFontTx/>
              <a:buNone/>
              <a:tabLst/>
              <a:defRPr/>
            </a:pPr>
            <a:r>
              <a:rPr lang="es-MX" b="1" dirty="0" smtClean="0">
                <a:ea typeface="ＭＳ Ｐゴシック" pitchFamily="34" charset="-128"/>
              </a:rPr>
              <a:t>Notas del Conferencista</a:t>
            </a:r>
          </a:p>
          <a:p>
            <a:pPr eaLnBrk="1" hangingPunct="1">
              <a:spcBef>
                <a:spcPct val="0"/>
              </a:spcBef>
              <a:spcAft>
                <a:spcPts val="600"/>
              </a:spcAft>
            </a:pPr>
            <a:r>
              <a:rPr lang="es-MX" dirty="0" smtClean="0"/>
              <a:t>Es interesante observar que la mayoría de las medidas físicas usadas rutinariamente en el manejo de lumbalgia se basan en evidencias limitadas. Se requieren estudios serios que puedan confirmar o negar su uso.</a:t>
            </a:r>
          </a:p>
          <a:p>
            <a:pPr eaLnBrk="1" hangingPunct="1">
              <a:spcBef>
                <a:spcPct val="0"/>
              </a:spcBef>
              <a:spcAft>
                <a:spcPts val="600"/>
              </a:spcAft>
            </a:pPr>
            <a:r>
              <a:rPr lang="es-MX" b="1" dirty="0" smtClean="0"/>
              <a:t>Referencias</a:t>
            </a:r>
          </a:p>
          <a:p>
            <a:pPr>
              <a:spcBef>
                <a:spcPct val="0"/>
              </a:spcBef>
            </a:pPr>
            <a:r>
              <a:rPr lang="en-US" dirty="0" smtClean="0"/>
              <a:t>Chou R </a:t>
            </a:r>
            <a:r>
              <a:rPr lang="en-US" i="1" dirty="0" smtClean="0"/>
              <a:t>et al. </a:t>
            </a:r>
            <a:r>
              <a:rPr lang="en-US" dirty="0" smtClean="0"/>
              <a:t>Nonpharmacologic therapies for acute and chronic low back pain: </a:t>
            </a:r>
            <a:br>
              <a:rPr lang="en-US" dirty="0" smtClean="0"/>
            </a:br>
            <a:r>
              <a:rPr lang="en-US" dirty="0" smtClean="0"/>
              <a:t>a review of the evidence for an American Pain Society/American College of Physicians clinical practice guideline. </a:t>
            </a:r>
            <a:r>
              <a:rPr lang="en-US" i="1" dirty="0" smtClean="0"/>
              <a:t>Ann Intern Med</a:t>
            </a:r>
            <a:r>
              <a:rPr lang="en-US" dirty="0" smtClean="0"/>
              <a:t> 2007; 147(7):492-504.</a:t>
            </a:r>
          </a:p>
          <a:p>
            <a:pPr>
              <a:spcBef>
                <a:spcPct val="0"/>
              </a:spcBef>
            </a:pPr>
            <a:r>
              <a:rPr lang="en-US" dirty="0" smtClean="0"/>
              <a:t>French SD </a:t>
            </a:r>
            <a:r>
              <a:rPr lang="en-US" i="1" dirty="0" smtClean="0"/>
              <a:t>et al. </a:t>
            </a:r>
            <a:r>
              <a:rPr lang="en-CA" dirty="0" smtClean="0"/>
              <a:t>A Cochrane review of superficial heat or cold for low back pain.</a:t>
            </a:r>
            <a:br>
              <a:rPr lang="en-CA" dirty="0" smtClean="0"/>
            </a:br>
            <a:r>
              <a:rPr lang="it-IT" i="1" dirty="0" smtClean="0"/>
              <a:t>Spine (Phila Pa 1976)</a:t>
            </a:r>
            <a:r>
              <a:rPr lang="it-IT" dirty="0" smtClean="0"/>
              <a:t> 2006; 31(9):998-1006. </a:t>
            </a:r>
          </a:p>
          <a:p>
            <a:pPr>
              <a:spcBef>
                <a:spcPct val="0"/>
              </a:spcBef>
            </a:pPr>
            <a:r>
              <a:rPr lang="en-US" dirty="0" smtClean="0"/>
              <a:t>Poitras S, Brosseau L. Evidence-informed management of chronic low back pain with transcutaneous electrical nerve stimulation, interferential current, electrical muscle stimulation, ultrasound, and thermotherapy. </a:t>
            </a:r>
            <a:r>
              <a:rPr lang="en-US" i="1" dirty="0" smtClean="0"/>
              <a:t>Spine J </a:t>
            </a:r>
            <a:r>
              <a:rPr lang="en-US" dirty="0" smtClean="0"/>
              <a:t>2008; 8(1):226-33.</a:t>
            </a:r>
          </a:p>
          <a:p>
            <a:pPr>
              <a:spcBef>
                <a:spcPct val="0"/>
              </a:spcBef>
              <a:spcAft>
                <a:spcPts val="600"/>
              </a:spcAft>
            </a:pPr>
            <a:endParaRPr lang="en-US" dirty="0" smtClean="0"/>
          </a:p>
          <a:p>
            <a:pPr>
              <a:spcBef>
                <a:spcPct val="0"/>
              </a:spcBef>
              <a:spcAft>
                <a:spcPts val="600"/>
              </a:spcAft>
            </a:pPr>
            <a:endParaRPr lang="en-US" dirty="0"/>
          </a:p>
        </p:txBody>
      </p:sp>
      <p:sp>
        <p:nvSpPr>
          <p:cNvPr id="2765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ADC892-AE17-48F4-B4C6-8081509696E7}" type="slidenum">
              <a:rPr lang="es-CO"/>
              <a:pPr fontAlgn="base">
                <a:spcBef>
                  <a:spcPct val="0"/>
                </a:spcBef>
                <a:spcAft>
                  <a:spcPct val="0"/>
                </a:spcAft>
                <a:defRPr/>
              </a:pPr>
              <a:t>15</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eaLnBrk="1" hangingPunct="1">
              <a:spcAft>
                <a:spcPts val="600"/>
              </a:spcAft>
            </a:pPr>
            <a:r>
              <a:rPr lang="es-MX" dirty="0" smtClean="0">
                <a:latin typeface="+mj-lt"/>
                <a:ea typeface="ＭＳ Ｐゴシック" pitchFamily="34" charset="-128"/>
              </a:rPr>
              <a:t>Una revisión bibliográfica sistémica fue realizada por la </a:t>
            </a:r>
            <a:r>
              <a:rPr lang="es-MX" i="1" dirty="0" smtClean="0">
                <a:latin typeface="+mj-lt"/>
                <a:ea typeface="ＭＳ Ｐゴシック" pitchFamily="34" charset="-128"/>
              </a:rPr>
              <a:t>North American Spine Society </a:t>
            </a:r>
            <a:r>
              <a:rPr lang="es-MX" dirty="0" smtClean="0">
                <a:latin typeface="+mj-lt"/>
                <a:ea typeface="ＭＳ Ｐゴシック" pitchFamily="34" charset="-128"/>
              </a:rPr>
              <a:t>para definir la evidencia a favor o en contra del tratamiento de lumbalgia con vitaminas, minerales, productos herbales y homeopatía. Muchas vitaminas, minerales y productos herbales han sido usado para el manejo de lumbalgia; los principales aparecen en esta slide. En la mayoría de los casos, el mecanismo por medio del cual estos productos podría ser efectivo no se conoce claramente, aunque se ha reportado que algunas vitaminas B tiene propiedades antinociceptivas y anti-inflamatorias. </a:t>
            </a:r>
          </a:p>
          <a:p>
            <a:pPr eaLnBrk="1" hangingPunct="1">
              <a:spcAft>
                <a:spcPts val="600"/>
              </a:spcAft>
            </a:pPr>
            <a:r>
              <a:rPr lang="es-MX" dirty="0" smtClean="0">
                <a:latin typeface="+mj-lt"/>
                <a:ea typeface="ＭＳ Ｐゴシック" pitchFamily="34" charset="-128"/>
              </a:rPr>
              <a:t>Después de revisar literatura confiable los autores de la revisión concluyeron que existe evidencia moderada de que la administración intramuscular de vitamina B12 podría ser mejor que un placebo para el tratamiento de lumbalgia crónica; sin embargo, esto debe ser probado en estudios adicionales. Para los productos restantes mencionados en esta slide, no existe evidencia que soporte la recomendación de su uso. </a:t>
            </a:r>
          </a:p>
          <a:p>
            <a:pPr>
              <a:spcAft>
                <a:spcPts val="600"/>
              </a:spcAft>
            </a:pPr>
            <a:r>
              <a:rPr lang="es-MX" b="1" dirty="0" smtClean="0">
                <a:latin typeface="+mj-lt"/>
                <a:ea typeface="ＭＳ Ｐゴシック" pitchFamily="34" charset="-128"/>
              </a:rPr>
              <a:t>Referencia</a:t>
            </a:r>
          </a:p>
          <a:p>
            <a:r>
              <a:rPr lang="en-US" dirty="0" smtClean="0">
                <a:ea typeface="ＭＳ Ｐゴシック" pitchFamily="34" charset="-128"/>
              </a:rPr>
              <a:t>Gagnier JJ. Evidence-informed management of chronic low back pain with herbal, vitamin, mineral, and homeopathic supplements. </a:t>
            </a:r>
            <a:r>
              <a:rPr lang="en-US" i="1" dirty="0" smtClean="0">
                <a:ea typeface="ＭＳ Ｐゴシック" pitchFamily="34" charset="-128"/>
              </a:rPr>
              <a:t>Spine J</a:t>
            </a:r>
            <a:r>
              <a:rPr lang="en-US" dirty="0" smtClean="0">
                <a:ea typeface="ＭＳ Ｐゴシック" pitchFamily="34" charset="-128"/>
              </a:rPr>
              <a:t> 2008; 8(1):70-9.</a:t>
            </a:r>
          </a:p>
          <a:p>
            <a:pPr>
              <a:spcAft>
                <a:spcPts val="600"/>
              </a:spcAft>
            </a:pPr>
            <a:endParaRPr lang="es-MX" dirty="0" smtClean="0">
              <a:latin typeface="+mj-lt"/>
              <a:ea typeface="ＭＳ Ｐゴシック" pitchFamily="34" charset="-128"/>
            </a:endParaRPr>
          </a:p>
          <a:p>
            <a:pPr>
              <a:spcAft>
                <a:spcPts val="600"/>
              </a:spcAft>
            </a:pPr>
            <a:endParaRPr lang="es-MX" dirty="0" smtClean="0"/>
          </a:p>
          <a:p>
            <a:pPr eaLnBrk="1" hangingPunct="1">
              <a:spcAft>
                <a:spcPts val="600"/>
              </a:spcAft>
            </a:pPr>
            <a:endParaRPr lang="es-MX" dirty="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600"/>
              </a:spcAft>
              <a:buClrTx/>
              <a:buSzTx/>
              <a:buFontTx/>
              <a:buNone/>
              <a:tabLst/>
              <a:defRPr/>
            </a:pPr>
            <a:r>
              <a:rPr lang="es-MX" b="1" dirty="0" smtClean="0">
                <a:latin typeface="+mj-lt"/>
                <a:ea typeface="ＭＳ Ｐゴシック" pitchFamily="34" charset="-128"/>
              </a:rPr>
              <a:t>Notas del Conferencista</a:t>
            </a:r>
          </a:p>
          <a:p>
            <a:pPr eaLnBrk="1" hangingPunct="1">
              <a:spcBef>
                <a:spcPct val="0"/>
              </a:spcBef>
              <a:spcAft>
                <a:spcPts val="600"/>
              </a:spcAft>
            </a:pPr>
            <a:r>
              <a:rPr lang="es-MX" spc="-10" dirty="0" smtClean="0">
                <a:latin typeface="+mj-lt"/>
              </a:rPr>
              <a:t>Esta slide menciona lo que definitivamente no debe hacerse. Estas cosas </a:t>
            </a:r>
            <a:r>
              <a:rPr lang="es-MX" b="1" spc="-10" dirty="0" smtClean="0">
                <a:latin typeface="+mj-lt"/>
              </a:rPr>
              <a:t>no</a:t>
            </a:r>
            <a:r>
              <a:rPr lang="es-MX" spc="-10" dirty="0" smtClean="0">
                <a:latin typeface="+mj-lt"/>
              </a:rPr>
              <a:t> deben prescribirse a los pacientes con lumbalgia porque no ofrecen ningún beneficio en absoluto.</a:t>
            </a:r>
          </a:p>
          <a:p>
            <a:pPr eaLnBrk="1" hangingPunct="1">
              <a:spcBef>
                <a:spcPct val="0"/>
              </a:spcBef>
              <a:spcAft>
                <a:spcPts val="600"/>
              </a:spcAft>
            </a:pPr>
            <a:r>
              <a:rPr lang="es-MX" b="1" dirty="0" smtClean="0">
                <a:latin typeface="+mj-lt"/>
              </a:rPr>
              <a:t>Referencias</a:t>
            </a:r>
          </a:p>
          <a:p>
            <a:pPr>
              <a:spcBef>
                <a:spcPct val="0"/>
              </a:spcBef>
            </a:pPr>
            <a:r>
              <a:rPr lang="en-US" dirty="0" smtClean="0"/>
              <a:t>Dagenais S </a:t>
            </a:r>
            <a:r>
              <a:rPr lang="en-US" i="1" dirty="0" smtClean="0"/>
              <a:t>et al. </a:t>
            </a:r>
            <a:r>
              <a:rPr lang="en-US" dirty="0" smtClean="0"/>
              <a:t>Evidence-informed management of chronic low back pain with prolotherapy. </a:t>
            </a:r>
            <a:r>
              <a:rPr lang="en-US" i="1" dirty="0" smtClean="0"/>
              <a:t>Spine J </a:t>
            </a:r>
            <a:r>
              <a:rPr lang="en-US" dirty="0" smtClean="0"/>
              <a:t>2008; 8(1):203-12. </a:t>
            </a:r>
          </a:p>
          <a:p>
            <a:pPr>
              <a:spcBef>
                <a:spcPct val="0"/>
              </a:spcBef>
            </a:pPr>
            <a:r>
              <a:rPr lang="en-US" dirty="0" smtClean="0"/>
              <a:t>Gay RE, Brault JS. Evidence-informed management of chronic low back pain with traction therapy. </a:t>
            </a:r>
            <a:r>
              <a:rPr lang="en-US" i="1" dirty="0" smtClean="0"/>
              <a:t>Spine J</a:t>
            </a:r>
            <a:r>
              <a:rPr lang="en-US" dirty="0" smtClean="0"/>
              <a:t> 2008; 8(1):234-42. </a:t>
            </a:r>
          </a:p>
          <a:p>
            <a:pPr>
              <a:spcBef>
                <a:spcPct val="0"/>
              </a:spcBef>
            </a:pPr>
            <a:r>
              <a:rPr lang="en-US" dirty="0" smtClean="0"/>
              <a:t>Oleske DM </a:t>
            </a:r>
            <a:r>
              <a:rPr lang="en-US" i="1" dirty="0" smtClean="0"/>
              <a:t>et al. </a:t>
            </a:r>
            <a:r>
              <a:rPr lang="en-US" dirty="0" smtClean="0"/>
              <a:t>Are back supports plus education more effective than education alone in promoting recovery from low back pain? Results from a randomized clinical trial. </a:t>
            </a:r>
            <a:r>
              <a:rPr lang="en-US" i="1" dirty="0" smtClean="0"/>
              <a:t>Spine (Phila Pa 1976)</a:t>
            </a:r>
            <a:r>
              <a:rPr lang="en-US" dirty="0" smtClean="0"/>
              <a:t> 2007; 32(19):2050-7.</a:t>
            </a:r>
          </a:p>
          <a:p>
            <a:pPr>
              <a:spcBef>
                <a:spcPct val="0"/>
              </a:spcBef>
            </a:pPr>
            <a:r>
              <a:rPr lang="en-US" dirty="0" smtClean="0"/>
              <a:t>Pillastrini P </a:t>
            </a:r>
            <a:r>
              <a:rPr lang="en-US" i="1" dirty="0" smtClean="0"/>
              <a:t>et al. </a:t>
            </a:r>
            <a:r>
              <a:rPr lang="en-US" dirty="0" smtClean="0"/>
              <a:t>An updated overview of clinical guidelines for chronic low back pain management in primary care. </a:t>
            </a:r>
            <a:r>
              <a:rPr lang="en-US" i="1" dirty="0" smtClean="0"/>
              <a:t>Joint Bone Spine</a:t>
            </a:r>
            <a:r>
              <a:rPr lang="en-US" dirty="0" smtClean="0"/>
              <a:t> 2012; 79(2):176-85.</a:t>
            </a:r>
          </a:p>
          <a:p>
            <a:pPr>
              <a:spcBef>
                <a:spcPct val="0"/>
              </a:spcBef>
              <a:spcAft>
                <a:spcPts val="600"/>
              </a:spcAft>
            </a:pPr>
            <a:endParaRPr lang="en-US" dirty="0" smtClean="0">
              <a:latin typeface="+mj-lt"/>
            </a:endParaRPr>
          </a:p>
          <a:p>
            <a:pPr>
              <a:spcBef>
                <a:spcPct val="0"/>
              </a:spcBef>
              <a:spcAft>
                <a:spcPts val="600"/>
              </a:spcAft>
            </a:pPr>
            <a:endParaRPr lang="en-US" dirty="0" smtClean="0">
              <a:latin typeface="+mj-lt"/>
            </a:endParaRPr>
          </a:p>
          <a:p>
            <a:pPr>
              <a:spcBef>
                <a:spcPct val="0"/>
              </a:spcBef>
              <a:spcAft>
                <a:spcPts val="600"/>
              </a:spcAft>
            </a:pPr>
            <a:endParaRPr lang="en-US" dirty="0" smtClean="0">
              <a:latin typeface="+mj-lt"/>
            </a:endParaRPr>
          </a:p>
          <a:p>
            <a:pPr eaLnBrk="1" hangingPunct="1">
              <a:spcBef>
                <a:spcPct val="0"/>
              </a:spcBef>
              <a:spcAft>
                <a:spcPts val="600"/>
              </a:spcAft>
            </a:pPr>
            <a:endParaRPr lang="en-US" dirty="0" smtClean="0">
              <a:latin typeface="+mj-lt"/>
            </a:endParaRPr>
          </a:p>
          <a:p>
            <a:pPr eaLnBrk="1" hangingPunct="1">
              <a:spcBef>
                <a:spcPct val="0"/>
              </a:spcBef>
              <a:spcAft>
                <a:spcPts val="600"/>
              </a:spcAft>
            </a:pPr>
            <a:endParaRPr lang="en-US" dirty="0" smtClean="0">
              <a:latin typeface="+mj-lt"/>
            </a:endParaRPr>
          </a:p>
        </p:txBody>
      </p:sp>
      <p:sp>
        <p:nvSpPr>
          <p:cNvPr id="2969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80AB36-7166-4235-B859-21259D39FA01}" type="slidenum">
              <a:rPr lang="es-CO"/>
              <a:pPr fontAlgn="base">
                <a:spcBef>
                  <a:spcPct val="0"/>
                </a:spcBef>
                <a:spcAft>
                  <a:spcPct val="0"/>
                </a:spcAft>
                <a:defRPr/>
              </a:pPr>
              <a:t>17</a:t>
            </a:fld>
            <a:endParaRPr lang="es-C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xfrm>
            <a:off x="685800" y="4415790"/>
            <a:ext cx="5486400" cy="4336866"/>
          </a:xfrm>
          <a:noFill/>
        </p:spPr>
        <p:txBody>
          <a:bodyPr wrap="square" numCol="1" anchor="t" anchorCtr="0" compatLnSpc="1">
            <a:prstTxWarp prst="textNoShape">
              <a:avLst/>
            </a:prstTxWarp>
          </a:bodyPr>
          <a:lstStyle/>
          <a:p>
            <a:pPr eaLnBrk="1" hangingPunct="1">
              <a:spcBef>
                <a:spcPct val="0"/>
              </a:spcBef>
            </a:pPr>
            <a:r>
              <a:rPr lang="es-MX" sz="1050" b="1" dirty="0" smtClean="0"/>
              <a:t>Notas del Conferencista</a:t>
            </a:r>
          </a:p>
          <a:p>
            <a:pPr>
              <a:spcBef>
                <a:spcPct val="0"/>
              </a:spcBef>
            </a:pPr>
            <a:r>
              <a:rPr lang="es-MX" sz="1050" dirty="0" smtClean="0"/>
              <a:t>Los protocolos para seleccionar a los pacientes para tratamiento quirúrgico deben ser aplicados estrictamente Es importante recordar que &lt;3% de las personas con lumbalgia requieren cirugía para el alivio del dolor y &lt;10% de las hernias de disco terminan siendo reparadas quirúrgicamente. Un procedimiento quirúrgico en un paciente seleccionado incorrectamente condena al paciente a un síndrome de cirugía espinal fallida, que ahora se llama lumbalgia postoperatoria persistente, con costos económicos, sociales y personales asociados.</a:t>
            </a:r>
          </a:p>
          <a:p>
            <a:pPr eaLnBrk="1" hangingPunct="1">
              <a:spcBef>
                <a:spcPct val="0"/>
              </a:spcBef>
            </a:pPr>
            <a:r>
              <a:rPr lang="es-MX" sz="1050" b="1" dirty="0" smtClean="0"/>
              <a:t>Referencias</a:t>
            </a:r>
            <a:endParaRPr lang="es-MX" sz="1050" dirty="0" smtClean="0"/>
          </a:p>
          <a:p>
            <a:pPr>
              <a:spcBef>
                <a:spcPct val="0"/>
              </a:spcBef>
            </a:pPr>
            <a:r>
              <a:rPr lang="en-US" sz="1050" dirty="0" smtClean="0"/>
              <a:t>Daubs MD </a:t>
            </a:r>
            <a:r>
              <a:rPr lang="en-US" sz="1050" i="1" dirty="0" smtClean="0"/>
              <a:t>et al. </a:t>
            </a:r>
            <a:r>
              <a:rPr lang="en-US" sz="1050" dirty="0" smtClean="0"/>
              <a:t>Fusion versus nonoperative care for chronic low back pain: do psychological factors affect outcomes? </a:t>
            </a:r>
            <a:r>
              <a:rPr lang="en-US" sz="1050" i="1" dirty="0" smtClean="0"/>
              <a:t>Spine (Phila Pa 1976) </a:t>
            </a:r>
            <a:r>
              <a:rPr lang="en-US" sz="1050" dirty="0" smtClean="0"/>
              <a:t>2011; 36(21 Suppl):S96-109.</a:t>
            </a:r>
          </a:p>
          <a:p>
            <a:pPr>
              <a:spcBef>
                <a:spcPct val="0"/>
              </a:spcBef>
            </a:pPr>
            <a:r>
              <a:rPr lang="en-US" sz="1050" dirty="0" smtClean="0"/>
              <a:t>Don AS, Carragee E. A brief overview of evidence-informed management of chronic low back pain with surgery. </a:t>
            </a:r>
            <a:r>
              <a:rPr lang="en-US" sz="1050" i="1" dirty="0" smtClean="0"/>
              <a:t>Spine J </a:t>
            </a:r>
            <a:r>
              <a:rPr lang="en-US" sz="1050" dirty="0" smtClean="0"/>
              <a:t>2008; 8(1):258-65.</a:t>
            </a:r>
          </a:p>
          <a:p>
            <a:pPr>
              <a:spcBef>
                <a:spcPct val="0"/>
              </a:spcBef>
            </a:pPr>
            <a:r>
              <a:rPr lang="en-US" sz="1050" dirty="0" smtClean="0"/>
              <a:t>Jacobs WC </a:t>
            </a:r>
            <a:r>
              <a:rPr lang="en-US" sz="1050" i="1" dirty="0" smtClean="0"/>
              <a:t>et al. </a:t>
            </a:r>
            <a:r>
              <a:rPr lang="en-US" sz="1050" dirty="0" smtClean="0"/>
              <a:t>Surgery versus conservative management of sciatica due to a lumbar herniated disc: a systematic review. </a:t>
            </a:r>
            <a:r>
              <a:rPr lang="en-US" sz="1050" i="1" dirty="0" smtClean="0"/>
              <a:t>Eur Spine J </a:t>
            </a:r>
            <a:r>
              <a:rPr lang="en-US" sz="1050" dirty="0" smtClean="0"/>
              <a:t>2011; 20(4):513-22.</a:t>
            </a:r>
          </a:p>
          <a:p>
            <a:pPr>
              <a:spcBef>
                <a:spcPct val="0"/>
              </a:spcBef>
            </a:pPr>
            <a:r>
              <a:rPr lang="en-US" sz="1050" dirty="0" smtClean="0"/>
              <a:t>Kovacs FM </a:t>
            </a:r>
            <a:r>
              <a:rPr lang="en-US" sz="1050" i="1" dirty="0" smtClean="0"/>
              <a:t>et al. </a:t>
            </a:r>
            <a:r>
              <a:rPr lang="en-US" sz="1050" dirty="0" smtClean="0"/>
              <a:t>Surgery versus conservative treatment for symptomatic lumbar spinal stenosis: </a:t>
            </a:r>
            <a:br>
              <a:rPr lang="en-US" sz="1050" dirty="0" smtClean="0"/>
            </a:br>
            <a:r>
              <a:rPr lang="en-US" sz="1050" dirty="0" smtClean="0"/>
              <a:t>a systematic review of randomized controlled trials. </a:t>
            </a:r>
            <a:r>
              <a:rPr lang="en-US" sz="1050" i="1" dirty="0" smtClean="0"/>
              <a:t>Spine (Phila Pa 1976) </a:t>
            </a:r>
            <a:r>
              <a:rPr lang="en-US" sz="1050" dirty="0" smtClean="0"/>
              <a:t>2011; 36(20):E1335-51.</a:t>
            </a:r>
          </a:p>
          <a:p>
            <a:pPr>
              <a:spcBef>
                <a:spcPct val="0"/>
              </a:spcBef>
            </a:pPr>
            <a:r>
              <a:rPr lang="en-US" sz="1050" dirty="0" smtClean="0"/>
              <a:t>Martin CR </a:t>
            </a:r>
            <a:r>
              <a:rPr lang="en-US" sz="1050" i="1" dirty="0" smtClean="0"/>
              <a:t>et al. </a:t>
            </a:r>
            <a:r>
              <a:rPr lang="en-US" sz="1050" dirty="0" smtClean="0"/>
              <a:t>The surgical management of degenerative lumbar spondylolisthesis: </a:t>
            </a:r>
            <a:br>
              <a:rPr lang="en-US" sz="1050" dirty="0" smtClean="0"/>
            </a:br>
            <a:r>
              <a:rPr lang="en-US" sz="1050" dirty="0" smtClean="0"/>
              <a:t>a systematic review. </a:t>
            </a:r>
            <a:r>
              <a:rPr lang="en-US" sz="1050" i="1" dirty="0" smtClean="0"/>
              <a:t>Spine (Phila Pa 1976)</a:t>
            </a:r>
            <a:r>
              <a:rPr lang="en-US" sz="1050" dirty="0" smtClean="0"/>
              <a:t> 2007; 32(16):1791-8.</a:t>
            </a:r>
          </a:p>
          <a:p>
            <a:pPr>
              <a:spcBef>
                <a:spcPct val="0"/>
              </a:spcBef>
            </a:pPr>
            <a:r>
              <a:rPr lang="en-US" sz="1050" dirty="0" smtClean="0"/>
              <a:t>Mirza SK, Deyo RA. Systematic review of randomized trials comparing lumbar fusion surgery to nonoperative care for treatment of chronic back pain. </a:t>
            </a:r>
            <a:r>
              <a:rPr lang="en-US" sz="1050" i="1" dirty="0" smtClean="0"/>
              <a:t>Spine (Phila Pa 1976)</a:t>
            </a:r>
            <a:r>
              <a:rPr lang="en-US" sz="1050" dirty="0" smtClean="0"/>
              <a:t> 2007; 32(7):816-23.</a:t>
            </a:r>
          </a:p>
          <a:p>
            <a:pPr>
              <a:spcBef>
                <a:spcPct val="0"/>
              </a:spcBef>
            </a:pPr>
            <a:r>
              <a:rPr lang="en-US" sz="1050" dirty="0" smtClean="0"/>
              <a:t>Mroz TE </a:t>
            </a:r>
            <a:r>
              <a:rPr lang="en-US" sz="1050" i="1" dirty="0" smtClean="0"/>
              <a:t>et al. </a:t>
            </a:r>
            <a:r>
              <a:rPr lang="en-US" sz="1050" dirty="0" smtClean="0"/>
              <a:t>Fusion versus nonoperative management for chronic low back pain: do sociodemographic factors affect outcome? </a:t>
            </a:r>
            <a:r>
              <a:rPr lang="en-US" sz="1050" i="1" dirty="0" smtClean="0"/>
              <a:t>Spine (Phila Pa 1976) </a:t>
            </a:r>
            <a:r>
              <a:rPr lang="en-US" sz="1050" dirty="0" smtClean="0"/>
              <a:t>2011; 36(21 Suppl):S75-86.</a:t>
            </a:r>
          </a:p>
          <a:p>
            <a:pPr>
              <a:spcBef>
                <a:spcPct val="0"/>
              </a:spcBef>
            </a:pPr>
            <a:r>
              <a:rPr lang="en-US" sz="1050" dirty="0" smtClean="0"/>
              <a:t>Weinstein JN </a:t>
            </a:r>
            <a:r>
              <a:rPr lang="en-US" sz="1050" i="1" dirty="0" smtClean="0"/>
              <a:t>et al. </a:t>
            </a:r>
            <a:r>
              <a:rPr lang="en-US" sz="1050" dirty="0" smtClean="0"/>
              <a:t>Surgical versus nonsurgical treatment for lumbar degenerative spondylolisthesis. </a:t>
            </a:r>
            <a:r>
              <a:rPr lang="en-US" sz="1050" i="1" dirty="0" smtClean="0"/>
              <a:t>N Engl J Med</a:t>
            </a:r>
            <a:r>
              <a:rPr lang="en-US" sz="1050" dirty="0" smtClean="0"/>
              <a:t> 2007; 356(22):2257-70.</a:t>
            </a:r>
          </a:p>
          <a:p>
            <a:pPr>
              <a:spcBef>
                <a:spcPct val="0"/>
              </a:spcBef>
            </a:pPr>
            <a:endParaRPr lang="en-US" sz="1050" b="1" dirty="0" smtClean="0"/>
          </a:p>
        </p:txBody>
      </p:sp>
      <p:sp>
        <p:nvSpPr>
          <p:cNvPr id="3584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112438-287B-4C9D-9424-B8570892D57F}" type="slidenum">
              <a:rPr lang="es-CO"/>
              <a:pPr fontAlgn="base">
                <a:spcBef>
                  <a:spcPct val="0"/>
                </a:spcBef>
                <a:spcAft>
                  <a:spcPct val="0"/>
                </a:spcAft>
                <a:defRPr/>
              </a:pPr>
              <a:t>18</a:t>
            </a:fld>
            <a:endParaRPr lang="es-C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600"/>
              </a:spcAft>
              <a:buClrTx/>
              <a:buSzTx/>
              <a:buFontTx/>
              <a:buNone/>
              <a:tabLst/>
              <a:defRPr/>
            </a:pPr>
            <a:r>
              <a:rPr lang="es-MX" b="1" dirty="0" smtClean="0">
                <a:latin typeface="+mj-lt"/>
                <a:ea typeface="ＭＳ Ｐゴシック" pitchFamily="34" charset="-128"/>
              </a:rPr>
              <a:t>Notas del Conferencista </a:t>
            </a:r>
          </a:p>
          <a:p>
            <a:pPr>
              <a:spcBef>
                <a:spcPct val="0"/>
              </a:spcBef>
              <a:defRPr/>
            </a:pPr>
            <a:r>
              <a:rPr lang="es-MX" dirty="0" smtClean="0">
                <a:latin typeface="+mj-lt"/>
              </a:rPr>
              <a:t>Muchos procedimientos se vuelven populares a un costo exorbitante y con el tiempo termina siendo menos efectivos de lo que inicialmente parecían. Se recomienda precaución con las nuevas propuestas para intervención avanzada y técnicas y procedimientos quirúrgicos. </a:t>
            </a:r>
          </a:p>
          <a:p>
            <a:pPr marL="0" marR="0" indent="0" algn="l" defTabSz="914400" rtl="0" eaLnBrk="1" fontAlgn="auto" latinLnBrk="0" hangingPunct="1">
              <a:spcBef>
                <a:spcPct val="0"/>
              </a:spcBef>
              <a:spcAft>
                <a:spcPts val="600"/>
              </a:spcAft>
              <a:buClrTx/>
              <a:buSzTx/>
              <a:buFontTx/>
              <a:buNone/>
              <a:tabLst/>
              <a:defRPr/>
            </a:pPr>
            <a:r>
              <a:rPr lang="es-MX" b="1" dirty="0" smtClean="0">
                <a:latin typeface="+mj-lt"/>
              </a:rPr>
              <a:t>Referencias</a:t>
            </a:r>
          </a:p>
          <a:p>
            <a:r>
              <a:rPr lang="en-US" dirty="0" smtClean="0">
                <a:latin typeface="+mj-lt"/>
              </a:rPr>
              <a:t>Carragee EJ. Mini-Symposium: Frontiers in Spine Su</a:t>
            </a:r>
            <a:r>
              <a:rPr lang="en-US" dirty="0" smtClean="0"/>
              <a:t>rgery. (ii) The role of surgery in low back pain. </a:t>
            </a:r>
            <a:r>
              <a:rPr lang="en-US" i="1" dirty="0" smtClean="0"/>
              <a:t>Current Orthopaedics </a:t>
            </a:r>
            <a:r>
              <a:rPr lang="en-US" dirty="0" smtClean="0"/>
              <a:t>2007; 21(1):9-16.</a:t>
            </a:r>
          </a:p>
          <a:p>
            <a:r>
              <a:rPr lang="en-US" dirty="0" smtClean="0"/>
              <a:t>Derby R </a:t>
            </a:r>
            <a:r>
              <a:rPr lang="en-US" i="1" dirty="0" smtClean="0"/>
              <a:t>et al. </a:t>
            </a:r>
            <a:r>
              <a:rPr lang="en-US" dirty="0" smtClean="0"/>
              <a:t>Evidence-informed management of chronic low back pain with intradiscal electrothermal therapy. </a:t>
            </a:r>
            <a:r>
              <a:rPr lang="en-US" i="1" dirty="0" smtClean="0"/>
              <a:t>Spine J</a:t>
            </a:r>
            <a:r>
              <a:rPr lang="en-US" dirty="0" smtClean="0"/>
              <a:t> 2008; 8(1):80-95.</a:t>
            </a:r>
          </a:p>
          <a:p>
            <a:r>
              <a:rPr lang="en-US" dirty="0" smtClean="0"/>
              <a:t>Derby R </a:t>
            </a:r>
            <a:r>
              <a:rPr lang="en-US" i="1" dirty="0" smtClean="0"/>
              <a:t>et al. </a:t>
            </a:r>
            <a:r>
              <a:rPr lang="en-US" dirty="0" smtClean="0"/>
              <a:t>Evidence-informed management of chronic low back pain with minimally invasive nuclear decompression. </a:t>
            </a:r>
            <a:r>
              <a:rPr lang="en-US" i="1" dirty="0" smtClean="0"/>
              <a:t>Spine J</a:t>
            </a:r>
            <a:r>
              <a:rPr lang="en-US" dirty="0" smtClean="0"/>
              <a:t> 2008; 8(1):150-9. </a:t>
            </a:r>
          </a:p>
          <a:p>
            <a:r>
              <a:rPr lang="en-US" dirty="0" smtClean="0"/>
              <a:t>Don AS, Carragee E. A brief overview of evidence-informed management of chronic low back pain with surgery. </a:t>
            </a:r>
            <a:r>
              <a:rPr lang="en-US" i="1" dirty="0" smtClean="0"/>
              <a:t>Spine J </a:t>
            </a:r>
            <a:r>
              <a:rPr lang="en-US" dirty="0" smtClean="0"/>
              <a:t>2008; 8(1):258-65.</a:t>
            </a:r>
          </a:p>
          <a:p>
            <a:pPr>
              <a:spcBef>
                <a:spcPct val="0"/>
              </a:spcBef>
              <a:defRPr/>
            </a:pPr>
            <a:endParaRPr lang="en-US" dirty="0" smtClean="0"/>
          </a:p>
          <a:p>
            <a:pPr marL="0" marR="0" indent="0" algn="l" defTabSz="914400" rtl="0" eaLnBrk="1" fontAlgn="auto" latinLnBrk="0" hangingPunct="1">
              <a:spcBef>
                <a:spcPct val="0"/>
              </a:spcBef>
              <a:spcAft>
                <a:spcPts val="600"/>
              </a:spcAft>
              <a:buClrTx/>
              <a:buSzTx/>
              <a:buFontTx/>
              <a:buNone/>
              <a:tabLst/>
              <a:defRPr/>
            </a:pPr>
            <a:endParaRPr lang="en-US" dirty="0" smtClean="0">
              <a:latin typeface="+mj-lt"/>
            </a:endParaRPr>
          </a:p>
        </p:txBody>
      </p:sp>
      <p:sp>
        <p:nvSpPr>
          <p:cNvPr id="378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2CC30-49FF-4748-BD57-FDC6483EBE27}" type="slidenum">
              <a:rPr lang="es-CO"/>
              <a:pPr fontAlgn="base">
                <a:spcBef>
                  <a:spcPct val="0"/>
                </a:spcBef>
                <a:spcAft>
                  <a:spcPct val="0"/>
                </a:spcAft>
                <a:defRPr/>
              </a:pPr>
              <a:t>19</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Conferencista</a:t>
            </a:r>
          </a:p>
          <a:p>
            <a:r>
              <a:rPr lang="es-MX" dirty="0" smtClean="0"/>
              <a:t>Por favor reconoce a los miembros del comité de desarrollo.</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6000E92-BC9D-424C-8A08-29459ECE21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695528" cy="4624898"/>
          </a:xfrm>
        </p:spPr>
        <p:txBody>
          <a:bodyPr/>
          <a:lstStyle/>
          <a:p>
            <a:pPr marL="0" marR="0" indent="0" algn="l" defTabSz="914400" rtl="0" eaLnBrk="1" fontAlgn="auto" latinLnBrk="0" hangingPunct="1">
              <a:buClrTx/>
              <a:buSzTx/>
              <a:buFontTx/>
              <a:buNone/>
              <a:tabLst/>
              <a:defRPr/>
            </a:pPr>
            <a:r>
              <a:rPr lang="es-MX" sz="1050" b="1" dirty="0" smtClean="0">
                <a:ea typeface="ＭＳ Ｐゴシック" pitchFamily="34" charset="-128"/>
              </a:rPr>
              <a:t>Notas del Conferencista</a:t>
            </a:r>
          </a:p>
          <a:p>
            <a:pPr marL="0" marR="0" indent="0" algn="l" defTabSz="914400" rtl="0" eaLnBrk="1" fontAlgn="auto" latinLnBrk="0" hangingPunct="1">
              <a:buClrTx/>
              <a:buSzTx/>
              <a:buFontTx/>
              <a:buNone/>
              <a:tabLst/>
              <a:defRPr/>
            </a:pPr>
            <a:r>
              <a:rPr lang="es-MX" sz="1050" b="0" dirty="0" smtClean="0">
                <a:ea typeface="ＭＳ Ｐゴシック" pitchFamily="34" charset="-128"/>
              </a:rPr>
              <a:t>Las opciones invasivas y q</a:t>
            </a:r>
            <a:r>
              <a:rPr lang="es-MX" sz="1050" b="0" baseline="0" dirty="0" smtClean="0">
                <a:ea typeface="ＭＳ Ｐゴシック" pitchFamily="34" charset="-128"/>
              </a:rPr>
              <a:t>uirúrgicas son muy poco apropiadas en un pequeño subgrupo de pacientes. La estimulación de la médula espinal puede reducir el dolor e n pacientes para quienes cirugía no fue exitosa pero los resultados con procedimientos  invasivos</a:t>
            </a:r>
            <a:r>
              <a:rPr lang="es-MX" sz="1050" b="0" dirty="0" smtClean="0">
                <a:ea typeface="ＭＳ Ｐゴシック" pitchFamily="34" charset="-128"/>
              </a:rPr>
              <a:t> generalmente </a:t>
            </a:r>
            <a:r>
              <a:rPr lang="es-MX" sz="1050" b="0" baseline="0" dirty="0" smtClean="0">
                <a:ea typeface="ＭＳ Ｐゴシック" pitchFamily="34" charset="-128"/>
              </a:rPr>
              <a:t>no son mejores que el manejo conservador.</a:t>
            </a:r>
          </a:p>
          <a:p>
            <a:pPr marL="0" marR="0" indent="0" algn="l" defTabSz="914400" rtl="0" eaLnBrk="1" fontAlgn="auto" latinLnBrk="0" hangingPunct="1">
              <a:buClrTx/>
              <a:buSzTx/>
              <a:buFontTx/>
              <a:buNone/>
              <a:tabLst/>
              <a:defRPr/>
            </a:pPr>
            <a:r>
              <a:rPr lang="es-MX" sz="1050" b="1" dirty="0" smtClean="0">
                <a:ea typeface="ＭＳ Ｐゴシック" pitchFamily="34" charset="-128"/>
              </a:rPr>
              <a:t>Referencias</a:t>
            </a:r>
          </a:p>
          <a:p>
            <a:pPr>
              <a:defRPr/>
            </a:pPr>
            <a:r>
              <a:rPr lang="en-CA" sz="1050" dirty="0" smtClean="0">
                <a:ea typeface="ＭＳ Ｐゴシック" pitchFamily="34" charset="-128"/>
              </a:rPr>
              <a:t>Brox JI </a:t>
            </a:r>
            <a:r>
              <a:rPr lang="en-CA" sz="1050" i="1" dirty="0" smtClean="0">
                <a:ea typeface="ＭＳ Ｐゴシック" pitchFamily="34" charset="-128"/>
              </a:rPr>
              <a:t>et al. </a:t>
            </a:r>
            <a:r>
              <a:rPr lang="en-CA" sz="1050" dirty="0" smtClean="0">
                <a:ea typeface="ＭＳ Ｐゴシック" pitchFamily="34" charset="-128"/>
              </a:rPr>
              <a:t>Randomized clinical trial of lumbar instrumented fusion and cognitive intervention and exercises in patients with chronic low back pain and disc degeneration. </a:t>
            </a:r>
            <a:r>
              <a:rPr lang="en-CA" sz="1050" i="1" dirty="0" smtClean="0">
                <a:ea typeface="ＭＳ Ｐゴシック" pitchFamily="34" charset="-128"/>
              </a:rPr>
              <a:t>Spine (Phila Pa 1976)</a:t>
            </a:r>
            <a:r>
              <a:rPr lang="en-CA" sz="1050" dirty="0" smtClean="0">
                <a:ea typeface="ＭＳ Ｐゴシック" pitchFamily="34" charset="-128"/>
              </a:rPr>
              <a:t> 2003; 28(17):1913-21.</a:t>
            </a:r>
          </a:p>
          <a:p>
            <a:pPr>
              <a:defRPr/>
            </a:pPr>
            <a:r>
              <a:rPr lang="en-CA" sz="1050" dirty="0" smtClean="0">
                <a:ea typeface="ＭＳ Ｐゴシック" pitchFamily="34" charset="-128"/>
              </a:rPr>
              <a:t>Chou R </a:t>
            </a:r>
            <a:r>
              <a:rPr lang="en-CA" sz="1050" i="1" dirty="0" smtClean="0">
                <a:ea typeface="ＭＳ Ｐゴシック" pitchFamily="34" charset="-128"/>
              </a:rPr>
              <a:t>et al. </a:t>
            </a:r>
            <a:r>
              <a:rPr lang="en-CA" sz="1050" dirty="0" smtClean="0">
                <a:ea typeface="ＭＳ Ｐゴシック" pitchFamily="34" charset="-128"/>
              </a:rPr>
              <a:t>Interventional therapies, surgery, and interdisciplinary rehabilitation for low back pain: an evidence-based clinical practice guideline from the American Pain Society. </a:t>
            </a:r>
            <a:r>
              <a:rPr lang="en-CA" sz="1050" i="1" dirty="0" smtClean="0">
                <a:ea typeface="ＭＳ Ｐゴシック" pitchFamily="34" charset="-128"/>
              </a:rPr>
              <a:t>Spine (Phila Pa 1976) </a:t>
            </a:r>
            <a:r>
              <a:rPr lang="en-CA" sz="1050" dirty="0" smtClean="0">
                <a:ea typeface="ＭＳ Ｐゴシック" pitchFamily="34" charset="-128"/>
              </a:rPr>
              <a:t>2009 May 1;34(10):1066-77.</a:t>
            </a:r>
          </a:p>
          <a:p>
            <a:pPr>
              <a:defRPr/>
            </a:pPr>
            <a:r>
              <a:rPr lang="en-CA" sz="1050" spc="-20" dirty="0" smtClean="0">
                <a:ea typeface="ＭＳ Ｐゴシック" pitchFamily="34" charset="-128"/>
              </a:rPr>
              <a:t>Manchikanti L </a:t>
            </a:r>
            <a:r>
              <a:rPr lang="en-CA" sz="1050" i="1" spc="-20" dirty="0" smtClean="0">
                <a:ea typeface="ＭＳ Ｐゴシック" pitchFamily="34" charset="-128"/>
              </a:rPr>
              <a:t>et al. </a:t>
            </a:r>
            <a:r>
              <a:rPr lang="en-CA" sz="1050" spc="-20" dirty="0" smtClean="0">
                <a:ea typeface="ＭＳ Ｐゴシック" pitchFamily="34" charset="-128"/>
              </a:rPr>
              <a:t>Comprehensive evidence-based guidelines for interventional techniques in the management of chronic spinal pain. </a:t>
            </a:r>
            <a:r>
              <a:rPr lang="en-CA" sz="1050" i="1" spc="-20" dirty="0" smtClean="0">
                <a:ea typeface="ＭＳ Ｐゴシック" pitchFamily="34" charset="-128"/>
              </a:rPr>
              <a:t>Pain Physician </a:t>
            </a:r>
            <a:r>
              <a:rPr lang="en-CA" sz="1050" spc="-20" dirty="0" smtClean="0">
                <a:ea typeface="ＭＳ Ｐゴシック" pitchFamily="34" charset="-128"/>
              </a:rPr>
              <a:t>2009; 12(4):699-802.</a:t>
            </a:r>
          </a:p>
          <a:p>
            <a:pPr>
              <a:defRPr/>
            </a:pPr>
            <a:r>
              <a:rPr lang="en-CA" sz="1050" dirty="0" smtClean="0">
                <a:ea typeface="ＭＳ Ｐゴシック" pitchFamily="34" charset="-128"/>
              </a:rPr>
              <a:t>Ramos-Remus CR </a:t>
            </a:r>
            <a:r>
              <a:rPr lang="en-CA" sz="1050" i="1" dirty="0" smtClean="0">
                <a:ea typeface="ＭＳ Ｐゴシック" pitchFamily="34" charset="-128"/>
              </a:rPr>
              <a:t>et al. </a:t>
            </a:r>
            <a:r>
              <a:rPr lang="en-CA" sz="1050" dirty="0" smtClean="0">
                <a:ea typeface="ＭＳ Ｐゴシック" pitchFamily="34" charset="-128"/>
              </a:rPr>
              <a:t>Evaluation of quality of life following treatment with etoricoxib in patients with arthritis or low-back pain: an open label, uncontrolled pilot study in Mexico. </a:t>
            </a:r>
            <a:r>
              <a:rPr lang="en-CA" sz="1050" i="1" dirty="0" smtClean="0">
                <a:ea typeface="ＭＳ Ｐゴシック" pitchFamily="34" charset="-128"/>
              </a:rPr>
              <a:t>Curr Med Res Opin </a:t>
            </a:r>
            <a:r>
              <a:rPr lang="en-CA" sz="1050" dirty="0" smtClean="0">
                <a:ea typeface="ＭＳ Ｐゴシック" pitchFamily="34" charset="-128"/>
              </a:rPr>
              <a:t>2004; 20(5):691-8.</a:t>
            </a:r>
          </a:p>
          <a:p>
            <a:r>
              <a:rPr lang="en-CA" sz="1050" dirty="0" smtClean="0"/>
              <a:t>Savigny P </a:t>
            </a:r>
            <a:r>
              <a:rPr lang="en-CA" sz="1050" i="1" dirty="0" smtClean="0"/>
              <a:t>et al. Low Back Pain: Early Management of Persistent Non-specific Low Back Pain</a:t>
            </a:r>
            <a:r>
              <a:rPr lang="en-CA" sz="1050" dirty="0" smtClean="0"/>
              <a:t>. </a:t>
            </a:r>
            <a:br>
              <a:rPr lang="en-CA" sz="1050" dirty="0" smtClean="0"/>
            </a:br>
            <a:r>
              <a:rPr lang="en-CA" sz="1050" dirty="0" smtClean="0"/>
              <a:t>National Collaborating Centre for Primary Care and Royal College of General Practitioners; </a:t>
            </a:r>
            <a:br>
              <a:rPr lang="en-CA" sz="1050" dirty="0" smtClean="0"/>
            </a:br>
            <a:r>
              <a:rPr lang="en-CA" sz="1050" dirty="0" smtClean="0"/>
              <a:t>London, UK: 2009.</a:t>
            </a:r>
            <a:endParaRPr lang="en-CA" sz="1050" dirty="0" smtClean="0">
              <a:ea typeface="ＭＳ Ｐゴシック" pitchFamily="34" charset="-128"/>
            </a:endParaRPr>
          </a:p>
          <a:p>
            <a:r>
              <a:rPr lang="en-CA" sz="1050" dirty="0" smtClean="0">
                <a:ea typeface="ＭＳ Ｐゴシック" pitchFamily="34" charset="-128"/>
              </a:rPr>
              <a:t>Staal JB </a:t>
            </a:r>
            <a:r>
              <a:rPr lang="en-CA" sz="1050" i="1" dirty="0" smtClean="0">
                <a:ea typeface="ＭＳ Ｐゴシック" pitchFamily="34" charset="-128"/>
              </a:rPr>
              <a:t>et al. </a:t>
            </a:r>
            <a:r>
              <a:rPr lang="en-CA" sz="1050" dirty="0" smtClean="0">
                <a:ea typeface="ＭＳ Ｐゴシック" pitchFamily="34" charset="-128"/>
              </a:rPr>
              <a:t>Injection therapy for subacute and chronic low back pain: an updated Cochrane review. </a:t>
            </a:r>
            <a:r>
              <a:rPr lang="en-CA" sz="1050" i="1" dirty="0" smtClean="0">
                <a:ea typeface="ＭＳ Ｐゴシック" pitchFamily="34" charset="-128"/>
              </a:rPr>
              <a:t>Spine (Phila Pa 1976) </a:t>
            </a:r>
            <a:r>
              <a:rPr lang="en-CA" sz="1050" dirty="0" smtClean="0">
                <a:ea typeface="ＭＳ Ｐゴシック" pitchFamily="34" charset="-128"/>
              </a:rPr>
              <a:t>2009; 34(1):49-59. </a:t>
            </a:r>
          </a:p>
          <a:p>
            <a:r>
              <a:rPr lang="en-CA" sz="1050" dirty="0" smtClean="0">
                <a:ea typeface="MS PGothic" pitchFamily="34" charset="-128"/>
              </a:rPr>
              <a:t>Toward Optimized Practice. </a:t>
            </a:r>
            <a:r>
              <a:rPr lang="en-CA" sz="1050" i="1" dirty="0" smtClean="0">
                <a:ea typeface="MS PGothic" pitchFamily="34" charset="-128"/>
              </a:rPr>
              <a:t>Guidelines for the Evidence-Informed Primary Care Management of Low Back Pain. </a:t>
            </a:r>
            <a:r>
              <a:rPr lang="en-CA" sz="1050" dirty="0" smtClean="0">
                <a:ea typeface="MS PGothic" pitchFamily="34" charset="-128"/>
              </a:rPr>
              <a:t>Edmonton, AB: 2009.</a:t>
            </a:r>
          </a:p>
          <a:p>
            <a:pPr marL="0" marR="0" indent="0" algn="l" defTabSz="914400" rtl="0" eaLnBrk="1" fontAlgn="auto" latinLnBrk="0" hangingPunct="1">
              <a:buClrTx/>
              <a:buSzTx/>
              <a:buFontTx/>
              <a:buNone/>
              <a:tabLst/>
              <a:defRPr/>
            </a:pPr>
            <a:endParaRPr lang="en-CA" sz="1050" b="1"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20</a:t>
            </a:fld>
            <a:endParaRPr lang="en-US" dirty="0"/>
          </a:p>
        </p:txBody>
      </p:sp>
    </p:spTree>
    <p:extLst>
      <p:ext uri="{BB962C8B-B14F-4D97-AF65-F5344CB8AC3E}">
        <p14:creationId xmlns:p14="http://schemas.microsoft.com/office/powerpoint/2010/main" val="2456751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132165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46C980-FB8D-4773-A695-F732FD13FBF2}" type="slidenum">
              <a:rPr lang="en-US">
                <a:solidFill>
                  <a:prstClr val="black"/>
                </a:solidFill>
              </a:rPr>
              <a:pPr/>
              <a:t>22</a:t>
            </a:fld>
            <a:endParaRPr lang="en-US" dirty="0">
              <a:solidFill>
                <a:prstClr val="black"/>
              </a:solidFill>
            </a:endParaRPr>
          </a:p>
        </p:txBody>
      </p:sp>
      <p:sp>
        <p:nvSpPr>
          <p:cNvPr id="332802" name="1 Marcador de imagen de diapositiva"/>
          <p:cNvSpPr>
            <a:spLocks noGrp="1" noRot="1" noChangeAspect="1" noTextEdit="1"/>
          </p:cNvSpPr>
          <p:nvPr>
            <p:ph type="sldImg"/>
          </p:nvPr>
        </p:nvSpPr>
        <p:spPr>
          <a:ln/>
        </p:spPr>
      </p:sp>
      <p:sp>
        <p:nvSpPr>
          <p:cNvPr id="332803" name="2 Marcador de notas"/>
          <p:cNvSpPr>
            <a:spLocks noGrp="1"/>
          </p:cNvSpPr>
          <p:nvPr>
            <p:ph type="body" idx="1"/>
          </p:nvPr>
        </p:nvSpPr>
        <p:spPr>
          <a:xfrm>
            <a:off x="685800" y="4415790"/>
            <a:ext cx="5479504" cy="4183380"/>
          </a:xfrm>
        </p:spPr>
        <p:txBody>
          <a:bodyPr/>
          <a:lstStyle/>
          <a:p>
            <a:pPr>
              <a:spcBef>
                <a:spcPct val="0"/>
              </a:spcBef>
              <a:spcAft>
                <a:spcPts val="600"/>
              </a:spcAft>
            </a:pPr>
            <a:r>
              <a:rPr lang="es-MX" b="1" dirty="0" smtClean="0"/>
              <a:t>Notas del Conferencista</a:t>
            </a:r>
          </a:p>
          <a:p>
            <a:pPr>
              <a:spcBef>
                <a:spcPct val="0"/>
              </a:spcBef>
              <a:spcAft>
                <a:spcPts val="600"/>
              </a:spcAft>
            </a:pPr>
            <a:r>
              <a:rPr lang="es-MX" dirty="0" smtClean="0">
                <a:ea typeface="MS PGothic" pitchFamily="34" charset="-128"/>
              </a:rPr>
              <a:t>El tratamiento adecuado de la lumbalgia es esencial pero es difícil para muchos médicos de atención primaria. La mayoría de los pacientes con lumbalgia pueden ser tratados  en el ambiente de atención primaria siempre y cuando el médico tenga conocimiento suficiente de los medicamentos usados para tratar lumbalgia. La meta principal del tratamiento para lumbalgia aguda es controlar el dolor y mantener la función. Para los pacientes con dolor de espalda crónico, la meta es el manejo continuo del dolor y la prevención de exacerbaciones futuras.</a:t>
            </a:r>
          </a:p>
          <a:p>
            <a:pPr>
              <a:spcBef>
                <a:spcPct val="0"/>
              </a:spcBef>
              <a:spcAft>
                <a:spcPts val="600"/>
              </a:spcAft>
            </a:pPr>
            <a:r>
              <a:rPr lang="es-MX" dirty="0" smtClean="0">
                <a:ea typeface="MS PGothic" pitchFamily="34" charset="-128"/>
              </a:rPr>
              <a:t>El tratamiento debe balancear las expectativas del paciente sobre el alivio del dolor y el posible efecto analgésico del tratamiento. En general, la educación temprana del paciente acerca de lo que puede esperar del tratamiento farmacológico puede resultar en expectativas más realistas del paciente. Los factores psicosociales y la angustia emocional son factores de predicción más importantes del resultado del tratamiento para lumbalgia que los hallazgos del examen físico p la duración o severidad del dolor. </a:t>
            </a:r>
          </a:p>
          <a:p>
            <a:pPr>
              <a:spcBef>
                <a:spcPct val="0"/>
              </a:spcBef>
              <a:spcAft>
                <a:spcPts val="600"/>
              </a:spcAft>
            </a:pPr>
            <a:endParaRPr lang="es-MX" dirty="0" smtClean="0">
              <a:ea typeface="MS PGothic" pitchFamily="34" charset="-128"/>
            </a:endParaRPr>
          </a:p>
          <a:p>
            <a:pPr>
              <a:spcBef>
                <a:spcPct val="0"/>
              </a:spcBef>
              <a:spcAft>
                <a:spcPts val="600"/>
              </a:spcAft>
            </a:pPr>
            <a:r>
              <a:rPr lang="es-MX" b="1" dirty="0" smtClean="0">
                <a:ea typeface="MS PGothic" pitchFamily="34" charset="-128"/>
              </a:rPr>
              <a:t>Referencia</a:t>
            </a:r>
            <a:endParaRPr lang="es-MX" b="0" dirty="0" smtClean="0">
              <a:ea typeface="MS PGothic" pitchFamily="34" charset="-128"/>
            </a:endParaRPr>
          </a:p>
          <a:p>
            <a:pPr>
              <a:spcBef>
                <a:spcPct val="0"/>
              </a:spcBef>
              <a:defRPr/>
            </a:pPr>
            <a:r>
              <a:rPr lang="en-CA" spc="-20" dirty="0" smtClean="0">
                <a:ea typeface="MS PGothic" pitchFamily="34" charset="-128"/>
              </a:rPr>
              <a:t>Miller SM. Low back pain: pharmacologic management. </a:t>
            </a:r>
            <a:r>
              <a:rPr lang="en-CA" i="1" spc="-20" dirty="0" smtClean="0">
                <a:ea typeface="MS PGothic" pitchFamily="34" charset="-128"/>
              </a:rPr>
              <a:t>Prim Care </a:t>
            </a:r>
            <a:r>
              <a:rPr lang="en-CA" spc="-20" dirty="0" smtClean="0">
                <a:ea typeface="MS PGothic" pitchFamily="34" charset="-128"/>
              </a:rPr>
              <a:t>2012; 39(3):499-510.</a:t>
            </a:r>
          </a:p>
        </p:txBody>
      </p:sp>
      <p:sp>
        <p:nvSpPr>
          <p:cNvPr id="332804" name="3 Marcador de número de diapositiva"/>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6FD96FD-9A9A-4342-BC94-41C418FF9F52}" type="slidenum">
              <a:rPr lang="es-ES" sz="1200">
                <a:solidFill>
                  <a:prstClr val="black"/>
                </a:solidFill>
                <a:latin typeface="Calibri" pitchFamily="34" charset="0"/>
              </a:rPr>
              <a:pPr algn="r"/>
              <a:t>22</a:t>
            </a:fld>
            <a:endParaRPr lang="es-ES" sz="1200" dirty="0">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754F6D-A6EF-4AD3-BBC4-4E3DD9FB8951}" type="slidenum">
              <a:rPr lang="en-GB">
                <a:solidFill>
                  <a:srgbClr val="000000"/>
                </a:solidFill>
              </a:rPr>
              <a:pPr>
                <a:defRPr/>
              </a:pPr>
              <a:t>23</a:t>
            </a:fld>
            <a:endParaRPr lang="en-GB" dirty="0">
              <a:solidFill>
                <a:srgbClr val="000000"/>
              </a:solidFill>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Notas del Conferencista</a:t>
            </a:r>
          </a:p>
          <a:p>
            <a:pPr>
              <a:spcAft>
                <a:spcPts val="600"/>
              </a:spcAft>
            </a:pPr>
            <a:r>
              <a:rPr lang="es-MX" dirty="0" smtClean="0"/>
              <a:t>Esta slide describe algunas opciones de tratamiento para dolor nociceptivo e inflamatorio indicando dónde tienen efecto estos agentes en la vía del dolor.</a:t>
            </a:r>
          </a:p>
          <a:p>
            <a:pPr eaLnBrk="1" hangingPunct="1">
              <a:spcBef>
                <a:spcPct val="0"/>
              </a:spcBef>
            </a:pPr>
            <a:endParaRPr lang="en-US" dirty="0" smtClean="0"/>
          </a:p>
          <a:p>
            <a:pPr eaLnBrk="1" hangingPunct="1">
              <a:spcBef>
                <a:spcPct val="0"/>
              </a:spcBef>
            </a:pPr>
            <a:r>
              <a:rPr lang="en-US" b="1" dirty="0" smtClean="0"/>
              <a:t>Referencia</a:t>
            </a:r>
          </a:p>
          <a:p>
            <a:pPr>
              <a:spcBef>
                <a:spcPct val="0"/>
              </a:spcBef>
            </a:pPr>
            <a:r>
              <a:rPr lang="en-GB" dirty="0" smtClean="0"/>
              <a:t>Scholz J, Woolf  CJ. Can we conquer pain? </a:t>
            </a:r>
            <a:r>
              <a:rPr lang="en-GB" i="1" dirty="0" smtClean="0"/>
              <a:t>Nat Neurosci </a:t>
            </a:r>
            <a:r>
              <a:rPr lang="en-GB" dirty="0" smtClean="0"/>
              <a:t>2002; 5(Suppl):1062-7.</a:t>
            </a:r>
          </a:p>
          <a:p>
            <a:pPr eaLnBrk="1" hangingPunct="1">
              <a:spcBef>
                <a:spcPct val="0"/>
              </a:spcBef>
            </a:pPr>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64070-C2DA-4731-8A36-8F94593B3436}" type="slidenum">
              <a:rPr lang="en-US">
                <a:solidFill>
                  <a:prstClr val="black"/>
                </a:solidFill>
              </a:rPr>
              <a:pPr/>
              <a:t>24</a:t>
            </a:fld>
            <a:endParaRPr lang="en-US" dirty="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685800" y="4415790"/>
            <a:ext cx="5486400" cy="4880610"/>
          </a:xfrm>
        </p:spPr>
        <p:txBody>
          <a:bodyPr>
            <a:noAutofit/>
          </a:bodyPr>
          <a:lstStyle/>
          <a:p>
            <a:pPr>
              <a:spcBef>
                <a:spcPct val="0"/>
              </a:spcBef>
            </a:pPr>
            <a:r>
              <a:rPr lang="en-US" sz="1100" b="1" dirty="0" smtClean="0"/>
              <a:t>Notas del Conferencista</a:t>
            </a:r>
            <a:endParaRPr lang="en-US" sz="1100" b="1" dirty="0"/>
          </a:p>
          <a:p>
            <a:pPr>
              <a:spcBef>
                <a:spcPct val="0"/>
              </a:spcBef>
            </a:pPr>
            <a:r>
              <a:rPr lang="es-MX" sz="1100" spc="-10" dirty="0" smtClean="0">
                <a:ea typeface="MS PGothic" pitchFamily="34" charset="-128"/>
              </a:rPr>
              <a:t>Acetaminofén puede ser considerado un agente terapéutico de primera-línea para el tratamiento de lumbalgia aguda o crónica de intensidad leve a moderada. Su perfil de seguridad y bajo costo son bien conocidos, aunque ha mostrado tener un efecto analgésico menor que las drogas antiinflamatorias no-esteroideas y que los inhibidores de la ciclooxigenasa (COX), disminuyendo el dolor en la escala visual análoga un promedio de 10 mm. Cuando acetaminofén es usado crónicamente, los pacientes deben ser monitoreados para detectar posible hepatotoxicidad, particularmente si se usa la dosis máxima permitida de 4 g per día. Existen pocos estudios sobre la Eficacia of Acetaminofén en el tratamiento de lumbalgia. La mayoría de los  estudios han tenido una corta duración y la evidencia de eficacia es moderada. En la práctica diaria, acetaminofén debe ser usado en combinación con otros medicamentos</a:t>
            </a:r>
            <a:r>
              <a:rPr lang="en-CA" sz="1100" spc="-10" dirty="0" smtClean="0">
                <a:ea typeface="MS PGothic" pitchFamily="34" charset="-128"/>
              </a:rPr>
              <a:t>. </a:t>
            </a:r>
          </a:p>
          <a:p>
            <a:pPr>
              <a:spcBef>
                <a:spcPct val="0"/>
              </a:spcBef>
            </a:pPr>
            <a:r>
              <a:rPr lang="en-CA" sz="1100" b="1" dirty="0" smtClean="0">
                <a:ea typeface="MS PGothic" pitchFamily="34" charset="-128"/>
              </a:rPr>
              <a:t>Referencias</a:t>
            </a:r>
            <a:endParaRPr lang="en-CA" sz="1100" b="0" dirty="0" smtClean="0">
              <a:ea typeface="MS PGothic" pitchFamily="34" charset="-128"/>
            </a:endParaRPr>
          </a:p>
          <a:p>
            <a:pPr>
              <a:spcBef>
                <a:spcPct val="0"/>
              </a:spcBef>
              <a:defRPr/>
            </a:pPr>
            <a:r>
              <a:rPr lang="en-CA" sz="1100" dirty="0" smtClean="0"/>
              <a:t>Chou R </a:t>
            </a:r>
            <a:r>
              <a:rPr lang="en-CA" sz="1100" i="1" dirty="0" smtClean="0"/>
              <a:t>et al.</a:t>
            </a:r>
            <a:r>
              <a:rPr lang="en-CA" sz="1100" dirty="0" smtClean="0"/>
              <a:t> Medications for acute and chronic low back pain: a review of the evidence for an American Pain Society/American College of Physicians clinical practice guideline. </a:t>
            </a:r>
            <a:br>
              <a:rPr lang="en-CA" sz="1100" dirty="0" smtClean="0"/>
            </a:br>
            <a:r>
              <a:rPr lang="en-CA" sz="1100" i="1" dirty="0" smtClean="0"/>
              <a:t>Ann Intern Med</a:t>
            </a:r>
            <a:r>
              <a:rPr lang="en-CA" sz="1100" dirty="0" smtClean="0"/>
              <a:t> 2007; 147(7):505-14.</a:t>
            </a:r>
          </a:p>
          <a:p>
            <a:pPr>
              <a:spcBef>
                <a:spcPct val="0"/>
              </a:spcBef>
              <a:defRPr/>
            </a:pPr>
            <a:r>
              <a:rPr lang="en-CA" sz="1100" dirty="0" smtClean="0"/>
              <a:t>Lee C </a:t>
            </a:r>
            <a:r>
              <a:rPr lang="en-CA" sz="1100" i="1" dirty="0" smtClean="0"/>
              <a:t>et al. </a:t>
            </a:r>
            <a:r>
              <a:rPr lang="en-CA" sz="1100" dirty="0" smtClean="0"/>
              <a:t>A comparison of the efficacy and safety of nonsteroidal antiinflammatory agents versus acetaminophen in the treatment of osteoarthritis: a meta-analysis. </a:t>
            </a:r>
            <a:r>
              <a:rPr lang="en-CA" sz="1100" i="1" dirty="0" smtClean="0"/>
              <a:t>Arthritis Rheum </a:t>
            </a:r>
            <a:r>
              <a:rPr lang="en-CA" sz="1100" dirty="0" smtClean="0"/>
              <a:t>2004; 51(5):746-54.</a:t>
            </a:r>
          </a:p>
          <a:p>
            <a:pPr>
              <a:spcBef>
                <a:spcPct val="0"/>
              </a:spcBef>
              <a:defRPr/>
            </a:pPr>
            <a:r>
              <a:rPr lang="en-CA" sz="1100" dirty="0" smtClean="0"/>
              <a:t>Lee  J </a:t>
            </a:r>
            <a:r>
              <a:rPr lang="en-CA" sz="1100" i="1" dirty="0" smtClean="0"/>
              <a:t>et al. </a:t>
            </a:r>
            <a:r>
              <a:rPr lang="en-CA" sz="1100" dirty="0" smtClean="0"/>
              <a:t>Low back and radicular pain: a pathway for care developed by the British Pain Society. </a:t>
            </a:r>
            <a:r>
              <a:rPr lang="en-CA" sz="1100" i="1" dirty="0" smtClean="0"/>
              <a:t>Br J Anaesth</a:t>
            </a:r>
            <a:r>
              <a:rPr lang="en-CA" sz="1100" dirty="0" smtClean="0"/>
              <a:t> 2013; 111(1):112-20.</a:t>
            </a:r>
          </a:p>
          <a:p>
            <a:pPr>
              <a:spcBef>
                <a:spcPct val="0"/>
              </a:spcBef>
              <a:defRPr/>
            </a:pPr>
            <a:r>
              <a:rPr lang="en-CA" sz="1100" dirty="0" smtClean="0"/>
              <a:t>Mattia A, Coluzzi F. What anesthesiologists should know about paracetamol (acetaminophen). </a:t>
            </a:r>
            <a:r>
              <a:rPr lang="en-CA" sz="1100" i="1" dirty="0" smtClean="0"/>
              <a:t>Minerva Anestesiol</a:t>
            </a:r>
            <a:r>
              <a:rPr lang="en-CA" sz="1100" dirty="0" smtClean="0"/>
              <a:t> 2009; 75(11):644-53.</a:t>
            </a:r>
          </a:p>
          <a:p>
            <a:pPr>
              <a:spcBef>
                <a:spcPct val="0"/>
              </a:spcBef>
              <a:defRPr/>
            </a:pPr>
            <a:r>
              <a:rPr lang="en-CA" sz="1100" dirty="0" smtClean="0"/>
              <a:t>Watkins PB </a:t>
            </a:r>
            <a:r>
              <a:rPr lang="en-CA" sz="1100" i="1" dirty="0" smtClean="0"/>
              <a:t>et al. </a:t>
            </a:r>
            <a:r>
              <a:rPr lang="en-CA" sz="1100" dirty="0" smtClean="0"/>
              <a:t>Aminotransferase elevations in healthy adults receiving 4 grams of acetaminophen daily: a randomized controlled trial. </a:t>
            </a:r>
            <a:r>
              <a:rPr lang="en-CA" sz="1100" i="1" dirty="0" smtClean="0"/>
              <a:t>JAMA</a:t>
            </a:r>
            <a:r>
              <a:rPr lang="en-CA" sz="1100" dirty="0" smtClean="0"/>
              <a:t> 2006; 296(1):87-93.</a:t>
            </a:r>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a:spcBef>
                <a:spcPct val="0"/>
              </a:spcBef>
              <a:spcAft>
                <a:spcPts val="600"/>
              </a:spcAft>
            </a:pPr>
            <a:endParaRPr lang="en-CA" sz="1100" b="1" dirty="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51C4A-7ECE-40D0-8952-8921AA583148}" type="slidenum">
              <a:rPr lang="en-US">
                <a:solidFill>
                  <a:prstClr val="black"/>
                </a:solidFill>
              </a:rPr>
              <a:pPr/>
              <a:t>25</a:t>
            </a:fld>
            <a:endParaRPr lang="en-US" dirty="0">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685800" y="4428490"/>
            <a:ext cx="5486400" cy="4579031"/>
          </a:xfrm>
        </p:spPr>
        <p:txBody>
          <a:bodyPr>
            <a:noAutofit/>
          </a:bodyPr>
          <a:lstStyle/>
          <a:p>
            <a:pPr>
              <a:spcBef>
                <a:spcPct val="0"/>
              </a:spcBef>
              <a:spcAft>
                <a:spcPts val="500"/>
              </a:spcAft>
            </a:pPr>
            <a:r>
              <a:rPr lang="en-CA" b="1" dirty="0" smtClean="0"/>
              <a:t>Notas del Conferencista</a:t>
            </a:r>
          </a:p>
          <a:p>
            <a:pPr>
              <a:spcBef>
                <a:spcPct val="0"/>
              </a:spcBef>
              <a:spcAft>
                <a:spcPts val="500"/>
              </a:spcAft>
            </a:pPr>
            <a:r>
              <a:rPr lang="es-MX" dirty="0" smtClean="0">
                <a:ea typeface="MS PGothic" pitchFamily="34" charset="-128"/>
              </a:rPr>
              <a:t>Los AINEne y coxibs son el grupo más ampliamente usado de drogas para el manejo de lumbalgia tanto en la fase aguda como en la crónica. Revisiones sistemáticas de la literatura han revelado evidencia de alta calidad que muestra que los AINEne/coxibs son mejores que el placebo para aliviar el dolor en casos de lumbalgia y que son más efectivos que acetaminofén. </a:t>
            </a:r>
          </a:p>
          <a:p>
            <a:pPr>
              <a:spcBef>
                <a:spcPct val="0"/>
              </a:spcBef>
              <a:spcAft>
                <a:spcPts val="500"/>
              </a:spcAft>
            </a:pPr>
            <a:r>
              <a:rPr lang="es-MX" dirty="0" smtClean="0">
                <a:ea typeface="MS PGothic" pitchFamily="34" charset="-128"/>
              </a:rPr>
              <a:t>Cuando los AINEne y coxibs se usan, se debe tomar en cuenta el perfil riesgo/beneficio y se deben considerar los aspectos gastrointestinales, cardiovasculares y renales</a:t>
            </a:r>
            <a:r>
              <a:rPr lang="en-CA" dirty="0" smtClean="0">
                <a:ea typeface="MS PGothic" pitchFamily="34" charset="-128"/>
              </a:rPr>
              <a:t>.</a:t>
            </a:r>
          </a:p>
          <a:p>
            <a:pPr>
              <a:spcBef>
                <a:spcPct val="0"/>
              </a:spcBef>
              <a:spcAft>
                <a:spcPts val="500"/>
              </a:spcAft>
            </a:pPr>
            <a:r>
              <a:rPr lang="en-CA" dirty="0" smtClean="0">
                <a:ea typeface="MS PGothic" pitchFamily="34" charset="-128"/>
              </a:rPr>
              <a:t> </a:t>
            </a:r>
            <a:r>
              <a:rPr lang="en-CA" b="1" dirty="0" smtClean="0">
                <a:ea typeface="MS PGothic" pitchFamily="34" charset="-128"/>
              </a:rPr>
              <a:t>Referencias</a:t>
            </a:r>
            <a:endParaRPr lang="en-CA" b="0" dirty="0" smtClean="0">
              <a:ea typeface="MS PGothic" pitchFamily="34" charset="-128"/>
            </a:endParaRPr>
          </a:p>
          <a:p>
            <a:pPr>
              <a:spcAft>
                <a:spcPts val="500"/>
              </a:spcAft>
            </a:pPr>
            <a:r>
              <a:rPr lang="en-CA" dirty="0" smtClean="0">
                <a:solidFill>
                  <a:srgbClr val="000000"/>
                </a:solidFill>
              </a:rPr>
              <a:t>Chou R </a:t>
            </a:r>
            <a:r>
              <a:rPr lang="en-CA" i="1" dirty="0" smtClean="0">
                <a:solidFill>
                  <a:srgbClr val="000000"/>
                </a:solidFill>
              </a:rPr>
              <a:t>et al. </a:t>
            </a:r>
            <a:r>
              <a:rPr lang="en-CA" dirty="0" smtClean="0">
                <a:solidFill>
                  <a:srgbClr val="000000"/>
                </a:solidFill>
              </a:rPr>
              <a:t>Diagnosis and treatment of low back pain: a joint clinical practice guideline from the American College of Physicians and the American Pain Society. </a:t>
            </a:r>
            <a:r>
              <a:rPr lang="en-CA" i="1" dirty="0" smtClean="0">
                <a:solidFill>
                  <a:srgbClr val="000000"/>
                </a:solidFill>
              </a:rPr>
              <a:t>Ann Intern Med </a:t>
            </a:r>
            <a:r>
              <a:rPr lang="en-CA" dirty="0" smtClean="0">
                <a:solidFill>
                  <a:srgbClr val="000000"/>
                </a:solidFill>
              </a:rPr>
              <a:t>2007; 147(7):478-91.</a:t>
            </a:r>
          </a:p>
          <a:p>
            <a:pPr>
              <a:spcAft>
                <a:spcPts val="500"/>
              </a:spcAft>
              <a:defRPr/>
            </a:pPr>
            <a:r>
              <a:rPr lang="en-CA" dirty="0" smtClean="0"/>
              <a:t>Lee J</a:t>
            </a:r>
            <a:r>
              <a:rPr lang="en-CA" dirty="0" smtClean="0">
                <a:solidFill>
                  <a:srgbClr val="000000"/>
                </a:solidFill>
              </a:rPr>
              <a:t> </a:t>
            </a:r>
            <a:r>
              <a:rPr lang="en-CA" i="1" dirty="0" smtClean="0">
                <a:solidFill>
                  <a:srgbClr val="000000"/>
                </a:solidFill>
              </a:rPr>
              <a:t>et al</a:t>
            </a:r>
            <a:r>
              <a:rPr lang="en-CA" i="1" dirty="0" smtClean="0"/>
              <a:t>. </a:t>
            </a:r>
            <a:r>
              <a:rPr lang="en-CA" dirty="0" smtClean="0"/>
              <a:t>Low back and radicular pain: a pathway for care developed by the British Pain Society. </a:t>
            </a:r>
            <a:r>
              <a:rPr lang="en-CA" i="1" dirty="0" smtClean="0"/>
              <a:t>Br J Anaesth</a:t>
            </a:r>
            <a:r>
              <a:rPr lang="en-CA" dirty="0" smtClean="0"/>
              <a:t> 2013; 111(1):112-20.</a:t>
            </a:r>
          </a:p>
          <a:p>
            <a:pPr>
              <a:spcAft>
                <a:spcPts val="500"/>
              </a:spcAft>
              <a:defRPr/>
            </a:pPr>
            <a:r>
              <a:rPr lang="en-CA" spc="-20" dirty="0" smtClean="0"/>
              <a:t>Schnitzer TJ</a:t>
            </a:r>
            <a:r>
              <a:rPr lang="en-CA" spc="-20" dirty="0" smtClean="0">
                <a:solidFill>
                  <a:srgbClr val="000000"/>
                </a:solidFill>
              </a:rPr>
              <a:t> </a:t>
            </a:r>
            <a:r>
              <a:rPr lang="en-CA" i="1" spc="-20" dirty="0" smtClean="0">
                <a:solidFill>
                  <a:srgbClr val="000000"/>
                </a:solidFill>
              </a:rPr>
              <a:t>et al. </a:t>
            </a:r>
            <a:r>
              <a:rPr lang="en-CA" spc="-20" dirty="0" smtClean="0"/>
              <a:t>A comprehensive review of clinical trials on the efficacy and safety of drugs for the treatment of low back pain. </a:t>
            </a:r>
            <a:r>
              <a:rPr lang="en-CA" i="1" spc="-20" dirty="0" smtClean="0"/>
              <a:t>J Pain Symptom Manage</a:t>
            </a:r>
            <a:r>
              <a:rPr lang="en-CA" spc="-20" dirty="0" smtClean="0"/>
              <a:t> 2004; 28(1):72-95.</a:t>
            </a:r>
          </a:p>
          <a:p>
            <a:pPr>
              <a:spcAft>
                <a:spcPts val="500"/>
              </a:spcAft>
              <a:defRPr/>
            </a:pPr>
            <a:r>
              <a:rPr lang="en-CA" dirty="0" smtClean="0"/>
              <a:t>van Tulder MW </a:t>
            </a:r>
            <a:r>
              <a:rPr lang="en-CA" i="1" dirty="0" smtClean="0">
                <a:solidFill>
                  <a:srgbClr val="000000"/>
                </a:solidFill>
              </a:rPr>
              <a:t>et al. </a:t>
            </a:r>
            <a:r>
              <a:rPr lang="en-CA" dirty="0" smtClean="0"/>
              <a:t>Lumbar supports for prevention and treatment of low back pain. </a:t>
            </a:r>
            <a:r>
              <a:rPr lang="en-CA" i="1" dirty="0" smtClean="0"/>
              <a:t>Cochrane Database Syst Rev </a:t>
            </a:r>
            <a:r>
              <a:rPr lang="en-CA" dirty="0" smtClean="0"/>
              <a:t>2000; 3:CD001823.</a:t>
            </a:r>
          </a:p>
          <a:p>
            <a:pPr>
              <a:spcAft>
                <a:spcPts val="500"/>
              </a:spcAft>
              <a:defRPr/>
            </a:pPr>
            <a:r>
              <a:rPr lang="en-CA" dirty="0" smtClean="0"/>
              <a:t>Vane JR, Botting RM. New insights into the mode of action of anti-inflammatory drugs. </a:t>
            </a:r>
            <a:r>
              <a:rPr lang="en-CA" i="1" dirty="0" smtClean="0"/>
              <a:t>Inflamm Res</a:t>
            </a:r>
            <a:r>
              <a:rPr lang="en-CA" dirty="0" smtClean="0"/>
              <a:t> 1995; 44(1):1-10.</a:t>
            </a:r>
          </a:p>
          <a:p>
            <a:pPr marL="0" marR="0" indent="0" algn="l" defTabSz="914400" rtl="0" eaLnBrk="1" fontAlgn="auto" latinLnBrk="0" hangingPunct="1">
              <a:spcBef>
                <a:spcPts val="0"/>
              </a:spcBef>
              <a:spcAft>
                <a:spcPts val="500"/>
              </a:spcAft>
              <a:buClrTx/>
              <a:buSzTx/>
              <a:buFontTx/>
              <a:buNone/>
              <a:tabLst/>
              <a:defRPr/>
            </a:pPr>
            <a:endParaRPr lang="en-CA" b="0" dirty="0" smtClean="0"/>
          </a:p>
          <a:p>
            <a:pPr marL="0" marR="0" indent="0" algn="l" defTabSz="914400" rtl="0" eaLnBrk="1" fontAlgn="auto" latinLnBrk="0" hangingPunct="1">
              <a:spcBef>
                <a:spcPts val="0"/>
              </a:spcBef>
              <a:spcAft>
                <a:spcPts val="500"/>
              </a:spcAft>
              <a:buClrTx/>
              <a:buSzTx/>
              <a:buFontTx/>
              <a:buNone/>
              <a:tabLst/>
              <a:defRPr/>
            </a:pPr>
            <a:endParaRPr lang="en-CA" b="0" dirty="0" smtClean="0"/>
          </a:p>
          <a:p>
            <a:pPr marL="0" marR="0" indent="0" algn="l" defTabSz="914400" rtl="0" eaLnBrk="1" fontAlgn="auto" latinLnBrk="0" hangingPunct="1">
              <a:spcBef>
                <a:spcPts val="0"/>
              </a:spcBef>
              <a:spcAft>
                <a:spcPts val="500"/>
              </a:spcAft>
              <a:buClrTx/>
              <a:buSzTx/>
              <a:buFontTx/>
              <a:buNone/>
              <a:tabLst/>
              <a:defRPr/>
            </a:pPr>
            <a:endParaRPr lang="en-CA" b="0" dirty="0" smtClean="0"/>
          </a:p>
          <a:p>
            <a:pPr rtl="0">
              <a:spcAft>
                <a:spcPts val="500"/>
              </a:spcAft>
            </a:pPr>
            <a:endParaRPr lang="en-CA" b="0" i="0" u="none" strike="noStrike" kern="1200" baseline="0" dirty="0" smtClean="0">
              <a:solidFill>
                <a:srgbClr val="FF0000"/>
              </a:solidFill>
            </a:endParaRPr>
          </a:p>
          <a:p>
            <a:pPr rtl="0">
              <a:spcAft>
                <a:spcPts val="500"/>
              </a:spcAft>
            </a:pPr>
            <a:endParaRPr lang="en-CA" b="1" i="0" u="none" strike="noStrike" kern="1200" baseline="0" dirty="0" smtClean="0">
              <a:solidFill>
                <a:srgbClr val="FF0000"/>
              </a:solidFill>
            </a:endParaRPr>
          </a:p>
          <a:p>
            <a:pPr>
              <a:spcBef>
                <a:spcPct val="0"/>
              </a:spcBef>
              <a:spcAft>
                <a:spcPts val="500"/>
              </a:spcAft>
            </a:pPr>
            <a:endParaRPr lang="en-CA" b="1" dirty="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a:ln/>
        </p:spPr>
      </p:sp>
      <p:sp>
        <p:nvSpPr>
          <p:cNvPr id="62467" name="Espaço Reservado para Anotações 2"/>
          <p:cNvSpPr>
            <a:spLocks noGrp="1"/>
          </p:cNvSpPr>
          <p:nvPr>
            <p:ph type="body" idx="1"/>
          </p:nvPr>
        </p:nvSpPr>
        <p:spPr>
          <a:noFill/>
          <a:ln/>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endParaRPr lang="es-MX" b="0" dirty="0" smtClean="0">
              <a:latin typeface="+mj-lt"/>
              <a:ea typeface="ＭＳ Ｐゴシック" pitchFamily="34" charset="-128"/>
            </a:endParaRPr>
          </a:p>
          <a:p>
            <a:pPr marL="0" marR="0" indent="0" algn="l" defTabSz="914400" rtl="0" eaLnBrk="1" fontAlgn="auto" latinLnBrk="0" hangingPunct="1">
              <a:spcBef>
                <a:spcPts val="0"/>
              </a:spcBef>
              <a:spcAft>
                <a:spcPts val="600"/>
              </a:spcAft>
              <a:buClrTx/>
              <a:buSzTx/>
              <a:buFontTx/>
              <a:buNone/>
              <a:tabLst/>
              <a:defRPr/>
            </a:pPr>
            <a:r>
              <a:rPr lang="es-MX" b="0" dirty="0" smtClean="0">
                <a:latin typeface="+mj-lt"/>
                <a:ea typeface="ＭＳ Ｐゴシック" pitchFamily="34" charset="-128"/>
              </a:rPr>
              <a:t>Cuando los </a:t>
            </a:r>
            <a:r>
              <a:rPr lang="es-MX" b="0" baseline="0" dirty="0" smtClean="0">
                <a:latin typeface="+mj-lt"/>
                <a:ea typeface="ＭＳ Ｐゴシック" pitchFamily="34" charset="-128"/>
              </a:rPr>
              <a:t>AINEs o inhibidores de COX-2s están indicados, es esencial considerar la preferencia del paciente así como los efectos secundarios</a:t>
            </a:r>
            <a:r>
              <a:rPr lang="es-MX" baseline="0" dirty="0" smtClean="0">
                <a:latin typeface="+mj-lt"/>
                <a:ea typeface="ＭＳ Ｐゴシック" pitchFamily="34" charset="-128"/>
              </a:rPr>
              <a:t> potenciales de los medicamentos</a:t>
            </a:r>
            <a:r>
              <a:rPr lang="es-MX" dirty="0" smtClean="0">
                <a:latin typeface="+mj-lt"/>
                <a:ea typeface="ＭＳ Ｐゴシック" pitchFamily="34" charset="-128"/>
              </a:rPr>
              <a:t>.</a:t>
            </a:r>
            <a:endParaRPr lang="es-MX" baseline="0" dirty="0" smtClean="0">
              <a:latin typeface="+mj-lt"/>
              <a:ea typeface="ＭＳ Ｐゴシック" pitchFamily="34" charset="-128"/>
            </a:endParaRPr>
          </a:p>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Referencia</a:t>
            </a:r>
          </a:p>
          <a:p>
            <a:pPr>
              <a:defRPr/>
            </a:pPr>
            <a:r>
              <a:rPr lang="en-CA" dirty="0" smtClean="0"/>
              <a:t>Savigny P et al. Early management of persistent non-specific low back pain: summary of NICE guidance. </a:t>
            </a:r>
            <a:r>
              <a:rPr lang="en-CA" i="1" dirty="0" smtClean="0"/>
              <a:t>BMJ</a:t>
            </a:r>
            <a:r>
              <a:rPr lang="en-CA" dirty="0" smtClean="0"/>
              <a:t> 2009; 338:b1805.</a:t>
            </a:r>
          </a:p>
          <a:p>
            <a:pPr>
              <a:spcAft>
                <a:spcPts val="600"/>
              </a:spcAft>
              <a:defRPr/>
            </a:pPr>
            <a:endParaRPr lang="en-CA" dirty="0">
              <a:latin typeface="+mj-lt"/>
              <a:ea typeface="ＭＳ Ｐゴシック" pitchFamily="34" charset="-128"/>
            </a:endParaRPr>
          </a:p>
          <a:p>
            <a:pPr>
              <a:spcAft>
                <a:spcPts val="600"/>
              </a:spcAft>
              <a:defRPr/>
            </a:pPr>
            <a:endParaRPr lang="pt-BR" dirty="0" smtClean="0">
              <a:latin typeface="+mj-lt"/>
              <a:ea typeface="ＭＳ Ｐゴシック" pitchFamily="34" charset="-128"/>
            </a:endParaRPr>
          </a:p>
        </p:txBody>
      </p:sp>
      <p:sp>
        <p:nvSpPr>
          <p:cNvPr id="62468" name="Espaço Reservado para Número de Slide 3"/>
          <p:cNvSpPr>
            <a:spLocks noGrp="1"/>
          </p:cNvSpPr>
          <p:nvPr>
            <p:ph type="sldNum" sz="quarter" idx="5"/>
          </p:nvPr>
        </p:nvSpPr>
        <p:spPr>
          <a:noFill/>
        </p:spPr>
        <p:txBody>
          <a:bodyPr/>
          <a:lstStyle/>
          <a:p>
            <a:fld id="{3B4C2144-94B0-4035-85E8-1B4F1535981D}" type="slidenum">
              <a:rPr lang="es-ES"/>
              <a:pPr/>
              <a:t>26</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endParaRPr lang="es-MX" dirty="0" smtClean="0">
              <a:latin typeface="+mj-lt"/>
            </a:endParaRPr>
          </a:p>
          <a:p>
            <a:pPr>
              <a:spcAft>
                <a:spcPts val="600"/>
              </a:spcAft>
            </a:pPr>
            <a:r>
              <a:rPr lang="es-MX" dirty="0" smtClean="0">
                <a:latin typeface="+mj-lt"/>
              </a:rPr>
              <a:t>Al ofrecer tratamiento con un AINEne/coxib oral, la primera opción debe ser un AINEne o un coxib. Para las personas mayores de 45 años, los AINEnes y coxibs deben ser prescritos concurrentemente con un PPI.</a:t>
            </a:r>
          </a:p>
          <a:p>
            <a:r>
              <a:rPr lang="es-MX" b="1" dirty="0" smtClean="0">
                <a:latin typeface="+mj-lt"/>
                <a:ea typeface="ＭＳ Ｐゴシック" pitchFamily="34" charset="-128"/>
              </a:rPr>
              <a:t>Referencia</a:t>
            </a:r>
          </a:p>
          <a:p>
            <a:r>
              <a:rPr lang="en-CA" dirty="0" smtClean="0">
                <a:ea typeface="ＭＳ Ｐゴシック" pitchFamily="34" charset="-128"/>
              </a:rPr>
              <a:t>Savigny P </a:t>
            </a:r>
            <a:r>
              <a:rPr lang="en-CA" i="1" dirty="0" smtClean="0">
                <a:ea typeface="ＭＳ Ｐゴシック" pitchFamily="34" charset="-128"/>
              </a:rPr>
              <a:t>et al. Low Back Pain: Early Management of Persistent Non-specific Low Back Pain. </a:t>
            </a:r>
            <a:r>
              <a:rPr lang="en-CA" dirty="0" smtClean="0">
                <a:ea typeface="ＭＳ Ｐゴシック" pitchFamily="34" charset="-128"/>
              </a:rPr>
              <a:t>National Collaborating Centre for Primary Care and Royal College of General Practitioners; London, UK: 2009.</a:t>
            </a:r>
          </a:p>
          <a:p>
            <a:endParaRPr lang="en-US" dirty="0" smtClean="0">
              <a:ea typeface="ＭＳ Ｐゴシック" pitchFamily="34" charset="-128"/>
            </a:endParaRPr>
          </a:p>
          <a:p>
            <a:pPr>
              <a:spcAft>
                <a:spcPts val="600"/>
              </a:spcAft>
            </a:pPr>
            <a:endParaRPr lang="en-US" dirty="0" smtClean="0">
              <a:latin typeface="+mj-lt"/>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marL="0" marR="0" indent="0" algn="l" defTabSz="914400" rtl="0" eaLnBrk="1" fontAlgn="auto" latinLnBrk="0" hangingPunct="1">
              <a:spcBef>
                <a:spcPts val="0"/>
              </a:spcBef>
              <a:spcAft>
                <a:spcPts val="600"/>
              </a:spcAft>
              <a:buClrTx/>
              <a:buSzTx/>
              <a:buFontTx/>
              <a:buNone/>
              <a:tabLst/>
              <a:defRPr/>
            </a:pPr>
            <a:r>
              <a:rPr lang="es-MX" b="0" dirty="0" smtClean="0">
                <a:latin typeface="+mj-lt"/>
                <a:ea typeface="ＭＳ Ｐゴシック" pitchFamily="34" charset="-128"/>
              </a:rPr>
              <a:t>Esta slide </a:t>
            </a:r>
            <a:r>
              <a:rPr lang="es-MX" b="0" baseline="0" dirty="0" smtClean="0">
                <a:latin typeface="+mj-lt"/>
                <a:ea typeface="ＭＳ Ｐゴシック" pitchFamily="34" charset="-128"/>
              </a:rPr>
              <a:t>ofrece una lista de </a:t>
            </a:r>
            <a:r>
              <a:rPr lang="es-MX" dirty="0" smtClean="0">
                <a:latin typeface="+mj-lt"/>
                <a:ea typeface="ＭＳ Ｐゴシック" pitchFamily="34" charset="-128"/>
              </a:rPr>
              <a:t>AINEs </a:t>
            </a:r>
            <a:r>
              <a:rPr lang="es-MX" b="0" baseline="0" dirty="0" smtClean="0">
                <a:latin typeface="+mj-lt"/>
                <a:ea typeface="ＭＳ Ｐゴシック" pitchFamily="34" charset="-128"/>
              </a:rPr>
              <a:t>Usados Comúnmente para tratar lumbalgia. Cada fármaco tiene </a:t>
            </a:r>
            <a:r>
              <a:rPr lang="es-MX" b="0" dirty="0" smtClean="0">
                <a:latin typeface="+mj-lt"/>
                <a:ea typeface="ＭＳ Ｐゴシック" pitchFamily="34" charset="-128"/>
              </a:rPr>
              <a:t>un régimen de dosis recomendado único</a:t>
            </a:r>
            <a:r>
              <a:rPr lang="es-MX" b="0" baseline="0" dirty="0" smtClean="0">
                <a:latin typeface="+mj-lt"/>
                <a:ea typeface="ＭＳ Ｐゴシック" pitchFamily="34" charset="-128"/>
              </a:rPr>
              <a:t>. Los AINEs siempre deben prescribirse con base en la preferencia del paciente y los </a:t>
            </a:r>
            <a:r>
              <a:rPr lang="es-MX" b="0" dirty="0" smtClean="0">
                <a:latin typeface="+mj-lt"/>
                <a:ea typeface="ＭＳ Ｐゴシック" pitchFamily="34" charset="-128"/>
              </a:rPr>
              <a:t>pacientes deben ser monitoreados para detectar cualquier efecto secundario</a:t>
            </a:r>
            <a:r>
              <a:rPr lang="es-MX" b="0" baseline="0" dirty="0" smtClean="0">
                <a:latin typeface="+mj-lt"/>
                <a:ea typeface="ＭＳ Ｐゴシック" pitchFamily="34" charset="-128"/>
              </a:rPr>
              <a:t>.</a:t>
            </a:r>
          </a:p>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Referencia</a:t>
            </a:r>
          </a:p>
          <a:p>
            <a:pPr>
              <a:defRPr/>
            </a:pPr>
            <a:r>
              <a:rPr lang="en-CA" spc="-20" dirty="0" smtClean="0"/>
              <a:t>Miller SM. Low back pain: pharmacologic management. </a:t>
            </a:r>
            <a:r>
              <a:rPr lang="en-CA" i="1" spc="-20" dirty="0" smtClean="0"/>
              <a:t>Prim Care</a:t>
            </a:r>
            <a:r>
              <a:rPr lang="en-CA" spc="-20" dirty="0" smtClean="0"/>
              <a:t> 2012; 39(3):499-510.</a:t>
            </a:r>
          </a:p>
          <a:p>
            <a:pPr>
              <a:spcAft>
                <a:spcPts val="600"/>
              </a:spcAft>
              <a:defRPr/>
            </a:pPr>
            <a:endParaRPr lang="en-CA" dirty="0">
              <a:latin typeface="+mj-lt"/>
            </a:endParaRPr>
          </a:p>
          <a:p>
            <a:pPr>
              <a:spcAft>
                <a:spcPts val="600"/>
              </a:spcAft>
            </a:pPr>
            <a:endParaRPr lang="es-MX" dirty="0" smtClean="0">
              <a:latin typeface="+mj-lt"/>
              <a:ea typeface="ＭＳ Ｐゴシック" pitchFamily="34" charset="-128"/>
            </a:endParaRPr>
          </a:p>
        </p:txBody>
      </p:sp>
      <p:sp>
        <p:nvSpPr>
          <p:cNvPr id="64516" name="3 Marcador de número de diapositiva"/>
          <p:cNvSpPr>
            <a:spLocks noGrp="1"/>
          </p:cNvSpPr>
          <p:nvPr>
            <p:ph type="sldNum" sz="quarter" idx="5"/>
          </p:nvPr>
        </p:nvSpPr>
        <p:spPr>
          <a:noFill/>
        </p:spPr>
        <p:txBody>
          <a:bodyPr/>
          <a:lstStyle/>
          <a:p>
            <a:fld id="{032D20AE-B38D-4CAE-8212-45904CFBA65E}" type="slidenum">
              <a:rPr lang="es-ES"/>
              <a:pPr/>
              <a:t>28</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Conferencista</a:t>
            </a:r>
          </a:p>
          <a:p>
            <a:pPr>
              <a:spcAft>
                <a:spcPts val="600"/>
              </a:spcAft>
            </a:pPr>
            <a:r>
              <a:rPr lang="es-MX" dirty="0" smtClean="0"/>
              <a:t>Esta slide describe algunos efectos adversos asociados con AINEne y coxibs. </a:t>
            </a:r>
          </a:p>
          <a:p>
            <a:r>
              <a:rPr lang="en-CA" b="1" dirty="0" smtClean="0"/>
              <a:t>Referencias</a:t>
            </a:r>
          </a:p>
          <a:p>
            <a:r>
              <a:rPr lang="tr-TR" dirty="0" smtClean="0"/>
              <a:t>Clemett D, Goa KL. </a:t>
            </a:r>
            <a:r>
              <a:rPr lang="en-CA" dirty="0" smtClean="0"/>
              <a:t>Celecoxib: a review of its use in osteoarthritis, rheumatoid arthritis and acute pain. </a:t>
            </a:r>
            <a:r>
              <a:rPr lang="tr-TR" i="1" dirty="0" smtClean="0"/>
              <a:t>Drugs</a:t>
            </a:r>
            <a:r>
              <a:rPr lang="tr-TR" dirty="0" smtClean="0"/>
              <a:t> 2000; 59(4):957-80</a:t>
            </a:r>
            <a:r>
              <a:rPr lang="en-CA" dirty="0" smtClean="0"/>
              <a:t>.</a:t>
            </a:r>
          </a:p>
          <a:p>
            <a:r>
              <a:rPr lang="tr-TR" dirty="0" smtClean="0"/>
              <a:t>Grosser T </a:t>
            </a:r>
            <a:r>
              <a:rPr lang="tr-TR" i="1" dirty="0" smtClean="0"/>
              <a:t>et al. </a:t>
            </a:r>
            <a:r>
              <a:rPr lang="tr-TR" dirty="0" smtClean="0"/>
              <a:t>In: Brunton L et al (eds). </a:t>
            </a:r>
            <a:r>
              <a:rPr lang="tr-TR" i="1" dirty="0" smtClean="0"/>
              <a:t>Goodman and Gilman’s The Pharmacological Basis of Therapeutics. </a:t>
            </a:r>
            <a:r>
              <a:rPr lang="tr-TR" dirty="0" smtClean="0"/>
              <a:t>12th ed. (online version). McGraw-Hill; New York, NY: 2010.</a:t>
            </a:r>
          </a:p>
          <a:p>
            <a:endParaRPr lang="tr-TR" dirty="0"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32508" indent="-281734" eaLnBrk="0" hangingPunct="0">
              <a:defRPr>
                <a:solidFill>
                  <a:schemeClr val="tx1"/>
                </a:solidFill>
                <a:latin typeface="Arial" pitchFamily="34" charset="0"/>
                <a:ea typeface="SimSun" pitchFamily="2" charset="-122"/>
              </a:defRPr>
            </a:lvl2pPr>
            <a:lvl3pPr marL="1126937" indent="-225388" eaLnBrk="0" hangingPunct="0">
              <a:defRPr>
                <a:solidFill>
                  <a:schemeClr val="tx1"/>
                </a:solidFill>
                <a:latin typeface="Arial" pitchFamily="34" charset="0"/>
                <a:ea typeface="SimSun" pitchFamily="2" charset="-122"/>
              </a:defRPr>
            </a:lvl3pPr>
            <a:lvl4pPr marL="1577710" indent="-225388" eaLnBrk="0" hangingPunct="0">
              <a:defRPr>
                <a:solidFill>
                  <a:schemeClr val="tx1"/>
                </a:solidFill>
                <a:latin typeface="Arial" pitchFamily="34" charset="0"/>
                <a:ea typeface="SimSun" pitchFamily="2" charset="-122"/>
              </a:defRPr>
            </a:lvl4pPr>
            <a:lvl5pPr marL="2028486" indent="-225388" eaLnBrk="0" hangingPunct="0">
              <a:defRPr>
                <a:solidFill>
                  <a:schemeClr val="tx1"/>
                </a:solidFill>
                <a:latin typeface="Arial" pitchFamily="34" charset="0"/>
                <a:ea typeface="SimSun" pitchFamily="2" charset="-122"/>
              </a:defRPr>
            </a:lvl5pPr>
            <a:lvl6pPr marL="2479261" indent="-225388" eaLnBrk="0" fontAlgn="base" hangingPunct="0">
              <a:spcBef>
                <a:spcPct val="0"/>
              </a:spcBef>
              <a:spcAft>
                <a:spcPct val="0"/>
              </a:spcAft>
              <a:defRPr>
                <a:solidFill>
                  <a:schemeClr val="tx1"/>
                </a:solidFill>
                <a:latin typeface="Arial" pitchFamily="34" charset="0"/>
                <a:ea typeface="SimSun" pitchFamily="2" charset="-122"/>
              </a:defRPr>
            </a:lvl6pPr>
            <a:lvl7pPr marL="2930035" indent="-225388" eaLnBrk="0" fontAlgn="base" hangingPunct="0">
              <a:spcBef>
                <a:spcPct val="0"/>
              </a:spcBef>
              <a:spcAft>
                <a:spcPct val="0"/>
              </a:spcAft>
              <a:defRPr>
                <a:solidFill>
                  <a:schemeClr val="tx1"/>
                </a:solidFill>
                <a:latin typeface="Arial" pitchFamily="34" charset="0"/>
                <a:ea typeface="SimSun" pitchFamily="2" charset="-122"/>
              </a:defRPr>
            </a:lvl7pPr>
            <a:lvl8pPr marL="3380810" indent="-225388" eaLnBrk="0" fontAlgn="base" hangingPunct="0">
              <a:spcBef>
                <a:spcPct val="0"/>
              </a:spcBef>
              <a:spcAft>
                <a:spcPct val="0"/>
              </a:spcAft>
              <a:defRPr>
                <a:solidFill>
                  <a:schemeClr val="tx1"/>
                </a:solidFill>
                <a:latin typeface="Arial" pitchFamily="34" charset="0"/>
                <a:ea typeface="SimSun" pitchFamily="2" charset="-122"/>
              </a:defRPr>
            </a:lvl8pPr>
            <a:lvl9pPr marL="3831585" indent="-225388"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039EC7A9-1EF5-4F33-BFD9-2D022170B42F}" type="slidenum">
              <a:rPr lang="en-US">
                <a:solidFill>
                  <a:prstClr val="black"/>
                </a:solidFill>
                <a:latin typeface="Calibri" pitchFamily="34" charset="0"/>
              </a:rPr>
              <a:pPr eaLnBrk="1" hangingPunct="1"/>
              <a:t>29</a:t>
            </a:fld>
            <a:endParaRPr lang="en-US" dirty="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dirty="0" smtClean="0"/>
              <a:t>Notas del Conferencista</a:t>
            </a:r>
          </a:p>
          <a:p>
            <a:r>
              <a:rPr lang="es-MX" dirty="0" smtClean="0"/>
              <a:t>Revisa los objetivos de aprendizaje de esta sección con los participantes y pregunta si tienen objetivos adicionales.</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32549" indent="-281750" eaLnBrk="0" hangingPunct="0">
              <a:defRPr>
                <a:solidFill>
                  <a:schemeClr val="tx1"/>
                </a:solidFill>
                <a:latin typeface="Arial" pitchFamily="34" charset="0"/>
                <a:ea typeface="SimSun" pitchFamily="2" charset="-122"/>
              </a:defRPr>
            </a:lvl2pPr>
            <a:lvl3pPr marL="1126998" indent="-225400" eaLnBrk="0" hangingPunct="0">
              <a:defRPr>
                <a:solidFill>
                  <a:schemeClr val="tx1"/>
                </a:solidFill>
                <a:latin typeface="Arial" pitchFamily="34" charset="0"/>
                <a:ea typeface="SimSun" pitchFamily="2" charset="-122"/>
              </a:defRPr>
            </a:lvl3pPr>
            <a:lvl4pPr marL="1577797" indent="-225400" eaLnBrk="0" hangingPunct="0">
              <a:defRPr>
                <a:solidFill>
                  <a:schemeClr val="tx1"/>
                </a:solidFill>
                <a:latin typeface="Arial" pitchFamily="34" charset="0"/>
                <a:ea typeface="SimSun" pitchFamily="2" charset="-122"/>
              </a:defRPr>
            </a:lvl4pPr>
            <a:lvl5pPr marL="2028596" indent="-225400" eaLnBrk="0" hangingPunct="0">
              <a:defRPr>
                <a:solidFill>
                  <a:schemeClr val="tx1"/>
                </a:solidFill>
                <a:latin typeface="Arial" pitchFamily="34" charset="0"/>
                <a:ea typeface="SimSun" pitchFamily="2" charset="-122"/>
              </a:defRPr>
            </a:lvl5pPr>
            <a:lvl6pPr marL="2479396" indent="-225400" eaLnBrk="0" fontAlgn="base" hangingPunct="0">
              <a:spcBef>
                <a:spcPct val="0"/>
              </a:spcBef>
              <a:spcAft>
                <a:spcPct val="0"/>
              </a:spcAft>
              <a:defRPr>
                <a:solidFill>
                  <a:schemeClr val="tx1"/>
                </a:solidFill>
                <a:latin typeface="Arial" pitchFamily="34" charset="0"/>
                <a:ea typeface="SimSun" pitchFamily="2" charset="-122"/>
              </a:defRPr>
            </a:lvl6pPr>
            <a:lvl7pPr marL="2930195" indent="-225400" eaLnBrk="0" fontAlgn="base" hangingPunct="0">
              <a:spcBef>
                <a:spcPct val="0"/>
              </a:spcBef>
              <a:spcAft>
                <a:spcPct val="0"/>
              </a:spcAft>
              <a:defRPr>
                <a:solidFill>
                  <a:schemeClr val="tx1"/>
                </a:solidFill>
                <a:latin typeface="Arial" pitchFamily="34" charset="0"/>
                <a:ea typeface="SimSun" pitchFamily="2" charset="-122"/>
              </a:defRPr>
            </a:lvl7pPr>
            <a:lvl8pPr marL="3380994" indent="-225400" eaLnBrk="0" fontAlgn="base" hangingPunct="0">
              <a:spcBef>
                <a:spcPct val="0"/>
              </a:spcBef>
              <a:spcAft>
                <a:spcPct val="0"/>
              </a:spcAft>
              <a:defRPr>
                <a:solidFill>
                  <a:schemeClr val="tx1"/>
                </a:solidFill>
                <a:latin typeface="Arial" pitchFamily="34" charset="0"/>
                <a:ea typeface="SimSun" pitchFamily="2" charset="-122"/>
              </a:defRPr>
            </a:lvl8pPr>
            <a:lvl9pPr marL="3831793" indent="-2254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24A15105-A3D8-4389-959A-BED06B162D02}" type="slidenum">
              <a:rPr lang="en-CA" altLang="zh-CN">
                <a:solidFill>
                  <a:prstClr val="black"/>
                </a:solidFill>
                <a:latin typeface="Calibri" pitchFamily="34" charset="0"/>
              </a:rPr>
              <a:pPr eaLnBrk="1" hangingPunct="1"/>
              <a:t>30</a:t>
            </a:fld>
            <a:endParaRPr lang="en-CA" altLang="zh-CN" dirty="0">
              <a:solidFill>
                <a:prstClr val="black"/>
              </a:solidFill>
              <a:latin typeface="Calibri" pitchFamily="34" charset="0"/>
            </a:endParaRPr>
          </a:p>
        </p:txBody>
      </p:sp>
      <p:sp>
        <p:nvSpPr>
          <p:cNvPr id="152579" name="Rectangle 2"/>
          <p:cNvSpPr>
            <a:spLocks noGrp="1" noRot="1" noChangeAspect="1" noChangeArrowheads="1" noTextEdit="1"/>
          </p:cNvSpPr>
          <p:nvPr>
            <p:ph type="sldImg"/>
          </p:nvPr>
        </p:nvSpPr>
        <p:spPr bwMode="auto">
          <a:xfrm>
            <a:off x="1106488"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xfrm>
            <a:off x="679451" y="4411790"/>
            <a:ext cx="5507659" cy="55589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592"/>
              </a:spcAft>
            </a:pPr>
            <a:r>
              <a:rPr lang="es-MX" b="1" dirty="0" smtClean="0"/>
              <a:t>Notas del Conferencista</a:t>
            </a:r>
          </a:p>
          <a:p>
            <a:pPr>
              <a:spcAft>
                <a:spcPts val="586"/>
              </a:spcAft>
            </a:pPr>
            <a:r>
              <a:rPr lang="es-MX" altLang="zh-CN" dirty="0" smtClean="0"/>
              <a:t>El objetivo de este estudio fue analizar la evidencia disponible sobre la seguridad cardiovascular de los AINEne y coxibs. Se extrajeron datos de estudios controlados aleatorizados a gran escala para comparar cualquier droga antiinflamatoria no-esteroidea (AINE) con otros AINEs o un placebo. El resultado primario fue infarto del miocardio. Los resultados secundarios incluyeron accidente vascular cerebral, muerte por enfermedad cardiovascular, y muerte por cualquier causa. El criterio de evaluación compuesto fue infarto del miocardio no-fatal, accidente vascular cerebral no-fatal, </a:t>
            </a:r>
            <a:br>
              <a:rPr lang="es-MX" altLang="zh-CN" dirty="0" smtClean="0"/>
            </a:br>
            <a:r>
              <a:rPr lang="es-MX" altLang="zh-CN" dirty="0" smtClean="0"/>
              <a:t>o muerte cardiovascular en comparación con el  placebo.</a:t>
            </a:r>
          </a:p>
          <a:p>
            <a:pPr>
              <a:spcAft>
                <a:spcPts val="586"/>
              </a:spcAft>
            </a:pPr>
            <a:r>
              <a:rPr lang="es-MX" altLang="zh-CN" dirty="0" smtClean="0"/>
              <a:t>El análisis incluyó datos de 31 estudios (n = 116,429 pacientes) con</a:t>
            </a:r>
            <a:br>
              <a:rPr lang="es-MX" altLang="zh-CN" dirty="0" smtClean="0"/>
            </a:br>
            <a:r>
              <a:rPr lang="es-MX" altLang="zh-CN" dirty="0" smtClean="0"/>
              <a:t>&gt;115,000 paciente-años. Los pacientes fueron asignados a naproxeno, ibuprofeno, diclofenaco, celecoxib, etoricoxib, rofecoxib, lumiracoxib o un placebo. </a:t>
            </a:r>
          </a:p>
          <a:p>
            <a:pPr>
              <a:spcAft>
                <a:spcPts val="586"/>
              </a:spcAft>
            </a:pPr>
            <a:r>
              <a:rPr lang="es-MX" altLang="zh-CN" dirty="0" smtClean="0"/>
              <a:t>Todas las drogas estuvieron aparentemente asociadas con mayores riesgos del criterio de evaluación compuesto. Todos los AINEs excepto naproxeno tuvieron una razón de tasas estimada mayor de 1.3, que es el indicador generalmente aceptado de aumento en el riesgo clínicamente relevante. </a:t>
            </a:r>
          </a:p>
          <a:p>
            <a:pPr>
              <a:spcAft>
                <a:spcPts val="586"/>
              </a:spcAft>
            </a:pPr>
            <a:r>
              <a:rPr lang="es-MX" altLang="zh-CN" dirty="0" smtClean="0"/>
              <a:t>Los autores concluyeron que aunque sigue habiendo incertidumbre, existe poca evidencia que sugiera que cualquiera de las drogas investigadas son seguras en términos cardiovasculares. Naproxeno fue aparentemente el menos dañino. El riesgo cardiovascular debe tomarse en cuenta al prescribir cualquier AINE.</a:t>
            </a:r>
          </a:p>
          <a:p>
            <a:pPr>
              <a:spcAft>
                <a:spcPts val="592"/>
              </a:spcAft>
            </a:pPr>
            <a:r>
              <a:rPr lang="es-MX" altLang="zh-CN" b="1" dirty="0" smtClean="0"/>
              <a:t>Referencia</a:t>
            </a:r>
          </a:p>
          <a:p>
            <a:pPr>
              <a:spcAft>
                <a:spcPts val="592"/>
              </a:spcAft>
            </a:pPr>
            <a:r>
              <a:rPr lang="en-CA" altLang="zh-CN" dirty="0" smtClean="0"/>
              <a:t>Trelle S </a:t>
            </a:r>
            <a:r>
              <a:rPr lang="en-CA" altLang="zh-CN" i="1" dirty="0" smtClean="0"/>
              <a:t>et al. </a:t>
            </a:r>
            <a:r>
              <a:rPr lang="en-CA" altLang="zh-CN" dirty="0" smtClean="0"/>
              <a:t>Cardiovascular safety of non-steroidal anti-inflammatory drugs: </a:t>
            </a:r>
            <a:br>
              <a:rPr lang="en-CA" altLang="zh-CN" dirty="0" smtClean="0"/>
            </a:br>
            <a:r>
              <a:rPr lang="en-CA" altLang="zh-CN" dirty="0" smtClean="0"/>
              <a:t>network meta-analysis. </a:t>
            </a:r>
            <a:r>
              <a:rPr lang="en-CA" altLang="zh-CN" i="1" dirty="0" smtClean="0"/>
              <a:t>BMJ</a:t>
            </a:r>
            <a:r>
              <a:rPr lang="en-CA" altLang="zh-CN" dirty="0" smtClean="0"/>
              <a:t> 2011; 342:c7086.</a:t>
            </a:r>
            <a:endParaRPr lang="en-CA"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5535736"/>
          </a:xfrm>
        </p:spPr>
        <p:txBody>
          <a:bodyPr/>
          <a:lstStyle/>
          <a:p>
            <a:r>
              <a:rPr lang="es-MX" b="1" dirty="0" smtClean="0"/>
              <a:t>Notas del Conferencista</a:t>
            </a:r>
          </a:p>
          <a:p>
            <a:pPr>
              <a:spcAft>
                <a:spcPts val="600"/>
              </a:spcAft>
            </a:pPr>
            <a:r>
              <a:rPr lang="es-MX" dirty="0" smtClean="0"/>
              <a:t>La revisión sistemática y el meta-análisis incluyeron 28 estudios de observación para suponer riesgos relativos  (RR) de complicaciones del tracto GI superior (UGIC, por sus siglas en inglés) asociadas con el uso de 16 AINEs diferentes.</a:t>
            </a:r>
          </a:p>
          <a:p>
            <a:pPr>
              <a:spcAft>
                <a:spcPts val="600"/>
              </a:spcAft>
            </a:pPr>
            <a:r>
              <a:rPr lang="es-MX" dirty="0" smtClean="0"/>
              <a:t>Usando modelos de efectos aleatorios, los RRs combinados estuvieron en el rango de 1.43 (IC 95% 0.65, 3.15) para aceclofenaco a 18.45 (IC 95% 10.99, 30.97) para azapropazona. El RR combinado fue menor de 2 para aceclofenaco, celecoxib e ibuprofeno; entre 2 y menos de 4 para rofecoxib, sulindaco, diclofenaco, meloxicam, nimesulida y ketoprofeno; entre 4 y menos de 5 para tenoxicam, naproxeno, indometacina y diflunisal; y mayor de 5 para piroxicam, ketorolaco y azapropazona.</a:t>
            </a:r>
          </a:p>
          <a:p>
            <a:pPr>
              <a:spcAft>
                <a:spcPts val="600"/>
              </a:spcAft>
            </a:pPr>
            <a:r>
              <a:rPr lang="es-MX" dirty="0" smtClean="0"/>
              <a:t>Este análisis confirmó la variabilidad en el riesgo de UGIC entre AINEs individuales como se usan en la práctica clínica.</a:t>
            </a:r>
          </a:p>
          <a:p>
            <a:r>
              <a:rPr lang="es-MX" b="1" dirty="0" smtClean="0"/>
              <a:t>Referencia</a:t>
            </a:r>
          </a:p>
          <a:p>
            <a:pPr defTabSz="901549">
              <a:defRPr/>
            </a:pPr>
            <a:r>
              <a:rPr lang="en-CA" dirty="0" smtClean="0"/>
              <a:t>Castellsague J </a:t>
            </a:r>
            <a:r>
              <a:rPr lang="en-CA" i="1" dirty="0" smtClean="0"/>
              <a:t>et al. </a:t>
            </a:r>
            <a:r>
              <a:rPr lang="en-CA" dirty="0" smtClean="0"/>
              <a:t>Safety of Non-Steroidal Anti-Inflammatory Drugs (SOS) Project. Individual NSAIDs and upper gastrointestinal complications: a systematic review and meta-analysis of observational studies (the SOS project). </a:t>
            </a:r>
            <a:r>
              <a:rPr lang="en-CA" i="1" dirty="0" smtClean="0"/>
              <a:t>Drug Saf</a:t>
            </a:r>
            <a:r>
              <a:rPr lang="en-CA" dirty="0" smtClean="0"/>
              <a:t> 2012; </a:t>
            </a:r>
            <a:br>
              <a:rPr lang="en-CA" dirty="0" smtClean="0"/>
            </a:br>
            <a:r>
              <a:rPr lang="en-CA" dirty="0" smtClean="0"/>
              <a:t>35(12):1127-46.</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2121000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06488"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332656" y="4216152"/>
            <a:ext cx="5494957" cy="55961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9" tIns="44311" rIns="88619" bIns="44311"/>
          <a:lstStyle/>
          <a:p>
            <a:r>
              <a:rPr lang="es-MX" b="1" dirty="0" smtClean="0"/>
              <a:t>Notas del Conferencista</a:t>
            </a:r>
          </a:p>
          <a:p>
            <a:r>
              <a:rPr lang="es-MX" altLang="zh-CN" sz="1200" dirty="0" smtClean="0"/>
              <a:t>La mayoría de las droga antiinflamatorias han sido asociadas con efectos secundarios gastrointestinales (GI). El daño a la mucosa GI puede ir desde lesiones endoscópicas sin manifestaciones clínicas hasta complicaciones del GI superior graves que en algunos casos pueden ser fatales. Esta gráfica proporciona el riesgo relativo de una variedad de factores de complicaciones GI asociados con AINEne/coxibs. La hemorragia del GI superior previa es el factor de predicción más importante de hemorragia futura del tracto GI superior</a:t>
            </a:r>
            <a:r>
              <a:rPr lang="es-MX" altLang="zh-CN" dirty="0" smtClean="0"/>
              <a:t>.</a:t>
            </a:r>
          </a:p>
          <a:p>
            <a:r>
              <a:rPr lang="es-MX" altLang="zh-CN" b="1" dirty="0" smtClean="0"/>
              <a:t>Referencias</a:t>
            </a:r>
          </a:p>
          <a:p>
            <a:r>
              <a:rPr lang="en-US" altLang="zh-CN" noProof="0" dirty="0" smtClean="0"/>
              <a:t>Bardou M, Barkun AN. Preventing the gastrointestinal adverse effects of nonsteroidal </a:t>
            </a:r>
            <a:br>
              <a:rPr lang="en-US" altLang="zh-CN" noProof="0" dirty="0" smtClean="0"/>
            </a:br>
            <a:r>
              <a:rPr lang="en-US" altLang="zh-CN" noProof="0" dirty="0" smtClean="0"/>
              <a:t>anti-inflammatory drugs: from risk factor identification to risk factor intervention. </a:t>
            </a:r>
            <a:br>
              <a:rPr lang="en-US" altLang="zh-CN" noProof="0" dirty="0" smtClean="0"/>
            </a:br>
            <a:r>
              <a:rPr lang="en-US" altLang="zh-CN" i="1" noProof="0" dirty="0" smtClean="0"/>
              <a:t>Joint Bone Spine </a:t>
            </a:r>
            <a:r>
              <a:rPr lang="en-US" altLang="zh-CN" noProof="0" dirty="0" smtClean="0"/>
              <a:t>2010; 77(1):6-12. </a:t>
            </a:r>
          </a:p>
          <a:p>
            <a:r>
              <a:rPr lang="en-US" altLang="zh-CN" noProof="0" dirty="0" smtClean="0"/>
              <a:t>Gabriel SE </a:t>
            </a:r>
            <a:r>
              <a:rPr lang="en-US" altLang="zh-CN" i="1" noProof="0" dirty="0" smtClean="0"/>
              <a:t>et al. </a:t>
            </a:r>
            <a:r>
              <a:rPr lang="en-US" altLang="zh-CN" noProof="0" dirty="0" smtClean="0"/>
              <a:t>Risk for serious gastrointestinal complications related to use of nonsteroidal anti-inflammatory drugs. A meta-analysis. </a:t>
            </a:r>
            <a:r>
              <a:rPr lang="en-US" altLang="zh-CN" i="1" noProof="0" dirty="0" smtClean="0"/>
              <a:t>Ann Intern Med </a:t>
            </a:r>
            <a:r>
              <a:rPr lang="en-US" altLang="zh-CN" noProof="0" dirty="0" smtClean="0"/>
              <a:t>1991; 115(10):787-96.</a:t>
            </a:r>
          </a:p>
          <a:p>
            <a:r>
              <a:rPr lang="en-US" altLang="zh-CN" noProof="0" dirty="0" smtClean="0"/>
              <a:t>García Rodríguez LA, Hernández-Díaz S. The risk of upper gastrointestinal complications associated with nonsteroidal anti-inflammatory drugs, glucocorticoids, acetaminophen, and combinations of these agents. </a:t>
            </a:r>
            <a:r>
              <a:rPr lang="en-US" altLang="zh-CN" i="1" noProof="0" dirty="0" smtClean="0"/>
              <a:t>Arthritis Res </a:t>
            </a:r>
            <a:r>
              <a:rPr lang="en-US" altLang="zh-CN" noProof="0" dirty="0" smtClean="0"/>
              <a:t>2001; 3(2):98-101.</a:t>
            </a:r>
          </a:p>
          <a:p>
            <a:r>
              <a:rPr lang="en-US" altLang="zh-CN" noProof="0" dirty="0" smtClean="0"/>
              <a:t>García Rodríguez LA, Jick H. Risk of upper gastrointestinal bleeding and perforation associated with individual non-steroidal anti-inflammatory drugs. </a:t>
            </a:r>
            <a:r>
              <a:rPr lang="en-US" altLang="zh-CN" i="1" noProof="0" dirty="0" smtClean="0"/>
              <a:t>Lancet </a:t>
            </a:r>
            <a:r>
              <a:rPr lang="en-US" altLang="zh-CN" noProof="0" dirty="0" smtClean="0"/>
              <a:t>1994; 343(8900):769-72.</a:t>
            </a:r>
          </a:p>
          <a:p>
            <a:endParaRPr lang="es-MX" altLang="zh-CN" dirty="0" smtClean="0"/>
          </a:p>
          <a:p>
            <a:endParaRPr lang="es-MX" altLang="zh-CN" dirty="0" smtClean="0"/>
          </a:p>
          <a:p>
            <a:endParaRPr lang="es-MX" altLang="zh-CN" dirty="0" smtClean="0"/>
          </a:p>
          <a:p>
            <a:endParaRPr lang="es-MX" altLang="zh-CN" dirty="0" smtClean="0"/>
          </a:p>
          <a:p>
            <a:endParaRPr lang="es-MX" altLang="zh-CN" dirty="0" smtClean="0"/>
          </a:p>
          <a:p>
            <a:endParaRPr lang="es-MX" altLang="zh-CN" dirty="0" smtClean="0"/>
          </a:p>
        </p:txBody>
      </p:sp>
      <p:sp>
        <p:nvSpPr>
          <p:cNvPr id="4" name="Slide Number Placeholder 3"/>
          <p:cNvSpPr>
            <a:spLocks noGrp="1"/>
          </p:cNvSpPr>
          <p:nvPr>
            <p:ph type="sldNum" sz="quarter" idx="5"/>
          </p:nvPr>
        </p:nvSpPr>
        <p:spPr>
          <a:xfrm>
            <a:off x="3884613" y="8829967"/>
            <a:ext cx="2971800" cy="464820"/>
          </a:xfrm>
        </p:spPr>
        <p:txBody>
          <a:bodyPr/>
          <a:lstStyle/>
          <a:p>
            <a:fld id="{C869435C-097B-40B4-A7F6-991F06607D84}" type="slidenum">
              <a:rPr lang="en-CA" smtClean="0">
                <a:solidFill>
                  <a:prstClr val="black"/>
                </a:solidFill>
              </a:rPr>
              <a:pPr/>
              <a:t>32</a:t>
            </a:fld>
            <a:endParaRPr lang="en-CA"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364" y="8829186"/>
            <a:ext cx="2972016" cy="465719"/>
          </a:xfrm>
          <a:prstGeom prst="rect">
            <a:avLst/>
          </a:prstGeom>
          <a:noFill/>
          <a:ln w="9525">
            <a:noFill/>
            <a:miter lim="800000"/>
            <a:headEnd/>
            <a:tailEnd/>
          </a:ln>
        </p:spPr>
        <p:txBody>
          <a:bodyPr lIns="93177" tIns="46589" rIns="93177" bIns="46589" anchor="b"/>
          <a:lstStyle/>
          <a:p>
            <a:pPr algn="r" defTabSz="931863"/>
            <a:fld id="{8281C529-1F92-488C-9A17-1BE095CCBF35}" type="slidenum">
              <a:rPr lang="en-GB" sz="1200">
                <a:solidFill>
                  <a:prstClr val="black"/>
                </a:solidFill>
              </a:rPr>
              <a:pPr algn="r" defTabSz="931863"/>
              <a:t>33</a:t>
            </a:fld>
            <a:endParaRPr lang="en-GB" sz="1200" dirty="0">
              <a:solidFill>
                <a:prstClr val="black"/>
              </a:solidFill>
            </a:endParaRPr>
          </a:p>
        </p:txBody>
      </p:sp>
      <p:sp>
        <p:nvSpPr>
          <p:cNvPr id="139267" name="Rectangle 7"/>
          <p:cNvSpPr txBox="1">
            <a:spLocks noGrp="1" noChangeArrowheads="1"/>
          </p:cNvSpPr>
          <p:nvPr/>
        </p:nvSpPr>
        <p:spPr bwMode="auto">
          <a:xfrm>
            <a:off x="3884364" y="8829186"/>
            <a:ext cx="2972016" cy="465719"/>
          </a:xfrm>
          <a:prstGeom prst="rect">
            <a:avLst/>
          </a:prstGeom>
          <a:noFill/>
          <a:ln w="9525">
            <a:noFill/>
            <a:miter lim="800000"/>
            <a:headEnd/>
            <a:tailEnd/>
          </a:ln>
        </p:spPr>
        <p:txBody>
          <a:bodyPr lIns="95395" tIns="47697" rIns="95395" bIns="47697" anchor="b"/>
          <a:lstStyle/>
          <a:p>
            <a:pPr algn="r" defTabSz="954088"/>
            <a:fld id="{47382E07-B18D-4EF9-AAB4-3D35B7B228E0}" type="slidenum">
              <a:rPr lang="en-US" sz="1200">
                <a:solidFill>
                  <a:prstClr val="black"/>
                </a:solidFill>
              </a:rPr>
              <a:pPr algn="r" defTabSz="954088"/>
              <a:t>33</a:t>
            </a:fld>
            <a:endParaRPr lang="en-US" sz="1200" dirty="0">
              <a:solidFill>
                <a:prstClr val="black"/>
              </a:solidFill>
            </a:endParaRPr>
          </a:p>
        </p:txBody>
      </p:sp>
      <p:sp>
        <p:nvSpPr>
          <p:cNvPr id="139268" name="Rectangle 2"/>
          <p:cNvSpPr>
            <a:spLocks noGrp="1" noRot="1" noChangeAspect="1" noChangeArrowheads="1" noTextEdit="1"/>
          </p:cNvSpPr>
          <p:nvPr>
            <p:ph type="sldImg"/>
          </p:nvPr>
        </p:nvSpPr>
        <p:spPr>
          <a:xfrm>
            <a:off x="1106488" y="695325"/>
            <a:ext cx="4648200" cy="3486150"/>
          </a:xfrm>
          <a:solidFill>
            <a:srgbClr val="FFFFFF"/>
          </a:solidFill>
          <a:ln/>
        </p:spPr>
      </p:sp>
      <p:sp>
        <p:nvSpPr>
          <p:cNvPr id="139269" name="Rectangle 3"/>
          <p:cNvSpPr>
            <a:spLocks noGrp="1" noChangeArrowheads="1"/>
          </p:cNvSpPr>
          <p:nvPr>
            <p:ph type="body" idx="1"/>
          </p:nvPr>
        </p:nvSpPr>
        <p:spPr>
          <a:xfrm>
            <a:off x="687099" y="4416091"/>
            <a:ext cx="5483807" cy="4782499"/>
          </a:xfrm>
          <a:noFill/>
        </p:spPr>
        <p:txBody>
          <a:bodyPr lIns="95395" tIns="47697" rIns="95395" bIns="47697">
            <a:noAutofit/>
          </a:bodyPr>
          <a:lstStyle/>
          <a:p>
            <a:pPr defTabSz="954088"/>
            <a:r>
              <a:rPr lang="es-MX" sz="1050" b="1" dirty="0" smtClean="0"/>
              <a:t>Notas del Conferencista</a:t>
            </a:r>
          </a:p>
          <a:p>
            <a:pPr defTabSz="954088"/>
            <a:r>
              <a:rPr lang="es-MX" sz="1050" dirty="0" smtClean="0"/>
              <a:t>La mayoría de los estudios de resultados gastrointestinales anteriores se enfocaban principalmente en eventos del tracto gastrointestinal superior. Sin embargo, es importante considerar la seguridad a lo largo de </a:t>
            </a:r>
            <a:r>
              <a:rPr lang="es-MX" sz="1050" b="1" dirty="0" smtClean="0"/>
              <a:t>todo</a:t>
            </a:r>
            <a:r>
              <a:rPr lang="es-MX" sz="1050" dirty="0" smtClean="0"/>
              <a:t> el tracto gastrointestinal al seleccionar un analgésico.</a:t>
            </a:r>
          </a:p>
          <a:p>
            <a:pPr defTabSz="954088"/>
            <a:r>
              <a:rPr lang="es-MX" sz="1050" dirty="0" smtClean="0"/>
              <a:t>La importancia y relevancia clínica de los eventos del tracto gastrointestinal inferior asociados con AINEne y coxibs cada día es más reconocida. Evidencia sólida indica que los efectos adversos GI de los </a:t>
            </a:r>
            <a:r>
              <a:rPr lang="es-MX" altLang="ko-KR" sz="1050" dirty="0" smtClean="0">
                <a:ea typeface="Gulim" pitchFamily="34" charset="-127"/>
              </a:rPr>
              <a:t>AINEne o coxibs no se limitan al Tracto Gastrointestinal Superior. De hecho, los estudios sugieren que los </a:t>
            </a:r>
            <a:r>
              <a:rPr lang="es-MX" sz="1050" dirty="0" smtClean="0"/>
              <a:t>pacientes que toman AINEne/coxibs tienen mayor riesgo de reportar eventos clínicos del tracto GI inferior. (tracto gastrointestinal inferior se refiere aquí a la parte distal al ligamento de Treitz o al cuarto segmento del duodeno.) Sin embargo, el riesgo asociado con los coxibs en este respecto parece ser mucho menor que el riesgo asociado con los AINEne.</a:t>
            </a:r>
          </a:p>
          <a:p>
            <a:pPr marL="171450" marR="0" indent="-171450" algn="l" defTabSz="914400" rtl="0" eaLnBrk="1" fontAlgn="auto" latinLnBrk="0" hangingPunct="1">
              <a:buClrTx/>
              <a:buSzTx/>
              <a:buFontTx/>
              <a:buNone/>
              <a:tabLst/>
              <a:defRPr/>
            </a:pPr>
            <a:r>
              <a:rPr lang="es-MX" sz="1050" b="1" dirty="0" smtClean="0">
                <a:ea typeface="ヒラギノ角ゴ Pro W3" pitchFamily="16" charset="-128"/>
              </a:rPr>
              <a:t>Referencias</a:t>
            </a:r>
          </a:p>
          <a:p>
            <a:r>
              <a:rPr lang="en-US" sz="1050" dirty="0" smtClean="0">
                <a:ea typeface="ヒラギノ角ゴ Pro W3" pitchFamily="16" charset="-128"/>
              </a:rPr>
              <a:t>Allison </a:t>
            </a:r>
            <a:r>
              <a:rPr lang="en-US" sz="1050" i="1" dirty="0" smtClean="0">
                <a:ea typeface="ヒラギノ角ゴ Pro W3" pitchFamily="16" charset="-128"/>
              </a:rPr>
              <a:t>MC et al.</a:t>
            </a:r>
            <a:r>
              <a:rPr lang="en-US" sz="1050" dirty="0" smtClean="0">
                <a:ea typeface="ヒラギノ角ゴ Pro W3" pitchFamily="16" charset="-128"/>
              </a:rPr>
              <a:t> </a:t>
            </a:r>
            <a:r>
              <a:rPr lang="en-CA" sz="1050" dirty="0" smtClean="0"/>
              <a:t>Gastrointestinal damage associated with the use of nonsteroidal antiinflammatory drugs. </a:t>
            </a:r>
            <a:r>
              <a:rPr lang="en-US" sz="1050" i="1" dirty="0" smtClean="0">
                <a:ea typeface="ヒラギノ角ゴ Pro W3" pitchFamily="16" charset="-128"/>
              </a:rPr>
              <a:t>N Engl J Med</a:t>
            </a:r>
            <a:r>
              <a:rPr lang="en-US" sz="1050" dirty="0" smtClean="0">
                <a:ea typeface="ヒラギノ角ゴ Pro W3" pitchFamily="16" charset="-128"/>
              </a:rPr>
              <a:t> 1992; 327(11):749-54; </a:t>
            </a:r>
            <a:endParaRPr lang="en-CA" sz="1050" b="1" dirty="0" smtClean="0"/>
          </a:p>
          <a:p>
            <a:r>
              <a:rPr lang="pt-BR" altLang="ko-KR" sz="1050" dirty="0" smtClean="0">
                <a:ea typeface="Batang" pitchFamily="18" charset="-127"/>
                <a:cs typeface="ＭＳ Ｐゴシック" pitchFamily="34" charset="-128"/>
              </a:rPr>
              <a:t>Chan FK </a:t>
            </a:r>
            <a:r>
              <a:rPr lang="pt-BR" altLang="ko-KR" sz="1050" i="1" dirty="0" smtClean="0">
                <a:ea typeface="Batang" pitchFamily="18" charset="-127"/>
                <a:cs typeface="ＭＳ Ｐゴシック" pitchFamily="34" charset="-128"/>
              </a:rPr>
              <a:t>et al. </a:t>
            </a:r>
            <a:r>
              <a:rPr lang="en-CA" sz="1050" dirty="0" smtClean="0"/>
              <a:t>Celecoxib versus diclofenac and omeprazole in reducing the risk of recurrent ulcer bleeding in patients with arthritis. </a:t>
            </a:r>
            <a:r>
              <a:rPr lang="en-GB" sz="1050" i="1" dirty="0" smtClean="0">
                <a:ea typeface="Batang" pitchFamily="18" charset="-127"/>
                <a:cs typeface="ＭＳ Ｐゴシック" pitchFamily="34" charset="-128"/>
              </a:rPr>
              <a:t>N Engl J Med</a:t>
            </a:r>
            <a:r>
              <a:rPr lang="en-GB" sz="1050" dirty="0" smtClean="0">
                <a:ea typeface="Batang" pitchFamily="18" charset="-127"/>
                <a:cs typeface="ＭＳ Ｐゴシック" pitchFamily="34" charset="-128"/>
              </a:rPr>
              <a:t> 2002; 347(26):2104-10.</a:t>
            </a:r>
          </a:p>
          <a:p>
            <a:r>
              <a:rPr lang="pt-BR" altLang="ko-KR" sz="1050" dirty="0" smtClean="0">
                <a:ea typeface="Batang" pitchFamily="18" charset="-127"/>
                <a:cs typeface="ＭＳ Ｐゴシック" pitchFamily="34" charset="-128"/>
              </a:rPr>
              <a:t>Fujimori S </a:t>
            </a:r>
            <a:r>
              <a:rPr lang="pt-BR" altLang="ko-KR" sz="1050" i="1" dirty="0" smtClean="0">
                <a:ea typeface="Batang" pitchFamily="18" charset="-127"/>
                <a:cs typeface="ＭＳ Ｐゴシック" pitchFamily="34" charset="-128"/>
              </a:rPr>
              <a:t>et al.</a:t>
            </a:r>
            <a:r>
              <a:rPr lang="pt-BR" altLang="ko-KR" sz="1050" dirty="0" smtClean="0">
                <a:ea typeface="Batang" pitchFamily="18" charset="-127"/>
                <a:cs typeface="ＭＳ Ｐゴシック" pitchFamily="34" charset="-128"/>
              </a:rPr>
              <a:t> </a:t>
            </a:r>
            <a:r>
              <a:rPr lang="en-CA" sz="1050" dirty="0" smtClean="0"/>
              <a:t>Prevention of nonsteroidal anti-inflammatory drug-induced small-intestinal injury by prostaglandin: a pilot randomized controlled trial evaluated by capsule endoscopy. </a:t>
            </a:r>
            <a:br>
              <a:rPr lang="en-CA" sz="1050" dirty="0" smtClean="0"/>
            </a:br>
            <a:r>
              <a:rPr lang="pt-BR" altLang="ko-KR" sz="1050" i="1" dirty="0" smtClean="0">
                <a:ea typeface="Batang" pitchFamily="18" charset="-127"/>
                <a:cs typeface="ＭＳ Ｐゴシック" pitchFamily="34" charset="-128"/>
              </a:rPr>
              <a:t>Gastro Endoscopy</a:t>
            </a:r>
            <a:r>
              <a:rPr lang="pt-BR" altLang="ko-KR" sz="1050" dirty="0" smtClean="0">
                <a:ea typeface="Batang" pitchFamily="18" charset="-127"/>
                <a:cs typeface="ＭＳ Ｐゴシック" pitchFamily="34" charset="-128"/>
              </a:rPr>
              <a:t> 2009; 69(7):1339-46.</a:t>
            </a:r>
          </a:p>
          <a:p>
            <a:r>
              <a:rPr lang="pt-BR" altLang="ko-KR" sz="1050" dirty="0" smtClean="0">
                <a:ea typeface="Batang" pitchFamily="18" charset="-127"/>
                <a:cs typeface="ＭＳ Ｐゴシック" pitchFamily="34" charset="-128"/>
              </a:rPr>
              <a:t>Laine L </a:t>
            </a:r>
            <a:r>
              <a:rPr lang="pt-BR" altLang="ko-KR" sz="1050" i="1" dirty="0" smtClean="0">
                <a:ea typeface="Batang" pitchFamily="18" charset="-127"/>
                <a:cs typeface="ＭＳ Ｐゴシック" pitchFamily="34" charset="-128"/>
              </a:rPr>
              <a:t>et al. </a:t>
            </a:r>
            <a:r>
              <a:rPr lang="en-CA" sz="1050" dirty="0" smtClean="0"/>
              <a:t>Serious lower gastrointestinal clinical events with nonselective NSAID or coxib use. </a:t>
            </a:r>
            <a:r>
              <a:rPr lang="pt-BR" altLang="ko-KR" sz="1050" i="1" dirty="0" smtClean="0">
                <a:ea typeface="Batang" pitchFamily="18" charset="-127"/>
                <a:cs typeface="ＭＳ Ｐゴシック" pitchFamily="34" charset="-128"/>
              </a:rPr>
              <a:t>Gastroenterology</a:t>
            </a:r>
            <a:r>
              <a:rPr lang="pt-BR" altLang="ko-KR" sz="1050" dirty="0" smtClean="0">
                <a:ea typeface="Batang" pitchFamily="18" charset="-127"/>
                <a:cs typeface="ＭＳ Ｐゴシック" pitchFamily="34" charset="-128"/>
              </a:rPr>
              <a:t> 2003; 124(2):288-92.</a:t>
            </a:r>
            <a:endParaRPr lang="en-GB" sz="1050" dirty="0" smtClean="0">
              <a:ea typeface="ヒラギノ角ゴ Pro W3" pitchFamily="16" charset="-128"/>
            </a:endParaRPr>
          </a:p>
          <a:p>
            <a:r>
              <a:rPr lang="pt-BR" altLang="ko-KR" sz="1050" dirty="0" smtClean="0">
                <a:ea typeface="Batang" pitchFamily="18" charset="-127"/>
                <a:cs typeface="ＭＳ Ｐゴシック" pitchFamily="34" charset="-128"/>
              </a:rPr>
              <a:t>Lanas A, Sopeña F. </a:t>
            </a:r>
            <a:r>
              <a:rPr lang="en-CA" altLang="ko-KR" sz="1050" dirty="0" smtClean="0">
                <a:ea typeface="Batang" pitchFamily="18" charset="-127"/>
                <a:cs typeface="ＭＳ Ｐゴシック" pitchFamily="34" charset="-128"/>
              </a:rPr>
              <a:t>Nonsteroidal anti-inflammatory drugs and lower gastrointestinal complications. </a:t>
            </a:r>
            <a:r>
              <a:rPr lang="pt-BR" altLang="ko-KR" sz="1050" i="1" dirty="0" smtClean="0">
                <a:ea typeface="Batang" pitchFamily="18" charset="-127"/>
                <a:cs typeface="ＭＳ Ｐゴシック" pitchFamily="34" charset="-128"/>
              </a:rPr>
              <a:t>Gastroenterol Clin N Am</a:t>
            </a:r>
            <a:r>
              <a:rPr lang="pt-BR" altLang="ko-KR" sz="1050" dirty="0" smtClean="0">
                <a:ea typeface="Batang" pitchFamily="18" charset="-127"/>
                <a:cs typeface="ＭＳ Ｐゴシック" pitchFamily="34" charset="-128"/>
              </a:rPr>
              <a:t> 2009; 38(2):333-53.</a:t>
            </a:r>
            <a:endParaRPr lang="en-CA" sz="1050" b="1" dirty="0" smtClean="0">
              <a:ea typeface="ＭＳ Ｐゴシック" pitchFamily="34" charset="-128"/>
            </a:endParaRPr>
          </a:p>
        </p:txBody>
      </p:sp>
      <p:sp>
        <p:nvSpPr>
          <p:cNvPr id="139270" name="Rectangle 3"/>
          <p:cNvSpPr>
            <a:spLocks noChangeArrowheads="1"/>
          </p:cNvSpPr>
          <p:nvPr/>
        </p:nvSpPr>
        <p:spPr bwMode="auto">
          <a:xfrm>
            <a:off x="695201" y="4465506"/>
            <a:ext cx="5668545" cy="4254362"/>
          </a:xfrm>
          <a:prstGeom prst="rect">
            <a:avLst/>
          </a:prstGeom>
          <a:noFill/>
          <a:ln w="9525">
            <a:noFill/>
            <a:miter lim="800000"/>
            <a:headEnd/>
            <a:tailEnd/>
          </a:ln>
        </p:spPr>
        <p:txBody>
          <a:bodyPr lIns="97665" tIns="48833" rIns="97665" bIns="48833"/>
          <a:lstStyle/>
          <a:p>
            <a:pPr marL="271463" indent="-271463" defTabSz="954088">
              <a:lnSpc>
                <a:spcPct val="90000"/>
              </a:lnSpc>
              <a:spcBef>
                <a:spcPct val="50000"/>
              </a:spcBef>
              <a:buFontTx/>
              <a:buChar char="•"/>
            </a:pPr>
            <a:endParaRPr lang="en-GB" sz="1000"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04900" y="695325"/>
            <a:ext cx="4649788"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685800" y="4412940"/>
            <a:ext cx="5486400" cy="5394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9" tIns="44311" rIns="88619" bIns="44311"/>
          <a:lstStyle/>
          <a:p>
            <a:r>
              <a:rPr lang="es-MX" b="1" dirty="0" smtClean="0"/>
              <a:t>Notas del Conferencista</a:t>
            </a:r>
          </a:p>
          <a:p>
            <a:pPr>
              <a:spcAft>
                <a:spcPts val="600"/>
              </a:spcAft>
            </a:pPr>
            <a:r>
              <a:rPr lang="es-MX" altLang="zh-CN" dirty="0" smtClean="0"/>
              <a:t>En 2006, La tercera Conferencia de Consenso Canadiense recomendó que todos los pacientes que toman ASA que reciben una prescripción de un coxib o un AINEne también deben recibir un PPI, independientemente de su nivel de riesgo gastrointestinal.</a:t>
            </a:r>
          </a:p>
          <a:p>
            <a:pPr>
              <a:spcAft>
                <a:spcPts val="600"/>
              </a:spcAft>
            </a:pPr>
            <a:r>
              <a:rPr lang="es-MX" altLang="zh-CN" dirty="0" smtClean="0"/>
              <a:t>Aunque esta recomendación demostró ser controversial, la justificación fue que ASA se prescribe a pacientes con comorbilidades que por sí mismas son factores de riesgo gastrointestinal.  Es importante mencionar que algunos pacientes pueden tomar ASA porque piensan que será benéfico sin tener necesariamente alguna comorbilidad.</a:t>
            </a:r>
          </a:p>
          <a:p>
            <a:r>
              <a:rPr lang="es-MX" altLang="zh-CN" b="1" dirty="0" smtClean="0"/>
              <a:t>Referencia</a:t>
            </a:r>
          </a:p>
          <a:p>
            <a:r>
              <a:rPr lang="en-CA" altLang="zh-CN" dirty="0" smtClean="0"/>
              <a:t>Tannenbaum H </a:t>
            </a:r>
            <a:r>
              <a:rPr lang="en-CA" altLang="zh-CN" i="1" dirty="0" smtClean="0"/>
              <a:t>et al. </a:t>
            </a:r>
            <a:r>
              <a:rPr lang="en-CA" altLang="zh-CN" dirty="0" smtClean="0"/>
              <a:t>An evidence-based approach to prescribing nonsteroidal antiinflammatory drugs. Third Canadian Consensus Conference. </a:t>
            </a:r>
            <a:r>
              <a:rPr lang="en-CA" altLang="zh-CN" i="1" dirty="0" smtClean="0"/>
              <a:t>J Rheumatol </a:t>
            </a:r>
            <a:r>
              <a:rPr lang="en-CA" altLang="zh-CN" dirty="0" smtClean="0"/>
              <a:t>2006; 33(1):140-57.</a:t>
            </a:r>
          </a:p>
          <a:p>
            <a:endParaRPr lang="es-MX" altLang="zh-CN" dirty="0" smtClean="0"/>
          </a:p>
          <a:p>
            <a:endParaRPr lang="es-MX" altLang="zh-CN" dirty="0" smtClean="0"/>
          </a:p>
          <a:p>
            <a:endParaRPr lang="es-MX" altLang="zh-CN" dirty="0" smtClean="0"/>
          </a:p>
        </p:txBody>
      </p:sp>
      <p:sp>
        <p:nvSpPr>
          <p:cNvPr id="4" name="Slide Number Placeholder 3"/>
          <p:cNvSpPr>
            <a:spLocks noGrp="1"/>
          </p:cNvSpPr>
          <p:nvPr>
            <p:ph type="sldNum" sz="quarter" idx="5"/>
          </p:nvPr>
        </p:nvSpPr>
        <p:spPr>
          <a:xfrm>
            <a:off x="3884613" y="8829967"/>
            <a:ext cx="2971800" cy="464820"/>
          </a:xfrm>
        </p:spPr>
        <p:txBody>
          <a:bodyPr/>
          <a:lstStyle/>
          <a:p>
            <a:fld id="{C869435C-097B-40B4-A7F6-991F06607D84}" type="slidenum">
              <a:rPr lang="en-CA" smtClean="0">
                <a:solidFill>
                  <a:prstClr val="black"/>
                </a:solidFill>
              </a:rPr>
              <a:pPr/>
              <a:t>34</a:t>
            </a:fld>
            <a:endParaRPr lang="en-CA"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35</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260648" y="4415789"/>
            <a:ext cx="6597352" cy="4782801"/>
          </a:xfrm>
        </p:spPr>
        <p:txBody>
          <a:bodyPr>
            <a:noAutofit/>
          </a:bodyPr>
          <a:lstStyle/>
          <a:p>
            <a:pPr>
              <a:spcBef>
                <a:spcPct val="0"/>
              </a:spcBef>
              <a:spcAft>
                <a:spcPts val="300"/>
              </a:spcAft>
            </a:pPr>
            <a:r>
              <a:rPr lang="es-MX" sz="750" b="1" dirty="0" smtClean="0"/>
              <a:t>Notas del Conferencista</a:t>
            </a:r>
          </a:p>
          <a:p>
            <a:pPr>
              <a:spcBef>
                <a:spcPct val="0"/>
              </a:spcBef>
              <a:spcAft>
                <a:spcPts val="300"/>
              </a:spcAft>
            </a:pPr>
            <a:r>
              <a:rPr lang="es-MX" sz="750" dirty="0" smtClean="0">
                <a:ea typeface="MS PGothic" pitchFamily="34" charset="-128"/>
              </a:rPr>
              <a:t>Los opioides han sido usados con éxito para controlar lumbalgia aguda o crónica moderada o severa, especialmente cuando el control adecuado es imposible o improbable con otras drogas analgésicas (ej:  acetaminofén, AINEne, coxibs). Los opioides son teóricamente útiles para los componentes nociceptivo y  neuropático de la  lumbalgia. Los opioides actúan alterando la actividad del sistema límbico para modificar los aspectos sensoriales y afectivos del dolor. Además, activan vías descendentes que modulan la transmisión en la médula espinal y afectan la transducción del estímulo doloroso a impulsos nerviosos.</a:t>
            </a:r>
          </a:p>
          <a:p>
            <a:pPr>
              <a:spcBef>
                <a:spcPct val="0"/>
              </a:spcBef>
              <a:spcAft>
                <a:spcPts val="300"/>
              </a:spcAft>
            </a:pPr>
            <a:r>
              <a:rPr lang="es-MX" sz="750" dirty="0" smtClean="0">
                <a:ea typeface="MS PGothic" pitchFamily="34" charset="-128"/>
              </a:rPr>
              <a:t>Antes de prescribir opioides para un tratamiento a corto-plazo de lumbalgia, se deben considerar los riesgo y los beneficios. El uso de opioides está limitado parcialmente por la disponibilidad y por las regulaciones específicas en cada país. Estudios publicados no han reportado diferencias importantes entre los usados más ampliamente (i.e., tramadol, oxicodona, hidromorfona, morfina) que podrían justificar la recomendación de uno sobre el otro. Cuando se usan opioides, el perfil de seguridad debe ser considerado, particularmente el potencial de abuso y adicción si se usan crónicamente y dependiendo de los factores de riesgo psicológicos del paciente. Eventos adversos anticolinérgicos y sedación son comunes en los ancianos.</a:t>
            </a:r>
          </a:p>
          <a:p>
            <a:pPr>
              <a:spcBef>
                <a:spcPct val="0"/>
              </a:spcBef>
              <a:spcAft>
                <a:spcPts val="300"/>
              </a:spcAft>
            </a:pPr>
            <a:r>
              <a:rPr lang="es-MX" sz="750" dirty="0" smtClean="0">
                <a:ea typeface="MS PGothic" pitchFamily="34" charset="-128"/>
              </a:rPr>
              <a:t>Los profesionales clínicos deben re-evaluar con cuidado a todos los pacientes bajo terapia crónica con opioides que tienen escalaciones repetidas de la dosis. Cuando las dosis del opioide alcanzan 200 mg/día de morfina o equivalente, el monitoreo más frecuente e intenso es generalmente apropiado para tener suficiente información para continuar la terapia o para considerar escalaciones adicionales de la dosis. Podría ser adecuado referir al paciente a una clínica de dolor antes de aumentar la dosis de un opioide. Adicionalmente, se debe considerar la referencia a un especialista para evaluación para todos los pacientes que requieren tratamiento a largo-plazo con opioides.</a:t>
            </a:r>
          </a:p>
          <a:p>
            <a:pPr>
              <a:spcBef>
                <a:spcPct val="0"/>
              </a:spcBef>
              <a:spcAft>
                <a:spcPts val="300"/>
              </a:spcAft>
            </a:pPr>
            <a:endParaRPr lang="es-MX" sz="750" dirty="0" smtClean="0">
              <a:ea typeface="MS PGothic" pitchFamily="34" charset="-128"/>
            </a:endParaRPr>
          </a:p>
          <a:p>
            <a:pPr>
              <a:spcBef>
                <a:spcPct val="0"/>
              </a:spcBef>
              <a:spcAft>
                <a:spcPts val="300"/>
              </a:spcAft>
            </a:pPr>
            <a:r>
              <a:rPr lang="es-MX" sz="750" b="1" dirty="0" smtClean="0">
                <a:ea typeface="MS PGothic" pitchFamily="34" charset="-128"/>
              </a:rPr>
              <a:t>Referencias</a:t>
            </a:r>
            <a:endParaRPr lang="es-MX" sz="750" b="0" dirty="0" smtClean="0">
              <a:ea typeface="MS PGothic" pitchFamily="34" charset="-128"/>
            </a:endParaRPr>
          </a:p>
          <a:p>
            <a:pPr>
              <a:spcBef>
                <a:spcPct val="0"/>
              </a:spcBef>
              <a:spcAft>
                <a:spcPts val="300"/>
              </a:spcAft>
              <a:defRPr/>
            </a:pPr>
            <a:r>
              <a:rPr lang="en-CA" sz="750" dirty="0" smtClean="0">
                <a:ea typeface="MS PGothic" pitchFamily="34" charset="-128"/>
              </a:rPr>
              <a:t>Chou R </a:t>
            </a:r>
            <a:r>
              <a:rPr lang="en-CA" sz="750" i="1" dirty="0" smtClean="0">
                <a:ea typeface="MS PGothic" pitchFamily="34" charset="-128"/>
              </a:rPr>
              <a:t>et al. </a:t>
            </a:r>
            <a:r>
              <a:rPr lang="en-CA" sz="750" dirty="0" smtClean="0">
                <a:ea typeface="MS PGothic" pitchFamily="34" charset="-128"/>
              </a:rPr>
              <a:t>Comparative efficacy and safety of long-acting oral opioids for chronic non-cancer pain: a systematic review. </a:t>
            </a:r>
            <a:br>
              <a:rPr lang="en-CA" sz="750" dirty="0" smtClean="0">
                <a:ea typeface="MS PGothic" pitchFamily="34" charset="-128"/>
              </a:rPr>
            </a:br>
            <a:r>
              <a:rPr lang="en-CA" sz="750" i="1" dirty="0" smtClean="0">
                <a:ea typeface="MS PGothic" pitchFamily="34" charset="-128"/>
              </a:rPr>
              <a:t>J Pain Symptom Manage </a:t>
            </a:r>
            <a:r>
              <a:rPr lang="en-CA" sz="750" dirty="0" smtClean="0">
                <a:ea typeface="MS PGothic" pitchFamily="34" charset="-128"/>
              </a:rPr>
              <a:t>2003; 26(5):1026-48.</a:t>
            </a:r>
          </a:p>
          <a:p>
            <a:pPr>
              <a:spcBef>
                <a:spcPct val="0"/>
              </a:spcBef>
              <a:spcAft>
                <a:spcPts val="300"/>
              </a:spcAft>
              <a:defRPr/>
            </a:pPr>
            <a:r>
              <a:rPr lang="en-CA" sz="750" dirty="0" smtClean="0"/>
              <a:t>Chou R </a:t>
            </a:r>
            <a:r>
              <a:rPr lang="en-CA" sz="750" i="1" dirty="0" smtClean="0"/>
              <a:t>et al. </a:t>
            </a:r>
            <a:r>
              <a:rPr lang="en-CA" sz="750" dirty="0" smtClean="0"/>
              <a:t>Clinical guidelines for the use of chronic opioid therapy in chronic noncancer pain. </a:t>
            </a:r>
            <a:r>
              <a:rPr lang="en-CA" sz="750" i="1" dirty="0" smtClean="0"/>
              <a:t>J Pain </a:t>
            </a:r>
            <a:r>
              <a:rPr lang="en-CA" sz="750" dirty="0" smtClean="0"/>
              <a:t>2009; 10(2):113-30.</a:t>
            </a:r>
          </a:p>
          <a:p>
            <a:pPr>
              <a:spcBef>
                <a:spcPct val="0"/>
              </a:spcBef>
              <a:spcAft>
                <a:spcPts val="300"/>
              </a:spcAft>
              <a:defRPr/>
            </a:pPr>
            <a:r>
              <a:rPr lang="en-CA" sz="750" dirty="0" smtClean="0">
                <a:ea typeface="MS PGothic" pitchFamily="34" charset="-128"/>
              </a:rPr>
              <a:t>Furlan AD</a:t>
            </a:r>
            <a:r>
              <a:rPr lang="en-CA" sz="750" i="1" dirty="0" smtClean="0">
                <a:ea typeface="MS PGothic" pitchFamily="34" charset="-128"/>
              </a:rPr>
              <a:t> et al.</a:t>
            </a:r>
            <a:r>
              <a:rPr lang="en-CA" sz="750" dirty="0" smtClean="0">
                <a:ea typeface="MS PGothic" pitchFamily="34" charset="-128"/>
              </a:rPr>
              <a:t> Opioids for chronic noncancer pain: a meta-analysis of effectiveness and side effects. </a:t>
            </a:r>
            <a:r>
              <a:rPr lang="en-CA" sz="750" i="1" dirty="0" smtClean="0">
                <a:ea typeface="MS PGothic" pitchFamily="34" charset="-128"/>
              </a:rPr>
              <a:t>CMAJ</a:t>
            </a:r>
            <a:r>
              <a:rPr lang="en-CA" sz="750" dirty="0" smtClean="0">
                <a:ea typeface="MS PGothic" pitchFamily="34" charset="-128"/>
              </a:rPr>
              <a:t> 2006; 17(11):1589-94.</a:t>
            </a:r>
          </a:p>
          <a:p>
            <a:pPr>
              <a:spcBef>
                <a:spcPct val="0"/>
              </a:spcBef>
              <a:spcAft>
                <a:spcPts val="300"/>
              </a:spcAft>
              <a:defRPr/>
            </a:pPr>
            <a:r>
              <a:rPr lang="en-CA" sz="750" dirty="0" smtClean="0">
                <a:ea typeface="MS PGothic" pitchFamily="34" charset="-128"/>
              </a:rPr>
              <a:t>Kalso E</a:t>
            </a:r>
            <a:r>
              <a:rPr lang="en-CA" sz="750" i="1" dirty="0" smtClean="0">
                <a:ea typeface="MS PGothic" pitchFamily="34" charset="-128"/>
              </a:rPr>
              <a:t> et al.</a:t>
            </a:r>
            <a:r>
              <a:rPr lang="en-CA" sz="750" dirty="0" smtClean="0">
                <a:ea typeface="MS PGothic" pitchFamily="34" charset="-128"/>
              </a:rPr>
              <a:t> Opioids in chronic non-cancer pain: systematic review of efficacy and safety. </a:t>
            </a:r>
            <a:r>
              <a:rPr lang="en-CA" sz="750" i="1" dirty="0" smtClean="0">
                <a:ea typeface="MS PGothic" pitchFamily="34" charset="-128"/>
              </a:rPr>
              <a:t>Pain</a:t>
            </a:r>
            <a:r>
              <a:rPr lang="en-CA" sz="750" dirty="0" smtClean="0">
                <a:ea typeface="MS PGothic" pitchFamily="34" charset="-128"/>
              </a:rPr>
              <a:t> 2004; 112(3):372-80.</a:t>
            </a:r>
          </a:p>
          <a:p>
            <a:pPr>
              <a:spcBef>
                <a:spcPct val="0"/>
              </a:spcBef>
              <a:spcAft>
                <a:spcPts val="300"/>
              </a:spcAft>
              <a:defRPr/>
            </a:pPr>
            <a:r>
              <a:rPr lang="en-CA" sz="750" dirty="0" smtClean="0"/>
              <a:t>Lee J </a:t>
            </a:r>
            <a:r>
              <a:rPr lang="en-CA" sz="750" i="1" dirty="0" smtClean="0">
                <a:ea typeface="MS PGothic" pitchFamily="34" charset="-128"/>
              </a:rPr>
              <a:t>et al. </a:t>
            </a:r>
            <a:r>
              <a:rPr lang="en-CA" sz="750" dirty="0" smtClean="0"/>
              <a:t>Low back and radicular pain: a pathway for care developed by the British Pain Society. </a:t>
            </a:r>
            <a:r>
              <a:rPr lang="en-CA" sz="750" i="1" dirty="0" smtClean="0"/>
              <a:t>Br J Anaesth</a:t>
            </a:r>
            <a:r>
              <a:rPr lang="en-CA" sz="750" dirty="0" smtClean="0"/>
              <a:t> 2013; 111(1):112-20.</a:t>
            </a:r>
          </a:p>
          <a:p>
            <a:pPr>
              <a:spcBef>
                <a:spcPct val="0"/>
              </a:spcBef>
              <a:spcAft>
                <a:spcPts val="300"/>
              </a:spcAft>
              <a:defRPr/>
            </a:pPr>
            <a:r>
              <a:rPr lang="en-CA" sz="750" dirty="0" smtClean="0"/>
              <a:t>Martell BA </a:t>
            </a:r>
            <a:r>
              <a:rPr lang="en-CA" sz="750" i="1" dirty="0" smtClean="0"/>
              <a:t>et al. </a:t>
            </a:r>
            <a:r>
              <a:rPr lang="en-CA" sz="750" dirty="0" smtClean="0"/>
              <a:t>Systematic review: opioid treatment for chronic back pain: prevalence, efficacy, and association with addiction. </a:t>
            </a:r>
            <a:br>
              <a:rPr lang="en-CA" sz="750" dirty="0" smtClean="0"/>
            </a:br>
            <a:r>
              <a:rPr lang="en-CA" sz="750" i="1" dirty="0" smtClean="0"/>
              <a:t>Ann Intern Med</a:t>
            </a:r>
            <a:r>
              <a:rPr lang="en-CA" sz="750" dirty="0" smtClean="0"/>
              <a:t> 2007; 146(2):116-27.</a:t>
            </a:r>
          </a:p>
          <a:p>
            <a:pPr>
              <a:spcBef>
                <a:spcPct val="0"/>
              </a:spcBef>
              <a:spcAft>
                <a:spcPts val="300"/>
              </a:spcAft>
              <a:defRPr/>
            </a:pPr>
            <a:r>
              <a:rPr lang="en-CA" sz="750" dirty="0" smtClean="0"/>
              <a:t>Rauck RL </a:t>
            </a:r>
            <a:r>
              <a:rPr lang="en-CA" sz="750" i="1" dirty="0" smtClean="0"/>
              <a:t>et al</a:t>
            </a:r>
            <a:r>
              <a:rPr lang="en-CA" sz="750" dirty="0" smtClean="0"/>
              <a:t>. The ACTION study: a randomized, open-label, multicenter trial comparing once-a-day extended-release morphine sulfate capsules (AVINZA) to twice-a-day controlled-release oxycodone hydrochloride tablets (OxyContin) for the treatment of chronic, moderate to severe low back pain. </a:t>
            </a:r>
            <a:r>
              <a:rPr lang="en-CA" sz="750" i="1" dirty="0" smtClean="0"/>
              <a:t>J Opioid Manag </a:t>
            </a:r>
            <a:r>
              <a:rPr lang="en-CA" sz="750" dirty="0" smtClean="0"/>
              <a:t>2006; 2(3):155-66.</a:t>
            </a:r>
          </a:p>
          <a:p>
            <a:pPr>
              <a:spcBef>
                <a:spcPct val="0"/>
              </a:spcBef>
              <a:spcAft>
                <a:spcPts val="300"/>
              </a:spcAft>
              <a:defRPr/>
            </a:pPr>
            <a:r>
              <a:rPr lang="en-CA" sz="750" dirty="0" smtClean="0"/>
              <a:t>Reisine T, Pasternak G. In: Hardman JG </a:t>
            </a:r>
            <a:r>
              <a:rPr lang="en-CA" sz="750" i="1" dirty="0" smtClean="0"/>
              <a:t>et al </a:t>
            </a:r>
            <a:r>
              <a:rPr lang="en-CA" sz="750" dirty="0" smtClean="0"/>
              <a:t>(eds). </a:t>
            </a:r>
            <a:r>
              <a:rPr lang="en-CA" sz="750" i="1" dirty="0" smtClean="0"/>
              <a:t>Goodman and Gilman’s: The Pharmacological Basics of Therapeutics.</a:t>
            </a:r>
            <a:r>
              <a:rPr lang="en-CA" sz="750" dirty="0" smtClean="0"/>
              <a:t> 9th ed. McGraw-Hill; New York, NY: 1996.</a:t>
            </a:r>
          </a:p>
          <a:p>
            <a:pPr>
              <a:spcBef>
                <a:spcPct val="0"/>
              </a:spcBef>
              <a:spcAft>
                <a:spcPts val="300"/>
              </a:spcAft>
              <a:defRPr/>
            </a:pPr>
            <a:r>
              <a:rPr lang="en-CA" sz="750" dirty="0" smtClean="0"/>
              <a:t>Trescot AM </a:t>
            </a:r>
            <a:r>
              <a:rPr lang="en-CA" sz="750" i="1" dirty="0" smtClean="0"/>
              <a:t>et al. </a:t>
            </a:r>
            <a:r>
              <a:rPr lang="en-CA" sz="750" dirty="0" smtClean="0"/>
              <a:t>Opioid pharmacology. </a:t>
            </a:r>
            <a:r>
              <a:rPr lang="en-CA" sz="750" i="1" dirty="0" smtClean="0"/>
              <a:t>Pain Physician</a:t>
            </a:r>
            <a:r>
              <a:rPr lang="en-CA" sz="750" dirty="0" smtClean="0"/>
              <a:t> 2008; 11(2 Suppl):S133-53.</a:t>
            </a:r>
          </a:p>
          <a:p>
            <a:pPr>
              <a:spcBef>
                <a:spcPct val="0"/>
              </a:spcBef>
              <a:spcAft>
                <a:spcPts val="300"/>
              </a:spcAft>
              <a:defRPr/>
            </a:pPr>
            <a:r>
              <a:rPr lang="en-CA" sz="750" dirty="0" smtClean="0"/>
              <a:t>Scholz J, Woolf CJ. Can we conquer pain? </a:t>
            </a:r>
            <a:r>
              <a:rPr lang="en-CA" sz="750" i="1" dirty="0" smtClean="0"/>
              <a:t>Nat Neurosci.</a:t>
            </a:r>
            <a:r>
              <a:rPr lang="en-CA" sz="750" dirty="0" smtClean="0"/>
              <a:t> 2002; 5(Suppl):1062-7.</a:t>
            </a:r>
          </a:p>
          <a:p>
            <a:pPr>
              <a:spcBef>
                <a:spcPct val="0"/>
              </a:spcBef>
              <a:spcAft>
                <a:spcPts val="300"/>
              </a:spcAft>
              <a:defRPr/>
            </a:pPr>
            <a:endParaRPr lang="en-CA" sz="750" dirty="0" smtClean="0"/>
          </a:p>
          <a:p>
            <a:pPr>
              <a:spcBef>
                <a:spcPct val="0"/>
              </a:spcBef>
              <a:spcAft>
                <a:spcPts val="300"/>
              </a:spcAft>
              <a:defRPr/>
            </a:pPr>
            <a:endParaRPr lang="en-CA" sz="750" dirty="0" smtClean="0"/>
          </a:p>
          <a:p>
            <a:pPr marL="0" marR="0" indent="0" defTabSz="914400" rtl="0" eaLnBrk="1" fontAlgn="auto" latinLnBrk="0" hangingPunct="1">
              <a:spcBef>
                <a:spcPct val="0"/>
              </a:spcBef>
              <a:spcAft>
                <a:spcPts val="300"/>
              </a:spcAft>
              <a:buClrTx/>
              <a:buSzTx/>
              <a:buFontTx/>
              <a:buNone/>
              <a:tabLst/>
              <a:defRPr/>
            </a:pPr>
            <a:endParaRPr lang="es-MX" sz="750" b="0" dirty="0" smtClean="0"/>
          </a:p>
          <a:p>
            <a:pPr marL="0" marR="0" indent="0" defTabSz="914400" rtl="0" eaLnBrk="1" fontAlgn="auto" latinLnBrk="0" hangingPunct="1">
              <a:spcBef>
                <a:spcPct val="0"/>
              </a:spcBef>
              <a:spcAft>
                <a:spcPts val="300"/>
              </a:spcAft>
              <a:buClrTx/>
              <a:buSzTx/>
              <a:buFontTx/>
              <a:buNone/>
              <a:tabLst/>
              <a:defRPr/>
            </a:pPr>
            <a:endParaRPr lang="es-MX" sz="750" b="0" dirty="0" smtClean="0"/>
          </a:p>
          <a:p>
            <a:pPr marL="0" marR="0" indent="0" defTabSz="914400" rtl="0" eaLnBrk="1" fontAlgn="auto" latinLnBrk="0" hangingPunct="1">
              <a:spcBef>
                <a:spcPct val="0"/>
              </a:spcBef>
              <a:spcAft>
                <a:spcPts val="300"/>
              </a:spcAft>
              <a:buClrTx/>
              <a:buSzTx/>
              <a:buFontTx/>
              <a:buNone/>
              <a:tabLst/>
              <a:defRPr/>
            </a:pPr>
            <a:endParaRPr lang="es-MX" sz="750" b="0" dirty="0" smtClean="0"/>
          </a:p>
          <a:p>
            <a:pPr marL="0" marR="0" indent="0" defTabSz="914400" rtl="0" eaLnBrk="1" fontAlgn="auto" latinLnBrk="0" hangingPunct="1">
              <a:spcBef>
                <a:spcPct val="0"/>
              </a:spcBef>
              <a:spcAft>
                <a:spcPts val="30"/>
              </a:spcAft>
              <a:buClrTx/>
              <a:buSzTx/>
              <a:buFontTx/>
              <a:buNone/>
              <a:tabLst/>
              <a:defRPr/>
            </a:pPr>
            <a:endParaRPr lang="es-MX" sz="750" b="1" dirty="0" smtClean="0">
              <a:ea typeface="MS PGothic" pitchFamily="34" charset="-128"/>
            </a:endParaRPr>
          </a:p>
          <a:p>
            <a:pPr>
              <a:spcBef>
                <a:spcPct val="0"/>
              </a:spcBef>
              <a:spcAft>
                <a:spcPts val="30"/>
              </a:spcAft>
            </a:pPr>
            <a:endParaRPr lang="es-MX" sz="750" b="1" dirty="0" smtClean="0">
              <a:ea typeface="MS PGothic" pitchFamily="34" charset="-128"/>
            </a:endParaRPr>
          </a:p>
          <a:p>
            <a:pPr>
              <a:spcBef>
                <a:spcPct val="0"/>
              </a:spcBef>
            </a:pPr>
            <a:endParaRPr lang="es-MX" sz="750" b="1" dirty="0" smtClean="0">
              <a:ea typeface="MS PGothic" pitchFamily="34" charset="-128"/>
            </a:endParaRPr>
          </a:p>
          <a:p>
            <a:pPr>
              <a:spcBef>
                <a:spcPct val="0"/>
              </a:spcBef>
            </a:pPr>
            <a:endParaRPr lang="es-MX" sz="750" b="1" dirty="0">
              <a:ea typeface="MS PGothic"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32656" y="4415790"/>
            <a:ext cx="5839544" cy="4755506"/>
          </a:xfrm>
        </p:spPr>
        <p:txBody>
          <a:bodyPr>
            <a:noAutofit/>
          </a:bodyPr>
          <a:lstStyle/>
          <a:p>
            <a:r>
              <a:rPr lang="es-MX" sz="1000" b="1" dirty="0" smtClean="0"/>
              <a:t>Notas del Conferencista</a:t>
            </a:r>
          </a:p>
          <a:p>
            <a:r>
              <a:rPr lang="es-MX" sz="1000" dirty="0" smtClean="0"/>
              <a:t>Tramadol es un analgésico opioide sintético que actúa centralmente. Aunque no se entiende totalmente su mecanismo de acción, pruebas en animales han sugerido cuando menos dos mecanismos complementarios  (1) unión del metabolito M1 y original (progenitor) a receptores opioides-μ; e(2) inhibición débil de la recaptación de norepinefrina y serotonina. La actividad de los opioides es el resultado de la unión con poca afinidad del compuesto original y la unión con mayor afinidad del metabolito O-demetilado M1 a los receptores opioides-μ. En modelos en animales, M1 es hasta 6 veces más potente que tramadol en la producción de analgesia y 200 veces más potente en la unión opioide-μ. La contribución relativa de tramadol y M1 a la analgesia humana depende de las concentraciones de cada compuesto en el plasma.  De manera similar a otros analgésicos opioides, tramadol ha mostrado inhibir  la recaptación de norepinefrina y serotonina in vitro. Estos mecanismos pueden contribuir independientemente al perfil analgésico general de tramadol. </a:t>
            </a:r>
          </a:p>
          <a:p>
            <a:r>
              <a:rPr lang="es-MX" sz="1000" dirty="0" smtClean="0"/>
              <a:t>Existen reportes clínicos disponibles sobre la eficacia of tramadol para el manejo de lumbalgia aguda y crónica. Se ha demostrado una mejora a corto plazo del dolor y la función con dosis de tramadol de 50 a 400 mg/día por hasta 4 semanas. . </a:t>
            </a:r>
          </a:p>
          <a:p>
            <a:endParaRPr lang="es-MX" sz="1000" dirty="0" smtClean="0"/>
          </a:p>
          <a:p>
            <a:r>
              <a:rPr lang="es-MX" sz="1000" b="1" dirty="0" smtClean="0"/>
              <a:t>Referencias</a:t>
            </a:r>
          </a:p>
          <a:p>
            <a:r>
              <a:rPr lang="en-CA" sz="1000" dirty="0" smtClean="0"/>
              <a:t>Baer P </a:t>
            </a:r>
            <a:r>
              <a:rPr lang="en-CA" sz="1000" i="1" dirty="0" smtClean="0"/>
              <a:t>et al. </a:t>
            </a:r>
            <a:r>
              <a:rPr lang="en-CA" sz="1000" dirty="0" smtClean="0"/>
              <a:t>Novel Therapeutic Approach to Chronic Low Back Pain. </a:t>
            </a:r>
            <a:r>
              <a:rPr lang="en-CA" sz="1000" i="1" dirty="0" smtClean="0"/>
              <a:t>Can J Diagnosis </a:t>
            </a:r>
            <a:r>
              <a:rPr lang="en-CA" sz="1000" dirty="0" smtClean="0"/>
              <a:t>2010; </a:t>
            </a:r>
            <a:br>
              <a:rPr lang="en-CA" sz="1000" dirty="0" smtClean="0"/>
            </a:br>
            <a:r>
              <a:rPr lang="en-CA" sz="1000" dirty="0" smtClean="0"/>
              <a:t>27(10):43-50.</a:t>
            </a:r>
          </a:p>
          <a:p>
            <a:r>
              <a:rPr lang="en-CA" sz="1000" dirty="0" smtClean="0"/>
              <a:t>Deshpande A </a:t>
            </a:r>
            <a:r>
              <a:rPr lang="en-CA" sz="1000" i="1" dirty="0" smtClean="0"/>
              <a:t>et al. </a:t>
            </a:r>
            <a:r>
              <a:rPr lang="en-CA" sz="1000" dirty="0" smtClean="0"/>
              <a:t>Opioids for chronic low-back pain. </a:t>
            </a:r>
            <a:r>
              <a:rPr lang="en-CA" sz="1000" i="1" dirty="0" smtClean="0"/>
              <a:t>Cochrane Database Syst Rev </a:t>
            </a:r>
            <a:r>
              <a:rPr lang="en-CA" sz="1000" dirty="0" smtClean="0"/>
              <a:t>2007; 3:CD004959.</a:t>
            </a:r>
          </a:p>
          <a:p>
            <a:r>
              <a:rPr lang="en-CA" sz="1000" dirty="0" smtClean="0"/>
              <a:t>Janssen Pharmaceuticals Inc. </a:t>
            </a:r>
            <a:r>
              <a:rPr lang="en-CA" sz="1000" i="1" dirty="0" smtClean="0"/>
              <a:t>Tramadol Hydrochloride Tablets Full Prescribing Information. </a:t>
            </a:r>
            <a:br>
              <a:rPr lang="en-CA" sz="1000" i="1" dirty="0" smtClean="0"/>
            </a:br>
            <a:r>
              <a:rPr lang="en-US" sz="1000" dirty="0" smtClean="0"/>
              <a:t>Titusville, NJ:</a:t>
            </a:r>
            <a:r>
              <a:rPr lang="en-CA" sz="1000" dirty="0" smtClean="0"/>
              <a:t> 2013.</a:t>
            </a:r>
          </a:p>
          <a:p>
            <a:r>
              <a:rPr lang="en-CA" sz="1000" dirty="0" smtClean="0"/>
              <a:t>Schofferman J, Mazanec D. Evidence-informed management of chronic low back pain with opioid analgesics. </a:t>
            </a:r>
            <a:r>
              <a:rPr lang="en-CA" sz="1000" i="1" dirty="0" smtClean="0"/>
              <a:t>Spine J </a:t>
            </a:r>
            <a:r>
              <a:rPr lang="en-CA" sz="1000" dirty="0" smtClean="0"/>
              <a:t>2008; 8(1):185-94.</a:t>
            </a:r>
          </a:p>
          <a:p>
            <a:r>
              <a:rPr lang="en-CA" sz="1000" dirty="0" smtClean="0"/>
              <a:t>Vorsanger GJ </a:t>
            </a:r>
            <a:r>
              <a:rPr lang="en-CA" sz="1000" i="1" dirty="0" smtClean="0"/>
              <a:t>et al. </a:t>
            </a:r>
            <a:r>
              <a:rPr lang="en-CA" sz="1000" dirty="0" smtClean="0"/>
              <a:t>Extended-release tramadol (tramadol ER) in the treatment of chronic low back pain. </a:t>
            </a:r>
            <a:r>
              <a:rPr lang="en-CA" sz="1000" i="1" dirty="0" smtClean="0"/>
              <a:t>J Opioid Manag</a:t>
            </a:r>
            <a:r>
              <a:rPr lang="en-CA" sz="1000" dirty="0" smtClean="0"/>
              <a:t> 2008; 4(2):87-97.</a:t>
            </a:r>
          </a:p>
        </p:txBody>
      </p:sp>
      <p:sp>
        <p:nvSpPr>
          <p:cNvPr id="4" name="Slide Number Placeholder 3"/>
          <p:cNvSpPr>
            <a:spLocks noGrp="1"/>
          </p:cNvSpPr>
          <p:nvPr>
            <p:ph type="sldNum" sz="quarter" idx="10"/>
          </p:nvPr>
        </p:nvSpPr>
        <p:spPr/>
        <p:txBody>
          <a:bodyPr/>
          <a:lstStyle/>
          <a:p>
            <a:fld id="{AA7CD13B-4CE3-424D-A0B4-5EA6E94D24C4}" type="slidenum">
              <a:rPr lang="en-US" smtClean="0">
                <a:solidFill>
                  <a:prstClr val="black"/>
                </a:solidFill>
              </a:rPr>
              <a:pPr/>
              <a:t>36</a:t>
            </a:fld>
            <a:endParaRPr lang="en-US" dirty="0">
              <a:solidFill>
                <a:prstClr val="black"/>
              </a:solidFill>
            </a:endParaRPr>
          </a:p>
        </p:txBody>
      </p:sp>
      <p:sp>
        <p:nvSpPr>
          <p:cNvPr id="7" name="Slide Image Placeholder 6"/>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692696" y="4408334"/>
            <a:ext cx="5494413" cy="3981450"/>
          </a:xfrm>
          <a:solidFill>
            <a:srgbClr val="FFFFFF"/>
          </a:solidFill>
          <a:ln>
            <a:noFill/>
            <a:miter lim="800000"/>
            <a:headEnd/>
            <a:tailEnd/>
          </a:ln>
        </p:spPr>
        <p:txBody>
          <a:bodyPr/>
          <a:lstStyle/>
          <a:p>
            <a:pPr>
              <a:spcBef>
                <a:spcPct val="0"/>
              </a:spcBef>
              <a:spcAft>
                <a:spcPts val="586"/>
              </a:spcAft>
              <a:defRPr/>
            </a:pPr>
            <a:r>
              <a:rPr lang="es-MX" b="1" dirty="0" smtClean="0"/>
              <a:t>Notas del Conferencista</a:t>
            </a:r>
          </a:p>
          <a:p>
            <a:pPr>
              <a:spcBef>
                <a:spcPct val="0"/>
              </a:spcBef>
              <a:spcAft>
                <a:spcPts val="586"/>
              </a:spcAft>
              <a:defRPr/>
            </a:pPr>
            <a:r>
              <a:rPr lang="es-MX" dirty="0" smtClean="0"/>
              <a:t>El uso de opioides en el manejo del dolor puede estar asociado con una variedad de efectos adversos, como muestra esta slide. Los efectos secundarios gastrointestinales pueden incluir náusea, vómito y constipación, mientras que los efectos en el sistema nervioso central pueden incluir daño cognitivo, sedación, vahído, y mareo. Depresión respiratoria, Hipotensión ortostática, desfallecimiento, urticaria, miosis, sudoración, y retención urinaria se encuentran entre los otros efectos adversos potenciales de los opioides.</a:t>
            </a:r>
          </a:p>
          <a:p>
            <a:pPr>
              <a:spcBef>
                <a:spcPct val="0"/>
              </a:spcBef>
              <a:spcAft>
                <a:spcPts val="586"/>
              </a:spcAft>
              <a:defRPr/>
            </a:pPr>
            <a:r>
              <a:rPr lang="es-MX" b="1" dirty="0" smtClean="0"/>
              <a:t>Referencias</a:t>
            </a:r>
          </a:p>
          <a:p>
            <a:pPr>
              <a:spcBef>
                <a:spcPct val="0"/>
              </a:spcBef>
              <a:spcAft>
                <a:spcPts val="586"/>
              </a:spcAft>
              <a:defRPr/>
            </a:pPr>
            <a:r>
              <a:rPr lang="en-CA" dirty="0" smtClean="0"/>
              <a:t>Moreland LW, St Clair EW. The use of analgesics in the management of pain in rheumatic diseases. </a:t>
            </a:r>
            <a:r>
              <a:rPr lang="en-CA" i="1" dirty="0" smtClean="0"/>
              <a:t>Rheum Dis Clin North Am</a:t>
            </a:r>
            <a:r>
              <a:rPr lang="en-CA" dirty="0" smtClean="0"/>
              <a:t> 1999; 25(1):153-91.</a:t>
            </a:r>
          </a:p>
          <a:p>
            <a:pPr fontAlgn="base">
              <a:spcBef>
                <a:spcPct val="0"/>
              </a:spcBef>
              <a:spcAft>
                <a:spcPts val="586"/>
              </a:spcAft>
            </a:pPr>
            <a:r>
              <a:rPr lang="en-US" dirty="0" smtClean="0">
                <a:latin typeface="Calibri" pitchFamily="34" charset="0"/>
              </a:rPr>
              <a:t>Yaksh TL, Wallace MS. </a:t>
            </a:r>
            <a:r>
              <a:rPr lang="sv-SE" dirty="0" smtClean="0">
                <a:latin typeface="Calibri" pitchFamily="34" charset="0"/>
              </a:rPr>
              <a:t>In:</a:t>
            </a:r>
            <a:r>
              <a:rPr lang="sv-SE" i="1" dirty="0" smtClean="0">
                <a:latin typeface="Calibri" pitchFamily="34" charset="0"/>
              </a:rPr>
              <a:t> </a:t>
            </a:r>
            <a:r>
              <a:rPr lang="sv-SE" dirty="0" smtClean="0">
                <a:latin typeface="Calibri" pitchFamily="34" charset="0"/>
              </a:rPr>
              <a:t>Brunton L </a:t>
            </a:r>
            <a:r>
              <a:rPr lang="sv-SE" i="1" dirty="0" smtClean="0">
                <a:latin typeface="Calibri" pitchFamily="34" charset="0"/>
              </a:rPr>
              <a:t>et al </a:t>
            </a:r>
            <a:r>
              <a:rPr lang="sv-SE" dirty="0" smtClean="0">
                <a:latin typeface="Calibri" pitchFamily="34" charset="0"/>
              </a:rPr>
              <a:t>(eds). </a:t>
            </a:r>
            <a:r>
              <a:rPr lang="en-US" i="1" dirty="0" smtClean="0">
                <a:latin typeface="Calibri" pitchFamily="34" charset="0"/>
              </a:rPr>
              <a:t>Goodman and Gilman’s </a:t>
            </a:r>
            <a:br>
              <a:rPr lang="en-US" i="1" dirty="0" smtClean="0">
                <a:latin typeface="Calibri" pitchFamily="34" charset="0"/>
              </a:rPr>
            </a:br>
            <a:r>
              <a:rPr lang="en-US" i="1" dirty="0" smtClean="0">
                <a:latin typeface="Calibri" pitchFamily="34" charset="0"/>
              </a:rPr>
              <a:t>The Pharmacological Basis of Therapeutics</a:t>
            </a:r>
            <a:r>
              <a:rPr lang="en-US" dirty="0" smtClean="0">
                <a:latin typeface="Calibri" pitchFamily="34" charset="0"/>
              </a:rPr>
              <a:t>. 12th ed. (online version). </a:t>
            </a:r>
            <a:br>
              <a:rPr lang="en-US" dirty="0" smtClean="0">
                <a:latin typeface="Calibri" pitchFamily="34" charset="0"/>
              </a:rPr>
            </a:br>
            <a:r>
              <a:rPr lang="en-US" dirty="0" smtClean="0">
                <a:latin typeface="Calibri" pitchFamily="34" charset="0"/>
              </a:rPr>
              <a:t>McGraw-Hill; New York, NY: 2010.</a:t>
            </a:r>
            <a:endParaRPr lang="en-US" dirty="0">
              <a:latin typeface="Calibri" pitchFamily="34" charset="0"/>
            </a:endParaRPr>
          </a:p>
        </p:txBody>
      </p:sp>
      <p:sp>
        <p:nvSpPr>
          <p:cNvPr id="195592" name="Rectangle 4"/>
          <p:cNvSpPr>
            <a:spLocks noChangeArrowheads="1"/>
          </p:cNvSpPr>
          <p:nvPr/>
        </p:nvSpPr>
        <p:spPr bwMode="black">
          <a:xfrm>
            <a:off x="165101" y="2665416"/>
            <a:ext cx="723900" cy="15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6196" eaLnBrk="0" fontAlgn="base" hangingPunct="0">
              <a:spcBef>
                <a:spcPct val="0"/>
              </a:spcBef>
              <a:spcAft>
                <a:spcPct val="0"/>
              </a:spcAft>
              <a:buClr>
                <a:srgbClr val="000000"/>
              </a:buClr>
              <a:buSzPct val="80000"/>
            </a:pPr>
            <a:endParaRPr lang="tr-TR" sz="1000">
              <a:solidFill>
                <a:srgbClr val="000000"/>
              </a:solidFill>
              <a:latin typeface="Arial" pitchFamily="34" charset="0"/>
              <a:ea typeface="SimSun" pitchFamily="2" charset="-122"/>
            </a:endParaRPr>
          </a:p>
        </p:txBody>
      </p:sp>
      <p:sp>
        <p:nvSpPr>
          <p:cNvPr id="5" name="Slide Number Placeholder 3"/>
          <p:cNvSpPr>
            <a:spLocks noGrp="1"/>
          </p:cNvSpPr>
          <p:nvPr>
            <p:ph type="sldNum" sz="quarter" idx="5"/>
          </p:nvPr>
        </p:nvSpPr>
        <p:spPr>
          <a:xfrm>
            <a:off x="3884613" y="8829968"/>
            <a:ext cx="2971800" cy="464820"/>
          </a:xfrm>
        </p:spPr>
        <p:txBody>
          <a:bodyPr/>
          <a:lstStyle/>
          <a:p>
            <a:fld id="{C869435C-097B-40B4-A7F6-991F06607D84}" type="slidenum">
              <a:rPr lang="en-CA" smtClean="0">
                <a:solidFill>
                  <a:prstClr val="black"/>
                </a:solidFill>
              </a:rPr>
              <a:pPr/>
              <a:t>37</a:t>
            </a:fld>
            <a:endParaRPr lang="en-CA"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a:ln/>
        </p:spPr>
      </p:sp>
      <p:sp>
        <p:nvSpPr>
          <p:cNvPr id="67587" name="Espaço Reservado para Anotações 2"/>
          <p:cNvSpPr>
            <a:spLocks noGrp="1"/>
          </p:cNvSpPr>
          <p:nvPr>
            <p:ph type="body" idx="1"/>
          </p:nvPr>
        </p:nvSpPr>
        <p:spPr>
          <a:noFill/>
          <a:ln/>
        </p:spPr>
        <p:txBody>
          <a:bodyPr/>
          <a:lstStyle/>
          <a:p>
            <a:pPr marL="0" marR="0" indent="0"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 </a:t>
            </a:r>
            <a:endParaRPr lang="es-MX" dirty="0" smtClean="0">
              <a:latin typeface="+mj-lt"/>
              <a:ea typeface="ＭＳ Ｐゴシック" pitchFamily="34" charset="-128"/>
            </a:endParaRPr>
          </a:p>
          <a:p>
            <a:pPr>
              <a:spcAft>
                <a:spcPts val="600"/>
              </a:spcAft>
            </a:pPr>
            <a:r>
              <a:rPr lang="es-MX" dirty="0" smtClean="0">
                <a:latin typeface="+mj-lt"/>
                <a:ea typeface="ＭＳ Ｐゴシック" pitchFamily="34" charset="-128"/>
              </a:rPr>
              <a:t>El uso de opioides está indicado como parte del tratamiento de lumbalgia pero antes de iniciar con opioides se deben evaluar y estratificar los riesgos asociados. Esto no significa que no se debe prescribir opioides. Sugiere que los opioides deben prescribirse de forma responsable después de evaluar los riesgos y los beneficios.</a:t>
            </a:r>
          </a:p>
          <a:p>
            <a:pPr>
              <a:spcAft>
                <a:spcPts val="600"/>
              </a:spcAft>
              <a:defRPr/>
            </a:pPr>
            <a:r>
              <a:rPr lang="es-MX" b="1" dirty="0" smtClean="0">
                <a:latin typeface="+mj-lt"/>
                <a:ea typeface="ＭＳ Ｐゴシック" pitchFamily="34" charset="-128"/>
              </a:rPr>
              <a:t>Referencia</a:t>
            </a:r>
          </a:p>
          <a:p>
            <a:pPr>
              <a:defRPr/>
            </a:pPr>
            <a:r>
              <a:rPr lang="en-CA" spc="-20" dirty="0" smtClean="0"/>
              <a:t>Miller SM. Low back pain: pharmacologic management. </a:t>
            </a:r>
            <a:r>
              <a:rPr lang="en-CA" i="1" spc="-20" dirty="0" smtClean="0"/>
              <a:t>Prim Care</a:t>
            </a:r>
            <a:r>
              <a:rPr lang="en-CA" spc="-20" dirty="0" smtClean="0"/>
              <a:t> 2012; 39(3):499-510.</a:t>
            </a:r>
          </a:p>
          <a:p>
            <a:pPr>
              <a:spcAft>
                <a:spcPts val="600"/>
              </a:spcAft>
            </a:pPr>
            <a:endParaRPr lang="es-MX" dirty="0" smtClean="0">
              <a:latin typeface="+mj-lt"/>
              <a:ea typeface="ＭＳ Ｐゴシック" pitchFamily="34" charset="-128"/>
            </a:endParaRPr>
          </a:p>
        </p:txBody>
      </p:sp>
      <p:sp>
        <p:nvSpPr>
          <p:cNvPr id="67588" name="Espaço Reservado para Número de Slide 3"/>
          <p:cNvSpPr>
            <a:spLocks noGrp="1"/>
          </p:cNvSpPr>
          <p:nvPr>
            <p:ph type="sldNum" sz="quarter" idx="5"/>
          </p:nvPr>
        </p:nvSpPr>
        <p:spPr>
          <a:noFill/>
        </p:spPr>
        <p:txBody>
          <a:bodyPr/>
          <a:lstStyle/>
          <a:p>
            <a:fld id="{76E87370-D02D-4C87-8DA1-A643F4D4BA83}" type="slidenum">
              <a:rPr lang="es-ES"/>
              <a:pPr/>
              <a:t>38</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a:ln/>
        </p:spPr>
      </p:sp>
      <p:sp>
        <p:nvSpPr>
          <p:cNvPr id="67587" name="Espaço Reservado para Anotações 2"/>
          <p:cNvSpPr>
            <a:spLocks noGrp="1"/>
          </p:cNvSpPr>
          <p:nvPr>
            <p:ph type="body" idx="1"/>
          </p:nvPr>
        </p:nvSpPr>
        <p:spPr>
          <a:noFill/>
          <a:ln/>
        </p:spPr>
        <p:txBody>
          <a:bodyPr/>
          <a:lstStyle/>
          <a:p>
            <a:pPr>
              <a:defRPr/>
            </a:pPr>
            <a:r>
              <a:rPr lang="es-MX" b="1" dirty="0" smtClean="0">
                <a:ea typeface="ＭＳ Ｐゴシック" pitchFamily="34" charset="-128"/>
              </a:rPr>
              <a:t>Notas del Conferencista </a:t>
            </a:r>
            <a:endParaRPr lang="es-MX" dirty="0" smtClean="0">
              <a:ea typeface="ＭＳ Ｐゴシック" pitchFamily="34" charset="-128"/>
            </a:endParaRPr>
          </a:p>
          <a:p>
            <a:r>
              <a:rPr lang="es-MX" dirty="0" smtClean="0">
                <a:ea typeface="ＭＳ Ｐゴシック" pitchFamily="34" charset="-128"/>
              </a:rPr>
              <a:t>El uso de opioides está indicado como parte del tratamiento de lumbalgia pero antes de iniciar con opioides se deben evaluar y estratificar los riesgos asociados. Esto no significa que no se debe prescribir opioides. Sugiere que los opioides deben prescribirse de forma responsable después de evaluar los riesgos y los beneficios.</a:t>
            </a:r>
          </a:p>
          <a:p>
            <a:pPr>
              <a:defRPr/>
            </a:pPr>
            <a:r>
              <a:rPr lang="es-MX" b="1" dirty="0" smtClean="0">
                <a:ea typeface="ＭＳ Ｐゴシック" pitchFamily="34" charset="-128"/>
              </a:rPr>
              <a:t>Referencia</a:t>
            </a:r>
          </a:p>
          <a:p>
            <a:pPr>
              <a:defRPr/>
            </a:pPr>
            <a:r>
              <a:rPr lang="en-CA" spc="-20" dirty="0" smtClean="0"/>
              <a:t>Miller SM. Low back pain: pharmacologic management. </a:t>
            </a:r>
            <a:r>
              <a:rPr lang="en-CA" i="1" spc="-20" dirty="0" smtClean="0"/>
              <a:t>Prim Care</a:t>
            </a:r>
            <a:r>
              <a:rPr lang="en-CA" spc="-20" dirty="0" smtClean="0"/>
              <a:t> 2012; 39(3):499-510.</a:t>
            </a:r>
          </a:p>
          <a:p>
            <a:pPr algn="just">
              <a:spcAft>
                <a:spcPts val="600"/>
              </a:spcAft>
            </a:pPr>
            <a:endParaRPr lang="pt-BR" dirty="0" smtClean="0">
              <a:latin typeface="+mj-lt"/>
              <a:ea typeface="ＭＳ Ｐゴシック" pitchFamily="34" charset="-128"/>
            </a:endParaRPr>
          </a:p>
          <a:p>
            <a:pPr>
              <a:spcAft>
                <a:spcPts val="600"/>
              </a:spcAft>
            </a:pPr>
            <a:endParaRPr lang="pt-BR" dirty="0" smtClean="0">
              <a:latin typeface="+mj-lt"/>
              <a:ea typeface="ＭＳ Ｐゴシック" pitchFamily="34" charset="-128"/>
            </a:endParaRPr>
          </a:p>
        </p:txBody>
      </p:sp>
      <p:sp>
        <p:nvSpPr>
          <p:cNvPr id="67588" name="Espaço Reservado para Número de Slide 3"/>
          <p:cNvSpPr>
            <a:spLocks noGrp="1"/>
          </p:cNvSpPr>
          <p:nvPr>
            <p:ph type="sldNum" sz="quarter" idx="5"/>
          </p:nvPr>
        </p:nvSpPr>
        <p:spPr>
          <a:noFill/>
        </p:spPr>
        <p:txBody>
          <a:bodyPr/>
          <a:lstStyle/>
          <a:p>
            <a:fld id="{76E87370-D02D-4C87-8DA1-A643F4D4BA83}" type="slidenum">
              <a:rPr lang="es-ES"/>
              <a:pPr/>
              <a:t>39</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3321585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Existen actualmente varias herramientas diferentes para detectar y estratificar los riesgos asociados con el uso de un opioide en pacientes con dolor crónico no por cáncer.</a:t>
            </a:r>
          </a:p>
          <a:p>
            <a:pPr>
              <a:spcAft>
                <a:spcPts val="600"/>
              </a:spcAft>
            </a:pPr>
            <a:r>
              <a:rPr lang="es-MX" b="1" dirty="0" smtClean="0">
                <a:latin typeface="+mj-lt"/>
                <a:ea typeface="ＭＳ Ｐゴシック" pitchFamily="34" charset="-128"/>
              </a:rPr>
              <a:t>Referencias</a:t>
            </a:r>
          </a:p>
          <a:p>
            <a:pPr marL="0" lvl="4"/>
            <a:r>
              <a:rPr lang="en-CA" dirty="0" smtClean="0"/>
              <a:t>Chou R </a:t>
            </a:r>
            <a:r>
              <a:rPr lang="en-CA" i="1" dirty="0" smtClean="0"/>
              <a:t>et al.</a:t>
            </a:r>
            <a:r>
              <a:rPr lang="en-CA" dirty="0" smtClean="0"/>
              <a:t> Clinical guidelines for the use of chronic opioid therapy in chronic noncancer pain. </a:t>
            </a:r>
            <a:r>
              <a:rPr lang="en-CA" i="1" dirty="0" smtClean="0"/>
              <a:t>J Pain</a:t>
            </a:r>
            <a:r>
              <a:rPr lang="en-CA" dirty="0" smtClean="0"/>
              <a:t> 2009; 10(2):113-30.</a:t>
            </a:r>
          </a:p>
          <a:p>
            <a:pPr marL="0" lvl="4"/>
            <a:r>
              <a:rPr lang="en-CA" dirty="0" smtClean="0"/>
              <a:t>Gardner-Nix J. Principles of opioid use in chronic noncancer pain. </a:t>
            </a:r>
            <a:r>
              <a:rPr lang="en-CA" i="1" dirty="0" smtClean="0"/>
              <a:t>CMAJ</a:t>
            </a:r>
            <a:r>
              <a:rPr lang="en-CA" dirty="0" smtClean="0"/>
              <a:t> 2003; 169(1):38-43.</a:t>
            </a:r>
          </a:p>
          <a:p>
            <a:pPr marL="0" lvl="4"/>
            <a:r>
              <a:rPr lang="en-CA" dirty="0" smtClean="0"/>
              <a:t>O'Brien CP. The CAGE questionnaire for detection of alcoholism: a remarkably useful but simple tool. </a:t>
            </a:r>
            <a:r>
              <a:rPr lang="en-CA" i="1" dirty="0" smtClean="0"/>
              <a:t>JAMA</a:t>
            </a:r>
            <a:r>
              <a:rPr lang="en-CA" dirty="0" smtClean="0"/>
              <a:t> 2008; 300(17):2054-6. </a:t>
            </a:r>
          </a:p>
          <a:p>
            <a:pPr marL="0" lvl="4"/>
            <a:endParaRPr lang="en-CA" dirty="0" smtClean="0"/>
          </a:p>
          <a:p>
            <a:pPr marL="0" lvl="4"/>
            <a:endParaRPr lang="en-CA" dirty="0" smtClean="0"/>
          </a:p>
          <a:p>
            <a:pPr marL="0" lvl="4">
              <a:spcAft>
                <a:spcPts val="600"/>
              </a:spcAft>
            </a:pPr>
            <a:endParaRPr lang="en-CA" dirty="0">
              <a:latin typeface="+mj-lt"/>
            </a:endParaRPr>
          </a:p>
          <a:p>
            <a:pPr marL="0" lvl="4">
              <a:spcAft>
                <a:spcPts val="600"/>
              </a:spcAft>
            </a:pPr>
            <a:endParaRPr lang="en-CA" dirty="0">
              <a:latin typeface="+mj-lt"/>
            </a:endParaRPr>
          </a:p>
          <a:p>
            <a:pPr marL="0" lvl="4">
              <a:spcAft>
                <a:spcPts val="600"/>
              </a:spcAft>
            </a:pPr>
            <a:endParaRPr lang="en-US" dirty="0">
              <a:latin typeface="+mj-lt"/>
            </a:endParaRPr>
          </a:p>
          <a:p>
            <a:pPr>
              <a:spcAft>
                <a:spcPts val="600"/>
              </a:spcAft>
            </a:pPr>
            <a:endParaRPr lang="en-US" dirty="0" smtClean="0">
              <a:latin typeface="+mj-lt"/>
              <a:ea typeface="ＭＳ Ｐゴシック" pitchFamily="34" charset="-128"/>
            </a:endParaRPr>
          </a:p>
          <a:p>
            <a:pPr>
              <a:spcAft>
                <a:spcPts val="600"/>
              </a:spcAft>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rtl="0" eaLnBrk="1" fontAlgn="auto" latinLnBrk="0" hangingPunct="1">
              <a:lnSpc>
                <a:spcPct val="100000"/>
              </a:lnSpc>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marL="0" marR="0" indent="0" defTabSz="914400" rtl="0" eaLnBrk="1" fontAlgn="auto" latinLnBrk="0" hangingPunct="1">
              <a:lnSpc>
                <a:spcPct val="100000"/>
              </a:lnSpc>
              <a:spcBef>
                <a:spcPts val="0"/>
              </a:spcBef>
              <a:spcAft>
                <a:spcPts val="600"/>
              </a:spcAft>
              <a:buClrTx/>
              <a:buSzTx/>
              <a:buFontTx/>
              <a:buNone/>
              <a:tabLst/>
              <a:defRPr/>
            </a:pPr>
            <a:r>
              <a:rPr lang="es-MX" b="0" dirty="0" smtClean="0">
                <a:latin typeface="+mj-lt"/>
                <a:ea typeface="ＭＳ Ｐゴシック" pitchFamily="34" charset="-128"/>
              </a:rPr>
              <a:t>Los </a:t>
            </a:r>
            <a:r>
              <a:rPr lang="es-MX" dirty="0" smtClean="0">
                <a:latin typeface="+mj-lt"/>
                <a:ea typeface="ＭＳ Ｐゴシック" pitchFamily="34" charset="-128"/>
              </a:rPr>
              <a:t>opioides deben ser reservados como la última línea de f</a:t>
            </a:r>
            <a:r>
              <a:rPr lang="es-MX" b="0" baseline="0" dirty="0" smtClean="0">
                <a:latin typeface="+mj-lt"/>
                <a:ea typeface="ＭＳ Ｐゴシック" pitchFamily="34" charset="-128"/>
              </a:rPr>
              <a:t>armacoterapia.</a:t>
            </a:r>
            <a:r>
              <a:rPr lang="es-MX" b="0" dirty="0" smtClean="0">
                <a:latin typeface="+mj-lt"/>
                <a:ea typeface="ＭＳ Ｐゴシック" pitchFamily="34" charset="-128"/>
              </a:rPr>
              <a:t> La preferencia del paciente y sus requerimientos siempre deben ser ponderados cuidadosamente.</a:t>
            </a:r>
          </a:p>
          <a:p>
            <a:pPr marL="0" marR="0" lvl="4" indent="0" algn="l" defTabSz="914400" rtl="0" eaLnBrk="1" fontAlgn="auto" latinLnBrk="0" hangingPunct="1">
              <a:lnSpc>
                <a:spcPct val="100000"/>
              </a:lnSpc>
              <a:spcBef>
                <a:spcPts val="0"/>
              </a:spcBef>
              <a:spcAft>
                <a:spcPts val="600"/>
              </a:spcAft>
              <a:buClrTx/>
              <a:buSzTx/>
              <a:buFontTx/>
              <a:buNone/>
              <a:tabLst/>
              <a:defRPr/>
            </a:pPr>
            <a:r>
              <a:rPr lang="es-MX" b="1" dirty="0" smtClean="0"/>
              <a:t>Referencia</a:t>
            </a:r>
          </a:p>
          <a:p>
            <a:pPr marL="0" lvl="4">
              <a:defRPr/>
            </a:pPr>
            <a:r>
              <a:rPr lang="en-CA" dirty="0" smtClean="0"/>
              <a:t>Savigny P </a:t>
            </a:r>
            <a:r>
              <a:rPr lang="en-CA" i="1" dirty="0" smtClean="0"/>
              <a:t>et al. Low Back Pain: Early Management of Persistent Non-specific Low Back Pain</a:t>
            </a:r>
            <a:r>
              <a:rPr lang="en-CA" dirty="0" smtClean="0"/>
              <a:t>. National Collaborating Centre for Primary Care and Royal College of General Practitioners; London, UK: 2009.</a:t>
            </a:r>
            <a:r>
              <a:rPr lang="en-CA" i="1" dirty="0" smtClean="0"/>
              <a:t> </a:t>
            </a:r>
            <a:endParaRPr lang="pt-BR"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0CC17DA-21B4-4E78-AD9B-626CF448CD6A}" type="slidenum">
              <a:rPr lang="en-CA" smtClean="0"/>
              <a:pPr/>
              <a:t>41</a:t>
            </a:fld>
            <a:endParaRPr lang="en-CA" dirty="0"/>
          </a:p>
        </p:txBody>
      </p:sp>
    </p:spTree>
    <p:extLst>
      <p:ext uri="{BB962C8B-B14F-4D97-AF65-F5344CB8AC3E}">
        <p14:creationId xmlns:p14="http://schemas.microsoft.com/office/powerpoint/2010/main" val="3724059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214129-0BAC-40B7-B70A-D33F12BDB444}" type="slidenum">
              <a:rPr lang="en-US">
                <a:solidFill>
                  <a:prstClr val="black"/>
                </a:solidFill>
              </a:rPr>
              <a:pPr/>
              <a:t>42</a:t>
            </a:fld>
            <a:endParaRPr lang="en-US" dirty="0">
              <a:solidFill>
                <a:prstClr val="black"/>
              </a:solidFill>
            </a:endParaRPr>
          </a:p>
        </p:txBody>
      </p:sp>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xfrm>
            <a:off x="685800" y="4415789"/>
            <a:ext cx="5983560" cy="5001166"/>
          </a:xfrm>
        </p:spPr>
        <p:txBody>
          <a:bodyPr>
            <a:noAutofit/>
          </a:bodyPr>
          <a:lstStyle/>
          <a:p>
            <a:pPr>
              <a:spcBef>
                <a:spcPct val="0"/>
              </a:spcBef>
            </a:pPr>
            <a:r>
              <a:rPr lang="es-MX" sz="1100" b="1" dirty="0" smtClean="0">
                <a:ea typeface="MS PGothic" pitchFamily="34" charset="-128"/>
              </a:rPr>
              <a:t>Notas del Conferencista</a:t>
            </a:r>
          </a:p>
          <a:p>
            <a:pPr>
              <a:spcBef>
                <a:spcPct val="0"/>
              </a:spcBef>
            </a:pPr>
            <a:r>
              <a:rPr lang="es-MX" sz="1100" dirty="0" smtClean="0">
                <a:ea typeface="MS PGothic" pitchFamily="34" charset="-128"/>
              </a:rPr>
              <a:t>El término “relajantes musculares” es muy amplio e incluye un amplio rango de drogas con diferentes indicaciones y mecanismos de acción.</a:t>
            </a:r>
          </a:p>
          <a:p>
            <a:pPr>
              <a:spcBef>
                <a:spcPct val="0"/>
              </a:spcBef>
            </a:pPr>
            <a:r>
              <a:rPr lang="es-MX" sz="1100" spc="-20" dirty="0" smtClean="0">
                <a:ea typeface="MS PGothic" pitchFamily="34" charset="-128"/>
              </a:rPr>
              <a:t>Los relajantes musculares se clasifican como medicamentos antiespasmódicos y antiespásticos. Los antiespasmódicos  se usan para disminuir los espasmos musculares asociados con condiciones dolorosas como lumbalgia e incluyen a las Benzodiacepinas y no-Benzodiacepinas. Las No-Benzodiacepinas incluyen muchas drogas que actúan a nivel del tallo cerebral o la médula espinal. Los mecanismos de acción dentro del sistema nervioso central no se entienden completamente.</a:t>
            </a:r>
          </a:p>
          <a:p>
            <a:pPr>
              <a:spcBef>
                <a:spcPct val="0"/>
              </a:spcBef>
            </a:pPr>
            <a:r>
              <a:rPr lang="es-MX" sz="1100" spc="-20" dirty="0" smtClean="0">
                <a:ea typeface="MS PGothic" pitchFamily="34" charset="-128"/>
              </a:rPr>
              <a:t>El uso de relajantes musculares para lumbalgia es controversial, principalmente debido a sus efectos secundarios (ej:  sedación, somnolencia, cefalea, visión borrosa, náusea, vómito). Además, se ha reportado potencial de abuso y dependencia. La controversia es evidente en las guías clínicas nacionales para el manejo de lumbalgia en atención primaria. Algunas guías recomiendan relajantes musculares solos o en combinación con drogas antiinflamatorias no-esteroideas (AINEs) mientras que otras no recomiendan relajantes musculares. Sin embargo, 91% de los médicos reportan el uso de relajantes musculares aunque las guías no promuevan dicho uso. El rol del espasmo muscular en la patofisiología de la lumbalgia también es controversial. </a:t>
            </a:r>
          </a:p>
          <a:p>
            <a:pPr>
              <a:spcBef>
                <a:spcPct val="0"/>
              </a:spcBef>
            </a:pPr>
            <a:r>
              <a:rPr lang="es-MX" sz="1100" dirty="0" smtClean="0">
                <a:ea typeface="MS PGothic" pitchFamily="34" charset="-128"/>
              </a:rPr>
              <a:t>Generalmente se ha acordado que los relajantes musculares pueden ser útiles en el corto plazo para dolor agudo. No existe evidencia que soporte su uso a largo-plazo o que recomiende uno sobre otro. </a:t>
            </a:r>
          </a:p>
          <a:p>
            <a:pPr>
              <a:spcBef>
                <a:spcPct val="0"/>
              </a:spcBef>
            </a:pPr>
            <a:endParaRPr lang="es-MX" sz="1100" dirty="0" smtClean="0">
              <a:ea typeface="MS PGothic" pitchFamily="34" charset="-128"/>
            </a:endParaRPr>
          </a:p>
          <a:p>
            <a:pPr>
              <a:spcBef>
                <a:spcPct val="0"/>
              </a:spcBef>
            </a:pPr>
            <a:r>
              <a:rPr lang="es-MX" sz="1100" b="1" dirty="0" smtClean="0">
                <a:ea typeface="MS PGothic" pitchFamily="34" charset="-128"/>
              </a:rPr>
              <a:t>Referencias</a:t>
            </a:r>
            <a:endParaRPr lang="es-MX" sz="1100" b="0" dirty="0" smtClean="0">
              <a:ea typeface="MS PGothic" pitchFamily="34" charset="-128"/>
            </a:endParaRPr>
          </a:p>
          <a:p>
            <a:pPr>
              <a:spcBef>
                <a:spcPct val="0"/>
              </a:spcBef>
              <a:defRPr/>
            </a:pPr>
            <a:r>
              <a:rPr lang="en-CA" sz="1100" spc="-10" dirty="0" smtClean="0">
                <a:ea typeface="MS PGothic" pitchFamily="34" charset="-128"/>
              </a:rPr>
              <a:t>Chou R </a:t>
            </a:r>
            <a:r>
              <a:rPr lang="en-CA" sz="1100" i="1" spc="-10" dirty="0" smtClean="0">
                <a:ea typeface="MS PGothic" pitchFamily="34" charset="-128"/>
              </a:rPr>
              <a:t>et al. </a:t>
            </a:r>
            <a:r>
              <a:rPr lang="en-CA" sz="1100" spc="-10" dirty="0" smtClean="0">
                <a:ea typeface="MS PGothic" pitchFamily="34" charset="-128"/>
              </a:rPr>
              <a:t>Comparative efficacy and safety of skeletal muscle relaxants for spasticity and musculoskeletal conditions: a systematic review. </a:t>
            </a:r>
            <a:r>
              <a:rPr lang="en-CA" sz="1100" i="1" spc="-10" dirty="0" smtClean="0">
                <a:ea typeface="MS PGothic" pitchFamily="34" charset="-128"/>
              </a:rPr>
              <a:t>J Pain Symptom Manage</a:t>
            </a:r>
            <a:r>
              <a:rPr lang="en-CA" sz="1100" spc="-10" dirty="0" smtClean="0">
                <a:ea typeface="MS PGothic" pitchFamily="34" charset="-128"/>
              </a:rPr>
              <a:t> 2004; 28(2):140-75.</a:t>
            </a:r>
          </a:p>
          <a:p>
            <a:pPr>
              <a:spcBef>
                <a:spcPct val="0"/>
              </a:spcBef>
              <a:defRPr/>
            </a:pPr>
            <a:r>
              <a:rPr lang="en-CA" sz="1100" dirty="0" smtClean="0">
                <a:ea typeface="MS PGothic" pitchFamily="34" charset="-128"/>
              </a:rPr>
              <a:t>van Tulder MW </a:t>
            </a:r>
            <a:r>
              <a:rPr lang="en-CA" sz="1100" i="1" dirty="0" smtClean="0">
                <a:ea typeface="MS PGothic" pitchFamily="34" charset="-128"/>
              </a:rPr>
              <a:t>et al</a:t>
            </a:r>
            <a:r>
              <a:rPr lang="en-CA" sz="1100" dirty="0" smtClean="0">
                <a:ea typeface="MS PGothic" pitchFamily="34" charset="-128"/>
              </a:rPr>
              <a:t>. Muscle relaxants for nonspecific low back pain: a systematic review within the framework of the Cochrane collaboration. </a:t>
            </a:r>
            <a:r>
              <a:rPr lang="en-CA" sz="1100" i="1" dirty="0" smtClean="0">
                <a:ea typeface="MS PGothic" pitchFamily="34" charset="-128"/>
              </a:rPr>
              <a:t>Spine (Phila Pa 1976)</a:t>
            </a:r>
            <a:r>
              <a:rPr lang="en-CA" sz="1100" dirty="0" smtClean="0">
                <a:ea typeface="MS PGothic" pitchFamily="34" charset="-128"/>
              </a:rPr>
              <a:t> 2003; 28(17):1978-92.</a:t>
            </a:r>
          </a:p>
          <a:p>
            <a:pPr marL="0" marR="0" indent="0" algn="l" defTabSz="914400" rtl="0" eaLnBrk="1" fontAlgn="auto" latinLnBrk="0" hangingPunct="1">
              <a:lnSpc>
                <a:spcPct val="80000"/>
              </a:lnSpc>
              <a:spcBef>
                <a:spcPct val="0"/>
              </a:spcBef>
              <a:spcAft>
                <a:spcPts val="300"/>
              </a:spcAft>
              <a:buClrTx/>
              <a:buSzTx/>
              <a:buFontTx/>
              <a:buNone/>
              <a:tabLst/>
              <a:defRPr/>
            </a:pPr>
            <a:endParaRPr lang="es-MX" sz="1100" b="1" dirty="0" smtClean="0">
              <a:ea typeface="MS PGothic" pitchFamily="34" charset="-128"/>
            </a:endParaRPr>
          </a:p>
          <a:p>
            <a:pPr marL="0" marR="0" indent="0" algn="l" defTabSz="914400" rtl="0" eaLnBrk="1" fontAlgn="auto" latinLnBrk="0" hangingPunct="1">
              <a:lnSpc>
                <a:spcPct val="80000"/>
              </a:lnSpc>
              <a:spcBef>
                <a:spcPct val="0"/>
              </a:spcBef>
              <a:spcAft>
                <a:spcPts val="300"/>
              </a:spcAft>
              <a:buClrTx/>
              <a:buSzTx/>
              <a:buFontTx/>
              <a:buNone/>
              <a:tabLst/>
              <a:defRPr/>
            </a:pPr>
            <a:endParaRPr lang="es-MX" sz="1100" b="1" dirty="0" smtClean="0">
              <a:ea typeface="MS PGothic" pitchFamily="34" charset="-128"/>
            </a:endParaRPr>
          </a:p>
        </p:txBody>
      </p:sp>
      <p:sp>
        <p:nvSpPr>
          <p:cNvPr id="168964"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70270FB5-4B01-4C0E-A93B-A6B3A0F79053}" type="slidenum">
              <a:rPr lang="en-US" sz="1200">
                <a:solidFill>
                  <a:prstClr val="black"/>
                </a:solidFill>
                <a:latin typeface="Calibri" pitchFamily="34" charset="0"/>
              </a:rPr>
              <a:pPr algn="r"/>
              <a:t>42</a:t>
            </a:fld>
            <a:endParaRPr lang="en-US" sz="1200" dirty="0">
              <a:solidFill>
                <a:prstClr val="black"/>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415790"/>
            <a:ext cx="6408712" cy="4183380"/>
          </a:xfrm>
        </p:spPr>
        <p:txBody>
          <a:bodyPr>
            <a:normAutofit/>
          </a:bodyPr>
          <a:lstStyle/>
          <a:p>
            <a:pPr>
              <a:spcAft>
                <a:spcPts val="600"/>
              </a:spcAft>
            </a:pPr>
            <a:r>
              <a:rPr lang="es-MX" b="1" dirty="0" smtClean="0">
                <a:latin typeface="+mj-lt"/>
                <a:ea typeface="ＭＳ Ｐゴシック" pitchFamily="34" charset="-128"/>
              </a:rPr>
              <a:t>Notas del Conferencista</a:t>
            </a:r>
          </a:p>
          <a:p>
            <a:pPr>
              <a:spcAft>
                <a:spcPts val="600"/>
              </a:spcAft>
            </a:pPr>
            <a:r>
              <a:rPr lang="es-MX" dirty="0" smtClean="0">
                <a:ea typeface="ＭＳ Ｐゴシック" pitchFamily="34" charset="-128"/>
              </a:rPr>
              <a:t>Se recomienda evitar los relajantes musculares tanto como sea posible en adultos mayores. </a:t>
            </a:r>
            <a:r>
              <a:rPr lang="es-MX" dirty="0" smtClean="0">
                <a:latin typeface="+mj-lt"/>
                <a:ea typeface="ＭＳ Ｐゴシック" pitchFamily="34" charset="-128"/>
              </a:rPr>
              <a:t>Carisoprodol, meprobamato y ciclobenzaprina aparecen en la Lista de Beers como medicamento no apropiados para pacientes de 65 años o mayores. </a:t>
            </a:r>
          </a:p>
          <a:p>
            <a:pPr>
              <a:spcAft>
                <a:spcPts val="600"/>
              </a:spcAft>
            </a:pPr>
            <a:r>
              <a:rPr lang="es-MX" dirty="0" smtClean="0">
                <a:latin typeface="+mj-lt"/>
                <a:ea typeface="ＭＳ Ｐゴシック" pitchFamily="34" charset="-128"/>
              </a:rPr>
              <a:t>De los relajantes musculares disponibles se cuenta con mayor información para tizanidina y ciclobenzaprina. Ciclobenzaprina se prefiere sobre tizanidina debido al riesgo de hepatotoxicidad con tizanidina. </a:t>
            </a:r>
          </a:p>
          <a:p>
            <a:pPr>
              <a:spcAft>
                <a:spcPts val="600"/>
              </a:spcAft>
            </a:pPr>
            <a:r>
              <a:rPr lang="es-MX" b="1" dirty="0" smtClean="0">
                <a:latin typeface="+mj-lt"/>
                <a:ea typeface="ＭＳ Ｐゴシック" pitchFamily="34" charset="-128"/>
              </a:rPr>
              <a:t>Referencias</a:t>
            </a:r>
          </a:p>
          <a:p>
            <a:r>
              <a:rPr lang="en-CA" dirty="0" smtClean="0">
                <a:ea typeface="ＭＳ Ｐゴシック" pitchFamily="34" charset="-128"/>
              </a:rPr>
              <a:t>Lee TJ. Pharmacologic treatment for low back pain: one component of pain care. </a:t>
            </a:r>
            <a:br>
              <a:rPr lang="en-CA" dirty="0" smtClean="0">
                <a:ea typeface="ＭＳ Ｐゴシック" pitchFamily="34" charset="-128"/>
              </a:rPr>
            </a:br>
            <a:r>
              <a:rPr lang="en-CA" i="1" dirty="0" smtClean="0">
                <a:ea typeface="ＭＳ Ｐゴシック" pitchFamily="34" charset="-128"/>
              </a:rPr>
              <a:t>Phys Med Rehabil Clin N Am</a:t>
            </a:r>
            <a:r>
              <a:rPr lang="en-CA" dirty="0" smtClean="0">
                <a:ea typeface="ＭＳ Ｐゴシック" pitchFamily="34" charset="-128"/>
              </a:rPr>
              <a:t> 2010; 21(4):793-800. </a:t>
            </a:r>
          </a:p>
          <a:p>
            <a:r>
              <a:rPr lang="en-CA" spc="-20" dirty="0" smtClean="0"/>
              <a:t>Miller SM. Low back pain: pharmacologic management. </a:t>
            </a:r>
            <a:r>
              <a:rPr lang="en-CA" i="1" spc="-20" dirty="0" smtClean="0"/>
              <a:t>Prim Care</a:t>
            </a:r>
            <a:r>
              <a:rPr lang="en-CA" spc="-20" dirty="0" smtClean="0"/>
              <a:t> 2012; 39(3):499-510.</a:t>
            </a:r>
            <a:endParaRPr lang="en-CA" spc="-20"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solidFill>
                  <a:prstClr val="black"/>
                </a:solidFill>
              </a:rPr>
              <a:pPr/>
              <a:t>44</a:t>
            </a:fld>
            <a:endParaRPr lang="en-GB" dirty="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5800" y="4415790"/>
            <a:ext cx="5486400" cy="4890294"/>
          </a:xfrm>
          <a:noFill/>
          <a:ln/>
        </p:spPr>
        <p:txBody>
          <a:bodyPr>
            <a:noAutofit/>
          </a:bodyPr>
          <a:lstStyle/>
          <a:p>
            <a:r>
              <a:rPr lang="es-MX" sz="900" b="1" dirty="0" smtClean="0"/>
              <a:t>Notas del Conferencista</a:t>
            </a:r>
          </a:p>
          <a:p>
            <a:r>
              <a:rPr lang="es-MX" sz="900" dirty="0" smtClean="0"/>
              <a:t>Esta slide ilustra los principales mecanismos detrás del desarrollo del dolor neuropático. </a:t>
            </a:r>
          </a:p>
          <a:p>
            <a:pPr marL="173867" indent="-173867">
              <a:buFontTx/>
              <a:buNone/>
            </a:pPr>
            <a:r>
              <a:rPr lang="es-MX" sz="900" dirty="0" smtClean="0"/>
              <a:t>El dolor que surge como una consecuencia directa de una lesión o enfermedad que afecta el sistema somatosensorial se define como “dolor neuropático”.</a:t>
            </a:r>
          </a:p>
          <a:p>
            <a:pPr marL="173867" indent="-173867">
              <a:buFontTx/>
              <a:buNone/>
            </a:pPr>
            <a:r>
              <a:rPr lang="es-MX" sz="900" dirty="0" smtClean="0"/>
              <a:t>Los mecanismos periféricos del dolor neuropático incluyen hiperexcitabilidad de la membrana en las neuronas nociceptivas, descargas ectópicas a lo largo de los nervios sensoriales, que</a:t>
            </a:r>
            <a:r>
              <a:rPr lang="es-MX" sz="900" baseline="0" dirty="0" smtClean="0"/>
              <a:t> </a:t>
            </a:r>
            <a:r>
              <a:rPr lang="es-MX" sz="900" dirty="0" smtClean="0"/>
              <a:t>pueden dar lugar a cambios transcripcionales en el ganglio del cuerno dorsal (</a:t>
            </a:r>
            <a:r>
              <a:rPr lang="es-MX" sz="900" b="1" dirty="0" smtClean="0"/>
              <a:t>sensibilización periférica</a:t>
            </a:r>
            <a:r>
              <a:rPr lang="es-MX" sz="900" dirty="0" smtClean="0"/>
              <a:t>). Los mecanismos periféricos pueden desencadenar  cambios en el </a:t>
            </a:r>
            <a:r>
              <a:rPr lang="es-MX" sz="900" baseline="0" dirty="0" smtClean="0"/>
              <a:t>SNC (mecanismos centrales</a:t>
            </a:r>
            <a:r>
              <a:rPr lang="es-MX" sz="900" dirty="0" smtClean="0"/>
              <a:t>) también.</a:t>
            </a:r>
          </a:p>
          <a:p>
            <a:pPr marL="173867" indent="-173867">
              <a:buFontTx/>
              <a:buNone/>
            </a:pPr>
            <a:r>
              <a:rPr lang="es-MX" sz="900" dirty="0" smtClean="0"/>
              <a:t>Los mecanismos centrales en la médula espinal incluyen; mayor excitabilidad en las neuronas del cuerno dorsal, con brotes de aferentes A-beta mielinizadas no-nociceptivas en el cuerno dorsal que forman nuevas conexiones con las neuronas nociceptivas en la Lámina I y II,  pérdida de controles inhibitorios (desinhibición).</a:t>
            </a:r>
            <a:r>
              <a:rPr lang="es-MX" sz="900" baseline="0" dirty="0" smtClean="0"/>
              <a:t>  Los mecanismos centrales </a:t>
            </a:r>
            <a:r>
              <a:rPr lang="es-MX" sz="900" dirty="0" smtClean="0"/>
              <a:t>en los sistemas </a:t>
            </a:r>
            <a:r>
              <a:rPr lang="es-MX" sz="900" baseline="0" dirty="0" smtClean="0"/>
              <a:t>supraespinales incluyen hiperexcitabilidad , cambios en la actividad sináptica y reorganización en el núcleo del tallo cerebral, el tálamo y la corteza cerebral asociados con la matriz del dolor (</a:t>
            </a:r>
            <a:r>
              <a:rPr lang="es-MX" sz="900" b="1" baseline="0" dirty="0" smtClean="0"/>
              <a:t>sensibilización central</a:t>
            </a:r>
            <a:r>
              <a:rPr lang="es-MX" sz="900" baseline="0" dirty="0" smtClean="0"/>
              <a:t>).</a:t>
            </a:r>
            <a:endParaRPr lang="es-MX" sz="900" dirty="0" smtClean="0"/>
          </a:p>
          <a:p>
            <a:pPr marL="173051" indent="-173051"/>
            <a:r>
              <a:rPr lang="es-MX" sz="900" b="1" dirty="0" smtClean="0"/>
              <a:t>Referencias</a:t>
            </a:r>
          </a:p>
          <a:p>
            <a:pPr defTabSz="922937">
              <a:spcAft>
                <a:spcPts val="303"/>
              </a:spcAft>
              <a:defRPr/>
            </a:pPr>
            <a:r>
              <a:rPr lang="fr-FR" sz="900" dirty="0" smtClean="0"/>
              <a:t>Attal N </a:t>
            </a:r>
            <a:r>
              <a:rPr lang="fr-FR" sz="900" i="1" dirty="0" smtClean="0"/>
              <a:t>et al. </a:t>
            </a:r>
            <a:r>
              <a:rPr lang="en-US" sz="900" dirty="0" smtClean="0"/>
              <a:t>EFNS guidelines on the pharmacological treatment of neuropathic pain: 2010 revision. </a:t>
            </a:r>
            <a:r>
              <a:rPr lang="nl-NL" sz="900" i="1" dirty="0" smtClean="0"/>
              <a:t>Eur J Neurol </a:t>
            </a:r>
            <a:r>
              <a:rPr lang="nl-NL" sz="900" dirty="0" smtClean="0"/>
              <a:t>2010; 17(9):1113-e88. </a:t>
            </a:r>
            <a:endParaRPr lang="fr-FR" sz="900" dirty="0" smtClean="0"/>
          </a:p>
          <a:p>
            <a:pPr defTabSz="922937">
              <a:spcAft>
                <a:spcPts val="303"/>
              </a:spcAft>
              <a:defRPr/>
            </a:pPr>
            <a:r>
              <a:rPr lang="en-US" sz="900" dirty="0" smtClean="0">
                <a:cs typeface="Arial" pitchFamily="34" charset="0"/>
              </a:rPr>
              <a:t>Beydoun A, Backonja MM</a:t>
            </a:r>
            <a:r>
              <a:rPr lang="en-US" sz="900" i="1" dirty="0" smtClean="0">
                <a:cs typeface="Arial" pitchFamily="34" charset="0"/>
              </a:rPr>
              <a:t>. </a:t>
            </a:r>
            <a:r>
              <a:rPr lang="en-CA" sz="900" dirty="0" smtClean="0">
                <a:cs typeface="Arial" pitchFamily="34" charset="0"/>
              </a:rPr>
              <a:t>Mechanistic stratification of antineuralgic agents. </a:t>
            </a:r>
            <a:r>
              <a:rPr lang="en-US" sz="900" i="1" dirty="0" smtClean="0">
                <a:cs typeface="Arial" pitchFamily="34" charset="0"/>
              </a:rPr>
              <a:t>J Pain Symptom Manage </a:t>
            </a:r>
            <a:r>
              <a:rPr lang="en-US" sz="900" dirty="0" smtClean="0">
                <a:cs typeface="Arial" pitchFamily="34" charset="0"/>
              </a:rPr>
              <a:t>2003; </a:t>
            </a:r>
            <a:br>
              <a:rPr lang="en-US" sz="900" dirty="0" smtClean="0">
                <a:cs typeface="Arial" pitchFamily="34" charset="0"/>
              </a:rPr>
            </a:br>
            <a:r>
              <a:rPr lang="en-US" sz="900" dirty="0" smtClean="0">
                <a:cs typeface="Arial" pitchFamily="34" charset="0"/>
              </a:rPr>
              <a:t>25(5 Suppl):S18-30.</a:t>
            </a:r>
          </a:p>
          <a:p>
            <a:pPr defTabSz="922937">
              <a:spcAft>
                <a:spcPts val="303"/>
              </a:spcAft>
              <a:defRPr/>
            </a:pPr>
            <a:r>
              <a:rPr lang="en-US" sz="900" dirty="0" smtClean="0">
                <a:cs typeface="Arial" pitchFamily="34" charset="0"/>
              </a:rPr>
              <a:t>Jarvis MF, Boyce-Rustay JM</a:t>
            </a:r>
            <a:r>
              <a:rPr lang="en-US" sz="900" i="1" dirty="0" smtClean="0">
                <a:cs typeface="Arial" pitchFamily="34" charset="0"/>
              </a:rPr>
              <a:t>. </a:t>
            </a:r>
            <a:r>
              <a:rPr lang="en-CA" sz="900" dirty="0" smtClean="0">
                <a:cs typeface="Arial" pitchFamily="34" charset="0"/>
              </a:rPr>
              <a:t>Neuropathic pain: models and mechanisms. </a:t>
            </a:r>
            <a:r>
              <a:rPr lang="fr-FR" sz="900" i="1" dirty="0" smtClean="0">
                <a:cs typeface="Arial" pitchFamily="34" charset="0"/>
              </a:rPr>
              <a:t>Curr Pharm Des </a:t>
            </a:r>
            <a:r>
              <a:rPr lang="fr-FR" sz="900" dirty="0" smtClean="0">
                <a:cs typeface="Arial" pitchFamily="34" charset="0"/>
              </a:rPr>
              <a:t>2009; 15(15):1711</a:t>
            </a:r>
            <a:r>
              <a:rPr lang="en-GB" sz="900" dirty="0" smtClean="0">
                <a:cs typeface="Arial" pitchFamily="34" charset="0"/>
              </a:rPr>
              <a:t>-</a:t>
            </a:r>
            <a:r>
              <a:rPr lang="fr-FR" sz="900" dirty="0" smtClean="0">
                <a:cs typeface="Arial" pitchFamily="34" charset="0"/>
              </a:rPr>
              <a:t>6.</a:t>
            </a:r>
            <a:endParaRPr lang="fr-FR" sz="900" dirty="0" smtClean="0"/>
          </a:p>
          <a:p>
            <a:pPr defTabSz="922937">
              <a:spcAft>
                <a:spcPts val="303"/>
              </a:spcAft>
              <a:defRPr/>
            </a:pPr>
            <a:r>
              <a:rPr lang="en-US" sz="900" dirty="0" smtClean="0">
                <a:cs typeface="Arial" pitchFamily="34" charset="0"/>
              </a:rPr>
              <a:t>Gilron I </a:t>
            </a:r>
            <a:r>
              <a:rPr lang="en-US" sz="900" i="1" dirty="0" smtClean="0">
                <a:cs typeface="Arial" pitchFamily="34" charset="0"/>
              </a:rPr>
              <a:t>et al. </a:t>
            </a:r>
            <a:r>
              <a:rPr lang="en-CA" sz="900" dirty="0" smtClean="0">
                <a:cs typeface="Arial" pitchFamily="34" charset="0"/>
              </a:rPr>
              <a:t>Neuropathic pain: a practical guide for the clinician. </a:t>
            </a:r>
            <a:r>
              <a:rPr lang="en-US" sz="900" i="1" dirty="0" smtClean="0">
                <a:cs typeface="Arial" pitchFamily="34" charset="0"/>
              </a:rPr>
              <a:t>CMAJ </a:t>
            </a:r>
            <a:r>
              <a:rPr lang="en-US" sz="900" dirty="0" smtClean="0">
                <a:cs typeface="Arial" pitchFamily="34" charset="0"/>
              </a:rPr>
              <a:t>2006; 175(3):265-75. </a:t>
            </a:r>
          </a:p>
          <a:p>
            <a:pPr defTabSz="922937">
              <a:spcAft>
                <a:spcPts val="303"/>
              </a:spcAft>
              <a:defRPr/>
            </a:pPr>
            <a:r>
              <a:rPr lang="fr-FR" sz="900" dirty="0" smtClean="0"/>
              <a:t>Moisset X, Bouhassira D. Brain imaging of neuropathic pain. </a:t>
            </a:r>
            <a:r>
              <a:rPr lang="fr-FR" sz="900" i="1" dirty="0" smtClean="0"/>
              <a:t>NeuroImage</a:t>
            </a:r>
            <a:r>
              <a:rPr lang="fr-FR" sz="900" dirty="0" smtClean="0"/>
              <a:t> 2007; 37(Suppl 1):S80-8.</a:t>
            </a:r>
          </a:p>
          <a:p>
            <a:pPr defTabSz="922937">
              <a:spcAft>
                <a:spcPts val="303"/>
              </a:spcAft>
              <a:defRPr/>
            </a:pPr>
            <a:r>
              <a:rPr lang="en-US" sz="900" dirty="0" smtClean="0">
                <a:cs typeface="Arial" pitchFamily="34" charset="0"/>
              </a:rPr>
              <a:t>Morlion B. </a:t>
            </a:r>
            <a:r>
              <a:rPr lang="en-CA" sz="900" dirty="0" smtClean="0">
                <a:cs typeface="Arial" pitchFamily="34" charset="0"/>
              </a:rPr>
              <a:t>Pharmacotherapy of low back pain: targeting nociceptive and neuropathic pain components. </a:t>
            </a:r>
            <a:br>
              <a:rPr lang="en-CA" sz="900" dirty="0" smtClean="0">
                <a:cs typeface="Arial" pitchFamily="34" charset="0"/>
              </a:rPr>
            </a:br>
            <a:r>
              <a:rPr lang="en-US" sz="900" i="1" dirty="0" smtClean="0">
                <a:cs typeface="Arial" pitchFamily="34" charset="0"/>
              </a:rPr>
              <a:t>Curr Med Res Opin</a:t>
            </a:r>
            <a:r>
              <a:rPr lang="en-US" sz="900" dirty="0" smtClean="0">
                <a:cs typeface="Arial" pitchFamily="34" charset="0"/>
              </a:rPr>
              <a:t> 2011; 27(1):11-33.</a:t>
            </a:r>
          </a:p>
          <a:p>
            <a:pPr defTabSz="922937">
              <a:spcAft>
                <a:spcPts val="303"/>
              </a:spcAft>
              <a:defRPr/>
            </a:pPr>
            <a:r>
              <a:rPr lang="fr-FR" sz="900" dirty="0" smtClean="0"/>
              <a:t>Scholz J, Woolf  CJ. Can we conquer pain? </a:t>
            </a:r>
            <a:r>
              <a:rPr lang="fr-FR" sz="900" i="1" dirty="0" smtClean="0"/>
              <a:t>Nat Neurosci</a:t>
            </a:r>
            <a:r>
              <a:rPr lang="fr-FR" sz="900" dirty="0" smtClean="0"/>
              <a:t> 2002; 5(Suppl):1062-7.</a:t>
            </a:r>
          </a:p>
          <a:p>
            <a:pPr defTabSz="922937">
              <a:spcAft>
                <a:spcPts val="303"/>
              </a:spcAft>
              <a:defRPr/>
            </a:pPr>
            <a:endParaRPr lang="es-MX" sz="900" dirty="0" smtClean="0"/>
          </a:p>
          <a:p>
            <a:pPr marL="173051" indent="-173051"/>
            <a:endParaRPr lang="es-MX" sz="9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45</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15790"/>
            <a:ext cx="5486400" cy="4880610"/>
          </a:xfrm>
        </p:spPr>
        <p:txBody>
          <a:bodyPr>
            <a:noAutofit/>
          </a:bodyPr>
          <a:lstStyle/>
          <a:p>
            <a:pPr algn="just">
              <a:spcBef>
                <a:spcPct val="0"/>
              </a:spcBef>
            </a:pPr>
            <a:r>
              <a:rPr lang="es-MX" sz="1100" b="1" dirty="0" smtClean="0"/>
              <a:t>Notas del Conferencista</a:t>
            </a:r>
          </a:p>
          <a:p>
            <a:pPr>
              <a:spcBef>
                <a:spcPct val="0"/>
              </a:spcBef>
            </a:pPr>
            <a:r>
              <a:rPr lang="es-MX" sz="1100" dirty="0" smtClean="0"/>
              <a:t>Los ligandos α</a:t>
            </a:r>
            <a:r>
              <a:rPr lang="es-MX" sz="1100" baseline="-25000" dirty="0" smtClean="0"/>
              <a:t>2</a:t>
            </a:r>
            <a:r>
              <a:rPr lang="es-MX" sz="1100" dirty="0" smtClean="0"/>
              <a:t>δ (ej:  pregabalina) pueden ser útiles para el manejo de lumbalgia con un componente neuropático. Los estudios han mostrado un efecto sinergista entre pregabalina y un coxib en el sentido de que la combinación fue más efectiva para aliviar el dolor que cualquiera de los medicamentos usados independientemente en pacientes con lumbalgia crónica. La mayoría de los efectos adversos comunes de pregabalina son mareo y somnolencia. </a:t>
            </a:r>
          </a:p>
          <a:p>
            <a:pPr>
              <a:spcBef>
                <a:spcPct val="0"/>
              </a:spcBef>
            </a:pPr>
            <a:r>
              <a:rPr lang="es-MX" sz="1100" dirty="0" smtClean="0"/>
              <a:t>Pregabalina funciona uniéndose a la subunidad α</a:t>
            </a:r>
            <a:r>
              <a:rPr lang="es-MX" sz="1100" baseline="-25000" dirty="0" smtClean="0"/>
              <a:t>2</a:t>
            </a:r>
            <a:r>
              <a:rPr lang="es-MX" sz="1100" dirty="0" smtClean="0"/>
              <a:t>δ del canal de calcio, que es aumentada en dolor neuropático. La unión de pregabalin a la subunidad α</a:t>
            </a:r>
            <a:r>
              <a:rPr lang="es-MX" sz="1100" baseline="-25000" dirty="0" smtClean="0"/>
              <a:t>2</a:t>
            </a:r>
            <a:r>
              <a:rPr lang="es-MX" sz="1100" dirty="0" smtClean="0"/>
              <a:t>δ reduce la liberación del neurotransmisor y la sensibilización central. </a:t>
            </a:r>
          </a:p>
          <a:p>
            <a:pPr>
              <a:spcBef>
                <a:spcPct val="0"/>
              </a:spcBef>
            </a:pPr>
            <a:r>
              <a:rPr lang="es-MX" sz="1100" b="1" dirty="0" smtClean="0">
                <a:ea typeface="MS PGothic" pitchFamily="34" charset="-128"/>
              </a:rPr>
              <a:t>Referencias</a:t>
            </a:r>
            <a:endParaRPr lang="es-MX" sz="1100" b="0" dirty="0" smtClean="0">
              <a:ea typeface="MS PGothic" pitchFamily="34" charset="-128"/>
            </a:endParaRPr>
          </a:p>
          <a:p>
            <a:pPr>
              <a:spcBef>
                <a:spcPct val="0"/>
              </a:spcBef>
            </a:pPr>
            <a:r>
              <a:rPr lang="en-CA" sz="1100" dirty="0" smtClean="0">
                <a:ea typeface="MS PGothic" pitchFamily="34" charset="-128"/>
              </a:rPr>
              <a:t>Attal N, Finnerup NB. Pharmacologic management of neuropathic pain. </a:t>
            </a:r>
            <a:r>
              <a:rPr lang="en-CA" sz="1100" i="1" dirty="0" smtClean="0">
                <a:ea typeface="MS PGothic" pitchFamily="34" charset="-128"/>
              </a:rPr>
              <a:t>Pain Clinical Updates </a:t>
            </a:r>
            <a:r>
              <a:rPr lang="en-CA" sz="1100" dirty="0" smtClean="0">
                <a:ea typeface="MS PGothic" pitchFamily="34" charset="-128"/>
              </a:rPr>
              <a:t>2010; 18(9):1-8.</a:t>
            </a:r>
          </a:p>
          <a:p>
            <a:pPr>
              <a:spcBef>
                <a:spcPct val="0"/>
              </a:spcBef>
              <a:defRPr/>
            </a:pPr>
            <a:r>
              <a:rPr lang="en-CA" sz="1100" dirty="0" smtClean="0">
                <a:ea typeface="MS PGothic" pitchFamily="34" charset="-128"/>
              </a:rPr>
              <a:t>Bauer CS </a:t>
            </a:r>
            <a:r>
              <a:rPr lang="en-CA" sz="1100" i="1" dirty="0" smtClean="0">
                <a:ea typeface="MS PGothic" pitchFamily="34" charset="-128"/>
              </a:rPr>
              <a:t>et al.</a:t>
            </a:r>
            <a:r>
              <a:rPr lang="en-CA" sz="1100" dirty="0" smtClean="0">
                <a:ea typeface="MS PGothic" pitchFamily="34" charset="-128"/>
              </a:rPr>
              <a:t> The increased trafficking of the calcium channel subunit alpha2delta-1 to presynaptic terminals in neuropathic pain is inhibited by the alpha2delta ligand pregabalin. </a:t>
            </a:r>
            <a:br>
              <a:rPr lang="en-CA" sz="1100" dirty="0" smtClean="0">
                <a:ea typeface="MS PGothic" pitchFamily="34" charset="-128"/>
              </a:rPr>
            </a:br>
            <a:r>
              <a:rPr lang="en-CA" sz="1100" i="1" dirty="0" smtClean="0">
                <a:ea typeface="MS PGothic" pitchFamily="34" charset="-128"/>
              </a:rPr>
              <a:t>J Neurosci</a:t>
            </a:r>
            <a:r>
              <a:rPr lang="en-CA" sz="1100" dirty="0" smtClean="0">
                <a:ea typeface="MS PGothic" pitchFamily="34" charset="-128"/>
              </a:rPr>
              <a:t> 2009; 29(7):4076-88. </a:t>
            </a:r>
          </a:p>
          <a:p>
            <a:pPr>
              <a:spcBef>
                <a:spcPct val="0"/>
              </a:spcBef>
              <a:defRPr/>
            </a:pPr>
            <a:r>
              <a:rPr lang="en-CA" sz="1100" dirty="0" smtClean="0"/>
              <a:t>Chou </a:t>
            </a:r>
            <a:r>
              <a:rPr lang="en-CA" sz="1100" i="1" dirty="0" smtClean="0"/>
              <a:t>R et al. </a:t>
            </a:r>
            <a:r>
              <a:rPr lang="en-CA" sz="1100" dirty="0" smtClean="0"/>
              <a:t>Medications for acute and chronic low back pain: a review of the evidence for an American Pain Society/American College of Physicians clinical practice guideline. </a:t>
            </a:r>
            <a:r>
              <a:rPr lang="en-CA" sz="1100" i="1" dirty="0" smtClean="0"/>
              <a:t>Ann Intern Med</a:t>
            </a:r>
            <a:r>
              <a:rPr lang="en-CA" sz="1100" dirty="0" smtClean="0"/>
              <a:t> 2007; 147(7):505-14.</a:t>
            </a:r>
          </a:p>
          <a:p>
            <a:pPr>
              <a:spcBef>
                <a:spcPct val="0"/>
              </a:spcBef>
              <a:defRPr/>
            </a:pPr>
            <a:r>
              <a:rPr lang="en-CA" sz="1100" dirty="0" smtClean="0"/>
              <a:t>Lee J </a:t>
            </a:r>
            <a:r>
              <a:rPr lang="en-CA" sz="1100" i="1" dirty="0" smtClean="0"/>
              <a:t>et al. </a:t>
            </a:r>
            <a:r>
              <a:rPr lang="en-CA" sz="1100" dirty="0" smtClean="0"/>
              <a:t>Low back and radicular pain: a pathway for care developed by the British Pain Society. </a:t>
            </a:r>
            <a:r>
              <a:rPr lang="en-CA" sz="1100" i="1" dirty="0" smtClean="0"/>
              <a:t>Br J Anaesth</a:t>
            </a:r>
            <a:r>
              <a:rPr lang="en-CA" sz="1100" dirty="0" smtClean="0"/>
              <a:t> 2013; 111(1):112-20.</a:t>
            </a:r>
          </a:p>
          <a:p>
            <a:pPr>
              <a:spcBef>
                <a:spcPct val="0"/>
              </a:spcBef>
              <a:defRPr/>
            </a:pPr>
            <a:r>
              <a:rPr lang="en-CA" sz="1100" dirty="0" smtClean="0"/>
              <a:t>Romanò CL </a:t>
            </a:r>
            <a:r>
              <a:rPr lang="en-CA" sz="1100" i="1" dirty="0" smtClean="0"/>
              <a:t>et al. </a:t>
            </a:r>
            <a:r>
              <a:rPr lang="en-CA" sz="1100" dirty="0" smtClean="0"/>
              <a:t>Pregabalin, celecoxib, and their combination for treatment of chronic </a:t>
            </a:r>
            <a:br>
              <a:rPr lang="en-CA" sz="1100" dirty="0" smtClean="0"/>
            </a:br>
            <a:r>
              <a:rPr lang="en-CA" sz="1100" dirty="0" smtClean="0"/>
              <a:t>low-back pain </a:t>
            </a:r>
            <a:r>
              <a:rPr lang="en-CA" sz="1100" i="1" dirty="0" smtClean="0"/>
              <a:t>J Orthop Traumatol </a:t>
            </a:r>
            <a:r>
              <a:rPr lang="en-CA" sz="1100" dirty="0" smtClean="0"/>
              <a:t>2009; 10(10):185-91.</a:t>
            </a:r>
            <a:endParaRPr lang="en-CA" sz="1100" dirty="0">
              <a:ea typeface="MS PGothic"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46</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28490"/>
            <a:ext cx="5486400" cy="4742805"/>
          </a:xfrm>
        </p:spPr>
        <p:txBody>
          <a:bodyPr>
            <a:noAutofit/>
          </a:bodyPr>
          <a:lstStyle/>
          <a:p>
            <a:pPr>
              <a:spcBef>
                <a:spcPct val="0"/>
              </a:spcBef>
            </a:pPr>
            <a:r>
              <a:rPr lang="es-MX" b="1" dirty="0" smtClean="0"/>
              <a:t>Notas del Conferencista</a:t>
            </a:r>
          </a:p>
          <a:p>
            <a:pPr>
              <a:spcBef>
                <a:spcPct val="0"/>
              </a:spcBef>
            </a:pPr>
            <a:r>
              <a:rPr lang="es-MX" dirty="0" smtClean="0"/>
              <a:t>Los antidepresivos puede usarse en combinación con otros tratamientos para manejar lumbalgia con un componente neuropático; sin embargo, los antidepresivos generalmente no son recomendados para el manejo de lumbalgia aguda no-específica.</a:t>
            </a:r>
          </a:p>
          <a:p>
            <a:pPr>
              <a:spcBef>
                <a:spcPct val="0"/>
              </a:spcBef>
            </a:pPr>
            <a:r>
              <a:rPr lang="es-MX" dirty="0" smtClean="0"/>
              <a:t>Los médicos deben conocer el potencial de efectos secundarios asociado con los antidepresivos. Los TCAs pueden causar trastornos cognitivos, confusión, trastornos al caminar y caídas. Los IRSNs están contraindicados en pacientes con disfunción hepática severa o hipertensión arterial inestable.</a:t>
            </a:r>
          </a:p>
          <a:p>
            <a:pPr>
              <a:spcBef>
                <a:spcPct val="0"/>
              </a:spcBef>
            </a:pPr>
            <a:r>
              <a:rPr lang="es-MX" dirty="0" smtClean="0"/>
              <a:t>Los antidepresivos modulan el dolor inhibiendo la recaptación de serotonina y norepinefrina aumentando la modulación descendente y reduciendo el dolor.</a:t>
            </a:r>
          </a:p>
          <a:p>
            <a:pPr>
              <a:spcBef>
                <a:spcPct val="0"/>
              </a:spcBef>
            </a:pPr>
            <a:r>
              <a:rPr lang="es-MX" b="1" dirty="0" smtClean="0">
                <a:ea typeface="MS PGothic" pitchFamily="34" charset="-128"/>
              </a:rPr>
              <a:t>Referencias</a:t>
            </a:r>
            <a:endParaRPr lang="es-MX" b="0" dirty="0" smtClean="0">
              <a:ea typeface="MS PGothic" pitchFamily="34" charset="-128"/>
            </a:endParaRPr>
          </a:p>
          <a:p>
            <a:pPr>
              <a:spcBef>
                <a:spcPct val="0"/>
              </a:spcBef>
              <a:defRPr/>
            </a:pPr>
            <a:r>
              <a:rPr lang="en-CA" dirty="0" smtClean="0">
                <a:ea typeface="MS PGothic" pitchFamily="34" charset="-128"/>
              </a:rPr>
              <a:t>Attal N, Finnerup NB. Pharmacologic management of neuropathic pain. </a:t>
            </a:r>
            <a:r>
              <a:rPr lang="en-CA" i="1" dirty="0" smtClean="0">
                <a:ea typeface="MS PGothic" pitchFamily="34" charset="-128"/>
              </a:rPr>
              <a:t>Pain Clinical Updates </a:t>
            </a:r>
            <a:r>
              <a:rPr lang="en-CA" dirty="0" smtClean="0">
                <a:ea typeface="MS PGothic" pitchFamily="34" charset="-128"/>
              </a:rPr>
              <a:t>2010; 18(9):1-8.</a:t>
            </a:r>
          </a:p>
          <a:p>
            <a:pPr>
              <a:spcBef>
                <a:spcPct val="0"/>
              </a:spcBef>
              <a:defRPr/>
            </a:pPr>
            <a:r>
              <a:rPr lang="en-CA" dirty="0" smtClean="0"/>
              <a:t>Lee J </a:t>
            </a:r>
            <a:r>
              <a:rPr lang="en-CA" i="1" dirty="0" smtClean="0"/>
              <a:t>et al. </a:t>
            </a:r>
            <a:r>
              <a:rPr lang="en-CA" dirty="0" smtClean="0"/>
              <a:t>Low back and radicular pain: a pathway for care developed by the British Pain Society. </a:t>
            </a:r>
            <a:r>
              <a:rPr lang="en-CA" i="1" dirty="0" smtClean="0"/>
              <a:t>Br J Anaesth</a:t>
            </a:r>
            <a:r>
              <a:rPr lang="en-CA" dirty="0" smtClean="0"/>
              <a:t> 2013; 111(1):112-20.</a:t>
            </a:r>
          </a:p>
          <a:p>
            <a:pPr>
              <a:spcBef>
                <a:spcPct val="0"/>
              </a:spcBef>
              <a:defRPr/>
            </a:pPr>
            <a:r>
              <a:rPr lang="en-CA" dirty="0" smtClean="0"/>
              <a:t>Skljarevski V </a:t>
            </a:r>
            <a:r>
              <a:rPr lang="en-CA" i="1" dirty="0" smtClean="0"/>
              <a:t>et al. </a:t>
            </a:r>
            <a:r>
              <a:rPr lang="en-CA" dirty="0" smtClean="0"/>
              <a:t>A double-blind, randomized trial of duloxetine versus placebo in the management of chronic low back pain. </a:t>
            </a:r>
            <a:r>
              <a:rPr lang="en-CA" i="1" dirty="0" smtClean="0"/>
              <a:t>Eur J Neurol</a:t>
            </a:r>
            <a:r>
              <a:rPr lang="en-CA" dirty="0" smtClean="0"/>
              <a:t> 2009; 16(9):1041-8.</a:t>
            </a:r>
          </a:p>
          <a:p>
            <a:pPr>
              <a:spcBef>
                <a:spcPct val="0"/>
              </a:spcBef>
              <a:defRPr/>
            </a:pPr>
            <a:r>
              <a:rPr lang="en-CA" dirty="0" smtClean="0">
                <a:ea typeface="MS PGothic" pitchFamily="34" charset="-128"/>
              </a:rPr>
              <a:t>Verdu </a:t>
            </a:r>
            <a:r>
              <a:rPr lang="en-CA" i="1" dirty="0" smtClean="0">
                <a:ea typeface="MS PGothic" pitchFamily="34" charset="-128"/>
              </a:rPr>
              <a:t>B et al. </a:t>
            </a:r>
            <a:r>
              <a:rPr lang="en-CA" dirty="0" smtClean="0">
                <a:ea typeface="MS PGothic" pitchFamily="34" charset="-128"/>
              </a:rPr>
              <a:t>Antidepressants for the treatment of chronic pain. </a:t>
            </a:r>
            <a:r>
              <a:rPr lang="en-CA" i="1" dirty="0" smtClean="0">
                <a:ea typeface="MS PGothic" pitchFamily="34" charset="-128"/>
              </a:rPr>
              <a:t>Drugs</a:t>
            </a:r>
            <a:r>
              <a:rPr lang="en-CA" dirty="0" smtClean="0">
                <a:ea typeface="MS PGothic" pitchFamily="34" charset="-128"/>
              </a:rPr>
              <a:t> 2008; </a:t>
            </a:r>
            <a:br>
              <a:rPr lang="en-CA" dirty="0" smtClean="0">
                <a:ea typeface="MS PGothic" pitchFamily="34" charset="-128"/>
              </a:rPr>
            </a:br>
            <a:r>
              <a:rPr lang="en-CA" dirty="0" smtClean="0">
                <a:ea typeface="MS PGothic" pitchFamily="34" charset="-128"/>
              </a:rPr>
              <a:t>68(18):2611-32.</a:t>
            </a:r>
          </a:p>
          <a:p>
            <a:pPr algn="just">
              <a:spcBef>
                <a:spcPct val="0"/>
              </a:spcBef>
            </a:pPr>
            <a:endParaRPr lang="es-MX" b="1" dirty="0">
              <a:ea typeface="MS PGothic"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xfrm>
            <a:off x="332656" y="4216152"/>
            <a:ext cx="6264696" cy="5080248"/>
          </a:xfrm>
          <a:noFill/>
        </p:spPr>
        <p:txBody>
          <a:bodyPr wrap="square" numCol="1" anchor="t" anchorCtr="0" compatLnSpc="1">
            <a:prstTxWarp prst="textNoShape">
              <a:avLst/>
            </a:prstTxWarp>
          </a:bodyPr>
          <a:lstStyle/>
          <a:p>
            <a:pPr eaLnBrk="1" hangingPunct="1"/>
            <a:r>
              <a:rPr lang="es-MX" sz="1050" b="1" dirty="0" smtClean="0"/>
              <a:t>Notas del Conferencista</a:t>
            </a:r>
          </a:p>
          <a:p>
            <a:r>
              <a:rPr lang="es-MX" sz="1050" dirty="0" smtClean="0"/>
              <a:t>Los esteroides de partícula grande han mostrado dar lugar a cristales que pueden resultar en trombosis en vasos de la raíz y producir mayor daño. La recomendación actual es usar esteroides de partícula pequeña (ej:  dexametasona, betametasona) que no forman depósitos. Las dosis bajas de esteroides también han mostrado ser suficientes y tener el mismo efecto que las dosis altas. Es importante mencionar que el objeto de la inyección es el esteroide y no las amidas (anestésicos locales), que pueden ser usadas, pero en cantidades muy pequeñas. </a:t>
            </a:r>
          </a:p>
          <a:p>
            <a:pPr eaLnBrk="1" hangingPunct="1"/>
            <a:r>
              <a:rPr lang="es-MX" sz="1050" b="1" dirty="0" smtClean="0"/>
              <a:t>Referencias</a:t>
            </a:r>
          </a:p>
          <a:p>
            <a:r>
              <a:rPr lang="en-US" sz="1050" dirty="0" smtClean="0"/>
              <a:t>Ackerman WE, Ahmad M. The efficacy of lumbar epidural steroid injections in patients with lumbar disc herniations. </a:t>
            </a:r>
            <a:r>
              <a:rPr lang="en-US" sz="1050" i="1" dirty="0" smtClean="0"/>
              <a:t>Anesth Analg</a:t>
            </a:r>
            <a:r>
              <a:rPr lang="en-US" sz="1050" dirty="0" smtClean="0"/>
              <a:t> 2007; 104(5):1217-22.</a:t>
            </a:r>
          </a:p>
          <a:p>
            <a:r>
              <a:rPr lang="en-US" sz="1050" spc="-20" dirty="0" smtClean="0"/>
              <a:t>Ahadian FM </a:t>
            </a:r>
            <a:r>
              <a:rPr lang="en-US" sz="1050" i="1" spc="-20" dirty="0" smtClean="0"/>
              <a:t>et al. </a:t>
            </a:r>
            <a:r>
              <a:rPr lang="en-US" sz="1050" spc="-20" dirty="0" smtClean="0"/>
              <a:t>Lumbar transforaminal epidural dexamethasone: a prospective, randomized, double-blind, dose-response trial. </a:t>
            </a:r>
            <a:r>
              <a:rPr lang="en-US" sz="1050" i="1" spc="-20" dirty="0" smtClean="0"/>
              <a:t>Reg Anesth Pain Med</a:t>
            </a:r>
            <a:r>
              <a:rPr lang="en-US" sz="1050" spc="-20" dirty="0" smtClean="0"/>
              <a:t> 2011; 36(6):572-8. </a:t>
            </a:r>
          </a:p>
          <a:p>
            <a:r>
              <a:rPr lang="en-US" sz="1050" dirty="0" smtClean="0"/>
              <a:t>Benzon HT </a:t>
            </a:r>
            <a:r>
              <a:rPr lang="en-US" sz="1050" i="1" dirty="0" smtClean="0"/>
              <a:t>et al. </a:t>
            </a:r>
            <a:r>
              <a:rPr lang="en-US" sz="1050" dirty="0" smtClean="0"/>
              <a:t>Comparison of the particle sizes of different steroids and the effect of dilution: a review of the relative neurotoxicities of the steroids. </a:t>
            </a:r>
            <a:r>
              <a:rPr lang="en-US" sz="1050" i="1" dirty="0" smtClean="0"/>
              <a:t>Anesthesiology</a:t>
            </a:r>
            <a:r>
              <a:rPr lang="en-US" sz="1050" dirty="0" smtClean="0"/>
              <a:t> 2007; 106(2):331-8.</a:t>
            </a:r>
          </a:p>
          <a:p>
            <a:r>
              <a:rPr lang="en-US" sz="1050" dirty="0" smtClean="0"/>
              <a:t>Chou </a:t>
            </a:r>
            <a:r>
              <a:rPr lang="en-US" sz="1050" i="1" dirty="0" smtClean="0"/>
              <a:t>R et al. </a:t>
            </a:r>
            <a:r>
              <a:rPr lang="en-US" sz="1050" dirty="0" smtClean="0"/>
              <a:t>Diagnosis and treatment of low back pain: a joint clinical practice guideline from the American College of Physicians and the American Pain Society. </a:t>
            </a:r>
            <a:r>
              <a:rPr lang="en-US" sz="1050" i="1" dirty="0" smtClean="0"/>
              <a:t>Ann Intern Med</a:t>
            </a:r>
            <a:r>
              <a:rPr lang="en-US" sz="1050" dirty="0" smtClean="0"/>
              <a:t> 2007; </a:t>
            </a:r>
            <a:br>
              <a:rPr lang="en-US" sz="1050" dirty="0" smtClean="0"/>
            </a:br>
            <a:r>
              <a:rPr lang="en-US" sz="1050" dirty="0" smtClean="0"/>
              <a:t>147(7):478-91.</a:t>
            </a:r>
          </a:p>
          <a:p>
            <a:r>
              <a:rPr lang="en-US" sz="1050" dirty="0" smtClean="0"/>
              <a:t>DePalma MJ, Slipman CW. Evidence-informed management of chronic low back pain with epidural steroid injections. </a:t>
            </a:r>
            <a:r>
              <a:rPr lang="en-US" sz="1050" i="1" dirty="0" smtClean="0"/>
              <a:t>Spine J</a:t>
            </a:r>
            <a:r>
              <a:rPr lang="en-US" sz="1050" dirty="0" smtClean="0"/>
              <a:t> 2008; 8(1):45-55. </a:t>
            </a:r>
          </a:p>
          <a:p>
            <a:r>
              <a:rPr lang="en-US" sz="1050" dirty="0" smtClean="0"/>
              <a:t>McLain RF </a:t>
            </a:r>
            <a:r>
              <a:rPr lang="en-US" sz="1050" i="1" dirty="0" smtClean="0"/>
              <a:t>et al. </a:t>
            </a:r>
            <a:r>
              <a:rPr lang="en-US" sz="1050" dirty="0" smtClean="0"/>
              <a:t>Epidural steroid therapy for back and leg pain: mechanisms of action and efficacy. </a:t>
            </a:r>
            <a:r>
              <a:rPr lang="en-US" sz="1050" i="1" dirty="0" smtClean="0"/>
              <a:t>Spine J </a:t>
            </a:r>
            <a:r>
              <a:rPr lang="en-US" sz="1050" dirty="0" smtClean="0"/>
              <a:t>2005; 5(2):191-201.</a:t>
            </a:r>
          </a:p>
          <a:p>
            <a:r>
              <a:rPr lang="en-US" sz="1050" dirty="0" smtClean="0"/>
              <a:t>Sasso RC </a:t>
            </a:r>
            <a:r>
              <a:rPr lang="en-US" sz="1050" i="1" dirty="0" smtClean="0"/>
              <a:t>et al. </a:t>
            </a:r>
            <a:r>
              <a:rPr lang="en-US" sz="1050" dirty="0" smtClean="0"/>
              <a:t>Selective nerve root injections can predict surgical outcome for lumbar and cervical radiculopathy: comparison to magnetic resonance imaging. </a:t>
            </a:r>
            <a:r>
              <a:rPr lang="en-US" sz="1050" i="1" dirty="0" smtClean="0"/>
              <a:t>J Spinal Disord Tech</a:t>
            </a:r>
            <a:r>
              <a:rPr lang="en-US" sz="1050" dirty="0" smtClean="0"/>
              <a:t> 2005; 18(6):471-8.</a:t>
            </a:r>
          </a:p>
        </p:txBody>
      </p:sp>
      <p:sp>
        <p:nvSpPr>
          <p:cNvPr id="3174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BA1C82-35FA-4246-A4E0-E4C12F771D0C}" type="slidenum">
              <a:rPr lang="es-CO"/>
              <a:pPr fontAlgn="base">
                <a:spcBef>
                  <a:spcPct val="0"/>
                </a:spcBef>
                <a:spcAft>
                  <a:spcPct val="0"/>
                </a:spcAft>
                <a:defRPr/>
              </a:pPr>
              <a:t>47</a:t>
            </a:fld>
            <a:endParaRPr lang="es-CO"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spcBef>
                <a:spcPct val="0"/>
              </a:spcBef>
              <a:spcAft>
                <a:spcPts val="600"/>
              </a:spcAft>
              <a:buClrTx/>
              <a:buSzTx/>
              <a:buFontTx/>
              <a:buNone/>
              <a:tabLst/>
              <a:defRPr/>
            </a:pPr>
            <a:r>
              <a:rPr lang="es-MX" b="1" dirty="0" smtClean="0"/>
              <a:t>Notas del Conferencista</a:t>
            </a:r>
          </a:p>
          <a:p>
            <a:pPr eaLnBrk="1" hangingPunct="1">
              <a:spcBef>
                <a:spcPct val="0"/>
              </a:spcBef>
              <a:spcAft>
                <a:spcPts val="600"/>
              </a:spcAft>
            </a:pPr>
            <a:r>
              <a:rPr lang="es-MX" dirty="0" smtClean="0"/>
              <a:t>Cuando se usa cualquier tipo de intervención analgésica, particularmente en un paciente con dolor crónico, el médico debe estar totalmente convencido de que no existan mayores ganancias secundarias que podrían causar la falla del procedimiento. En pacientes bien seleccionados estos procedimientos son generalmente muy efectivos</a:t>
            </a:r>
          </a:p>
          <a:p>
            <a:pPr eaLnBrk="1" hangingPunct="1">
              <a:spcBef>
                <a:spcPct val="0"/>
              </a:spcBef>
              <a:spcAft>
                <a:spcPts val="600"/>
              </a:spcAft>
            </a:pPr>
            <a:r>
              <a:rPr lang="es-MX" b="1" dirty="0" smtClean="0"/>
              <a:t>Referencias</a:t>
            </a:r>
          </a:p>
          <a:p>
            <a:r>
              <a:rPr lang="en-US" dirty="0" smtClean="0"/>
              <a:t>Abejón D </a:t>
            </a:r>
            <a:r>
              <a:rPr lang="en-US" i="1" dirty="0" smtClean="0"/>
              <a:t>et al. </a:t>
            </a:r>
            <a:r>
              <a:rPr lang="en-US" dirty="0" smtClean="0"/>
              <a:t>Pulsed radiofrequency in lumbar radicular pain: clinical effects in various etiological groups.</a:t>
            </a:r>
            <a:r>
              <a:rPr lang="en-US" i="1" dirty="0" smtClean="0"/>
              <a:t> Pain Pract</a:t>
            </a:r>
            <a:r>
              <a:rPr lang="en-US" dirty="0" smtClean="0"/>
              <a:t> 2007; 7(1):21-6.</a:t>
            </a:r>
          </a:p>
          <a:p>
            <a:r>
              <a:rPr lang="en-US" dirty="0" smtClean="0"/>
              <a:t>Birkenmaier C </a:t>
            </a:r>
            <a:r>
              <a:rPr lang="en-US" i="1" dirty="0" smtClean="0"/>
              <a:t>et al. </a:t>
            </a:r>
            <a:r>
              <a:rPr lang="en-US" dirty="0" smtClean="0"/>
              <a:t>Medial branch blocks versus pericapsular blocks in selecting patients for percutaneous cryodenervation of lumbar facet joints. </a:t>
            </a:r>
            <a:r>
              <a:rPr lang="en-US" i="1" dirty="0" smtClean="0"/>
              <a:t>Reg Anesth Pain Med</a:t>
            </a:r>
            <a:r>
              <a:rPr lang="en-US" dirty="0" smtClean="0"/>
              <a:t> 2007; 32(1):27-33.</a:t>
            </a:r>
          </a:p>
          <a:p>
            <a:r>
              <a:rPr lang="en-US" dirty="0" smtClean="0"/>
              <a:t>Bogduk N. Evidence-informed management of chronic low back pain with facet injections and radiofrequency neurotomy. </a:t>
            </a:r>
            <a:r>
              <a:rPr lang="en-US" i="1" dirty="0" smtClean="0"/>
              <a:t>Spine J</a:t>
            </a:r>
            <a:r>
              <a:rPr lang="en-US" dirty="0" smtClean="0"/>
              <a:t> 2008: 8(1):56-64. </a:t>
            </a:r>
          </a:p>
          <a:p>
            <a:r>
              <a:rPr lang="en-US" dirty="0" smtClean="0"/>
              <a:t>Pampati S </a:t>
            </a:r>
            <a:r>
              <a:rPr lang="en-US" i="1" dirty="0" smtClean="0"/>
              <a:t>et al. </a:t>
            </a:r>
            <a:r>
              <a:rPr lang="en-US" dirty="0" smtClean="0"/>
              <a:t>Accuracy of diagnostic lumbar facet joint nerve blocks: a 2-year follow-up of 152 patients diagnosed with controlled diagnostic blocks.</a:t>
            </a:r>
            <a:r>
              <a:rPr lang="en-US" i="1" dirty="0" smtClean="0"/>
              <a:t> Pain Physician</a:t>
            </a:r>
            <a:r>
              <a:rPr lang="en-US" dirty="0" smtClean="0"/>
              <a:t> 2009; 12(5):855-66.</a:t>
            </a:r>
          </a:p>
          <a:p>
            <a:pPr eaLnBrk="1" hangingPunct="1">
              <a:spcBef>
                <a:spcPct val="0"/>
              </a:spcBef>
              <a:spcAft>
                <a:spcPts val="600"/>
              </a:spcAft>
            </a:pPr>
            <a:endParaRPr lang="en-US" dirty="0" smtClean="0"/>
          </a:p>
        </p:txBody>
      </p:sp>
      <p:sp>
        <p:nvSpPr>
          <p:cNvPr id="3379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D1F24-8E59-4469-9B7C-718D409B0BA9}" type="slidenum">
              <a:rPr lang="es-CO"/>
              <a:pPr fontAlgn="base">
                <a:spcBef>
                  <a:spcPct val="0"/>
                </a:spcBef>
                <a:spcAft>
                  <a:spcPct val="0"/>
                </a:spcAft>
                <a:defRPr/>
              </a:pPr>
              <a:t>48</a:t>
            </a:fld>
            <a:endParaRPr lang="es-CO"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eaLnBrk="1" hangingPunct="1">
              <a:spcAft>
                <a:spcPts val="600"/>
              </a:spcAft>
            </a:pPr>
            <a:r>
              <a:rPr lang="es-MX" dirty="0" smtClean="0">
                <a:latin typeface="Calibri" pitchFamily="34" charset="0"/>
                <a:ea typeface="ＭＳ Ｐゴシック" pitchFamily="34" charset="-128"/>
              </a:rPr>
              <a:t>Las estadísticas muestran que más del 30% de las prescripciones para lumbalgia incluyen cuando menos 2 grupos de drogas. Aunque esta es una práctica común, muy pocos estudios han evaluado las distintas combinaciones.</a:t>
            </a:r>
          </a:p>
          <a:p>
            <a:pPr>
              <a:spcAft>
                <a:spcPts val="600"/>
              </a:spcAft>
            </a:pPr>
            <a:r>
              <a:rPr lang="es-MX" dirty="0" smtClean="0">
                <a:latin typeface="Calibri" pitchFamily="34" charset="0"/>
                <a:ea typeface="ＭＳ Ｐゴシック" pitchFamily="34" charset="-128"/>
              </a:rPr>
              <a:t>Muy frecuentemente, un relajante muscular más un analgésico o droga antiinflamatoria no-esteroidea (AINE) están indicados o un opioide se combina con un AINE. Sin embargo, no existen estudios en la literatura que brinden evidencia para soportar una recomendación a favor o en contra de cualquiera de estas combinaciones para el tratamiento de lumbalgia aguda o crónica. </a:t>
            </a:r>
          </a:p>
          <a:p>
            <a:pPr eaLnBrk="1" hangingPunct="1">
              <a:spcAft>
                <a:spcPts val="600"/>
              </a:spcAft>
            </a:pPr>
            <a:r>
              <a:rPr lang="es-MX" b="1" dirty="0" smtClean="0">
                <a:latin typeface="Calibri" pitchFamily="34" charset="0"/>
                <a:ea typeface="ＭＳ Ｐゴシック" pitchFamily="34" charset="-128"/>
              </a:rPr>
              <a:t>Referencias</a:t>
            </a:r>
          </a:p>
          <a:p>
            <a:r>
              <a:rPr lang="en-US" dirty="0" smtClean="0"/>
              <a:t>Chou R </a:t>
            </a:r>
            <a:r>
              <a:rPr lang="en-US" i="1" dirty="0" smtClean="0"/>
              <a:t>et al. </a:t>
            </a:r>
            <a:r>
              <a:rPr lang="en-US" dirty="0" smtClean="0"/>
              <a:t>Medications for acute and chronic low back pain: a review of the evidence for an American Pain Society/American College of Physicians clinical practice guideline. </a:t>
            </a:r>
            <a:r>
              <a:rPr lang="en-US" i="1" dirty="0" smtClean="0"/>
              <a:t>Ann Intern Med</a:t>
            </a:r>
            <a:r>
              <a:rPr lang="en-US" dirty="0" smtClean="0"/>
              <a:t> 2007; 147(7):505-14.</a:t>
            </a:r>
          </a:p>
          <a:p>
            <a:r>
              <a:rPr lang="en-US" dirty="0" smtClean="0"/>
              <a:t>Jamison RN </a:t>
            </a:r>
            <a:r>
              <a:rPr lang="en-US" i="1" dirty="0" smtClean="0"/>
              <a:t>et al. </a:t>
            </a:r>
            <a:r>
              <a:rPr lang="en-US" dirty="0" smtClean="0"/>
              <a:t>Opioid therapy for chronic noncancer back pain. </a:t>
            </a:r>
            <a:br>
              <a:rPr lang="en-US" dirty="0" smtClean="0"/>
            </a:br>
            <a:r>
              <a:rPr lang="en-US" dirty="0" smtClean="0"/>
              <a:t>A randomized prospective study. </a:t>
            </a:r>
            <a:r>
              <a:rPr lang="en-US" i="1" dirty="0" smtClean="0"/>
              <a:t>Spine (Phila Pa 1976)</a:t>
            </a:r>
            <a:r>
              <a:rPr lang="en-US" dirty="0" smtClean="0"/>
              <a:t> 1998; 23(23):2591-600.</a:t>
            </a:r>
          </a:p>
          <a:p>
            <a:r>
              <a:rPr lang="en-US" dirty="0" smtClean="0"/>
              <a:t>van Tulder MW </a:t>
            </a:r>
            <a:r>
              <a:rPr lang="en-US" i="1" dirty="0" smtClean="0"/>
              <a:t>et al. </a:t>
            </a:r>
            <a:r>
              <a:rPr lang="en-US" dirty="0" smtClean="0"/>
              <a:t>Non-steroidal anti-inflammatory drugs for low back pain. </a:t>
            </a:r>
            <a:r>
              <a:rPr lang="en-US" i="1" dirty="0" smtClean="0"/>
              <a:t>Cochrane Database Syst Rev</a:t>
            </a:r>
            <a:r>
              <a:rPr lang="en-US" dirty="0" smtClean="0"/>
              <a:t> 2000; 2:CD000396.</a:t>
            </a:r>
          </a:p>
          <a:p>
            <a:pPr eaLnBrk="1" hangingPunct="1">
              <a:spcAft>
                <a:spcPts val="600"/>
              </a:spcAft>
            </a:pPr>
            <a:endParaRPr lang="en-US" dirty="0" smtClean="0">
              <a:latin typeface="Calibri"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1641626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D8420-ED77-4322-B88E-FA3DB185080B}" type="slidenum">
              <a:rPr lang="en-US">
                <a:solidFill>
                  <a:prstClr val="black"/>
                </a:solidFill>
              </a:rPr>
              <a:pPr/>
              <a:t>50</a:t>
            </a:fld>
            <a:endParaRPr lang="en-US" dirty="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685800" y="4415790"/>
            <a:ext cx="5486400" cy="4880610"/>
          </a:xfrm>
        </p:spPr>
        <p:txBody>
          <a:bodyPr>
            <a:noAutofit/>
          </a:bodyPr>
          <a:lstStyle/>
          <a:p>
            <a:pPr>
              <a:spcBef>
                <a:spcPct val="0"/>
              </a:spcBef>
              <a:spcAft>
                <a:spcPts val="300"/>
              </a:spcAft>
            </a:pPr>
            <a:r>
              <a:rPr lang="en-CA" sz="1050" b="1" dirty="0" smtClean="0"/>
              <a:t>Notas del Conferencista</a:t>
            </a:r>
            <a:endParaRPr lang="en-CA" sz="1050" b="1" dirty="0"/>
          </a:p>
          <a:p>
            <a:pPr>
              <a:spcBef>
                <a:spcPct val="0"/>
              </a:spcBef>
              <a:spcAft>
                <a:spcPts val="300"/>
              </a:spcAft>
            </a:pPr>
            <a:r>
              <a:rPr lang="es-MX" sz="1050" dirty="0" smtClean="0">
                <a:ea typeface="MS PGothic" pitchFamily="34" charset="-128"/>
              </a:rPr>
              <a:t>Numerosas farmacoterapias </a:t>
            </a:r>
            <a:r>
              <a:rPr lang="es-MX" sz="1050" b="1" dirty="0" smtClean="0">
                <a:ea typeface="MS PGothic" pitchFamily="34" charset="-128"/>
              </a:rPr>
              <a:t>no son </a:t>
            </a:r>
            <a:r>
              <a:rPr lang="es-MX" sz="1050" dirty="0" smtClean="0">
                <a:ea typeface="MS PGothic" pitchFamily="34" charset="-128"/>
              </a:rPr>
              <a:t>recomendadas para el manejo de lumbalgia. </a:t>
            </a:r>
            <a:br>
              <a:rPr lang="es-MX" sz="1050" dirty="0" smtClean="0">
                <a:ea typeface="MS PGothic" pitchFamily="34" charset="-128"/>
              </a:rPr>
            </a:br>
            <a:r>
              <a:rPr lang="es-MX" sz="1050" dirty="0" smtClean="0">
                <a:ea typeface="MS PGothic" pitchFamily="34" charset="-128"/>
              </a:rPr>
              <a:t>Chou et al (2007) realizaron una revisión sistemática de la literatura sobre el tratamiento farmacológico de la lumbalgia y sólo encontraron 1 estudio que cumpliera los criterios de inclusión y que evaluara la eficacia de ASA. Los autores concluyeron que la evidencia es insuficiente como para soportar la recomendación del uso de ASA en el manejo de la lumbalgia. </a:t>
            </a:r>
          </a:p>
          <a:p>
            <a:pPr>
              <a:spcBef>
                <a:spcPct val="0"/>
              </a:spcBef>
              <a:spcAft>
                <a:spcPts val="300"/>
              </a:spcAft>
            </a:pPr>
            <a:r>
              <a:rPr lang="es-MX" sz="1050" dirty="0" smtClean="0">
                <a:ea typeface="MS PGothic" pitchFamily="34" charset="-128"/>
              </a:rPr>
              <a:t>Las benzodiacepinas no han mostrado ser efectivas en el manejo de  lumbalgia y conllevan el riesgo de abuso, adicción y tolerabilidad pobre.</a:t>
            </a:r>
          </a:p>
          <a:p>
            <a:pPr>
              <a:spcBef>
                <a:spcPct val="0"/>
              </a:spcBef>
              <a:spcAft>
                <a:spcPts val="300"/>
              </a:spcAft>
            </a:pPr>
            <a:r>
              <a:rPr lang="es-MX" sz="1050" dirty="0" smtClean="0">
                <a:ea typeface="MS PGothic" pitchFamily="34" charset="-128"/>
              </a:rPr>
              <a:t>Ni los corticosteroides parenterales ni los sistémicos son recomendados porque han mostrado no ser más efectivos que el placebo en el manejo de lumbalgia</a:t>
            </a:r>
            <a:r>
              <a:rPr lang="en-CA" sz="1050" dirty="0" smtClean="0">
                <a:ea typeface="MS PGothic" pitchFamily="34" charset="-128"/>
              </a:rPr>
              <a:t>.</a:t>
            </a:r>
          </a:p>
          <a:p>
            <a:pPr>
              <a:spcBef>
                <a:spcPct val="0"/>
              </a:spcBef>
              <a:spcAft>
                <a:spcPts val="300"/>
              </a:spcAft>
            </a:pPr>
            <a:r>
              <a:rPr lang="en-CA" sz="1050" b="1" dirty="0" smtClean="0">
                <a:ea typeface="MS PGothic" pitchFamily="34" charset="-128"/>
              </a:rPr>
              <a:t>Referencias</a:t>
            </a:r>
            <a:endParaRPr lang="en-CA" sz="1050" b="0" dirty="0" smtClean="0">
              <a:ea typeface="MS PGothic" pitchFamily="34" charset="-128"/>
            </a:endParaRPr>
          </a:p>
          <a:p>
            <a:pPr>
              <a:spcBef>
                <a:spcPct val="0"/>
              </a:spcBef>
              <a:spcAft>
                <a:spcPts val="300"/>
              </a:spcAft>
            </a:pPr>
            <a:r>
              <a:rPr lang="en-CA" sz="1050" dirty="0" smtClean="0">
                <a:ea typeface="MS PGothic" pitchFamily="34" charset="-128"/>
              </a:rPr>
              <a:t>Arbus L </a:t>
            </a:r>
            <a:r>
              <a:rPr lang="en-CA" sz="1050" i="1" dirty="0" smtClean="0">
                <a:ea typeface="MS PGothic" pitchFamily="34" charset="-128"/>
              </a:rPr>
              <a:t>et al. </a:t>
            </a:r>
            <a:r>
              <a:rPr lang="en-CA" sz="1050" dirty="0" smtClean="0">
                <a:ea typeface="MS PGothic" pitchFamily="34" charset="-128"/>
              </a:rPr>
              <a:t>Activity of tetrazepam in low back pain. </a:t>
            </a:r>
            <a:r>
              <a:rPr lang="en-CA" sz="1050" i="1" dirty="0" smtClean="0">
                <a:ea typeface="MS PGothic" pitchFamily="34" charset="-128"/>
              </a:rPr>
              <a:t>Clin Trials J</a:t>
            </a:r>
            <a:r>
              <a:rPr lang="en-CA" sz="1050" dirty="0" smtClean="0">
                <a:ea typeface="MS PGothic" pitchFamily="34" charset="-128"/>
              </a:rPr>
              <a:t> 1990; 27:58-67.</a:t>
            </a:r>
          </a:p>
          <a:p>
            <a:pPr>
              <a:spcBef>
                <a:spcPct val="0"/>
              </a:spcBef>
              <a:spcAft>
                <a:spcPts val="300"/>
              </a:spcAft>
              <a:defRPr/>
            </a:pPr>
            <a:r>
              <a:rPr lang="en-CA" sz="1050" dirty="0" smtClean="0"/>
              <a:t>Chou </a:t>
            </a:r>
            <a:r>
              <a:rPr lang="en-CA" sz="1050" i="1" dirty="0" smtClean="0"/>
              <a:t>R et al. </a:t>
            </a:r>
            <a:r>
              <a:rPr lang="en-CA" sz="1050" dirty="0" smtClean="0"/>
              <a:t>Medications for acute and chronic low back pain: a review of the evidence for an American Pain Society/American College of Physicians clinical practice guideline. </a:t>
            </a:r>
            <a:r>
              <a:rPr lang="en-CA" sz="1050" i="1" dirty="0" smtClean="0"/>
              <a:t>Ann Intern Med</a:t>
            </a:r>
            <a:r>
              <a:rPr lang="en-CA" sz="1050" dirty="0" smtClean="0"/>
              <a:t> 2007; 147(7):505-14.</a:t>
            </a:r>
          </a:p>
          <a:p>
            <a:pPr>
              <a:spcBef>
                <a:spcPct val="0"/>
              </a:spcBef>
              <a:spcAft>
                <a:spcPts val="300"/>
              </a:spcAft>
              <a:defRPr/>
            </a:pPr>
            <a:r>
              <a:rPr lang="en-CA" sz="1050" dirty="0" smtClean="0"/>
              <a:t>Derry S, Loke YK. Risk of gastrointestinal haemorrhage with long term use of aspirin: </a:t>
            </a:r>
            <a:br>
              <a:rPr lang="en-CA" sz="1050" dirty="0" smtClean="0"/>
            </a:br>
            <a:r>
              <a:rPr lang="en-CA" sz="1050" dirty="0" smtClean="0"/>
              <a:t>meta-analysis. </a:t>
            </a:r>
            <a:r>
              <a:rPr lang="en-CA" sz="1050" i="1" dirty="0" smtClean="0"/>
              <a:t>BMJ</a:t>
            </a:r>
            <a:r>
              <a:rPr lang="en-CA" sz="1050" dirty="0" smtClean="0"/>
              <a:t> 2000; 321(7270):1183-7.</a:t>
            </a:r>
          </a:p>
          <a:p>
            <a:pPr>
              <a:spcBef>
                <a:spcPct val="0"/>
              </a:spcBef>
              <a:spcAft>
                <a:spcPts val="300"/>
              </a:spcAft>
              <a:defRPr/>
            </a:pPr>
            <a:r>
              <a:rPr lang="en-CA" sz="1050" dirty="0" smtClean="0"/>
              <a:t>Evans DP </a:t>
            </a:r>
            <a:r>
              <a:rPr lang="en-CA" sz="1050" i="1" dirty="0" smtClean="0"/>
              <a:t>et al. </a:t>
            </a:r>
            <a:r>
              <a:rPr lang="en-CA" sz="1050" dirty="0" smtClean="0"/>
              <a:t>Medicines of choice in low back pain. </a:t>
            </a:r>
            <a:r>
              <a:rPr lang="en-CA" sz="1050" i="1" dirty="0" smtClean="0"/>
              <a:t>Curr Med Res Opin </a:t>
            </a:r>
            <a:r>
              <a:rPr lang="en-CA" sz="1050" dirty="0" smtClean="0"/>
              <a:t>1980; 6(8):540-7.</a:t>
            </a:r>
          </a:p>
          <a:p>
            <a:pPr>
              <a:spcBef>
                <a:spcPct val="0"/>
              </a:spcBef>
              <a:spcAft>
                <a:spcPts val="300"/>
              </a:spcAft>
              <a:defRPr/>
            </a:pPr>
            <a:r>
              <a:rPr lang="en-CA" sz="1050" dirty="0" smtClean="0"/>
              <a:t>Finckh A </a:t>
            </a:r>
            <a:r>
              <a:rPr lang="en-CA" sz="1050" i="1" dirty="0" smtClean="0"/>
              <a:t>et al. </a:t>
            </a:r>
            <a:r>
              <a:rPr lang="en-CA" sz="1050" dirty="0" smtClean="0"/>
              <a:t>Short-term efficacy of intravenous pulse glucocorticoids in acute discogenic sciatica. A randomized controlled trial. </a:t>
            </a:r>
            <a:r>
              <a:rPr lang="en-CA" sz="1050" i="1" dirty="0" smtClean="0"/>
              <a:t>Spine (Phila Pa 1976) </a:t>
            </a:r>
            <a:r>
              <a:rPr lang="en-CA" sz="1050" dirty="0" smtClean="0"/>
              <a:t>2006; 31(4):377-81.</a:t>
            </a:r>
          </a:p>
          <a:p>
            <a:pPr>
              <a:spcBef>
                <a:spcPct val="0"/>
              </a:spcBef>
              <a:spcAft>
                <a:spcPts val="300"/>
              </a:spcAft>
              <a:defRPr/>
            </a:pPr>
            <a:r>
              <a:rPr lang="en-CA" sz="1050" spc="-10" dirty="0" smtClean="0"/>
              <a:t>Friedman BW </a:t>
            </a:r>
            <a:r>
              <a:rPr lang="en-CA" sz="1050" i="1" spc="-10" dirty="0" smtClean="0"/>
              <a:t>et al. </a:t>
            </a:r>
            <a:r>
              <a:rPr lang="en-CA" sz="1050" spc="-10" dirty="0" smtClean="0"/>
              <a:t>Parenteral</a:t>
            </a:r>
            <a:r>
              <a:rPr lang="en-CA" sz="1050" i="1" spc="-10" dirty="0" smtClean="0"/>
              <a:t> </a:t>
            </a:r>
            <a:r>
              <a:rPr lang="en-CA" sz="1050" spc="-10" dirty="0" smtClean="0"/>
              <a:t>corticosteroids for Emergency Department patients with non-radicular low back pain. </a:t>
            </a:r>
            <a:r>
              <a:rPr lang="en-CA" sz="1050" i="1" spc="-10" dirty="0" smtClean="0"/>
              <a:t>J Emerg Med</a:t>
            </a:r>
            <a:r>
              <a:rPr lang="en-CA" sz="1050" spc="-10" dirty="0" smtClean="0"/>
              <a:t> 2006; 31(4):365-70.</a:t>
            </a:r>
          </a:p>
          <a:p>
            <a:pPr>
              <a:spcBef>
                <a:spcPct val="0"/>
              </a:spcBef>
              <a:spcAft>
                <a:spcPts val="300"/>
              </a:spcAft>
              <a:defRPr/>
            </a:pPr>
            <a:r>
              <a:rPr lang="en-CA" sz="1050" dirty="0" smtClean="0"/>
              <a:t>Haimovic IC, Beresford HR. Dexamethasone is not superior to placebo for treating lumbosacral radicular pain. </a:t>
            </a:r>
            <a:r>
              <a:rPr lang="en-CA" sz="1050" i="1" dirty="0" smtClean="0"/>
              <a:t>Neurology</a:t>
            </a:r>
            <a:r>
              <a:rPr lang="en-CA" sz="1050" dirty="0" smtClean="0"/>
              <a:t> 1986; 36(12):1593-4.</a:t>
            </a:r>
          </a:p>
          <a:p>
            <a:pPr>
              <a:spcBef>
                <a:spcPct val="0"/>
              </a:spcBef>
              <a:spcAft>
                <a:spcPts val="300"/>
              </a:spcAft>
              <a:defRPr/>
            </a:pPr>
            <a:r>
              <a:rPr lang="en-CA" sz="1050" spc="-10" dirty="0" smtClean="0"/>
              <a:t>Medina Santillán </a:t>
            </a:r>
            <a:r>
              <a:rPr lang="en-CA" sz="1050" i="1" spc="-10" dirty="0" smtClean="0"/>
              <a:t>R et al. </a:t>
            </a:r>
            <a:r>
              <a:rPr lang="en-CA" sz="1050" spc="-10" dirty="0" smtClean="0"/>
              <a:t>Dexamethasone alone versus dexamethasone plus complex B vitamins in the therapy of low back pain. </a:t>
            </a:r>
            <a:r>
              <a:rPr lang="en-CA" sz="1050" i="1" spc="-10" dirty="0" smtClean="0"/>
              <a:t>Proc West Pharmacol Soc </a:t>
            </a:r>
            <a:r>
              <a:rPr lang="en-CA" sz="1050" spc="-10" dirty="0" smtClean="0"/>
              <a:t>2000; 43:69-70.</a:t>
            </a:r>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a:spcBef>
                <a:spcPct val="0"/>
              </a:spcBef>
              <a:spcAft>
                <a:spcPts val="300"/>
              </a:spcAft>
            </a:pPr>
            <a:endParaRPr lang="en-CA" sz="1050" b="1" dirty="0">
              <a:ea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880610"/>
          </a:xfrm>
        </p:spPr>
        <p:txBody>
          <a:bodyPr/>
          <a:lstStyle/>
          <a:p>
            <a:pPr marL="0" marR="0" indent="0" defTabSz="914400" rtl="0" eaLnBrk="1" fontAlgn="auto" latinLnBrk="0" hangingPunct="1">
              <a:buClrTx/>
              <a:buSzTx/>
              <a:buFontTx/>
              <a:buNone/>
              <a:tabLst/>
              <a:defRPr/>
            </a:pPr>
            <a:r>
              <a:rPr lang="es-MX" sz="1100" b="1" dirty="0" smtClean="0"/>
              <a:t>Notas del Conferencista</a:t>
            </a:r>
          </a:p>
          <a:p>
            <a:pPr marL="0" marR="0" lvl="0" indent="0" defTabSz="914400" rtl="0" eaLnBrk="0" fontAlgn="base" latinLnBrk="0" hangingPunct="0">
              <a:buClrTx/>
              <a:buSzTx/>
              <a:buFontTx/>
              <a:buNone/>
              <a:tabLst/>
            </a:pPr>
            <a:r>
              <a:rPr lang="es-MX" sz="1100" dirty="0" smtClean="0"/>
              <a:t>Esta slide describe la eficacia de algunos de los tratamientos más comúnmente usados para l</a:t>
            </a:r>
            <a:r>
              <a:rPr lang="es-MX" sz="1100" baseline="0" dirty="0" smtClean="0"/>
              <a:t>umbalgia.</a:t>
            </a:r>
          </a:p>
          <a:p>
            <a:pPr marL="0" marR="0" lvl="0" indent="0" defTabSz="914400" rtl="0" eaLnBrk="0" fontAlgn="base" latinLnBrk="0" hangingPunct="0">
              <a:buClrTx/>
              <a:buSzTx/>
              <a:buFontTx/>
              <a:buNone/>
              <a:tabLst/>
            </a:pPr>
            <a:r>
              <a:rPr lang="es-MX" sz="1100" b="1" dirty="0" smtClean="0"/>
              <a:t>Referencias</a:t>
            </a:r>
          </a:p>
          <a:p>
            <a:r>
              <a:rPr lang="en-US" sz="1100" dirty="0" smtClean="0"/>
              <a:t>Chou R </a:t>
            </a:r>
            <a:r>
              <a:rPr lang="en-US" sz="1100" i="1" dirty="0" smtClean="0"/>
              <a:t>et al. </a:t>
            </a:r>
            <a:r>
              <a:rPr lang="en-US" sz="1100" dirty="0" smtClean="0"/>
              <a:t>Interventional therapies, surgery, and interdisciplinary rehabilitation for low back pain: an evidence-based clinical practice guideline from the American Pain Society.</a:t>
            </a:r>
            <a:r>
              <a:rPr lang="en-US" sz="1100" i="1" dirty="0" smtClean="0"/>
              <a:t> Spine (Phila Pa 1976)</a:t>
            </a:r>
            <a:r>
              <a:rPr lang="en-US" sz="1100" dirty="0" smtClean="0"/>
              <a:t> 2009; 34(10):1066-77. </a:t>
            </a:r>
            <a:endParaRPr lang="en-CA" sz="1100" dirty="0" smtClean="0"/>
          </a:p>
          <a:p>
            <a:r>
              <a:rPr lang="en-US" sz="1100" spc="-30" dirty="0" smtClean="0"/>
              <a:t>Manchikanti L </a:t>
            </a:r>
            <a:r>
              <a:rPr lang="en-US" sz="1100" i="1" spc="-30" dirty="0" smtClean="0"/>
              <a:t>et al. </a:t>
            </a:r>
            <a:r>
              <a:rPr lang="en-US" sz="1100" spc="-30" dirty="0" smtClean="0"/>
              <a:t>Comprehensive evidence-based guidelines for interventional techniques in the management of chronic spinal pain. </a:t>
            </a:r>
            <a:r>
              <a:rPr lang="en-US" sz="1100" i="1" spc="-30" dirty="0" smtClean="0"/>
              <a:t>Pain Physician</a:t>
            </a:r>
            <a:r>
              <a:rPr lang="en-US" sz="1100" spc="-30" dirty="0" smtClean="0"/>
              <a:t> 2009; 12(4):699-802.</a:t>
            </a:r>
            <a:endParaRPr lang="en-CA" sz="1100" spc="-30" dirty="0" smtClean="0"/>
          </a:p>
          <a:p>
            <a:r>
              <a:rPr lang="en-US" sz="1100" dirty="0" smtClean="0"/>
              <a:t>Ramos-Remus CR </a:t>
            </a:r>
            <a:r>
              <a:rPr lang="en-US" sz="1100" i="1" dirty="0" smtClean="0"/>
              <a:t>et al. </a:t>
            </a:r>
            <a:r>
              <a:rPr lang="en-US" sz="1100" dirty="0" smtClean="0"/>
              <a:t>Evaluation of quality of life following treatment with etoricoxib in patients with arthritis or low-back pain: an open label, uncontrolled pilot study in Mexico.</a:t>
            </a:r>
            <a:r>
              <a:rPr lang="en-US" sz="1100" i="1" dirty="0" smtClean="0"/>
              <a:t> Curr Med Res Opin</a:t>
            </a:r>
            <a:r>
              <a:rPr lang="en-US" sz="1100" dirty="0" smtClean="0"/>
              <a:t> 2004; 20(5):691-8.</a:t>
            </a:r>
            <a:endParaRPr lang="en-CA" sz="1100" dirty="0" smtClean="0"/>
          </a:p>
          <a:p>
            <a:r>
              <a:rPr lang="en-US" sz="1100" dirty="0" smtClean="0"/>
              <a:t>Romanò CL </a:t>
            </a:r>
            <a:r>
              <a:rPr lang="en-US" sz="1100" i="1" dirty="0" smtClean="0"/>
              <a:t>et al. </a:t>
            </a:r>
            <a:r>
              <a:rPr lang="en-US" sz="1100" dirty="0" smtClean="0"/>
              <a:t>Pregabalin, celecoxib, and their combination for treatment of chronic </a:t>
            </a:r>
            <a:br>
              <a:rPr lang="en-US" sz="1100" dirty="0" smtClean="0"/>
            </a:br>
            <a:r>
              <a:rPr lang="en-US" sz="1100" dirty="0" smtClean="0"/>
              <a:t>low-back pain. </a:t>
            </a:r>
            <a:r>
              <a:rPr lang="en-US" sz="1100" i="1" dirty="0" smtClean="0"/>
              <a:t>J Orthop Traumatol</a:t>
            </a:r>
            <a:r>
              <a:rPr lang="en-US" sz="1100" dirty="0" smtClean="0"/>
              <a:t> 2009 Dec;10(4):185-91.</a:t>
            </a:r>
            <a:endParaRPr lang="en-CA" sz="1100" dirty="0" smtClean="0"/>
          </a:p>
          <a:p>
            <a:r>
              <a:rPr lang="en-CA" sz="1100" dirty="0" smtClean="0"/>
              <a:t>Sakamoto C, Soen S. Efficacy and safety of the selective cyclooxygenase-2 inhibitor celecoxib in the treatment of rheumatoid arthritis and osteoarthritis in Japan. </a:t>
            </a:r>
            <a:r>
              <a:rPr lang="en-CA" sz="1100" i="1" dirty="0" smtClean="0"/>
              <a:t>Digestion</a:t>
            </a:r>
            <a:r>
              <a:rPr lang="en-CA" sz="1100" dirty="0" smtClean="0"/>
              <a:t> 2011; </a:t>
            </a:r>
            <a:br>
              <a:rPr lang="en-CA" sz="1100" dirty="0" smtClean="0"/>
            </a:br>
            <a:r>
              <a:rPr lang="en-CA" sz="1100" dirty="0" smtClean="0"/>
              <a:t>83(1-2):108-23.</a:t>
            </a:r>
          </a:p>
          <a:p>
            <a:pPr marL="0" lvl="4">
              <a:defRPr/>
            </a:pPr>
            <a:r>
              <a:rPr lang="en-CA" sz="1100" dirty="0" smtClean="0"/>
              <a:t>Savigny P </a:t>
            </a:r>
            <a:r>
              <a:rPr lang="en-CA" sz="1100" i="1" dirty="0" smtClean="0"/>
              <a:t>et al. Low Back Pain: Early Management of Persistent Non-specific Low Back Pain</a:t>
            </a:r>
            <a:r>
              <a:rPr lang="en-CA" sz="1100" dirty="0" smtClean="0"/>
              <a:t>. </a:t>
            </a:r>
            <a:br>
              <a:rPr lang="en-CA" sz="1100" dirty="0" smtClean="0"/>
            </a:br>
            <a:r>
              <a:rPr lang="en-CA" sz="1100" dirty="0" smtClean="0"/>
              <a:t>National Collaborating Centre for Primary Care and Royal College of General Practitioners; London, UK: 2009.</a:t>
            </a:r>
            <a:r>
              <a:rPr lang="en-CA" sz="1100" i="1" dirty="0" smtClean="0"/>
              <a:t> </a:t>
            </a:r>
            <a:endParaRPr lang="en-CA" sz="1100" dirty="0" smtClean="0"/>
          </a:p>
          <a:p>
            <a:r>
              <a:rPr lang="en-CA" sz="1100" dirty="0" smtClean="0">
                <a:ea typeface="MS PGothic" pitchFamily="34" charset="-128"/>
              </a:rPr>
              <a:t>Toward Optimized Practice. </a:t>
            </a:r>
            <a:r>
              <a:rPr lang="en-CA" sz="1100" i="1" dirty="0" smtClean="0">
                <a:ea typeface="MS PGothic" pitchFamily="34" charset="-128"/>
              </a:rPr>
              <a:t>Guidelines for the Evidence-Informed Primary Care Management of Low Back Pain. </a:t>
            </a:r>
            <a:r>
              <a:rPr lang="en-CA" sz="1100" dirty="0" smtClean="0">
                <a:ea typeface="MS PGothic" pitchFamily="34" charset="-128"/>
              </a:rPr>
              <a:t>Edmonton, AB: 2009.</a:t>
            </a:r>
          </a:p>
          <a:p>
            <a:pPr>
              <a:lnSpc>
                <a:spcPct val="90000"/>
              </a:lnSpc>
              <a:spcAft>
                <a:spcPts val="300"/>
              </a:spcAft>
            </a:pPr>
            <a:endParaRPr lang="en-CA" sz="1100" dirty="0" smtClean="0"/>
          </a:p>
          <a:p>
            <a:pPr>
              <a:lnSpc>
                <a:spcPct val="90000"/>
              </a:lnSpc>
              <a:spcAft>
                <a:spcPts val="300"/>
              </a:spcAft>
            </a:pPr>
            <a:endParaRPr lang="es-MX" sz="1100" dirty="0" smtClean="0"/>
          </a:p>
          <a:p>
            <a:pPr marL="0" marR="0" lvl="0" indent="0" defTabSz="914400" rtl="0" eaLnBrk="0" fontAlgn="base" latinLnBrk="0" hangingPunct="0">
              <a:lnSpc>
                <a:spcPct val="90000"/>
              </a:lnSpc>
              <a:spcBef>
                <a:spcPct val="0"/>
              </a:spcBef>
              <a:spcAft>
                <a:spcPts val="300"/>
              </a:spcAft>
              <a:buClrTx/>
              <a:buSzTx/>
              <a:buFontTx/>
              <a:buNone/>
              <a:tabLst/>
            </a:pPr>
            <a:endParaRPr lang="es-MX" sz="1100"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51</a:t>
            </a:fld>
            <a:endParaRPr lang="en-US" dirty="0"/>
          </a:p>
        </p:txBody>
      </p:sp>
    </p:spTree>
    <p:extLst>
      <p:ext uri="{BB962C8B-B14F-4D97-AF65-F5344CB8AC3E}">
        <p14:creationId xmlns:p14="http://schemas.microsoft.com/office/powerpoint/2010/main" val="1855464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880610"/>
          </a:xfrm>
        </p:spPr>
        <p:txBody>
          <a:bodyPr/>
          <a:lstStyle/>
          <a:p>
            <a:pPr>
              <a:defRPr/>
            </a:pPr>
            <a:r>
              <a:rPr lang="es-CO" sz="1100" b="1" dirty="0" smtClean="0"/>
              <a:t>Notas del Conferencista</a:t>
            </a:r>
            <a:endParaRPr lang="es-CO" sz="1100" b="1" dirty="0"/>
          </a:p>
          <a:p>
            <a:pPr lvl="0" eaLnBrk="0" fontAlgn="base" hangingPunct="0"/>
            <a:r>
              <a:rPr lang="es-MX" sz="1100" dirty="0" smtClean="0"/>
              <a:t>Esta slide describe la eficacia de algunos de los tratamientos más comúnmente usados para lumbalgia</a:t>
            </a:r>
            <a:r>
              <a:rPr lang="en-US" sz="1100" dirty="0" smtClean="0"/>
              <a:t>.</a:t>
            </a:r>
            <a:endParaRPr lang="en-US" sz="1100" dirty="0"/>
          </a:p>
          <a:p>
            <a:pPr lvl="0" eaLnBrk="0" fontAlgn="base" hangingPunct="0"/>
            <a:r>
              <a:rPr lang="en-US" sz="1100" b="1" dirty="0" smtClean="0"/>
              <a:t>Referencias</a:t>
            </a:r>
            <a:endParaRPr lang="en-US" sz="1100" b="1" dirty="0"/>
          </a:p>
          <a:p>
            <a:r>
              <a:rPr lang="en-US" sz="1100" dirty="0" smtClean="0"/>
              <a:t>Chou R </a:t>
            </a:r>
            <a:r>
              <a:rPr lang="en-US" sz="1100" i="1" dirty="0" smtClean="0"/>
              <a:t>et al. </a:t>
            </a:r>
            <a:r>
              <a:rPr lang="en-US" sz="1100" dirty="0" smtClean="0"/>
              <a:t>Interventional therapies, surgery, and interdisciplinary rehabilitation for low back pain: an evidence-based clinical practice guideline from the American Pain Society.</a:t>
            </a:r>
            <a:r>
              <a:rPr lang="en-US" sz="1100" i="1" dirty="0" smtClean="0"/>
              <a:t> Spine (Phila Pa 1976)</a:t>
            </a:r>
            <a:r>
              <a:rPr lang="en-US" sz="1100" dirty="0" smtClean="0"/>
              <a:t> 2009; 34(10):1066-77. </a:t>
            </a:r>
            <a:endParaRPr lang="en-CA" sz="1100" dirty="0" smtClean="0"/>
          </a:p>
          <a:p>
            <a:r>
              <a:rPr lang="en-US" sz="1100" spc="-30" dirty="0" smtClean="0"/>
              <a:t>Manchikanti L </a:t>
            </a:r>
            <a:r>
              <a:rPr lang="en-US" sz="1100" i="1" spc="-30" dirty="0" smtClean="0"/>
              <a:t>et al. </a:t>
            </a:r>
            <a:r>
              <a:rPr lang="en-US" sz="1100" spc="-30" dirty="0" smtClean="0"/>
              <a:t>Comprehensive evidence-based guidelines for interventional techniques in the management of chronic spinal pain. </a:t>
            </a:r>
            <a:r>
              <a:rPr lang="en-US" sz="1100" i="1" spc="-30" dirty="0" smtClean="0"/>
              <a:t>Pain Physician</a:t>
            </a:r>
            <a:r>
              <a:rPr lang="en-US" sz="1100" spc="-30" dirty="0" smtClean="0"/>
              <a:t> 2009; 12(4):699-802.</a:t>
            </a:r>
            <a:endParaRPr lang="en-CA" sz="1100" spc="-30" dirty="0" smtClean="0"/>
          </a:p>
          <a:p>
            <a:r>
              <a:rPr lang="en-US" sz="1100" dirty="0" smtClean="0"/>
              <a:t>Ramos-Remus CR </a:t>
            </a:r>
            <a:r>
              <a:rPr lang="en-US" sz="1100" i="1" dirty="0" smtClean="0"/>
              <a:t>et al. </a:t>
            </a:r>
            <a:r>
              <a:rPr lang="en-US" sz="1100" dirty="0" smtClean="0"/>
              <a:t>Evaluation of quality of life following treatment with etoricoxib in patients with arthritis or low-back pain: an open label, uncontrolled pilot study in Mexico.</a:t>
            </a:r>
            <a:r>
              <a:rPr lang="en-US" sz="1100" i="1" dirty="0" smtClean="0"/>
              <a:t> Curr Med Res Opin</a:t>
            </a:r>
            <a:r>
              <a:rPr lang="en-US" sz="1100" dirty="0" smtClean="0"/>
              <a:t> 2004; 20(5):691-8.</a:t>
            </a:r>
            <a:endParaRPr lang="en-CA" sz="1100" dirty="0" smtClean="0"/>
          </a:p>
          <a:p>
            <a:r>
              <a:rPr lang="en-US" sz="1100" dirty="0" smtClean="0"/>
              <a:t>Romanò CL </a:t>
            </a:r>
            <a:r>
              <a:rPr lang="en-US" sz="1100" i="1" dirty="0" smtClean="0"/>
              <a:t>et al. </a:t>
            </a:r>
            <a:r>
              <a:rPr lang="en-US" sz="1100" dirty="0" smtClean="0"/>
              <a:t>Pregabalin, celecoxib, and their combination for treatment of chronic </a:t>
            </a:r>
            <a:br>
              <a:rPr lang="en-US" sz="1100" dirty="0" smtClean="0"/>
            </a:br>
            <a:r>
              <a:rPr lang="en-US" sz="1100" dirty="0" smtClean="0"/>
              <a:t>low-back pain. </a:t>
            </a:r>
            <a:r>
              <a:rPr lang="en-US" sz="1100" i="1" dirty="0" smtClean="0"/>
              <a:t>J Orthop Traumatol</a:t>
            </a:r>
            <a:r>
              <a:rPr lang="en-US" sz="1100" dirty="0" smtClean="0"/>
              <a:t> 2009 Dec;10(4):185-91.</a:t>
            </a:r>
            <a:endParaRPr lang="en-CA" sz="1100" dirty="0" smtClean="0"/>
          </a:p>
          <a:p>
            <a:r>
              <a:rPr lang="en-CA" sz="1100" dirty="0" smtClean="0"/>
              <a:t>Sakamoto C, Soen S. Efficacy and safety of the selective cyclooxygenase-2 inhibitor celecoxib in the treatment of rheumatoid arthritis and osteoarthritis in Japan. </a:t>
            </a:r>
            <a:r>
              <a:rPr lang="en-CA" sz="1100" i="1" dirty="0" smtClean="0"/>
              <a:t>Digestion</a:t>
            </a:r>
            <a:r>
              <a:rPr lang="en-CA" sz="1100" dirty="0" smtClean="0"/>
              <a:t> 2011; </a:t>
            </a:r>
            <a:br>
              <a:rPr lang="en-CA" sz="1100" dirty="0" smtClean="0"/>
            </a:br>
            <a:r>
              <a:rPr lang="en-CA" sz="1100" dirty="0" smtClean="0"/>
              <a:t>83(1-2):108-23.</a:t>
            </a:r>
          </a:p>
          <a:p>
            <a:pPr marL="0" lvl="4">
              <a:defRPr/>
            </a:pPr>
            <a:r>
              <a:rPr lang="en-CA" sz="1100" dirty="0" smtClean="0"/>
              <a:t>Savigny P </a:t>
            </a:r>
            <a:r>
              <a:rPr lang="en-CA" sz="1100" i="1" dirty="0" smtClean="0"/>
              <a:t>et al. Low Back Pain: Early Management of Persistent Non-specific Low Back Pain</a:t>
            </a:r>
            <a:r>
              <a:rPr lang="en-CA" sz="1100" dirty="0" smtClean="0"/>
              <a:t>. </a:t>
            </a:r>
            <a:br>
              <a:rPr lang="en-CA" sz="1100" dirty="0" smtClean="0"/>
            </a:br>
            <a:r>
              <a:rPr lang="en-CA" sz="1100" dirty="0" smtClean="0"/>
              <a:t>National Collaborating Centre for Primary Care and Royal College of General Practitioners; London, UK: 2009.</a:t>
            </a:r>
            <a:r>
              <a:rPr lang="en-CA" sz="1100" i="1" dirty="0" smtClean="0"/>
              <a:t> </a:t>
            </a:r>
            <a:endParaRPr lang="en-CA" sz="1100" dirty="0" smtClean="0"/>
          </a:p>
          <a:p>
            <a:r>
              <a:rPr lang="en-CA" sz="1100" dirty="0" smtClean="0">
                <a:ea typeface="MS PGothic" pitchFamily="34" charset="-128"/>
              </a:rPr>
              <a:t>Toward Optimized Practice. </a:t>
            </a:r>
            <a:r>
              <a:rPr lang="en-CA" sz="1100" i="1" dirty="0" smtClean="0">
                <a:ea typeface="MS PGothic" pitchFamily="34" charset="-128"/>
              </a:rPr>
              <a:t>Guidelines for the Evidence-Informed Primary Care Management of Low Back Pain. </a:t>
            </a:r>
            <a:r>
              <a:rPr lang="en-CA" sz="1100" dirty="0" smtClean="0">
                <a:ea typeface="MS PGothic" pitchFamily="34" charset="-128"/>
              </a:rPr>
              <a:t>Edmonton, AB: 2009.</a:t>
            </a:r>
          </a:p>
          <a:p>
            <a:pPr>
              <a:lnSpc>
                <a:spcPct val="90000"/>
              </a:lnSpc>
              <a:spcAft>
                <a:spcPts val="300"/>
              </a:spcAft>
            </a:pPr>
            <a:endParaRPr lang="en-CA" sz="1100" dirty="0"/>
          </a:p>
          <a:p>
            <a:pPr lvl="0" eaLnBrk="0" fontAlgn="base" hangingPunct="0">
              <a:lnSpc>
                <a:spcPct val="90000"/>
              </a:lnSpc>
              <a:spcBef>
                <a:spcPct val="0"/>
              </a:spcBef>
              <a:spcAft>
                <a:spcPts val="300"/>
              </a:spcAft>
            </a:pPr>
            <a:endParaRPr lang="en-US" sz="1100"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52</a:t>
            </a:fld>
            <a:endParaRPr lang="en-US" dirty="0"/>
          </a:p>
        </p:txBody>
      </p:sp>
    </p:spTree>
    <p:extLst>
      <p:ext uri="{BB962C8B-B14F-4D97-AF65-F5344CB8AC3E}">
        <p14:creationId xmlns:p14="http://schemas.microsoft.com/office/powerpoint/2010/main" val="1855464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00"/>
              </a:spcAft>
            </a:pPr>
            <a:r>
              <a:rPr lang="en-CA" sz="1100" b="1" dirty="0" smtClean="0"/>
              <a:t>Notas del Conferencista</a:t>
            </a:r>
            <a:endParaRPr lang="en-CA" sz="1100" b="1" dirty="0"/>
          </a:p>
          <a:p>
            <a:r>
              <a:rPr lang="es-MX" sz="1100" dirty="0" smtClean="0"/>
              <a:t>Esta slide muestra la vía de manejo inicial para lumbalgia y dolor radicular de la Sociedad Británica del Dolor. Estas guías de consenso tienen el propósito de brindar una visión general de las mejoras prácticas para el manejo de dolor crónico de la columna reflejando la heterogeneidad de la lumbalgia. La mayoría de las guías han cubierto únicamente un aspecto de la atención médica de la columna; por lo tanto, han creado división y han potencialmente empeorado la calidad de la atención. Adicionalmente, parte de la evidencia es subjetiva y de poca calidad. La vía para lumbalgia  de la Sociedad Británica del Dolor incluyó todas las disciplinas e involucró información de todos los pacientes. </a:t>
            </a:r>
          </a:p>
          <a:p>
            <a:pPr>
              <a:spcAft>
                <a:spcPts val="600"/>
              </a:spcAft>
            </a:pPr>
            <a:r>
              <a:rPr lang="es-MX" sz="1100" dirty="0" smtClean="0"/>
              <a:t>La vía del dolor espinal describe diferentes presentaciones de lumbalgia y menciona las causas posibles. Dada la alta incidencia de lumbalgia, el propósito fue enfocarse en el manejo en la atención primaria donde se presenta el mayor volumen de pacientes. La inclusión de dolor radicular permite el tratamiento temprano, evitando potencialmente la cirugía.</a:t>
            </a:r>
          </a:p>
          <a:p>
            <a:pPr>
              <a:spcAft>
                <a:spcPts val="600"/>
              </a:spcAft>
            </a:pPr>
            <a:r>
              <a:rPr lang="es-MX" sz="1100" dirty="0" smtClean="0"/>
              <a:t>La vía promueve el auto-manejo y la evaluación temprana. La vía promueve la referencia a un rango de intervenciones que requieren tiempo, trabajo cercano entre los profesionales, todo dentro de un marco biopsicosocial para los pacientes que no responden. La vía usa un enfoque de atención escalonada, que permite a los pacientes tomar decisiones informadas acerca de las opciones de tratamiento. La vía proporciona a los profesionales clínicos una guía clara sobre las opciones de manejo y recomienda las buenas prácticas para mantener la consistencia y obtener resultados óptimos</a:t>
            </a:r>
            <a:r>
              <a:rPr lang="en-CA" sz="1100" dirty="0" smtClean="0"/>
              <a:t>.</a:t>
            </a:r>
          </a:p>
          <a:p>
            <a:pPr>
              <a:spcAft>
                <a:spcPts val="600"/>
              </a:spcAft>
            </a:pPr>
            <a:r>
              <a:rPr lang="en-CA" sz="1100" b="1" dirty="0" smtClean="0"/>
              <a:t>Referencia</a:t>
            </a:r>
            <a:endParaRPr lang="en-CA" sz="1100" b="0" dirty="0" smtClean="0"/>
          </a:p>
          <a:p>
            <a:r>
              <a:rPr lang="en-CA" sz="1100" dirty="0" smtClean="0"/>
              <a:t>Lee J </a:t>
            </a:r>
            <a:r>
              <a:rPr lang="en-CA" sz="1100" i="1" dirty="0" smtClean="0"/>
              <a:t>et al. </a:t>
            </a:r>
            <a:r>
              <a:rPr lang="en-CA" sz="1100" dirty="0" smtClean="0"/>
              <a:t>Low back and radicular pain: a pathway for care developed by the British Pain Society. </a:t>
            </a:r>
            <a:r>
              <a:rPr lang="en-CA" sz="1100" i="1" dirty="0" smtClean="0"/>
              <a:t>Br J Anaesth</a:t>
            </a:r>
            <a:r>
              <a:rPr lang="en-CA" sz="1100" dirty="0" smtClean="0"/>
              <a:t> 2013; 111(2):112-20.</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53</a:t>
            </a:fld>
            <a:endParaRPr lang="es-MX" dirty="0">
              <a:solidFill>
                <a:prstClr val="black"/>
              </a:solidFill>
            </a:endParaRPr>
          </a:p>
        </p:txBody>
      </p:sp>
    </p:spTree>
    <p:extLst>
      <p:ext uri="{BB962C8B-B14F-4D97-AF65-F5344CB8AC3E}">
        <p14:creationId xmlns:p14="http://schemas.microsoft.com/office/powerpoint/2010/main" val="2610482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BE99C50-D0CD-496A-BA2A-624EBFD744FC}" type="slidenum">
              <a:rPr lang="en-US">
                <a:solidFill>
                  <a:prstClr val="black"/>
                </a:solidFill>
              </a:rPr>
              <a:pPr/>
              <a:t>54</a:t>
            </a:fld>
            <a:endParaRPr lang="en-US" dirty="0">
              <a:solidFill>
                <a:prstClr val="black"/>
              </a:solidFill>
            </a:endParaRPr>
          </a:p>
        </p:txBody>
      </p:sp>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p:txBody>
          <a:bodyPr/>
          <a:lstStyle/>
          <a:p>
            <a:pPr>
              <a:spcBef>
                <a:spcPct val="0"/>
              </a:spcBef>
              <a:spcAft>
                <a:spcPts val="600"/>
              </a:spcAft>
            </a:pPr>
            <a:r>
              <a:rPr lang="en-CA" b="1" dirty="0" smtClean="0"/>
              <a:t>Notas del Conferencista</a:t>
            </a:r>
            <a:endParaRPr lang="en-CA" b="1" dirty="0"/>
          </a:p>
          <a:p>
            <a:pPr>
              <a:spcBef>
                <a:spcPct val="0"/>
              </a:spcBef>
              <a:spcAft>
                <a:spcPts val="600"/>
              </a:spcAft>
            </a:pPr>
            <a:r>
              <a:rPr lang="es-MX" dirty="0" smtClean="0">
                <a:ea typeface="MS PGothic" pitchFamily="34" charset="-128"/>
              </a:rPr>
              <a:t>Esta slide menciona las Recomendaciones del Instituto Nacional para la Salud y la Excelencia Clínica (NICE) para el seguimiento de pacientes con lumbalgia aguda. Estas recomendaciones generalmente aplican a menos que las características del paciente indiquen que se debe realizar una evaluación dentro de un periodo de tiempo más breve. A ese respecto, los profesionales clínicos tal vez deban considerar                poblaciones en riesgo si el dolor persiste en la presencia del tratamiento adecuado, como niños y adolescentes,  mujeres &lt;30 años, hombres &gt;60 años, pacientes con comorbilidades específicas (ej:  diabetes) y pacientes inmunocomprometidos o inmunosuprimidos. Los factores de riesgo psicosociales también deben ser evaluados</a:t>
            </a:r>
            <a:r>
              <a:rPr lang="en-CA" dirty="0" smtClean="0">
                <a:ea typeface="MS PGothic" pitchFamily="34" charset="-128"/>
              </a:rPr>
              <a:t>.</a:t>
            </a:r>
          </a:p>
          <a:p>
            <a:pPr marL="0" indent="0">
              <a:spcBef>
                <a:spcPct val="0"/>
              </a:spcBef>
              <a:spcAft>
                <a:spcPts val="600"/>
              </a:spcAft>
              <a:buFont typeface="Arial" charset="0"/>
              <a:buNone/>
            </a:pPr>
            <a:r>
              <a:rPr lang="en-CA" b="1" dirty="0" smtClean="0">
                <a:ea typeface="MS PGothic" pitchFamily="34" charset="-128"/>
              </a:rPr>
              <a:t>Referencias</a:t>
            </a:r>
          </a:p>
          <a:p>
            <a:r>
              <a:rPr lang="es-ES" dirty="0" smtClean="0"/>
              <a:t>Ochoa G. In: Díaz Barriga JS, Gamarra AI (eds). </a:t>
            </a:r>
            <a:r>
              <a:rPr lang="es-ES" i="1" dirty="0" smtClean="0"/>
              <a:t>Libro Dolor Musculoesquelético. </a:t>
            </a:r>
            <a:r>
              <a:rPr lang="es-ES" dirty="0" smtClean="0"/>
              <a:t>Asociacion Colombiana para el Estudio del Dolor, ACED; Bogotá, Colombia: 2010.</a:t>
            </a:r>
          </a:p>
          <a:p>
            <a:r>
              <a:rPr lang="en-CA" dirty="0" smtClean="0"/>
              <a:t>Savigny P </a:t>
            </a:r>
            <a:r>
              <a:rPr lang="en-CA" i="1" dirty="0" smtClean="0"/>
              <a:t>et al. Low Back Pain: Early Management of Persistent Non-specific Low Back Pain. </a:t>
            </a:r>
            <a:r>
              <a:rPr lang="en-CA" dirty="0" smtClean="0"/>
              <a:t>National Collaborating Centre for Primary Care and Royal College of General Practitioners; London, UK: 2009.</a:t>
            </a:r>
          </a:p>
        </p:txBody>
      </p:sp>
      <p:sp>
        <p:nvSpPr>
          <p:cNvPr id="183300"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D1B84339-6D5A-4A9E-9104-FE412FA8448F}" type="slidenum">
              <a:rPr lang="en-US" sz="1200">
                <a:solidFill>
                  <a:prstClr val="black"/>
                </a:solidFill>
                <a:latin typeface="Calibri" pitchFamily="34" charset="0"/>
              </a:rPr>
              <a:pPr algn="r"/>
              <a:t>54</a:t>
            </a:fld>
            <a:endParaRPr lang="en-US" sz="1200" dirty="0">
              <a:solidFill>
                <a:prstClr val="black"/>
              </a:solidFill>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Conferencista</a:t>
            </a:r>
          </a:p>
          <a:p>
            <a:pPr>
              <a:spcAft>
                <a:spcPts val="600"/>
              </a:spcAft>
            </a:pPr>
            <a:r>
              <a:rPr lang="es-MX" dirty="0" smtClean="0"/>
              <a:t>Esta slide ilustra las Recomendaciones de la Sociedad Británica del Dolor para el seguimiento de pacientes con lumbalgia aguda. Estas guías de consenso están diseñadas para brindar una visión general de las mejores prácticas para el manejo de dolor crónico de la columna reflejando la heterogeneidad de la lumbalgia. La vía para lumbalgia de la Sociedad Británica del Dolor incluye varias disciplinas e integra información de los pacientes.</a:t>
            </a:r>
          </a:p>
          <a:p>
            <a:pPr>
              <a:spcAft>
                <a:spcPts val="600"/>
              </a:spcAft>
            </a:pPr>
            <a:r>
              <a:rPr lang="en-CA" b="1" dirty="0" smtClean="0"/>
              <a:t>Referencia</a:t>
            </a:r>
            <a:endParaRPr lang="en-CA" dirty="0"/>
          </a:p>
          <a:p>
            <a:r>
              <a:rPr lang="en-CA" dirty="0" smtClean="0"/>
              <a:t>Lee J </a:t>
            </a:r>
            <a:r>
              <a:rPr lang="en-CA" i="1" dirty="0" smtClean="0"/>
              <a:t>et al. </a:t>
            </a:r>
            <a:r>
              <a:rPr lang="en-CA" dirty="0" smtClean="0"/>
              <a:t>Low back and radicular pain: a pathway for care developed by the British Pain Society. </a:t>
            </a:r>
            <a:r>
              <a:rPr lang="en-CA" i="1" dirty="0" smtClean="0"/>
              <a:t>Br J Anaesth</a:t>
            </a:r>
            <a:r>
              <a:rPr lang="en-CA" dirty="0" smtClean="0"/>
              <a:t> 2013; 111(2):112-20.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55</a:t>
            </a:fld>
            <a:endParaRPr lang="es-MX" dirty="0">
              <a:solidFill>
                <a:prstClr val="black"/>
              </a:solidFill>
            </a:endParaRPr>
          </a:p>
        </p:txBody>
      </p:sp>
    </p:spTree>
    <p:extLst>
      <p:ext uri="{BB962C8B-B14F-4D97-AF65-F5344CB8AC3E}">
        <p14:creationId xmlns:p14="http://schemas.microsoft.com/office/powerpoint/2010/main" val="4109002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28491"/>
            <a:ext cx="5486400" cy="4660918"/>
          </a:xfrm>
        </p:spPr>
        <p:txBody>
          <a:bodyPr>
            <a:noAutofit/>
          </a:bodyPr>
          <a:lstStyle/>
          <a:p>
            <a:pPr>
              <a:lnSpc>
                <a:spcPct val="90000"/>
              </a:lnSpc>
              <a:spcAft>
                <a:spcPts val="300"/>
              </a:spcAft>
            </a:pPr>
            <a:r>
              <a:rPr lang="en-CA" sz="1100" b="1" dirty="0" smtClean="0"/>
              <a:t>Notas del Conferencista</a:t>
            </a:r>
          </a:p>
          <a:p>
            <a:pPr>
              <a:lnSpc>
                <a:spcPct val="90000"/>
              </a:lnSpc>
              <a:spcAft>
                <a:spcPts val="300"/>
              </a:spcAft>
            </a:pPr>
            <a:r>
              <a:rPr lang="es-MX" sz="1100" dirty="0" smtClean="0"/>
              <a:t>Esta slide describe las recomendaciones para el manejo de lumbalgia aguda de acuerdo con el  nivel de evidencia. </a:t>
            </a:r>
          </a:p>
          <a:p>
            <a:pPr>
              <a:lnSpc>
                <a:spcPct val="90000"/>
              </a:lnSpc>
              <a:spcAft>
                <a:spcPts val="300"/>
              </a:spcAft>
            </a:pPr>
            <a:r>
              <a:rPr lang="es-MX" sz="1100" b="1" dirty="0" smtClean="0"/>
              <a:t>Nivel A Recomendaciones (Evidencia Consistente):</a:t>
            </a:r>
          </a:p>
          <a:p>
            <a:pPr marL="171450" indent="-171450">
              <a:lnSpc>
                <a:spcPct val="90000"/>
              </a:lnSpc>
              <a:spcAft>
                <a:spcPts val="300"/>
              </a:spcAft>
              <a:buFont typeface="Arial" pitchFamily="34" charset="0"/>
              <a:buChar char="•"/>
            </a:pPr>
            <a:r>
              <a:rPr lang="es-MX" sz="1100" dirty="0" smtClean="0"/>
              <a:t>el reposo en cama no es útil para lumbalgia aguda no-específica y no se recomienda</a:t>
            </a:r>
          </a:p>
          <a:p>
            <a:pPr marL="171450" indent="-171450">
              <a:lnSpc>
                <a:spcPct val="90000"/>
              </a:lnSpc>
              <a:spcAft>
                <a:spcPts val="300"/>
              </a:spcAft>
              <a:buFont typeface="Arial" pitchFamily="34" charset="0"/>
              <a:buChar char="•"/>
            </a:pPr>
            <a:r>
              <a:rPr lang="es-MX" sz="1100" dirty="0" smtClean="0"/>
              <a:t>AINEne/coxibs, Acetaminofén y Relajantes Musculares son tratamientos efectivos para  </a:t>
            </a:r>
            <a:br>
              <a:rPr lang="es-MX" sz="1100" dirty="0" smtClean="0"/>
            </a:br>
            <a:r>
              <a:rPr lang="es-MX" sz="1100" dirty="0" smtClean="0"/>
              <a:t>lumbalgia aguda no-específica</a:t>
            </a:r>
          </a:p>
          <a:p>
            <a:pPr>
              <a:lnSpc>
                <a:spcPct val="90000"/>
              </a:lnSpc>
              <a:spcAft>
                <a:spcPts val="300"/>
              </a:spcAft>
            </a:pPr>
            <a:r>
              <a:rPr lang="es-MX" sz="1100" b="1" dirty="0" smtClean="0"/>
              <a:t>Nivel B Recomendaciones (Evidencia Inconsistente):</a:t>
            </a:r>
          </a:p>
          <a:p>
            <a:pPr marL="171450" indent="-171450">
              <a:lnSpc>
                <a:spcPct val="90000"/>
              </a:lnSpc>
              <a:spcAft>
                <a:spcPts val="300"/>
              </a:spcAft>
              <a:buFont typeface="Arial" pitchFamily="34" charset="0"/>
              <a:buChar char="•"/>
            </a:pPr>
            <a:r>
              <a:rPr lang="es-MX" sz="1100" dirty="0" smtClean="0"/>
              <a:t>La educación del paciente es benéfica. Se debe sugerir a los pacientes estar activos, evitar movimientos exagerados y volver a la actividad normal tan pronto como sea posible. Los médicos deben discutir con sus pacientes la naturaleza generalmente benigna de la lumbalgia aguda.</a:t>
            </a:r>
          </a:p>
          <a:p>
            <a:pPr marL="171450" indent="-171450">
              <a:lnSpc>
                <a:spcPct val="90000"/>
              </a:lnSpc>
              <a:spcAft>
                <a:spcPts val="300"/>
              </a:spcAft>
              <a:buFont typeface="Arial" pitchFamily="34" charset="0"/>
              <a:buChar char="•"/>
            </a:pPr>
            <a:r>
              <a:rPr lang="es-MX" sz="1100" dirty="0" smtClean="0"/>
              <a:t>La estabilización de la columna puede reducir el riesgo de recurrencia y la necesidad de servicios de salud</a:t>
            </a:r>
          </a:p>
          <a:p>
            <a:pPr marL="171450" indent="-171450">
              <a:lnSpc>
                <a:spcPct val="90000"/>
              </a:lnSpc>
              <a:spcAft>
                <a:spcPts val="300"/>
              </a:spcAft>
              <a:buFont typeface="Arial" pitchFamily="34" charset="0"/>
              <a:buChar char="•"/>
            </a:pPr>
            <a:r>
              <a:rPr lang="es-MX" sz="1100" dirty="0" smtClean="0"/>
              <a:t>La manipulación de la columna y las técnicas quiroprácticas no son más benéficas que los tratamientos establecidos y su adición no mejora los resultados.</a:t>
            </a:r>
          </a:p>
          <a:p>
            <a:pPr>
              <a:lnSpc>
                <a:spcPct val="90000"/>
              </a:lnSpc>
              <a:spcAft>
                <a:spcPts val="300"/>
              </a:spcAft>
            </a:pPr>
            <a:r>
              <a:rPr lang="es-MX" sz="1100" b="1" dirty="0" smtClean="0"/>
              <a:t>Nivel C Recomendaciones (consenso):</a:t>
            </a:r>
          </a:p>
          <a:p>
            <a:pPr marL="171450" indent="-171450">
              <a:lnSpc>
                <a:spcPct val="90000"/>
              </a:lnSpc>
              <a:spcAft>
                <a:spcPts val="300"/>
              </a:spcAft>
              <a:buFont typeface="Arial" pitchFamily="34" charset="0"/>
              <a:buChar char="•"/>
            </a:pPr>
            <a:r>
              <a:rPr lang="es-MX" sz="1100" dirty="0" smtClean="0"/>
              <a:t>Las señales de alarma son comunes en pacientes con lumbalgia aguda y no necesariamente indican una patología seria. Los médicos deben usar un enfoque clínico integral (completo) al evaluar las señales de alarma para descartar causas graves subyacentes de lumbalgia aguda.</a:t>
            </a:r>
          </a:p>
          <a:p>
            <a:pPr marL="171450" indent="-171450">
              <a:lnSpc>
                <a:spcPct val="90000"/>
              </a:lnSpc>
              <a:spcAft>
                <a:spcPts val="300"/>
              </a:spcAft>
              <a:buFont typeface="Arial" pitchFamily="34" charset="0"/>
              <a:buChar char="•"/>
            </a:pPr>
            <a:r>
              <a:rPr lang="es-MX" sz="1100" dirty="0" smtClean="0"/>
              <a:t>Sin hallazgos que sugieran patología grave, los estudios de imágenes no están indicados en pacientes con lumbalgia aguda</a:t>
            </a:r>
          </a:p>
          <a:p>
            <a:pPr>
              <a:lnSpc>
                <a:spcPct val="90000"/>
              </a:lnSpc>
              <a:spcAft>
                <a:spcPts val="300"/>
              </a:spcAft>
            </a:pPr>
            <a:r>
              <a:rPr lang="en-CA" sz="1100" b="1" dirty="0" smtClean="0"/>
              <a:t>Referencia</a:t>
            </a:r>
          </a:p>
          <a:p>
            <a:pPr>
              <a:lnSpc>
                <a:spcPct val="90000"/>
              </a:lnSpc>
              <a:spcAft>
                <a:spcPts val="300"/>
              </a:spcAft>
            </a:pPr>
            <a:r>
              <a:rPr lang="en-CA" sz="1100" dirty="0" smtClean="0"/>
              <a:t>Casazza BA. Diagnosis and treatment of acute low back pain. </a:t>
            </a:r>
            <a:r>
              <a:rPr lang="en-CA" sz="1100" i="1" dirty="0" smtClean="0"/>
              <a:t>Am Fam Physician</a:t>
            </a:r>
            <a:r>
              <a:rPr lang="en-CA" sz="1100" dirty="0" smtClean="0"/>
              <a:t> 2012; 85(4):343-50.</a:t>
            </a:r>
          </a:p>
          <a:p>
            <a:pPr>
              <a:lnSpc>
                <a:spcPct val="90000"/>
              </a:lnSpc>
              <a:spcAft>
                <a:spcPts val="300"/>
              </a:spcAft>
            </a:pPr>
            <a:endParaRPr lang="en-CA"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56</a:t>
            </a:fld>
            <a:endParaRPr lang="es-MX"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411006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Conferencista</a:t>
            </a:r>
            <a:endParaRPr lang="en-CA" b="1" dirty="0"/>
          </a:p>
          <a:p>
            <a:pPr>
              <a:spcAft>
                <a:spcPts val="600"/>
              </a:spcAft>
            </a:pPr>
            <a:r>
              <a:rPr lang="es-MX" dirty="0" smtClean="0"/>
              <a:t>Esta slide describe las recomendaciones del Colegio Americano de Médicos y la Sociedad Americana del Dolor para el Manejo de lumbalgia persistente. </a:t>
            </a:r>
          </a:p>
          <a:p>
            <a:r>
              <a:rPr lang="es-MX" dirty="0" smtClean="0"/>
              <a:t>Observe que los pacientes deben ser re-evaluados y el diagnóstico debe ser revisado incluso si no existen signos de enfermedad de la raíz si los pacientes siguen padeciendo dolor persistente, aunque la neuropatía aparentemente no sea la causa.</a:t>
            </a:r>
          </a:p>
          <a:p>
            <a:pPr>
              <a:spcAft>
                <a:spcPts val="600"/>
              </a:spcAft>
            </a:pPr>
            <a:r>
              <a:rPr lang="en-CA" b="1" dirty="0" smtClean="0"/>
              <a:t>Referencia</a:t>
            </a:r>
          </a:p>
          <a:p>
            <a:r>
              <a:rPr lang="en-CA" dirty="0" smtClean="0"/>
              <a:t>Chou </a:t>
            </a:r>
            <a:r>
              <a:rPr lang="en-CA" i="1" dirty="0" smtClean="0"/>
              <a:t>R et al. </a:t>
            </a:r>
            <a:r>
              <a:rPr lang="en-CA" dirty="0" smtClean="0"/>
              <a:t>Diagnosis and treatment of low back pain: a joint clinical practice guideline from the American College of Physicians and the American Pain Society. </a:t>
            </a:r>
            <a:r>
              <a:rPr lang="en-CA" i="1" dirty="0" smtClean="0"/>
              <a:t>Ann Intern Med </a:t>
            </a:r>
            <a:r>
              <a:rPr lang="en-CA" dirty="0" smtClean="0"/>
              <a:t>2007; 147(7):478-91.</a:t>
            </a:r>
          </a:p>
          <a:p>
            <a:endParaRPr lang="en-CA" dirty="0" smtClean="0">
              <a:solidFill>
                <a:srgbClr val="FF0000"/>
              </a:solidFill>
            </a:endParaRP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57</a:t>
            </a:fld>
            <a:endParaRPr lang="es-MX" dirty="0">
              <a:solidFill>
                <a:prstClr val="black"/>
              </a:solidFill>
            </a:endParaRPr>
          </a:p>
        </p:txBody>
      </p:sp>
    </p:spTree>
    <p:extLst>
      <p:ext uri="{BB962C8B-B14F-4D97-AF65-F5344CB8AC3E}">
        <p14:creationId xmlns:p14="http://schemas.microsoft.com/office/powerpoint/2010/main" val="1694804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spcAft>
                <a:spcPts val="600"/>
              </a:spcAft>
            </a:pPr>
            <a:r>
              <a:rPr lang="es-MX" b="1" dirty="0" smtClean="0">
                <a:latin typeface="Calibri" pitchFamily="34" charset="0"/>
                <a:ea typeface="ＭＳ Ｐゴシック" pitchFamily="34" charset="-128"/>
              </a:rPr>
              <a:t>Notas del Conferencista</a:t>
            </a:r>
          </a:p>
          <a:p>
            <a:pPr>
              <a:spcAft>
                <a:spcPts val="600"/>
              </a:spcAft>
            </a:pPr>
            <a:r>
              <a:rPr lang="es-MX" dirty="0" smtClean="0">
                <a:latin typeface="Calibri" pitchFamily="34" charset="0"/>
                <a:ea typeface="ＭＳ Ｐゴシック" pitchFamily="34" charset="-128"/>
              </a:rPr>
              <a:t>Con base en el algoritmo del </a:t>
            </a:r>
            <a:r>
              <a:rPr lang="es-MX" dirty="0" smtClean="0"/>
              <a:t>American College of Physicians y American Pain Society </a:t>
            </a:r>
            <a:r>
              <a:rPr lang="es-MX" dirty="0" smtClean="0">
                <a:latin typeface="Calibri" pitchFamily="34" charset="0"/>
                <a:ea typeface="ＭＳ Ｐゴシック" pitchFamily="34" charset="-128"/>
              </a:rPr>
              <a:t>para el manejo de l</a:t>
            </a:r>
            <a:r>
              <a:rPr lang="es-MX" baseline="0" dirty="0" smtClean="0">
                <a:latin typeface="Calibri" pitchFamily="34" charset="0"/>
                <a:ea typeface="ＭＳ Ｐゴシック" pitchFamily="34" charset="-128"/>
              </a:rPr>
              <a:t>umbalgia, </a:t>
            </a:r>
            <a:r>
              <a:rPr lang="es-MX" dirty="0" smtClean="0">
                <a:latin typeface="Calibri" pitchFamily="34" charset="0"/>
                <a:ea typeface="ＭＳ Ｐゴシック" pitchFamily="34" charset="-128"/>
              </a:rPr>
              <a:t>el tratamiento de primera línea debe ser iniciado en p</a:t>
            </a:r>
            <a:r>
              <a:rPr lang="es-MX" baseline="0" dirty="0" smtClean="0">
                <a:latin typeface="Calibri" pitchFamily="34" charset="0"/>
                <a:ea typeface="ＭＳ Ｐゴシック" pitchFamily="34" charset="-128"/>
              </a:rPr>
              <a:t>acientes con lumbalgia </a:t>
            </a:r>
            <a:r>
              <a:rPr lang="es-MX" dirty="0" smtClean="0">
                <a:latin typeface="Calibri" pitchFamily="34" charset="0"/>
                <a:ea typeface="ＭＳ Ｐゴシック" pitchFamily="34" charset="-128"/>
              </a:rPr>
              <a:t>y la respuesta a la terapia debe ser evaluada en aproximadamente 1 mes. La mejora parcial o completa es una indicación para continuar el manejo y enfatizar el cuidado de la espalda a largo-plazo. La ausencia de mejora o el deterioro son razones para continuar con el proceso de diagnóstico y terapia.</a:t>
            </a:r>
          </a:p>
          <a:p>
            <a:pPr>
              <a:spcAft>
                <a:spcPts val="600"/>
              </a:spcAft>
            </a:pPr>
            <a:r>
              <a:rPr lang="es-MX" b="1" dirty="0" smtClean="0"/>
              <a:t>Referencia</a:t>
            </a:r>
          </a:p>
          <a:p>
            <a:r>
              <a:rPr lang="en-CA" dirty="0" smtClean="0"/>
              <a:t>Chou </a:t>
            </a:r>
            <a:r>
              <a:rPr lang="en-CA" i="1" dirty="0" smtClean="0"/>
              <a:t>R et al. </a:t>
            </a:r>
            <a:r>
              <a:rPr lang="en-CA" dirty="0" smtClean="0"/>
              <a:t>Diagnosis and treatment of low back pain: a joint clinical practice guideline from the American College of Physicians and the American Pain Society. </a:t>
            </a:r>
            <a:r>
              <a:rPr lang="en-CA" i="1" dirty="0" smtClean="0"/>
              <a:t>Ann Intern Med </a:t>
            </a:r>
            <a:r>
              <a:rPr lang="en-CA" dirty="0" smtClean="0"/>
              <a:t>2007; 147(7):478-91.</a:t>
            </a:r>
          </a:p>
          <a:p>
            <a:pPr eaLnBrk="1" hangingPunct="1">
              <a:spcAft>
                <a:spcPts val="600"/>
              </a:spcAft>
            </a:pPr>
            <a:r>
              <a:rPr lang="es-MX" dirty="0" smtClean="0">
                <a:latin typeface="Calibri" pitchFamily="34" charset="0"/>
                <a:ea typeface="ＭＳ Ｐゴシック" pitchFamily="34" charset="-128"/>
              </a:rPr>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260648" y="4415790"/>
            <a:ext cx="6336704" cy="4183380"/>
          </a:xfrm>
          <a:noFill/>
          <a:ln/>
        </p:spPr>
        <p:txBody>
          <a:bodyPr/>
          <a:lstStyle/>
          <a:p>
            <a:pPr marR="0" indent="-224325" fontAlgn="auto">
              <a:spcBef>
                <a:spcPts val="0"/>
              </a:spcBef>
              <a:spcAft>
                <a:spcPts val="600"/>
              </a:spcAft>
              <a:buClrTx/>
              <a:buSzTx/>
              <a:buFontTx/>
              <a:buNone/>
              <a:tabLst/>
              <a:defRPr/>
            </a:pPr>
            <a:r>
              <a:rPr lang="es-MX" b="1" dirty="0" smtClean="0">
                <a:latin typeface="Calibri" pitchFamily="34" charset="0"/>
                <a:ea typeface="ＭＳ Ｐゴシック" pitchFamily="34" charset="-128"/>
              </a:rPr>
              <a:t>Notas del Conferencista</a:t>
            </a:r>
          </a:p>
          <a:p>
            <a:pPr indent="-224325">
              <a:spcAft>
                <a:spcPts val="600"/>
              </a:spcAft>
            </a:pPr>
            <a:r>
              <a:rPr lang="es-MX" dirty="0" smtClean="0">
                <a:latin typeface="Calibri" pitchFamily="34" charset="0"/>
                <a:ea typeface="ＭＳ Ｐゴシック" pitchFamily="34" charset="-128"/>
              </a:rPr>
              <a:t>Esta slide describe las 3 modalidades generales de intervención recomendadas por el A</a:t>
            </a:r>
            <a:r>
              <a:rPr lang="es-MX" dirty="0" smtClean="0"/>
              <a:t>merican College of Physicians y American Pain Society (recomendaciones </a:t>
            </a:r>
            <a:r>
              <a:rPr lang="es-MX" dirty="0" smtClean="0">
                <a:latin typeface="Calibri" pitchFamily="34" charset="0"/>
                <a:ea typeface="ＭＳ Ｐゴシック" pitchFamily="34" charset="-128"/>
              </a:rPr>
              <a:t>5 a 7). </a:t>
            </a:r>
          </a:p>
          <a:p>
            <a:pPr indent="-224325">
              <a:spcAft>
                <a:spcPts val="600"/>
              </a:spcAft>
            </a:pPr>
            <a:r>
              <a:rPr lang="es-MX" dirty="0" smtClean="0">
                <a:latin typeface="Calibri" pitchFamily="34" charset="0"/>
                <a:ea typeface="ＭＳ Ｐゴシック" pitchFamily="34" charset="-128"/>
              </a:rPr>
              <a:t>La recomendación 5, con respecto al auto-cuidado mide los estados en que la mayoría de los pacientes con lumbalgia, con o sin signos de ciática, tienen un buen pronóstico y la condición generalmente mejora considerablemente dentro del primer mes. Los pacientes que permanecen activos en comparación con el reposo en cama, logran mejores resultados. Los panfletos y libros basados en evidencia científica sobre cuidado de la espalda son una forma efectiva y económica para instruir a los pacientes acerca de cómo  mejorar los síntomas. El calor es útil para dolor agudo y un colchón de consistencia media es mejor que uno que sea demasiado firme. </a:t>
            </a:r>
          </a:p>
          <a:p>
            <a:pPr indent="-224325">
              <a:spcAft>
                <a:spcPts val="600"/>
              </a:spcAft>
            </a:pPr>
            <a:r>
              <a:rPr lang="es-MX" dirty="0" smtClean="0">
                <a:latin typeface="Calibri" pitchFamily="34" charset="0"/>
                <a:ea typeface="ＭＳ Ｐゴシック" pitchFamily="34" charset="-128"/>
              </a:rPr>
              <a:t>Las recomendaciones 6 (Tratamiento farmacológico) y 7 (tratamiento no-farmacológico) se describen en las siguientes slides. </a:t>
            </a:r>
          </a:p>
          <a:p>
            <a:pPr>
              <a:spcAft>
                <a:spcPts val="600"/>
              </a:spcAft>
            </a:pPr>
            <a:r>
              <a:rPr lang="es-MX" b="1" dirty="0" smtClean="0"/>
              <a:t>Referencia</a:t>
            </a:r>
          </a:p>
          <a:p>
            <a:r>
              <a:rPr lang="en-CA" dirty="0" smtClean="0"/>
              <a:t>Chou </a:t>
            </a:r>
            <a:r>
              <a:rPr lang="en-CA" i="1" dirty="0" smtClean="0"/>
              <a:t>R et al. </a:t>
            </a:r>
            <a:r>
              <a:rPr lang="en-CA" dirty="0" smtClean="0"/>
              <a:t>Diagnosis and treatment of low back pain: a joint clinical practice guideline from the American College of Physicians and the American Pain Society. </a:t>
            </a:r>
            <a:r>
              <a:rPr lang="en-CA" i="1" dirty="0" smtClean="0"/>
              <a:t>Ann Intern Med </a:t>
            </a:r>
            <a:r>
              <a:rPr lang="en-CA" dirty="0" smtClean="0"/>
              <a:t>2007; 147(7):478-91.</a:t>
            </a:r>
          </a:p>
          <a:p>
            <a:pPr marL="224325" indent="-224325">
              <a:spcAft>
                <a:spcPts val="600"/>
              </a:spcAft>
            </a:pPr>
            <a:endParaRPr lang="es-MX" dirty="0" smtClean="0">
              <a:latin typeface="Calibri" pitchFamily="34" charset="0"/>
              <a:ea typeface="ＭＳ Ｐゴシック" pitchFamily="34" charset="-128"/>
            </a:endParaRPr>
          </a:p>
          <a:p>
            <a:pPr marL="224325" indent="-224325">
              <a:spcAft>
                <a:spcPts val="600"/>
              </a:spcAft>
            </a:pPr>
            <a:endParaRPr lang="es-MX" dirty="0"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2C9B2AE-A254-4CAB-8DF0-896406405DA0}" type="slidenum">
              <a:rPr lang="en-US" smtClean="0">
                <a:solidFill>
                  <a:prstClr val="black"/>
                </a:solidFill>
              </a:rPr>
              <a:pPr/>
              <a:t>6</a:t>
            </a:fld>
            <a:endParaRPr lang="en-US" dirty="0">
              <a:solidFill>
                <a:prstClr val="black"/>
              </a:solidFill>
            </a:endParaRPr>
          </a:p>
        </p:txBody>
      </p:sp>
      <p:sp>
        <p:nvSpPr>
          <p:cNvPr id="140291" name="Rectangle 3"/>
          <p:cNvSpPr>
            <a:spLocks noGrp="1" noChangeArrowheads="1"/>
          </p:cNvSpPr>
          <p:nvPr>
            <p:ph type="body" idx="1"/>
          </p:nvPr>
        </p:nvSpPr>
        <p:spPr/>
        <p:txBody>
          <a:bodyPr/>
          <a:lstStyle/>
          <a:p>
            <a:r>
              <a:rPr lang="es-MX" b="1" dirty="0" smtClean="0"/>
              <a:t>Notas del Conferencista</a:t>
            </a:r>
          </a:p>
          <a:p>
            <a:r>
              <a:rPr lang="es-MX" dirty="0" smtClean="0"/>
              <a:t>Es importante discutir y acordar metas realistas del tratamiento antes de iniciar un plan de tratamiento. En casos de dolor neuropático, por ejemplo, el alivio total del dolor es usualmente una meta no realista y resultará en frustración para el paciente y para el médico. </a:t>
            </a:r>
            <a:br>
              <a:rPr lang="es-MX" dirty="0" smtClean="0"/>
            </a:br>
            <a:r>
              <a:rPr lang="es-MX" dirty="0" smtClean="0"/>
              <a:t>Una reducción del dolor de aproximadamente 30–50% es más realista, y es clínicamente importante para los pacientes. Con esto en mente, los pacientes necesitan aceptar la disminución del dolor y la mejora en la función con efectos secundarios mínimos aceptables como una meta en del manejo del dolor. </a:t>
            </a:r>
          </a:p>
          <a:p>
            <a:endParaRPr lang="es-MX" dirty="0" smtClean="0"/>
          </a:p>
          <a:p>
            <a:r>
              <a:rPr lang="es-MX" b="1" dirty="0" smtClean="0"/>
              <a:t>Referencias</a:t>
            </a:r>
          </a:p>
          <a:p>
            <a:r>
              <a:rPr lang="en-US" dirty="0" smtClean="0"/>
              <a:t>Farrar JT </a:t>
            </a:r>
            <a:r>
              <a:rPr lang="en-US" i="1" dirty="0" smtClean="0"/>
              <a:t>et al. </a:t>
            </a:r>
            <a:r>
              <a:rPr lang="en-US" dirty="0" smtClean="0"/>
              <a:t>Clinical importance of changes in chronic pain intensity measured on an 11-point numerical pain rating scale. </a:t>
            </a:r>
            <a:r>
              <a:rPr lang="en-US" i="1" dirty="0" smtClean="0"/>
              <a:t>Pain</a:t>
            </a:r>
            <a:r>
              <a:rPr lang="en-US" dirty="0" smtClean="0"/>
              <a:t> 2001; 94(2):149-58.</a:t>
            </a:r>
          </a:p>
          <a:p>
            <a:r>
              <a:rPr lang="en-US" dirty="0" smtClean="0"/>
              <a:t>Gilron I </a:t>
            </a:r>
            <a:r>
              <a:rPr lang="en-US" i="1" dirty="0" smtClean="0"/>
              <a:t>et al. </a:t>
            </a:r>
            <a:r>
              <a:rPr lang="en-US" dirty="0" smtClean="0"/>
              <a:t>Neuropathic pain: a practical guide for the clinician. </a:t>
            </a:r>
            <a:r>
              <a:rPr lang="en-US" i="1" dirty="0" smtClean="0"/>
              <a:t>CMAJ</a:t>
            </a:r>
            <a:r>
              <a:rPr lang="en-US" dirty="0" smtClean="0"/>
              <a:t> 2006; 175(3):265-75.</a:t>
            </a:r>
          </a:p>
          <a:p>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188640" y="4415790"/>
            <a:ext cx="5983560" cy="4183380"/>
          </a:xfrm>
          <a:noFill/>
          <a:ln/>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Calibri" pitchFamily="34" charset="0"/>
                <a:ea typeface="ＭＳ Ｐゴシック" pitchFamily="34" charset="-128"/>
              </a:rPr>
              <a:t>Notas del Conferencista</a:t>
            </a:r>
          </a:p>
          <a:p>
            <a:pPr eaLnBrk="1" hangingPunct="1">
              <a:spcAft>
                <a:spcPts val="600"/>
              </a:spcAft>
            </a:pPr>
            <a:r>
              <a:rPr lang="es-MX" dirty="0" smtClean="0">
                <a:latin typeface="Calibri" pitchFamily="34" charset="0"/>
                <a:ea typeface="ＭＳ Ｐゴシック" pitchFamily="34" charset="-128"/>
              </a:rPr>
              <a:t>Esta tabla muestra los grupos principales de drogas usadas para manejar lumbalgia y su utilidad relativa en casos agudos y/o  casos subagudos y crónicos. Medicinas de diferentes clases han mostrado ofrecer un beneficio moderado, especialmente en el corto plazo, para los pacientes con lumbalgia. Cada grupo de drogas tiene sus beneficios, riesgos y costos particulares. A pesar de la prevalencia e importancia de la lumbalgia en la atención primaria, pocos estudios de buena calidad demuestran que los fármacos son benéficos. </a:t>
            </a:r>
          </a:p>
          <a:p>
            <a:pPr eaLnBrk="1" hangingPunct="1">
              <a:spcAft>
                <a:spcPts val="600"/>
              </a:spcAft>
            </a:pPr>
            <a:r>
              <a:rPr lang="es-MX" dirty="0" smtClean="0">
                <a:latin typeface="Calibri" pitchFamily="34" charset="0"/>
                <a:ea typeface="ＭＳ Ｐゴシック" pitchFamily="34" charset="-128"/>
              </a:rPr>
              <a:t>La recomendación para la intervención no. 6 (farmacológico) está clasificada como una recomendación sólida con evidencia de calidad moderada.</a:t>
            </a:r>
          </a:p>
          <a:p>
            <a:pPr>
              <a:spcAft>
                <a:spcPts val="600"/>
              </a:spcAft>
            </a:pPr>
            <a:r>
              <a:rPr lang="es-MX" b="1" dirty="0" smtClean="0"/>
              <a:t>Referencia</a:t>
            </a:r>
          </a:p>
          <a:p>
            <a:r>
              <a:rPr lang="en-CA" dirty="0" smtClean="0"/>
              <a:t>Chou </a:t>
            </a:r>
            <a:r>
              <a:rPr lang="en-CA" i="1" dirty="0" smtClean="0"/>
              <a:t>R et al. </a:t>
            </a:r>
            <a:r>
              <a:rPr lang="en-CA" dirty="0" smtClean="0"/>
              <a:t>Diagnosis and treatment of low back pain: a joint clinical practice guideline from the American College of Physicians and the American Pain Society. </a:t>
            </a:r>
            <a:r>
              <a:rPr lang="en-CA" i="1" dirty="0" smtClean="0"/>
              <a:t>Ann Intern Med </a:t>
            </a:r>
            <a:r>
              <a:rPr lang="en-CA" dirty="0" smtClean="0"/>
              <a:t>2007; 147(7):478-91.</a:t>
            </a:r>
          </a:p>
          <a:p>
            <a:pPr eaLnBrk="1" hangingPunct="1">
              <a:spcAft>
                <a:spcPts val="600"/>
              </a:spcAft>
            </a:pPr>
            <a:endParaRPr lang="es-MX" dirty="0" smtClean="0">
              <a:solidFill>
                <a:srgbClr val="00FF00"/>
              </a:solidFill>
              <a:latin typeface="Calibri"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260648" y="4432176"/>
            <a:ext cx="6408712" cy="4536504"/>
          </a:xfrm>
          <a:noFill/>
          <a:ln/>
        </p:spPr>
        <p:txBody>
          <a:bodyPr/>
          <a:lstStyle/>
          <a:p>
            <a:pPr marL="0" marR="0" indent="0" algn="l" defTabSz="914400" rtl="0" eaLnBrk="1" fontAlgn="auto" latinLnBrk="0" hangingPunct="1">
              <a:buClrTx/>
              <a:buSzTx/>
              <a:buFontTx/>
              <a:buNone/>
              <a:tabLst/>
              <a:defRPr/>
            </a:pPr>
            <a:r>
              <a:rPr lang="es-MX" sz="1100" b="1" dirty="0" smtClean="0">
                <a:ea typeface="ＭＳ Ｐゴシック" pitchFamily="34" charset="-128"/>
              </a:rPr>
              <a:t>Notas del Conferencista</a:t>
            </a:r>
          </a:p>
          <a:p>
            <a:r>
              <a:rPr lang="es-MX" sz="1100" dirty="0" smtClean="0">
                <a:ea typeface="ＭＳ Ｐゴシック" pitchFamily="34" charset="-128"/>
              </a:rPr>
              <a:t>La terapia no-farmacológica recomendada por las guías del </a:t>
            </a:r>
            <a:r>
              <a:rPr lang="es-MX" sz="1100" dirty="0" smtClean="0"/>
              <a:t>American College of Physicians y American Pain Society para dolor agudo es la manipulación e</a:t>
            </a:r>
            <a:r>
              <a:rPr lang="es-MX" sz="1100" dirty="0" smtClean="0">
                <a:ea typeface="ＭＳ Ｐゴシック" pitchFamily="34" charset="-128"/>
              </a:rPr>
              <a:t>spinal en la que un profesional especialmente entrenado aplica terapia manual. La terapia manual incluye la aplicación de cargas a la columna con movimientos de amplitud variable y torsión de alta velocidad. Es importante hacer notar que no existe un consenso sobre este enfoque; algunos lo recomiendan pero otros no.</a:t>
            </a:r>
          </a:p>
          <a:p>
            <a:pPr eaLnBrk="1" hangingPunct="1"/>
            <a:r>
              <a:rPr lang="es-MX" sz="1100" dirty="0" smtClean="0">
                <a:ea typeface="ＭＳ Ｐゴシック" pitchFamily="34" charset="-128"/>
              </a:rPr>
              <a:t>El ejercicio supervisado y los ejercicios en casa no han mostrado ser benéficos para lumbalgia. La mejor opción es mantener una actividad normal. </a:t>
            </a:r>
          </a:p>
          <a:p>
            <a:pPr eaLnBrk="1" hangingPunct="1"/>
            <a:r>
              <a:rPr lang="es-MX" sz="1100" dirty="0" smtClean="0">
                <a:ea typeface="ＭＳ Ｐゴシック" pitchFamily="34" charset="-128"/>
              </a:rPr>
              <a:t>Para lumbalgia sub-aguda (ej:  duración de 4–8 semanas), se recomienda la rehabilitación interdisciplinaria intensiva, incluyendo aspectos de ejercicio físico y manejo psicológico, social y vocacional. </a:t>
            </a:r>
          </a:p>
          <a:p>
            <a:pPr eaLnBrk="1" hangingPunct="1"/>
            <a:r>
              <a:rPr lang="es-MX" sz="1100" dirty="0" smtClean="0">
                <a:ea typeface="ＭＳ Ｐゴシック" pitchFamily="34" charset="-128"/>
              </a:rPr>
              <a:t>En el caso de lumbalgia crónica, todas las medidas descritas en esta slide pueden ser moderadamente efectivas. Los mejores resultados pueden lograrse con programas de estiramiento supervisados y con ejercicios de fortalecimiento.</a:t>
            </a:r>
          </a:p>
          <a:p>
            <a:r>
              <a:rPr lang="es-MX" sz="1100" dirty="0" smtClean="0">
                <a:ea typeface="ＭＳ Ｐゴシック" pitchFamily="34" charset="-128"/>
              </a:rPr>
              <a:t>Con respecto a otras terapias no mencionadas en la tabla (ej:  neuroestimulación eléctrica transcutánea, acupresión, terapia neurorefleja, terapia láser, diatermia, ultrasonido), no existe suficiente evidencia para soportar una recomendación particular. </a:t>
            </a:r>
          </a:p>
          <a:p>
            <a:r>
              <a:rPr lang="es-MX" sz="1100" b="1" dirty="0" smtClean="0"/>
              <a:t>Referencia</a:t>
            </a:r>
          </a:p>
          <a:p>
            <a:r>
              <a:rPr lang="en-CA" sz="1100" dirty="0" smtClean="0"/>
              <a:t>Chou </a:t>
            </a:r>
            <a:r>
              <a:rPr lang="en-CA" sz="1100" i="1" dirty="0" smtClean="0"/>
              <a:t>R et al. </a:t>
            </a:r>
            <a:r>
              <a:rPr lang="en-CA" sz="1100" dirty="0" smtClean="0"/>
              <a:t>Diagnosis and treatment of low back pain: a joint clinical practice guideline from the American College of Physicians and the American Pain Society. </a:t>
            </a:r>
            <a:r>
              <a:rPr lang="en-CA" sz="1100" i="1" dirty="0" smtClean="0"/>
              <a:t>Ann Intern Med </a:t>
            </a:r>
            <a:r>
              <a:rPr lang="en-CA" sz="1100" dirty="0" smtClean="0"/>
              <a:t>2007; 147(7):478-91.</a:t>
            </a:r>
          </a:p>
          <a:p>
            <a:pPr eaLnBrk="1" hangingPunct="1"/>
            <a:endParaRPr lang="es-MX" sz="1100" dirty="0"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s-MX" b="1" dirty="0" smtClean="0">
                <a:ea typeface="ＭＳ Ｐゴシック" pitchFamily="34" charset="-128"/>
              </a:rPr>
              <a:t>Notas del Conferencista</a:t>
            </a:r>
          </a:p>
          <a:p>
            <a:pPr>
              <a:spcAft>
                <a:spcPts val="600"/>
              </a:spcAft>
            </a:pPr>
            <a:r>
              <a:rPr lang="es-MX" dirty="0" smtClean="0">
                <a:ea typeface="ＭＳ Ｐゴシック" pitchFamily="34" charset="-128"/>
              </a:rPr>
              <a:t>Los pacientes con lumbalgia deben recibir seguimiento de rutina para minimizar la progresión a</a:t>
            </a:r>
            <a:r>
              <a:rPr lang="es-MX" baseline="0" dirty="0" smtClean="0">
                <a:ea typeface="ＭＳ Ｐゴシック" pitchFamily="34" charset="-128"/>
              </a:rPr>
              <a:t> dolor crónico. Esta slide describe los tiempos recomendados para el seguimiento del paciente. En todos los casos, los intervalos de seguimiento deben considerar las características del paciente</a:t>
            </a:r>
            <a:r>
              <a:rPr lang="es-MX" dirty="0" smtClean="0">
                <a:ea typeface="ＭＳ Ｐゴシック" pitchFamily="34" charset="-128"/>
              </a:rPr>
              <a:t>,</a:t>
            </a:r>
            <a:r>
              <a:rPr lang="es-MX" baseline="0" dirty="0" smtClean="0">
                <a:ea typeface="ＭＳ Ｐゴシック" pitchFamily="34" charset="-128"/>
              </a:rPr>
              <a:t> la presentación clínica,</a:t>
            </a:r>
            <a:r>
              <a:rPr lang="es-MX" dirty="0" smtClean="0">
                <a:ea typeface="ＭＳ Ｐゴシック" pitchFamily="34" charset="-128"/>
              </a:rPr>
              <a:t> y los factores de riesgo psicosociales.</a:t>
            </a:r>
          </a:p>
          <a:p>
            <a:pPr>
              <a:spcAft>
                <a:spcPts val="600"/>
              </a:spcAft>
            </a:pPr>
            <a:r>
              <a:rPr lang="es-MX" b="1" dirty="0" smtClean="0">
                <a:ea typeface="ＭＳ Ｐゴシック" pitchFamily="34" charset="-128"/>
              </a:rPr>
              <a:t>Referencia</a:t>
            </a:r>
          </a:p>
          <a:p>
            <a:pPr marL="0" lvl="4">
              <a:defRPr/>
            </a:pPr>
            <a:r>
              <a:rPr lang="en-US" dirty="0" smtClean="0"/>
              <a:t>Savigny P </a:t>
            </a:r>
            <a:r>
              <a:rPr lang="en-US" i="1" dirty="0" smtClean="0"/>
              <a:t>et al. </a:t>
            </a:r>
            <a:r>
              <a:rPr lang="en-CA" i="1" dirty="0" smtClean="0"/>
              <a:t>Low Back Pain: Early Management of Persistent Non-specific Low Back Pain. </a:t>
            </a:r>
            <a:r>
              <a:rPr lang="en-CA" dirty="0" smtClean="0"/>
              <a:t>National Collaborating Centre for Primary Care and Royal College of General Practitioners; London, UK: 2009.</a:t>
            </a:r>
            <a:endParaRPr lang="en-US"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spc="-10" dirty="0" smtClean="0"/>
              <a:t>Esta slide resume las recomendaciones clave para el manejo de lumbalgia. La lumbalgia aguda no-específica en ausencia de señales de alarma puede ser manejada con acetaminofén, AINEne y coxibs. En pacientes &gt;45 años de edad, se debe co-prescribir un PPI con AINEne/coxibs para reducir el riesgo de efectos adversos gastrointestinales. Los opioides débiles y los relajantes musculares también pueden ayudar a manejar la lumbalgia aguda no-específica. En casos de lumbalgia aguda no-específica con dolor radicular, se debe considerar la adición de ligandos α</a:t>
            </a:r>
            <a:r>
              <a:rPr lang="es-MX" spc="-10" baseline="-25000" dirty="0" smtClean="0"/>
              <a:t>2</a:t>
            </a:r>
            <a:r>
              <a:rPr lang="es-MX" spc="-10" dirty="0" smtClean="0"/>
              <a:t>δ o TCAs.</a:t>
            </a:r>
          </a:p>
          <a:p>
            <a:pPr>
              <a:spcAft>
                <a:spcPts val="600"/>
              </a:spcAft>
            </a:pPr>
            <a:r>
              <a:rPr lang="es-MX" dirty="0" smtClean="0"/>
              <a:t>Los pacientes con lumbalgia crónica no-específica deben ser referidos a un especialista. Estos pacientes requieren manejo farmacológico complejo; los fármacos pueden incluir opioides y medicamentos para dolor neuropático. La terapia cognitiva conductual y las estrategias intervencionistas para dolor también son consideradas. Como una opción final la cirugía puede ser considerada para algunos pacientes.</a:t>
            </a:r>
          </a:p>
          <a:p>
            <a:pPr>
              <a:spcAft>
                <a:spcPts val="600"/>
              </a:spcAft>
            </a:pPr>
            <a:r>
              <a:rPr lang="es-MX" dirty="0" smtClean="0"/>
              <a:t> </a:t>
            </a:r>
            <a:r>
              <a:rPr lang="es-MX" b="1" dirty="0" smtClean="0"/>
              <a:t>Referencia</a:t>
            </a:r>
            <a:endParaRPr lang="es-MX" b="0" dirty="0" smtClean="0"/>
          </a:p>
          <a:p>
            <a:pPr>
              <a:spcAft>
                <a:spcPts val="0"/>
              </a:spcAft>
              <a:defRPr/>
            </a:pPr>
            <a:r>
              <a:rPr lang="en-CA" dirty="0" smtClean="0"/>
              <a:t>Lee J </a:t>
            </a:r>
            <a:r>
              <a:rPr lang="en-CA" i="1" dirty="0" smtClean="0"/>
              <a:t>et al. </a:t>
            </a:r>
            <a:r>
              <a:rPr lang="en-CA" dirty="0" smtClean="0"/>
              <a:t>Low back and radicular pain: a pathway for care developed by the British Pain Society. </a:t>
            </a:r>
            <a:r>
              <a:rPr lang="en-CA" i="1" dirty="0" smtClean="0"/>
              <a:t>Br J Anaesth</a:t>
            </a:r>
            <a:r>
              <a:rPr lang="en-CA" dirty="0" smtClean="0"/>
              <a:t> 2013; 111(1):112-20.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63</a:t>
            </a:fld>
            <a:endParaRPr lang="es-MX" dirty="0">
              <a:solidFill>
                <a:prstClr val="black"/>
              </a:solidFill>
            </a:endParaRPr>
          </a:p>
        </p:txBody>
      </p:sp>
    </p:spTree>
    <p:extLst>
      <p:ext uri="{BB962C8B-B14F-4D97-AF65-F5344CB8AC3E}">
        <p14:creationId xmlns:p14="http://schemas.microsoft.com/office/powerpoint/2010/main" val="16390037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64</a:t>
            </a:fld>
            <a:endParaRPr lang="en-CA" dirty="0">
              <a:solidFill>
                <a:prstClr val="black"/>
              </a:solidFill>
            </a:endParaRPr>
          </a:p>
        </p:txBody>
      </p:sp>
    </p:spTree>
    <p:extLst>
      <p:ext uri="{BB962C8B-B14F-4D97-AF65-F5344CB8AC3E}">
        <p14:creationId xmlns:p14="http://schemas.microsoft.com/office/powerpoint/2010/main" val="10033585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15792"/>
            <a:ext cx="5486400" cy="5409673"/>
          </a:xfrm>
        </p:spPr>
        <p:txBody>
          <a:bodyPr/>
          <a:lstStyle/>
          <a:p>
            <a:r>
              <a:rPr lang="es-MX" b="1" dirty="0" smtClean="0"/>
              <a:t>Notas del Conferencista</a:t>
            </a:r>
          </a:p>
          <a:p>
            <a:r>
              <a:rPr lang="es-MX" dirty="0" smtClean="0"/>
              <a:t>Esta slide proporciona un sencillo acrónimo de estrategias que pueden usarse para mejorar el apego al tratamiento.</a:t>
            </a:r>
          </a:p>
          <a:p>
            <a:r>
              <a:rPr lang="es-MX" dirty="0" smtClean="0"/>
              <a:t>Los puntos clave que debemos recordar son la creación de una relación de confianza y la comunicación efectiva con el paciente, la educación del paciente acerca de su tratamiento, la simplificación del régimen de tratamiento tanto como sea posible  y la evaluación del apego. </a:t>
            </a:r>
          </a:p>
          <a:p>
            <a:r>
              <a:rPr lang="es-MX" dirty="0" smtClean="0"/>
              <a:t>Mayores detalles sobre cada uno de estos puntos pueden encontrarse en el contenido adicional de este módulo.</a:t>
            </a:r>
          </a:p>
          <a:p>
            <a:r>
              <a:rPr lang="es-MX" b="1" dirty="0" smtClean="0"/>
              <a:t>Referencia</a:t>
            </a:r>
          </a:p>
          <a:p>
            <a:r>
              <a:rPr lang="en-CA" dirty="0" smtClean="0"/>
              <a:t>Atreja A </a:t>
            </a:r>
            <a:r>
              <a:rPr lang="en-CA" i="1" dirty="0" smtClean="0"/>
              <a:t>et al. </a:t>
            </a:r>
            <a:r>
              <a:rPr lang="en-CA" dirty="0" smtClean="0"/>
              <a:t>Strategies to enhance patient adherence: making it simple. </a:t>
            </a:r>
            <a:br>
              <a:rPr lang="en-CA" dirty="0" smtClean="0"/>
            </a:br>
            <a:r>
              <a:rPr lang="en-CA" i="1" dirty="0" smtClean="0"/>
              <a:t>Medacapt Gen Med </a:t>
            </a:r>
            <a:r>
              <a:rPr lang="en-CA" dirty="0" smtClean="0"/>
              <a:t>2005; 7(1):4.</a:t>
            </a:r>
          </a:p>
          <a:p>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65</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12287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7"/>
              </a:spcAft>
            </a:pPr>
            <a:r>
              <a:rPr lang="es-MX" b="1" dirty="0" smtClean="0"/>
              <a:t>Notas del Conferencista</a:t>
            </a:r>
          </a:p>
          <a:p>
            <a:pPr>
              <a:spcAft>
                <a:spcPts val="600"/>
              </a:spcAft>
            </a:pPr>
            <a:r>
              <a:rPr lang="es-MX" b="0" dirty="0" smtClean="0"/>
              <a:t>Cuando sea posible</a:t>
            </a:r>
            <a:r>
              <a:rPr lang="es-MX" b="0" baseline="0" dirty="0" smtClean="0"/>
              <a:t>, </a:t>
            </a:r>
            <a:r>
              <a:rPr lang="es-MX" b="0" dirty="0" smtClean="0"/>
              <a:t>los regímenes del medicamento deben ser simplificados para promover y mejorar el apego</a:t>
            </a:r>
          </a:p>
          <a:p>
            <a:pPr marL="228600" indent="-228600">
              <a:spcAft>
                <a:spcPts val="600"/>
              </a:spcAft>
              <a:buAutoNum type="arabicPeriod"/>
            </a:pPr>
            <a:r>
              <a:rPr lang="es-MX" dirty="0" smtClean="0"/>
              <a:t>Ajuste las horas, frecuencia, cantidad y dosis para reducir obstáculos potenciales (</a:t>
            </a:r>
            <a:r>
              <a:rPr lang="es-MX" i="1" dirty="0" smtClean="0"/>
              <a:t>ej: </a:t>
            </a:r>
            <a:r>
              <a:rPr lang="es-MX" dirty="0" smtClean="0"/>
              <a:t> minimizar los medicamentos que deban tomarse con alimentos o que requieran administración al ir a dormir</a:t>
            </a:r>
            <a:r>
              <a:rPr lang="es-MX" baseline="0" dirty="0" smtClean="0"/>
              <a:t>)</a:t>
            </a:r>
            <a:endParaRPr lang="es-MX" dirty="0" smtClean="0"/>
          </a:p>
          <a:p>
            <a:pPr marL="228600" indent="-228600">
              <a:spcAft>
                <a:spcPts val="600"/>
              </a:spcAft>
              <a:buAutoNum type="arabicPeriod"/>
            </a:pPr>
            <a:r>
              <a:rPr lang="es-MX" dirty="0" smtClean="0"/>
              <a:t>Si no existen problemas de interacción de la droga y absorción alimenticia, las personas deben ser motivadas a tomar sus medicamentos a la misma hora cada día</a:t>
            </a:r>
            <a:r>
              <a:rPr lang="es-MX" baseline="0" dirty="0" smtClean="0"/>
              <a:t>.</a:t>
            </a:r>
          </a:p>
          <a:p>
            <a:pPr marL="228600" indent="-228600">
              <a:spcAft>
                <a:spcPts val="600"/>
              </a:spcAft>
              <a:buAutoNum type="arabicPeriod"/>
            </a:pPr>
            <a:r>
              <a:rPr lang="es-MX" baseline="0" dirty="0" smtClean="0"/>
              <a:t>Asesorar a los pacientes sobre los beneficios de usar auxiliares de apego como empaques</a:t>
            </a:r>
            <a:r>
              <a:rPr lang="es-MX" dirty="0" smtClean="0"/>
              <a:t> adaptados al pacientes</a:t>
            </a:r>
            <a:r>
              <a:rPr lang="es-MX" baseline="0" dirty="0" smtClean="0"/>
              <a:t>, organizadores de pastillas, alarmas etc.</a:t>
            </a:r>
          </a:p>
          <a:p>
            <a:pPr>
              <a:spcAft>
                <a:spcPts val="597"/>
              </a:spcAft>
            </a:pPr>
            <a:r>
              <a:rPr lang="es-MX" b="1" dirty="0" smtClean="0"/>
              <a:t>Referencias</a:t>
            </a:r>
          </a:p>
          <a:p>
            <a:r>
              <a:rPr lang="en-CA" dirty="0" smtClean="0"/>
              <a:t>American College of Preventive Medicine. </a:t>
            </a:r>
            <a:r>
              <a:rPr lang="en-CA" i="1" dirty="0" smtClean="0"/>
              <a:t>Medication Adherence Clinical Reference. </a:t>
            </a:r>
            <a:r>
              <a:rPr lang="en-CA" dirty="0" smtClean="0"/>
              <a:t>Available at: </a:t>
            </a:r>
            <a:r>
              <a:rPr lang="en-CA" dirty="0" smtClean="0">
                <a:hlinkClick r:id="rId3"/>
              </a:rPr>
              <a:t>http://www.acpm.org/?MedAdherTT_ClinRef</a:t>
            </a:r>
            <a:r>
              <a:rPr lang="en-CA" dirty="0" smtClean="0"/>
              <a:t>. </a:t>
            </a:r>
            <a:br>
              <a:rPr lang="en-CA" dirty="0" smtClean="0"/>
            </a:br>
            <a:r>
              <a:rPr lang="en-CA" dirty="0" smtClean="0"/>
              <a:t>Accessed: October 8, 2013.</a:t>
            </a:r>
          </a:p>
          <a:p>
            <a:r>
              <a:rPr lang="en-CA" dirty="0" smtClean="0"/>
              <a:t>van Dulmen S </a:t>
            </a:r>
            <a:r>
              <a:rPr lang="en-CA" i="1" dirty="0" smtClean="0"/>
              <a:t>et al. </a:t>
            </a:r>
            <a:r>
              <a:rPr lang="en-CA" dirty="0" smtClean="0"/>
              <a:t>Furthering patient adherence: a position paper of the international expert forum on patient adherence based on an internet forum discussion. </a:t>
            </a:r>
            <a:r>
              <a:rPr lang="en-CA" i="1" dirty="0" smtClean="0"/>
              <a:t>BMC Health Serv Res</a:t>
            </a:r>
            <a:r>
              <a:rPr lang="en-CA" dirty="0" smtClean="0"/>
              <a:t> 2008; 8:47.</a:t>
            </a:r>
          </a:p>
          <a:p>
            <a:pPr>
              <a:spcAft>
                <a:spcPts val="597"/>
              </a:spcAft>
            </a:pPr>
            <a:endParaRPr lang="en-US" b="1" dirty="0" smtClean="0"/>
          </a:p>
          <a:p>
            <a:pPr>
              <a:spcAft>
                <a:spcPts val="597"/>
              </a:spcAft>
            </a:pPr>
            <a:endParaRPr lang="es-MX" b="1" dirty="0" smtClean="0"/>
          </a:p>
          <a:p>
            <a:pPr>
              <a:spcAft>
                <a:spcPts val="597"/>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66</a:t>
            </a:fld>
            <a:endParaRPr lang="en-CA" dirty="0">
              <a:solidFill>
                <a:prstClr val="black"/>
              </a:solidFill>
            </a:endParaRPr>
          </a:p>
        </p:txBody>
      </p:sp>
    </p:spTree>
    <p:extLst>
      <p:ext uri="{BB962C8B-B14F-4D97-AF65-F5344CB8AC3E}">
        <p14:creationId xmlns:p14="http://schemas.microsoft.com/office/powerpoint/2010/main" val="30378978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7"/>
              </a:spcAft>
            </a:pPr>
            <a:r>
              <a:rPr lang="en-CA" b="1" dirty="0" smtClean="0"/>
              <a:t>Notas del Conferencista</a:t>
            </a:r>
          </a:p>
          <a:p>
            <a:pPr marL="0" marR="0" indent="0" algn="l" defTabSz="914400" rtl="0" eaLnBrk="1" fontAlgn="auto" latinLnBrk="0" hangingPunct="1">
              <a:spcBef>
                <a:spcPts val="0"/>
              </a:spcBef>
              <a:spcAft>
                <a:spcPts val="600"/>
              </a:spcAft>
              <a:buClrTx/>
              <a:buSzTx/>
              <a:buFontTx/>
              <a:buNone/>
              <a:tabLst/>
              <a:defRPr/>
            </a:pPr>
            <a:r>
              <a:rPr lang="es-MX" baseline="0" dirty="0" smtClean="0"/>
              <a:t>Educar activamente al paciente y a su red de apoyo sobre el régimen del medicamento. Empoderar al paciente promoviendo discusiones e involucrando al paciente en el proceso de toma de decisiones para aumentar su convencimiento.  Reiterar</a:t>
            </a:r>
            <a:r>
              <a:rPr lang="es-MX" dirty="0" smtClean="0"/>
              <a:t> y reforzar los mensajes más </a:t>
            </a:r>
            <a:r>
              <a:rPr lang="es-MX" baseline="0" dirty="0" smtClean="0"/>
              <a:t>importantes y proporcionar fuentes confiables (folletos, recursos en-línea) cuando sea necesario y apropiado.</a:t>
            </a:r>
          </a:p>
          <a:p>
            <a:pPr>
              <a:spcAft>
                <a:spcPts val="597"/>
              </a:spcAft>
            </a:pPr>
            <a:r>
              <a:rPr lang="en-US" b="1" dirty="0" smtClean="0"/>
              <a:t>Referencia</a:t>
            </a:r>
          </a:p>
          <a:p>
            <a:r>
              <a:rPr lang="en-CA" dirty="0" smtClean="0"/>
              <a:t>American College of Preventive Medicine. </a:t>
            </a:r>
            <a:r>
              <a:rPr lang="en-CA" i="1" dirty="0" smtClean="0"/>
              <a:t>Medication Adherence Clinical Reference. </a:t>
            </a:r>
            <a:r>
              <a:rPr lang="en-CA" dirty="0" smtClean="0"/>
              <a:t>Available at: </a:t>
            </a:r>
            <a:r>
              <a:rPr lang="en-CA" dirty="0" smtClean="0">
                <a:hlinkClick r:id="rId3"/>
              </a:rPr>
              <a:t>http://www.acpm.org/?MedAdherTT_ClinRef</a:t>
            </a:r>
            <a:r>
              <a:rPr lang="en-CA" dirty="0" smtClean="0"/>
              <a:t>. </a:t>
            </a:r>
            <a:br>
              <a:rPr lang="en-CA" dirty="0" smtClean="0"/>
            </a:br>
            <a:r>
              <a:rPr lang="en-CA" dirty="0" smtClean="0"/>
              <a:t>Accessed: October 8, 2013.</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67</a:t>
            </a:fld>
            <a:endParaRPr lang="en-CA" dirty="0">
              <a:solidFill>
                <a:prstClr val="black"/>
              </a:solidFill>
            </a:endParaRPr>
          </a:p>
        </p:txBody>
      </p:sp>
    </p:spTree>
    <p:extLst>
      <p:ext uri="{BB962C8B-B14F-4D97-AF65-F5344CB8AC3E}">
        <p14:creationId xmlns:p14="http://schemas.microsoft.com/office/powerpoint/2010/main" val="1440177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15790"/>
            <a:ext cx="5696986" cy="4183380"/>
          </a:xfrm>
        </p:spPr>
        <p:txBody>
          <a:bodyPr/>
          <a:lstStyle/>
          <a:p>
            <a:pPr>
              <a:spcAft>
                <a:spcPts val="597"/>
              </a:spcAft>
            </a:pPr>
            <a:r>
              <a:rPr lang="en-CA" b="1" dirty="0" smtClean="0"/>
              <a:t>Notas del Conferencista</a:t>
            </a:r>
            <a:endParaRPr lang="en-US" b="1" dirty="0" smtClean="0"/>
          </a:p>
          <a:p>
            <a:pPr>
              <a:spcAft>
                <a:spcPts val="600"/>
              </a:spcAft>
            </a:pPr>
            <a:r>
              <a:rPr lang="es-MX" dirty="0" smtClean="0"/>
              <a:t>Es importante cultivar un ambiente y relación de atención enfocado en el paciente para individualizar líneas de comunicación para garantizar que el </a:t>
            </a:r>
            <a:r>
              <a:rPr lang="es-MX" baseline="0" dirty="0" smtClean="0"/>
              <a:t>paciente entienda clara y precisamente su enfermedad y los beneficios y riesgos asociados con el tratamiento prescrito así como la importancia del apego</a:t>
            </a:r>
            <a:r>
              <a:rPr lang="es-MX" dirty="0" smtClean="0"/>
              <a:t> al t</a:t>
            </a:r>
            <a:r>
              <a:rPr lang="es-MX" baseline="0" dirty="0" smtClean="0"/>
              <a:t>ratamiento.</a:t>
            </a:r>
          </a:p>
          <a:p>
            <a:pPr>
              <a:spcAft>
                <a:spcPts val="600"/>
              </a:spcAft>
            </a:pPr>
            <a:r>
              <a:rPr lang="es-MX" dirty="0" smtClean="0"/>
              <a:t>Inspirar confianza y siempre expresar empatía, resolver las inquietudes que surjan, promover el apoyo emocional y soportar la auto-eficacia de manera oportuna</a:t>
            </a:r>
            <a:r>
              <a:rPr lang="es-MX" baseline="0" dirty="0" smtClean="0"/>
              <a:t>.  Al enfrentar resistencia, empoderar al paciente explorando sus inquietudes, obstáculos percibidos y qué se podría implementar/cambiar</a:t>
            </a:r>
            <a:r>
              <a:rPr lang="es-MX" dirty="0" smtClean="0"/>
              <a:t> para mejorar el a</a:t>
            </a:r>
            <a:r>
              <a:rPr lang="es-MX" baseline="0" dirty="0" smtClean="0"/>
              <a:t>pego.</a:t>
            </a:r>
            <a:r>
              <a:rPr lang="es-MX" dirty="0" smtClean="0"/>
              <a:t>  </a:t>
            </a:r>
          </a:p>
          <a:p>
            <a:pPr>
              <a:spcAft>
                <a:spcPts val="600"/>
              </a:spcAft>
            </a:pPr>
            <a:r>
              <a:rPr lang="es-MX" b="1" dirty="0" smtClean="0"/>
              <a:t>Referencia</a:t>
            </a:r>
            <a:endParaRPr lang="es-MX" dirty="0" smtClean="0"/>
          </a:p>
          <a:p>
            <a:pPr>
              <a:spcAft>
                <a:spcPts val="597"/>
              </a:spcAft>
            </a:pPr>
            <a:r>
              <a:rPr lang="en-CA" dirty="0" smtClean="0"/>
              <a:t>Bisono A </a:t>
            </a:r>
            <a:r>
              <a:rPr lang="en-CA" i="1" dirty="0" smtClean="0"/>
              <a:t>et al. </a:t>
            </a:r>
            <a:r>
              <a:rPr lang="en-CA" dirty="0" smtClean="0"/>
              <a:t>In: O’Donoghue WT, Levensky ER (eds). </a:t>
            </a:r>
            <a:r>
              <a:rPr lang="en-CA" i="1" dirty="0" smtClean="0"/>
              <a:t>Promoting Treatment Adherence:  </a:t>
            </a:r>
            <a:br>
              <a:rPr lang="en-CA" i="1" dirty="0" smtClean="0"/>
            </a:br>
            <a:r>
              <a:rPr lang="en-CA" i="1" dirty="0" smtClean="0"/>
              <a:t>A Practical Handbook for Health Care Providers. </a:t>
            </a:r>
            <a:r>
              <a:rPr lang="en-CA" dirty="0" smtClean="0"/>
              <a:t>SAGE Publications, Inc.; </a:t>
            </a:r>
            <a:br>
              <a:rPr lang="en-CA" dirty="0" smtClean="0"/>
            </a:br>
            <a:r>
              <a:rPr lang="en-CA" dirty="0" smtClean="0"/>
              <a:t>London, UK: 2006.</a:t>
            </a:r>
            <a:r>
              <a:rPr lang="en-CA" i="1" dirty="0" smtClean="0"/>
              <a:t>  </a:t>
            </a:r>
          </a:p>
          <a:p>
            <a:pPr>
              <a:spcAft>
                <a:spcPts val="597"/>
              </a:spcAft>
            </a:pPr>
            <a:endParaRPr lang="en-US"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68</a:t>
            </a:fld>
            <a:endParaRPr lang="en-CA" dirty="0">
              <a:solidFill>
                <a:prstClr val="black"/>
              </a:solidFill>
            </a:endParaRPr>
          </a:p>
        </p:txBody>
      </p:sp>
    </p:spTree>
    <p:extLst>
      <p:ext uri="{BB962C8B-B14F-4D97-AF65-F5344CB8AC3E}">
        <p14:creationId xmlns:p14="http://schemas.microsoft.com/office/powerpoint/2010/main" val="36216368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5378"/>
            <a:ext cx="5486400" cy="5574085"/>
          </a:xfrm>
        </p:spPr>
        <p:txBody>
          <a:bodyPr/>
          <a:lstStyle/>
          <a:p>
            <a:pPr>
              <a:spcAft>
                <a:spcPts val="597"/>
              </a:spcAft>
            </a:pPr>
            <a:r>
              <a:rPr lang="en-CA" sz="1100" b="1" dirty="0" smtClean="0">
                <a:latin typeface="+mj-lt"/>
              </a:rPr>
              <a:t>Notas del Conferencista</a:t>
            </a:r>
            <a:endParaRPr lang="en-CA" sz="1100" b="1" dirty="0">
              <a:latin typeface="+mj-lt"/>
            </a:endParaRPr>
          </a:p>
          <a:p>
            <a:pPr>
              <a:spcAft>
                <a:spcPts val="600"/>
              </a:spcAft>
            </a:pPr>
            <a:r>
              <a:rPr lang="es-MX" sz="1100" b="0" kern="1200" dirty="0" smtClean="0">
                <a:solidFill>
                  <a:schemeClr val="tx1"/>
                </a:solidFill>
                <a:latin typeface="+mn-lt"/>
                <a:ea typeface="+mn-ea"/>
                <a:cs typeface="+mn-cs"/>
              </a:rPr>
              <a:t>Algunas de las estrategias de comunicación que pueden usarse para mejorar la comunicación y confianza entre el paciente y el médico </a:t>
            </a:r>
            <a:r>
              <a:rPr lang="es-MX" sz="1100" b="0" kern="1200" baseline="0" dirty="0" smtClean="0">
                <a:solidFill>
                  <a:schemeClr val="tx1"/>
                </a:solidFill>
                <a:latin typeface="+mn-lt"/>
                <a:ea typeface="+mn-ea"/>
                <a:cs typeface="+mn-cs"/>
              </a:rPr>
              <a:t>son:</a:t>
            </a:r>
          </a:p>
          <a:p>
            <a:pPr>
              <a:spcAft>
                <a:spcPts val="600"/>
              </a:spcAft>
            </a:pPr>
            <a:r>
              <a:rPr lang="es-MX" sz="1100" b="0" kern="1200" dirty="0" smtClean="0">
                <a:solidFill>
                  <a:schemeClr val="tx1"/>
                </a:solidFill>
                <a:latin typeface="+mn-lt"/>
                <a:ea typeface="+mn-ea"/>
                <a:cs typeface="+mn-cs"/>
              </a:rPr>
              <a:t>1) Escuchar activamente</a:t>
            </a:r>
          </a:p>
          <a:p>
            <a:pPr marL="361950" indent="-180975">
              <a:spcAft>
                <a:spcPts val="600"/>
              </a:spcAft>
              <a:buAutoNum type="alphaLcParenR"/>
            </a:pPr>
            <a:r>
              <a:rPr lang="es-MX" sz="1100" b="0" kern="1200" dirty="0" smtClean="0">
                <a:solidFill>
                  <a:schemeClr val="tx1"/>
                </a:solidFill>
                <a:latin typeface="+mn-lt"/>
                <a:ea typeface="+mn-ea"/>
                <a:cs typeface="+mn-cs"/>
              </a:rPr>
              <a:t>Enfocarse en el </a:t>
            </a:r>
            <a:r>
              <a:rPr lang="es-MX" sz="1100" b="0" kern="1200" baseline="0" dirty="0" smtClean="0">
                <a:solidFill>
                  <a:schemeClr val="tx1"/>
                </a:solidFill>
                <a:latin typeface="+mn-lt"/>
                <a:ea typeface="+mn-ea"/>
                <a:cs typeface="+mn-cs"/>
              </a:rPr>
              <a:t>paciente para discernir lo que el paciente está realmente preguntando/diciendo sin hacerlo abiertamente</a:t>
            </a:r>
          </a:p>
          <a:p>
            <a:pPr marL="361950" indent="-180975">
              <a:spcAft>
                <a:spcPts val="600"/>
              </a:spcAft>
              <a:buAutoNum type="alphaLcParenR"/>
            </a:pPr>
            <a:r>
              <a:rPr lang="es-MX" sz="1100" b="0" kern="1200" dirty="0" smtClean="0">
                <a:solidFill>
                  <a:schemeClr val="tx1"/>
                </a:solidFill>
                <a:latin typeface="+mn-lt"/>
                <a:ea typeface="+mn-ea"/>
                <a:cs typeface="+mn-cs"/>
              </a:rPr>
              <a:t>Confirmar que el </a:t>
            </a:r>
            <a:r>
              <a:rPr lang="es-MX" sz="1100" kern="1200" dirty="0" smtClean="0">
                <a:solidFill>
                  <a:schemeClr val="tx1"/>
                </a:solidFill>
                <a:latin typeface="+mn-lt"/>
                <a:ea typeface="+mn-ea"/>
                <a:cs typeface="+mn-cs"/>
              </a:rPr>
              <a:t>mensaje para el </a:t>
            </a:r>
            <a:r>
              <a:rPr lang="es-MX" sz="1100" b="0" kern="1200" dirty="0" smtClean="0">
                <a:solidFill>
                  <a:schemeClr val="tx1"/>
                </a:solidFill>
                <a:latin typeface="+mn-lt"/>
                <a:ea typeface="+mn-ea"/>
                <a:cs typeface="+mn-cs"/>
              </a:rPr>
              <a:t>paciente ha sido recibido a través de </a:t>
            </a:r>
            <a:r>
              <a:rPr lang="es-MX" sz="1100" kern="1200" dirty="0" smtClean="0">
                <a:solidFill>
                  <a:schemeClr val="tx1"/>
                </a:solidFill>
                <a:latin typeface="+mn-lt"/>
                <a:ea typeface="+mn-ea"/>
                <a:cs typeface="+mn-cs"/>
              </a:rPr>
              <a:t>pistas no verbales</a:t>
            </a:r>
            <a:r>
              <a:rPr lang="es-MX" sz="1100" b="0" kern="1200" baseline="0" dirty="0" smtClean="0">
                <a:solidFill>
                  <a:schemeClr val="tx1"/>
                </a:solidFill>
                <a:latin typeface="+mn-lt"/>
                <a:ea typeface="+mn-ea"/>
                <a:cs typeface="+mn-cs"/>
              </a:rPr>
              <a:t> (asentir, sonreír), parafrasear las observaciones del paciente e indicadores de claridad</a:t>
            </a:r>
          </a:p>
          <a:p>
            <a:pPr marL="361950" indent="-180975">
              <a:spcAft>
                <a:spcPts val="600"/>
              </a:spcAft>
              <a:buAutoNum type="alphaLcParenR"/>
            </a:pPr>
            <a:r>
              <a:rPr lang="es-MX" sz="1100" b="0" kern="1200" dirty="0" smtClean="0">
                <a:solidFill>
                  <a:schemeClr val="tx1"/>
                </a:solidFill>
                <a:latin typeface="+mn-lt"/>
                <a:ea typeface="+mn-ea"/>
                <a:cs typeface="+mn-cs"/>
              </a:rPr>
              <a:t>Proporcionar retroalimentación sin interrumpir al paciente</a:t>
            </a:r>
          </a:p>
          <a:p>
            <a:pPr marL="361950" indent="-180975">
              <a:spcAft>
                <a:spcPts val="600"/>
              </a:spcAft>
              <a:buAutoNum type="alphaLcParenR"/>
            </a:pPr>
            <a:r>
              <a:rPr lang="es-MX" sz="1100" b="0" kern="1200" dirty="0" smtClean="0">
                <a:solidFill>
                  <a:schemeClr val="tx1"/>
                </a:solidFill>
                <a:latin typeface="+mn-lt"/>
                <a:ea typeface="+mn-ea"/>
                <a:cs typeface="+mn-cs"/>
              </a:rPr>
              <a:t>Reconocer y confirmar la recepción de la información por parte del paciente</a:t>
            </a:r>
          </a:p>
          <a:p>
            <a:pPr marL="228600" indent="-228600">
              <a:spcAft>
                <a:spcPts val="600"/>
              </a:spcAft>
              <a:buNone/>
            </a:pPr>
            <a:r>
              <a:rPr lang="es-MX" sz="1100" b="0" kern="1200" baseline="0" dirty="0" smtClean="0">
                <a:solidFill>
                  <a:schemeClr val="tx1"/>
                </a:solidFill>
                <a:latin typeface="+mn-lt"/>
                <a:ea typeface="+mn-ea"/>
                <a:cs typeface="+mn-cs"/>
              </a:rPr>
              <a:t>2) Hacer contacto visual– ponerse de pie, sentarse para lograr nivel visual y aumentar el nivel de comodidad del paciente</a:t>
            </a:r>
          </a:p>
          <a:p>
            <a:pPr marL="228600" indent="-228600">
              <a:spcAft>
                <a:spcPts val="600"/>
              </a:spcAft>
              <a:buNone/>
            </a:pPr>
            <a:r>
              <a:rPr lang="es-MX" sz="1100" b="0" kern="1200" baseline="0" dirty="0" smtClean="0">
                <a:solidFill>
                  <a:schemeClr val="tx1"/>
                </a:solidFill>
                <a:latin typeface="+mn-lt"/>
                <a:ea typeface="+mn-ea"/>
                <a:cs typeface="+mn-cs"/>
              </a:rPr>
              <a:t>3) Mantenerse</a:t>
            </a:r>
            <a:r>
              <a:rPr lang="es-MX" sz="1100" b="0" kern="1200" dirty="0" smtClean="0">
                <a:solidFill>
                  <a:schemeClr val="tx1"/>
                </a:solidFill>
                <a:latin typeface="+mn-lt"/>
                <a:ea typeface="+mn-ea"/>
                <a:cs typeface="+mn-cs"/>
              </a:rPr>
              <a:t> al tanto d</a:t>
            </a:r>
            <a:r>
              <a:rPr lang="es-MX" sz="1100" b="0" kern="1200" baseline="0" dirty="0" smtClean="0">
                <a:solidFill>
                  <a:schemeClr val="tx1"/>
                </a:solidFill>
                <a:latin typeface="+mn-lt"/>
                <a:ea typeface="+mn-ea"/>
                <a:cs typeface="+mn-cs"/>
              </a:rPr>
              <a:t>el lenguaje corporal en todo momento</a:t>
            </a:r>
          </a:p>
          <a:p>
            <a:pPr marL="228600" indent="-228600">
              <a:spcAft>
                <a:spcPts val="600"/>
              </a:spcAft>
              <a:buNone/>
            </a:pPr>
            <a:r>
              <a:rPr lang="es-MX" sz="1100" b="0" kern="1200" baseline="0" dirty="0" smtClean="0">
                <a:solidFill>
                  <a:schemeClr val="tx1"/>
                </a:solidFill>
                <a:latin typeface="+mn-lt"/>
                <a:ea typeface="+mn-ea"/>
                <a:cs typeface="+mn-cs"/>
              </a:rPr>
              <a:t>4) Reconocer e interpretar los</a:t>
            </a:r>
            <a:r>
              <a:rPr lang="es-MX" sz="1100" b="0" kern="1200" dirty="0" smtClean="0">
                <a:solidFill>
                  <a:schemeClr val="tx1"/>
                </a:solidFill>
                <a:latin typeface="+mn-lt"/>
                <a:ea typeface="+mn-ea"/>
                <a:cs typeface="+mn-cs"/>
              </a:rPr>
              <a:t> indicadores </a:t>
            </a:r>
            <a:r>
              <a:rPr lang="es-MX" sz="1100" b="0" kern="1200" baseline="0" dirty="0" smtClean="0">
                <a:solidFill>
                  <a:schemeClr val="tx1"/>
                </a:solidFill>
                <a:latin typeface="+mn-lt"/>
                <a:ea typeface="+mn-ea"/>
                <a:cs typeface="+mn-cs"/>
              </a:rPr>
              <a:t>no-verbales y responder según sea necesario  usando indicadores/señales verbales </a:t>
            </a:r>
            <a:r>
              <a:rPr lang="es-MX" sz="1100" kern="1200" dirty="0" smtClean="0">
                <a:solidFill>
                  <a:schemeClr val="tx1"/>
                </a:solidFill>
                <a:latin typeface="+mn-lt"/>
                <a:ea typeface="+mn-ea"/>
                <a:cs typeface="+mn-cs"/>
              </a:rPr>
              <a:t>y</a:t>
            </a:r>
            <a:r>
              <a:rPr lang="es-MX" sz="1100" b="0" kern="1200" baseline="0" dirty="0" smtClean="0">
                <a:solidFill>
                  <a:schemeClr val="tx1"/>
                </a:solidFill>
                <a:latin typeface="+mn-lt"/>
                <a:ea typeface="+mn-ea"/>
                <a:cs typeface="+mn-cs"/>
              </a:rPr>
              <a:t> no-verbales</a:t>
            </a:r>
            <a:endParaRPr lang="es-MX" sz="1100" kern="1200" dirty="0" smtClean="0">
              <a:solidFill>
                <a:schemeClr val="tx1"/>
              </a:solidFill>
              <a:latin typeface="+mn-lt"/>
              <a:ea typeface="+mn-ea"/>
              <a:cs typeface="+mn-cs"/>
            </a:endParaRPr>
          </a:p>
          <a:p>
            <a:pPr marL="228600" indent="-228600">
              <a:spcAft>
                <a:spcPts val="600"/>
              </a:spcAft>
              <a:buNone/>
            </a:pPr>
            <a:r>
              <a:rPr lang="es-MX" sz="1100" b="1" kern="1200" dirty="0" smtClean="0">
                <a:solidFill>
                  <a:schemeClr val="tx1"/>
                </a:solidFill>
                <a:latin typeface="+mn-lt"/>
                <a:ea typeface="+mn-ea"/>
                <a:cs typeface="+mn-cs"/>
              </a:rPr>
              <a:t>Referencias</a:t>
            </a:r>
            <a:endParaRPr lang="en-US" sz="1100" b="1" dirty="0">
              <a:latin typeface="+mj-lt"/>
            </a:endParaRPr>
          </a:p>
          <a:p>
            <a:r>
              <a:rPr lang="en-CA" sz="1100" dirty="0" smtClean="0"/>
              <a:t>McDonough RP, Bennett MS. Improving communication skills of pharmacy students through effective precepting. </a:t>
            </a:r>
            <a:r>
              <a:rPr lang="en-CA" sz="1100" i="1" dirty="0" smtClean="0"/>
              <a:t>Am J Pharm Educ</a:t>
            </a:r>
            <a:r>
              <a:rPr lang="en-CA" sz="1100" dirty="0" smtClean="0"/>
              <a:t> 2006; 70(3):58. </a:t>
            </a:r>
          </a:p>
          <a:p>
            <a:r>
              <a:rPr lang="en-CA" sz="1100" dirty="0" smtClean="0"/>
              <a:t>Srnka QM, Ryan MR. Active listening: a key to effective communication. </a:t>
            </a:r>
            <a:r>
              <a:rPr lang="en-CA" sz="1100" i="1" dirty="0" smtClean="0"/>
              <a:t>Am Pharm</a:t>
            </a:r>
            <a:r>
              <a:rPr lang="en-CA" sz="1100" dirty="0" smtClean="0"/>
              <a:t> 1993; NS33(9):43-6. </a:t>
            </a:r>
            <a:endParaRPr lang="en-US" sz="110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69</a:t>
            </a:fld>
            <a:endParaRPr lang="en-CA" dirty="0">
              <a:solidFill>
                <a:prstClr val="black"/>
              </a:solidFill>
            </a:endParaRPr>
          </a:p>
        </p:txBody>
      </p:sp>
    </p:spTree>
    <p:extLst>
      <p:ext uri="{BB962C8B-B14F-4D97-AF65-F5344CB8AC3E}">
        <p14:creationId xmlns:p14="http://schemas.microsoft.com/office/powerpoint/2010/main" val="354472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rPr>
              <a:pPr/>
              <a:t>7</a:t>
            </a:fld>
            <a:endParaRPr lang="en-GB" dirty="0" smtClean="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normAutofit/>
          </a:bodyPr>
          <a:lstStyle/>
          <a:p>
            <a:pPr>
              <a:spcAft>
                <a:spcPts val="600"/>
              </a:spcAft>
            </a:pPr>
            <a:r>
              <a:rPr lang="en-CA" b="1" dirty="0" smtClean="0"/>
              <a:t>Notas del Conferencista</a:t>
            </a:r>
          </a:p>
          <a:p>
            <a:pPr>
              <a:spcAft>
                <a:spcPts val="600"/>
              </a:spcAft>
            </a:pPr>
            <a:r>
              <a:rPr lang="es-MX" dirty="0" smtClean="0"/>
              <a:t>El reporte de dolor del Instituto de Medicina (IOM) de 2011  sugirió que un enfoque mente-cuerpo debería ser usado al atender a los pacientes con dolor.</a:t>
            </a:r>
          </a:p>
          <a:p>
            <a:pPr>
              <a:spcAft>
                <a:spcPts val="600"/>
              </a:spcAft>
            </a:pPr>
            <a:r>
              <a:rPr lang="es-MX" dirty="0" smtClean="0"/>
              <a:t>El enfoque biopsicosocial, que combina factores físicos y emocionales para evaluar y tratar dolor crónico, ofrece una perspectiva clínica muy valiosa. Esta perspectiva mente-cuerpo es actualmente aceptada generalmente por los investigadores de dolor y los profesionales clínicos la encuentran útil en varias disciplinas.</a:t>
            </a:r>
          </a:p>
          <a:p>
            <a:pPr>
              <a:spcAft>
                <a:spcPts val="600"/>
              </a:spcAft>
            </a:pPr>
            <a:r>
              <a:rPr lang="es-MX" dirty="0" smtClean="0"/>
              <a:t>Esta slide animada menciona los componentes que podrían ser incluidos en dicho enfoque </a:t>
            </a:r>
            <a:r>
              <a:rPr lang="es-MX" baseline="0" dirty="0" smtClean="0"/>
              <a:t>multimodal de la terapia para el dolor</a:t>
            </a:r>
            <a:r>
              <a:rPr lang="en-CA" baseline="0" dirty="0" smtClean="0"/>
              <a:t>.</a:t>
            </a:r>
          </a:p>
          <a:p>
            <a:pPr>
              <a:spcAft>
                <a:spcPts val="600"/>
              </a:spcAft>
            </a:pPr>
            <a:endParaRPr lang="en-CA" baseline="0" dirty="0" smtClean="0"/>
          </a:p>
          <a:p>
            <a:pPr>
              <a:spcAft>
                <a:spcPts val="600"/>
              </a:spcAft>
            </a:pPr>
            <a:r>
              <a:rPr lang="en-CA" b="1" baseline="0" dirty="0" smtClean="0"/>
              <a:t>Referencias</a:t>
            </a:r>
          </a:p>
          <a:p>
            <a:pPr>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pPr>
              <a:defRPr/>
            </a:pPr>
            <a:r>
              <a:rPr lang="en-CA" dirty="0" smtClean="0"/>
              <a:t>Institute of Medicine. </a:t>
            </a:r>
            <a:r>
              <a:rPr lang="en-CA" i="1" dirty="0" smtClean="0"/>
              <a:t>Relieving Pain in America: A Blueprint for Transforming Prevention, Care, Education, and Research.</a:t>
            </a:r>
            <a:r>
              <a:rPr lang="en-CA" dirty="0" smtClean="0"/>
              <a:t> National Academies Press; </a:t>
            </a:r>
            <a:br>
              <a:rPr lang="en-CA" dirty="0" smtClean="0"/>
            </a:br>
            <a:r>
              <a:rPr lang="en-CA" dirty="0" smtClean="0"/>
              <a:t>Washington, DC: 2011. </a:t>
            </a:r>
          </a:p>
          <a:p>
            <a:r>
              <a:rPr lang="en-CA" dirty="0" smtClean="0"/>
              <a:t>Mayo Foundation for Medical Education and Research. </a:t>
            </a:r>
            <a:r>
              <a:rPr lang="en-CA" i="1" dirty="0" smtClean="0"/>
              <a:t>Comprehensive Pain Rehabilitation Center Program Guide. </a:t>
            </a:r>
            <a:r>
              <a:rPr lang="en-CA" dirty="0" smtClean="0"/>
              <a:t>Mayo Clinic; Rochester, MN: 2006. </a:t>
            </a:r>
          </a:p>
          <a:p>
            <a:pPr>
              <a:spcAft>
                <a:spcPts val="600"/>
              </a:spcAft>
            </a:pPr>
            <a:endParaRPr lang="en-CA" dirty="0" smtClean="0"/>
          </a:p>
          <a:p>
            <a:pPr>
              <a:spcAft>
                <a:spcPts val="600"/>
              </a:spcAft>
            </a:pPr>
            <a:endParaRPr lang="en-GB" dirty="0" smtClean="0"/>
          </a:p>
          <a:p>
            <a:pPr eaLnBrk="1" hangingPunct="1">
              <a:spcAft>
                <a:spcPts val="600"/>
              </a:spcAft>
            </a:pPr>
            <a:endParaRPr lang="ru-RU" dirty="0" smtClean="0">
              <a:latin typeface="Arial" charset="0"/>
            </a:endParaRPr>
          </a:p>
          <a:p>
            <a:pPr eaLnBrk="1" hangingPunct="1">
              <a:spcAft>
                <a:spcPts val="600"/>
              </a:spcAft>
            </a:pPr>
            <a:endParaRPr lang="ru-RU" dirty="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5378"/>
            <a:ext cx="5486400" cy="5487800"/>
          </a:xfrm>
        </p:spPr>
        <p:txBody>
          <a:bodyPr/>
          <a:lstStyle/>
          <a:p>
            <a:pPr>
              <a:spcAft>
                <a:spcPts val="597"/>
              </a:spcAft>
            </a:pPr>
            <a:r>
              <a:rPr lang="en-CA" sz="1100" b="1" dirty="0" smtClean="0"/>
              <a:t>Notas del Conferencista</a:t>
            </a:r>
            <a:endParaRPr lang="en-US" sz="1100" b="1" dirty="0"/>
          </a:p>
          <a:p>
            <a:pPr>
              <a:spcAft>
                <a:spcPts val="600"/>
              </a:spcAft>
            </a:pPr>
            <a:r>
              <a:rPr lang="es-MX" sz="1100" dirty="0" smtClean="0"/>
              <a:t>La incidencia de enfermedad</a:t>
            </a:r>
            <a:r>
              <a:rPr lang="es-MX" sz="1100" baseline="0" dirty="0" smtClean="0"/>
              <a:t>, la provisión</a:t>
            </a:r>
            <a:r>
              <a:rPr lang="es-MX" sz="1100" dirty="0" smtClean="0"/>
              <a:t> se servicios de salud y los resultados en términos de salud están altamente influenciados por el estatus socioeconómico del </a:t>
            </a:r>
            <a:r>
              <a:rPr lang="es-MX" sz="1100" baseline="0" dirty="0" smtClean="0"/>
              <a:t>paciente.  Las personas de orígenes étnicos o minoritarios</a:t>
            </a:r>
            <a:r>
              <a:rPr lang="es-MX" sz="1100" dirty="0" smtClean="0"/>
              <a:t> con niveles socioeconómicos más bajos tienden a experimentar menos comunicación enfocada en el paciente y mayor pasividad verbal con los médicos que los pacientes  caucásicos y los pacientes con mayores niveles de educación.</a:t>
            </a:r>
          </a:p>
          <a:p>
            <a:pPr>
              <a:spcAft>
                <a:spcPts val="600"/>
              </a:spcAft>
            </a:pPr>
            <a:r>
              <a:rPr lang="es-MX" sz="1100" dirty="0" smtClean="0"/>
              <a:t>Es evidente que esta disparidad debe ser reducida y esto puede lograrse a</a:t>
            </a:r>
            <a:r>
              <a:rPr lang="es-MX" sz="1100" baseline="0" dirty="0" smtClean="0"/>
              <a:t> través de</a:t>
            </a:r>
            <a:r>
              <a:rPr lang="es-MX" sz="1100" dirty="0" smtClean="0"/>
              <a:t> un mejor entendimiento de </a:t>
            </a:r>
            <a:endParaRPr lang="es-MX" sz="1100" baseline="0" dirty="0" smtClean="0"/>
          </a:p>
          <a:p>
            <a:pPr marL="361950" indent="-180975">
              <a:spcAft>
                <a:spcPts val="600"/>
              </a:spcAft>
              <a:buAutoNum type="alphaLcParenR"/>
            </a:pPr>
            <a:r>
              <a:rPr lang="es-MX" sz="1100" dirty="0" smtClean="0"/>
              <a:t>Por qué algunas personas tienen poca educación sobre la salud y cómo esto afecta sus resultados en términos de salud [incorporar el conocimiento a la práctica]</a:t>
            </a:r>
          </a:p>
          <a:p>
            <a:pPr marL="361950" indent="-180975">
              <a:spcAft>
                <a:spcPts val="600"/>
              </a:spcAft>
              <a:buAutoNum type="alphaLcParenR"/>
            </a:pPr>
            <a:r>
              <a:rPr lang="es-MX" sz="1100" dirty="0" smtClean="0"/>
              <a:t>Cómo mejorar la auto-eficacia en cuanto a la atención de poblaciones de pacientes étnicamente o socialmente diversos</a:t>
            </a:r>
          </a:p>
          <a:p>
            <a:pPr marL="361950" indent="-180975">
              <a:spcAft>
                <a:spcPts val="600"/>
              </a:spcAft>
              <a:buAutoNum type="alphaLcParenR"/>
            </a:pPr>
            <a:r>
              <a:rPr lang="es-MX" sz="1100" dirty="0" smtClean="0"/>
              <a:t>Cómo adaptar la comunicación para que sea sensible a las necesidades médicas del paciente </a:t>
            </a:r>
            <a:r>
              <a:rPr lang="es-MX" sz="1100" baseline="0" dirty="0" smtClean="0"/>
              <a:t>y a sus antecedentes (educación, economía, cultura)</a:t>
            </a:r>
          </a:p>
          <a:p>
            <a:pPr marL="361950" indent="-180975">
              <a:spcAft>
                <a:spcPts val="600"/>
              </a:spcAft>
              <a:buAutoNum type="alphaLcParenR"/>
            </a:pPr>
            <a:r>
              <a:rPr lang="es-MX" sz="1100" baseline="0" dirty="0" smtClean="0"/>
              <a:t>Cómo limitar los sesgos en la toma de decisiones médicas</a:t>
            </a:r>
            <a:r>
              <a:rPr lang="es-MX" sz="1100" dirty="0" smtClean="0"/>
              <a:t> (intencional o no intencional)</a:t>
            </a:r>
          </a:p>
          <a:p>
            <a:pPr marL="228600" marR="0" indent="-228600" algn="l" defTabSz="914400" rtl="0" eaLnBrk="1" fontAlgn="auto" latinLnBrk="0" hangingPunct="1">
              <a:spcBef>
                <a:spcPts val="0"/>
              </a:spcBef>
              <a:spcAft>
                <a:spcPts val="600"/>
              </a:spcAft>
              <a:buClrTx/>
              <a:buSzTx/>
              <a:buFontTx/>
              <a:buNone/>
              <a:tabLst/>
              <a:defRPr/>
            </a:pPr>
            <a:r>
              <a:rPr lang="es-MX" sz="1100" dirty="0" smtClean="0"/>
              <a:t>Para </a:t>
            </a:r>
            <a:r>
              <a:rPr lang="es-MX" sz="1100" baseline="0" dirty="0" smtClean="0"/>
              <a:t>b, c y d, aprenda algunos términos sencillos o incorpore servicios de traducción, programe tiempo adicional para aumentar la transmisión de información, tener una mejor idea de los diferentes estilos d vida y antecedentes culturales.</a:t>
            </a:r>
            <a:endParaRPr lang="es-MX" sz="1100" dirty="0" smtClean="0"/>
          </a:p>
          <a:p>
            <a:pPr marL="227280" indent="-227280" defTabSz="909119">
              <a:spcAft>
                <a:spcPts val="597"/>
              </a:spcAft>
              <a:defRPr/>
            </a:pPr>
            <a:endParaRPr lang="en-US" sz="1100" dirty="0"/>
          </a:p>
          <a:p>
            <a:pPr>
              <a:spcAft>
                <a:spcPts val="597"/>
              </a:spcAft>
            </a:pPr>
            <a:r>
              <a:rPr lang="en-US" sz="1100" b="1" dirty="0" smtClean="0"/>
              <a:t>Referencia</a:t>
            </a:r>
            <a:endParaRPr lang="en-US" sz="1100" b="1" dirty="0"/>
          </a:p>
          <a:p>
            <a:r>
              <a:rPr lang="en-CA" sz="1100" dirty="0" smtClean="0"/>
              <a:t>American College of Preventive Medicine. </a:t>
            </a:r>
            <a:r>
              <a:rPr lang="en-CA" sz="1100" i="1" dirty="0" smtClean="0"/>
              <a:t>Medication Adherence Clinical Reference. </a:t>
            </a:r>
            <a:br>
              <a:rPr lang="en-CA" sz="1100" i="1" dirty="0" smtClean="0"/>
            </a:br>
            <a:r>
              <a:rPr lang="en-CA" sz="1100" dirty="0" smtClean="0"/>
              <a:t>Available at: </a:t>
            </a:r>
            <a:r>
              <a:rPr lang="en-CA" sz="1100" dirty="0" smtClean="0">
                <a:hlinkClick r:id="rId3"/>
              </a:rPr>
              <a:t>http://www.acpm.org/?MedAdherTT_ClinRef</a:t>
            </a:r>
            <a:r>
              <a:rPr lang="en-CA" sz="1100" dirty="0" smtClean="0"/>
              <a:t>. Accessed: October 8, 2013.</a:t>
            </a:r>
          </a:p>
          <a:p>
            <a:pPr lvl="2">
              <a:spcAft>
                <a:spcPts val="597"/>
              </a:spcAft>
            </a:pPr>
            <a:endParaRPr lang="en-CA" sz="1100" dirty="0"/>
          </a:p>
          <a:p>
            <a:pPr>
              <a:spcAft>
                <a:spcPts val="597"/>
              </a:spcAft>
            </a:pPr>
            <a:endParaRPr lang="en-CA" sz="110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70</a:t>
            </a:fld>
            <a:endParaRPr lang="en-CA" dirty="0">
              <a:solidFill>
                <a:prstClr val="black"/>
              </a:solidFill>
            </a:endParaRPr>
          </a:p>
        </p:txBody>
      </p:sp>
    </p:spTree>
    <p:extLst>
      <p:ext uri="{BB962C8B-B14F-4D97-AF65-F5344CB8AC3E}">
        <p14:creationId xmlns:p14="http://schemas.microsoft.com/office/powerpoint/2010/main" val="24588499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44552"/>
            <a:ext cx="5501309" cy="5574085"/>
          </a:xfrm>
        </p:spPr>
        <p:txBody>
          <a:bodyPr/>
          <a:lstStyle/>
          <a:p>
            <a:pPr>
              <a:spcAft>
                <a:spcPts val="300"/>
              </a:spcAft>
            </a:pPr>
            <a:r>
              <a:rPr lang="es-MX" sz="1050" b="1" dirty="0" smtClean="0"/>
              <a:t>Notas del Conferencista</a:t>
            </a:r>
          </a:p>
          <a:p>
            <a:pPr>
              <a:spcAft>
                <a:spcPts val="300"/>
              </a:spcAft>
            </a:pPr>
            <a:r>
              <a:rPr lang="es-MX" sz="1050" dirty="0" smtClean="0"/>
              <a:t>Esta slide describe un proceso de 4-pasos para evaluar el apego:</a:t>
            </a:r>
          </a:p>
          <a:p>
            <a:pPr marL="85725" indent="-85725">
              <a:spcAft>
                <a:spcPts val="300"/>
              </a:spcAft>
              <a:buFont typeface="Arial" pitchFamily="34" charset="0"/>
              <a:buChar char="•"/>
            </a:pPr>
            <a:r>
              <a:rPr lang="es-MX" sz="1050" b="1" dirty="0" smtClean="0"/>
              <a:t>Paso 1: Haga una pregunta abierta</a:t>
            </a:r>
          </a:p>
          <a:p>
            <a:pPr marL="180975" lvl="1" indent="-95250">
              <a:buFont typeface="Arial" pitchFamily="34" charset="0"/>
              <a:buChar char="•"/>
            </a:pPr>
            <a:r>
              <a:rPr lang="es-MX" sz="1050" dirty="0" smtClean="0"/>
              <a:t>Las preguntas abiertas no pueden contestarse sólo con Sí o No</a:t>
            </a:r>
          </a:p>
          <a:p>
            <a:pPr marL="180975" lvl="1" indent="-95250">
              <a:buFont typeface="Arial" pitchFamily="34" charset="0"/>
              <a:buChar char="•"/>
            </a:pPr>
            <a:r>
              <a:rPr lang="es-MX" sz="1050" dirty="0" smtClean="0"/>
              <a:t>Dirigen al paciente a un tema específico, pero la forma de la respuesta depende del paciente</a:t>
            </a:r>
          </a:p>
          <a:p>
            <a:pPr marL="180975" lvl="1" indent="-95250">
              <a:spcAft>
                <a:spcPts val="300"/>
              </a:spcAft>
              <a:buFont typeface="Arial" pitchFamily="34" charset="0"/>
              <a:buChar char="•"/>
            </a:pPr>
            <a:r>
              <a:rPr lang="es-MX" sz="1050" dirty="0" smtClean="0"/>
              <a:t>Ejemplo: ¿Dígame cómo toma su medicina?</a:t>
            </a:r>
          </a:p>
          <a:p>
            <a:pPr marL="85725" indent="-85725">
              <a:spcAft>
                <a:spcPts val="300"/>
              </a:spcAft>
              <a:buFont typeface="Arial" pitchFamily="34" charset="0"/>
              <a:buChar char="•"/>
            </a:pPr>
            <a:r>
              <a:rPr lang="es-MX" sz="1050" b="1" dirty="0" smtClean="0"/>
              <a:t>Paso 2: Normalizar y Universalizar la falta de apego </a:t>
            </a:r>
          </a:p>
          <a:p>
            <a:pPr marL="180975" lvl="1" indent="-95250">
              <a:buFont typeface="Arial" pitchFamily="34" charset="0"/>
              <a:buChar char="•"/>
            </a:pPr>
            <a:r>
              <a:rPr lang="es-MX" sz="1050" dirty="0" smtClean="0"/>
              <a:t>Asegure al paciente que entenderá y aceptará la falta de apego, sin criticarlo</a:t>
            </a:r>
          </a:p>
          <a:p>
            <a:pPr marL="180975" lvl="1" indent="-95250">
              <a:spcAft>
                <a:spcPts val="300"/>
              </a:spcAft>
              <a:buFont typeface="Arial" pitchFamily="34" charset="0"/>
              <a:buChar char="•"/>
            </a:pPr>
            <a:r>
              <a:rPr lang="es-MX" sz="1050" dirty="0" smtClean="0"/>
              <a:t>Ejemplo: olvidar las dosis es común y casi todos lo hacemos alguna ocasionalmente</a:t>
            </a:r>
          </a:p>
          <a:p>
            <a:pPr marL="85725" indent="-85725">
              <a:spcAft>
                <a:spcPts val="300"/>
              </a:spcAft>
              <a:buFont typeface="Arial" pitchFamily="34" charset="0"/>
              <a:buChar char="•"/>
            </a:pPr>
            <a:r>
              <a:rPr lang="es-MX" sz="1050" b="1" dirty="0" smtClean="0"/>
              <a:t>Paso 3: Explicar la Necesidad del Auto-Reporte Preciso</a:t>
            </a:r>
          </a:p>
          <a:p>
            <a:pPr marL="180975" lvl="1" indent="-95250">
              <a:buFont typeface="Arial" pitchFamily="34" charset="0"/>
              <a:buChar char="•"/>
            </a:pPr>
            <a:r>
              <a:rPr lang="es-MX" sz="1050" dirty="0" smtClean="0"/>
              <a:t>Explicar cómo la toma de decisiones puede depender de saber si el paciente ha estado tomando su medicina</a:t>
            </a:r>
          </a:p>
          <a:p>
            <a:pPr marL="180975" lvl="1" indent="-95250">
              <a:buFont typeface="Arial" pitchFamily="34" charset="0"/>
              <a:buChar char="•"/>
            </a:pPr>
            <a:r>
              <a:rPr lang="es-MX" sz="1050" dirty="0" smtClean="0"/>
              <a:t>Redefinir al “buen paciente” como alguien que es honesto sobre la toma de su medicamento más que como alguien que toma su medicina consistentemente</a:t>
            </a:r>
          </a:p>
          <a:p>
            <a:pPr marL="180975" lvl="1" indent="-95250">
              <a:spcAft>
                <a:spcPts val="300"/>
              </a:spcAft>
              <a:buFont typeface="Arial" pitchFamily="34" charset="0"/>
              <a:buChar char="•"/>
            </a:pPr>
            <a:r>
              <a:rPr lang="es-MX" sz="1050" dirty="0" smtClean="0"/>
              <a:t>Ejemplo: Veo que de nuevo ha aumentado la dosis de su medicamento. Debemos asegurar que nada estaba interfiriendo con el medicamento anteriormente porque demasiado medicamento es tan malo como poco medicamento.</a:t>
            </a:r>
          </a:p>
          <a:p>
            <a:pPr marL="85725" indent="-85725">
              <a:spcAft>
                <a:spcPts val="300"/>
              </a:spcAft>
              <a:buFont typeface="Arial" pitchFamily="34" charset="0"/>
              <a:buChar char="•"/>
            </a:pPr>
            <a:r>
              <a:rPr lang="es-MX" sz="1050" b="1" dirty="0" smtClean="0"/>
              <a:t>Paso 4: Preguntar sobre el Apego </a:t>
            </a:r>
          </a:p>
          <a:p>
            <a:pPr marL="180975" lvl="1" indent="-95250">
              <a:buFont typeface="Arial" pitchFamily="34" charset="0"/>
              <a:buChar char="•"/>
            </a:pPr>
            <a:r>
              <a:rPr lang="es-MX" sz="1050" dirty="0" smtClean="0"/>
              <a:t>Asegúrese de preguntar sobre el apego solamente después de preparar el terreno para que el paciente no se ponga a la defensiva</a:t>
            </a:r>
          </a:p>
          <a:p>
            <a:pPr marL="180975" lvl="1" indent="-95250">
              <a:spcAft>
                <a:spcPts val="300"/>
              </a:spcAft>
              <a:buFont typeface="Arial" pitchFamily="34" charset="0"/>
              <a:buChar char="•"/>
            </a:pPr>
            <a:r>
              <a:rPr lang="es-MX" sz="1050" dirty="0" smtClean="0"/>
              <a:t>Es importante preguntar sobre el apego reciente y remoto porque las visitas recientes al médico generalmente aumentan el apego temporalmente</a:t>
            </a:r>
          </a:p>
          <a:p>
            <a:pPr marL="0" lvl="1">
              <a:spcAft>
                <a:spcPts val="300"/>
              </a:spcAft>
            </a:pPr>
            <a:r>
              <a:rPr lang="es-MX" sz="1050" b="1" dirty="0" smtClean="0"/>
              <a:t>Referencia</a:t>
            </a:r>
          </a:p>
          <a:p>
            <a:pPr marL="0" lvl="1">
              <a:spcAft>
                <a:spcPts val="298"/>
              </a:spcAft>
            </a:pPr>
            <a:r>
              <a:rPr lang="en-CA" sz="1000" dirty="0" smtClean="0"/>
              <a:t>Hahn S, Budenz DL. Part 1: detecting nonadherence. </a:t>
            </a:r>
            <a:r>
              <a:rPr lang="en-CA" sz="1000" i="1" dirty="0" smtClean="0"/>
              <a:t>Adv Stud Ophthalmol </a:t>
            </a:r>
            <a:r>
              <a:rPr lang="en-CA" sz="1000" dirty="0" smtClean="0"/>
              <a:t>2008; 5(2):44-9.</a:t>
            </a:r>
          </a:p>
          <a:p>
            <a:pPr marL="625018" lvl="1" indent="-170460">
              <a:spcAft>
                <a:spcPts val="298"/>
              </a:spcAft>
              <a:buFont typeface="Arial" pitchFamily="34" charset="0"/>
              <a:buChar char="•"/>
            </a:pPr>
            <a:endParaRPr lang="en-CA" sz="1000" b="1" dirty="0"/>
          </a:p>
        </p:txBody>
      </p:sp>
      <p:sp>
        <p:nvSpPr>
          <p:cNvPr id="4" name="Slide Number Placeholder 3"/>
          <p:cNvSpPr>
            <a:spLocks noGrp="1"/>
          </p:cNvSpPr>
          <p:nvPr>
            <p:ph type="sldNum" sz="quarter" idx="10"/>
          </p:nvPr>
        </p:nvSpPr>
        <p:spPr/>
        <p:txBody>
          <a:bodyPr/>
          <a:lstStyle/>
          <a:p>
            <a:fld id="{5DB85EFF-A59A-40DC-817C-7C020DED6D10}" type="slidenum">
              <a:rPr lang="en-CA" smtClean="0">
                <a:solidFill>
                  <a:prstClr val="black"/>
                </a:solidFill>
              </a:rPr>
              <a:pPr/>
              <a:t>71</a:t>
            </a:fld>
            <a:endParaRPr lang="en-CA" dirty="0">
              <a:solidFill>
                <a:prstClr val="black"/>
              </a:solidFill>
            </a:endParaRPr>
          </a:p>
        </p:txBody>
      </p:sp>
    </p:spTree>
    <p:extLst>
      <p:ext uri="{BB962C8B-B14F-4D97-AF65-F5344CB8AC3E}">
        <p14:creationId xmlns:p14="http://schemas.microsoft.com/office/powerpoint/2010/main" val="4264653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72</a:t>
            </a:fld>
            <a:endParaRPr lang="en-CA" dirty="0">
              <a:solidFill>
                <a:prstClr val="black"/>
              </a:solidFill>
            </a:endParaRPr>
          </a:p>
        </p:txBody>
      </p:sp>
    </p:spTree>
    <p:extLst>
      <p:ext uri="{BB962C8B-B14F-4D97-AF65-F5344CB8AC3E}">
        <p14:creationId xmlns:p14="http://schemas.microsoft.com/office/powerpoint/2010/main" val="21098803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620713"/>
            <a:ext cx="4648200" cy="3486150"/>
          </a:xfrm>
        </p:spPr>
      </p:sp>
      <p:sp>
        <p:nvSpPr>
          <p:cNvPr id="3" name="Notes Placeholder 2"/>
          <p:cNvSpPr>
            <a:spLocks noGrp="1"/>
          </p:cNvSpPr>
          <p:nvPr>
            <p:ph type="body" idx="1"/>
          </p:nvPr>
        </p:nvSpPr>
        <p:spPr/>
        <p:txBody>
          <a:bodyPr/>
          <a:lstStyle/>
          <a:p>
            <a:pPr>
              <a:spcAft>
                <a:spcPts val="600"/>
              </a:spcAft>
            </a:pPr>
            <a:r>
              <a:rPr lang="en-CA" b="1" dirty="0" smtClean="0"/>
              <a:t>Notas del Conferencista</a:t>
            </a:r>
          </a:p>
          <a:p>
            <a:pPr>
              <a:spcAft>
                <a:spcPts val="600"/>
              </a:spcAft>
            </a:pPr>
            <a:r>
              <a:rPr lang="es-MX" dirty="0" smtClean="0"/>
              <a:t>Esta slide puede usarse para resumir los mensajes clave de esta sección</a:t>
            </a:r>
            <a:r>
              <a:rPr lang="en-CA" dirty="0" smtClean="0"/>
              <a:t>.</a:t>
            </a:r>
            <a:endParaRPr lang="en-US" dirty="0" smtClean="0"/>
          </a:p>
          <a:p>
            <a:pPr>
              <a:spcAft>
                <a:spcPts val="600"/>
              </a:spcAft>
            </a:pPr>
            <a:endParaRPr lang="en-CA"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73</a:t>
            </a:fld>
            <a:endParaRPr lang="en-CA" dirty="0">
              <a:solidFill>
                <a:prstClr val="black"/>
              </a:solidFill>
            </a:endParaRPr>
          </a:p>
        </p:txBody>
      </p:sp>
    </p:spTree>
    <p:extLst>
      <p:ext uri="{BB962C8B-B14F-4D97-AF65-F5344CB8AC3E}">
        <p14:creationId xmlns:p14="http://schemas.microsoft.com/office/powerpoint/2010/main" val="413659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15801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4CA104-525C-4166-A3A6-280003FE21D3}" type="slidenum">
              <a:rPr lang="en-US">
                <a:solidFill>
                  <a:prstClr val="black"/>
                </a:solidFill>
              </a:rPr>
              <a:pPr/>
              <a:t>9</a:t>
            </a:fld>
            <a:endParaRPr lang="en-US" dirty="0">
              <a:solidFill>
                <a:prstClr val="black"/>
              </a:solidFill>
            </a:endParaRPr>
          </a:p>
        </p:txBody>
      </p:sp>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xfrm>
            <a:off x="685800" y="4415789"/>
            <a:ext cx="5486400" cy="4878997"/>
          </a:xfrm>
        </p:spPr>
        <p:txBody>
          <a:bodyPr>
            <a:noAutofit/>
          </a:bodyPr>
          <a:lstStyle/>
          <a:p>
            <a:pPr>
              <a:spcBef>
                <a:spcPct val="0"/>
              </a:spcBef>
              <a:spcAft>
                <a:spcPts val="300"/>
              </a:spcAft>
            </a:pPr>
            <a:r>
              <a:rPr lang="en-CA" sz="900" b="1" dirty="0" smtClean="0"/>
              <a:t>Notas del Conferencista</a:t>
            </a:r>
          </a:p>
          <a:p>
            <a:pPr>
              <a:spcBef>
                <a:spcPct val="0"/>
              </a:spcBef>
              <a:spcAft>
                <a:spcPts val="300"/>
              </a:spcAft>
            </a:pPr>
            <a:r>
              <a:rPr lang="es-MX" sz="900" dirty="0" smtClean="0"/>
              <a:t>Como muestra esta tabla puede usar una variedad de enfoques no-farmacológicos para manejar la lumbalgia. Notablemente, el reposo en cama y la tracción </a:t>
            </a:r>
            <a:r>
              <a:rPr lang="es-MX" sz="900" b="1" dirty="0" smtClean="0"/>
              <a:t>NO</a:t>
            </a:r>
            <a:r>
              <a:rPr lang="es-MX" sz="900" dirty="0" smtClean="0"/>
              <a:t> son útiles en el manejo de lumbalgia. </a:t>
            </a:r>
          </a:p>
          <a:p>
            <a:pPr>
              <a:spcBef>
                <a:spcPct val="0"/>
              </a:spcBef>
              <a:spcAft>
                <a:spcPts val="300"/>
              </a:spcAft>
            </a:pPr>
            <a:endParaRPr lang="en-CA" sz="900" dirty="0" smtClean="0"/>
          </a:p>
          <a:p>
            <a:pPr>
              <a:spcBef>
                <a:spcPct val="0"/>
              </a:spcBef>
              <a:spcAft>
                <a:spcPts val="300"/>
              </a:spcAft>
            </a:pPr>
            <a:r>
              <a:rPr lang="en-CA" sz="900" b="1" dirty="0" smtClean="0"/>
              <a:t>Referencias</a:t>
            </a:r>
          </a:p>
          <a:p>
            <a:pPr>
              <a:spcBef>
                <a:spcPct val="0"/>
              </a:spcBef>
              <a:spcAft>
                <a:spcPts val="300"/>
              </a:spcAft>
            </a:pPr>
            <a:r>
              <a:rPr lang="en-CA" sz="900" dirty="0" smtClean="0"/>
              <a:t>Chou R </a:t>
            </a:r>
            <a:r>
              <a:rPr lang="en-CA" sz="900" i="1" dirty="0" smtClean="0"/>
              <a:t>et al. </a:t>
            </a:r>
            <a:r>
              <a:rPr lang="en-CA" sz="900" dirty="0" smtClean="0"/>
              <a:t>Interventional therapies, surgery, and interdisciplinary rehabilitation for low back pain: an evidence-based clinical practice guideline from the American Pain Society. </a:t>
            </a:r>
            <a:r>
              <a:rPr lang="en-CA" sz="900" i="1" dirty="0" smtClean="0"/>
              <a:t>Spine (Phila Pa 1976)</a:t>
            </a:r>
            <a:r>
              <a:rPr lang="en-CA" sz="900" dirty="0" smtClean="0"/>
              <a:t> 2009; 34(10):1066-77.</a:t>
            </a:r>
          </a:p>
          <a:p>
            <a:pPr>
              <a:spcBef>
                <a:spcPct val="0"/>
              </a:spcBef>
              <a:spcAft>
                <a:spcPts val="300"/>
              </a:spcAft>
            </a:pPr>
            <a:r>
              <a:rPr lang="en-CA" sz="900" dirty="0" smtClean="0"/>
              <a:t>Dagenais S </a:t>
            </a:r>
            <a:r>
              <a:rPr lang="en-CA" sz="900" i="1" dirty="0" smtClean="0"/>
              <a:t>et al. </a:t>
            </a:r>
            <a:r>
              <a:rPr lang="en-CA" sz="900" dirty="0" smtClean="0"/>
              <a:t>Evidence-informed management of chronic low back pain with prolotherapy. </a:t>
            </a:r>
            <a:r>
              <a:rPr lang="en-CA" sz="900" i="1" dirty="0" smtClean="0"/>
              <a:t>Spine J</a:t>
            </a:r>
            <a:r>
              <a:rPr lang="en-CA" sz="900" dirty="0" smtClean="0"/>
              <a:t> 2008; 8(1):203-12. </a:t>
            </a:r>
          </a:p>
          <a:p>
            <a:pPr>
              <a:spcBef>
                <a:spcPct val="0"/>
              </a:spcBef>
              <a:spcAft>
                <a:spcPts val="300"/>
              </a:spcAft>
            </a:pPr>
            <a:r>
              <a:rPr lang="en-CA" sz="900" dirty="0" smtClean="0"/>
              <a:t>Gay RE, Brault JS. Evidence-informed management of chronic low back pain with traction therapy. </a:t>
            </a:r>
            <a:r>
              <a:rPr lang="en-CA" sz="900" i="1" dirty="0" smtClean="0"/>
              <a:t>Spine J</a:t>
            </a:r>
            <a:r>
              <a:rPr lang="en-CA" sz="900" dirty="0" smtClean="0"/>
              <a:t> 2008; 8(1):234-42.</a:t>
            </a:r>
          </a:p>
          <a:p>
            <a:pPr>
              <a:spcBef>
                <a:spcPct val="0"/>
              </a:spcBef>
              <a:spcAft>
                <a:spcPts val="300"/>
              </a:spcAft>
            </a:pPr>
            <a:r>
              <a:rPr lang="en-CA" sz="900" dirty="0" smtClean="0"/>
              <a:t>Hagen KB </a:t>
            </a:r>
            <a:r>
              <a:rPr lang="en-CA" sz="900" i="1" dirty="0" smtClean="0"/>
              <a:t>et al</a:t>
            </a:r>
            <a:r>
              <a:rPr lang="en-CA" sz="900" dirty="0" smtClean="0"/>
              <a:t>. The updated Cochrane review of bed rest for low back pain and sciatica. </a:t>
            </a:r>
            <a:r>
              <a:rPr lang="en-CA" sz="900" i="1" dirty="0" smtClean="0"/>
              <a:t>Spine (Phila Pa 1976).</a:t>
            </a:r>
            <a:r>
              <a:rPr lang="en-CA" sz="900" dirty="0" smtClean="0"/>
              <a:t> 2005; 30(5):542-6.</a:t>
            </a:r>
          </a:p>
          <a:p>
            <a:pPr>
              <a:spcBef>
                <a:spcPct val="0"/>
              </a:spcBef>
              <a:spcAft>
                <a:spcPts val="300"/>
              </a:spcAft>
            </a:pPr>
            <a:r>
              <a:rPr lang="en-CA" sz="900" dirty="0" smtClean="0"/>
              <a:t>Oleske DM </a:t>
            </a:r>
            <a:r>
              <a:rPr lang="en-CA" sz="900" i="1" dirty="0" smtClean="0"/>
              <a:t>et al. </a:t>
            </a:r>
            <a:r>
              <a:rPr lang="en-CA" sz="900" dirty="0" smtClean="0"/>
              <a:t>Are back supports plus education more effective than education alone in promoting recovery from low back pain?: Results from a randomized clinical trial. </a:t>
            </a:r>
            <a:r>
              <a:rPr lang="en-CA" sz="900" i="1" dirty="0" smtClean="0"/>
              <a:t>Spine (Phila Pa 1976)</a:t>
            </a:r>
            <a:r>
              <a:rPr lang="en-CA" sz="900" dirty="0" smtClean="0"/>
              <a:t> 2007; 32(19):2050-7.</a:t>
            </a:r>
          </a:p>
          <a:p>
            <a:pPr>
              <a:spcBef>
                <a:spcPct val="0"/>
              </a:spcBef>
              <a:spcAft>
                <a:spcPts val="300"/>
              </a:spcAft>
            </a:pPr>
            <a:r>
              <a:rPr lang="en-CA" sz="900" dirty="0" smtClean="0"/>
              <a:t>Pillastrini P </a:t>
            </a:r>
            <a:r>
              <a:rPr lang="en-CA" sz="900" i="1" dirty="0" smtClean="0"/>
              <a:t>et al. </a:t>
            </a:r>
            <a:r>
              <a:rPr lang="en-CA" sz="900" dirty="0" smtClean="0"/>
              <a:t>An updated overview of clinical guidelines for chronic low back pain management in primary care. </a:t>
            </a:r>
            <a:r>
              <a:rPr lang="en-CA" sz="900" i="1" dirty="0" smtClean="0"/>
              <a:t>Joint Bone Spine</a:t>
            </a:r>
            <a:r>
              <a:rPr lang="en-CA" sz="900" dirty="0" smtClean="0"/>
              <a:t> 2012; 79(2):176-85.</a:t>
            </a:r>
          </a:p>
          <a:p>
            <a:pPr>
              <a:spcBef>
                <a:spcPct val="0"/>
              </a:spcBef>
              <a:spcAft>
                <a:spcPts val="300"/>
              </a:spcAft>
            </a:pPr>
            <a:r>
              <a:rPr lang="en-CA" sz="900" dirty="0" smtClean="0"/>
              <a:t>Ramos-Remus CR </a:t>
            </a:r>
            <a:r>
              <a:rPr lang="en-CA" sz="900" i="1" dirty="0" smtClean="0"/>
              <a:t>et al. </a:t>
            </a:r>
            <a:r>
              <a:rPr lang="en-CA" sz="900" dirty="0" smtClean="0"/>
              <a:t>Evaluation of quality of life following treatment with etoricoxib in patients with arthritis or low-back pain: an open label, uncontrolled pilot study in Mexico. </a:t>
            </a:r>
            <a:r>
              <a:rPr lang="en-CA" sz="900" i="1" dirty="0" smtClean="0"/>
              <a:t>Curr Med Res Opin</a:t>
            </a:r>
            <a:r>
              <a:rPr lang="en-CA" sz="900" dirty="0" smtClean="0"/>
              <a:t> 2004; 20(5):691-8.</a:t>
            </a:r>
          </a:p>
          <a:p>
            <a:pPr>
              <a:spcBef>
                <a:spcPct val="0"/>
              </a:spcBef>
              <a:spcAft>
                <a:spcPts val="300"/>
              </a:spcAft>
            </a:pPr>
            <a:r>
              <a:rPr lang="en-CA" sz="900" dirty="0" smtClean="0"/>
              <a:t>Romanò CL </a:t>
            </a:r>
            <a:r>
              <a:rPr lang="en-CA" sz="900" i="1" dirty="0" smtClean="0"/>
              <a:t>et al. </a:t>
            </a:r>
            <a:r>
              <a:rPr lang="en-CA" sz="900" dirty="0" smtClean="0"/>
              <a:t>Pregabalin, celecoxib, and their combination for treatment of chronic low-back pain. </a:t>
            </a:r>
            <a:r>
              <a:rPr lang="en-CA" sz="900" i="1" dirty="0" smtClean="0"/>
              <a:t>J Orthop Traumatol </a:t>
            </a:r>
            <a:r>
              <a:rPr lang="en-CA" sz="900" dirty="0" smtClean="0"/>
              <a:t>2009; 10(4):185-91.</a:t>
            </a:r>
          </a:p>
          <a:p>
            <a:pPr>
              <a:spcBef>
                <a:spcPct val="0"/>
              </a:spcBef>
              <a:spcAft>
                <a:spcPts val="300"/>
              </a:spcAft>
            </a:pPr>
            <a:r>
              <a:rPr lang="en-CA" sz="900" dirty="0" smtClean="0">
                <a:ea typeface="MS PGothic" pitchFamily="34" charset="-128"/>
              </a:rPr>
              <a:t>Sakamoto C, Soen S. Efficacy and safety of the selective cyclooxygenase-2 inhibitor celecoxib in the treatment of rheumatoid arthritis and osteoarthritis in Japan. </a:t>
            </a:r>
            <a:r>
              <a:rPr lang="en-CA" sz="900" i="1" dirty="0" smtClean="0">
                <a:ea typeface="MS PGothic" pitchFamily="34" charset="-128"/>
              </a:rPr>
              <a:t>Digestion</a:t>
            </a:r>
            <a:r>
              <a:rPr lang="en-CA" sz="900" dirty="0" smtClean="0">
                <a:ea typeface="MS PGothic" pitchFamily="34" charset="-128"/>
              </a:rPr>
              <a:t> 2011; 83(1-2):108-23.</a:t>
            </a:r>
          </a:p>
          <a:p>
            <a:pPr>
              <a:spcBef>
                <a:spcPct val="0"/>
              </a:spcBef>
              <a:spcAft>
                <a:spcPts val="300"/>
              </a:spcAft>
            </a:pPr>
            <a:r>
              <a:rPr lang="en-CA" sz="900" dirty="0" smtClean="0">
                <a:ea typeface="MS PGothic" pitchFamily="34" charset="-128"/>
              </a:rPr>
              <a:t>Savigny P </a:t>
            </a:r>
            <a:r>
              <a:rPr lang="en-CA" sz="900" i="1" dirty="0" smtClean="0">
                <a:ea typeface="MS PGothic" pitchFamily="34" charset="-128"/>
              </a:rPr>
              <a:t>et al. Low Back Pain: Early Management of Persistent Non-specific Low Back Pain. </a:t>
            </a:r>
            <a:r>
              <a:rPr lang="en-CA" sz="900" dirty="0" smtClean="0">
                <a:ea typeface="MS PGothic" pitchFamily="34" charset="-128"/>
              </a:rPr>
              <a:t>National Collaborating Centre for Primary Care and Royal College of General Practitioners; London, UK: 2009</a:t>
            </a:r>
          </a:p>
          <a:p>
            <a:pPr>
              <a:spcBef>
                <a:spcPct val="0"/>
              </a:spcBef>
              <a:spcAft>
                <a:spcPts val="300"/>
              </a:spcAft>
            </a:pPr>
            <a:r>
              <a:rPr lang="en-CA" sz="900" dirty="0" smtClean="0">
                <a:ea typeface="MS PGothic" pitchFamily="34" charset="-128"/>
              </a:rPr>
              <a:t>Toward Optimized Practice. </a:t>
            </a:r>
            <a:r>
              <a:rPr lang="en-CA" sz="900" i="1" dirty="0" smtClean="0">
                <a:ea typeface="MS PGothic" pitchFamily="34" charset="-128"/>
              </a:rPr>
              <a:t>Guidelines for the Evidence-Informed Primary Care Management of Low Back Pain. </a:t>
            </a:r>
            <a:r>
              <a:rPr lang="en-CA" sz="900" dirty="0" smtClean="0">
                <a:ea typeface="MS PGothic" pitchFamily="34" charset="-128"/>
              </a:rPr>
              <a:t>Edmonton, AB: 2009.</a:t>
            </a: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p>
          <a:p>
            <a:pPr>
              <a:spcBef>
                <a:spcPct val="0"/>
              </a:spcBef>
              <a:spcAft>
                <a:spcPts val="300"/>
              </a:spcAft>
            </a:pPr>
            <a:endParaRPr lang="en-CA" sz="900" dirty="0" smtClean="0"/>
          </a:p>
          <a:p>
            <a:pPr>
              <a:spcBef>
                <a:spcPct val="0"/>
              </a:spcBef>
              <a:spcAft>
                <a:spcPts val="300"/>
              </a:spcAft>
            </a:pPr>
            <a:endParaRPr lang="en-CA" sz="900" dirty="0" smtClean="0"/>
          </a:p>
          <a:p>
            <a:pPr>
              <a:lnSpc>
                <a:spcPct val="80000"/>
              </a:lnSpc>
              <a:spcBef>
                <a:spcPct val="0"/>
              </a:spcBef>
              <a:spcAft>
                <a:spcPts val="300"/>
              </a:spcAft>
            </a:pPr>
            <a:endParaRPr lang="en-CA" sz="900" dirty="0" smtClean="0"/>
          </a:p>
          <a:p>
            <a:pPr>
              <a:spcBef>
                <a:spcPct val="0"/>
              </a:spcBef>
              <a:spcAft>
                <a:spcPts val="300"/>
              </a:spcAft>
            </a:pPr>
            <a:endParaRPr lang="en-CA" sz="900" dirty="0" smtClean="0"/>
          </a:p>
          <a:p>
            <a:pPr>
              <a:lnSpc>
                <a:spcPct val="80000"/>
              </a:lnSpc>
              <a:spcBef>
                <a:spcPct val="0"/>
              </a:spcBef>
              <a:spcAft>
                <a:spcPts val="300"/>
              </a:spcAft>
            </a:pPr>
            <a:endParaRPr lang="en-CA" sz="900" dirty="0" smtClean="0"/>
          </a:p>
          <a:p>
            <a:pPr>
              <a:lnSpc>
                <a:spcPct val="80000"/>
              </a:lnSpc>
              <a:spcBef>
                <a:spcPct val="0"/>
              </a:spcBef>
              <a:spcAft>
                <a:spcPts val="300"/>
              </a:spcAft>
            </a:pPr>
            <a:endParaRPr lang="en-CA" sz="900" dirty="0" smtClean="0"/>
          </a:p>
          <a:p>
            <a:pPr>
              <a:lnSpc>
                <a:spcPct val="80000"/>
              </a:lnSpc>
              <a:spcBef>
                <a:spcPct val="0"/>
              </a:spcBef>
              <a:spcAft>
                <a:spcPts val="300"/>
              </a:spcAft>
            </a:pPr>
            <a:endParaRPr lang="en-CA" sz="900" dirty="0"/>
          </a:p>
        </p:txBody>
      </p:sp>
      <p:sp>
        <p:nvSpPr>
          <p:cNvPr id="355332"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D8FB329-6229-4902-937B-E95CD1FE23C6}" type="slidenum">
              <a:rPr lang="en-US" sz="1200">
                <a:solidFill>
                  <a:prstClr val="black"/>
                </a:solidFill>
                <a:latin typeface="Calibri" pitchFamily="34" charset="0"/>
              </a:rPr>
              <a:pPr algn="r"/>
              <a:t>9</a:t>
            </a:fld>
            <a:endParaRPr lang="en-US" sz="1200"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2:36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835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306507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95864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47498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055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408742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58138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10735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157095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26137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78944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p14="http://schemas.microsoft.com/office/powerpoint/2010/main" val="22446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p14="http://schemas.microsoft.com/office/powerpoint/2010/main" val="23158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p14="http://schemas.microsoft.com/office/powerpoint/2010/main" val="155002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p14="http://schemas.microsoft.com/office/powerpoint/2010/main" val="364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p14="http://schemas.microsoft.com/office/powerpoint/2010/main" val="2006245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p14="http://schemas.microsoft.com/office/powerpoint/2010/main" val="67656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p14="http://schemas.microsoft.com/office/powerpoint/2010/main" val="279367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p14="http://schemas.microsoft.com/office/powerpoint/2010/main" val="37927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p14="http://schemas.microsoft.com/office/powerpoint/2010/main" val="323016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p14="http://schemas.microsoft.com/office/powerpoint/2010/main" val="92292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p14="http://schemas.microsoft.com/office/powerpoint/2010/main" val="204289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0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473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431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0722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98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566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3904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4912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73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68140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863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15732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141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818308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4753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4595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866146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83441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5954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58643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2927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06339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705783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27036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4245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0026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117308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15428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35915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099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76400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283661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780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0" name="Rectangle 6"/>
          <p:cNvSpPr>
            <a:spLocks noGrp="1" noChangeArrowheads="1"/>
          </p:cNvSpPr>
          <p:nvPr>
            <p:ph type="sldNum" sz="quarter" idx="4"/>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Aft>
                <a:spcPct val="0"/>
              </a:spcAft>
              <a:buClrTx/>
              <a:buFontTx/>
              <a:buNone/>
              <a:defRPr sz="800" smtClean="0">
                <a:solidFill>
                  <a:schemeClr val="tx2"/>
                </a:solidFill>
                <a:latin typeface="+mn-lt"/>
              </a:defRPr>
            </a:lvl1p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578209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p14="http://schemas.microsoft.com/office/powerpoint/2010/main" val="2095032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9645958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27259344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007210255"/>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hyperlink" Target="http://www.acpm.org/?MedAdherTT_ClinRe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wmf"/></Relationships>
</file>

<file path=ppt/slides/_rels/slide67.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acpm.org/?MedAdherTT_ClinRef" TargetMode="External"/><Relationship Id="rId7" Type="http://schemas.openxmlformats.org/officeDocument/2006/relationships/diagramColors" Target="../diagrams/colors1.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2.gi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1.gif"/><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3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2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Enfoque Recomendado para el Tratamiento de Lumbalgia</a:t>
            </a:r>
            <a:endParaRPr lang="es-MX" noProof="0" dirty="0"/>
          </a:p>
        </p:txBody>
      </p:sp>
      <p:sp>
        <p:nvSpPr>
          <p:cNvPr id="4" name="Slide Number Placeholder 3"/>
          <p:cNvSpPr>
            <a:spLocks noGrp="1"/>
          </p:cNvSpPr>
          <p:nvPr>
            <p:ph type="sldNum" sz="quarter" idx="10"/>
          </p:nvPr>
        </p:nvSpPr>
        <p:spPr>
          <a:xfrm>
            <a:off x="7010400" y="6337369"/>
            <a:ext cx="2133600" cy="365125"/>
          </a:xfrm>
        </p:spPr>
        <p:txBody>
          <a:bodyPr/>
          <a:lstStyle/>
          <a:p>
            <a:pPr algn="r">
              <a:defRPr/>
            </a:pPr>
            <a:fld id="{B3661B37-38BF-421F-9EFE-18817586476B}" type="slidenum">
              <a:rPr lang="en-US" smtClean="0">
                <a:solidFill>
                  <a:schemeClr val="bg1"/>
                </a:solidFill>
              </a:rPr>
              <a:pPr algn="r">
                <a:defRPr/>
              </a:pPr>
              <a:t>10</a:t>
            </a:fld>
            <a:endParaRPr lang="en-US" dirty="0">
              <a:solidFill>
                <a:schemeClr val="bg1"/>
              </a:solidFill>
            </a:endParaRPr>
          </a:p>
        </p:txBody>
      </p:sp>
      <p:sp>
        <p:nvSpPr>
          <p:cNvPr id="5" name="Rounded Rectangle 4"/>
          <p:cNvSpPr/>
          <p:nvPr/>
        </p:nvSpPr>
        <p:spPr bwMode="auto">
          <a:xfrm>
            <a:off x="250825" y="2411506"/>
            <a:ext cx="8642350" cy="2438400"/>
          </a:xfrm>
          <a:prstGeom prst="roundRect">
            <a:avLst>
              <a:gd name="adj" fmla="val 11310"/>
            </a:avLst>
          </a:prstGeom>
          <a:solidFill>
            <a:schemeClr val="accent4"/>
          </a:solidFill>
          <a:ln w="9525" cap="flat" cmpd="sng" algn="ctr">
            <a:noFill/>
            <a:prstDash val="solid"/>
            <a:round/>
            <a:headEnd type="none" w="med" len="med"/>
            <a:tailEnd type="none" w="med" len="med"/>
          </a:ln>
          <a:effectLst/>
        </p:spPr>
        <p:txBody>
          <a:bodyPr vert="horz" wrap="square" lIns="91440" tIns="91440" rIns="0" bIns="0" numCol="1" rtlCol="0" anchor="ctr" anchorCtr="0" compatLnSpc="1">
            <a:prstTxWarp prst="textNoShape">
              <a:avLst/>
            </a:prstTxWarp>
          </a:bodyPr>
          <a:lstStyle/>
          <a:p>
            <a:pPr algn="ctr">
              <a:lnSpc>
                <a:spcPct val="110000"/>
              </a:lnSpc>
            </a:pPr>
            <a:r>
              <a:rPr lang="es-MX" sz="2000" b="1" dirty="0" smtClean="0">
                <a:solidFill>
                  <a:schemeClr val="tx2"/>
                </a:solidFill>
                <a:latin typeface="Arial" charset="0"/>
              </a:rPr>
              <a:t>El enfoque multidisciplinario y las intervenciones físicas y psicológicas combinadas con terapia cognitiva conductual y ejercicio son altamente recomendadas para pacientes con un alto grado de discapacidad y/o angustia psicológica importante que han recibido cuando menos un tratamiento intensivo.</a:t>
            </a:r>
          </a:p>
        </p:txBody>
      </p:sp>
      <p:sp>
        <p:nvSpPr>
          <p:cNvPr id="6" name="Rectangle 5"/>
          <p:cNvSpPr/>
          <p:nvPr/>
        </p:nvSpPr>
        <p:spPr>
          <a:xfrm>
            <a:off x="179512" y="6525344"/>
            <a:ext cx="8642350" cy="169277"/>
          </a:xfrm>
          <a:prstGeom prst="rect">
            <a:avLst/>
          </a:prstGeom>
        </p:spPr>
        <p:txBody>
          <a:bodyPr lIns="0" tIns="0" rIns="0" bIns="0" anchor="b" anchorCtr="0">
            <a:spAutoFit/>
          </a:bodyPr>
          <a:lstStyle/>
          <a:p>
            <a:pPr marL="0" lvl="4" eaLnBrk="1" hangingPunct="1">
              <a:spcAft>
                <a:spcPts val="0"/>
              </a:spcAft>
              <a:buNone/>
            </a:pPr>
            <a:r>
              <a:rPr lang="nb-NO" sz="1100" dirty="0" smtClean="0">
                <a:solidFill>
                  <a:schemeClr val="bg2"/>
                </a:solidFill>
              </a:rPr>
              <a:t>Pillastrini P </a:t>
            </a:r>
            <a:r>
              <a:rPr lang="nb-NO" sz="1100" i="1" dirty="0" smtClean="0">
                <a:solidFill>
                  <a:schemeClr val="bg2"/>
                </a:solidFill>
              </a:rPr>
              <a:t>et al. Joint Bone Spine </a:t>
            </a:r>
            <a:r>
              <a:rPr lang="nb-NO" sz="1100" dirty="0" smtClean="0">
                <a:solidFill>
                  <a:schemeClr val="bg2"/>
                </a:solidFill>
              </a:rPr>
              <a:t>2012; 79:176-85.</a:t>
            </a:r>
            <a:endParaRPr lang="en-US" sz="1100" dirty="0" smtClean="0">
              <a:solidFill>
                <a:schemeClr val="bg2"/>
              </a:solidFill>
            </a:endParaRPr>
          </a:p>
        </p:txBody>
      </p:sp>
    </p:spTree>
    <p:extLst>
      <p:ext uri="{BB962C8B-B14F-4D97-AF65-F5344CB8AC3E}">
        <p14:creationId xmlns:p14="http://schemas.microsoft.com/office/powerpoint/2010/main" val="2493663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Recomendaciones para Volver a Trabajar para Pacientes con  Lumbalgia</a:t>
            </a:r>
            <a:endParaRPr lang="es-MX" dirty="0"/>
          </a:p>
        </p:txBody>
      </p:sp>
      <p:sp>
        <p:nvSpPr>
          <p:cNvPr id="3" name="2 Marcador de contenido"/>
          <p:cNvSpPr>
            <a:spLocks noGrp="1"/>
          </p:cNvSpPr>
          <p:nvPr>
            <p:ph idx="1"/>
          </p:nvPr>
        </p:nvSpPr>
        <p:spPr>
          <a:xfrm>
            <a:off x="251520" y="1642764"/>
            <a:ext cx="8642350" cy="4954588"/>
          </a:xfrm>
        </p:spPr>
        <p:txBody>
          <a:bodyPr>
            <a:noAutofit/>
          </a:bodyPr>
          <a:lstStyle/>
          <a:p>
            <a:pPr marL="0" indent="0" eaLnBrk="1" hangingPunct="1">
              <a:spcBef>
                <a:spcPts val="0"/>
              </a:spcBef>
              <a:spcAft>
                <a:spcPts val="1200"/>
              </a:spcAft>
              <a:buNone/>
            </a:pPr>
            <a:r>
              <a:rPr lang="es-MX" sz="1800" b="1" noProof="0" dirty="0" smtClean="0"/>
              <a:t>Alto Nivel de Evidencia</a:t>
            </a:r>
          </a:p>
          <a:p>
            <a:pPr marL="185738" lvl="1" indent="-185738" eaLnBrk="1" hangingPunct="1">
              <a:spcBef>
                <a:spcPts val="0"/>
              </a:spcBef>
              <a:spcAft>
                <a:spcPts val="1200"/>
              </a:spcAft>
              <a:buFont typeface="Arial" pitchFamily="34" charset="0"/>
              <a:buChar char="•"/>
            </a:pPr>
            <a:r>
              <a:rPr lang="es-MX" sz="1800" b="1" noProof="0" dirty="0" smtClean="0"/>
              <a:t>Lumbalgia Aguda</a:t>
            </a:r>
            <a:r>
              <a:rPr lang="es-MX" sz="1800" noProof="0" dirty="0" smtClean="0"/>
              <a:t> (duración &lt;6 semanas), no-específica o asociada con  dolor neuropático (mixta):</a:t>
            </a:r>
          </a:p>
          <a:p>
            <a:pPr marL="623888" lvl="2" indent="-174625" eaLnBrk="1" hangingPunct="1">
              <a:spcBef>
                <a:spcPts val="0"/>
              </a:spcBef>
              <a:spcAft>
                <a:spcPts val="600"/>
              </a:spcAft>
            </a:pPr>
            <a:r>
              <a:rPr lang="es-MX" sz="1800" dirty="0" smtClean="0"/>
              <a:t>l</a:t>
            </a:r>
            <a:r>
              <a:rPr lang="es-MX" sz="1800" noProof="0" dirty="0" smtClean="0"/>
              <a:t>os pacientes deben permanecer activos</a:t>
            </a:r>
          </a:p>
          <a:p>
            <a:pPr marL="623888" lvl="2" indent="-174625" eaLnBrk="1" hangingPunct="1">
              <a:spcBef>
                <a:spcPts val="0"/>
              </a:spcBef>
              <a:spcAft>
                <a:spcPts val="600"/>
              </a:spcAft>
            </a:pPr>
            <a:r>
              <a:rPr lang="es-MX" sz="1800" dirty="0" smtClean="0"/>
              <a:t>l</a:t>
            </a:r>
            <a:r>
              <a:rPr lang="es-MX" sz="1800" noProof="0" dirty="0" smtClean="0"/>
              <a:t>os pacientes deben continuar con sus actividades ocupacionales cotidianas con algunas restricciones iniciales</a:t>
            </a:r>
          </a:p>
          <a:p>
            <a:pPr marL="623888" lvl="2" indent="-174625" eaLnBrk="1" hangingPunct="1">
              <a:spcBef>
                <a:spcPts val="0"/>
              </a:spcBef>
              <a:spcAft>
                <a:spcPts val="1800"/>
              </a:spcAft>
            </a:pPr>
            <a:r>
              <a:rPr lang="es-MX" sz="1800" noProof="0" dirty="0" smtClean="0"/>
              <a:t>Busque señales de alerta, especialmente factores ocupaciones psicosociales</a:t>
            </a:r>
          </a:p>
          <a:p>
            <a:pPr marL="185738" lvl="1" indent="-185738">
              <a:spcBef>
                <a:spcPts val="0"/>
              </a:spcBef>
              <a:spcAft>
                <a:spcPts val="1200"/>
              </a:spcAft>
              <a:buFont typeface="Arial" pitchFamily="34" charset="0"/>
              <a:buChar char="•"/>
            </a:pPr>
            <a:r>
              <a:rPr lang="es-MX" sz="1800" b="1" noProof="0" dirty="0" smtClean="0"/>
              <a:t>Lumbalgia Subaguda </a:t>
            </a:r>
            <a:r>
              <a:rPr lang="es-MX" sz="1800" noProof="0" dirty="0" smtClean="0"/>
              <a:t>(duración de 6–12 semanas):</a:t>
            </a:r>
          </a:p>
          <a:p>
            <a:pPr marL="623888" lvl="2" indent="-174625">
              <a:spcBef>
                <a:spcPts val="0"/>
              </a:spcBef>
              <a:spcAft>
                <a:spcPts val="600"/>
              </a:spcAft>
            </a:pPr>
            <a:r>
              <a:rPr lang="es-MX" sz="1800" noProof="0" dirty="0" smtClean="0"/>
              <a:t>Siga buscando señales de alerta</a:t>
            </a:r>
          </a:p>
          <a:p>
            <a:pPr marL="623888" lvl="2" indent="-174625">
              <a:spcBef>
                <a:spcPts val="0"/>
              </a:spcBef>
              <a:spcAft>
                <a:spcPts val="600"/>
              </a:spcAft>
            </a:pPr>
            <a:r>
              <a:rPr lang="es-MX" sz="1800" noProof="0" dirty="0" smtClean="0"/>
              <a:t>Refiera al paciente a un programa de rehabilitación intensivo</a:t>
            </a:r>
          </a:p>
          <a:p>
            <a:pPr marL="623888" lvl="2" indent="-174625">
              <a:spcBef>
                <a:spcPts val="0"/>
              </a:spcBef>
              <a:spcAft>
                <a:spcPts val="600"/>
              </a:spcAft>
            </a:pPr>
            <a:r>
              <a:rPr lang="es-MX" sz="1800" noProof="0" dirty="0" smtClean="0"/>
              <a:t>Motive al paciente a permanecer activo</a:t>
            </a:r>
            <a:endParaRPr lang="es-MX" sz="1800" noProof="0" dirty="0"/>
          </a:p>
        </p:txBody>
      </p:sp>
      <p:sp>
        <p:nvSpPr>
          <p:cNvPr id="4" name="Rectangle 3"/>
          <p:cNvSpPr/>
          <p:nvPr/>
        </p:nvSpPr>
        <p:spPr>
          <a:xfrm>
            <a:off x="107504" y="6535321"/>
            <a:ext cx="8642350" cy="169277"/>
          </a:xfrm>
          <a:prstGeom prst="rect">
            <a:avLst/>
          </a:prstGeom>
        </p:spPr>
        <p:txBody>
          <a:bodyPr lIns="91440" tIns="0" rIns="0" bIns="0" anchor="b" anchorCtr="0">
            <a:spAutoFit/>
          </a:bodyPr>
          <a:lstStyle/>
          <a:p>
            <a:pPr marL="0" lvl="4" eaLnBrk="1" hangingPunct="1">
              <a:spcAft>
                <a:spcPts val="0"/>
              </a:spcAft>
              <a:buNone/>
            </a:pPr>
            <a:r>
              <a:rPr lang="en-US" sz="1100" dirty="0">
                <a:solidFill>
                  <a:srgbClr val="002060"/>
                </a:solidFill>
              </a:rPr>
              <a:t>Costa-Black </a:t>
            </a:r>
            <a:r>
              <a:rPr lang="en-US" sz="1100" dirty="0" smtClean="0">
                <a:solidFill>
                  <a:srgbClr val="002060"/>
                </a:solidFill>
              </a:rPr>
              <a:t>K </a:t>
            </a:r>
            <a:r>
              <a:rPr lang="en-US" sz="1100" i="1" dirty="0">
                <a:solidFill>
                  <a:srgbClr val="002060"/>
                </a:solidFill>
              </a:rPr>
              <a:t>et al. Best Pract Res Clin Rheumatol</a:t>
            </a:r>
            <a:r>
              <a:rPr lang="en-US" sz="1100" dirty="0">
                <a:solidFill>
                  <a:srgbClr val="002060"/>
                </a:solidFill>
              </a:rPr>
              <a:t> </a:t>
            </a:r>
            <a:r>
              <a:rPr lang="en-US" sz="1100" dirty="0" smtClean="0">
                <a:solidFill>
                  <a:srgbClr val="002060"/>
                </a:solidFill>
              </a:rPr>
              <a:t>2010; 24(2):227–40.</a:t>
            </a:r>
            <a:endParaRPr lang="es-CO" sz="1100" dirty="0">
              <a:solidFill>
                <a:srgbClr val="002060"/>
              </a:solidFill>
            </a:endParaRPr>
          </a:p>
        </p:txBody>
      </p:sp>
      <p:sp>
        <p:nvSpPr>
          <p:cNvPr id="5" name="Slide Number Placeholder 4"/>
          <p:cNvSpPr>
            <a:spLocks noGrp="1"/>
          </p:cNvSpPr>
          <p:nvPr>
            <p:ph type="sldNum" sz="quarter" idx="10"/>
          </p:nvPr>
        </p:nvSpPr>
        <p:spPr>
          <a:xfrm>
            <a:off x="6759575" y="6398924"/>
            <a:ext cx="2133600" cy="365125"/>
          </a:xfrm>
        </p:spPr>
        <p:txBody>
          <a:bodyPr/>
          <a:lstStyle/>
          <a:p>
            <a:pPr algn="r">
              <a:defRPr/>
            </a:pPr>
            <a:fld id="{B3661B37-38BF-421F-9EFE-18817586476B}" type="slidenum">
              <a:rPr lang="en-US" smtClean="0"/>
              <a:pPr algn="r">
                <a:defRPr/>
              </a:pPr>
              <a:t>11</a:t>
            </a:fld>
            <a:endParaRPr lang="en-US" dirty="0"/>
          </a:p>
        </p:txBody>
      </p:sp>
    </p:spTree>
    <p:extLst>
      <p:ext uri="{BB962C8B-B14F-4D97-AF65-F5344CB8AC3E}">
        <p14:creationId xmlns:p14="http://schemas.microsoft.com/office/powerpoint/2010/main" val="3524997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6759575" y="6398924"/>
            <a:ext cx="2133600" cy="365125"/>
          </a:xfrm>
        </p:spPr>
        <p:txBody>
          <a:bodyPr/>
          <a:lstStyle/>
          <a:p>
            <a:pPr algn="r">
              <a:defRPr/>
            </a:pPr>
            <a:fld id="{B3661B37-38BF-421F-9EFE-18817586476B}" type="slidenum">
              <a:rPr lang="en-US" smtClean="0"/>
              <a:pPr algn="r">
                <a:defRPr/>
              </a:pPr>
              <a:t>12</a:t>
            </a:fld>
            <a:endParaRPr lang="en-US" dirty="0"/>
          </a:p>
        </p:txBody>
      </p:sp>
      <p:sp>
        <p:nvSpPr>
          <p:cNvPr id="2" name="Title 1"/>
          <p:cNvSpPr>
            <a:spLocks noGrp="1"/>
          </p:cNvSpPr>
          <p:nvPr>
            <p:ph type="title"/>
          </p:nvPr>
        </p:nvSpPr>
        <p:spPr/>
        <p:txBody>
          <a:bodyPr>
            <a:normAutofit fontScale="90000"/>
          </a:bodyPr>
          <a:lstStyle/>
          <a:p>
            <a:r>
              <a:rPr lang="es-MX" noProof="0" dirty="0" smtClean="0"/>
              <a:t>Recomendaciones </a:t>
            </a:r>
            <a:r>
              <a:rPr lang="es-MX" dirty="0" smtClean="0"/>
              <a:t>T</a:t>
            </a:r>
            <a:r>
              <a:rPr lang="es-MX" noProof="0" dirty="0" smtClean="0"/>
              <a:t>erapéuticas para Pacientes con Lumbalgia</a:t>
            </a:r>
            <a:endParaRPr lang="es-MX" noProof="0" dirty="0"/>
          </a:p>
        </p:txBody>
      </p:sp>
      <p:sp>
        <p:nvSpPr>
          <p:cNvPr id="4" name="Content Placeholder 3"/>
          <p:cNvSpPr>
            <a:spLocks noGrp="1"/>
          </p:cNvSpPr>
          <p:nvPr>
            <p:ph idx="1"/>
          </p:nvPr>
        </p:nvSpPr>
        <p:spPr>
          <a:xfrm>
            <a:off x="179512" y="1700808"/>
            <a:ext cx="8642350" cy="3893374"/>
          </a:xfrm>
        </p:spPr>
        <p:txBody>
          <a:bodyPr>
            <a:spAutoFit/>
          </a:bodyPr>
          <a:lstStyle/>
          <a:p>
            <a:pPr marL="0" indent="0">
              <a:spcBef>
                <a:spcPts val="0"/>
              </a:spcBef>
              <a:spcAft>
                <a:spcPts val="600"/>
              </a:spcAft>
              <a:buNone/>
            </a:pPr>
            <a:r>
              <a:rPr lang="es-MX" sz="2000" b="1" noProof="0" dirty="0" smtClean="0"/>
              <a:t>Terapia manual </a:t>
            </a:r>
            <a:r>
              <a:rPr lang="es-MX" sz="2000" noProof="0" dirty="0" smtClean="0"/>
              <a:t>(nivel moderado de evidencia):</a:t>
            </a:r>
          </a:p>
          <a:p>
            <a:pPr marL="357188" lvl="1" indent="-153988">
              <a:spcBef>
                <a:spcPts val="0"/>
              </a:spcBef>
              <a:spcAft>
                <a:spcPts val="600"/>
              </a:spcAft>
              <a:buFont typeface="Arial" pitchFamily="34" charset="0"/>
              <a:buChar char="•"/>
            </a:pPr>
            <a:r>
              <a:rPr lang="es-MX" sz="2000" noProof="0" dirty="0" smtClean="0"/>
              <a:t>Las técnicas deben ser realizadas por personal entrenado y certificado</a:t>
            </a:r>
          </a:p>
          <a:p>
            <a:pPr marL="357188" lvl="1" indent="-153988">
              <a:spcBef>
                <a:spcPts val="0"/>
              </a:spcBef>
              <a:spcAft>
                <a:spcPts val="600"/>
              </a:spcAft>
              <a:buFont typeface="Arial" pitchFamily="34" charset="0"/>
              <a:buChar char="•"/>
            </a:pPr>
            <a:r>
              <a:rPr lang="es-MX" sz="2000" dirty="0" smtClean="0"/>
              <a:t>Las técnicas nunca deben ser realizadas si existen </a:t>
            </a:r>
            <a:r>
              <a:rPr lang="es-MX" sz="2000" noProof="0" dirty="0" smtClean="0"/>
              <a:t>señales de alarma</a:t>
            </a:r>
          </a:p>
          <a:p>
            <a:pPr marL="357188" lvl="1" indent="-153988">
              <a:spcBef>
                <a:spcPts val="0"/>
              </a:spcBef>
              <a:spcAft>
                <a:spcPts val="600"/>
              </a:spcAft>
              <a:buFont typeface="Arial" pitchFamily="34" charset="0"/>
              <a:buChar char="•"/>
            </a:pPr>
            <a:r>
              <a:rPr lang="es-MX" sz="2000" dirty="0" smtClean="0"/>
              <a:t>Las técnicas incluyen: </a:t>
            </a:r>
            <a:endParaRPr lang="es-MX" sz="2000" noProof="0" dirty="0" smtClean="0"/>
          </a:p>
          <a:p>
            <a:pPr marL="738188" lvl="2" indent="-342900">
              <a:spcAft>
                <a:spcPts val="600"/>
              </a:spcAft>
            </a:pPr>
            <a:r>
              <a:rPr lang="es-MX" sz="2000" b="1" noProof="0" dirty="0" smtClean="0"/>
              <a:t>Manipulación espinal</a:t>
            </a:r>
          </a:p>
          <a:p>
            <a:pPr marL="806450" lvl="3" indent="-152400">
              <a:spcBef>
                <a:spcPts val="0"/>
              </a:spcBef>
              <a:spcAft>
                <a:spcPts val="600"/>
              </a:spcAft>
              <a:buFont typeface="Arial" pitchFamily="34" charset="0"/>
              <a:buChar char="•"/>
            </a:pPr>
            <a:r>
              <a:rPr lang="es-MX" noProof="0" dirty="0" smtClean="0"/>
              <a:t>En dolor agudo y crónico</a:t>
            </a:r>
          </a:p>
          <a:p>
            <a:pPr marL="806450" lvl="3" indent="-152400">
              <a:spcBef>
                <a:spcPts val="0"/>
              </a:spcBef>
              <a:spcAft>
                <a:spcPts val="1800"/>
              </a:spcAft>
              <a:buFont typeface="Arial" pitchFamily="34" charset="0"/>
              <a:buChar char="•"/>
            </a:pPr>
            <a:r>
              <a:rPr lang="es-MX" noProof="0" dirty="0" smtClean="0"/>
              <a:t>Pueden dar lugar a mejoras a corto-plazo</a:t>
            </a:r>
          </a:p>
          <a:p>
            <a:pPr marL="738188" lvl="2" indent="-342900">
              <a:spcAft>
                <a:spcPts val="1200"/>
              </a:spcAft>
            </a:pPr>
            <a:r>
              <a:rPr lang="es-MX" sz="2000" b="1" noProof="0" dirty="0" smtClean="0"/>
              <a:t>Masaje</a:t>
            </a:r>
          </a:p>
          <a:p>
            <a:pPr marL="738188" lvl="2" indent="-342900">
              <a:spcAft>
                <a:spcPts val="1200"/>
              </a:spcAft>
            </a:pPr>
            <a:r>
              <a:rPr lang="es-MX" sz="2000" b="1" noProof="0" dirty="0" smtClean="0"/>
              <a:t>Osteopatía</a:t>
            </a:r>
            <a:endParaRPr lang="es-MX" sz="2000" b="1" noProof="0" dirty="0"/>
          </a:p>
        </p:txBody>
      </p:sp>
      <p:sp>
        <p:nvSpPr>
          <p:cNvPr id="5" name="Rectangle 4"/>
          <p:cNvSpPr/>
          <p:nvPr/>
        </p:nvSpPr>
        <p:spPr>
          <a:xfrm>
            <a:off x="35496" y="6474822"/>
            <a:ext cx="8640960" cy="338554"/>
          </a:xfrm>
          <a:prstGeom prst="rect">
            <a:avLst/>
          </a:prstGeom>
        </p:spPr>
        <p:txBody>
          <a:bodyPr wrap="square" lIns="91440" tIns="0" rIns="0" bIns="0" anchor="b" anchorCtr="0">
            <a:spAutoFit/>
          </a:bodyPr>
          <a:lstStyle/>
          <a:p>
            <a:pPr marL="0" lvl="4"/>
            <a:r>
              <a:rPr lang="en-US" sz="1100" dirty="0">
                <a:solidFill>
                  <a:srgbClr val="002060"/>
                </a:solidFill>
              </a:rPr>
              <a:t>Bronfort G </a:t>
            </a:r>
            <a:r>
              <a:rPr lang="en-US" sz="1100" i="1" dirty="0">
                <a:solidFill>
                  <a:srgbClr val="002060"/>
                </a:solidFill>
              </a:rPr>
              <a:t>et al. Spine J </a:t>
            </a:r>
            <a:r>
              <a:rPr lang="en-US" sz="1100" dirty="0">
                <a:solidFill>
                  <a:srgbClr val="002060"/>
                </a:solidFill>
              </a:rPr>
              <a:t>2008; 8(1):213-25; Chou </a:t>
            </a:r>
            <a:r>
              <a:rPr lang="en-US" sz="1100" dirty="0" smtClean="0">
                <a:solidFill>
                  <a:srgbClr val="002060"/>
                </a:solidFill>
              </a:rPr>
              <a:t>R </a:t>
            </a:r>
            <a:r>
              <a:rPr lang="en-US" sz="1100" i="1" dirty="0">
                <a:solidFill>
                  <a:srgbClr val="002060"/>
                </a:solidFill>
              </a:rPr>
              <a:t>et al. Ann Intern Med</a:t>
            </a:r>
            <a:r>
              <a:rPr lang="en-US" sz="1100" dirty="0">
                <a:solidFill>
                  <a:srgbClr val="002060"/>
                </a:solidFill>
              </a:rPr>
              <a:t> </a:t>
            </a:r>
            <a:r>
              <a:rPr lang="en-US" sz="1100" dirty="0" smtClean="0">
                <a:solidFill>
                  <a:srgbClr val="002060"/>
                </a:solidFill>
              </a:rPr>
              <a:t>2007; 147(7):478-91; </a:t>
            </a:r>
            <a:r>
              <a:rPr lang="en-US" sz="1100" dirty="0">
                <a:solidFill>
                  <a:srgbClr val="002060"/>
                </a:solidFill>
              </a:rPr>
              <a:t>Dagenais S </a:t>
            </a:r>
            <a:r>
              <a:rPr lang="en-US" sz="1100" i="1" dirty="0">
                <a:solidFill>
                  <a:srgbClr val="002060"/>
                </a:solidFill>
              </a:rPr>
              <a:t>et al. Spine J</a:t>
            </a:r>
            <a:r>
              <a:rPr lang="en-US" sz="1100" dirty="0">
                <a:solidFill>
                  <a:srgbClr val="002060"/>
                </a:solidFill>
              </a:rPr>
              <a:t> 2008; 8(1):142-9; </a:t>
            </a:r>
            <a:r>
              <a:rPr lang="en-US" sz="1100" dirty="0" smtClean="0">
                <a:solidFill>
                  <a:srgbClr val="002060"/>
                </a:solidFill>
              </a:rPr>
              <a:t/>
            </a:r>
            <a:br>
              <a:rPr lang="en-US" sz="1100" dirty="0" smtClean="0">
                <a:solidFill>
                  <a:srgbClr val="002060"/>
                </a:solidFill>
              </a:rPr>
            </a:br>
            <a:r>
              <a:rPr lang="en-US" sz="1100" dirty="0" smtClean="0">
                <a:solidFill>
                  <a:srgbClr val="002060"/>
                </a:solidFill>
              </a:rPr>
              <a:t>Imamura M </a:t>
            </a:r>
            <a:r>
              <a:rPr lang="en-US" sz="1100" i="1" dirty="0">
                <a:solidFill>
                  <a:srgbClr val="002060"/>
                </a:solidFill>
              </a:rPr>
              <a:t>et al. </a:t>
            </a:r>
            <a:r>
              <a:rPr lang="en-US" sz="1100" i="1" dirty="0" smtClean="0">
                <a:solidFill>
                  <a:srgbClr val="002060"/>
                </a:solidFill>
              </a:rPr>
              <a:t>Spine J </a:t>
            </a:r>
            <a:r>
              <a:rPr lang="en-US" sz="1100" dirty="0" smtClean="0">
                <a:solidFill>
                  <a:srgbClr val="002060"/>
                </a:solidFill>
              </a:rPr>
              <a:t>2008; 8(1):121-33; </a:t>
            </a:r>
            <a:r>
              <a:rPr lang="en-US" sz="1100" dirty="0">
                <a:solidFill>
                  <a:srgbClr val="002060"/>
                </a:solidFill>
              </a:rPr>
              <a:t>Pillastrini P </a:t>
            </a:r>
            <a:r>
              <a:rPr lang="en-US" sz="1100" i="1" dirty="0">
                <a:solidFill>
                  <a:srgbClr val="002060"/>
                </a:solidFill>
              </a:rPr>
              <a:t>et al. Joint Bone Spine</a:t>
            </a:r>
            <a:r>
              <a:rPr lang="en-US" sz="1100" dirty="0">
                <a:solidFill>
                  <a:srgbClr val="002060"/>
                </a:solidFill>
              </a:rPr>
              <a:t> 2012; 79(2):</a:t>
            </a:r>
            <a:r>
              <a:rPr lang="en-US" sz="1100" dirty="0" smtClean="0">
                <a:solidFill>
                  <a:srgbClr val="002060"/>
                </a:solidFill>
              </a:rPr>
              <a:t>176-85; Senna </a:t>
            </a:r>
            <a:r>
              <a:rPr lang="en-US" sz="1100" dirty="0">
                <a:solidFill>
                  <a:srgbClr val="002060"/>
                </a:solidFill>
              </a:rPr>
              <a:t>MK, Machaly SA </a:t>
            </a:r>
            <a:r>
              <a:rPr lang="en-US" sz="1100" i="1" dirty="0">
                <a:solidFill>
                  <a:srgbClr val="002060"/>
                </a:solidFill>
              </a:rPr>
              <a:t>Spine</a:t>
            </a:r>
            <a:r>
              <a:rPr lang="en-US" sz="1100" dirty="0">
                <a:solidFill>
                  <a:srgbClr val="002060"/>
                </a:solidFill>
              </a:rPr>
              <a:t> </a:t>
            </a:r>
            <a:r>
              <a:rPr lang="en-US" sz="1100" dirty="0" smtClean="0">
                <a:solidFill>
                  <a:srgbClr val="002060"/>
                </a:solidFill>
              </a:rPr>
              <a:t>2011; 36(18):1427-37. </a:t>
            </a:r>
            <a:endParaRPr lang="en-US" sz="1100" dirty="0">
              <a:solidFill>
                <a:srgbClr val="002060"/>
              </a:solidFill>
            </a:endParaRPr>
          </a:p>
        </p:txBody>
      </p:sp>
    </p:spTree>
    <p:extLst>
      <p:ext uri="{BB962C8B-B14F-4D97-AF65-F5344CB8AC3E}">
        <p14:creationId xmlns:p14="http://schemas.microsoft.com/office/powerpoint/2010/main" val="338807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6876256" y="6381328"/>
            <a:ext cx="2133600" cy="365125"/>
          </a:xfrm>
        </p:spPr>
        <p:txBody>
          <a:bodyPr/>
          <a:lstStyle/>
          <a:p>
            <a:pPr algn="r">
              <a:defRPr/>
            </a:pPr>
            <a:fld id="{B3661B37-38BF-421F-9EFE-18817586476B}" type="slidenum">
              <a:rPr lang="en-US" smtClean="0"/>
              <a:pPr algn="r">
                <a:defRPr/>
              </a:pPr>
              <a:t>13</a:t>
            </a:fld>
            <a:endParaRPr lang="en-US" dirty="0"/>
          </a:p>
        </p:txBody>
      </p:sp>
      <p:sp>
        <p:nvSpPr>
          <p:cNvPr id="2" name="Title 1"/>
          <p:cNvSpPr>
            <a:spLocks noGrp="1"/>
          </p:cNvSpPr>
          <p:nvPr>
            <p:ph type="title"/>
          </p:nvPr>
        </p:nvSpPr>
        <p:spPr/>
        <p:txBody>
          <a:bodyPr>
            <a:normAutofit fontScale="90000"/>
          </a:bodyPr>
          <a:lstStyle/>
          <a:p>
            <a:r>
              <a:rPr lang="es-MX" dirty="0" smtClean="0"/>
              <a:t>Recomendaciones Terapéuticas para Pacientes con Lumbalgia (continúa</a:t>
            </a:r>
            <a:r>
              <a:rPr lang="es-MX" noProof="0" dirty="0" smtClean="0"/>
              <a:t>)</a:t>
            </a:r>
            <a:endParaRPr lang="es-MX" noProof="0" dirty="0"/>
          </a:p>
        </p:txBody>
      </p:sp>
      <p:sp>
        <p:nvSpPr>
          <p:cNvPr id="4" name="Content Placeholder 3"/>
          <p:cNvSpPr>
            <a:spLocks noGrp="1"/>
          </p:cNvSpPr>
          <p:nvPr>
            <p:ph idx="1"/>
          </p:nvPr>
        </p:nvSpPr>
        <p:spPr>
          <a:xfrm>
            <a:off x="271165" y="1643122"/>
            <a:ext cx="8642350" cy="3877985"/>
          </a:xfrm>
        </p:spPr>
        <p:txBody>
          <a:bodyPr>
            <a:spAutoFit/>
          </a:bodyPr>
          <a:lstStyle/>
          <a:p>
            <a:pPr marL="0" indent="0">
              <a:spcBef>
                <a:spcPts val="0"/>
              </a:spcBef>
              <a:spcAft>
                <a:spcPts val="600"/>
              </a:spcAft>
              <a:buNone/>
            </a:pPr>
            <a:r>
              <a:rPr lang="es-MX" sz="2000" noProof="0" dirty="0" smtClean="0"/>
              <a:t>(</a:t>
            </a:r>
            <a:r>
              <a:rPr lang="es-MX" sz="2000" b="1" dirty="0" smtClean="0"/>
              <a:t>Rehabilitación interdisciplinaria intensiva </a:t>
            </a:r>
            <a:r>
              <a:rPr lang="es-MX" sz="2000" dirty="0" smtClean="0"/>
              <a:t>(</a:t>
            </a:r>
            <a:r>
              <a:rPr lang="es-MX" sz="2000" noProof="0" dirty="0" smtClean="0"/>
              <a:t>calidad moderada de evidencia)</a:t>
            </a:r>
          </a:p>
          <a:p>
            <a:pPr marL="357188" lvl="1" indent="-153988">
              <a:buFont typeface="Arial" pitchFamily="34" charset="0"/>
              <a:buChar char="•"/>
            </a:pPr>
            <a:r>
              <a:rPr lang="es-MX" sz="2000" noProof="0" dirty="0" smtClean="0"/>
              <a:t>Actividad </a:t>
            </a:r>
            <a:r>
              <a:rPr lang="es-MX" sz="2000" dirty="0" smtClean="0"/>
              <a:t>f</a:t>
            </a:r>
            <a:r>
              <a:rPr lang="es-MX" sz="2000" noProof="0" dirty="0" smtClean="0"/>
              <a:t>ísica y terapia de ejercicio</a:t>
            </a:r>
          </a:p>
          <a:p>
            <a:pPr marL="357188" lvl="1" indent="-153988">
              <a:buFont typeface="Arial" pitchFamily="34" charset="0"/>
              <a:buChar char="•"/>
            </a:pPr>
            <a:r>
              <a:rPr lang="es-MX" sz="2000" noProof="0" dirty="0" smtClean="0"/>
              <a:t>Use activamente en lumbalgia subaguda y crónica</a:t>
            </a:r>
          </a:p>
          <a:p>
            <a:pPr marL="357188" lvl="1" indent="-153988">
              <a:buFont typeface="Arial" pitchFamily="34" charset="0"/>
              <a:buChar char="•"/>
            </a:pPr>
            <a:r>
              <a:rPr lang="es-MX" sz="2000" noProof="0" dirty="0" smtClean="0"/>
              <a:t>Ninguna técnica es mejor que otra</a:t>
            </a:r>
          </a:p>
          <a:p>
            <a:pPr marL="357188" lvl="1" indent="-153988">
              <a:spcAft>
                <a:spcPts val="600"/>
              </a:spcAft>
              <a:buFont typeface="Arial" pitchFamily="34" charset="0"/>
              <a:buChar char="•"/>
            </a:pPr>
            <a:r>
              <a:rPr lang="es-MX" sz="2000" noProof="0" dirty="0" smtClean="0"/>
              <a:t>Las técnicas incluyen:</a:t>
            </a:r>
          </a:p>
          <a:p>
            <a:pPr marL="738188" lvl="2" indent="-342900">
              <a:spcBef>
                <a:spcPts val="0"/>
              </a:spcBef>
              <a:spcAft>
                <a:spcPts val="600"/>
              </a:spcAft>
            </a:pPr>
            <a:r>
              <a:rPr lang="es-MX" sz="2000" b="1" noProof="0" dirty="0" smtClean="0"/>
              <a:t>Escuela de espalda</a:t>
            </a:r>
          </a:p>
          <a:p>
            <a:pPr marL="738188" lvl="2" indent="-342900">
              <a:spcBef>
                <a:spcPts val="0"/>
              </a:spcBef>
              <a:spcAft>
                <a:spcPts val="600"/>
              </a:spcAft>
            </a:pPr>
            <a:r>
              <a:rPr lang="es-MX" sz="2000" b="1" noProof="0" dirty="0" smtClean="0"/>
              <a:t>Aerobics</a:t>
            </a:r>
          </a:p>
          <a:p>
            <a:pPr marL="738188" lvl="2" indent="-342900">
              <a:spcBef>
                <a:spcPts val="0"/>
              </a:spcBef>
              <a:spcAft>
                <a:spcPts val="600"/>
              </a:spcAft>
            </a:pPr>
            <a:r>
              <a:rPr lang="es-MX" sz="2000" b="1" noProof="0" dirty="0" smtClean="0"/>
              <a:t>Estiramiento</a:t>
            </a:r>
          </a:p>
          <a:p>
            <a:pPr marL="738188" lvl="2" indent="-342900">
              <a:spcBef>
                <a:spcPts val="0"/>
              </a:spcBef>
              <a:spcAft>
                <a:spcPts val="600"/>
              </a:spcAft>
            </a:pPr>
            <a:r>
              <a:rPr lang="es-MX" sz="2000" b="1" noProof="0" dirty="0" smtClean="0"/>
              <a:t>Hidroterapia</a:t>
            </a:r>
          </a:p>
          <a:p>
            <a:pPr marL="738188" lvl="2" indent="-342900">
              <a:spcBef>
                <a:spcPts val="0"/>
              </a:spcBef>
              <a:spcAft>
                <a:spcPts val="600"/>
              </a:spcAft>
            </a:pPr>
            <a:r>
              <a:rPr lang="es-MX" sz="2000" b="1" noProof="0" dirty="0" smtClean="0"/>
              <a:t>Ejercicios de estabilización lumbar</a:t>
            </a:r>
            <a:endParaRPr lang="es-MX" sz="2000" b="1" noProof="0" dirty="0"/>
          </a:p>
        </p:txBody>
      </p:sp>
      <p:sp>
        <p:nvSpPr>
          <p:cNvPr id="5" name="Rectangle 4"/>
          <p:cNvSpPr/>
          <p:nvPr/>
        </p:nvSpPr>
        <p:spPr>
          <a:xfrm>
            <a:off x="12105" y="6383069"/>
            <a:ext cx="8642350" cy="338554"/>
          </a:xfrm>
          <a:prstGeom prst="rect">
            <a:avLst/>
          </a:prstGeom>
        </p:spPr>
        <p:txBody>
          <a:bodyPr lIns="91440" tIns="0" rIns="0" bIns="0" anchor="b" anchorCtr="0">
            <a:spAutoFit/>
          </a:bodyPr>
          <a:lstStyle/>
          <a:p>
            <a:pPr marL="0" lvl="4"/>
            <a:r>
              <a:rPr lang="da-DK" sz="1100" dirty="0">
                <a:solidFill>
                  <a:srgbClr val="002060"/>
                </a:solidFill>
              </a:rPr>
              <a:t>Chou R </a:t>
            </a:r>
            <a:r>
              <a:rPr lang="da-DK" sz="1100" i="1" dirty="0">
                <a:solidFill>
                  <a:srgbClr val="002060"/>
                </a:solidFill>
              </a:rPr>
              <a:t>et al. Ann Intern Med </a:t>
            </a:r>
            <a:r>
              <a:rPr lang="da-DK" sz="1100" dirty="0">
                <a:solidFill>
                  <a:srgbClr val="002060"/>
                </a:solidFill>
              </a:rPr>
              <a:t>2007; 147(7):478-91; </a:t>
            </a:r>
            <a:r>
              <a:rPr lang="da-DK" sz="1100" dirty="0" smtClean="0">
                <a:solidFill>
                  <a:srgbClr val="002060"/>
                </a:solidFill>
              </a:rPr>
              <a:t>May </a:t>
            </a:r>
            <a:r>
              <a:rPr lang="da-DK" sz="1100" dirty="0">
                <a:solidFill>
                  <a:srgbClr val="002060"/>
                </a:solidFill>
              </a:rPr>
              <a:t>S, Donelson R. </a:t>
            </a:r>
            <a:r>
              <a:rPr lang="da-DK" sz="1100" i="1" dirty="0">
                <a:solidFill>
                  <a:srgbClr val="002060"/>
                </a:solidFill>
              </a:rPr>
              <a:t>Spine </a:t>
            </a:r>
            <a:r>
              <a:rPr lang="da-DK" sz="1100" i="1" dirty="0" smtClean="0">
                <a:solidFill>
                  <a:srgbClr val="002060"/>
                </a:solidFill>
              </a:rPr>
              <a:t>J</a:t>
            </a:r>
            <a:r>
              <a:rPr lang="da-DK" sz="1100" dirty="0" smtClean="0">
                <a:solidFill>
                  <a:srgbClr val="002060"/>
                </a:solidFill>
              </a:rPr>
              <a:t> </a:t>
            </a:r>
            <a:r>
              <a:rPr lang="da-DK" sz="1100" dirty="0">
                <a:solidFill>
                  <a:srgbClr val="002060"/>
                </a:solidFill>
              </a:rPr>
              <a:t>2008; 8(1):</a:t>
            </a:r>
            <a:r>
              <a:rPr lang="da-DK" sz="1100" dirty="0" smtClean="0">
                <a:solidFill>
                  <a:srgbClr val="002060"/>
                </a:solidFill>
              </a:rPr>
              <a:t>134-41;</a:t>
            </a:r>
            <a:br>
              <a:rPr lang="da-DK" sz="1100" dirty="0" smtClean="0">
                <a:solidFill>
                  <a:srgbClr val="002060"/>
                </a:solidFill>
              </a:rPr>
            </a:br>
            <a:r>
              <a:rPr lang="da-DK" sz="1100" dirty="0">
                <a:solidFill>
                  <a:srgbClr val="002060"/>
                </a:solidFill>
              </a:rPr>
              <a:t>Pillastrini P </a:t>
            </a:r>
            <a:r>
              <a:rPr lang="da-DK" sz="1100" i="1" dirty="0">
                <a:solidFill>
                  <a:srgbClr val="002060"/>
                </a:solidFill>
              </a:rPr>
              <a:t>et al. Joint Bone Spine </a:t>
            </a:r>
            <a:r>
              <a:rPr lang="da-DK" sz="1100" dirty="0">
                <a:solidFill>
                  <a:srgbClr val="002060"/>
                </a:solidFill>
              </a:rPr>
              <a:t>2012; 79(2):</a:t>
            </a:r>
            <a:r>
              <a:rPr lang="da-DK" sz="1100" dirty="0" smtClean="0">
                <a:solidFill>
                  <a:srgbClr val="002060"/>
                </a:solidFill>
              </a:rPr>
              <a:t>176-8; Standaert </a:t>
            </a:r>
            <a:r>
              <a:rPr lang="da-DK" sz="1100" dirty="0">
                <a:solidFill>
                  <a:srgbClr val="002060"/>
                </a:solidFill>
              </a:rPr>
              <a:t>CJ </a:t>
            </a:r>
            <a:r>
              <a:rPr lang="da-DK" sz="1100" i="1" dirty="0">
                <a:solidFill>
                  <a:srgbClr val="002060"/>
                </a:solidFill>
              </a:rPr>
              <a:t>et al. Spine J</a:t>
            </a:r>
            <a:r>
              <a:rPr lang="da-DK" sz="1100" dirty="0">
                <a:solidFill>
                  <a:srgbClr val="002060"/>
                </a:solidFill>
              </a:rPr>
              <a:t> 2008; 8(1):114-20; Wai EK </a:t>
            </a:r>
            <a:r>
              <a:rPr lang="da-DK" sz="1100" i="1" dirty="0">
                <a:solidFill>
                  <a:srgbClr val="002060"/>
                </a:solidFill>
              </a:rPr>
              <a:t>et al. Spine </a:t>
            </a:r>
            <a:r>
              <a:rPr lang="da-DK" sz="1100" i="1" dirty="0" smtClean="0">
                <a:solidFill>
                  <a:srgbClr val="002060"/>
                </a:solidFill>
              </a:rPr>
              <a:t>J</a:t>
            </a:r>
            <a:r>
              <a:rPr lang="da-DK" sz="1100" dirty="0" smtClean="0">
                <a:solidFill>
                  <a:srgbClr val="002060"/>
                </a:solidFill>
              </a:rPr>
              <a:t> </a:t>
            </a:r>
            <a:r>
              <a:rPr lang="da-DK" sz="1100" dirty="0">
                <a:solidFill>
                  <a:srgbClr val="002060"/>
                </a:solidFill>
              </a:rPr>
              <a:t>2008; 8(1):</a:t>
            </a:r>
            <a:r>
              <a:rPr lang="da-DK" sz="1100" dirty="0" smtClean="0">
                <a:solidFill>
                  <a:srgbClr val="002060"/>
                </a:solidFill>
              </a:rPr>
              <a:t>195-202. </a:t>
            </a:r>
            <a:endParaRPr lang="en-US" sz="1100" dirty="0">
              <a:solidFill>
                <a:srgbClr val="002060"/>
              </a:solidFill>
            </a:endParaRPr>
          </a:p>
        </p:txBody>
      </p:sp>
    </p:spTree>
    <p:extLst>
      <p:ext uri="{BB962C8B-B14F-4D97-AF65-F5344CB8AC3E}">
        <p14:creationId xmlns:p14="http://schemas.microsoft.com/office/powerpoint/2010/main" val="280323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Recomendaciones Terapéuticas para Pacientes con Lumbalgia (continúa</a:t>
            </a:r>
            <a:r>
              <a:rPr lang="es-MX" noProof="0" dirty="0" smtClean="0"/>
              <a:t>)</a:t>
            </a:r>
            <a:endParaRPr lang="es-MX" noProof="0" dirty="0"/>
          </a:p>
        </p:txBody>
      </p:sp>
      <p:sp>
        <p:nvSpPr>
          <p:cNvPr id="4" name="Content Placeholder 3"/>
          <p:cNvSpPr>
            <a:spLocks noGrp="1"/>
          </p:cNvSpPr>
          <p:nvPr>
            <p:ph idx="1"/>
          </p:nvPr>
        </p:nvSpPr>
        <p:spPr>
          <a:xfrm>
            <a:off x="251520" y="1700808"/>
            <a:ext cx="8640960" cy="4462760"/>
          </a:xfrm>
        </p:spPr>
        <p:txBody>
          <a:bodyPr wrap="square">
            <a:spAutoFit/>
          </a:bodyPr>
          <a:lstStyle/>
          <a:p>
            <a:pPr marL="0" indent="0">
              <a:spcBef>
                <a:spcPts val="0"/>
              </a:spcBef>
              <a:spcAft>
                <a:spcPts val="600"/>
              </a:spcAft>
              <a:buNone/>
            </a:pPr>
            <a:r>
              <a:rPr lang="es-MX" sz="2000" b="1" noProof="0" dirty="0" smtClean="0"/>
              <a:t>Acupuntura </a:t>
            </a:r>
            <a:r>
              <a:rPr lang="es-MX" sz="2000" noProof="0" dirty="0" smtClean="0"/>
              <a:t>(calidad moderada de evidencia) </a:t>
            </a:r>
          </a:p>
          <a:p>
            <a:pPr marL="357188" lvl="1" indent="-153988">
              <a:spcBef>
                <a:spcPts val="0"/>
              </a:spcBef>
              <a:spcAft>
                <a:spcPts val="1800"/>
              </a:spcAft>
              <a:buFont typeface="Arial" pitchFamily="34" charset="0"/>
              <a:buChar char="•"/>
            </a:pPr>
            <a:r>
              <a:rPr lang="es-MX" sz="2000" noProof="0" dirty="0" smtClean="0"/>
              <a:t>Debe ser prescrita como complemento y parte de un proceso interdisciplinario</a:t>
            </a:r>
          </a:p>
          <a:p>
            <a:pPr marL="0" indent="0">
              <a:spcBef>
                <a:spcPts val="0"/>
              </a:spcBef>
              <a:spcAft>
                <a:spcPts val="1800"/>
              </a:spcAft>
              <a:buNone/>
            </a:pPr>
            <a:r>
              <a:rPr lang="es-MX" sz="2000" b="1" noProof="0" dirty="0" smtClean="0"/>
              <a:t>Yoga </a:t>
            </a:r>
            <a:r>
              <a:rPr lang="es-MX" sz="2000" noProof="0" dirty="0" smtClean="0"/>
              <a:t>(calidad moderada de evidencia)</a:t>
            </a:r>
          </a:p>
          <a:p>
            <a:pPr marL="0" indent="0">
              <a:spcBef>
                <a:spcPts val="0"/>
              </a:spcBef>
              <a:spcAft>
                <a:spcPts val="600"/>
              </a:spcAft>
              <a:buNone/>
            </a:pPr>
            <a:r>
              <a:rPr lang="es-MX" sz="2000" b="1" noProof="0" dirty="0" smtClean="0"/>
              <a:t>Trabajo interdisciplinario</a:t>
            </a:r>
          </a:p>
          <a:p>
            <a:pPr marL="357188" lvl="1" indent="-153988">
              <a:spcBef>
                <a:spcPts val="0"/>
              </a:spcBef>
              <a:spcAft>
                <a:spcPts val="1800"/>
              </a:spcAft>
              <a:buFont typeface="Arial" pitchFamily="34" charset="0"/>
              <a:buChar char="•"/>
            </a:pPr>
            <a:r>
              <a:rPr lang="es-MX" sz="2000" noProof="0" dirty="0" smtClean="0"/>
              <a:t>Trabajo en equipo (clínicas de dolor ) (calidad convincente de evidencia)</a:t>
            </a:r>
          </a:p>
          <a:p>
            <a:pPr marL="0" indent="0">
              <a:spcBef>
                <a:spcPts val="0"/>
              </a:spcBef>
              <a:spcAft>
                <a:spcPts val="600"/>
              </a:spcAft>
              <a:buNone/>
            </a:pPr>
            <a:r>
              <a:rPr lang="es-MX" sz="2000" b="1" dirty="0" smtClean="0"/>
              <a:t>T</a:t>
            </a:r>
            <a:r>
              <a:rPr lang="es-MX" sz="2000" b="1" noProof="0" dirty="0" smtClean="0"/>
              <a:t>erapia cognitivo conductual </a:t>
            </a:r>
            <a:r>
              <a:rPr lang="es-MX" sz="2000" noProof="0" dirty="0" smtClean="0"/>
              <a:t>(calidad moderada de evidencia)</a:t>
            </a:r>
          </a:p>
          <a:p>
            <a:pPr marL="357188" lvl="1" indent="-153988">
              <a:spcBef>
                <a:spcPts val="0"/>
              </a:spcBef>
              <a:buFont typeface="Arial" pitchFamily="34" charset="0"/>
              <a:buChar char="•"/>
            </a:pPr>
            <a:r>
              <a:rPr lang="es-MX" sz="2000" noProof="0" dirty="0" smtClean="0"/>
              <a:t>Los factores biológicos, psicológicos y sociales deben ser tratados simultáneamente</a:t>
            </a:r>
          </a:p>
          <a:p>
            <a:pPr marL="357188" lvl="1" indent="-153988">
              <a:spcBef>
                <a:spcPts val="0"/>
              </a:spcBef>
              <a:buFont typeface="Arial" pitchFamily="34" charset="0"/>
              <a:buChar char="•"/>
            </a:pPr>
            <a:r>
              <a:rPr lang="es-MX" sz="2000" noProof="0" dirty="0" smtClean="0"/>
              <a:t>Debe ser combinada con otras terapias</a:t>
            </a:r>
          </a:p>
          <a:p>
            <a:pPr marL="357188" lvl="1" indent="-153988">
              <a:spcAft>
                <a:spcPts val="1200"/>
              </a:spcAft>
              <a:buFont typeface="Arial" pitchFamily="34" charset="0"/>
              <a:buChar char="•"/>
            </a:pPr>
            <a:r>
              <a:rPr lang="es-MX" sz="2000" noProof="0" dirty="0" smtClean="0"/>
              <a:t>Actúa en estrés afectivo, auto-suficiencia, pensamiento catastrófico, ganancias secundarias</a:t>
            </a:r>
            <a:endParaRPr lang="es-MX" sz="2000" noProof="0" dirty="0"/>
          </a:p>
        </p:txBody>
      </p:sp>
      <p:sp>
        <p:nvSpPr>
          <p:cNvPr id="5" name="Rectangle 4"/>
          <p:cNvSpPr/>
          <p:nvPr/>
        </p:nvSpPr>
        <p:spPr>
          <a:xfrm>
            <a:off x="107504" y="6298627"/>
            <a:ext cx="8352928" cy="507831"/>
          </a:xfrm>
          <a:prstGeom prst="rect">
            <a:avLst/>
          </a:prstGeom>
        </p:spPr>
        <p:txBody>
          <a:bodyPr wrap="square" lIns="91440" tIns="0" rIns="0" bIns="0" anchor="b" anchorCtr="0">
            <a:spAutoFit/>
          </a:bodyPr>
          <a:lstStyle/>
          <a:p>
            <a:pPr marL="0" lvl="4"/>
            <a:r>
              <a:rPr lang="en-US" sz="1100" dirty="0">
                <a:solidFill>
                  <a:schemeClr val="tx2"/>
                </a:solidFill>
              </a:rPr>
              <a:t>Ammendolia C </a:t>
            </a:r>
            <a:r>
              <a:rPr lang="en-US" sz="1100" i="1" dirty="0">
                <a:solidFill>
                  <a:schemeClr val="tx2"/>
                </a:solidFill>
              </a:rPr>
              <a:t>et al. Spine J</a:t>
            </a:r>
            <a:r>
              <a:rPr lang="en-US" sz="1100" dirty="0">
                <a:solidFill>
                  <a:schemeClr val="tx2"/>
                </a:solidFill>
              </a:rPr>
              <a:t> 2008; 8(1):160-72; </a:t>
            </a:r>
            <a:r>
              <a:rPr lang="da-DK" sz="1100" dirty="0" smtClean="0">
                <a:solidFill>
                  <a:schemeClr val="tx2"/>
                </a:solidFill>
              </a:rPr>
              <a:t>Chou </a:t>
            </a:r>
            <a:r>
              <a:rPr lang="da-DK" sz="1100" dirty="0">
                <a:solidFill>
                  <a:schemeClr val="tx2"/>
                </a:solidFill>
              </a:rPr>
              <a:t>R </a:t>
            </a:r>
            <a:r>
              <a:rPr lang="da-DK" sz="1100" i="1" dirty="0">
                <a:solidFill>
                  <a:schemeClr val="tx2"/>
                </a:solidFill>
              </a:rPr>
              <a:t>et al. Ann Intern Med </a:t>
            </a:r>
            <a:r>
              <a:rPr lang="da-DK" sz="1100" dirty="0">
                <a:solidFill>
                  <a:schemeClr val="tx2"/>
                </a:solidFill>
              </a:rPr>
              <a:t>2007; 147(7):478-91; </a:t>
            </a:r>
            <a:r>
              <a:rPr lang="da-DK" sz="1100" dirty="0" smtClean="0">
                <a:solidFill>
                  <a:schemeClr val="tx2"/>
                </a:solidFill>
              </a:rPr>
              <a:t/>
            </a:r>
            <a:br>
              <a:rPr lang="da-DK" sz="1100" dirty="0" smtClean="0">
                <a:solidFill>
                  <a:schemeClr val="tx2"/>
                </a:solidFill>
              </a:rPr>
            </a:br>
            <a:r>
              <a:rPr lang="en-US" sz="1100" dirty="0" smtClean="0">
                <a:solidFill>
                  <a:schemeClr val="tx2"/>
                </a:solidFill>
              </a:rPr>
              <a:t>Furlan </a:t>
            </a:r>
            <a:r>
              <a:rPr lang="en-US" sz="1100" dirty="0">
                <a:solidFill>
                  <a:schemeClr val="tx2"/>
                </a:solidFill>
              </a:rPr>
              <a:t>AD </a:t>
            </a:r>
            <a:r>
              <a:rPr lang="en-US" sz="1100" i="1" dirty="0">
                <a:solidFill>
                  <a:schemeClr val="tx2"/>
                </a:solidFill>
              </a:rPr>
              <a:t>et al. Cochrane Database Syst Rev </a:t>
            </a:r>
            <a:r>
              <a:rPr lang="en-US" sz="1100" dirty="0">
                <a:solidFill>
                  <a:schemeClr val="tx2"/>
                </a:solidFill>
              </a:rPr>
              <a:t>2008; </a:t>
            </a:r>
            <a:r>
              <a:rPr lang="en-US" sz="1100" dirty="0" smtClean="0">
                <a:solidFill>
                  <a:schemeClr val="tx2"/>
                </a:solidFill>
              </a:rPr>
              <a:t>4:CD001929</a:t>
            </a:r>
            <a:r>
              <a:rPr lang="en-US" sz="1100" dirty="0">
                <a:solidFill>
                  <a:schemeClr val="tx2"/>
                </a:solidFill>
              </a:rPr>
              <a:t>; </a:t>
            </a:r>
            <a:r>
              <a:rPr lang="en-CA" sz="1100" dirty="0">
                <a:solidFill>
                  <a:schemeClr val="tx2"/>
                </a:solidFill>
              </a:rPr>
              <a:t>Gatchel RJ </a:t>
            </a:r>
            <a:r>
              <a:rPr lang="en-CA" sz="1100" i="1" dirty="0">
                <a:solidFill>
                  <a:schemeClr val="tx2"/>
                </a:solidFill>
              </a:rPr>
              <a:t>et al. Spine J </a:t>
            </a:r>
            <a:r>
              <a:rPr lang="en-CA" sz="1100" dirty="0">
                <a:solidFill>
                  <a:schemeClr val="tx2"/>
                </a:solidFill>
              </a:rPr>
              <a:t>2008; 8(1):40-4; </a:t>
            </a:r>
            <a:r>
              <a:rPr lang="en-CA" sz="1100" dirty="0" smtClean="0">
                <a:solidFill>
                  <a:schemeClr val="tx2"/>
                </a:solidFill>
              </a:rPr>
              <a:t/>
            </a:r>
            <a:br>
              <a:rPr lang="en-CA" sz="1100" dirty="0" smtClean="0">
                <a:solidFill>
                  <a:schemeClr val="tx2"/>
                </a:solidFill>
              </a:rPr>
            </a:br>
            <a:r>
              <a:rPr lang="en-CA" sz="1100" dirty="0" smtClean="0">
                <a:solidFill>
                  <a:schemeClr val="tx2"/>
                </a:solidFill>
              </a:rPr>
              <a:t>Lewis </a:t>
            </a:r>
            <a:r>
              <a:rPr lang="en-CA" sz="1100" dirty="0">
                <a:solidFill>
                  <a:schemeClr val="tx2"/>
                </a:solidFill>
              </a:rPr>
              <a:t>K, Abdi S. </a:t>
            </a:r>
            <a:r>
              <a:rPr lang="en-CA" sz="1100" i="1" dirty="0">
                <a:solidFill>
                  <a:schemeClr val="tx2"/>
                </a:solidFill>
              </a:rPr>
              <a:t>Clin J Pain </a:t>
            </a:r>
            <a:r>
              <a:rPr lang="en-CA" sz="1100" dirty="0">
                <a:solidFill>
                  <a:schemeClr val="tx2"/>
                </a:solidFill>
              </a:rPr>
              <a:t>2010; </a:t>
            </a:r>
            <a:r>
              <a:rPr lang="en-CA" sz="1100" dirty="0" smtClean="0">
                <a:solidFill>
                  <a:schemeClr val="tx2"/>
                </a:solidFill>
              </a:rPr>
              <a:t>26(1):60-9; </a:t>
            </a:r>
            <a:r>
              <a:rPr lang="da-DK" sz="1100" dirty="0" smtClean="0">
                <a:solidFill>
                  <a:schemeClr val="tx2"/>
                </a:solidFill>
              </a:rPr>
              <a:t>Pillastrini </a:t>
            </a:r>
            <a:r>
              <a:rPr lang="da-DK" sz="1100" dirty="0">
                <a:solidFill>
                  <a:schemeClr val="tx2"/>
                </a:solidFill>
              </a:rPr>
              <a:t>P </a:t>
            </a:r>
            <a:r>
              <a:rPr lang="da-DK" sz="1100" i="1" dirty="0">
                <a:solidFill>
                  <a:schemeClr val="tx2"/>
                </a:solidFill>
              </a:rPr>
              <a:t>et al. Joint Bone Spine </a:t>
            </a:r>
            <a:r>
              <a:rPr lang="da-DK" sz="1100" dirty="0">
                <a:solidFill>
                  <a:schemeClr val="tx2"/>
                </a:solidFill>
              </a:rPr>
              <a:t>2012; 79(2):</a:t>
            </a:r>
            <a:r>
              <a:rPr lang="da-DK" sz="1100" dirty="0" smtClean="0">
                <a:solidFill>
                  <a:schemeClr val="tx2"/>
                </a:solidFill>
              </a:rPr>
              <a:t>176-85; </a:t>
            </a:r>
            <a:r>
              <a:rPr lang="en-CA" sz="1100" dirty="0" smtClean="0">
                <a:solidFill>
                  <a:schemeClr val="tx2"/>
                </a:solidFill>
              </a:rPr>
              <a:t>Pradhan </a:t>
            </a:r>
            <a:r>
              <a:rPr lang="en-CA" sz="1100" dirty="0">
                <a:solidFill>
                  <a:schemeClr val="tx2"/>
                </a:solidFill>
              </a:rPr>
              <a:t>BB. </a:t>
            </a:r>
            <a:r>
              <a:rPr lang="en-CA" sz="1100" i="1" dirty="0">
                <a:solidFill>
                  <a:schemeClr val="tx2"/>
                </a:solidFill>
              </a:rPr>
              <a:t>Spine J </a:t>
            </a:r>
            <a:r>
              <a:rPr lang="en-CA" sz="1100" dirty="0">
                <a:solidFill>
                  <a:schemeClr val="tx2"/>
                </a:solidFill>
              </a:rPr>
              <a:t>2008; 8(1):253-7</a:t>
            </a:r>
            <a:r>
              <a:rPr lang="en-CA" sz="1100" dirty="0" smtClean="0">
                <a:solidFill>
                  <a:schemeClr val="tx2"/>
                </a:solidFill>
              </a:rPr>
              <a:t>.</a:t>
            </a:r>
            <a:endParaRPr lang="en-US" sz="1100" dirty="0">
              <a:solidFill>
                <a:schemeClr val="tx2"/>
              </a:solidFill>
            </a:endParaRPr>
          </a:p>
        </p:txBody>
      </p:sp>
      <p:sp>
        <p:nvSpPr>
          <p:cNvPr id="9" name="Slide Number Placeholder 5"/>
          <p:cNvSpPr>
            <a:spLocks noGrp="1"/>
          </p:cNvSpPr>
          <p:nvPr>
            <p:ph type="sldNum" sz="quarter" idx="10"/>
          </p:nvPr>
        </p:nvSpPr>
        <p:spPr>
          <a:xfrm>
            <a:off x="7452320" y="6381328"/>
            <a:ext cx="1557536" cy="365125"/>
          </a:xfrm>
        </p:spPr>
        <p:txBody>
          <a:bodyPr/>
          <a:lstStyle/>
          <a:p>
            <a:pPr algn="r">
              <a:defRPr/>
            </a:pPr>
            <a:fld id="{B3661B37-38BF-421F-9EFE-18817586476B}" type="slidenum">
              <a:rPr lang="en-US" smtClean="0"/>
              <a:pPr algn="r">
                <a:defRPr/>
              </a:pPr>
              <a:t>14</a:t>
            </a:fld>
            <a:endParaRPr lang="en-US" dirty="0"/>
          </a:p>
        </p:txBody>
      </p:sp>
    </p:spTree>
    <p:extLst>
      <p:ext uri="{BB962C8B-B14F-4D97-AF65-F5344CB8AC3E}">
        <p14:creationId xmlns:p14="http://schemas.microsoft.com/office/powerpoint/2010/main" val="1271529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Recomendaciones Terapéuticas para Pacientes con Lumbalgia (continúa</a:t>
            </a:r>
            <a:r>
              <a:rPr lang="es-MX" noProof="0" dirty="0" smtClean="0"/>
              <a:t>)</a:t>
            </a:r>
            <a:endParaRPr lang="es-MX" noProof="0" dirty="0"/>
          </a:p>
        </p:txBody>
      </p:sp>
      <p:sp>
        <p:nvSpPr>
          <p:cNvPr id="4" name="Slide Number Placeholder 3"/>
          <p:cNvSpPr>
            <a:spLocks noGrp="1"/>
          </p:cNvSpPr>
          <p:nvPr>
            <p:ph type="sldNum" sz="quarter" idx="4294967295"/>
          </p:nvPr>
        </p:nvSpPr>
        <p:spPr>
          <a:xfrm>
            <a:off x="7038749" y="6428334"/>
            <a:ext cx="2133600" cy="365125"/>
          </a:xfrm>
        </p:spPr>
        <p:txBody>
          <a:bodyPr/>
          <a:lstStyle/>
          <a:p>
            <a:pPr>
              <a:defRPr/>
            </a:pPr>
            <a:fld id="{DF872715-803E-4E5E-B3ED-B791142CDA22}" type="slidenum">
              <a:rPr lang="en-US" smtClean="0"/>
              <a:pPr>
                <a:defRPr/>
              </a:pPr>
              <a:t>15</a:t>
            </a:fld>
            <a:endParaRPr lang="en-US" dirty="0"/>
          </a:p>
        </p:txBody>
      </p:sp>
      <p:sp>
        <p:nvSpPr>
          <p:cNvPr id="5" name="Content Placeholder 3"/>
          <p:cNvSpPr txBox="1">
            <a:spLocks/>
          </p:cNvSpPr>
          <p:nvPr/>
        </p:nvSpPr>
        <p:spPr>
          <a:xfrm>
            <a:off x="250825" y="1937732"/>
            <a:ext cx="8425631" cy="4016484"/>
          </a:xfrm>
          <a:prstGeom prst="rect">
            <a:avLst/>
          </a:prstGeom>
        </p:spPr>
        <p:txBody>
          <a:bodyPr wrap="square">
            <a:sp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0" indent="0">
              <a:spcAft>
                <a:spcPts val="1200"/>
              </a:spcAft>
              <a:buNone/>
            </a:pPr>
            <a:r>
              <a:rPr lang="es-MX" sz="2000" b="1" dirty="0" smtClean="0">
                <a:solidFill>
                  <a:srgbClr val="002060"/>
                </a:solidFill>
              </a:rPr>
              <a:t>Medidas físicas</a:t>
            </a:r>
          </a:p>
          <a:p>
            <a:pPr marL="357188" lvl="1" indent="-153988" eaLnBrk="1" hangingPunct="1">
              <a:spcBef>
                <a:spcPts val="0"/>
              </a:spcBef>
              <a:spcAft>
                <a:spcPts val="2400"/>
              </a:spcAft>
              <a:buClr>
                <a:srgbClr val="002060"/>
              </a:buClr>
              <a:buFont typeface="Arial" pitchFamily="34" charset="0"/>
              <a:buChar char="•"/>
            </a:pPr>
            <a:r>
              <a:rPr lang="es-MX" sz="2000" b="1" dirty="0" smtClean="0">
                <a:solidFill>
                  <a:srgbClr val="002060"/>
                </a:solidFill>
              </a:rPr>
              <a:t>Calor superficial (buena evidencia) – </a:t>
            </a:r>
            <a:r>
              <a:rPr lang="es-MX" sz="2000" dirty="0" smtClean="0">
                <a:solidFill>
                  <a:srgbClr val="002060"/>
                </a:solidFill>
              </a:rPr>
              <a:t>sólo en lumbalgia aguda</a:t>
            </a:r>
          </a:p>
          <a:p>
            <a:pPr marL="357188" lvl="1" indent="-153988" eaLnBrk="1" hangingPunct="1">
              <a:spcBef>
                <a:spcPts val="0"/>
              </a:spcBef>
              <a:spcAft>
                <a:spcPts val="1800"/>
              </a:spcAft>
              <a:buClr>
                <a:srgbClr val="002060"/>
              </a:buClr>
              <a:buFont typeface="Arial" pitchFamily="34" charset="0"/>
              <a:buChar char="•"/>
            </a:pPr>
            <a:r>
              <a:rPr lang="es-MX" sz="2000" b="1" dirty="0" smtClean="0">
                <a:solidFill>
                  <a:srgbClr val="002060"/>
                </a:solidFill>
              </a:rPr>
              <a:t>Corriente interferencial</a:t>
            </a:r>
          </a:p>
          <a:p>
            <a:pPr marL="357188" lvl="1" indent="-153988" eaLnBrk="1" hangingPunct="1">
              <a:spcBef>
                <a:spcPts val="0"/>
              </a:spcBef>
              <a:spcAft>
                <a:spcPts val="1800"/>
              </a:spcAft>
              <a:buClr>
                <a:srgbClr val="002060"/>
              </a:buClr>
              <a:buFont typeface="Arial" pitchFamily="34" charset="0"/>
              <a:buChar char="•"/>
            </a:pPr>
            <a:r>
              <a:rPr lang="es-MX" sz="2000" b="1" dirty="0" smtClean="0">
                <a:solidFill>
                  <a:srgbClr val="002060"/>
                </a:solidFill>
              </a:rPr>
              <a:t>Estimulación muscular con electricidad</a:t>
            </a:r>
          </a:p>
          <a:p>
            <a:pPr marL="357188" lvl="1" indent="-153988" eaLnBrk="1" hangingPunct="1">
              <a:spcBef>
                <a:spcPts val="0"/>
              </a:spcBef>
              <a:spcAft>
                <a:spcPts val="1800"/>
              </a:spcAft>
              <a:buClr>
                <a:srgbClr val="002060"/>
              </a:buClr>
              <a:buFont typeface="Arial" pitchFamily="34" charset="0"/>
              <a:buChar char="•"/>
            </a:pPr>
            <a:r>
              <a:rPr lang="es-MX" sz="2000" b="1" dirty="0" smtClean="0">
                <a:solidFill>
                  <a:srgbClr val="002060"/>
                </a:solidFill>
              </a:rPr>
              <a:t>Ultrasonido</a:t>
            </a:r>
          </a:p>
          <a:p>
            <a:pPr marL="357188" lvl="1" indent="-153988" eaLnBrk="1" hangingPunct="1">
              <a:spcBef>
                <a:spcPts val="0"/>
              </a:spcBef>
              <a:spcAft>
                <a:spcPts val="1800"/>
              </a:spcAft>
              <a:buClr>
                <a:srgbClr val="002060"/>
              </a:buClr>
              <a:buFont typeface="Arial" pitchFamily="34" charset="0"/>
              <a:buChar char="•"/>
            </a:pPr>
            <a:r>
              <a:rPr lang="es-MX" sz="2000" b="1" dirty="0" smtClean="0">
                <a:solidFill>
                  <a:srgbClr val="002060"/>
                </a:solidFill>
              </a:rPr>
              <a:t>Compresas frías y calientes</a:t>
            </a:r>
          </a:p>
          <a:p>
            <a:pPr marL="357188" lvl="1" indent="-153988" eaLnBrk="1" hangingPunct="1">
              <a:spcBef>
                <a:spcPts val="0"/>
              </a:spcBef>
              <a:spcAft>
                <a:spcPts val="600"/>
              </a:spcAft>
              <a:buClr>
                <a:srgbClr val="002060"/>
              </a:buClr>
              <a:buFont typeface="Arial" pitchFamily="34" charset="0"/>
              <a:buChar char="•"/>
            </a:pPr>
            <a:r>
              <a:rPr lang="es-MX" sz="2000" b="1" dirty="0" smtClean="0">
                <a:solidFill>
                  <a:srgbClr val="002060"/>
                </a:solidFill>
              </a:rPr>
              <a:t>Neuroestimulación eléctrica </a:t>
            </a:r>
          </a:p>
          <a:p>
            <a:pPr marL="357188" lvl="1" indent="-153988" eaLnBrk="1" hangingPunct="1">
              <a:spcBef>
                <a:spcPts val="0"/>
              </a:spcBef>
              <a:spcAft>
                <a:spcPts val="600"/>
              </a:spcAft>
              <a:buClr>
                <a:srgbClr val="002060"/>
              </a:buClr>
              <a:buNone/>
            </a:pPr>
            <a:r>
              <a:rPr lang="es-MX" sz="2000" b="1" dirty="0" smtClean="0">
                <a:solidFill>
                  <a:srgbClr val="002060"/>
                </a:solidFill>
              </a:rPr>
              <a:t>   transcutánea</a:t>
            </a:r>
            <a:endParaRPr lang="es-MX" sz="2000" b="1" dirty="0">
              <a:solidFill>
                <a:srgbClr val="002060"/>
              </a:solidFill>
            </a:endParaRPr>
          </a:p>
        </p:txBody>
      </p:sp>
      <p:sp>
        <p:nvSpPr>
          <p:cNvPr id="6" name="Rectangle 5"/>
          <p:cNvSpPr/>
          <p:nvPr/>
        </p:nvSpPr>
        <p:spPr>
          <a:xfrm>
            <a:off x="18189" y="6418726"/>
            <a:ext cx="8893175" cy="338554"/>
          </a:xfrm>
          <a:prstGeom prst="rect">
            <a:avLst/>
          </a:prstGeom>
        </p:spPr>
        <p:txBody>
          <a:bodyPr wrap="square" lIns="91440" tIns="0" rIns="0" bIns="0" anchor="b" anchorCtr="0">
            <a:spAutoFit/>
          </a:bodyPr>
          <a:lstStyle/>
          <a:p>
            <a:pPr marL="0" lvl="4"/>
            <a:r>
              <a:rPr lang="en-US" sz="1100" dirty="0" smtClean="0">
                <a:solidFill>
                  <a:srgbClr val="002060"/>
                </a:solidFill>
              </a:rPr>
              <a:t>Chou </a:t>
            </a:r>
            <a:r>
              <a:rPr lang="en-US" sz="1100" dirty="0">
                <a:solidFill>
                  <a:srgbClr val="002060"/>
                </a:solidFill>
              </a:rPr>
              <a:t>R </a:t>
            </a:r>
            <a:r>
              <a:rPr lang="en-US" sz="1100" i="1" dirty="0">
                <a:solidFill>
                  <a:srgbClr val="002060"/>
                </a:solidFill>
              </a:rPr>
              <a:t>et al</a:t>
            </a:r>
            <a:r>
              <a:rPr lang="en-US" sz="1100" i="1" dirty="0" smtClean="0">
                <a:solidFill>
                  <a:srgbClr val="002060"/>
                </a:solidFill>
              </a:rPr>
              <a:t>. </a:t>
            </a:r>
            <a:r>
              <a:rPr lang="en-US" sz="1100" i="1" dirty="0">
                <a:solidFill>
                  <a:srgbClr val="002060"/>
                </a:solidFill>
              </a:rPr>
              <a:t>Ann Intern </a:t>
            </a:r>
            <a:r>
              <a:rPr lang="en-US" sz="1100" i="1" dirty="0" smtClean="0">
                <a:solidFill>
                  <a:srgbClr val="002060"/>
                </a:solidFill>
              </a:rPr>
              <a:t>Med </a:t>
            </a:r>
            <a:r>
              <a:rPr lang="en-US" sz="1100" dirty="0" smtClean="0">
                <a:solidFill>
                  <a:srgbClr val="002060"/>
                </a:solidFill>
              </a:rPr>
              <a:t>2007</a:t>
            </a:r>
            <a:r>
              <a:rPr lang="en-US" sz="1100" dirty="0">
                <a:solidFill>
                  <a:srgbClr val="002060"/>
                </a:solidFill>
              </a:rPr>
              <a:t>; 147(7):</a:t>
            </a:r>
            <a:r>
              <a:rPr lang="en-US" sz="1100" dirty="0" smtClean="0">
                <a:solidFill>
                  <a:srgbClr val="002060"/>
                </a:solidFill>
              </a:rPr>
              <a:t>492-504; </a:t>
            </a:r>
            <a:r>
              <a:rPr lang="en-US" sz="1100" dirty="0">
                <a:solidFill>
                  <a:srgbClr val="002060"/>
                </a:solidFill>
              </a:rPr>
              <a:t>French </a:t>
            </a:r>
            <a:r>
              <a:rPr lang="en-US" sz="1100" dirty="0" smtClean="0">
                <a:solidFill>
                  <a:srgbClr val="002060"/>
                </a:solidFill>
              </a:rPr>
              <a:t>SD </a:t>
            </a:r>
            <a:r>
              <a:rPr lang="en-US" sz="1100" i="1" dirty="0" smtClean="0">
                <a:solidFill>
                  <a:srgbClr val="002060"/>
                </a:solidFill>
              </a:rPr>
              <a:t>et  al. </a:t>
            </a:r>
            <a:r>
              <a:rPr lang="it-IT" sz="1100" i="1" dirty="0">
                <a:solidFill>
                  <a:srgbClr val="002060"/>
                </a:solidFill>
              </a:rPr>
              <a:t>Spine (Phila Pa 1976</a:t>
            </a:r>
            <a:r>
              <a:rPr lang="it-IT" sz="1100" i="1" dirty="0" smtClean="0">
                <a:solidFill>
                  <a:srgbClr val="002060"/>
                </a:solidFill>
              </a:rPr>
              <a:t>)</a:t>
            </a:r>
            <a:r>
              <a:rPr lang="it-IT" sz="1100" dirty="0" smtClean="0">
                <a:solidFill>
                  <a:srgbClr val="002060"/>
                </a:solidFill>
              </a:rPr>
              <a:t> 2006; 31(9</a:t>
            </a:r>
            <a:r>
              <a:rPr lang="it-IT" sz="1100" dirty="0">
                <a:solidFill>
                  <a:srgbClr val="002060"/>
                </a:solidFill>
              </a:rPr>
              <a:t>):</a:t>
            </a:r>
            <a:r>
              <a:rPr lang="it-IT" sz="1100" dirty="0" smtClean="0">
                <a:solidFill>
                  <a:srgbClr val="002060"/>
                </a:solidFill>
              </a:rPr>
              <a:t>998-1006; </a:t>
            </a:r>
            <a:br>
              <a:rPr lang="it-IT" sz="1100" dirty="0" smtClean="0">
                <a:solidFill>
                  <a:srgbClr val="002060"/>
                </a:solidFill>
              </a:rPr>
            </a:br>
            <a:r>
              <a:rPr lang="fr-FR" sz="1100" dirty="0" smtClean="0">
                <a:solidFill>
                  <a:srgbClr val="002060"/>
                </a:solidFill>
              </a:rPr>
              <a:t>Poitras </a:t>
            </a:r>
            <a:r>
              <a:rPr lang="fr-FR" sz="1100" dirty="0">
                <a:solidFill>
                  <a:srgbClr val="002060"/>
                </a:solidFill>
              </a:rPr>
              <a:t>S, Brosseau L. </a:t>
            </a:r>
            <a:r>
              <a:rPr lang="fr-FR" sz="1100" i="1" dirty="0">
                <a:solidFill>
                  <a:srgbClr val="002060"/>
                </a:solidFill>
              </a:rPr>
              <a:t>Spine J </a:t>
            </a:r>
            <a:r>
              <a:rPr lang="fr-FR" sz="1100" dirty="0">
                <a:solidFill>
                  <a:srgbClr val="002060"/>
                </a:solidFill>
              </a:rPr>
              <a:t>2008; 8(1):226-33</a:t>
            </a:r>
            <a:r>
              <a:rPr lang="fr-FR" sz="1100" dirty="0" smtClean="0">
                <a:solidFill>
                  <a:srgbClr val="002060"/>
                </a:solidFill>
              </a:rPr>
              <a:t>.</a:t>
            </a:r>
            <a:endParaRPr lang="fr-FR" sz="1100" dirty="0">
              <a:solidFill>
                <a:srgbClr val="002060"/>
              </a:solidFill>
            </a:endParaRPr>
          </a:p>
        </p:txBody>
      </p:sp>
      <p:sp>
        <p:nvSpPr>
          <p:cNvPr id="10" name="Rectangle 9"/>
          <p:cNvSpPr/>
          <p:nvPr/>
        </p:nvSpPr>
        <p:spPr>
          <a:xfrm>
            <a:off x="5101194" y="4296868"/>
            <a:ext cx="3872214" cy="400110"/>
          </a:xfrm>
          <a:prstGeom prst="rect">
            <a:avLst/>
          </a:prstGeom>
        </p:spPr>
        <p:txBody>
          <a:bodyPr wrap="none">
            <a:spAutoFit/>
          </a:bodyPr>
          <a:lstStyle/>
          <a:p>
            <a:pPr marL="571500" lvl="1" indent="-347663">
              <a:spcAft>
                <a:spcPts val="1200"/>
              </a:spcAft>
            </a:pPr>
            <a:r>
              <a:rPr lang="es-MX" sz="2000" b="1" dirty="0" smtClean="0">
                <a:solidFill>
                  <a:srgbClr val="002060"/>
                </a:solidFill>
              </a:rPr>
              <a:t>Poca evidencia para recomendar</a:t>
            </a:r>
            <a:endParaRPr lang="es-MX" sz="2000" b="1" dirty="0">
              <a:solidFill>
                <a:srgbClr val="002060"/>
              </a:solidFill>
            </a:endParaRPr>
          </a:p>
        </p:txBody>
      </p:sp>
      <p:sp>
        <p:nvSpPr>
          <p:cNvPr id="11" name="Right Brace 10"/>
          <p:cNvSpPr/>
          <p:nvPr/>
        </p:nvSpPr>
        <p:spPr>
          <a:xfrm>
            <a:off x="4788024" y="3140968"/>
            <a:ext cx="551274" cy="2760698"/>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Tree>
    <p:extLst>
      <p:ext uri="{BB962C8B-B14F-4D97-AF65-F5344CB8AC3E}">
        <p14:creationId xmlns:p14="http://schemas.microsoft.com/office/powerpoint/2010/main" val="928660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Vitaminas y Productos Herbales para el Manejo de  Lumbalgia</a:t>
            </a:r>
            <a:endParaRPr lang="es-MX" noProof="0" dirty="0"/>
          </a:p>
        </p:txBody>
      </p:sp>
      <p:sp>
        <p:nvSpPr>
          <p:cNvPr id="3" name="Content Placeholder 2"/>
          <p:cNvSpPr>
            <a:spLocks noGrp="1"/>
          </p:cNvSpPr>
          <p:nvPr>
            <p:ph idx="1"/>
          </p:nvPr>
        </p:nvSpPr>
        <p:spPr>
          <a:xfrm>
            <a:off x="250825" y="1916832"/>
            <a:ext cx="8642350" cy="3898900"/>
          </a:xfrm>
        </p:spPr>
        <p:txBody>
          <a:bodyPr>
            <a:noAutofit/>
          </a:bodyPr>
          <a:lstStyle/>
          <a:p>
            <a:pPr marL="290513" indent="-290513">
              <a:spcBef>
                <a:spcPts val="400"/>
              </a:spcBef>
              <a:spcAft>
                <a:spcPts val="600"/>
              </a:spcAft>
            </a:pPr>
            <a:r>
              <a:rPr lang="es-MX" sz="2400" noProof="0" dirty="0" smtClean="0"/>
              <a:t>Las vitaminas incluyen B1, B6, B12 y C</a:t>
            </a:r>
          </a:p>
          <a:p>
            <a:pPr marL="290513" indent="-290513">
              <a:spcBef>
                <a:spcPts val="400"/>
              </a:spcBef>
              <a:spcAft>
                <a:spcPts val="600"/>
              </a:spcAft>
            </a:pPr>
            <a:r>
              <a:rPr lang="es-MX" sz="2400" noProof="0" dirty="0" smtClean="0"/>
              <a:t>Los minerales incluyen zinc y magnesio</a:t>
            </a:r>
          </a:p>
          <a:p>
            <a:pPr marL="290513" indent="-290513">
              <a:spcBef>
                <a:spcPts val="400"/>
              </a:spcBef>
              <a:spcAft>
                <a:spcPts val="600"/>
              </a:spcAft>
            </a:pPr>
            <a:r>
              <a:rPr lang="es-MX" sz="2400" noProof="0" dirty="0" smtClean="0"/>
              <a:t>Otros productos incluyen glucosamina, garra del diablo (Harpagophytum), corteza de sauce, chile (cápsico) y bromelina</a:t>
            </a:r>
          </a:p>
          <a:p>
            <a:pPr marL="290513" indent="-290513">
              <a:spcBef>
                <a:spcPts val="400"/>
              </a:spcBef>
              <a:spcAft>
                <a:spcPts val="600"/>
              </a:spcAft>
            </a:pPr>
            <a:r>
              <a:rPr lang="es-MX" sz="2400" noProof="0" dirty="0" smtClean="0"/>
              <a:t>Los mecanismos de acción </a:t>
            </a:r>
            <a:r>
              <a:rPr lang="es-MX" sz="2400" dirty="0" smtClean="0"/>
              <a:t>se desconocen</a:t>
            </a:r>
          </a:p>
          <a:p>
            <a:pPr marL="690563" lvl="1" indent="-290513">
              <a:spcBef>
                <a:spcPts val="400"/>
              </a:spcBef>
              <a:spcAft>
                <a:spcPts val="600"/>
              </a:spcAft>
            </a:pPr>
            <a:r>
              <a:rPr lang="es-MX" sz="2400" noProof="0" dirty="0" smtClean="0"/>
              <a:t>Ciertas vitaminas B pueden tener propiedades antiinflamatorias y anti-nociceptivas</a:t>
            </a:r>
          </a:p>
          <a:p>
            <a:pPr marL="290513" indent="-290513">
              <a:spcBef>
                <a:spcPts val="400"/>
              </a:spcBef>
              <a:spcAft>
                <a:spcPts val="600"/>
              </a:spcAft>
            </a:pPr>
            <a:r>
              <a:rPr lang="es-MX" sz="2400" noProof="0" dirty="0" smtClean="0"/>
              <a:t>La evidencia es insuficiente para recomendar cualquiera de estos productos para el manejo de lumbalgia</a:t>
            </a:r>
          </a:p>
        </p:txBody>
      </p:sp>
      <p:sp>
        <p:nvSpPr>
          <p:cNvPr id="4" name="Slide Number Placeholder 3"/>
          <p:cNvSpPr>
            <a:spLocks noGrp="1"/>
          </p:cNvSpPr>
          <p:nvPr>
            <p:ph type="sldNum" sz="quarter" idx="10"/>
          </p:nvPr>
        </p:nvSpPr>
        <p:spPr>
          <a:xfrm>
            <a:off x="6876256" y="6337370"/>
            <a:ext cx="2133600" cy="365125"/>
          </a:xfrm>
        </p:spPr>
        <p:txBody>
          <a:bodyPr/>
          <a:lstStyle/>
          <a:p>
            <a:pPr algn="r">
              <a:defRPr/>
            </a:pPr>
            <a:fld id="{B3661B37-38BF-421F-9EFE-18817586476B}" type="slidenum">
              <a:rPr lang="en-US" smtClean="0"/>
              <a:pPr algn="r">
                <a:defRPr/>
              </a:pPr>
              <a:t>16</a:t>
            </a:fld>
            <a:endParaRPr lang="en-US" dirty="0"/>
          </a:p>
        </p:txBody>
      </p:sp>
      <p:sp>
        <p:nvSpPr>
          <p:cNvPr id="5" name="Rectangle 4"/>
          <p:cNvSpPr/>
          <p:nvPr/>
        </p:nvSpPr>
        <p:spPr>
          <a:xfrm>
            <a:off x="107504" y="6546910"/>
            <a:ext cx="8642350" cy="169277"/>
          </a:xfrm>
          <a:prstGeom prst="rect">
            <a:avLst/>
          </a:prstGeom>
        </p:spPr>
        <p:txBody>
          <a:bodyPr lIns="0" tIns="0" rIns="0" bIns="0" anchor="b" anchorCtr="0">
            <a:spAutoFit/>
          </a:bodyPr>
          <a:lstStyle/>
          <a:p>
            <a:pPr marL="0" lvl="4"/>
            <a:r>
              <a:rPr lang="fr-FR" sz="1100" dirty="0">
                <a:solidFill>
                  <a:schemeClr val="tx2"/>
                </a:solidFill>
              </a:rPr>
              <a:t>Gagnier JJ. </a:t>
            </a:r>
            <a:r>
              <a:rPr lang="fr-FR" sz="1100" i="1" dirty="0">
                <a:solidFill>
                  <a:schemeClr val="tx2"/>
                </a:solidFill>
              </a:rPr>
              <a:t>Spine J </a:t>
            </a:r>
            <a:r>
              <a:rPr lang="fr-FR" sz="1100" dirty="0">
                <a:solidFill>
                  <a:schemeClr val="tx2"/>
                </a:solidFill>
              </a:rPr>
              <a:t>2008; 8(1):70-9.</a:t>
            </a:r>
          </a:p>
        </p:txBody>
      </p:sp>
    </p:spTree>
    <p:extLst>
      <p:ext uri="{BB962C8B-B14F-4D97-AF65-F5344CB8AC3E}">
        <p14:creationId xmlns:p14="http://schemas.microsoft.com/office/powerpoint/2010/main" val="58050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2800" noProof="0" dirty="0" smtClean="0"/>
              <a:t>Enfoques con Recomendación No-terapéutica para el Manejo de  Lumbalgia</a:t>
            </a:r>
            <a:endParaRPr lang="es-MX" sz="2800" noProof="0" dirty="0"/>
          </a:p>
        </p:txBody>
      </p:sp>
      <p:sp>
        <p:nvSpPr>
          <p:cNvPr id="5" name="Content Placeholder 4"/>
          <p:cNvSpPr>
            <a:spLocks noGrp="1"/>
          </p:cNvSpPr>
          <p:nvPr>
            <p:ph idx="1"/>
          </p:nvPr>
        </p:nvSpPr>
        <p:spPr>
          <a:xfrm>
            <a:off x="179512" y="1676400"/>
            <a:ext cx="8229600" cy="4525963"/>
          </a:xfrm>
        </p:spPr>
        <p:txBody>
          <a:bodyPr>
            <a:normAutofit/>
          </a:bodyPr>
          <a:lstStyle/>
          <a:p>
            <a:pPr marL="360363" lvl="1" indent="-182563">
              <a:spcAft>
                <a:spcPts val="1200"/>
              </a:spcAft>
              <a:buFont typeface="Arial" pitchFamily="34" charset="0"/>
              <a:buChar char="•"/>
            </a:pPr>
            <a:r>
              <a:rPr lang="es-MX" sz="2000" b="1" dirty="0" smtClean="0"/>
              <a:t>Reposo en cama </a:t>
            </a:r>
            <a:endParaRPr lang="es-MX" sz="2000" b="1" noProof="0" dirty="0" smtClean="0"/>
          </a:p>
          <a:p>
            <a:pPr marL="360363" lvl="1" indent="-182563">
              <a:spcAft>
                <a:spcPts val="1200"/>
              </a:spcAft>
              <a:buFont typeface="Arial" pitchFamily="34" charset="0"/>
              <a:buChar char="•"/>
            </a:pPr>
            <a:r>
              <a:rPr lang="es-MX" sz="2000" b="1" noProof="0" dirty="0" smtClean="0"/>
              <a:t>Tracción </a:t>
            </a:r>
            <a:r>
              <a:rPr lang="es-MX" sz="2000" noProof="0" dirty="0" smtClean="0"/>
              <a:t>(sostenida o intermitente)</a:t>
            </a:r>
          </a:p>
          <a:p>
            <a:pPr marL="360363" lvl="1" indent="-182563">
              <a:spcAft>
                <a:spcPts val="1200"/>
              </a:spcAft>
              <a:buFont typeface="Arial" pitchFamily="34" charset="0"/>
              <a:buChar char="•"/>
            </a:pPr>
            <a:r>
              <a:rPr lang="es-MX" sz="2000" b="1" noProof="0" dirty="0" smtClean="0"/>
              <a:t>Soporte lumbar externo</a:t>
            </a:r>
          </a:p>
          <a:p>
            <a:pPr marL="360363" lvl="1" indent="-182563">
              <a:spcAft>
                <a:spcPts val="1200"/>
              </a:spcAft>
              <a:buFont typeface="Arial" pitchFamily="34" charset="0"/>
              <a:buChar char="•"/>
            </a:pPr>
            <a:r>
              <a:rPr lang="es-MX" sz="2000" b="1" noProof="0" dirty="0" smtClean="0"/>
              <a:t>Terapia de láser</a:t>
            </a:r>
          </a:p>
          <a:p>
            <a:pPr marL="360363" lvl="1" indent="-182563">
              <a:spcAft>
                <a:spcPts val="1200"/>
              </a:spcAft>
              <a:buFont typeface="Arial" pitchFamily="34" charset="0"/>
              <a:buChar char="•"/>
            </a:pPr>
            <a:r>
              <a:rPr lang="es-MX" sz="2000" b="1" noProof="0" dirty="0" smtClean="0"/>
              <a:t>Bioretroalimentación</a:t>
            </a:r>
          </a:p>
          <a:p>
            <a:pPr marL="360363" lvl="1" indent="-182563">
              <a:buFont typeface="Arial" pitchFamily="34" charset="0"/>
              <a:buChar char="•"/>
            </a:pPr>
            <a:r>
              <a:rPr lang="es-MX" sz="2000" b="1" noProof="0" dirty="0" smtClean="0"/>
              <a:t>Proloterapia</a:t>
            </a:r>
            <a:endParaRPr lang="es-MX" sz="2000" b="1" kern="1200" noProof="0" dirty="0" smtClean="0"/>
          </a:p>
          <a:p>
            <a:pPr marL="620713" lvl="2" indent="-227013">
              <a:spcAft>
                <a:spcPts val="1200"/>
              </a:spcAft>
            </a:pPr>
            <a:r>
              <a:rPr lang="es-MX" sz="2000" kern="1200" noProof="0" dirty="0" smtClean="0"/>
              <a:t>Inyección con un agente esclerosante (20–30 mL</a:t>
            </a:r>
            <a:r>
              <a:rPr lang="es-MX" sz="2000" dirty="0" smtClean="0"/>
              <a:t>) con una mezcla de </a:t>
            </a:r>
            <a:r>
              <a:rPr lang="es-MX" sz="2000" kern="1200" noProof="0" dirty="0" smtClean="0"/>
              <a:t>dextrosa, glicerina, fenol, y lidocaína en las articulaciones o ligamentos afectados</a:t>
            </a:r>
          </a:p>
        </p:txBody>
      </p:sp>
      <p:sp>
        <p:nvSpPr>
          <p:cNvPr id="2" name="Slide Number Placeholder 1"/>
          <p:cNvSpPr>
            <a:spLocks noGrp="1"/>
          </p:cNvSpPr>
          <p:nvPr>
            <p:ph type="sldNum" sz="quarter" idx="10"/>
          </p:nvPr>
        </p:nvSpPr>
        <p:spPr>
          <a:xfrm>
            <a:off x="6987141" y="6381328"/>
            <a:ext cx="2133600" cy="365125"/>
          </a:xfrm>
        </p:spPr>
        <p:txBody>
          <a:bodyPr/>
          <a:lstStyle/>
          <a:p>
            <a:pPr algn="r">
              <a:defRPr/>
            </a:pPr>
            <a:fld id="{B3661B37-38BF-421F-9EFE-18817586476B}" type="slidenum">
              <a:rPr lang="en-US" smtClean="0"/>
              <a:pPr algn="r">
                <a:defRPr/>
              </a:pPr>
              <a:t>17</a:t>
            </a:fld>
            <a:endParaRPr lang="en-US" dirty="0"/>
          </a:p>
        </p:txBody>
      </p:sp>
      <p:sp>
        <p:nvSpPr>
          <p:cNvPr id="6" name="Rectangle 5"/>
          <p:cNvSpPr/>
          <p:nvPr/>
        </p:nvSpPr>
        <p:spPr>
          <a:xfrm>
            <a:off x="107504" y="6453336"/>
            <a:ext cx="8388424" cy="338554"/>
          </a:xfrm>
          <a:prstGeom prst="rect">
            <a:avLst/>
          </a:prstGeom>
        </p:spPr>
        <p:txBody>
          <a:bodyPr wrap="square" lIns="91440" tIns="0" rIns="0" bIns="0" anchor="b" anchorCtr="0">
            <a:spAutoFit/>
          </a:bodyPr>
          <a:lstStyle/>
          <a:p>
            <a:pPr marL="0" lvl="4"/>
            <a:r>
              <a:rPr lang="da-DK" sz="1100" dirty="0">
                <a:solidFill>
                  <a:schemeClr val="tx2"/>
                </a:solidFill>
              </a:rPr>
              <a:t>Dagenais S </a:t>
            </a:r>
            <a:r>
              <a:rPr lang="da-DK" sz="1100" i="1" dirty="0">
                <a:solidFill>
                  <a:schemeClr val="tx2"/>
                </a:solidFill>
              </a:rPr>
              <a:t>et al. Spine J</a:t>
            </a:r>
            <a:r>
              <a:rPr lang="da-DK" sz="1100" dirty="0">
                <a:solidFill>
                  <a:schemeClr val="tx2"/>
                </a:solidFill>
              </a:rPr>
              <a:t> 2008; 8(1):203-12; </a:t>
            </a:r>
            <a:r>
              <a:rPr lang="en-US" sz="1100" dirty="0">
                <a:solidFill>
                  <a:schemeClr val="tx2"/>
                </a:solidFill>
              </a:rPr>
              <a:t>Gay RE, Brault JS. </a:t>
            </a:r>
            <a:r>
              <a:rPr lang="en-US" sz="1100" i="1" dirty="0">
                <a:solidFill>
                  <a:schemeClr val="tx2"/>
                </a:solidFill>
              </a:rPr>
              <a:t>Spine J</a:t>
            </a:r>
            <a:r>
              <a:rPr lang="en-US" sz="1100" dirty="0">
                <a:solidFill>
                  <a:schemeClr val="tx2"/>
                </a:solidFill>
              </a:rPr>
              <a:t> 2008; 8(1):234-42; Hagen </a:t>
            </a:r>
            <a:r>
              <a:rPr lang="en-US" sz="1100" dirty="0" smtClean="0">
                <a:solidFill>
                  <a:schemeClr val="tx2"/>
                </a:solidFill>
              </a:rPr>
              <a:t>KB </a:t>
            </a:r>
            <a:r>
              <a:rPr lang="en-US" sz="1100" i="1" dirty="0">
                <a:solidFill>
                  <a:schemeClr val="tx2"/>
                </a:solidFill>
              </a:rPr>
              <a:t>et al. </a:t>
            </a:r>
            <a:r>
              <a:rPr lang="it-IT" sz="1100" i="1" dirty="0">
                <a:solidFill>
                  <a:schemeClr val="tx2"/>
                </a:solidFill>
              </a:rPr>
              <a:t>Spine (Phila Pa 1976</a:t>
            </a:r>
            <a:r>
              <a:rPr lang="it-IT" sz="1100" i="1" dirty="0" smtClean="0">
                <a:solidFill>
                  <a:schemeClr val="tx2"/>
                </a:solidFill>
              </a:rPr>
              <a:t>)</a:t>
            </a:r>
            <a:r>
              <a:rPr lang="it-IT" sz="1100" dirty="0" smtClean="0">
                <a:solidFill>
                  <a:schemeClr val="tx2"/>
                </a:solidFill>
              </a:rPr>
              <a:t> 2005; 30(5</a:t>
            </a:r>
            <a:r>
              <a:rPr lang="it-IT" sz="1100" dirty="0">
                <a:solidFill>
                  <a:schemeClr val="tx2"/>
                </a:solidFill>
              </a:rPr>
              <a:t>):</a:t>
            </a:r>
            <a:r>
              <a:rPr lang="it-IT" sz="1100" dirty="0" smtClean="0">
                <a:solidFill>
                  <a:schemeClr val="tx2"/>
                </a:solidFill>
              </a:rPr>
              <a:t>542-6</a:t>
            </a:r>
            <a:r>
              <a:rPr lang="en-US" sz="1100" dirty="0" smtClean="0">
                <a:solidFill>
                  <a:schemeClr val="tx2"/>
                </a:solidFill>
              </a:rPr>
              <a:t>; </a:t>
            </a:r>
            <a:r>
              <a:rPr lang="da-DK" sz="1100" dirty="0" smtClean="0">
                <a:solidFill>
                  <a:schemeClr val="tx2"/>
                </a:solidFill>
              </a:rPr>
              <a:t>Oleske </a:t>
            </a:r>
            <a:r>
              <a:rPr lang="da-DK" sz="1100" dirty="0">
                <a:solidFill>
                  <a:schemeClr val="tx2"/>
                </a:solidFill>
              </a:rPr>
              <a:t>DM </a:t>
            </a:r>
            <a:r>
              <a:rPr lang="da-DK" sz="1100" i="1" dirty="0">
                <a:solidFill>
                  <a:schemeClr val="tx2"/>
                </a:solidFill>
              </a:rPr>
              <a:t>et al. Spine (Phila Pa 1976)</a:t>
            </a:r>
            <a:r>
              <a:rPr lang="da-DK" sz="1100" dirty="0">
                <a:solidFill>
                  <a:schemeClr val="tx2"/>
                </a:solidFill>
              </a:rPr>
              <a:t> 2007; 32(19):</a:t>
            </a:r>
            <a:r>
              <a:rPr lang="da-DK" sz="1100" dirty="0" smtClean="0">
                <a:solidFill>
                  <a:schemeClr val="tx2"/>
                </a:solidFill>
              </a:rPr>
              <a:t>2050-7; Pillastrini </a:t>
            </a:r>
            <a:r>
              <a:rPr lang="da-DK" sz="1100" dirty="0">
                <a:solidFill>
                  <a:schemeClr val="tx2"/>
                </a:solidFill>
              </a:rPr>
              <a:t>P </a:t>
            </a:r>
            <a:r>
              <a:rPr lang="da-DK" sz="1100" i="1" dirty="0">
                <a:solidFill>
                  <a:schemeClr val="tx2"/>
                </a:solidFill>
              </a:rPr>
              <a:t>et al. Joint Bone Spine </a:t>
            </a:r>
            <a:r>
              <a:rPr lang="da-DK" sz="1100" dirty="0">
                <a:solidFill>
                  <a:schemeClr val="tx2"/>
                </a:solidFill>
              </a:rPr>
              <a:t>2012; 79(2):176-85</a:t>
            </a:r>
            <a:r>
              <a:rPr lang="da-DK" sz="1100" dirty="0" smtClean="0">
                <a:solidFill>
                  <a:schemeClr val="tx2"/>
                </a:solidFill>
              </a:rPr>
              <a:t>.</a:t>
            </a:r>
            <a:endParaRPr lang="en-US" sz="1100" dirty="0">
              <a:solidFill>
                <a:schemeClr val="tx2"/>
              </a:solidFill>
            </a:endParaRPr>
          </a:p>
        </p:txBody>
      </p:sp>
    </p:spTree>
    <p:extLst>
      <p:ext uri="{BB962C8B-B14F-4D97-AF65-F5344CB8AC3E}">
        <p14:creationId xmlns:p14="http://schemas.microsoft.com/office/powerpoint/2010/main" val="2113798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noProof="0" dirty="0" smtClean="0"/>
              <a:t>Cirugía para Aliviar Lumbalgia</a:t>
            </a:r>
            <a:endParaRPr lang="es-MX" noProof="0" dirty="0"/>
          </a:p>
        </p:txBody>
      </p:sp>
      <p:sp>
        <p:nvSpPr>
          <p:cNvPr id="6" name="Content Placeholder 5"/>
          <p:cNvSpPr>
            <a:spLocks noGrp="1"/>
          </p:cNvSpPr>
          <p:nvPr>
            <p:ph idx="1"/>
          </p:nvPr>
        </p:nvSpPr>
        <p:spPr>
          <a:xfrm>
            <a:off x="107504" y="1484784"/>
            <a:ext cx="9036496" cy="4475071"/>
          </a:xfrm>
        </p:spPr>
        <p:txBody>
          <a:bodyPr wrap="square">
            <a:spAutoFit/>
          </a:bodyPr>
          <a:lstStyle/>
          <a:p>
            <a:pPr marL="169863" indent="-169863">
              <a:spcAft>
                <a:spcPts val="600"/>
              </a:spcAft>
            </a:pPr>
            <a:r>
              <a:rPr lang="es-MX" sz="1800" kern="1200" noProof="0" dirty="0" smtClean="0"/>
              <a:t>La calidad de la evidencia es débil y contradictoria </a:t>
            </a:r>
          </a:p>
          <a:p>
            <a:pPr marL="169863" lvl="1" indent="-169863">
              <a:spcAft>
                <a:spcPts val="600"/>
              </a:spcAft>
              <a:buFont typeface="Arial" pitchFamily="34" charset="0"/>
              <a:buChar char="•"/>
            </a:pPr>
            <a:r>
              <a:rPr lang="es-MX" sz="1800" noProof="0" dirty="0" smtClean="0"/>
              <a:t>Los pacientes con depresión, neurosis, ganancia secundaria, demandas legales, y ciertos trastornos de personalidad no son candidatos para cirugía y deben ser tratados conservadoramente</a:t>
            </a:r>
          </a:p>
          <a:p>
            <a:pPr marL="169863" lvl="1" indent="-169863">
              <a:spcAft>
                <a:spcPts val="600"/>
              </a:spcAft>
              <a:buFont typeface="Arial" pitchFamily="34" charset="0"/>
              <a:buChar char="•"/>
            </a:pPr>
            <a:r>
              <a:rPr lang="es-MX" sz="1800" noProof="0" dirty="0" smtClean="0"/>
              <a:t>Establezca la causa exacta de la lumbalgia crónica</a:t>
            </a:r>
          </a:p>
          <a:p>
            <a:pPr marL="169863" lvl="1" indent="-169863">
              <a:spcAft>
                <a:spcPts val="600"/>
              </a:spcAft>
              <a:buFont typeface="Arial" pitchFamily="34" charset="0"/>
              <a:buChar char="•"/>
            </a:pPr>
            <a:r>
              <a:rPr lang="es-MX" sz="1800" noProof="0" dirty="0" smtClean="0"/>
              <a:t>Los cambios degenerativos no pueden ser las únicas razones</a:t>
            </a:r>
          </a:p>
          <a:p>
            <a:pPr marL="169863" lvl="1" indent="-169863">
              <a:spcAft>
                <a:spcPts val="600"/>
              </a:spcAft>
              <a:buFont typeface="Arial" pitchFamily="34" charset="0"/>
              <a:buChar char="•"/>
            </a:pPr>
            <a:r>
              <a:rPr lang="es-MX" sz="1800" noProof="0" dirty="0" smtClean="0"/>
              <a:t>La cirugía no es útil en presencia de inestabilidad, patología grave, o compresión neuronal</a:t>
            </a:r>
          </a:p>
          <a:p>
            <a:pPr marL="169863" lvl="1" indent="-169863">
              <a:spcAft>
                <a:spcPts val="600"/>
              </a:spcAft>
              <a:buFont typeface="Arial" pitchFamily="34" charset="0"/>
              <a:buChar char="•"/>
            </a:pPr>
            <a:r>
              <a:rPr lang="es-MX" sz="1800" noProof="0" dirty="0" smtClean="0"/>
              <a:t>No existen diferencias entre </a:t>
            </a:r>
            <a:r>
              <a:rPr lang="es-MX" sz="1800" dirty="0" smtClean="0"/>
              <a:t>varios elementos para fusión</a:t>
            </a:r>
          </a:p>
          <a:p>
            <a:pPr marL="169863" lvl="1" indent="-169863">
              <a:spcAft>
                <a:spcPts val="600"/>
              </a:spcAft>
              <a:buFont typeface="Arial" pitchFamily="34" charset="0"/>
              <a:buChar char="•"/>
            </a:pPr>
            <a:r>
              <a:rPr lang="es-MX" sz="1800" noProof="0" dirty="0" smtClean="0"/>
              <a:t>En radiculopatía, la cirugía temprana mejora el dolor más rápidamente que el tratamiento conservador</a:t>
            </a:r>
          </a:p>
          <a:p>
            <a:pPr marL="798513" lvl="2">
              <a:spcAft>
                <a:spcPts val="600"/>
              </a:spcAft>
              <a:buFont typeface="Arial" pitchFamily="34" charset="0"/>
              <a:buChar char="–"/>
            </a:pPr>
            <a:r>
              <a:rPr lang="es-MX" sz="1800" kern="1200" noProof="0" dirty="0" smtClean="0">
                <a:ea typeface="+mn-ea"/>
                <a:cs typeface="+mn-cs"/>
              </a:rPr>
              <a:t>El resultado final a los 24 meses es el mismo con o sin cirugía</a:t>
            </a:r>
          </a:p>
          <a:p>
            <a:pPr marL="169863" lvl="1" indent="-169863">
              <a:spcAft>
                <a:spcPts val="600"/>
              </a:spcAft>
              <a:buFont typeface="Arial" pitchFamily="34" charset="0"/>
              <a:buChar char="•"/>
            </a:pPr>
            <a:r>
              <a:rPr lang="es-MX" sz="1800" noProof="0" dirty="0" smtClean="0"/>
              <a:t>En estenosis espinal, la cirugía brinda más alivio que el tratamiento conservador</a:t>
            </a:r>
            <a:endParaRPr lang="es-MX" sz="1800" noProof="0" dirty="0"/>
          </a:p>
        </p:txBody>
      </p:sp>
      <p:sp>
        <p:nvSpPr>
          <p:cNvPr id="2" name="Slide Number Placeholder 1"/>
          <p:cNvSpPr>
            <a:spLocks noGrp="1"/>
          </p:cNvSpPr>
          <p:nvPr>
            <p:ph type="sldNum" sz="quarter" idx="10"/>
          </p:nvPr>
        </p:nvSpPr>
        <p:spPr>
          <a:xfrm>
            <a:off x="6978228" y="6381328"/>
            <a:ext cx="2133600" cy="365125"/>
          </a:xfrm>
        </p:spPr>
        <p:txBody>
          <a:bodyPr/>
          <a:lstStyle/>
          <a:p>
            <a:pPr algn="r">
              <a:defRPr/>
            </a:pPr>
            <a:fld id="{B3661B37-38BF-421F-9EFE-18817586476B}" type="slidenum">
              <a:rPr lang="en-US" smtClean="0"/>
              <a:pPr algn="r">
                <a:defRPr/>
              </a:pPr>
              <a:t>18</a:t>
            </a:fld>
            <a:endParaRPr lang="en-US" dirty="0"/>
          </a:p>
        </p:txBody>
      </p:sp>
      <p:sp>
        <p:nvSpPr>
          <p:cNvPr id="7" name="Rectangle 6"/>
          <p:cNvSpPr/>
          <p:nvPr/>
        </p:nvSpPr>
        <p:spPr>
          <a:xfrm>
            <a:off x="107504" y="6154217"/>
            <a:ext cx="8280920" cy="677108"/>
          </a:xfrm>
          <a:prstGeom prst="rect">
            <a:avLst/>
          </a:prstGeom>
        </p:spPr>
        <p:txBody>
          <a:bodyPr wrap="square" lIns="91440" tIns="0" rIns="0" bIns="0" anchor="b" anchorCtr="0">
            <a:spAutoFit/>
          </a:bodyPr>
          <a:lstStyle/>
          <a:p>
            <a:pPr marL="0" lvl="4"/>
            <a:r>
              <a:rPr lang="en-US" sz="1100" dirty="0">
                <a:solidFill>
                  <a:srgbClr val="002060"/>
                </a:solidFill>
              </a:rPr>
              <a:t>Daubs MD </a:t>
            </a:r>
            <a:r>
              <a:rPr lang="en-US" sz="1100" i="1" dirty="0">
                <a:solidFill>
                  <a:srgbClr val="002060"/>
                </a:solidFill>
              </a:rPr>
              <a:t>et al. Spine (Phila Pa 1976) </a:t>
            </a:r>
            <a:r>
              <a:rPr lang="en-US" sz="1100" dirty="0">
                <a:solidFill>
                  <a:srgbClr val="002060"/>
                </a:solidFill>
              </a:rPr>
              <a:t>2011; 36(21 Suppl):S96-109; </a:t>
            </a:r>
            <a:r>
              <a:rPr lang="en-US" sz="1100" dirty="0" smtClean="0">
                <a:solidFill>
                  <a:srgbClr val="002060"/>
                </a:solidFill>
              </a:rPr>
              <a:t>Don </a:t>
            </a:r>
            <a:r>
              <a:rPr lang="en-US" sz="1100" dirty="0">
                <a:solidFill>
                  <a:srgbClr val="002060"/>
                </a:solidFill>
              </a:rPr>
              <a:t>AS, Carragee E. </a:t>
            </a:r>
            <a:r>
              <a:rPr lang="en-US" sz="1100" i="1" dirty="0">
                <a:solidFill>
                  <a:srgbClr val="002060"/>
                </a:solidFill>
              </a:rPr>
              <a:t>Spine</a:t>
            </a:r>
            <a:r>
              <a:rPr lang="en-US" sz="1100" dirty="0">
                <a:solidFill>
                  <a:srgbClr val="002060"/>
                </a:solidFill>
              </a:rPr>
              <a:t> </a:t>
            </a:r>
            <a:r>
              <a:rPr lang="en-US" sz="1100" i="1" dirty="0">
                <a:solidFill>
                  <a:srgbClr val="002060"/>
                </a:solidFill>
              </a:rPr>
              <a:t>J</a:t>
            </a:r>
            <a:r>
              <a:rPr lang="en-US" sz="1100" dirty="0">
                <a:solidFill>
                  <a:srgbClr val="002060"/>
                </a:solidFill>
              </a:rPr>
              <a:t> 2008; 8(1):258-65; </a:t>
            </a:r>
            <a:r>
              <a:rPr lang="en-US" sz="1100" dirty="0" smtClean="0">
                <a:solidFill>
                  <a:srgbClr val="002060"/>
                </a:solidFill>
              </a:rPr>
              <a:t/>
            </a:r>
            <a:br>
              <a:rPr lang="en-US" sz="1100" dirty="0" smtClean="0">
                <a:solidFill>
                  <a:srgbClr val="002060"/>
                </a:solidFill>
              </a:rPr>
            </a:br>
            <a:r>
              <a:rPr lang="en-US" sz="1100" dirty="0" smtClean="0">
                <a:solidFill>
                  <a:srgbClr val="002060"/>
                </a:solidFill>
              </a:rPr>
              <a:t>Jacobs </a:t>
            </a:r>
            <a:r>
              <a:rPr lang="en-US" sz="1100" dirty="0">
                <a:solidFill>
                  <a:srgbClr val="002060"/>
                </a:solidFill>
              </a:rPr>
              <a:t>WC </a:t>
            </a:r>
            <a:r>
              <a:rPr lang="en-US" sz="1100" i="1" dirty="0">
                <a:solidFill>
                  <a:srgbClr val="002060"/>
                </a:solidFill>
              </a:rPr>
              <a:t>et al. Eur Spine J </a:t>
            </a:r>
            <a:r>
              <a:rPr lang="en-US" sz="1100" dirty="0">
                <a:solidFill>
                  <a:srgbClr val="002060"/>
                </a:solidFill>
              </a:rPr>
              <a:t>2011; 20(4):513-22; Kovacs FM </a:t>
            </a:r>
            <a:r>
              <a:rPr lang="en-US" sz="1100" i="1" dirty="0">
                <a:solidFill>
                  <a:srgbClr val="002060"/>
                </a:solidFill>
              </a:rPr>
              <a:t>et al. Spine (Phila Pa 1976) </a:t>
            </a:r>
            <a:r>
              <a:rPr lang="en-US" sz="1100" dirty="0">
                <a:solidFill>
                  <a:srgbClr val="002060"/>
                </a:solidFill>
              </a:rPr>
              <a:t>2011; 36(20):E1335-51; </a:t>
            </a:r>
            <a:r>
              <a:rPr lang="en-US" sz="1100" dirty="0" smtClean="0">
                <a:solidFill>
                  <a:srgbClr val="002060"/>
                </a:solidFill>
              </a:rPr>
              <a:t/>
            </a:r>
            <a:br>
              <a:rPr lang="en-US" sz="1100" dirty="0" smtClean="0">
                <a:solidFill>
                  <a:srgbClr val="002060"/>
                </a:solidFill>
              </a:rPr>
            </a:br>
            <a:r>
              <a:rPr lang="en-US" sz="1100" dirty="0" smtClean="0">
                <a:solidFill>
                  <a:srgbClr val="002060"/>
                </a:solidFill>
              </a:rPr>
              <a:t>Martin </a:t>
            </a:r>
            <a:r>
              <a:rPr lang="en-US" sz="1100" dirty="0">
                <a:solidFill>
                  <a:srgbClr val="002060"/>
                </a:solidFill>
              </a:rPr>
              <a:t>CR </a:t>
            </a:r>
            <a:r>
              <a:rPr lang="en-US" sz="1100" i="1" dirty="0">
                <a:solidFill>
                  <a:srgbClr val="002060"/>
                </a:solidFill>
              </a:rPr>
              <a:t>et al. Spine (Phila Pa 1976) </a:t>
            </a:r>
            <a:r>
              <a:rPr lang="en-US" sz="1100" dirty="0">
                <a:solidFill>
                  <a:srgbClr val="002060"/>
                </a:solidFill>
              </a:rPr>
              <a:t>2007; 32(16):1791-8; Mirza SK, Deyo RA. </a:t>
            </a:r>
            <a:r>
              <a:rPr lang="en-US" sz="1100" i="1" dirty="0">
                <a:solidFill>
                  <a:srgbClr val="002060"/>
                </a:solidFill>
              </a:rPr>
              <a:t>Spine (Phila Pa 1976)</a:t>
            </a:r>
            <a:r>
              <a:rPr lang="en-US" sz="1100" dirty="0">
                <a:solidFill>
                  <a:srgbClr val="002060"/>
                </a:solidFill>
              </a:rPr>
              <a:t> 2007; 32(7):</a:t>
            </a:r>
            <a:r>
              <a:rPr lang="en-US" sz="1100" dirty="0" smtClean="0">
                <a:solidFill>
                  <a:srgbClr val="002060"/>
                </a:solidFill>
              </a:rPr>
              <a:t>816-23</a:t>
            </a:r>
            <a:r>
              <a:rPr lang="en-US" sz="1100" dirty="0">
                <a:solidFill>
                  <a:srgbClr val="002060"/>
                </a:solidFill>
              </a:rPr>
              <a:t>; </a:t>
            </a:r>
            <a:r>
              <a:rPr lang="en-US" sz="1100" dirty="0" smtClean="0">
                <a:solidFill>
                  <a:srgbClr val="002060"/>
                </a:solidFill>
              </a:rPr>
              <a:t/>
            </a:r>
            <a:br>
              <a:rPr lang="en-US" sz="1100" dirty="0" smtClean="0">
                <a:solidFill>
                  <a:srgbClr val="002060"/>
                </a:solidFill>
              </a:rPr>
            </a:br>
            <a:r>
              <a:rPr lang="en-US" sz="1100" dirty="0" smtClean="0">
                <a:solidFill>
                  <a:srgbClr val="002060"/>
                </a:solidFill>
              </a:rPr>
              <a:t>Mroz </a:t>
            </a:r>
            <a:r>
              <a:rPr lang="en-US" sz="1100" dirty="0">
                <a:solidFill>
                  <a:srgbClr val="002060"/>
                </a:solidFill>
              </a:rPr>
              <a:t>TE et al</a:t>
            </a:r>
            <a:r>
              <a:rPr lang="en-US" sz="1100" i="1" dirty="0">
                <a:solidFill>
                  <a:srgbClr val="002060"/>
                </a:solidFill>
              </a:rPr>
              <a:t>. Spine (Phila Pa 1976)</a:t>
            </a:r>
            <a:r>
              <a:rPr lang="en-US" sz="1100" dirty="0">
                <a:solidFill>
                  <a:srgbClr val="002060"/>
                </a:solidFill>
              </a:rPr>
              <a:t> 2011; 36(21 Suppl):</a:t>
            </a:r>
            <a:r>
              <a:rPr lang="en-US" sz="1100" dirty="0" smtClean="0">
                <a:solidFill>
                  <a:srgbClr val="002060"/>
                </a:solidFill>
              </a:rPr>
              <a:t>S75-86; Weinstein </a:t>
            </a:r>
            <a:r>
              <a:rPr lang="en-US" sz="1100" dirty="0">
                <a:solidFill>
                  <a:srgbClr val="002060"/>
                </a:solidFill>
              </a:rPr>
              <a:t>JN </a:t>
            </a:r>
            <a:r>
              <a:rPr lang="en-US" sz="1100" i="1" dirty="0">
                <a:solidFill>
                  <a:srgbClr val="002060"/>
                </a:solidFill>
              </a:rPr>
              <a:t>et al. N Engl J Med</a:t>
            </a:r>
            <a:r>
              <a:rPr lang="en-US" sz="1100" dirty="0">
                <a:solidFill>
                  <a:srgbClr val="002060"/>
                </a:solidFill>
              </a:rPr>
              <a:t> 2007; 356(22):2257-70; </a:t>
            </a:r>
          </a:p>
        </p:txBody>
      </p:sp>
    </p:spTree>
    <p:extLst>
      <p:ext uri="{BB962C8B-B14F-4D97-AF65-F5344CB8AC3E}">
        <p14:creationId xmlns:p14="http://schemas.microsoft.com/office/powerpoint/2010/main" val="578485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332656"/>
            <a:ext cx="7826375" cy="820291"/>
          </a:xfrm>
        </p:spPr>
        <p:txBody>
          <a:bodyPr>
            <a:noAutofit/>
          </a:bodyPr>
          <a:lstStyle/>
          <a:p>
            <a:r>
              <a:rPr lang="es-MX" sz="3200" noProof="0" dirty="0" smtClean="0"/>
              <a:t>Procedimientos Quirúrgicos No Recomendados </a:t>
            </a:r>
            <a:endParaRPr lang="es-MX" sz="3200" noProof="0" dirty="0"/>
          </a:p>
        </p:txBody>
      </p:sp>
      <p:sp>
        <p:nvSpPr>
          <p:cNvPr id="2" name="Slide Number Placeholder 1"/>
          <p:cNvSpPr>
            <a:spLocks noGrp="1"/>
          </p:cNvSpPr>
          <p:nvPr>
            <p:ph type="sldNum" sz="quarter" idx="4294967295"/>
          </p:nvPr>
        </p:nvSpPr>
        <p:spPr>
          <a:xfrm>
            <a:off x="6948264" y="6335266"/>
            <a:ext cx="2133600" cy="365125"/>
          </a:xfrm>
        </p:spPr>
        <p:txBody>
          <a:bodyPr/>
          <a:lstStyle/>
          <a:p>
            <a:pPr>
              <a:defRPr/>
            </a:pPr>
            <a:fld id="{B3661B37-38BF-421F-9EFE-18817586476B}" type="slidenum">
              <a:rPr lang="en-US" smtClean="0"/>
              <a:pPr>
                <a:defRPr/>
              </a:pPr>
              <a:t>19</a:t>
            </a:fld>
            <a:endParaRPr lang="en-US" dirty="0"/>
          </a:p>
        </p:txBody>
      </p:sp>
      <p:sp>
        <p:nvSpPr>
          <p:cNvPr id="7" name="Content Placeholder 5"/>
          <p:cNvSpPr txBox="1">
            <a:spLocks/>
          </p:cNvSpPr>
          <p:nvPr/>
        </p:nvSpPr>
        <p:spPr>
          <a:xfrm>
            <a:off x="250825" y="1556792"/>
            <a:ext cx="8642350" cy="4401205"/>
          </a:xfrm>
          <a:prstGeom prst="rect">
            <a:avLst/>
          </a:prstGeom>
        </p:spPr>
        <p:txBody>
          <a:bodyPr>
            <a:sp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177800" indent="-177800">
              <a:spcAft>
                <a:spcPts val="1200"/>
              </a:spcAft>
              <a:buClr>
                <a:srgbClr val="002060"/>
              </a:buClr>
              <a:buFont typeface="Arial" pitchFamily="34" charset="0"/>
              <a:buChar char="•"/>
            </a:pPr>
            <a:r>
              <a:rPr lang="es-MX" sz="2000" b="1" dirty="0" smtClean="0">
                <a:solidFill>
                  <a:schemeClr val="tx2"/>
                </a:solidFill>
              </a:rPr>
              <a:t>Calidad de la evidencia convincente para recomendación negativa</a:t>
            </a:r>
          </a:p>
          <a:p>
            <a:pPr marL="360363" lvl="1" indent="-182563" eaLnBrk="1" hangingPunct="1">
              <a:spcBef>
                <a:spcPts val="0"/>
              </a:spcBef>
              <a:spcAft>
                <a:spcPts val="600"/>
              </a:spcAft>
              <a:buClr>
                <a:srgbClr val="002060"/>
              </a:buClr>
              <a:buFont typeface="Arial" pitchFamily="34" charset="0"/>
              <a:buChar char="•"/>
            </a:pPr>
            <a:r>
              <a:rPr lang="es-MX" sz="2000" b="1" dirty="0" smtClean="0">
                <a:solidFill>
                  <a:srgbClr val="002060"/>
                </a:solidFill>
              </a:rPr>
              <a:t>Artroplastía de disco</a:t>
            </a:r>
          </a:p>
          <a:p>
            <a:pPr marL="719138" lvl="2" indent="-185738" defTabSz="1079500">
              <a:spcAft>
                <a:spcPts val="600"/>
              </a:spcAft>
              <a:buClr>
                <a:srgbClr val="002060"/>
              </a:buClr>
              <a:buFont typeface="Arial" pitchFamily="34" charset="0"/>
              <a:buChar char="•"/>
            </a:pPr>
            <a:r>
              <a:rPr lang="es-MX" sz="2000" dirty="0" smtClean="0">
                <a:solidFill>
                  <a:srgbClr val="002060"/>
                </a:solidFill>
              </a:rPr>
              <a:t>Sin diferencias de artrodesis (fusión)</a:t>
            </a:r>
          </a:p>
          <a:p>
            <a:pPr marL="719138" lvl="2" indent="-185738">
              <a:spcAft>
                <a:spcPts val="1800"/>
              </a:spcAft>
              <a:buClr>
                <a:srgbClr val="002060"/>
              </a:buClr>
              <a:buFont typeface="Arial" pitchFamily="34" charset="0"/>
              <a:buChar char="•"/>
            </a:pPr>
            <a:r>
              <a:rPr lang="es-MX" sz="2000" dirty="0" smtClean="0">
                <a:solidFill>
                  <a:srgbClr val="002060"/>
                </a:solidFill>
              </a:rPr>
              <a:t>Resultados pobres en casos de lumbalgia no-específica</a:t>
            </a:r>
          </a:p>
          <a:p>
            <a:pPr marL="360363" lvl="1" indent="-182563" eaLnBrk="1" hangingPunct="1">
              <a:spcBef>
                <a:spcPts val="0"/>
              </a:spcBef>
              <a:spcAft>
                <a:spcPts val="600"/>
              </a:spcAft>
              <a:buClr>
                <a:srgbClr val="002060"/>
              </a:buClr>
              <a:buFont typeface="Arial" pitchFamily="34" charset="0"/>
              <a:buChar char="•"/>
            </a:pPr>
            <a:r>
              <a:rPr lang="es-MX" sz="2000" b="1" dirty="0" smtClean="0">
                <a:solidFill>
                  <a:srgbClr val="002060"/>
                </a:solidFill>
              </a:rPr>
              <a:t>Estabilización dinámica </a:t>
            </a:r>
            <a:r>
              <a:rPr lang="es-MX" sz="2000" dirty="0" smtClean="0">
                <a:solidFill>
                  <a:srgbClr val="002060"/>
                </a:solidFill>
              </a:rPr>
              <a:t>(espaciadores dinámicos o estáticos)</a:t>
            </a:r>
          </a:p>
          <a:p>
            <a:pPr marL="719138" lvl="3" indent="-185738">
              <a:spcAft>
                <a:spcPts val="1800"/>
              </a:spcAft>
              <a:buClr>
                <a:srgbClr val="002060"/>
              </a:buClr>
              <a:buFont typeface="Arial" pitchFamily="34" charset="0"/>
              <a:buChar char="•"/>
            </a:pPr>
            <a:r>
              <a:rPr lang="es-MX" sz="2000" dirty="0" smtClean="0">
                <a:solidFill>
                  <a:srgbClr val="002060"/>
                </a:solidFill>
              </a:rPr>
              <a:t>Sin evidencia que soporte su uso en lumbalgia crónica</a:t>
            </a:r>
          </a:p>
          <a:p>
            <a:pPr marL="360363" lvl="1" indent="-182563" eaLnBrk="1" hangingPunct="1">
              <a:spcBef>
                <a:spcPts val="0"/>
              </a:spcBef>
              <a:spcAft>
                <a:spcPts val="600"/>
              </a:spcAft>
              <a:buClr>
                <a:srgbClr val="002060"/>
              </a:buClr>
              <a:buFont typeface="Arial" pitchFamily="34" charset="0"/>
              <a:buChar char="•"/>
            </a:pPr>
            <a:r>
              <a:rPr lang="es-MX" sz="2000" b="1" dirty="0" smtClean="0">
                <a:solidFill>
                  <a:srgbClr val="002060"/>
                </a:solidFill>
              </a:rPr>
              <a:t>Electroterapia intradiscal (IDET)</a:t>
            </a:r>
          </a:p>
          <a:p>
            <a:pPr marL="719138" lvl="3" indent="-185738">
              <a:spcAft>
                <a:spcPts val="1800"/>
              </a:spcAft>
              <a:buClr>
                <a:srgbClr val="002060"/>
              </a:buClr>
              <a:buFont typeface="Arial" pitchFamily="34" charset="0"/>
              <a:buChar char="•"/>
            </a:pPr>
            <a:r>
              <a:rPr lang="es-MX" sz="2000" dirty="0" smtClean="0">
                <a:solidFill>
                  <a:srgbClr val="002060"/>
                </a:solidFill>
              </a:rPr>
              <a:t>Alivio del dolor muy modesto</a:t>
            </a:r>
          </a:p>
          <a:p>
            <a:pPr marL="360363" lvl="1" indent="-182563" eaLnBrk="1" hangingPunct="1">
              <a:spcBef>
                <a:spcPts val="0"/>
              </a:spcBef>
              <a:spcAft>
                <a:spcPts val="600"/>
              </a:spcAft>
              <a:buClr>
                <a:srgbClr val="002060"/>
              </a:buClr>
              <a:buFont typeface="Arial" pitchFamily="34" charset="0"/>
              <a:buChar char="•"/>
            </a:pPr>
            <a:r>
              <a:rPr lang="es-MX" sz="2000" b="1" dirty="0" smtClean="0">
                <a:solidFill>
                  <a:srgbClr val="002060"/>
                </a:solidFill>
              </a:rPr>
              <a:t>Nucleoplastía</a:t>
            </a:r>
          </a:p>
          <a:p>
            <a:pPr marL="719138" lvl="3" indent="-185738">
              <a:spcAft>
                <a:spcPts val="1200"/>
              </a:spcAft>
              <a:buClr>
                <a:srgbClr val="002060"/>
              </a:buClr>
              <a:buFont typeface="Arial" pitchFamily="34" charset="0"/>
              <a:buChar char="•"/>
            </a:pPr>
            <a:r>
              <a:rPr lang="es-MX" sz="2000" dirty="0" smtClean="0">
                <a:solidFill>
                  <a:srgbClr val="002060"/>
                </a:solidFill>
              </a:rPr>
              <a:t>La mejora en dolor axial es menor del 50%</a:t>
            </a:r>
            <a:endParaRPr lang="es-MX" sz="2000" dirty="0">
              <a:solidFill>
                <a:srgbClr val="002060"/>
              </a:solidFill>
            </a:endParaRPr>
          </a:p>
        </p:txBody>
      </p:sp>
      <p:sp>
        <p:nvSpPr>
          <p:cNvPr id="8" name="Rectangle 7"/>
          <p:cNvSpPr/>
          <p:nvPr/>
        </p:nvSpPr>
        <p:spPr>
          <a:xfrm>
            <a:off x="107504" y="6453336"/>
            <a:ext cx="8642350" cy="338554"/>
          </a:xfrm>
          <a:prstGeom prst="rect">
            <a:avLst/>
          </a:prstGeom>
        </p:spPr>
        <p:txBody>
          <a:bodyPr lIns="91440" tIns="0" rIns="0" bIns="0" anchor="b" anchorCtr="0">
            <a:spAutoFit/>
          </a:bodyPr>
          <a:lstStyle/>
          <a:p>
            <a:pPr marL="0" lvl="4"/>
            <a:r>
              <a:rPr lang="en-US" sz="1100" dirty="0">
                <a:solidFill>
                  <a:srgbClr val="002060"/>
                </a:solidFill>
              </a:rPr>
              <a:t>Carragee EJ. </a:t>
            </a:r>
            <a:r>
              <a:rPr lang="en-US" sz="1100" i="1" dirty="0">
                <a:solidFill>
                  <a:srgbClr val="002060"/>
                </a:solidFill>
              </a:rPr>
              <a:t>Current Orthopaedics </a:t>
            </a:r>
            <a:r>
              <a:rPr lang="en-US" sz="1100" dirty="0">
                <a:solidFill>
                  <a:srgbClr val="002060"/>
                </a:solidFill>
              </a:rPr>
              <a:t>2007; 21(1):9-16; Derby R </a:t>
            </a:r>
            <a:r>
              <a:rPr lang="en-US" sz="1100" i="1" dirty="0">
                <a:solidFill>
                  <a:srgbClr val="002060"/>
                </a:solidFill>
              </a:rPr>
              <a:t>et al. Spine J </a:t>
            </a:r>
            <a:r>
              <a:rPr lang="en-US" sz="1100" dirty="0">
                <a:solidFill>
                  <a:srgbClr val="002060"/>
                </a:solidFill>
              </a:rPr>
              <a:t>2008; 8(1):80-95; </a:t>
            </a:r>
            <a:r>
              <a:rPr lang="en-US" sz="1100" dirty="0" smtClean="0">
                <a:solidFill>
                  <a:srgbClr val="002060"/>
                </a:solidFill>
              </a:rPr>
              <a:t/>
            </a:r>
            <a:br>
              <a:rPr lang="en-US" sz="1100" dirty="0" smtClean="0">
                <a:solidFill>
                  <a:srgbClr val="002060"/>
                </a:solidFill>
              </a:rPr>
            </a:br>
            <a:r>
              <a:rPr lang="en-US" sz="1100" dirty="0" smtClean="0">
                <a:solidFill>
                  <a:srgbClr val="002060"/>
                </a:solidFill>
              </a:rPr>
              <a:t>Derby </a:t>
            </a:r>
            <a:r>
              <a:rPr lang="en-US" sz="1100" dirty="0">
                <a:solidFill>
                  <a:srgbClr val="002060"/>
                </a:solidFill>
              </a:rPr>
              <a:t>R </a:t>
            </a:r>
            <a:r>
              <a:rPr lang="en-US" sz="1100" i="1" dirty="0">
                <a:solidFill>
                  <a:srgbClr val="002060"/>
                </a:solidFill>
              </a:rPr>
              <a:t>et al. Spine J</a:t>
            </a:r>
            <a:r>
              <a:rPr lang="en-US" sz="1100" dirty="0">
                <a:solidFill>
                  <a:srgbClr val="002060"/>
                </a:solidFill>
              </a:rPr>
              <a:t> 2008; 8(1):</a:t>
            </a:r>
            <a:r>
              <a:rPr lang="en-US" sz="1100" dirty="0" smtClean="0">
                <a:solidFill>
                  <a:srgbClr val="002060"/>
                </a:solidFill>
              </a:rPr>
              <a:t>150-9; Don </a:t>
            </a:r>
            <a:r>
              <a:rPr lang="en-US" sz="1100" dirty="0">
                <a:solidFill>
                  <a:srgbClr val="002060"/>
                </a:solidFill>
              </a:rPr>
              <a:t>AS, Carragee E. </a:t>
            </a:r>
            <a:r>
              <a:rPr lang="en-US" sz="1100" i="1" dirty="0">
                <a:solidFill>
                  <a:srgbClr val="002060"/>
                </a:solidFill>
              </a:rPr>
              <a:t>Spine J </a:t>
            </a:r>
            <a:r>
              <a:rPr lang="en-US" sz="1100" dirty="0">
                <a:solidFill>
                  <a:srgbClr val="002060"/>
                </a:solidFill>
              </a:rPr>
              <a:t>2008; 8(1):258-65.</a:t>
            </a:r>
          </a:p>
        </p:txBody>
      </p:sp>
    </p:spTree>
    <p:extLst>
      <p:ext uri="{BB962C8B-B14F-4D97-AF65-F5344CB8AC3E}">
        <p14:creationId xmlns:p14="http://schemas.microsoft.com/office/powerpoint/2010/main" val="331498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noProof="0" dirty="0" smtClean="0"/>
              <a:t>Comité de Desarrollo</a:t>
            </a:r>
          </a:p>
        </p:txBody>
      </p:sp>
      <p:sp>
        <p:nvSpPr>
          <p:cNvPr id="4" name="Rectangle 3"/>
          <p:cNvSpPr/>
          <p:nvPr/>
        </p:nvSpPr>
        <p:spPr>
          <a:xfrm>
            <a:off x="395288" y="1443038"/>
            <a:ext cx="2881312" cy="5401479"/>
          </a:xfrm>
          <a:prstGeom prst="rect">
            <a:avLst/>
          </a:prstGeom>
        </p:spPr>
        <p:txBody>
          <a:bodyPr>
            <a:spAutoFit/>
          </a:bodyPr>
          <a:lstStyle/>
          <a:p>
            <a:pPr>
              <a:defRPr/>
            </a:pPr>
            <a:r>
              <a:rPr lang="en-CA" sz="1600" b="1" dirty="0">
                <a:solidFill>
                  <a:prstClr val="black"/>
                </a:solidFill>
                <a:ea typeface="SimSun" pitchFamily="2" charset="-122"/>
              </a:rPr>
              <a:t>Mario H. Cardiel, MD, MSc</a:t>
            </a:r>
          </a:p>
          <a:p>
            <a:pPr>
              <a:defRPr/>
            </a:pPr>
            <a:r>
              <a:rPr lang="en-CA" sz="1600" dirty="0">
                <a:solidFill>
                  <a:srgbClr val="0C6FCF">
                    <a:lumMod val="75000"/>
                  </a:srgbClr>
                </a:solidFill>
                <a:ea typeface="SimSun" pitchFamily="2" charset="-122"/>
              </a:rPr>
              <a:t>Rheumatologist</a:t>
            </a:r>
          </a:p>
          <a:p>
            <a:pPr>
              <a:defRPr/>
            </a:pPr>
            <a:r>
              <a:rPr lang="en-US" sz="1600" dirty="0">
                <a:solidFill>
                  <a:srgbClr val="0C6FCF">
                    <a:lumMod val="75000"/>
                  </a:srgbClr>
                </a:solidFill>
                <a:ea typeface="SimSun" pitchFamily="2" charset="-122"/>
              </a:rPr>
              <a:t>Morelia</a:t>
            </a:r>
            <a:r>
              <a:rPr lang="en-CA" sz="1600" dirty="0">
                <a:solidFill>
                  <a:srgbClr val="0C6FCF">
                    <a:lumMod val="75000"/>
                  </a:srgbClr>
                </a:solidFill>
                <a:ea typeface="SimSun" pitchFamily="2" charset="-122"/>
              </a:rPr>
              <a:t>, Mexico</a:t>
            </a:r>
          </a:p>
          <a:p>
            <a:pPr>
              <a:defRPr/>
            </a:pPr>
            <a:r>
              <a:rPr lang="en-CA" sz="1600" dirty="0">
                <a:solidFill>
                  <a:prstClr val="white"/>
                </a:solidFill>
                <a:ea typeface="SimSun" pitchFamily="2" charset="-122"/>
              </a:rPr>
              <a:t> </a:t>
            </a:r>
            <a:endParaRPr lang="en-CA" sz="2400" dirty="0">
              <a:solidFill>
                <a:prstClr val="white"/>
              </a:solidFill>
              <a:ea typeface="SimSun" pitchFamily="2" charset="-122"/>
            </a:endParaRPr>
          </a:p>
          <a:p>
            <a:pPr>
              <a:defRPr/>
            </a:pPr>
            <a:r>
              <a:rPr lang="en-CA" sz="1600" b="1" dirty="0" smtClean="0">
                <a:solidFill>
                  <a:prstClr val="black"/>
                </a:solidFill>
                <a:ea typeface="SimSun" pitchFamily="2" charset="-122"/>
              </a:rPr>
              <a:t>Andrei </a:t>
            </a:r>
            <a:r>
              <a:rPr lang="en-CA" sz="1600" b="1" dirty="0">
                <a:solidFill>
                  <a:prstClr val="black"/>
                </a:solidFill>
                <a:ea typeface="SimSun" pitchFamily="2" charset="-122"/>
              </a:rPr>
              <a:t>Danilov, MD, DSc</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Moscow, Russia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Smail Daoudi, MD</a:t>
            </a:r>
          </a:p>
          <a:p>
            <a:pPr>
              <a:defRPr/>
            </a:pPr>
            <a:r>
              <a:rPr lang="en-CA" sz="1600" dirty="0">
                <a:solidFill>
                  <a:srgbClr val="0C6FCF">
                    <a:lumMod val="75000"/>
                  </a:srgbClr>
                </a:solidFill>
                <a:ea typeface="SimSun" pitchFamily="2" charset="-122"/>
              </a:rPr>
              <a:t>Neurologist</a:t>
            </a:r>
          </a:p>
          <a:p>
            <a:pPr>
              <a:defRPr/>
            </a:pPr>
            <a:r>
              <a:rPr lang="fr-CA" sz="1600" dirty="0">
                <a:solidFill>
                  <a:srgbClr val="0C6FCF">
                    <a:lumMod val="75000"/>
                  </a:srgbClr>
                </a:solidFill>
                <a:ea typeface="SimSun" pitchFamily="2" charset="-122"/>
              </a:rPr>
              <a:t>Tizi Ouzou, Algeria</a:t>
            </a:r>
          </a:p>
          <a:p>
            <a:pPr>
              <a:defRPr/>
            </a:pPr>
            <a:endParaRPr lang="fr-CA" sz="1600" dirty="0">
              <a:solidFill>
                <a:prstClr val="white"/>
              </a:solidFill>
              <a:ea typeface="SimSun" pitchFamily="2" charset="-122"/>
            </a:endParaRPr>
          </a:p>
          <a:p>
            <a:pPr>
              <a:defRPr/>
            </a:pPr>
            <a:r>
              <a:rPr lang="fr-CA" sz="1600" b="1" dirty="0">
                <a:solidFill>
                  <a:prstClr val="black"/>
                </a:solidFill>
                <a:ea typeface="SimSun" pitchFamily="2" charset="-122"/>
              </a:rPr>
              <a:t>João Batista S. Garcia, MD, PhD</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Anesthesiologist</a:t>
            </a:r>
          </a:p>
          <a:p>
            <a:pPr>
              <a:defRPr/>
            </a:pPr>
            <a:r>
              <a:rPr lang="en-CA" sz="1600" dirty="0">
                <a:solidFill>
                  <a:srgbClr val="0C6FCF">
                    <a:lumMod val="75000"/>
                  </a:srgbClr>
                </a:solidFill>
                <a:ea typeface="SimSun" pitchFamily="2" charset="-122"/>
              </a:rPr>
              <a:t>S</a:t>
            </a:r>
            <a:r>
              <a:rPr lang="fr-CA" sz="1600" dirty="0">
                <a:solidFill>
                  <a:srgbClr val="0C6FCF">
                    <a:lumMod val="75000"/>
                  </a:srgbClr>
                </a:solidFill>
                <a:ea typeface="SimSun" pitchFamily="2" charset="-122"/>
              </a:rPr>
              <a:t>ã</a:t>
            </a:r>
            <a:r>
              <a:rPr lang="en-CA" sz="1600" dirty="0">
                <a:solidFill>
                  <a:srgbClr val="0C6FCF">
                    <a:lumMod val="75000"/>
                  </a:srgbClr>
                </a:solidFill>
                <a:ea typeface="SimSun" pitchFamily="2" charset="-122"/>
              </a:rPr>
              <a:t>o Luis, Brazil</a:t>
            </a:r>
          </a:p>
          <a:p>
            <a:pPr>
              <a:defRPr/>
            </a:pPr>
            <a:endParaRPr lang="en-CA" sz="1700" dirty="0" smtClean="0">
              <a:solidFill>
                <a:prstClr val="white"/>
              </a:solidFill>
              <a:ea typeface="SimSun" pitchFamily="2" charset="-122"/>
            </a:endParaRPr>
          </a:p>
          <a:p>
            <a:pPr>
              <a:defRPr/>
            </a:pPr>
            <a:r>
              <a:rPr lang="en-CA" sz="1600" b="1" dirty="0">
                <a:solidFill>
                  <a:prstClr val="black"/>
                </a:solidFill>
                <a:ea typeface="SimSun" pitchFamily="2" charset="-122"/>
              </a:rPr>
              <a:t>Yuzhou Guan, MD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Beijing, China</a:t>
            </a:r>
          </a:p>
          <a:p>
            <a:pPr>
              <a:defRPr/>
            </a:pPr>
            <a:endParaRPr lang="en-CA" sz="1700" dirty="0">
              <a:solidFill>
                <a:prstClr val="white"/>
              </a:solidFill>
              <a:ea typeface="SimSun" pitchFamily="2" charset="-122"/>
            </a:endParaRPr>
          </a:p>
          <a:p>
            <a:pPr>
              <a:defRPr/>
            </a:pPr>
            <a:r>
              <a:rPr lang="fr-CA" sz="1700" dirty="0">
                <a:solidFill>
                  <a:prstClr val="white"/>
                </a:solidFill>
                <a:ea typeface="SimSun" pitchFamily="2" charset="-122"/>
              </a:rPr>
              <a:t> </a:t>
            </a:r>
            <a:endParaRPr lang="en-CA" sz="1700" dirty="0">
              <a:solidFill>
                <a:prstClr val="white"/>
              </a:solidFill>
              <a:ea typeface="SimSun" pitchFamily="2" charset="-122"/>
            </a:endParaRPr>
          </a:p>
        </p:txBody>
      </p:sp>
      <p:sp>
        <p:nvSpPr>
          <p:cNvPr id="5" name="Rectangle 4"/>
          <p:cNvSpPr/>
          <p:nvPr/>
        </p:nvSpPr>
        <p:spPr>
          <a:xfrm>
            <a:off x="3276600" y="1443038"/>
            <a:ext cx="2805113" cy="4278094"/>
          </a:xfrm>
          <a:prstGeom prst="rect">
            <a:avLst/>
          </a:prstGeom>
        </p:spPr>
        <p:txBody>
          <a:bodyPr>
            <a:spAutoFit/>
          </a:bodyPr>
          <a:lstStyle/>
          <a:p>
            <a:pPr>
              <a:defRPr/>
            </a:pPr>
            <a:r>
              <a:rPr lang="en-CA" sz="1600" b="1" dirty="0" smtClean="0">
                <a:solidFill>
                  <a:prstClr val="black"/>
                </a:solidFill>
                <a:ea typeface="SimSun" pitchFamily="2" charset="-122"/>
              </a:rPr>
              <a:t>Supranee </a:t>
            </a:r>
            <a:r>
              <a:rPr lang="en-CA" sz="1600" b="1" dirty="0">
                <a:solidFill>
                  <a:prstClr val="black"/>
                </a:solidFill>
                <a:ea typeface="SimSun" pitchFamily="2" charset="-122"/>
              </a:rPr>
              <a:t>Niruthisard, MD</a:t>
            </a:r>
          </a:p>
          <a:p>
            <a:pPr>
              <a:defRPr/>
            </a:pPr>
            <a:r>
              <a:rPr lang="en-CA" sz="1600" dirty="0">
                <a:solidFill>
                  <a:srgbClr val="0C6FCF">
                    <a:lumMod val="75000"/>
                  </a:srgbClr>
                </a:solidFill>
                <a:ea typeface="SimSun" pitchFamily="2" charset="-122"/>
              </a:rPr>
              <a:t>Pain Specialist</a:t>
            </a:r>
          </a:p>
          <a:p>
            <a:pPr>
              <a:defRPr/>
            </a:pPr>
            <a:r>
              <a:rPr lang="en-CA" sz="1600" dirty="0">
                <a:solidFill>
                  <a:srgbClr val="0C6FCF">
                    <a:lumMod val="75000"/>
                  </a:srgbClr>
                </a:solidFill>
                <a:ea typeface="SimSun" pitchFamily="2" charset="-122"/>
              </a:rPr>
              <a:t>Bangkok, Thailand</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Germán Ochoa, MD</a:t>
            </a:r>
          </a:p>
          <a:p>
            <a:pPr>
              <a:defRPr/>
            </a:pPr>
            <a:r>
              <a:rPr lang="en-CA" sz="1600" dirty="0">
                <a:solidFill>
                  <a:srgbClr val="0C6FCF">
                    <a:lumMod val="75000"/>
                  </a:srgbClr>
                </a:solidFill>
                <a:ea typeface="SimSun" pitchFamily="2" charset="-122"/>
              </a:rPr>
              <a:t>Orthopedist</a:t>
            </a:r>
          </a:p>
          <a:p>
            <a:pPr>
              <a:defRPr/>
            </a:pPr>
            <a:r>
              <a:rPr lang="en-CA" sz="1600" dirty="0">
                <a:solidFill>
                  <a:srgbClr val="0C6FCF">
                    <a:lumMod val="75000"/>
                  </a:srgbClr>
                </a:solidFill>
                <a:ea typeface="SimSun" pitchFamily="2" charset="-122"/>
              </a:rPr>
              <a:t>Bogotá, Colombia</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Milton Raff, </a:t>
            </a:r>
            <a:r>
              <a:rPr lang="en-CA" sz="1600" b="1" dirty="0" smtClean="0">
                <a:solidFill>
                  <a:prstClr val="black"/>
                </a:solidFill>
                <a:ea typeface="SimSun" pitchFamily="2" charset="-122"/>
              </a:rPr>
              <a:t>MD, BSc</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Cape Town, South </a:t>
            </a:r>
            <a:r>
              <a:rPr lang="en-CA" sz="1600" dirty="0" smtClean="0">
                <a:solidFill>
                  <a:srgbClr val="0C6FCF">
                    <a:lumMod val="75000"/>
                  </a:srgbClr>
                </a:solidFill>
                <a:ea typeface="SimSun" pitchFamily="2" charset="-122"/>
              </a:rPr>
              <a:t>Africa</a:t>
            </a:r>
          </a:p>
          <a:p>
            <a:pPr>
              <a:defRPr/>
            </a:pPr>
            <a:endParaRPr lang="en-CA" sz="1600" dirty="0">
              <a:solidFill>
                <a:srgbClr val="0C6FCF">
                  <a:lumMod val="75000"/>
                </a:srgbClr>
              </a:solidFill>
              <a:ea typeface="SimSun" pitchFamily="2" charset="-122"/>
            </a:endParaRPr>
          </a:p>
          <a:p>
            <a:pPr>
              <a:defRPr/>
            </a:pPr>
            <a:r>
              <a:rPr lang="en-CA" sz="1600" b="1" dirty="0">
                <a:solidFill>
                  <a:prstClr val="black"/>
                </a:solidFill>
                <a:ea typeface="SimSun" pitchFamily="2" charset="-122"/>
              </a:rPr>
              <a:t>Raymond L. Rosales, MD, PhD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Manila, Philippines</a:t>
            </a:r>
          </a:p>
          <a:p>
            <a:pPr>
              <a:defRPr/>
            </a:pPr>
            <a:endParaRPr lang="en-CA" sz="1600" dirty="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4801314"/>
          </a:xfrm>
          <a:prstGeom prst="rect">
            <a:avLst/>
          </a:prstGeom>
        </p:spPr>
        <p:txBody>
          <a:bodyPr>
            <a:spAutoFit/>
          </a:bodyPr>
          <a:lstStyle/>
          <a:p>
            <a:pPr>
              <a:defRPr/>
            </a:pPr>
            <a:r>
              <a:rPr lang="en-CA" sz="1600" b="1" dirty="0" smtClean="0">
                <a:solidFill>
                  <a:prstClr val="black"/>
                </a:solidFill>
                <a:ea typeface="SimSun" pitchFamily="2" charset="-122"/>
              </a:rPr>
              <a:t>Jose </a:t>
            </a:r>
            <a:r>
              <a:rPr lang="en-CA" sz="1600" b="1" dirty="0">
                <a:solidFill>
                  <a:prstClr val="black"/>
                </a:solidFill>
                <a:ea typeface="SimSun" pitchFamily="2" charset="-122"/>
              </a:rPr>
              <a:t>Antonio San Juan, MD</a:t>
            </a:r>
          </a:p>
          <a:p>
            <a:pPr>
              <a:defRPr/>
            </a:pPr>
            <a:r>
              <a:rPr lang="en-CA" sz="1600" dirty="0">
                <a:solidFill>
                  <a:srgbClr val="0C6FCF">
                    <a:lumMod val="75000"/>
                  </a:srgbClr>
                </a:solidFill>
                <a:ea typeface="SimSun" pitchFamily="2" charset="-122"/>
              </a:rPr>
              <a:t>Orthopedic Surgeon</a:t>
            </a:r>
          </a:p>
          <a:p>
            <a:pPr>
              <a:defRPr/>
            </a:pPr>
            <a:r>
              <a:rPr lang="en-CA" sz="1600" dirty="0">
                <a:solidFill>
                  <a:srgbClr val="0C6FCF">
                    <a:lumMod val="75000"/>
                  </a:srgbClr>
                </a:solidFill>
                <a:ea typeface="SimSun" pitchFamily="2" charset="-122"/>
              </a:rPr>
              <a:t>Cebu City, Philippines</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Ammar Salti, MD</a:t>
            </a: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Abu Dhabi, United Arab Emirates</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Xinping Tian, MD</a:t>
            </a:r>
          </a:p>
          <a:p>
            <a:pPr>
              <a:defRPr/>
            </a:pPr>
            <a:r>
              <a:rPr lang="en-CA" sz="1600" dirty="0">
                <a:solidFill>
                  <a:srgbClr val="0C6FCF">
                    <a:lumMod val="75000"/>
                  </a:srgbClr>
                </a:solidFill>
                <a:ea typeface="SimSun" pitchFamily="2" charset="-122"/>
              </a:rPr>
              <a:t>Rheumatologist</a:t>
            </a:r>
          </a:p>
          <a:p>
            <a:pPr>
              <a:defRPr/>
            </a:pPr>
            <a:r>
              <a:rPr lang="en-CA" sz="1600" dirty="0">
                <a:solidFill>
                  <a:srgbClr val="0C6FCF">
                    <a:lumMod val="75000"/>
                  </a:srgbClr>
                </a:solidFill>
                <a:ea typeface="SimSun" pitchFamily="2" charset="-122"/>
              </a:rPr>
              <a:t>Beijing, China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Işin Ünal-Çevik, MD, PhD</a:t>
            </a:r>
          </a:p>
          <a:p>
            <a:pPr>
              <a:defRPr/>
            </a:pPr>
            <a:r>
              <a:rPr lang="en-CA" sz="1600" dirty="0">
                <a:solidFill>
                  <a:srgbClr val="0C6FCF">
                    <a:lumMod val="75000"/>
                  </a:srgbClr>
                </a:solidFill>
                <a:ea typeface="SimSun" pitchFamily="2" charset="-122"/>
              </a:rPr>
              <a:t>Neurologist, Neuroscientist and Pain Specialist</a:t>
            </a:r>
          </a:p>
          <a:p>
            <a:pPr>
              <a:defRPr/>
            </a:pPr>
            <a:r>
              <a:rPr lang="en-CA" sz="1600" dirty="0" smtClean="0">
                <a:solidFill>
                  <a:srgbClr val="0C6FCF">
                    <a:lumMod val="75000"/>
                  </a:srgbClr>
                </a:solidFill>
                <a:ea typeface="SimSun" pitchFamily="2" charset="-122"/>
              </a:rPr>
              <a:t>Ankara</a:t>
            </a:r>
            <a:r>
              <a:rPr lang="en-CA" sz="1600" dirty="0">
                <a:solidFill>
                  <a:srgbClr val="0C6FCF">
                    <a:lumMod val="75000"/>
                  </a:srgbClr>
                </a:solidFill>
                <a:ea typeface="SimSun" pitchFamily="2" charset="-122"/>
              </a:rPr>
              <a:t>, Turkey</a:t>
            </a:r>
          </a:p>
          <a:p>
            <a:pPr>
              <a:defRPr/>
            </a:pPr>
            <a:r>
              <a:rPr lang="en-CA" sz="1600" dirty="0">
                <a:solidFill>
                  <a:srgbClr val="0C6FCF">
                    <a:lumMod val="75000"/>
                  </a:srgbClr>
                </a:solidFill>
                <a:ea typeface="SimSun" pitchFamily="2" charset="-122"/>
              </a:rPr>
              <a:t> </a:t>
            </a: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625725" y="6365875"/>
            <a:ext cx="4447179"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A7F1E65-B4B3-4EEC-8530-999F7F9C999E}"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3936934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MX" sz="3200" noProof="0" dirty="0" smtClean="0"/>
              <a:t>Tratamiento Invasivo/Quirúrgico para Lumbalgia*</a:t>
            </a:r>
            <a:endParaRPr lang="es-MX" sz="1200" b="0" noProof="0" dirty="0"/>
          </a:p>
        </p:txBody>
      </p:sp>
      <p:sp>
        <p:nvSpPr>
          <p:cNvPr id="4" name="Slide Number Placeholder 3"/>
          <p:cNvSpPr>
            <a:spLocks noGrp="1"/>
          </p:cNvSpPr>
          <p:nvPr>
            <p:ph type="sldNum" sz="quarter" idx="4294967295"/>
          </p:nvPr>
        </p:nvSpPr>
        <p:spPr>
          <a:xfrm>
            <a:off x="6759575" y="6492875"/>
            <a:ext cx="2133600" cy="365125"/>
          </a:xfrm>
        </p:spPr>
        <p:txBody>
          <a:bodyPr/>
          <a:lstStyle/>
          <a:p>
            <a:pPr>
              <a:defRPr/>
            </a:pPr>
            <a:fld id="{B3661B37-38BF-421F-9EFE-18817586476B}" type="slidenum">
              <a:rPr lang="en-US" smtClean="0"/>
              <a:pPr>
                <a:defRPr/>
              </a:pPr>
              <a:t>20</a:t>
            </a:fld>
            <a:endParaRPr lang="en-US" dirty="0"/>
          </a:p>
        </p:txBody>
      </p:sp>
      <p:sp>
        <p:nvSpPr>
          <p:cNvPr id="7" name="Rectangle 6"/>
          <p:cNvSpPr/>
          <p:nvPr/>
        </p:nvSpPr>
        <p:spPr>
          <a:xfrm>
            <a:off x="179512" y="5782325"/>
            <a:ext cx="8642350" cy="1031051"/>
          </a:xfrm>
          <a:prstGeom prst="rect">
            <a:avLst/>
          </a:prstGeom>
        </p:spPr>
        <p:txBody>
          <a:bodyPr lIns="0" tIns="0" rIns="0" bIns="0" anchor="b" anchorCtr="0">
            <a:spAutoFit/>
          </a:bodyPr>
          <a:lstStyle/>
          <a:p>
            <a:pPr marL="0" lvl="4" eaLnBrk="1" hangingPunct="1">
              <a:spcAft>
                <a:spcPts val="0"/>
              </a:spcAft>
              <a:buNone/>
            </a:pPr>
            <a:r>
              <a:rPr lang="en-US" sz="1200" b="1" dirty="0" smtClean="0">
                <a:solidFill>
                  <a:srgbClr val="002060"/>
                </a:solidFill>
              </a:rPr>
              <a:t>*</a:t>
            </a:r>
            <a:r>
              <a:rPr lang="es-MX" sz="1200" b="1" dirty="0" smtClean="0">
                <a:solidFill>
                  <a:srgbClr val="002060"/>
                </a:solidFill>
              </a:rPr>
              <a:t>El nivel de evidencia es moderado para todos los procedimientos mencionados</a:t>
            </a:r>
          </a:p>
          <a:p>
            <a:pPr marL="0" lvl="4"/>
            <a:r>
              <a:rPr lang="en-US" sz="1100" dirty="0" smtClean="0">
                <a:solidFill>
                  <a:srgbClr val="002060"/>
                </a:solidFill>
              </a:rPr>
              <a:t>Brox JI </a:t>
            </a:r>
            <a:r>
              <a:rPr lang="en-US" sz="1100" i="1" dirty="0" smtClean="0">
                <a:solidFill>
                  <a:srgbClr val="002060"/>
                </a:solidFill>
              </a:rPr>
              <a:t>et al. Spine (Phila Pa 1976) </a:t>
            </a:r>
            <a:r>
              <a:rPr lang="en-US" sz="1100" dirty="0" smtClean="0">
                <a:solidFill>
                  <a:srgbClr val="002060"/>
                </a:solidFill>
              </a:rPr>
              <a:t>2003; 28(17):1913-21; Chou R </a:t>
            </a:r>
            <a:r>
              <a:rPr lang="en-US" sz="1100" i="1" dirty="0" smtClean="0">
                <a:solidFill>
                  <a:srgbClr val="002060"/>
                </a:solidFill>
              </a:rPr>
              <a:t>et al. Spine (Phila Pa 1976) </a:t>
            </a:r>
            <a:r>
              <a:rPr lang="en-US" sz="1100" dirty="0" smtClean="0">
                <a:solidFill>
                  <a:srgbClr val="002060"/>
                </a:solidFill>
              </a:rPr>
              <a:t>2009 May 1;34(10):1066-77; </a:t>
            </a:r>
            <a:br>
              <a:rPr lang="en-US" sz="1100" dirty="0" smtClean="0">
                <a:solidFill>
                  <a:srgbClr val="002060"/>
                </a:solidFill>
              </a:rPr>
            </a:br>
            <a:r>
              <a:rPr lang="en-US" sz="1100" dirty="0" smtClean="0">
                <a:solidFill>
                  <a:srgbClr val="002060"/>
                </a:solidFill>
              </a:rPr>
              <a:t>Manchikanti L </a:t>
            </a:r>
            <a:r>
              <a:rPr lang="en-US" sz="1100" i="1" dirty="0" smtClean="0">
                <a:solidFill>
                  <a:srgbClr val="002060"/>
                </a:solidFill>
              </a:rPr>
              <a:t>et al. Pain Physician </a:t>
            </a:r>
            <a:r>
              <a:rPr lang="en-US" sz="1100" dirty="0" smtClean="0">
                <a:solidFill>
                  <a:srgbClr val="002060"/>
                </a:solidFill>
              </a:rPr>
              <a:t>2009; 12(4):699-802; Ramos-Remus CR </a:t>
            </a:r>
            <a:r>
              <a:rPr lang="en-US" sz="1100" i="1" dirty="0" smtClean="0">
                <a:solidFill>
                  <a:srgbClr val="002060"/>
                </a:solidFill>
              </a:rPr>
              <a:t>et al. Curr Med Res Opin </a:t>
            </a:r>
            <a:r>
              <a:rPr lang="en-US" sz="1100" dirty="0" smtClean="0">
                <a:solidFill>
                  <a:srgbClr val="002060"/>
                </a:solidFill>
              </a:rPr>
              <a:t>2004; 20(5):691-8; </a:t>
            </a:r>
            <a:br>
              <a:rPr lang="en-US" sz="1100" dirty="0" smtClean="0">
                <a:solidFill>
                  <a:srgbClr val="002060"/>
                </a:solidFill>
              </a:rPr>
            </a:br>
            <a:r>
              <a:rPr lang="en-CA" sz="1100" dirty="0" smtClean="0">
                <a:solidFill>
                  <a:schemeClr val="tx2"/>
                </a:solidFill>
              </a:rPr>
              <a:t>Savigny P </a:t>
            </a:r>
            <a:r>
              <a:rPr lang="en-CA" sz="1100" i="1" dirty="0" smtClean="0">
                <a:solidFill>
                  <a:schemeClr val="tx2"/>
                </a:solidFill>
              </a:rPr>
              <a:t>et al. Low Back Pain: Early Management of Persistent Non-specific Low Back Pain</a:t>
            </a:r>
            <a:r>
              <a:rPr lang="en-CA" sz="1100" dirty="0" smtClean="0">
                <a:solidFill>
                  <a:schemeClr val="tx2"/>
                </a:solidFill>
              </a:rPr>
              <a:t>. National Collaborating Centre for Primary Care and Royal College of General Practitioners; London, UK: 2009; </a:t>
            </a:r>
            <a:r>
              <a:rPr lang="en-US" sz="1100" dirty="0" smtClean="0">
                <a:solidFill>
                  <a:srgbClr val="002060"/>
                </a:solidFill>
              </a:rPr>
              <a:t>Staal JB </a:t>
            </a:r>
            <a:r>
              <a:rPr lang="en-US" sz="1100" i="1" dirty="0" smtClean="0">
                <a:solidFill>
                  <a:srgbClr val="002060"/>
                </a:solidFill>
              </a:rPr>
              <a:t>et al. Spine (Phila Pa 1976)</a:t>
            </a:r>
            <a:r>
              <a:rPr lang="en-US" sz="1100" dirty="0" smtClean="0">
                <a:solidFill>
                  <a:srgbClr val="002060"/>
                </a:solidFill>
              </a:rPr>
              <a:t> 2009; 34(1):49-59; </a:t>
            </a:r>
            <a:br>
              <a:rPr lang="en-US" sz="1100" dirty="0" smtClean="0">
                <a:solidFill>
                  <a:srgbClr val="002060"/>
                </a:solidFill>
              </a:rPr>
            </a:br>
            <a:r>
              <a:rPr lang="en-CA" sz="1100" dirty="0" smtClean="0">
                <a:solidFill>
                  <a:schemeClr val="tx2"/>
                </a:solidFill>
                <a:ea typeface="MS PGothic" pitchFamily="34" charset="-128"/>
              </a:rPr>
              <a:t>Toward Optimized Practice. </a:t>
            </a:r>
            <a:r>
              <a:rPr lang="en-CA" sz="1100" i="1" dirty="0" smtClean="0">
                <a:solidFill>
                  <a:schemeClr val="tx2"/>
                </a:solidFill>
                <a:ea typeface="MS PGothic" pitchFamily="34" charset="-128"/>
              </a:rPr>
              <a:t>Guidelines for the Evidence-Informed Primary Care Management of Low Back Pain. </a:t>
            </a:r>
            <a:r>
              <a:rPr lang="en-CA" sz="1100" dirty="0" smtClean="0">
                <a:solidFill>
                  <a:schemeClr val="tx2"/>
                </a:solidFill>
                <a:ea typeface="MS PGothic" pitchFamily="34" charset="-128"/>
              </a:rPr>
              <a:t>Edmonton, AB: 2009.</a:t>
            </a:r>
            <a:endParaRPr lang="en-US" sz="1100"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91453590"/>
              </p:ext>
            </p:extLst>
          </p:nvPr>
        </p:nvGraphicFramePr>
        <p:xfrm>
          <a:off x="179511" y="1556792"/>
          <a:ext cx="8713663" cy="4136066"/>
        </p:xfrm>
        <a:graphic>
          <a:graphicData uri="http://schemas.openxmlformats.org/drawingml/2006/table">
            <a:tbl>
              <a:tblPr firstRow="1" bandRow="1">
                <a:tableStyleId>{5C22544A-7EE6-4342-B048-85BDC9FD1C3A}</a:tableStyleId>
              </a:tblPr>
              <a:tblGrid>
                <a:gridCol w="3600401"/>
                <a:gridCol w="5113262"/>
              </a:tblGrid>
              <a:tr h="391226">
                <a:tc>
                  <a:txBody>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es-MX" sz="1800" b="1" i="0" u="none" strike="noStrike" kern="1200" cap="none" normalizeH="0" baseline="0" noProof="0" dirty="0" smtClean="0">
                          <a:ln>
                            <a:noFill/>
                          </a:ln>
                          <a:solidFill>
                            <a:schemeClr val="bg1"/>
                          </a:solidFill>
                          <a:effectLst/>
                          <a:latin typeface="+mn-lt"/>
                          <a:ea typeface="ＭＳ Ｐゴシック" pitchFamily="34" charset="-128"/>
                          <a:cs typeface="+mn-cs"/>
                        </a:rPr>
                        <a:t>Procedimiento</a:t>
                      </a:r>
                    </a:p>
                  </a:txBody>
                  <a:tcPr marT="45723" marB="45723" anchor="ctr" horzOverflow="overflow"/>
                </a:tc>
                <a:tc>
                  <a:txBody>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s-MX" sz="1800" b="1" i="0" u="none" strike="noStrike" cap="none" normalizeH="0" baseline="0" noProof="0" dirty="0" smtClean="0">
                          <a:ln>
                            <a:noFill/>
                          </a:ln>
                          <a:solidFill>
                            <a:schemeClr val="bg1"/>
                          </a:solidFill>
                          <a:effectLst/>
                          <a:latin typeface="+mn-lt"/>
                          <a:ea typeface="ＭＳ Ｐゴシック" pitchFamily="34" charset="-128"/>
                          <a:cs typeface="Arial" charset="0"/>
                        </a:rPr>
                        <a:t>Detalles</a:t>
                      </a:r>
                    </a:p>
                  </a:txBody>
                  <a:tcPr marR="27432" marT="45723" marB="45723" anchor="ctr" horzOverflow="overflow"/>
                </a:tc>
              </a:tr>
              <a:tr h="610961">
                <a:tc>
                  <a:txBody>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s-MX" sz="1600" b="0" i="0" u="none" strike="noStrike" kern="1200" cap="none" normalizeH="0" baseline="0" noProof="0" dirty="0" smtClean="0">
                          <a:ln>
                            <a:noFill/>
                          </a:ln>
                          <a:solidFill>
                            <a:srgbClr val="002060"/>
                          </a:solidFill>
                          <a:effectLst/>
                          <a:latin typeface="+mn-lt"/>
                          <a:ea typeface="ＭＳ Ｐゴシック" pitchFamily="34" charset="-128"/>
                          <a:cs typeface="+mn-cs"/>
                        </a:rPr>
                        <a:t>Estimulación de la médula espinal</a:t>
                      </a:r>
                    </a:p>
                  </a:txBody>
                  <a:tcPr marT="45723" marB="45723" anchor="ctr" horzOverflow="overflow"/>
                </a:tc>
                <a:tc>
                  <a:txBody>
                    <a:bodyPr/>
                    <a:lstStyle/>
                    <a:p>
                      <a:pPr marL="196850" marR="0" lvl="0" indent="-107950" algn="l" defTabSz="914400" rtl="0" eaLnBrk="0" fontAlgn="base" latinLnBrk="0" hangingPunct="0">
                        <a:lnSpc>
                          <a:spcPct val="100000"/>
                        </a:lnSpc>
                        <a:spcBef>
                          <a:spcPct val="0"/>
                        </a:spcBef>
                        <a:spcAft>
                          <a:spcPts val="0"/>
                        </a:spcAft>
                        <a:buClrTx/>
                        <a:buSzTx/>
                        <a:buFont typeface="Arial" pitchFamily="34" charset="0"/>
                        <a:buChar char="•"/>
                        <a:tabLst/>
                      </a:pPr>
                      <a:r>
                        <a:rPr kumimoji="0" lang="es-MX" sz="1600" b="0" i="0" u="none" strike="noStrike" cap="none" normalizeH="0" baseline="0" noProof="0" dirty="0" smtClean="0">
                          <a:ln>
                            <a:noFill/>
                          </a:ln>
                          <a:solidFill>
                            <a:srgbClr val="002060"/>
                          </a:solidFill>
                          <a:effectLst/>
                          <a:latin typeface="+mn-lt"/>
                          <a:ea typeface="ＭＳ Ｐゴシック" pitchFamily="34" charset="-128"/>
                        </a:rPr>
                        <a:t>Puede reducir el dolor en pacientes en quienes la cirugía </a:t>
                      </a:r>
                      <a:br>
                        <a:rPr kumimoji="0" lang="es-MX" sz="1600" b="0" i="0" u="none" strike="noStrike" cap="none" normalizeH="0" baseline="0" noProof="0" dirty="0" smtClean="0">
                          <a:ln>
                            <a:noFill/>
                          </a:ln>
                          <a:solidFill>
                            <a:srgbClr val="002060"/>
                          </a:solidFill>
                          <a:effectLst/>
                          <a:latin typeface="+mn-lt"/>
                          <a:ea typeface="ＭＳ Ｐゴシック" pitchFamily="34" charset="-128"/>
                        </a:rPr>
                      </a:br>
                      <a:r>
                        <a:rPr kumimoji="0" lang="es-MX" sz="1600" b="0" i="0" u="none" strike="noStrike" cap="none" normalizeH="0" baseline="0" noProof="0" dirty="0" smtClean="0">
                          <a:ln>
                            <a:noFill/>
                          </a:ln>
                          <a:solidFill>
                            <a:srgbClr val="002060"/>
                          </a:solidFill>
                          <a:effectLst/>
                          <a:latin typeface="+mn-lt"/>
                          <a:ea typeface="ＭＳ Ｐゴシック" pitchFamily="34" charset="-128"/>
                        </a:rPr>
                        <a:t>no fue exitosa</a:t>
                      </a:r>
                    </a:p>
                  </a:txBody>
                  <a:tcPr marR="27432" marT="45723" marB="45723" anchor="ctr" horzOverflow="overflow"/>
                </a:tc>
              </a:tr>
              <a:tr h="1329264">
                <a:tc>
                  <a:txBody>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s-MX" sz="1600" b="0" i="0" u="none" strike="noStrike" kern="1200" cap="none" normalizeH="0" baseline="0" noProof="0" dirty="0" smtClean="0">
                          <a:ln>
                            <a:noFill/>
                          </a:ln>
                          <a:solidFill>
                            <a:srgbClr val="002060"/>
                          </a:solidFill>
                          <a:effectLst/>
                          <a:latin typeface="+mn-lt"/>
                          <a:ea typeface="ＭＳ Ｐゴシック" pitchFamily="34" charset="-128"/>
                          <a:cs typeface="+mn-cs"/>
                        </a:rPr>
                        <a:t>Inyección de esteroides facetaria/epidural</a:t>
                      </a:r>
                    </a:p>
                  </a:txBody>
                  <a:tcPr marT="45723" marB="45723" anchor="ctr" horzOverflow="overflow"/>
                </a:tc>
                <a:tc>
                  <a:txBody>
                    <a:bodyPr/>
                    <a:lstStyle/>
                    <a:p>
                      <a:pPr marL="196850" marR="0" lvl="0" indent="-196850"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kern="1200" cap="none" normalizeH="0" baseline="0" noProof="0" dirty="0" smtClean="0">
                          <a:ln>
                            <a:noFill/>
                          </a:ln>
                          <a:solidFill>
                            <a:srgbClr val="002060"/>
                          </a:solidFill>
                          <a:effectLst/>
                          <a:latin typeface="+mn-lt"/>
                          <a:ea typeface="ＭＳ Ｐゴシック" pitchFamily="34" charset="-128"/>
                          <a:cs typeface="Arial" charset="0"/>
                        </a:rPr>
                        <a:t>NO hay diferencias importantes en el control de la lumbalgia a las 24 horas, 3–6 meses o 1 año post-inyección</a:t>
                      </a:r>
                    </a:p>
                    <a:p>
                      <a:pPr marL="196850" marR="0" lvl="0" indent="-196850" algn="l" defTabSz="914400" rtl="0" eaLnBrk="1" fontAlgn="base" latinLnBrk="0" hangingPunct="1">
                        <a:lnSpc>
                          <a:spcPct val="100000"/>
                        </a:lnSpc>
                        <a:spcBef>
                          <a:spcPct val="0"/>
                        </a:spcBef>
                        <a:spcAft>
                          <a:spcPts val="0"/>
                        </a:spcAft>
                        <a:buClrTx/>
                        <a:buSzTx/>
                        <a:buFont typeface="Arial" pitchFamily="34" charset="0"/>
                        <a:buChar char="•"/>
                        <a:tabLst/>
                      </a:pPr>
                      <a:r>
                        <a:rPr kumimoji="0" lang="es-MX" sz="1600" b="0" i="0" u="none" strike="noStrike" cap="none" normalizeH="0" baseline="0" noProof="0" dirty="0" smtClean="0">
                          <a:ln>
                            <a:noFill/>
                          </a:ln>
                          <a:solidFill>
                            <a:srgbClr val="002060"/>
                          </a:solidFill>
                          <a:effectLst/>
                          <a:latin typeface="+mn-lt"/>
                          <a:ea typeface="ＭＳ Ｐゴシック" pitchFamily="34" charset="-128"/>
                          <a:cs typeface="Arial" charset="0"/>
                        </a:rPr>
                        <a:t>NO hay diferencias importantes en la en la discapacidad funcional promedio o en la necesidad de cirugía</a:t>
                      </a:r>
                    </a:p>
                  </a:txBody>
                  <a:tcPr marR="27432" marT="45723" marB="45723" anchor="ctr" horzOverflow="overflow"/>
                </a:tc>
              </a:tr>
              <a:tr h="1747033">
                <a:tc>
                  <a:txBody>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s-MX" sz="1600" b="0" i="0" u="none" strike="noStrike" kern="1200" cap="none" normalizeH="0" baseline="0" noProof="0" dirty="0" smtClean="0">
                          <a:ln>
                            <a:noFill/>
                          </a:ln>
                          <a:solidFill>
                            <a:srgbClr val="002060"/>
                          </a:solidFill>
                          <a:effectLst/>
                          <a:latin typeface="+mn-lt"/>
                          <a:ea typeface="ＭＳ Ｐゴシック" pitchFamily="34" charset="-128"/>
                          <a:cs typeface="+mn-cs"/>
                        </a:rPr>
                        <a:t>Cirugía espinal</a:t>
                      </a:r>
                    </a:p>
                    <a:p>
                      <a:pPr marL="0" marR="0" lvl="0" indent="0" algn="l" defTabSz="914400" rtl="0" eaLnBrk="0" fontAlgn="base" latinLnBrk="0" hangingPunct="0">
                        <a:lnSpc>
                          <a:spcPct val="100000"/>
                        </a:lnSpc>
                        <a:spcBef>
                          <a:spcPct val="0"/>
                        </a:spcBef>
                        <a:spcAft>
                          <a:spcPts val="0"/>
                        </a:spcAft>
                        <a:buClrTx/>
                        <a:buSzTx/>
                        <a:buFontTx/>
                        <a:buNone/>
                        <a:tabLst/>
                      </a:pPr>
                      <a:r>
                        <a:rPr kumimoji="0" lang="es-MX" sz="1600" b="0" i="0" u="none" strike="noStrike" kern="1200" cap="none" normalizeH="0" baseline="0" noProof="0" dirty="0" smtClean="0">
                          <a:ln>
                            <a:noFill/>
                          </a:ln>
                          <a:solidFill>
                            <a:srgbClr val="002060"/>
                          </a:solidFill>
                          <a:effectLst/>
                          <a:latin typeface="+mn-lt"/>
                          <a:ea typeface="ＭＳ Ｐゴシック" pitchFamily="34" charset="-128"/>
                          <a:cs typeface="+mn-cs"/>
                        </a:rPr>
                        <a:t>Fusión </a:t>
                      </a:r>
                      <a:r>
                        <a:rPr kumimoji="0" lang="es-MX" sz="1600" b="0" i="1" u="none" strike="noStrike" kern="1200" cap="none" normalizeH="0" baseline="0" noProof="0" dirty="0" smtClean="0">
                          <a:ln>
                            <a:noFill/>
                          </a:ln>
                          <a:solidFill>
                            <a:srgbClr val="002060"/>
                          </a:solidFill>
                          <a:effectLst/>
                          <a:latin typeface="+mn-lt"/>
                          <a:ea typeface="ＭＳ Ｐゴシック" pitchFamily="34" charset="-128"/>
                          <a:cs typeface="+mn-cs"/>
                        </a:rPr>
                        <a:t>in situ</a:t>
                      </a:r>
                      <a:r>
                        <a:rPr kumimoji="0" lang="es-MX" sz="1600" b="0" i="0" u="none" strike="noStrike" kern="1200" cap="none" normalizeH="0" baseline="0" noProof="0" dirty="0" smtClean="0">
                          <a:ln>
                            <a:noFill/>
                          </a:ln>
                          <a:solidFill>
                            <a:srgbClr val="002060"/>
                          </a:solidFill>
                          <a:effectLst/>
                          <a:latin typeface="+mn-lt"/>
                          <a:ea typeface="ＭＳ Ｐゴシック" pitchFamily="34" charset="-128"/>
                          <a:cs typeface="+mn-cs"/>
                        </a:rPr>
                        <a:t>/instrumentación posterior / instrumentación anterior</a:t>
                      </a:r>
                    </a:p>
                  </a:txBody>
                  <a:tcPr marT="45723" marB="45723" anchor="ctr" horzOverflow="overflow"/>
                </a:tc>
                <a:tc>
                  <a:txBody>
                    <a:bodyPr/>
                    <a:lstStyle/>
                    <a:p>
                      <a:pPr marL="196850" marR="0" lvl="0" indent="-196850"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cap="none" normalizeH="0" baseline="0" noProof="0" dirty="0" smtClean="0">
                          <a:ln>
                            <a:noFill/>
                          </a:ln>
                          <a:solidFill>
                            <a:srgbClr val="002060"/>
                          </a:solidFill>
                          <a:effectLst/>
                          <a:latin typeface="+mn-lt"/>
                          <a:ea typeface="ＭＳ Ｐゴシック" pitchFamily="34" charset="-128"/>
                          <a:cs typeface="Arial" charset="0"/>
                        </a:rPr>
                        <a:t>NO hay diferencias importantes en comparación con  el manejo conservador más ejercicios de rehabilitación.</a:t>
                      </a:r>
                    </a:p>
                    <a:p>
                      <a:pPr marL="196850" marR="0" lvl="0" indent="-196850"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cap="none" normalizeH="0" baseline="0" noProof="0" dirty="0" smtClean="0">
                          <a:ln>
                            <a:noFill/>
                          </a:ln>
                          <a:solidFill>
                            <a:srgbClr val="002060"/>
                          </a:solidFill>
                          <a:effectLst/>
                          <a:latin typeface="+mn-lt"/>
                          <a:ea typeface="ＭＳ Ｐゴシック" pitchFamily="34" charset="-128"/>
                          <a:cs typeface="Arial" charset="0"/>
                        </a:rPr>
                        <a:t>Los procedimientos quirúrgicos aumentan el índice de fusión, pero NO mejoran los resultados clínicos</a:t>
                      </a:r>
                    </a:p>
                    <a:p>
                      <a:pPr marL="196850" marR="0" lvl="0" indent="-196850"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cap="none" normalizeH="0" baseline="0" noProof="0" dirty="0" smtClean="0">
                          <a:ln>
                            <a:noFill/>
                          </a:ln>
                          <a:solidFill>
                            <a:srgbClr val="002060"/>
                          </a:solidFill>
                          <a:effectLst/>
                          <a:latin typeface="+mn-lt"/>
                          <a:ea typeface="ＭＳ Ｐゴシック" pitchFamily="34" charset="-128"/>
                          <a:cs typeface="Arial" charset="0"/>
                        </a:rPr>
                        <a:t>Los procedimientos quirúrgicos resultan en más complicaciones</a:t>
                      </a:r>
                    </a:p>
                  </a:txBody>
                  <a:tcPr marR="27432" marT="45723" marB="45723" anchor="ctr" horzOverflow="overflow"/>
                </a:tc>
              </a:tr>
            </a:tbl>
          </a:graphicData>
        </a:graphic>
      </p:graphicFrame>
    </p:spTree>
    <p:extLst>
      <p:ext uri="{BB962C8B-B14F-4D97-AF65-F5344CB8AC3E}">
        <p14:creationId xmlns:p14="http://schemas.microsoft.com/office/powerpoint/2010/main" val="3847899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Tratamiento Farmacológico</a:t>
            </a:r>
            <a:endParaRPr lang="es-MX" sz="4800" noProof="0" dirty="0">
              <a:solidFill>
                <a:schemeClr val="tx1">
                  <a:lumMod val="50000"/>
                </a:schemeClr>
              </a:solidFill>
            </a:endParaRPr>
          </a:p>
        </p:txBody>
      </p:sp>
    </p:spTree>
    <p:extLst>
      <p:ext uri="{BB962C8B-B14F-4D97-AF65-F5344CB8AC3E}">
        <p14:creationId xmlns:p14="http://schemas.microsoft.com/office/powerpoint/2010/main" val="3212486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4"/>
          <p:cNvSpPr>
            <a:spLocks noGrp="1"/>
          </p:cNvSpPr>
          <p:nvPr>
            <p:ph type="title"/>
          </p:nvPr>
        </p:nvSpPr>
        <p:spPr/>
        <p:txBody>
          <a:bodyPr>
            <a:normAutofit/>
          </a:bodyPr>
          <a:lstStyle/>
          <a:p>
            <a:r>
              <a:rPr lang="es-MX" noProof="0" dirty="0" smtClean="0"/>
              <a:t>Farmacoterapia para Lumbalgia</a:t>
            </a:r>
            <a:endParaRPr lang="es-MX" noProof="0" dirty="0"/>
          </a:p>
        </p:txBody>
      </p:sp>
      <p:sp>
        <p:nvSpPr>
          <p:cNvPr id="331779" name="Content Placeholder 5"/>
          <p:cNvSpPr>
            <a:spLocks noGrp="1"/>
          </p:cNvSpPr>
          <p:nvPr>
            <p:ph idx="1"/>
          </p:nvPr>
        </p:nvSpPr>
        <p:spPr/>
        <p:txBody>
          <a:bodyPr>
            <a:normAutofit fontScale="85000" lnSpcReduction="10000"/>
          </a:bodyPr>
          <a:lstStyle/>
          <a:p>
            <a:pPr marL="339725" indent="-339725">
              <a:lnSpc>
                <a:spcPct val="110000"/>
              </a:lnSpc>
              <a:spcBef>
                <a:spcPts val="600"/>
              </a:spcBef>
              <a:spcAft>
                <a:spcPts val="600"/>
              </a:spcAft>
            </a:pPr>
            <a:r>
              <a:rPr lang="es-MX" sz="3000" dirty="0" smtClean="0"/>
              <a:t>El tratamiento debe balancear las expectativas del paciente sobre el alivio del dolor con el posible efecto analgésico de la terapia</a:t>
            </a:r>
          </a:p>
          <a:p>
            <a:pPr marL="339725" indent="-339725">
              <a:lnSpc>
                <a:spcPct val="110000"/>
              </a:lnSpc>
              <a:spcBef>
                <a:spcPts val="600"/>
              </a:spcBef>
              <a:spcAft>
                <a:spcPts val="600"/>
              </a:spcAft>
            </a:pPr>
            <a:r>
              <a:rPr lang="es-MX" sz="3000" dirty="0" smtClean="0"/>
              <a:t>Los pacientes deben ser educados acerca del medicamento, los objetivos del tratamiento y los resultados esperados</a:t>
            </a:r>
          </a:p>
          <a:p>
            <a:pPr marL="339725" indent="-339725">
              <a:lnSpc>
                <a:spcPct val="110000"/>
              </a:lnSpc>
              <a:spcBef>
                <a:spcPts val="600"/>
              </a:spcBef>
              <a:spcAft>
                <a:spcPts val="600"/>
              </a:spcAft>
            </a:pPr>
            <a:r>
              <a:rPr lang="es-MX" sz="3000" dirty="0" smtClean="0"/>
              <a:t>Los factores psicosociales y los conflictos emocionales son factores de predicción más importantes del resultado del tratamiento que los hallazgos del examen físico o la duración y severidad del dolor</a:t>
            </a:r>
          </a:p>
          <a:p>
            <a:pPr marL="339725" indent="-339725">
              <a:lnSpc>
                <a:spcPct val="110000"/>
              </a:lnSpc>
              <a:spcBef>
                <a:spcPts val="600"/>
              </a:spcBef>
              <a:spcAft>
                <a:spcPts val="600"/>
              </a:spcAft>
            </a:pPr>
            <a:endParaRPr lang="es-MX" sz="3000" noProof="0" dirty="0"/>
          </a:p>
        </p:txBody>
      </p:sp>
      <p:sp>
        <p:nvSpPr>
          <p:cNvPr id="5" name="Slide Number Placeholder 5"/>
          <p:cNvSpPr>
            <a:spLocks noGrp="1"/>
          </p:cNvSpPr>
          <p:nvPr>
            <p:ph type="sldNum" sz="quarter" idx="12"/>
          </p:nvPr>
        </p:nvSpPr>
        <p:spPr/>
        <p:txBody>
          <a:bodyPr/>
          <a:lstStyle/>
          <a:p>
            <a:fld id="{903B8EED-60FF-4798-B00A-5F8F0039E366}" type="slidenum">
              <a:rPr lang="en-CA" smtClean="0">
                <a:solidFill>
                  <a:prstClr val="black"/>
                </a:solidFill>
              </a:rPr>
              <a:pPr/>
              <a:t>22</a:t>
            </a:fld>
            <a:endParaRPr lang="en-CA" dirty="0">
              <a:solidFill>
                <a:prstClr val="black"/>
              </a:solidFill>
            </a:endParaRPr>
          </a:p>
        </p:txBody>
      </p:sp>
      <p:sp>
        <p:nvSpPr>
          <p:cNvPr id="331780" name="Rectangle 6"/>
          <p:cNvSpPr>
            <a:spLocks noChangeArrowheads="1"/>
          </p:cNvSpPr>
          <p:nvPr/>
        </p:nvSpPr>
        <p:spPr bwMode="auto">
          <a:xfrm>
            <a:off x="250825" y="6488373"/>
            <a:ext cx="8642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b">
            <a:spAutoFit/>
          </a:bodyPr>
          <a:lstStyle/>
          <a:p>
            <a:pPr marL="0" lvl="4"/>
            <a:r>
              <a:rPr lang="en-US" sz="1000" dirty="0" smtClean="0">
                <a:solidFill>
                  <a:srgbClr val="002060"/>
                </a:solidFill>
              </a:rPr>
              <a:t>Miller </a:t>
            </a:r>
            <a:r>
              <a:rPr lang="en-US" sz="1000" dirty="0">
                <a:solidFill>
                  <a:srgbClr val="002060"/>
                </a:solidFill>
              </a:rPr>
              <a:t>S. </a:t>
            </a:r>
            <a:r>
              <a:rPr lang="en-US" sz="1000" i="1" dirty="0" smtClean="0">
                <a:solidFill>
                  <a:srgbClr val="002060"/>
                </a:solidFill>
              </a:rPr>
              <a:t>Prim </a:t>
            </a:r>
            <a:r>
              <a:rPr lang="en-US" sz="1000" i="1" dirty="0">
                <a:solidFill>
                  <a:srgbClr val="002060"/>
                </a:solidFill>
              </a:rPr>
              <a:t>Care</a:t>
            </a:r>
            <a:r>
              <a:rPr lang="en-US" sz="1000" dirty="0">
                <a:solidFill>
                  <a:srgbClr val="002060"/>
                </a:solidFill>
              </a:rPr>
              <a:t> </a:t>
            </a:r>
            <a:r>
              <a:rPr lang="en-US" sz="1000" dirty="0" smtClean="0">
                <a:solidFill>
                  <a:srgbClr val="002060"/>
                </a:solidFill>
              </a:rPr>
              <a:t>2012; 39(3</a:t>
            </a:r>
            <a:r>
              <a:rPr lang="en-US" sz="1000" dirty="0">
                <a:solidFill>
                  <a:srgbClr val="002060"/>
                </a:solidFill>
              </a:rPr>
              <a:t>):499-510.</a:t>
            </a:r>
          </a:p>
        </p:txBody>
      </p:sp>
    </p:spTree>
    <p:extLst>
      <p:ext uri="{BB962C8B-B14F-4D97-AF65-F5344CB8AC3E}">
        <p14:creationId xmlns:p14="http://schemas.microsoft.com/office/powerpoint/2010/main" val="4112258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370013"/>
            <a:ext cx="9144000" cy="550703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6350"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fontAlgn="base">
              <a:spcBef>
                <a:spcPct val="0"/>
              </a:spcBef>
              <a:spcAft>
                <a:spcPct val="0"/>
              </a:spcAft>
            </a:pPr>
            <a:endParaRPr lang="th-TH" smtClean="0">
              <a:solidFill>
                <a:srgbClr val="FFFFFF"/>
              </a:solidFill>
              <a:cs typeface="Angsana New" pitchFamily="18" charset="-34"/>
            </a:endParaRPr>
          </a:p>
        </p:txBody>
      </p:sp>
      <p:sp>
        <p:nvSpPr>
          <p:cNvPr id="56377"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n-CA" sz="1200" dirty="0" smtClean="0">
                <a:solidFill>
                  <a:srgbClr val="FFFFFF"/>
                </a:solidFill>
                <a:cs typeface="Angsana New" pitchFamily="18" charset="-34"/>
              </a:rPr>
              <a:t/>
            </a:r>
            <a:br>
              <a:rPr lang="en-CA" sz="1200" dirty="0" smtClean="0">
                <a:solidFill>
                  <a:srgbClr val="FFFFFF"/>
                </a:solidFill>
                <a:cs typeface="Angsana New" pitchFamily="18" charset="-34"/>
              </a:rPr>
            </a:br>
            <a:r>
              <a:rPr lang="en-CA" sz="1200" dirty="0" smtClean="0">
                <a:solidFill>
                  <a:srgbClr val="FFFFFF"/>
                </a:solidFill>
                <a:cs typeface="Angsana New" pitchFamily="18" charset="-34"/>
              </a:rPr>
              <a:t>48</a:t>
            </a:r>
          </a:p>
        </p:txBody>
      </p:sp>
      <p:sp>
        <p:nvSpPr>
          <p:cNvPr id="52" name="Rectangle 51"/>
          <p:cNvSpPr/>
          <p:nvPr/>
        </p:nvSpPr>
        <p:spPr>
          <a:xfrm>
            <a:off x="123193" y="6432808"/>
            <a:ext cx="7690706" cy="538609"/>
          </a:xfrm>
          <a:prstGeom prst="rect">
            <a:avLst/>
          </a:prstGeom>
        </p:spPr>
        <p:txBody>
          <a:bodyPr wrap="square">
            <a:spAutoFit/>
          </a:bodyPr>
          <a:lstStyle/>
          <a:p>
            <a:r>
              <a:rPr lang="es-MX" sz="1200" b="1" dirty="0" smtClean="0">
                <a:solidFill>
                  <a:schemeClr val="bg1"/>
                </a:solidFill>
              </a:rPr>
              <a:t>Coxib = inhibidor específico de COX-2; AINEne = droga antiinflamatoria no-esteroidea no-específica</a:t>
            </a:r>
          </a:p>
          <a:p>
            <a:r>
              <a:rPr lang="fr-FR" sz="1000" dirty="0" smtClean="0">
                <a:solidFill>
                  <a:schemeClr val="bg1"/>
                </a:solidFill>
              </a:rPr>
              <a:t>Scholz J, Woolf  CJ. </a:t>
            </a:r>
            <a:r>
              <a:rPr lang="fr-FR" sz="1000" i="1" dirty="0" smtClean="0">
                <a:solidFill>
                  <a:schemeClr val="bg1"/>
                </a:solidFill>
              </a:rPr>
              <a:t>Nat Neurosci</a:t>
            </a:r>
            <a:r>
              <a:rPr lang="fr-FR" sz="1000" dirty="0" smtClean="0">
                <a:solidFill>
                  <a:schemeClr val="bg1"/>
                </a:solidFill>
              </a:rPr>
              <a:t> 2002; 5(Suppl):1062-7.</a:t>
            </a:r>
          </a:p>
          <a:p>
            <a:endParaRPr lang="en-US" sz="700" dirty="0">
              <a:solidFill>
                <a:prstClr val="white"/>
              </a:solidFill>
            </a:endParaRPr>
          </a:p>
        </p:txBody>
      </p:sp>
      <p:pic>
        <p:nvPicPr>
          <p:cNvPr id="54" name="Picture 50" descr="head and shoulders"/>
          <p:cNvPicPr>
            <a:picLocks noChangeAspect="1" noChangeArrowheads="1"/>
          </p:cNvPicPr>
          <p:nvPr/>
        </p:nvPicPr>
        <p:blipFill>
          <a:blip r:embed="rId3" cstate="print"/>
          <a:srcRect l="3940" t="5711" r="8307" b="9053"/>
          <a:stretch>
            <a:fillRect/>
          </a:stretch>
        </p:blipFill>
        <p:spPr bwMode="auto">
          <a:xfrm>
            <a:off x="5326063" y="1412776"/>
            <a:ext cx="3481387" cy="2870200"/>
          </a:xfrm>
          <a:prstGeom prst="rect">
            <a:avLst/>
          </a:prstGeom>
          <a:noFill/>
          <a:ln w="9525">
            <a:noFill/>
            <a:miter lim="800000"/>
            <a:headEnd/>
            <a:tailEnd/>
          </a:ln>
        </p:spPr>
      </p:pic>
      <p:pic>
        <p:nvPicPr>
          <p:cNvPr id="56" name="Picture 48" descr="Revision_06"/>
          <p:cNvPicPr>
            <a:picLocks noChangeAspect="1" noChangeArrowheads="1"/>
          </p:cNvPicPr>
          <p:nvPr/>
        </p:nvPicPr>
        <p:blipFill>
          <a:blip r:embed="rId4" cstate="print"/>
          <a:srcRect l="893" t="25626" r="1190" b="7396"/>
          <a:stretch>
            <a:fillRect/>
          </a:stretch>
        </p:blipFill>
        <p:spPr bwMode="auto">
          <a:xfrm>
            <a:off x="1387475" y="4581426"/>
            <a:ext cx="6789738" cy="1020762"/>
          </a:xfrm>
          <a:prstGeom prst="rect">
            <a:avLst/>
          </a:prstGeom>
          <a:solidFill>
            <a:schemeClr val="accent3"/>
          </a:solidFill>
          <a:ln w="9525">
            <a:noFill/>
            <a:miter lim="800000"/>
            <a:headEnd/>
            <a:tailEnd/>
          </a:ln>
        </p:spPr>
      </p:pic>
      <p:sp>
        <p:nvSpPr>
          <p:cNvPr id="57" name="Text Box 3"/>
          <p:cNvSpPr txBox="1">
            <a:spLocks noChangeArrowheads="1"/>
          </p:cNvSpPr>
          <p:nvPr/>
        </p:nvSpPr>
        <p:spPr bwMode="auto">
          <a:xfrm>
            <a:off x="2849563" y="5265638"/>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58" name="Rectangle 20"/>
          <p:cNvSpPr>
            <a:spLocks noGrp="1" noChangeArrowheads="1"/>
          </p:cNvSpPr>
          <p:nvPr>
            <p:ph type="title"/>
          </p:nvPr>
        </p:nvSpPr>
        <p:spPr>
          <a:xfrm>
            <a:off x="0" y="188640"/>
            <a:ext cx="9144000" cy="1143000"/>
          </a:xfrm>
        </p:spPr>
        <p:txBody>
          <a:bodyPr vert="horz" lIns="91440" tIns="45720" rIns="91440" bIns="45720" rtlCol="0" anchor="ctr">
            <a:noAutofit/>
          </a:bodyPr>
          <a:lstStyle/>
          <a:p>
            <a:pPr>
              <a:lnSpc>
                <a:spcPct val="85000"/>
              </a:lnSpc>
            </a:pPr>
            <a:r>
              <a:rPr lang="es-MX" sz="3300" dirty="0" smtClean="0"/>
              <a:t>Tratamiento Farmacológico de Dolor Nociceptivo/Inflamatorio Basado en el Mecanismo </a:t>
            </a:r>
            <a:endParaRPr lang="es-MX" sz="3300" dirty="0"/>
          </a:p>
        </p:txBody>
      </p:sp>
      <p:sp>
        <p:nvSpPr>
          <p:cNvPr id="59" name="Text Box 19"/>
          <p:cNvSpPr txBox="1">
            <a:spLocks noChangeArrowheads="1"/>
          </p:cNvSpPr>
          <p:nvPr/>
        </p:nvSpPr>
        <p:spPr bwMode="auto">
          <a:xfrm>
            <a:off x="0" y="3419375"/>
            <a:ext cx="1009403"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nocivo</a:t>
            </a:r>
            <a:endParaRPr lang="es-MX" sz="1400" b="1" dirty="0">
              <a:solidFill>
                <a:srgbClr val="FFFFFF"/>
              </a:solidFill>
            </a:endParaRPr>
          </a:p>
        </p:txBody>
      </p:sp>
      <p:sp>
        <p:nvSpPr>
          <p:cNvPr id="61" name="AutoShape 22"/>
          <p:cNvSpPr>
            <a:spLocks noChangeArrowheads="1"/>
          </p:cNvSpPr>
          <p:nvPr/>
        </p:nvSpPr>
        <p:spPr bwMode="auto">
          <a:xfrm rot="19768217" flipV="1">
            <a:off x="1065213" y="5451376"/>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62" name="AutoShape 23"/>
          <p:cNvSpPr>
            <a:spLocks noChangeArrowheads="1"/>
          </p:cNvSpPr>
          <p:nvPr/>
        </p:nvSpPr>
        <p:spPr bwMode="auto">
          <a:xfrm rot="3196011" flipV="1">
            <a:off x="1047750" y="4395688"/>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64" name="AutoShape 24"/>
          <p:cNvSpPr>
            <a:spLocks noChangeArrowheads="1"/>
          </p:cNvSpPr>
          <p:nvPr/>
        </p:nvSpPr>
        <p:spPr bwMode="auto">
          <a:xfrm rot="19678889">
            <a:off x="908049" y="5080365"/>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65" name="Text Box 25"/>
          <p:cNvSpPr txBox="1">
            <a:spLocks noChangeArrowheads="1"/>
          </p:cNvSpPr>
          <p:nvPr/>
        </p:nvSpPr>
        <p:spPr bwMode="auto">
          <a:xfrm>
            <a:off x="5177642" y="4005163"/>
            <a:ext cx="1643846"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66" name="Text Box 29"/>
          <p:cNvSpPr txBox="1">
            <a:spLocks noChangeArrowheads="1"/>
          </p:cNvSpPr>
          <p:nvPr/>
        </p:nvSpPr>
        <p:spPr bwMode="auto">
          <a:xfrm>
            <a:off x="6319838" y="5506938"/>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67" name="Oval 51"/>
          <p:cNvSpPr>
            <a:spLocks noChangeArrowheads="1"/>
          </p:cNvSpPr>
          <p:nvPr/>
        </p:nvSpPr>
        <p:spPr bwMode="auto">
          <a:xfrm>
            <a:off x="6205538" y="4871938"/>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68" name="Freeform 53"/>
          <p:cNvSpPr>
            <a:spLocks/>
          </p:cNvSpPr>
          <p:nvPr/>
        </p:nvSpPr>
        <p:spPr bwMode="auto">
          <a:xfrm>
            <a:off x="6265863" y="4851301"/>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0" name="AutoShape 56"/>
          <p:cNvSpPr>
            <a:spLocks noChangeArrowheads="1"/>
          </p:cNvSpPr>
          <p:nvPr/>
        </p:nvSpPr>
        <p:spPr bwMode="auto">
          <a:xfrm>
            <a:off x="6745288" y="4816376"/>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71" name="Oval 57"/>
          <p:cNvSpPr>
            <a:spLocks noChangeArrowheads="1"/>
          </p:cNvSpPr>
          <p:nvPr/>
        </p:nvSpPr>
        <p:spPr bwMode="auto">
          <a:xfrm>
            <a:off x="6765925" y="4862413"/>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72" name="AutoShape 58"/>
          <p:cNvSpPr>
            <a:spLocks noChangeArrowheads="1"/>
          </p:cNvSpPr>
          <p:nvPr/>
        </p:nvSpPr>
        <p:spPr bwMode="auto">
          <a:xfrm rot="15931388">
            <a:off x="6712745" y="4848919"/>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73" name="Line 60"/>
          <p:cNvSpPr>
            <a:spLocks noChangeShapeType="1"/>
          </p:cNvSpPr>
          <p:nvPr/>
        </p:nvSpPr>
        <p:spPr bwMode="auto">
          <a:xfrm flipV="1">
            <a:off x="7243763" y="2454176"/>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4" name="Line 61"/>
          <p:cNvSpPr>
            <a:spLocks noChangeShapeType="1"/>
          </p:cNvSpPr>
          <p:nvPr/>
        </p:nvSpPr>
        <p:spPr bwMode="auto">
          <a:xfrm flipH="1" flipV="1">
            <a:off x="6804248" y="1908919"/>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75" name="Freeform 63"/>
          <p:cNvSpPr>
            <a:spLocks/>
          </p:cNvSpPr>
          <p:nvPr/>
        </p:nvSpPr>
        <p:spPr bwMode="auto">
          <a:xfrm>
            <a:off x="6804025" y="4890988"/>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6" name="Oval 64"/>
          <p:cNvSpPr>
            <a:spLocks noChangeArrowheads="1"/>
          </p:cNvSpPr>
          <p:nvPr/>
        </p:nvSpPr>
        <p:spPr bwMode="auto">
          <a:xfrm>
            <a:off x="1512888" y="4589363"/>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77" name="Oval 65"/>
          <p:cNvSpPr>
            <a:spLocks noChangeArrowheads="1"/>
          </p:cNvSpPr>
          <p:nvPr/>
        </p:nvSpPr>
        <p:spPr bwMode="auto">
          <a:xfrm>
            <a:off x="1512888" y="5233888"/>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78" name="Picture 67" descr="pain"/>
          <p:cNvPicPr>
            <a:picLocks noChangeAspect="1" noChangeArrowheads="1"/>
          </p:cNvPicPr>
          <p:nvPr/>
        </p:nvPicPr>
        <p:blipFill>
          <a:blip r:embed="rId5" cstate="print"/>
          <a:srcRect/>
          <a:stretch>
            <a:fillRect/>
          </a:stretch>
        </p:blipFill>
        <p:spPr bwMode="auto">
          <a:xfrm>
            <a:off x="6248400" y="1461988"/>
            <a:ext cx="1436688" cy="1144588"/>
          </a:xfrm>
          <a:prstGeom prst="rect">
            <a:avLst/>
          </a:prstGeom>
          <a:noFill/>
          <a:ln w="9525">
            <a:noFill/>
            <a:miter lim="800000"/>
            <a:headEnd/>
            <a:tailEnd/>
          </a:ln>
        </p:spPr>
      </p:pic>
      <p:sp>
        <p:nvSpPr>
          <p:cNvPr id="79" name="Text Box 68"/>
          <p:cNvSpPr txBox="1">
            <a:spLocks noChangeArrowheads="1"/>
          </p:cNvSpPr>
          <p:nvPr/>
        </p:nvSpPr>
        <p:spPr bwMode="auto">
          <a:xfrm>
            <a:off x="6804248" y="1764903"/>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80" name="TextBox 29"/>
          <p:cNvSpPr txBox="1"/>
          <p:nvPr/>
        </p:nvSpPr>
        <p:spPr>
          <a:xfrm>
            <a:off x="1331640" y="4285183"/>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81" name="Freeform 31"/>
          <p:cNvSpPr/>
          <p:nvPr/>
        </p:nvSpPr>
        <p:spPr>
          <a:xfrm>
            <a:off x="3419872" y="4573215"/>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2" name="TextBox 32"/>
          <p:cNvSpPr txBox="1"/>
          <p:nvPr/>
        </p:nvSpPr>
        <p:spPr>
          <a:xfrm>
            <a:off x="3275856" y="4213175"/>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83" name="TextBox 33"/>
          <p:cNvSpPr txBox="1"/>
          <p:nvPr/>
        </p:nvSpPr>
        <p:spPr>
          <a:xfrm>
            <a:off x="6372200" y="1772816"/>
            <a:ext cx="1643162" cy="307777"/>
          </a:xfrm>
          <a:prstGeom prst="rect">
            <a:avLst/>
          </a:prstGeom>
          <a:noFill/>
        </p:spPr>
        <p:txBody>
          <a:bodyPr wrap="square" rtlCol="0">
            <a:spAutoFit/>
          </a:bodyPr>
          <a:lstStyle/>
          <a:p>
            <a:r>
              <a:rPr lang="es-MX" sz="1400" b="1" dirty="0" smtClean="0">
                <a:solidFill>
                  <a:prstClr val="white"/>
                </a:solidFill>
              </a:rPr>
              <a:t>     Cerebro</a:t>
            </a:r>
            <a:endParaRPr lang="es-MX" sz="1400" b="1" dirty="0">
              <a:solidFill>
                <a:prstClr val="white"/>
              </a:solidFill>
            </a:endParaRPr>
          </a:p>
        </p:txBody>
      </p:sp>
      <p:sp>
        <p:nvSpPr>
          <p:cNvPr id="84" name="Freeform 40"/>
          <p:cNvSpPr/>
          <p:nvPr/>
        </p:nvSpPr>
        <p:spPr>
          <a:xfrm>
            <a:off x="6156176" y="4501207"/>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5" name="Freeform 41"/>
          <p:cNvSpPr/>
          <p:nvPr/>
        </p:nvSpPr>
        <p:spPr>
          <a:xfrm>
            <a:off x="7236296" y="3637111"/>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6" name="Freeform 42"/>
          <p:cNvSpPr/>
          <p:nvPr/>
        </p:nvSpPr>
        <p:spPr>
          <a:xfrm>
            <a:off x="7524328" y="1908919"/>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87" name="AutoShape 23"/>
          <p:cNvSpPr>
            <a:spLocks noChangeArrowheads="1"/>
          </p:cNvSpPr>
          <p:nvPr/>
        </p:nvSpPr>
        <p:spPr bwMode="auto">
          <a:xfrm rot="322006" flipV="1">
            <a:off x="906837" y="4672847"/>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88"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3817131"/>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390779"/>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4978300"/>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409420"/>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92" name="Text Box 26"/>
          <p:cNvSpPr txBox="1">
            <a:spLocks noChangeArrowheads="1"/>
          </p:cNvSpPr>
          <p:nvPr/>
        </p:nvSpPr>
        <p:spPr bwMode="auto">
          <a:xfrm>
            <a:off x="7595964" y="2283410"/>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93" name="Rectangle 46"/>
          <p:cNvSpPr/>
          <p:nvPr/>
        </p:nvSpPr>
        <p:spPr>
          <a:xfrm>
            <a:off x="1043608" y="3494836"/>
            <a:ext cx="2258166" cy="646331"/>
          </a:xfrm>
          <a:prstGeom prst="rect">
            <a:avLst/>
          </a:prstGeom>
        </p:spPr>
        <p:txBody>
          <a:bodyPr wrap="square">
            <a:spAutoFit/>
          </a:bodyPr>
          <a:lstStyle/>
          <a:p>
            <a:pPr defTabSz="815975" eaLnBrk="0" hangingPunct="0">
              <a:buClr>
                <a:srgbClr val="0191CD"/>
              </a:buClr>
            </a:pPr>
            <a:r>
              <a:rPr lang="es-MX" dirty="0" smtClean="0">
                <a:solidFill>
                  <a:schemeClr val="accent2">
                    <a:lumMod val="20000"/>
                    <a:lumOff val="80000"/>
                  </a:schemeClr>
                </a:solidFill>
              </a:rPr>
              <a:t>AINEne/coxibs</a:t>
            </a:r>
            <a:endParaRPr lang="es-MX" sz="1100" dirty="0" smtClean="0">
              <a:solidFill>
                <a:schemeClr val="accent2">
                  <a:lumMod val="20000"/>
                  <a:lumOff val="80000"/>
                </a:schemeClr>
              </a:solidFill>
            </a:endParaRPr>
          </a:p>
          <a:p>
            <a:pPr defTabSz="815975" eaLnBrk="0" hangingPunct="0">
              <a:buClr>
                <a:srgbClr val="0191CD"/>
              </a:buClr>
            </a:pPr>
            <a:r>
              <a:rPr lang="es-MX" dirty="0" smtClean="0">
                <a:solidFill>
                  <a:schemeClr val="accent2">
                    <a:lumMod val="20000"/>
                    <a:lumOff val="80000"/>
                  </a:schemeClr>
                </a:solidFill>
              </a:rPr>
              <a:t>Anestésicos locales</a:t>
            </a:r>
            <a:endParaRPr lang="es-MX" dirty="0">
              <a:solidFill>
                <a:schemeClr val="accent2">
                  <a:lumMod val="20000"/>
                  <a:lumOff val="80000"/>
                </a:schemeClr>
              </a:solidFill>
            </a:endParaRPr>
          </a:p>
        </p:txBody>
      </p:sp>
      <p:cxnSp>
        <p:nvCxnSpPr>
          <p:cNvPr id="94" name="Straight Arrow Connector 2"/>
          <p:cNvCxnSpPr/>
          <p:nvPr/>
        </p:nvCxnSpPr>
        <p:spPr>
          <a:xfrm>
            <a:off x="1907704" y="4121930"/>
            <a:ext cx="0" cy="16325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47"/>
          <p:cNvSpPr/>
          <p:nvPr/>
        </p:nvSpPr>
        <p:spPr>
          <a:xfrm>
            <a:off x="2849563" y="3781127"/>
            <a:ext cx="2258166" cy="369332"/>
          </a:xfrm>
          <a:prstGeom prst="rect">
            <a:avLst/>
          </a:prstGeom>
        </p:spPr>
        <p:txBody>
          <a:bodyPr wrap="square">
            <a:spAutoFit/>
          </a:bodyPr>
          <a:lstStyle/>
          <a:p>
            <a:pPr defTabSz="815975" eaLnBrk="0" hangingPunct="0">
              <a:buClr>
                <a:srgbClr val="0191CD"/>
              </a:buClr>
            </a:pPr>
            <a:r>
              <a:rPr lang="es-MX" dirty="0" smtClean="0">
                <a:solidFill>
                  <a:schemeClr val="accent2">
                    <a:lumMod val="20000"/>
                    <a:lumOff val="80000"/>
                  </a:schemeClr>
                </a:solidFill>
              </a:rPr>
              <a:t> Anestésicos locales</a:t>
            </a:r>
            <a:endParaRPr lang="es-MX" dirty="0">
              <a:solidFill>
                <a:schemeClr val="accent2">
                  <a:lumMod val="20000"/>
                  <a:lumOff val="80000"/>
                </a:schemeClr>
              </a:solidFill>
            </a:endParaRPr>
          </a:p>
        </p:txBody>
      </p:sp>
      <p:cxnSp>
        <p:nvCxnSpPr>
          <p:cNvPr id="96" name="Straight Arrow Connector 48"/>
          <p:cNvCxnSpPr/>
          <p:nvPr/>
        </p:nvCxnSpPr>
        <p:spPr>
          <a:xfrm>
            <a:off x="3851920" y="4121930"/>
            <a:ext cx="0" cy="16325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4"/>
          <p:cNvSpPr/>
          <p:nvPr/>
        </p:nvSpPr>
        <p:spPr>
          <a:xfrm>
            <a:off x="4356674" y="2200809"/>
            <a:ext cx="1963164" cy="1477328"/>
          </a:xfrm>
          <a:prstGeom prst="rect">
            <a:avLst/>
          </a:prstGeom>
        </p:spPr>
        <p:txBody>
          <a:bodyPr wrap="square">
            <a:spAutoFit/>
          </a:bodyPr>
          <a:lstStyle/>
          <a:p>
            <a:pPr marR="0" lvl="0" defTabSz="815975" eaLnBrk="0" fontAlgn="auto" latinLnBrk="0" hangingPunct="0">
              <a:spcBef>
                <a:spcPts val="0"/>
              </a:spcBef>
              <a:buClr>
                <a:srgbClr val="0191CD"/>
              </a:buClr>
              <a:buSzTx/>
              <a:tabLst/>
              <a:defRPr/>
            </a:pPr>
            <a:r>
              <a:rPr kumimoji="0" lang="es-MX" i="0" u="none" strike="noStrike" kern="0" cap="none" spc="0" normalizeH="0" baseline="0" dirty="0" smtClean="0">
                <a:ln>
                  <a:noFill/>
                </a:ln>
                <a:solidFill>
                  <a:schemeClr val="accent2">
                    <a:lumMod val="20000"/>
                    <a:lumOff val="80000"/>
                  </a:schemeClr>
                </a:solidFill>
                <a:effectLst/>
                <a:uLnTx/>
                <a:uFillTx/>
              </a:rPr>
              <a:t>Ligandos α2δ</a:t>
            </a:r>
          </a:p>
          <a:p>
            <a:pPr marR="0" lvl="0" defTabSz="815975" eaLnBrk="0" fontAlgn="auto" latinLnBrk="0" hangingPunct="0">
              <a:spcBef>
                <a:spcPts val="0"/>
              </a:spcBef>
              <a:buClr>
                <a:srgbClr val="0191CD"/>
              </a:buClr>
              <a:buSzTx/>
              <a:tabLst/>
              <a:defRPr/>
            </a:pPr>
            <a:r>
              <a:rPr kumimoji="0" lang="es-MX" i="0" u="none" strike="noStrike" kern="0" cap="none" spc="0" normalizeH="0" baseline="0" dirty="0" smtClean="0">
                <a:ln>
                  <a:noFill/>
                </a:ln>
                <a:solidFill>
                  <a:schemeClr val="accent2">
                    <a:lumMod val="20000"/>
                    <a:lumOff val="80000"/>
                  </a:schemeClr>
                </a:solidFill>
                <a:effectLst/>
                <a:uLnTx/>
                <a:uFillTx/>
              </a:rPr>
              <a:t>Antidepresivos Acetaminofén</a:t>
            </a:r>
          </a:p>
          <a:p>
            <a:pPr lvl="0" defTabSz="815975" eaLnBrk="0" hangingPunct="0">
              <a:buClr>
                <a:srgbClr val="0191CD"/>
              </a:buClr>
            </a:pPr>
            <a:r>
              <a:rPr lang="es-MX" kern="0" dirty="0" smtClean="0">
                <a:solidFill>
                  <a:schemeClr val="accent2">
                    <a:lumMod val="20000"/>
                    <a:lumOff val="80000"/>
                  </a:schemeClr>
                </a:solidFill>
              </a:rPr>
              <a:t>AINEne/coxibs</a:t>
            </a:r>
          </a:p>
          <a:p>
            <a:pPr lvl="0" defTabSz="815975" eaLnBrk="0" hangingPunct="0">
              <a:buClr>
                <a:srgbClr val="0191CD"/>
              </a:buClr>
            </a:pPr>
            <a:r>
              <a:rPr lang="es-MX" kern="0" dirty="0" smtClean="0">
                <a:solidFill>
                  <a:schemeClr val="accent2">
                    <a:lumMod val="20000"/>
                    <a:lumOff val="80000"/>
                  </a:schemeClr>
                </a:solidFill>
              </a:rPr>
              <a:t>Opioides</a:t>
            </a:r>
            <a:endParaRPr lang="es-MX" kern="0" dirty="0">
              <a:solidFill>
                <a:schemeClr val="accent2">
                  <a:lumMod val="20000"/>
                  <a:lumOff val="80000"/>
                </a:schemeClr>
              </a:solidFill>
            </a:endParaRPr>
          </a:p>
        </p:txBody>
      </p:sp>
      <p:cxnSp>
        <p:nvCxnSpPr>
          <p:cNvPr id="98" name="Straight Arrow Connector 49"/>
          <p:cNvCxnSpPr/>
          <p:nvPr/>
        </p:nvCxnSpPr>
        <p:spPr>
          <a:xfrm>
            <a:off x="5128092" y="3678138"/>
            <a:ext cx="420327" cy="360040"/>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7"/>
          <p:cNvSpPr/>
          <p:nvPr/>
        </p:nvSpPr>
        <p:spPr>
          <a:xfrm>
            <a:off x="7936700" y="2984758"/>
            <a:ext cx="1013419" cy="369332"/>
          </a:xfrm>
          <a:prstGeom prst="rect">
            <a:avLst/>
          </a:prstGeom>
        </p:spPr>
        <p:txBody>
          <a:bodyPr wrap="none">
            <a:spAutoFit/>
          </a:bodyPr>
          <a:lstStyle/>
          <a:p>
            <a:pPr lvl="0" defTabSz="815975" eaLnBrk="0" hangingPunct="0">
              <a:buClr>
                <a:srgbClr val="0191CD"/>
              </a:buClr>
            </a:pPr>
            <a:r>
              <a:rPr lang="es-MX" kern="0" dirty="0" smtClean="0">
                <a:solidFill>
                  <a:schemeClr val="accent2">
                    <a:lumMod val="20000"/>
                    <a:lumOff val="80000"/>
                  </a:schemeClr>
                </a:solidFill>
              </a:rPr>
              <a:t>Opioides</a:t>
            </a:r>
            <a:endParaRPr lang="es-MX" kern="0" dirty="0">
              <a:solidFill>
                <a:schemeClr val="accent2">
                  <a:lumMod val="20000"/>
                  <a:lumOff val="80000"/>
                </a:schemeClr>
              </a:solidFill>
            </a:endParaRPr>
          </a:p>
        </p:txBody>
      </p:sp>
      <p:cxnSp>
        <p:nvCxnSpPr>
          <p:cNvPr id="100" name="Straight Arrow Connector 55"/>
          <p:cNvCxnSpPr>
            <a:stCxn id="99" idx="0"/>
          </p:cNvCxnSpPr>
          <p:nvPr/>
        </p:nvCxnSpPr>
        <p:spPr>
          <a:xfrm flipH="1" flipV="1">
            <a:off x="8203728" y="2652742"/>
            <a:ext cx="239682" cy="33201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
          <p:cNvSpPr/>
          <p:nvPr/>
        </p:nvSpPr>
        <p:spPr>
          <a:xfrm>
            <a:off x="712469" y="5723964"/>
            <a:ext cx="2563387" cy="369332"/>
          </a:xfrm>
          <a:prstGeom prst="rect">
            <a:avLst/>
          </a:prstGeom>
        </p:spPr>
        <p:txBody>
          <a:bodyPr wrap="square">
            <a:spAutoFit/>
          </a:bodyPr>
          <a:lstStyle/>
          <a:p>
            <a:r>
              <a:rPr lang="es-MX" b="1" dirty="0" smtClean="0">
                <a:solidFill>
                  <a:srgbClr val="FF99CC"/>
                </a:solidFill>
              </a:rPr>
              <a:t>Sensibilización periférica</a:t>
            </a:r>
            <a:endParaRPr lang="es-MX" dirty="0"/>
          </a:p>
        </p:txBody>
      </p:sp>
      <p:sp>
        <p:nvSpPr>
          <p:cNvPr id="102" name="Rectangle 57"/>
          <p:cNvSpPr/>
          <p:nvPr/>
        </p:nvSpPr>
        <p:spPr>
          <a:xfrm>
            <a:off x="5950956" y="5749470"/>
            <a:ext cx="2563387" cy="369332"/>
          </a:xfrm>
          <a:prstGeom prst="rect">
            <a:avLst/>
          </a:prstGeom>
        </p:spPr>
        <p:txBody>
          <a:bodyPr wrap="square">
            <a:spAutoFit/>
          </a:bodyPr>
          <a:lstStyle/>
          <a:p>
            <a:r>
              <a:rPr lang="es-MX" b="1" dirty="0" smtClean="0">
                <a:solidFill>
                  <a:srgbClr val="FF99CC"/>
                </a:solidFill>
              </a:rPr>
              <a:t>Sensibilización central</a:t>
            </a:r>
            <a:endParaRPr lang="es-MX" dirty="0"/>
          </a:p>
        </p:txBody>
      </p:sp>
      <p:sp>
        <p:nvSpPr>
          <p:cNvPr id="103" name="Rectangle 58"/>
          <p:cNvSpPr/>
          <p:nvPr/>
        </p:nvSpPr>
        <p:spPr>
          <a:xfrm>
            <a:off x="3290306" y="5559671"/>
            <a:ext cx="2563387" cy="369332"/>
          </a:xfrm>
          <a:prstGeom prst="rect">
            <a:avLst/>
          </a:prstGeom>
        </p:spPr>
        <p:txBody>
          <a:bodyPr wrap="square">
            <a:spAutoFit/>
          </a:bodyPr>
          <a:lstStyle/>
          <a:p>
            <a:pPr algn="ctr"/>
            <a:r>
              <a:rPr lang="es-MX" b="1" dirty="0" smtClean="0">
                <a:solidFill>
                  <a:srgbClr val="FF99CC"/>
                </a:solidFill>
              </a:rPr>
              <a:t>inflamación</a:t>
            </a:r>
            <a:endParaRPr lang="es-MX" dirty="0"/>
          </a:p>
        </p:txBody>
      </p:sp>
      <p:cxnSp>
        <p:nvCxnSpPr>
          <p:cNvPr id="104" name="Straight Arrow Connector 59"/>
          <p:cNvCxnSpPr/>
          <p:nvPr/>
        </p:nvCxnSpPr>
        <p:spPr>
          <a:xfrm flipH="1">
            <a:off x="3081294" y="5723964"/>
            <a:ext cx="770626" cy="190361"/>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62"/>
          <p:cNvCxnSpPr/>
          <p:nvPr/>
        </p:nvCxnSpPr>
        <p:spPr>
          <a:xfrm>
            <a:off x="5251450" y="5811738"/>
            <a:ext cx="699506" cy="122399"/>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68"/>
          <p:cNvSpPr/>
          <p:nvPr/>
        </p:nvSpPr>
        <p:spPr>
          <a:xfrm>
            <a:off x="3188163" y="6078214"/>
            <a:ext cx="2665530" cy="369332"/>
          </a:xfrm>
          <a:prstGeom prst="rect">
            <a:avLst/>
          </a:prstGeom>
        </p:spPr>
        <p:txBody>
          <a:bodyPr wrap="square">
            <a:spAutoFit/>
          </a:bodyPr>
          <a:lstStyle/>
          <a:p>
            <a:pPr algn="ctr" defTabSz="815975" eaLnBrk="0" hangingPunct="0">
              <a:buClr>
                <a:srgbClr val="0191CD"/>
              </a:buClr>
            </a:pPr>
            <a:r>
              <a:rPr lang="es-MX" dirty="0" smtClean="0">
                <a:solidFill>
                  <a:schemeClr val="accent2">
                    <a:lumMod val="20000"/>
                    <a:lumOff val="80000"/>
                  </a:schemeClr>
                </a:solidFill>
              </a:rPr>
              <a:t>AINEne/coxibs    Opioides</a:t>
            </a:r>
            <a:endParaRPr lang="es-MX" dirty="0">
              <a:solidFill>
                <a:schemeClr val="accent2">
                  <a:lumMod val="20000"/>
                  <a:lumOff val="80000"/>
                </a:schemeClr>
              </a:solidFill>
            </a:endParaRPr>
          </a:p>
        </p:txBody>
      </p:sp>
      <p:cxnSp>
        <p:nvCxnSpPr>
          <p:cNvPr id="107" name="Straight Arrow Connector 71"/>
          <p:cNvCxnSpPr/>
          <p:nvPr/>
        </p:nvCxnSpPr>
        <p:spPr>
          <a:xfrm flipV="1">
            <a:off x="4050506" y="5872937"/>
            <a:ext cx="161102" cy="220360"/>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74"/>
          <p:cNvCxnSpPr/>
          <p:nvPr/>
        </p:nvCxnSpPr>
        <p:spPr>
          <a:xfrm flipH="1" flipV="1">
            <a:off x="4851132" y="5898370"/>
            <a:ext cx="487124" cy="237147"/>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9" name="Text Box 26"/>
          <p:cNvSpPr txBox="1">
            <a:spLocks noChangeArrowheads="1"/>
          </p:cNvSpPr>
          <p:nvPr/>
        </p:nvSpPr>
        <p:spPr bwMode="auto">
          <a:xfrm>
            <a:off x="7219003" y="4024384"/>
            <a:ext cx="1692986"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a:t>
            </a:r>
            <a:r>
              <a:rPr lang="es-MX" b="1" dirty="0" smtClean="0">
                <a:solidFill>
                  <a:srgbClr val="FF99CC"/>
                </a:solidFill>
                <a:cs typeface="+mn-cs"/>
              </a:rPr>
              <a:t>stímulo ascendente</a:t>
            </a:r>
            <a:endParaRPr lang="es-MX" b="1" dirty="0">
              <a:solidFill>
                <a:srgbClr val="FF99CC"/>
              </a:solidFill>
              <a:cs typeface="+mn-cs"/>
            </a:endParaRPr>
          </a:p>
        </p:txBody>
      </p:sp>
    </p:spTree>
    <p:extLst>
      <p:ext uri="{BB962C8B-B14F-4D97-AF65-F5344CB8AC3E}">
        <p14:creationId xmlns:p14="http://schemas.microsoft.com/office/powerpoint/2010/main" val="2616879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77"/>
                                        </p:tgtEl>
                                        <p:attrNameLst>
                                          <p:attrName>style.visibility</p:attrName>
                                        </p:attrNameLst>
                                      </p:cBhvr>
                                      <p:to>
                                        <p:strVal val="visible"/>
                                      </p:to>
                                    </p:set>
                                    <p:anim calcmode="lin" valueType="num">
                                      <p:cBhvr>
                                        <p:cTn id="7" dur="200" fill="hold"/>
                                        <p:tgtEl>
                                          <p:spTgt spid="77"/>
                                        </p:tgtEl>
                                        <p:attrNameLst>
                                          <p:attrName>ppt_w</p:attrName>
                                        </p:attrNameLst>
                                      </p:cBhvr>
                                      <p:tavLst>
                                        <p:tav tm="0">
                                          <p:val>
                                            <p:fltVal val="0"/>
                                          </p:val>
                                        </p:tav>
                                        <p:tav tm="100000">
                                          <p:val>
                                            <p:strVal val="#ppt_w"/>
                                          </p:val>
                                        </p:tav>
                                      </p:tavLst>
                                    </p:anim>
                                    <p:anim calcmode="lin" valueType="num">
                                      <p:cBhvr>
                                        <p:cTn id="8" dur="200" fill="hold"/>
                                        <p:tgtEl>
                                          <p:spTgt spid="77"/>
                                        </p:tgtEl>
                                        <p:attrNameLst>
                                          <p:attrName>ppt_h</p:attrName>
                                        </p:attrNameLst>
                                      </p:cBhvr>
                                      <p:tavLst>
                                        <p:tav tm="0">
                                          <p:val>
                                            <p:fltVal val="0"/>
                                          </p:val>
                                        </p:tav>
                                        <p:tav tm="100000">
                                          <p:val>
                                            <p:strVal val="#ppt_h"/>
                                          </p:val>
                                        </p:tav>
                                      </p:tavLst>
                                    </p:anim>
                                    <p:animEffect transition="in" filter="fade">
                                      <p:cBhvr>
                                        <p:cTn id="9" dur="200"/>
                                        <p:tgtEl>
                                          <p:spTgt spid="77"/>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77"/>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200" fill="hold"/>
                                        <p:tgtEl>
                                          <p:spTgt spid="76"/>
                                        </p:tgtEl>
                                        <p:attrNameLst>
                                          <p:attrName>ppt_w</p:attrName>
                                        </p:attrNameLst>
                                      </p:cBhvr>
                                      <p:tavLst>
                                        <p:tav tm="0">
                                          <p:val>
                                            <p:fltVal val="0"/>
                                          </p:val>
                                        </p:tav>
                                        <p:tav tm="100000">
                                          <p:val>
                                            <p:strVal val="#ppt_w"/>
                                          </p:val>
                                        </p:tav>
                                      </p:tavLst>
                                    </p:anim>
                                    <p:anim calcmode="lin" valueType="num">
                                      <p:cBhvr>
                                        <p:cTn id="16" dur="200" fill="hold"/>
                                        <p:tgtEl>
                                          <p:spTgt spid="76"/>
                                        </p:tgtEl>
                                        <p:attrNameLst>
                                          <p:attrName>ppt_h</p:attrName>
                                        </p:attrNameLst>
                                      </p:cBhvr>
                                      <p:tavLst>
                                        <p:tav tm="0">
                                          <p:val>
                                            <p:fltVal val="0"/>
                                          </p:val>
                                        </p:tav>
                                        <p:tav tm="100000">
                                          <p:val>
                                            <p:strVal val="#ppt_h"/>
                                          </p:val>
                                        </p:tav>
                                      </p:tavLst>
                                    </p:anim>
                                    <p:animEffect transition="in" filter="fade">
                                      <p:cBhvr>
                                        <p:cTn id="17" dur="200"/>
                                        <p:tgtEl>
                                          <p:spTgt spid="76"/>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76"/>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78"/>
                                        </p:tgtEl>
                                      </p:cBhvr>
                                    </p:animEffect>
                                    <p:set>
                                      <p:cBhvr>
                                        <p:cTn id="27" dur="1" fill="hold">
                                          <p:stCondLst>
                                            <p:cond delay="499"/>
                                          </p:stCondLst>
                                        </p:cTn>
                                        <p:tgtEl>
                                          <p:spTgt spid="78"/>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200"/>
                                        <p:tgtEl>
                                          <p:spTgt spid="65"/>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200"/>
                                        <p:tgtEl>
                                          <p:spTgt spid="92"/>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0" presetClass="entr" presetSubtype="0" fill="hold" grpId="0" nodeType="withEffect">
                                  <p:stCondLst>
                                    <p:cond delay="1000"/>
                                  </p:stCondLst>
                                  <p:childTnLst>
                                    <p:set>
                                      <p:cBhvr>
                                        <p:cTn id="48" dur="1" fill="hold">
                                          <p:stCondLst>
                                            <p:cond delay="0"/>
                                          </p:stCondLst>
                                        </p:cTn>
                                        <p:tgtEl>
                                          <p:spTgt spid="109"/>
                                        </p:tgtEl>
                                        <p:attrNameLst>
                                          <p:attrName>style.visibility</p:attrName>
                                        </p:attrNameLst>
                                      </p:cBhvr>
                                      <p:to>
                                        <p:strVal val="visible"/>
                                      </p:to>
                                    </p:set>
                                    <p:animEffect transition="in" filter="fade">
                                      <p:cBhvr>
                                        <p:cTn id="49" dur="2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6" grpId="0" animBg="1"/>
      <p:bldP spid="76" grpId="1" animBg="1"/>
      <p:bldP spid="77" grpId="0" animBg="1"/>
      <p:bldP spid="77" grpId="1" animBg="1"/>
      <p:bldP spid="79" grpId="0"/>
      <p:bldP spid="92" grpId="0"/>
      <p:bldP spid="93" grpId="0"/>
      <p:bldP spid="95" grpId="0"/>
      <p:bldP spid="106" grpId="0"/>
      <p:bldP spid="1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6"/>
          <p:cNvSpPr>
            <a:spLocks noChangeArrowheads="1"/>
          </p:cNvSpPr>
          <p:nvPr/>
        </p:nvSpPr>
        <p:spPr bwMode="auto">
          <a:xfrm>
            <a:off x="235950" y="6320166"/>
            <a:ext cx="78644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r>
              <a:rPr lang="es-MX" sz="1200" b="1" dirty="0" smtClean="0">
                <a:solidFill>
                  <a:srgbClr val="002060"/>
                </a:solidFill>
              </a:rPr>
              <a:t>Coxib = inhibidor específico de COX-2; AINEne = droga antiinflamatoria no-esteroidea no-específica</a:t>
            </a:r>
            <a:endParaRPr lang="es-MX" sz="1100" b="1" dirty="0" smtClean="0">
              <a:solidFill>
                <a:srgbClr val="002060"/>
              </a:solidFill>
            </a:endParaRPr>
          </a:p>
          <a:p>
            <a:pPr marL="0" lvl="4"/>
            <a:r>
              <a:rPr lang="sv-SE" sz="1000" dirty="0" smtClean="0">
                <a:solidFill>
                  <a:srgbClr val="002060"/>
                </a:solidFill>
              </a:rPr>
              <a:t>Chou R </a:t>
            </a:r>
            <a:r>
              <a:rPr lang="sv-SE" sz="1000" i="1" dirty="0" smtClean="0">
                <a:solidFill>
                  <a:srgbClr val="002060"/>
                </a:solidFill>
              </a:rPr>
              <a:t>et al. Ann Intern Med </a:t>
            </a:r>
            <a:r>
              <a:rPr lang="sv-SE" sz="1000" dirty="0" smtClean="0">
                <a:solidFill>
                  <a:srgbClr val="002060"/>
                </a:solidFill>
              </a:rPr>
              <a:t>2007; 147(7):505-14; Lee C </a:t>
            </a:r>
            <a:r>
              <a:rPr lang="sv-SE" sz="1000" i="1" dirty="0" smtClean="0">
                <a:solidFill>
                  <a:srgbClr val="002060"/>
                </a:solidFill>
              </a:rPr>
              <a:t>et al. Arthritis Rheum </a:t>
            </a:r>
            <a:r>
              <a:rPr lang="sv-SE" sz="1000" dirty="0" smtClean="0">
                <a:solidFill>
                  <a:srgbClr val="002060"/>
                </a:solidFill>
              </a:rPr>
              <a:t>2004; 51(5):746-54; </a:t>
            </a:r>
            <a:r>
              <a:rPr lang="en-US" sz="1000" dirty="0">
                <a:solidFill>
                  <a:srgbClr val="002060"/>
                </a:solidFill>
              </a:rPr>
              <a:t>Lee J </a:t>
            </a:r>
            <a:r>
              <a:rPr lang="en-US" sz="1000" i="1" dirty="0">
                <a:solidFill>
                  <a:srgbClr val="002060"/>
                </a:solidFill>
              </a:rPr>
              <a:t>et al. Br J Anaesth</a:t>
            </a:r>
            <a:r>
              <a:rPr lang="en-US" sz="1000" dirty="0">
                <a:solidFill>
                  <a:srgbClr val="002060"/>
                </a:solidFill>
              </a:rPr>
              <a:t> 2013; 111(1):</a:t>
            </a:r>
            <a:r>
              <a:rPr lang="en-US" sz="1000" dirty="0" smtClean="0">
                <a:solidFill>
                  <a:srgbClr val="002060"/>
                </a:solidFill>
              </a:rPr>
              <a:t>112-20; </a:t>
            </a:r>
            <a:r>
              <a:rPr lang="it-IT" sz="1000" dirty="0" smtClean="0">
                <a:solidFill>
                  <a:srgbClr val="002060"/>
                </a:solidFill>
              </a:rPr>
              <a:t>Mattia A, Coluzzi F. </a:t>
            </a:r>
            <a:r>
              <a:rPr lang="it-IT" sz="1000" i="1" dirty="0" smtClean="0">
                <a:solidFill>
                  <a:srgbClr val="002060"/>
                </a:solidFill>
              </a:rPr>
              <a:t>Minerva Anestesiol</a:t>
            </a:r>
            <a:r>
              <a:rPr lang="it-IT" sz="1000" dirty="0" smtClean="0">
                <a:solidFill>
                  <a:srgbClr val="002060"/>
                </a:solidFill>
              </a:rPr>
              <a:t> 2009; 75(11):644-53;</a:t>
            </a:r>
            <a:r>
              <a:rPr lang="en-CA" sz="1000" dirty="0" smtClean="0">
                <a:solidFill>
                  <a:srgbClr val="002060"/>
                </a:solidFill>
              </a:rPr>
              <a:t> </a:t>
            </a:r>
            <a:r>
              <a:rPr lang="sv-SE" sz="1000" dirty="0" smtClean="0">
                <a:solidFill>
                  <a:srgbClr val="002060"/>
                </a:solidFill>
              </a:rPr>
              <a:t>Watkins PB </a:t>
            </a:r>
            <a:r>
              <a:rPr lang="sv-SE" sz="1000" i="1" dirty="0" smtClean="0">
                <a:solidFill>
                  <a:srgbClr val="002060"/>
                </a:solidFill>
              </a:rPr>
              <a:t>et al. JAMA</a:t>
            </a:r>
            <a:r>
              <a:rPr lang="sv-SE" sz="1000" dirty="0" smtClean="0">
                <a:solidFill>
                  <a:srgbClr val="002060"/>
                </a:solidFill>
              </a:rPr>
              <a:t> 2006; 296(1):87-93.</a:t>
            </a:r>
            <a:endParaRPr lang="sv-SE" sz="1000" dirty="0">
              <a:solidFill>
                <a:srgbClr val="002060"/>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24</a:t>
            </a:fld>
            <a:endParaRPr lang="en-CA" dirty="0">
              <a:solidFill>
                <a:prstClr val="black"/>
              </a:solidFill>
            </a:endParaRPr>
          </a:p>
        </p:txBody>
      </p:sp>
      <p:sp>
        <p:nvSpPr>
          <p:cNvPr id="8" name="Title 4"/>
          <p:cNvSpPr>
            <a:spLocks noGrp="1"/>
          </p:cNvSpPr>
          <p:nvPr>
            <p:ph type="title"/>
          </p:nvPr>
        </p:nvSpPr>
        <p:spPr>
          <a:xfrm>
            <a:off x="457200" y="274638"/>
            <a:ext cx="8229600" cy="1143000"/>
          </a:xfrm>
        </p:spPr>
        <p:txBody>
          <a:bodyPr>
            <a:noAutofit/>
          </a:bodyPr>
          <a:lstStyle/>
          <a:p>
            <a:r>
              <a:rPr lang="es-MX" sz="3600" noProof="0" dirty="0" smtClean="0"/>
              <a:t>Acetaminofén para el Manejo de </a:t>
            </a:r>
            <a:br>
              <a:rPr lang="es-MX" sz="3600" noProof="0" dirty="0" smtClean="0"/>
            </a:br>
            <a:r>
              <a:rPr lang="es-MX" sz="3600" noProof="0" dirty="0" smtClean="0"/>
              <a:t>Lumbalgia</a:t>
            </a:r>
            <a:endParaRPr lang="es-MX" sz="3600" noProof="0" dirty="0"/>
          </a:p>
        </p:txBody>
      </p:sp>
      <p:graphicFrame>
        <p:nvGraphicFramePr>
          <p:cNvPr id="9" name="Table 1"/>
          <p:cNvGraphicFramePr>
            <a:graphicFrameLocks noGrp="1"/>
          </p:cNvGraphicFramePr>
          <p:nvPr>
            <p:extLst>
              <p:ext uri="{D42A27DB-BD31-4B8C-83A1-F6EECF244321}">
                <p14:modId xmlns:p14="http://schemas.microsoft.com/office/powerpoint/2010/main" val="3936608653"/>
              </p:ext>
            </p:extLst>
          </p:nvPr>
        </p:nvGraphicFramePr>
        <p:xfrm>
          <a:off x="235950" y="1844824"/>
          <a:ext cx="8640000" cy="2592288"/>
        </p:xfrm>
        <a:graphic>
          <a:graphicData uri="http://schemas.openxmlformats.org/drawingml/2006/table">
            <a:tbl>
              <a:tblPr firstRow="1" bandRow="1">
                <a:tableStyleId>{5C22544A-7EE6-4342-B048-85BDC9FD1C3A}</a:tableStyleId>
              </a:tblPr>
              <a:tblGrid>
                <a:gridCol w="3255930"/>
                <a:gridCol w="2952328"/>
                <a:gridCol w="2431742"/>
              </a:tblGrid>
              <a:tr h="481425">
                <a:tc>
                  <a:txBody>
                    <a:bodyPr/>
                    <a:lstStyle/>
                    <a:p>
                      <a:pPr algn="ctr"/>
                      <a:r>
                        <a:rPr lang="es-MX" sz="1800" noProof="0" dirty="0" smtClean="0"/>
                        <a:t>Eficacia</a:t>
                      </a:r>
                      <a:endParaRPr lang="es-MX" sz="1800" noProof="0" dirty="0"/>
                    </a:p>
                  </a:txBody>
                  <a:tcPr anchor="ctr"/>
                </a:tc>
                <a:tc>
                  <a:txBody>
                    <a:bodyPr/>
                    <a:lstStyle/>
                    <a:p>
                      <a:pPr marL="0" lvl="0" indent="0" algn="ctr" defTabSz="914400" rtl="0" eaLnBrk="1" latinLnBrk="0" hangingPunct="1">
                        <a:buFont typeface="Arial" pitchFamily="34" charset="0"/>
                        <a:buNone/>
                      </a:pPr>
                      <a:r>
                        <a:rPr lang="es-MX" sz="1800" b="1" kern="1200" noProof="0" dirty="0" smtClean="0">
                          <a:solidFill>
                            <a:schemeClr val="lt1"/>
                          </a:solidFill>
                          <a:latin typeface="+mn-lt"/>
                          <a:ea typeface="+mn-ea"/>
                          <a:cs typeface="+mn-cs"/>
                        </a:rPr>
                        <a:t>Seguridad</a:t>
                      </a:r>
                      <a:endParaRPr lang="es-MX" sz="1800" b="1" kern="1200" noProof="0" dirty="0">
                        <a:solidFill>
                          <a:schemeClr val="lt1"/>
                        </a:solidFill>
                        <a:latin typeface="+mn-lt"/>
                        <a:ea typeface="+mn-ea"/>
                        <a:cs typeface="+mn-cs"/>
                      </a:endParaRPr>
                    </a:p>
                  </a:txBody>
                  <a:tcPr anchor="ctr"/>
                </a:tc>
                <a:tc>
                  <a:txBody>
                    <a:bodyPr/>
                    <a:lstStyle/>
                    <a:p>
                      <a:pPr algn="ctr"/>
                      <a:r>
                        <a:rPr lang="es-MX" sz="1800" noProof="0" dirty="0" smtClean="0"/>
                        <a:t>Mecanismo de Acción</a:t>
                      </a:r>
                      <a:endParaRPr lang="es-MX" sz="1800" noProof="0" dirty="0"/>
                    </a:p>
                  </a:txBody>
                  <a:tcPr anchor="ctr"/>
                </a:tc>
              </a:tr>
              <a:tr h="2110863">
                <a:tc>
                  <a:txBody>
                    <a:bodyPr/>
                    <a:lstStyle/>
                    <a:p>
                      <a:pPr marL="171450" lvl="0" indent="-171450" algn="l">
                        <a:spcBef>
                          <a:spcPts val="1200"/>
                        </a:spcBef>
                        <a:buFont typeface="Arial" pitchFamily="34" charset="0"/>
                        <a:buChar char="•"/>
                      </a:pPr>
                      <a:r>
                        <a:rPr lang="es-MX" sz="1800" noProof="0" dirty="0" smtClean="0"/>
                        <a:t>Efectivo</a:t>
                      </a:r>
                    </a:p>
                    <a:p>
                      <a:pPr marL="171450" lvl="0" indent="-171450" algn="l">
                        <a:spcBef>
                          <a:spcPts val="1200"/>
                        </a:spcBef>
                        <a:buFont typeface="Arial" pitchFamily="34" charset="0"/>
                        <a:buChar char="•"/>
                      </a:pPr>
                      <a:r>
                        <a:rPr lang="es-MX" sz="1800" noProof="0" dirty="0" smtClean="0"/>
                        <a:t>Mayor eficacia agregando AINEne </a:t>
                      </a:r>
                      <a:r>
                        <a:rPr lang="es-MX" sz="1800" baseline="0" noProof="0" dirty="0" smtClean="0"/>
                        <a:t>o coxibs</a:t>
                      </a:r>
                      <a:endParaRPr lang="es-MX" sz="1800" noProof="0" dirty="0"/>
                    </a:p>
                  </a:txBody>
                  <a:tcPr/>
                </a:tc>
                <a:tc>
                  <a:txBody>
                    <a:bodyPr/>
                    <a:lstStyle/>
                    <a:p>
                      <a:pPr marL="171450" lvl="0" indent="-171450" algn="l" defTabSz="914400" rtl="0" eaLnBrk="1" latinLnBrk="0" hangingPunct="1">
                        <a:spcBef>
                          <a:spcPts val="1200"/>
                        </a:spcBef>
                        <a:buFont typeface="Arial" pitchFamily="34" charset="0"/>
                        <a:buChar char="•"/>
                      </a:pPr>
                      <a:r>
                        <a:rPr lang="es-MX" sz="1800" kern="1200" noProof="0" dirty="0" smtClean="0">
                          <a:solidFill>
                            <a:schemeClr val="dk1"/>
                          </a:solidFill>
                          <a:latin typeface="+mn-lt"/>
                          <a:ea typeface="+mn-ea"/>
                          <a:cs typeface="+mn-cs"/>
                        </a:rPr>
                        <a:t>Perfil de seguridad favorable y bajo costo</a:t>
                      </a:r>
                    </a:p>
                    <a:p>
                      <a:pPr marL="171450" lvl="0" indent="-171450" algn="l" defTabSz="914400" rtl="0" eaLnBrk="1" latinLnBrk="0" hangingPunct="1">
                        <a:spcBef>
                          <a:spcPts val="1200"/>
                        </a:spcBef>
                        <a:buFont typeface="Arial" pitchFamily="34" charset="0"/>
                        <a:buChar char="•"/>
                      </a:pPr>
                      <a:r>
                        <a:rPr lang="es-MX" sz="1800" kern="1200" noProof="0" dirty="0" smtClean="0">
                          <a:solidFill>
                            <a:schemeClr val="dk1"/>
                          </a:solidFill>
                          <a:latin typeface="+mn-lt"/>
                          <a:ea typeface="+mn-ea"/>
                          <a:cs typeface="+mn-cs"/>
                        </a:rPr>
                        <a:t>Puede causar daño hepático a dosis mayores de 4 g/día</a:t>
                      </a:r>
                      <a:endParaRPr lang="es-MX" sz="1800" kern="1200" noProof="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lang="es-MX" sz="1800" kern="1200" noProof="0" dirty="0" smtClean="0">
                          <a:solidFill>
                            <a:schemeClr val="dk1"/>
                          </a:solidFill>
                          <a:latin typeface="+mn-lt"/>
                          <a:ea typeface="+mn-ea"/>
                          <a:cs typeface="+mn-cs"/>
                        </a:rPr>
                        <a:t>No es claro</a:t>
                      </a:r>
                      <a:endParaRPr lang="es-MX" sz="1800" noProof="0" dirty="0"/>
                    </a:p>
                  </a:txBody>
                  <a:tcPr/>
                </a:tc>
              </a:tr>
            </a:tbl>
          </a:graphicData>
        </a:graphic>
      </p:graphicFrame>
      <p:sp>
        <p:nvSpPr>
          <p:cNvPr id="10" name="Rounded Rectangle 2"/>
          <p:cNvSpPr/>
          <p:nvPr/>
        </p:nvSpPr>
        <p:spPr>
          <a:xfrm>
            <a:off x="467544" y="4977172"/>
            <a:ext cx="82809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Acetaminofén es la opción de primera-línea en lumbalgia aguda y crónica.</a:t>
            </a:r>
            <a:endParaRPr lang="es-MX" sz="2000" b="1" dirty="0">
              <a:solidFill>
                <a:schemeClr val="tx1"/>
              </a:solidFill>
            </a:endParaRPr>
          </a:p>
        </p:txBody>
      </p:sp>
    </p:spTree>
    <p:extLst>
      <p:ext uri="{BB962C8B-B14F-4D97-AF65-F5344CB8AC3E}">
        <p14:creationId xmlns:p14="http://schemas.microsoft.com/office/powerpoint/2010/main" val="41234168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Text Box 4"/>
          <p:cNvSpPr txBox="1">
            <a:spLocks noChangeArrowheads="1"/>
          </p:cNvSpPr>
          <p:nvPr/>
        </p:nvSpPr>
        <p:spPr bwMode="auto">
          <a:xfrm>
            <a:off x="4953000" y="5943600"/>
            <a:ext cx="495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s-MX" b="1" dirty="0">
              <a:solidFill>
                <a:prstClr val="black"/>
              </a:solidFill>
              <a:latin typeface="Calibri" pitchFamily="34" charset="0"/>
              <a:cs typeface="Arial" pitchFamily="34" charset="0"/>
            </a:endParaRPr>
          </a:p>
          <a:p>
            <a:pPr>
              <a:spcBef>
                <a:spcPct val="50000"/>
              </a:spcBef>
            </a:pPr>
            <a:endParaRPr lang="es-ES" b="1" dirty="0">
              <a:solidFill>
                <a:prstClr val="black"/>
              </a:solidFill>
              <a:latin typeface="Calibri" pitchFamily="34" charset="0"/>
              <a:cs typeface="Arial" pitchFamily="34" charset="0"/>
            </a:endParaRPr>
          </a:p>
        </p:txBody>
      </p:sp>
      <p:sp>
        <p:nvSpPr>
          <p:cNvPr id="11" name="Title 6"/>
          <p:cNvSpPr txBox="1">
            <a:spLocks/>
          </p:cNvSpPr>
          <p:nvPr/>
        </p:nvSpPr>
        <p:spPr>
          <a:xfrm>
            <a:off x="457200" y="4445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0" i="0" u="none" strike="noStrike" kern="1200" cap="none" spc="0" normalizeH="0" baseline="0" noProof="0" dirty="0" smtClean="0">
                <a:ln>
                  <a:noFill/>
                </a:ln>
                <a:solidFill>
                  <a:srgbClr val="002060"/>
                </a:solidFill>
                <a:effectLst/>
                <a:uLnTx/>
                <a:uFillTx/>
                <a:latin typeface="+mj-lt"/>
                <a:ea typeface="+mj-ea"/>
                <a:cs typeface="+mj-cs"/>
              </a:rPr>
              <a:t>AINEne/Coxibs para el Manejo de Lumbalgia</a:t>
            </a:r>
            <a:endParaRPr kumimoji="0" lang="es-MX"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12" name="Rectangle 8"/>
          <p:cNvSpPr>
            <a:spLocks noChangeArrowheads="1"/>
          </p:cNvSpPr>
          <p:nvPr/>
        </p:nvSpPr>
        <p:spPr bwMode="auto">
          <a:xfrm>
            <a:off x="35496" y="6173569"/>
            <a:ext cx="8680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pPr marL="0" lvl="4"/>
            <a:r>
              <a:rPr lang="es-MX" sz="1200" b="1" dirty="0" smtClean="0">
                <a:solidFill>
                  <a:srgbClr val="002060"/>
                </a:solidFill>
              </a:rPr>
              <a:t>IC = intervalo de confianza; coxib = inhibidor específico de COX-2 ; AINEne= droga antiinflamatoria no esteroidea no-selectiva</a:t>
            </a:r>
            <a:r>
              <a:rPr lang="es-MX" sz="1200" b="1" dirty="0" smtClean="0">
                <a:solidFill>
                  <a:srgbClr val="002060"/>
                </a:solidFill>
                <a:cs typeface="Arial" pitchFamily="34" charset="0"/>
              </a:rPr>
              <a:t>; </a:t>
            </a:r>
            <a:r>
              <a:rPr lang="es-MX" sz="1200" b="1" dirty="0" smtClean="0">
                <a:solidFill>
                  <a:srgbClr val="002060"/>
                </a:solidFill>
              </a:rPr>
              <a:t>RR = riesgo relativo</a:t>
            </a:r>
          </a:p>
          <a:p>
            <a:pPr marL="0" lvl="4"/>
            <a:r>
              <a:rPr lang="sv-SE" sz="900" dirty="0" smtClean="0">
                <a:solidFill>
                  <a:srgbClr val="002060"/>
                </a:solidFill>
              </a:rPr>
              <a:t>Chou </a:t>
            </a:r>
            <a:r>
              <a:rPr lang="sv-SE" sz="900" dirty="0">
                <a:solidFill>
                  <a:srgbClr val="002060"/>
                </a:solidFill>
              </a:rPr>
              <a:t>R </a:t>
            </a:r>
            <a:r>
              <a:rPr lang="sv-SE" sz="900" i="1" dirty="0">
                <a:solidFill>
                  <a:srgbClr val="002060"/>
                </a:solidFill>
              </a:rPr>
              <a:t>et al. Ann Intern Med </a:t>
            </a:r>
            <a:r>
              <a:rPr lang="sv-SE" sz="900" dirty="0">
                <a:solidFill>
                  <a:srgbClr val="002060"/>
                </a:solidFill>
              </a:rPr>
              <a:t>2007; 147(7):</a:t>
            </a:r>
            <a:r>
              <a:rPr lang="sv-SE" sz="900" dirty="0" smtClean="0">
                <a:solidFill>
                  <a:srgbClr val="002060"/>
                </a:solidFill>
              </a:rPr>
              <a:t>505-14; </a:t>
            </a:r>
            <a:r>
              <a:rPr lang="en-US" sz="900" dirty="0" smtClean="0">
                <a:solidFill>
                  <a:srgbClr val="002060"/>
                </a:solidFill>
              </a:rPr>
              <a:t>Lee </a:t>
            </a:r>
            <a:r>
              <a:rPr lang="en-US" sz="900" dirty="0">
                <a:solidFill>
                  <a:srgbClr val="002060"/>
                </a:solidFill>
              </a:rPr>
              <a:t>J </a:t>
            </a:r>
            <a:r>
              <a:rPr lang="en-US" sz="900" i="1" dirty="0">
                <a:solidFill>
                  <a:srgbClr val="002060"/>
                </a:solidFill>
              </a:rPr>
              <a:t>et al</a:t>
            </a:r>
            <a:r>
              <a:rPr lang="en-US" sz="900" dirty="0">
                <a:solidFill>
                  <a:srgbClr val="002060"/>
                </a:solidFill>
              </a:rPr>
              <a:t>. </a:t>
            </a:r>
            <a:r>
              <a:rPr lang="en-US" sz="900" i="1" dirty="0">
                <a:solidFill>
                  <a:srgbClr val="002060"/>
                </a:solidFill>
              </a:rPr>
              <a:t>Br J Anaesth</a:t>
            </a:r>
            <a:r>
              <a:rPr lang="en-US" sz="900" dirty="0">
                <a:solidFill>
                  <a:srgbClr val="002060"/>
                </a:solidFill>
              </a:rPr>
              <a:t> 2013; 111(1):</a:t>
            </a:r>
            <a:r>
              <a:rPr lang="en-US" sz="900" dirty="0" smtClean="0">
                <a:solidFill>
                  <a:srgbClr val="002060"/>
                </a:solidFill>
              </a:rPr>
              <a:t>112-20; </a:t>
            </a:r>
            <a:r>
              <a:rPr lang="da-DK" sz="900" dirty="0" smtClean="0">
                <a:solidFill>
                  <a:srgbClr val="002060"/>
                </a:solidFill>
              </a:rPr>
              <a:t>Schnitzer TJ </a:t>
            </a:r>
            <a:r>
              <a:rPr lang="da-DK" sz="900" i="1" dirty="0" smtClean="0">
                <a:solidFill>
                  <a:srgbClr val="002060"/>
                </a:solidFill>
              </a:rPr>
              <a:t>et </a:t>
            </a:r>
            <a:r>
              <a:rPr lang="da-DK" sz="900" i="1" dirty="0">
                <a:solidFill>
                  <a:srgbClr val="002060"/>
                </a:solidFill>
              </a:rPr>
              <a:t>al. J Pain Symptom Manage </a:t>
            </a:r>
            <a:r>
              <a:rPr lang="da-DK" sz="900" dirty="0" smtClean="0">
                <a:solidFill>
                  <a:srgbClr val="002060"/>
                </a:solidFill>
              </a:rPr>
              <a:t>2004; 28(1):72-95;</a:t>
            </a:r>
            <a:br>
              <a:rPr lang="da-DK" sz="900" dirty="0" smtClean="0">
                <a:solidFill>
                  <a:srgbClr val="002060"/>
                </a:solidFill>
              </a:rPr>
            </a:br>
            <a:r>
              <a:rPr lang="sv-SE" sz="900" dirty="0" smtClean="0">
                <a:solidFill>
                  <a:srgbClr val="002060"/>
                </a:solidFill>
              </a:rPr>
              <a:t>v</a:t>
            </a:r>
            <a:r>
              <a:rPr lang="da-DK" sz="900" dirty="0" smtClean="0">
                <a:solidFill>
                  <a:srgbClr val="002060"/>
                </a:solidFill>
              </a:rPr>
              <a:t>an </a:t>
            </a:r>
            <a:r>
              <a:rPr lang="da-DK" sz="900" dirty="0">
                <a:solidFill>
                  <a:srgbClr val="002060"/>
                </a:solidFill>
              </a:rPr>
              <a:t>Tulder M </a:t>
            </a:r>
            <a:r>
              <a:rPr lang="da-DK" sz="900" i="1" dirty="0">
                <a:solidFill>
                  <a:srgbClr val="002060"/>
                </a:solidFill>
              </a:rPr>
              <a:t>et al. Cochrane Database Syst Rev </a:t>
            </a:r>
            <a:r>
              <a:rPr lang="da-DK" sz="900" dirty="0">
                <a:solidFill>
                  <a:srgbClr val="002060"/>
                </a:solidFill>
              </a:rPr>
              <a:t>2000</a:t>
            </a:r>
            <a:r>
              <a:rPr lang="da-DK" sz="900" dirty="0" smtClean="0">
                <a:solidFill>
                  <a:srgbClr val="002060"/>
                </a:solidFill>
              </a:rPr>
              <a:t>; 2:CD000396; </a:t>
            </a:r>
            <a:r>
              <a:rPr lang="en-US" sz="900" dirty="0" smtClean="0">
                <a:solidFill>
                  <a:srgbClr val="002060"/>
                </a:solidFill>
                <a:cs typeface="Arial" pitchFamily="34" charset="0"/>
              </a:rPr>
              <a:t>Vane </a:t>
            </a:r>
            <a:r>
              <a:rPr lang="en-US" sz="900" dirty="0">
                <a:solidFill>
                  <a:srgbClr val="002060"/>
                </a:solidFill>
                <a:cs typeface="Arial" pitchFamily="34" charset="0"/>
              </a:rPr>
              <a:t>JR, Botting RM. </a:t>
            </a:r>
            <a:r>
              <a:rPr lang="en-US" sz="900" i="1" dirty="0">
                <a:solidFill>
                  <a:srgbClr val="002060"/>
                </a:solidFill>
                <a:cs typeface="Arial" pitchFamily="34" charset="0"/>
              </a:rPr>
              <a:t>Inflamm Res</a:t>
            </a:r>
            <a:r>
              <a:rPr lang="en-US" sz="900" dirty="0">
                <a:solidFill>
                  <a:srgbClr val="002060"/>
                </a:solidFill>
                <a:cs typeface="Arial" pitchFamily="34" charset="0"/>
              </a:rPr>
              <a:t> 1995;44(1):1-10.</a:t>
            </a:r>
            <a:r>
              <a:rPr lang="en-CA" sz="900" dirty="0">
                <a:solidFill>
                  <a:srgbClr val="002060"/>
                </a:solidFill>
                <a:cs typeface="Arial" pitchFamily="34" charset="0"/>
              </a:rPr>
              <a:t> </a:t>
            </a:r>
          </a:p>
        </p:txBody>
      </p:sp>
      <p:graphicFrame>
        <p:nvGraphicFramePr>
          <p:cNvPr id="13" name="Table 8"/>
          <p:cNvGraphicFramePr>
            <a:graphicFrameLocks noGrp="1"/>
          </p:cNvGraphicFramePr>
          <p:nvPr>
            <p:extLst>
              <p:ext uri="{D42A27DB-BD31-4B8C-83A1-F6EECF244321}">
                <p14:modId xmlns:p14="http://schemas.microsoft.com/office/powerpoint/2010/main" val="1794958444"/>
              </p:ext>
            </p:extLst>
          </p:nvPr>
        </p:nvGraphicFramePr>
        <p:xfrm>
          <a:off x="198612" y="1916832"/>
          <a:ext cx="8640001" cy="3243580"/>
        </p:xfrm>
        <a:graphic>
          <a:graphicData uri="http://schemas.openxmlformats.org/drawingml/2006/table">
            <a:tbl>
              <a:tblPr firstRow="1" bandRow="1">
                <a:tableStyleId>{5C22544A-7EE6-4342-B048-85BDC9FD1C3A}</a:tableStyleId>
              </a:tblPr>
              <a:tblGrid>
                <a:gridCol w="2586871"/>
                <a:gridCol w="2304256"/>
                <a:gridCol w="3748874"/>
              </a:tblGrid>
              <a:tr h="370840">
                <a:tc>
                  <a:txBody>
                    <a:bodyPr/>
                    <a:lstStyle/>
                    <a:p>
                      <a:pPr algn="ctr"/>
                      <a:r>
                        <a:rPr lang="es-MX" noProof="0" dirty="0" smtClean="0"/>
                        <a:t>Eficacia</a:t>
                      </a:r>
                      <a:endParaRPr lang="es-MX" noProof="0" dirty="0"/>
                    </a:p>
                  </a:txBody>
                  <a:tcPr/>
                </a:tc>
                <a:tc>
                  <a:txBody>
                    <a:bodyPr/>
                    <a:lstStyle/>
                    <a:p>
                      <a:pPr algn="ctr"/>
                      <a:r>
                        <a:rPr lang="es-MX" noProof="0" dirty="0" smtClean="0"/>
                        <a:t>Seguridad</a:t>
                      </a:r>
                      <a:endParaRPr lang="es-MX" noProof="0" dirty="0"/>
                    </a:p>
                  </a:txBody>
                  <a:tcPr/>
                </a:tc>
                <a:tc>
                  <a:txBody>
                    <a:bodyPr/>
                    <a:lstStyle/>
                    <a:p>
                      <a:pPr algn="ctr"/>
                      <a:r>
                        <a:rPr lang="es-MX" noProof="0" dirty="0" smtClean="0"/>
                        <a:t>Mecanismo de Acción</a:t>
                      </a:r>
                      <a:endParaRPr lang="es-MX" noProof="0" dirty="0"/>
                    </a:p>
                  </a:txBody>
                  <a:tcPr/>
                </a:tc>
              </a:tr>
              <a:tr h="370840">
                <a:tc>
                  <a:txBody>
                    <a:bodyPr/>
                    <a:lstStyle/>
                    <a:p>
                      <a:pPr marL="203200" indent="-203200">
                        <a:spcAft>
                          <a:spcPts val="300"/>
                        </a:spcAft>
                        <a:buFont typeface="Arial" pitchFamily="34" charset="0"/>
                        <a:buChar char="•"/>
                      </a:pPr>
                      <a:r>
                        <a:rPr lang="es-MX" b="0" noProof="0" dirty="0" smtClean="0"/>
                        <a:t>Efectivo</a:t>
                      </a:r>
                    </a:p>
                    <a:p>
                      <a:pPr marL="203200" indent="-203200" algn="l" defTabSz="914400" rtl="0" eaLnBrk="1" latinLnBrk="0" hangingPunct="1">
                        <a:spcAft>
                          <a:spcPts val="300"/>
                        </a:spcAft>
                        <a:buFont typeface="Arial" pitchFamily="34" charset="0"/>
                        <a:buChar char="•"/>
                      </a:pPr>
                      <a:r>
                        <a:rPr lang="es-MX" b="0" noProof="0" dirty="0" smtClean="0"/>
                        <a:t>Más efectivo que</a:t>
                      </a:r>
                      <a:r>
                        <a:rPr lang="es-MX" b="0" baseline="0" noProof="0" dirty="0" smtClean="0"/>
                        <a:t> </a:t>
                      </a:r>
                      <a:r>
                        <a:rPr lang="es-MX" b="0" noProof="0" dirty="0" smtClean="0"/>
                        <a:t>Acetaminofén solo</a:t>
                      </a:r>
                    </a:p>
                    <a:p>
                      <a:pPr marL="203200" indent="-203200" algn="l" defTabSz="914400" rtl="0" eaLnBrk="1" latinLnBrk="0" hangingPunct="1">
                        <a:spcAft>
                          <a:spcPts val="300"/>
                        </a:spcAft>
                        <a:buFont typeface="Arial" pitchFamily="34" charset="0"/>
                        <a:buChar char="•"/>
                      </a:pPr>
                      <a:r>
                        <a:rPr lang="es-MX" sz="1800" b="0" kern="1200" noProof="0" dirty="0" smtClean="0">
                          <a:solidFill>
                            <a:schemeClr val="dk1"/>
                          </a:solidFill>
                          <a:latin typeface="+mn-lt"/>
                          <a:ea typeface="+mn-ea"/>
                          <a:cs typeface="+mn-cs"/>
                        </a:rPr>
                        <a:t>Mayor eficacia en combinación con acetaminofén</a:t>
                      </a:r>
                      <a:endParaRPr lang="es-MX" sz="1800" b="0" kern="1200" noProof="0" dirty="0">
                        <a:solidFill>
                          <a:schemeClr val="dk1"/>
                        </a:solidFill>
                        <a:latin typeface="+mn-lt"/>
                        <a:ea typeface="+mn-ea"/>
                        <a:cs typeface="+mn-cs"/>
                      </a:endParaRPr>
                    </a:p>
                  </a:txBody>
                  <a:tcPr/>
                </a:tc>
                <a:tc>
                  <a:txBody>
                    <a:bodyPr/>
                    <a:lstStyle/>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gastrointestinal</a:t>
                      </a: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cardiovascular</a:t>
                      </a: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renal</a:t>
                      </a:r>
                      <a:endParaRPr lang="es-MX" b="0" noProof="0" dirty="0"/>
                    </a:p>
                  </a:txBody>
                  <a:tcPr/>
                </a:tc>
                <a:tc>
                  <a:txBody>
                    <a:bodyPr/>
                    <a:lstStyle/>
                    <a:p>
                      <a:pPr marL="203200" indent="-203200">
                        <a:spcAft>
                          <a:spcPts val="300"/>
                        </a:spcAft>
                        <a:buFont typeface="Arial" pitchFamily="34" charset="0"/>
                        <a:buChar char="•"/>
                      </a:pPr>
                      <a:r>
                        <a:rPr lang="es-MX" sz="1800" b="0" kern="1200" noProof="0" dirty="0" smtClean="0">
                          <a:solidFill>
                            <a:schemeClr val="dk1"/>
                          </a:solidFill>
                          <a:effectLst/>
                          <a:latin typeface="+mn-lt"/>
                          <a:ea typeface="+mn-ea"/>
                          <a:cs typeface="+mn-cs"/>
                        </a:rPr>
                        <a:t>Bloquea</a:t>
                      </a:r>
                      <a:r>
                        <a:rPr lang="es-MX" sz="1800" b="0" kern="1200" baseline="0" noProof="0" dirty="0" smtClean="0">
                          <a:solidFill>
                            <a:schemeClr val="dk1"/>
                          </a:solidFill>
                          <a:effectLst/>
                          <a:latin typeface="+mn-lt"/>
                          <a:ea typeface="+mn-ea"/>
                          <a:cs typeface="+mn-cs"/>
                        </a:rPr>
                        <a:t> la acción de la enzima </a:t>
                      </a:r>
                      <a:r>
                        <a:rPr lang="es-MX" sz="1800" b="0" kern="1200" noProof="0" dirty="0" smtClean="0">
                          <a:solidFill>
                            <a:schemeClr val="dk1"/>
                          </a:solidFill>
                          <a:effectLst/>
                          <a:latin typeface="+mn-lt"/>
                          <a:ea typeface="+mn-ea"/>
                          <a:cs typeface="+mn-cs"/>
                        </a:rPr>
                        <a:t>COX-2, que es inducida por el estímulo inflamatorio y resulta en mayor producción de prostaglandinas </a:t>
                      </a:r>
                    </a:p>
                    <a:p>
                      <a:pPr marL="203200" indent="-203200">
                        <a:spcAft>
                          <a:spcPts val="300"/>
                        </a:spcAft>
                        <a:buFont typeface="Arial" pitchFamily="34" charset="0"/>
                        <a:buChar char="•"/>
                      </a:pPr>
                      <a:r>
                        <a:rPr lang="es-MX" sz="1800" b="0" kern="1200" noProof="0" dirty="0" smtClean="0">
                          <a:solidFill>
                            <a:schemeClr val="dk1"/>
                          </a:solidFill>
                          <a:effectLst/>
                          <a:latin typeface="+mn-lt"/>
                          <a:ea typeface="+mn-ea"/>
                          <a:cs typeface="+mn-cs"/>
                        </a:rPr>
                        <a:t>Los Coxibs  inhiben específicamente COX-2, mientras que los AINEne bloquean la acción de la enzima COX-2 y COX-1 que participa en la citoprotección</a:t>
                      </a:r>
                      <a:r>
                        <a:rPr lang="es-MX" sz="1800" b="0" kern="1200" baseline="0" noProof="0" dirty="0" smtClean="0">
                          <a:solidFill>
                            <a:schemeClr val="dk1"/>
                          </a:solidFill>
                          <a:effectLst/>
                          <a:latin typeface="+mn-lt"/>
                          <a:ea typeface="+mn-ea"/>
                          <a:cs typeface="+mn-cs"/>
                        </a:rPr>
                        <a:t> </a:t>
                      </a:r>
                      <a:r>
                        <a:rPr lang="es-MX" sz="1800" b="0" kern="1200" noProof="0" dirty="0" smtClean="0">
                          <a:solidFill>
                            <a:schemeClr val="dk1"/>
                          </a:solidFill>
                          <a:effectLst/>
                          <a:latin typeface="+mn-lt"/>
                          <a:ea typeface="+mn-ea"/>
                          <a:cs typeface="+mn-cs"/>
                        </a:rPr>
                        <a:t>gastrointestinal y en la actividad plaquetaria</a:t>
                      </a:r>
                      <a:endParaRPr lang="es-MX" b="0" noProof="0" dirty="0"/>
                    </a:p>
                  </a:txBody>
                  <a:tcPr/>
                </a:tc>
              </a:tr>
            </a:tbl>
          </a:graphicData>
        </a:graphic>
      </p:graphicFrame>
      <p:sp>
        <p:nvSpPr>
          <p:cNvPr id="14" name="Rounded Rectangle 9"/>
          <p:cNvSpPr/>
          <p:nvPr/>
        </p:nvSpPr>
        <p:spPr>
          <a:xfrm>
            <a:off x="323528" y="5315987"/>
            <a:ext cx="79928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Opción de primera-línea en lumbalgia aguda y crónica</a:t>
            </a:r>
            <a:endParaRPr lang="es-MX" sz="2000" b="1" dirty="0">
              <a:solidFill>
                <a:prstClr val="white"/>
              </a:solidFill>
            </a:endParaRPr>
          </a:p>
        </p:txBody>
      </p:sp>
    </p:spTree>
    <p:extLst>
      <p:ext uri="{BB962C8B-B14F-4D97-AF65-F5344CB8AC3E}">
        <p14:creationId xmlns:p14="http://schemas.microsoft.com/office/powerpoint/2010/main" val="28323562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lvl="0">
              <a:defRPr/>
            </a:pPr>
            <a:r>
              <a:rPr lang="es-MX" sz="4000" dirty="0" smtClean="0">
                <a:solidFill>
                  <a:srgbClr val="002060"/>
                </a:solidFill>
              </a:rPr>
              <a:t>AINEne/Coxibs para el Manejo de Lumbalgia</a:t>
            </a:r>
            <a:endParaRPr lang="es-MX" sz="4000" dirty="0">
              <a:solidFill>
                <a:srgbClr val="002060"/>
              </a:solidFill>
            </a:endParaRPr>
          </a:p>
        </p:txBody>
      </p:sp>
      <p:sp>
        <p:nvSpPr>
          <p:cNvPr id="19461" name="7 Marcador de contenido"/>
          <p:cNvSpPr>
            <a:spLocks noGrp="1"/>
          </p:cNvSpPr>
          <p:nvPr>
            <p:ph sz="quarter" idx="4294967295"/>
          </p:nvPr>
        </p:nvSpPr>
        <p:spPr>
          <a:xfrm>
            <a:off x="250825" y="2308448"/>
            <a:ext cx="8499027" cy="3352800"/>
          </a:xfrm>
        </p:spPr>
        <p:txBody>
          <a:bodyPr>
            <a:normAutofit/>
          </a:bodyPr>
          <a:lstStyle/>
          <a:p>
            <a:pPr marL="228600" indent="-228600">
              <a:spcAft>
                <a:spcPts val="1200"/>
              </a:spcAft>
            </a:pPr>
            <a:r>
              <a:rPr lang="es-MX" sz="2000" dirty="0" smtClean="0">
                <a:ea typeface="ＭＳ Ｐゴシック" pitchFamily="34" charset="-128"/>
              </a:rPr>
              <a:t>Un AINEne o coxib puede estar indicado cuando un analgésico antiinflamatorio es recomendado</a:t>
            </a:r>
          </a:p>
          <a:p>
            <a:pPr marL="228600" indent="-228600">
              <a:spcAft>
                <a:spcPts val="1200"/>
              </a:spcAft>
            </a:pPr>
            <a:r>
              <a:rPr lang="es-MX" sz="2000" dirty="0" smtClean="0">
                <a:ea typeface="ＭＳ Ｐゴシック" pitchFamily="34" charset="-128"/>
              </a:rPr>
              <a:t>Considere el riesgo individual de los efectos secundarios </a:t>
            </a:r>
          </a:p>
          <a:p>
            <a:pPr marL="806450" lvl="1" indent="-273050">
              <a:spcAft>
                <a:spcPts val="1200"/>
              </a:spcAft>
            </a:pPr>
            <a:r>
              <a:rPr lang="es-MX" sz="2000" dirty="0" smtClean="0">
                <a:ea typeface="ＭＳ Ｐゴシック" pitchFamily="34" charset="-128"/>
              </a:rPr>
              <a:t>Especialmente en adultos mayores y personas con mayor riesgo de efectos secundarios</a:t>
            </a:r>
          </a:p>
          <a:p>
            <a:pPr marL="228600" indent="-228600">
              <a:spcAft>
                <a:spcPts val="1200"/>
              </a:spcAft>
            </a:pPr>
            <a:r>
              <a:rPr lang="es-MX" sz="2000" dirty="0" smtClean="0">
                <a:ea typeface="ＭＳ Ｐゴシック" pitchFamily="34" charset="-128"/>
              </a:rPr>
              <a:t>Considere referir al paciente</a:t>
            </a:r>
          </a:p>
          <a:p>
            <a:pPr marL="406400" indent="-406400">
              <a:spcAft>
                <a:spcPts val="1200"/>
              </a:spcAft>
            </a:pPr>
            <a:endParaRPr lang="es-MX" sz="2000" dirty="0" smtClean="0">
              <a:ea typeface="ＭＳ Ｐゴシック" pitchFamily="34" charset="-128"/>
            </a:endParaRPr>
          </a:p>
          <a:p>
            <a:pPr>
              <a:spcAft>
                <a:spcPts val="1200"/>
              </a:spcAft>
              <a:buFont typeface="Arial" pitchFamily="34" charset="0"/>
              <a:buNone/>
            </a:pPr>
            <a:endParaRPr lang="es-MX" sz="2000" dirty="0" smtClean="0">
              <a:ea typeface="ＭＳ Ｐゴシック" pitchFamily="34" charset="-128"/>
            </a:endParaRPr>
          </a:p>
        </p:txBody>
      </p:sp>
      <p:sp>
        <p:nvSpPr>
          <p:cNvPr id="9" name="Rectangle 8"/>
          <p:cNvSpPr/>
          <p:nvPr/>
        </p:nvSpPr>
        <p:spPr>
          <a:xfrm>
            <a:off x="107504" y="6412210"/>
            <a:ext cx="8642350" cy="338554"/>
          </a:xfrm>
          <a:prstGeom prst="rect">
            <a:avLst/>
          </a:prstGeom>
        </p:spPr>
        <p:txBody>
          <a:bodyPr lIns="91440" tIns="0" rIns="0" bIns="0" anchor="b" anchorCtr="0">
            <a:spAutoFit/>
          </a:bodyPr>
          <a:lstStyle/>
          <a:p>
            <a:pPr>
              <a:defRPr/>
            </a:pPr>
            <a:r>
              <a:rPr lang="es-MX" sz="1200" b="1" dirty="0" smtClean="0">
                <a:solidFill>
                  <a:srgbClr val="002060"/>
                </a:solidFill>
              </a:rPr>
              <a:t>Coxib = inhibidor específico de COX-2 ; AINEne= droga antiinflamatoria no esteroidea no-selectiva</a:t>
            </a:r>
            <a:r>
              <a:rPr lang="es-MX" sz="1200" b="1" dirty="0" smtClean="0">
                <a:solidFill>
                  <a:srgbClr val="002060"/>
                </a:solidFill>
                <a:cs typeface="Arial" pitchFamily="34" charset="0"/>
              </a:rPr>
              <a:t>;</a:t>
            </a:r>
            <a:endParaRPr lang="es-MX" sz="1200" dirty="0" smtClean="0">
              <a:solidFill>
                <a:srgbClr val="002060"/>
              </a:solidFill>
            </a:endParaRPr>
          </a:p>
          <a:p>
            <a:pPr>
              <a:defRPr/>
            </a:pPr>
            <a:r>
              <a:rPr lang="es-MX" sz="1000" dirty="0" smtClean="0">
                <a:solidFill>
                  <a:srgbClr val="002060"/>
                </a:solidFill>
              </a:rPr>
              <a:t>Savigny P </a:t>
            </a:r>
            <a:r>
              <a:rPr lang="es-MX" sz="1000" i="1" dirty="0" smtClean="0">
                <a:solidFill>
                  <a:srgbClr val="002060"/>
                </a:solidFill>
              </a:rPr>
              <a:t>et al. BMJ </a:t>
            </a:r>
            <a:r>
              <a:rPr lang="es-MX" sz="1000" dirty="0" smtClean="0">
                <a:solidFill>
                  <a:srgbClr val="002060"/>
                </a:solidFill>
              </a:rPr>
              <a:t>2009; 338:b1805.</a:t>
            </a:r>
            <a:endParaRPr lang="es-MX" sz="1000" dirty="0">
              <a:solidFill>
                <a:srgbClr val="002060"/>
              </a:solidFill>
              <a:latin typeface="Calibri" pitchFamily="34" charset="0"/>
              <a:ea typeface="ＭＳ Ｐゴシック" pitchFamily="34" charset="-128"/>
            </a:endParaRPr>
          </a:p>
        </p:txBody>
      </p:sp>
      <p:sp>
        <p:nvSpPr>
          <p:cNvPr id="10" name="Slide Number Placeholder 7"/>
          <p:cNvSpPr>
            <a:spLocks noGrp="1"/>
          </p:cNvSpPr>
          <p:nvPr>
            <p:ph type="sldNum" sz="quarter" idx="4294967295"/>
          </p:nvPr>
        </p:nvSpPr>
        <p:spPr>
          <a:xfrm>
            <a:off x="7239000" y="6648450"/>
            <a:ext cx="1905000" cy="171450"/>
          </a:xfrm>
        </p:spPr>
        <p:txBody>
          <a:bodyPr/>
          <a:lstStyle/>
          <a:p>
            <a:pPr>
              <a:defRPr/>
            </a:pPr>
            <a:fld id="{B3661B37-38BF-421F-9EFE-18817586476B}" type="slidenum">
              <a:rPr lang="en-US" smtClean="0"/>
              <a:pPr>
                <a:defRPr/>
              </a:pPr>
              <a:t>26</a:t>
            </a:fld>
            <a:endParaRPr lang="en-US" dirty="0"/>
          </a:p>
        </p:txBody>
      </p:sp>
      <p:sp>
        <p:nvSpPr>
          <p:cNvPr id="11" name="Rounded Rectangle 10"/>
          <p:cNvSpPr/>
          <p:nvPr/>
        </p:nvSpPr>
        <p:spPr>
          <a:xfrm>
            <a:off x="575556" y="1628800"/>
            <a:ext cx="79928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s-MX" sz="2000" b="1" dirty="0" smtClean="0">
                <a:solidFill>
                  <a:schemeClr val="bg1"/>
                </a:solidFill>
                <a:latin typeface="Arial" charset="0"/>
              </a:rPr>
              <a:t>Recomendaciones Generales</a:t>
            </a:r>
            <a:endParaRPr lang="es-MX" sz="2000" b="1" dirty="0">
              <a:solidFill>
                <a:schemeClr val="bg1"/>
              </a:solidFill>
              <a:latin typeface="Arial" charset="0"/>
            </a:endParaRPr>
          </a:p>
        </p:txBody>
      </p:sp>
    </p:spTree>
    <p:extLst>
      <p:ext uri="{BB962C8B-B14F-4D97-AF65-F5344CB8AC3E}">
        <p14:creationId xmlns:p14="http://schemas.microsoft.com/office/powerpoint/2010/main" val="4390596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s-MX" sz="4000" dirty="0" smtClean="0">
                <a:solidFill>
                  <a:srgbClr val="002060"/>
                </a:solidFill>
                <a:latin typeface="+mn-lt"/>
                <a:ea typeface="+mn-ea"/>
                <a:cs typeface="+mn-cs"/>
              </a:rPr>
              <a:t>Recomendaciones para el Uso de AINEne y Coxibs</a:t>
            </a:r>
            <a:endParaRPr lang="es-MX" sz="4000" dirty="0">
              <a:solidFill>
                <a:srgbClr val="002060"/>
              </a:solidFill>
              <a:latin typeface="+mn-lt"/>
              <a:ea typeface="+mn-ea"/>
              <a:cs typeface="+mn-cs"/>
            </a:endParaRPr>
          </a:p>
        </p:txBody>
      </p:sp>
      <p:sp>
        <p:nvSpPr>
          <p:cNvPr id="4" name="Content Placeholder 3"/>
          <p:cNvSpPr>
            <a:spLocks noGrp="1"/>
          </p:cNvSpPr>
          <p:nvPr>
            <p:ph idx="1"/>
          </p:nvPr>
        </p:nvSpPr>
        <p:spPr/>
        <p:txBody>
          <a:bodyPr>
            <a:normAutofit/>
          </a:bodyPr>
          <a:lstStyle/>
          <a:p>
            <a:r>
              <a:rPr lang="es-MX" sz="3600" noProof="0" dirty="0" smtClean="0"/>
              <a:t>Para personas mayores de 45 años, los AINEne y coxibs deben ser co-prescritos con un PPI</a:t>
            </a:r>
            <a:endParaRPr lang="es-MX" sz="3600" noProof="0" dirty="0"/>
          </a:p>
        </p:txBody>
      </p:sp>
      <p:sp>
        <p:nvSpPr>
          <p:cNvPr id="5" name="Slide Number Placeholder 7"/>
          <p:cNvSpPr>
            <a:spLocks noGrp="1"/>
          </p:cNvSpPr>
          <p:nvPr>
            <p:ph type="sldNum" sz="quarter" idx="12"/>
          </p:nvPr>
        </p:nvSpPr>
        <p:spPr/>
        <p:txBody>
          <a:bodyPr/>
          <a:lstStyle/>
          <a:p>
            <a:pPr>
              <a:defRPr/>
            </a:pPr>
            <a:fld id="{B3661B37-38BF-421F-9EFE-18817586476B}" type="slidenum">
              <a:rPr lang="en-US" smtClean="0"/>
              <a:pPr>
                <a:defRPr/>
              </a:pPr>
              <a:t>27</a:t>
            </a:fld>
            <a:endParaRPr lang="en-US" dirty="0"/>
          </a:p>
        </p:txBody>
      </p:sp>
      <p:sp>
        <p:nvSpPr>
          <p:cNvPr id="7" name="Rectangle 6"/>
          <p:cNvSpPr/>
          <p:nvPr/>
        </p:nvSpPr>
        <p:spPr>
          <a:xfrm>
            <a:off x="107504" y="6242932"/>
            <a:ext cx="8642350" cy="492443"/>
          </a:xfrm>
          <a:prstGeom prst="rect">
            <a:avLst/>
          </a:prstGeom>
        </p:spPr>
        <p:txBody>
          <a:bodyPr lIns="91440" tIns="0" rIns="0" bIns="0" anchor="b" anchorCtr="0">
            <a:spAutoFit/>
          </a:bodyPr>
          <a:lstStyle/>
          <a:p>
            <a:pPr marL="0" lvl="4"/>
            <a:r>
              <a:rPr lang="es-MX" sz="1200" b="1" dirty="0" smtClean="0">
                <a:solidFill>
                  <a:srgbClr val="002060"/>
                </a:solidFill>
              </a:rPr>
              <a:t>Coxib = inhibidor específico de COX-2 ; AINEne= droga antiinflamatoria no esteroidea no-selectiva</a:t>
            </a:r>
            <a:r>
              <a:rPr lang="es-MX" sz="1200" b="1" dirty="0" smtClean="0">
                <a:solidFill>
                  <a:srgbClr val="002060"/>
                </a:solidFill>
                <a:cs typeface="Arial" pitchFamily="34" charset="0"/>
              </a:rPr>
              <a:t>;</a:t>
            </a:r>
            <a:endParaRPr lang="es-MX" sz="1200" dirty="0" smtClean="0">
              <a:solidFill>
                <a:srgbClr val="002060"/>
              </a:solidFill>
            </a:endParaRPr>
          </a:p>
          <a:p>
            <a:pPr marL="0" lvl="4"/>
            <a:r>
              <a:rPr lang="en-CA" sz="1000" dirty="0" smtClean="0">
                <a:solidFill>
                  <a:schemeClr val="tx2"/>
                </a:solidFill>
              </a:rPr>
              <a:t>Savigny P </a:t>
            </a:r>
            <a:r>
              <a:rPr lang="en-CA" sz="1000" i="1" dirty="0" smtClean="0">
                <a:solidFill>
                  <a:schemeClr val="tx2"/>
                </a:solidFill>
              </a:rPr>
              <a:t>et al. Low Back Pain: Early Management of Persistent Non-specific Low Back Pain</a:t>
            </a:r>
            <a:r>
              <a:rPr lang="en-CA" sz="1000" dirty="0" smtClean="0">
                <a:solidFill>
                  <a:schemeClr val="tx2"/>
                </a:solidFill>
              </a:rPr>
              <a:t>. </a:t>
            </a:r>
            <a:br>
              <a:rPr lang="en-CA" sz="1000" dirty="0" smtClean="0">
                <a:solidFill>
                  <a:schemeClr val="tx2"/>
                </a:solidFill>
              </a:rPr>
            </a:br>
            <a:r>
              <a:rPr lang="en-CA" sz="1000" dirty="0" smtClean="0">
                <a:solidFill>
                  <a:schemeClr val="tx2"/>
                </a:solidFill>
              </a:rPr>
              <a:t>National Collaborating Centre for Primary Care and Royal College of General Practitioners; London, UK: 2009.</a:t>
            </a:r>
            <a:endParaRPr lang="en-CA" sz="1000" dirty="0">
              <a:solidFill>
                <a:schemeClr val="tx2"/>
              </a:solidFill>
            </a:endParaRPr>
          </a:p>
        </p:txBody>
      </p:sp>
    </p:spTree>
    <p:extLst>
      <p:ext uri="{BB962C8B-B14F-4D97-AF65-F5344CB8AC3E}">
        <p14:creationId xmlns:p14="http://schemas.microsoft.com/office/powerpoint/2010/main" val="6583663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AINEs Usados Comúnmente para Manejar Lumbalgia</a:t>
            </a:r>
            <a:endParaRPr lang="es-MX" noProof="0" dirty="0"/>
          </a:p>
        </p:txBody>
      </p:sp>
      <p:sp>
        <p:nvSpPr>
          <p:cNvPr id="6" name="Rectangle 5"/>
          <p:cNvSpPr/>
          <p:nvPr/>
        </p:nvSpPr>
        <p:spPr>
          <a:xfrm>
            <a:off x="179512" y="6235238"/>
            <a:ext cx="8642350" cy="430887"/>
          </a:xfrm>
          <a:prstGeom prst="rect">
            <a:avLst/>
          </a:prstGeom>
        </p:spPr>
        <p:txBody>
          <a:bodyPr lIns="91440" tIns="0" rIns="0" bIns="0" anchor="b" anchorCtr="0">
            <a:spAutoFit/>
          </a:bodyPr>
          <a:lstStyle/>
          <a:p>
            <a:pPr>
              <a:spcAft>
                <a:spcPts val="600"/>
              </a:spcAft>
              <a:defRPr/>
            </a:pPr>
            <a:r>
              <a:rPr lang="es-MX" sz="1200" b="1" dirty="0" smtClean="0">
                <a:solidFill>
                  <a:srgbClr val="002060"/>
                </a:solidFill>
              </a:rPr>
              <a:t>Coxib = inhibidor selectivo de COX-2; AINE= droga antiinflamatoria no-esteroidea</a:t>
            </a:r>
          </a:p>
          <a:p>
            <a:pPr>
              <a:spcAft>
                <a:spcPts val="600"/>
              </a:spcAft>
              <a:defRPr/>
            </a:pPr>
            <a:r>
              <a:rPr lang="en-CA" sz="1050" dirty="0" smtClean="0">
                <a:solidFill>
                  <a:srgbClr val="002060"/>
                </a:solidFill>
              </a:rPr>
              <a:t>Miller </a:t>
            </a:r>
            <a:r>
              <a:rPr lang="en-CA" sz="1050" dirty="0">
                <a:solidFill>
                  <a:srgbClr val="002060"/>
                </a:solidFill>
              </a:rPr>
              <a:t>SM. </a:t>
            </a:r>
            <a:r>
              <a:rPr lang="en-CA" sz="1050" i="1" dirty="0">
                <a:solidFill>
                  <a:srgbClr val="002060"/>
                </a:solidFill>
              </a:rPr>
              <a:t>Prim Care</a:t>
            </a:r>
            <a:r>
              <a:rPr lang="en-CA" sz="1050" dirty="0">
                <a:solidFill>
                  <a:srgbClr val="002060"/>
                </a:solidFill>
              </a:rPr>
              <a:t> 2012; 39(3):499-510.</a:t>
            </a:r>
          </a:p>
        </p:txBody>
      </p:sp>
      <p:sp>
        <p:nvSpPr>
          <p:cNvPr id="7" name="Slide Number Placeholder 7"/>
          <p:cNvSpPr>
            <a:spLocks noGrp="1"/>
          </p:cNvSpPr>
          <p:nvPr>
            <p:ph type="sldNum" sz="quarter" idx="4294967295"/>
          </p:nvPr>
        </p:nvSpPr>
        <p:spPr>
          <a:xfrm>
            <a:off x="7239000" y="6648450"/>
            <a:ext cx="1905000" cy="171450"/>
          </a:xfrm>
        </p:spPr>
        <p:txBody>
          <a:bodyPr/>
          <a:lstStyle/>
          <a:p>
            <a:pPr>
              <a:defRPr/>
            </a:pPr>
            <a:fld id="{B3661B37-38BF-421F-9EFE-18817586476B}" type="slidenum">
              <a:rPr lang="en-US" smtClean="0"/>
              <a:pPr>
                <a:defRPr/>
              </a:pPr>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12571819"/>
              </p:ext>
            </p:extLst>
          </p:nvPr>
        </p:nvGraphicFramePr>
        <p:xfrm>
          <a:off x="323528" y="1628800"/>
          <a:ext cx="8640000" cy="4341560"/>
        </p:xfrm>
        <a:graphic>
          <a:graphicData uri="http://schemas.openxmlformats.org/drawingml/2006/table">
            <a:tbl>
              <a:tblPr firstRow="1" bandRow="1">
                <a:tableStyleId>{5C22544A-7EE6-4342-B048-85BDC9FD1C3A}</a:tableStyleId>
              </a:tblPr>
              <a:tblGrid>
                <a:gridCol w="2880000"/>
                <a:gridCol w="2880000"/>
                <a:gridCol w="2880000"/>
              </a:tblGrid>
              <a:tr h="3708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FFFFFF"/>
                          </a:solidFill>
                          <a:effectLst/>
                          <a:latin typeface="+mj-lt"/>
                          <a:ea typeface="ＭＳ Ｐゴシック" pitchFamily="34" charset="-128"/>
                          <a:cs typeface="Arial" pitchFamily="34" charset="0"/>
                        </a:rPr>
                        <a:t>Droga</a:t>
                      </a:r>
                    </a:p>
                  </a:txBody>
                  <a:tcPr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FFFFFF"/>
                          </a:solidFill>
                          <a:effectLst/>
                          <a:latin typeface="+mj-lt"/>
                          <a:ea typeface="ＭＳ Ｐゴシック" pitchFamily="34" charset="-128"/>
                          <a:cs typeface="Arial" pitchFamily="34" charset="0"/>
                        </a:rPr>
                        <a:t>Dosis oral</a:t>
                      </a:r>
                    </a:p>
                  </a:txBody>
                  <a:tcPr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FFFFFF"/>
                          </a:solidFill>
                          <a:effectLst/>
                          <a:latin typeface="+mj-lt"/>
                          <a:ea typeface="ＭＳ Ｐゴシック" pitchFamily="34" charset="-128"/>
                          <a:cs typeface="Arial" pitchFamily="34" charset="0"/>
                        </a:rPr>
                        <a:t>Dosis Máxima Diaria</a:t>
                      </a:r>
                    </a:p>
                  </a:txBody>
                  <a:tcPr anchor="ctr" horzOverflow="overflow"/>
                </a:tc>
              </a:tr>
              <a:tr h="900000">
                <a:tc>
                  <a:txBody>
                    <a:bodyPr/>
                    <a:lstStyle/>
                    <a:p>
                      <a:pPr marL="0" marR="0" lvl="0" indent="0" algn="l" defTabSz="457200" rtl="0" eaLnBrk="1" fontAlgn="base" latinLnBrk="0" hangingPunct="1">
                        <a:lnSpc>
                          <a:spcPct val="100000"/>
                        </a:lnSpc>
                        <a:spcBef>
                          <a:spcPts val="0"/>
                        </a:spcBef>
                        <a:spcAft>
                          <a:spcPts val="400"/>
                        </a:spcAft>
                        <a:buClrTx/>
                        <a:buSzTx/>
                        <a:buFontTx/>
                        <a:buNone/>
                        <a:tabLst/>
                      </a:pPr>
                      <a:r>
                        <a:rPr kumimoji="0" lang="es-MX" sz="1400" b="1" i="0" u="none" strike="noStrike" cap="none" normalizeH="0" baseline="0" noProof="0" dirty="0" smtClean="0">
                          <a:ln>
                            <a:noFill/>
                          </a:ln>
                          <a:solidFill>
                            <a:schemeClr val="tx1"/>
                          </a:solidFill>
                          <a:effectLst/>
                          <a:latin typeface="+mj-lt"/>
                          <a:ea typeface="ＭＳ Ｐゴシック" pitchFamily="34" charset="-128"/>
                          <a:cs typeface="Arial" pitchFamily="34" charset="0"/>
                        </a:rPr>
                        <a:t>Derivados del ácido propiónico</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Ibuprofeno</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Naproxeno</a:t>
                      </a:r>
                    </a:p>
                  </a:txBody>
                  <a:tcPr horzOverflow="overflow"/>
                </a:tc>
                <a:tc>
                  <a:txBody>
                    <a:bodyPr/>
                    <a:lstStyle/>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200–400 mg cada 48 h</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250 mg 3 o 4 veces al día</a:t>
                      </a:r>
                    </a:p>
                  </a:txBody>
                  <a:tcPr horzOverflow="overflow"/>
                </a:tc>
                <a:tc>
                  <a:txBody>
                    <a:bodyPr/>
                    <a:lstStyle/>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3200 mg</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1250 mg</a:t>
                      </a:r>
                      <a:endParaRPr lang="es-MX" sz="1400" b="1" kern="1200" noProof="0" dirty="0" smtClean="0">
                        <a:solidFill>
                          <a:srgbClr val="FF0000"/>
                        </a:solidFill>
                        <a:latin typeface="+mj-lt"/>
                        <a:ea typeface="ＭＳ Ｐゴシック" pitchFamily="34" charset="-128"/>
                        <a:cs typeface="Arial" pitchFamily="34" charset="0"/>
                      </a:endParaRPr>
                    </a:p>
                  </a:txBody>
                  <a:tcPr horzOverflow="overflow"/>
                </a:tc>
              </a:tr>
              <a:tr h="1296000">
                <a:tc>
                  <a:txBody>
                    <a:bodyPr/>
                    <a:lstStyle/>
                    <a:p>
                      <a:pPr marL="0" marR="0" lvl="0" indent="0" algn="l" defTabSz="457200" rtl="0" eaLnBrk="1" fontAlgn="base" latinLnBrk="0" hangingPunct="1">
                        <a:lnSpc>
                          <a:spcPct val="100000"/>
                        </a:lnSpc>
                        <a:spcBef>
                          <a:spcPts val="0"/>
                        </a:spcBef>
                        <a:spcAft>
                          <a:spcPts val="400"/>
                        </a:spcAft>
                        <a:buClrTx/>
                        <a:buSzTx/>
                        <a:buFontTx/>
                        <a:buNone/>
                        <a:tabLst/>
                      </a:pPr>
                      <a:r>
                        <a:rPr kumimoji="0" lang="es-MX" sz="1400" b="1" i="0" u="none" strike="noStrike" cap="none" normalizeH="0" baseline="0" noProof="0" dirty="0" smtClean="0">
                          <a:ln>
                            <a:noFill/>
                          </a:ln>
                          <a:solidFill>
                            <a:schemeClr val="tx1"/>
                          </a:solidFill>
                          <a:effectLst/>
                          <a:latin typeface="+mj-lt"/>
                          <a:ea typeface="ＭＳ Ｐゴシック" pitchFamily="34" charset="-128"/>
                          <a:cs typeface="Arial" pitchFamily="34" charset="0"/>
                        </a:rPr>
                        <a:t>Derivados del ácido acético</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Sulindac</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Etodolac</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Ketorolaco</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Diclofenaco</a:t>
                      </a:r>
                    </a:p>
                  </a:txBody>
                  <a:tcPr horzOverflow="overflow"/>
                </a:tc>
                <a:tc>
                  <a:txBody>
                    <a:bodyPr/>
                    <a:lstStyle/>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150–200 mg cada 12 h</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200–400 mg 3 o 4 veces/día</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10 mg cada 4–6 h</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50 mg cada 8 h</a:t>
                      </a:r>
                    </a:p>
                  </a:txBody>
                  <a:tcPr horzOverflow="overflow"/>
                </a:tc>
                <a:tc>
                  <a:txBody>
                    <a:bodyPr/>
                    <a:lstStyle/>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1000 mg</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40 mg (5 días máximo)</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150 mg</a:t>
                      </a:r>
                    </a:p>
                  </a:txBody>
                  <a:tcPr horzOverflow="overflow"/>
                </a:tc>
              </a:tr>
              <a:tr h="1080000">
                <a:tc>
                  <a:txBody>
                    <a:bodyPr/>
                    <a:lstStyle/>
                    <a:p>
                      <a:pPr marL="0" marR="0" lvl="0" indent="0" algn="l" defTabSz="457200" rtl="0" eaLnBrk="1" fontAlgn="base" latinLnBrk="0" hangingPunct="1">
                        <a:lnSpc>
                          <a:spcPct val="100000"/>
                        </a:lnSpc>
                        <a:spcBef>
                          <a:spcPts val="0"/>
                        </a:spcBef>
                        <a:spcAft>
                          <a:spcPts val="400"/>
                        </a:spcAft>
                        <a:buClrTx/>
                        <a:buSzTx/>
                        <a:buFontTx/>
                        <a:buNone/>
                        <a:tabLst/>
                      </a:pPr>
                      <a:r>
                        <a:rPr kumimoji="0" lang="es-MX" sz="1400" b="1" i="0" u="none" strike="noStrike" cap="none" normalizeH="0" baseline="0" noProof="0" dirty="0" smtClean="0">
                          <a:ln>
                            <a:noFill/>
                          </a:ln>
                          <a:solidFill>
                            <a:schemeClr val="tx1"/>
                          </a:solidFill>
                          <a:effectLst/>
                          <a:latin typeface="+mj-lt"/>
                          <a:ea typeface="ＭＳ Ｐゴシック" pitchFamily="34" charset="-128"/>
                          <a:cs typeface="Arial" pitchFamily="34" charset="0"/>
                        </a:rPr>
                        <a:t>Derivados del ácido enólico</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Piroxicam</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Meloxicam</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Nabumetone</a:t>
                      </a:r>
                    </a:p>
                  </a:txBody>
                  <a:tcPr horzOverflow="overflow"/>
                </a:tc>
                <a:tc>
                  <a:txBody>
                    <a:bodyPr/>
                    <a:lstStyle/>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10–20 mg cada 12 h</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7.5–15 mg/día</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500–1000 mg cada 12–24 h</a:t>
                      </a:r>
                    </a:p>
                  </a:txBody>
                  <a:tcPr horzOverflow="overflow"/>
                </a:tc>
                <a:tc>
                  <a:txBody>
                    <a:bodyPr/>
                    <a:lstStyle/>
                    <a:p>
                      <a:pPr marL="233363" marR="0" lvl="0" indent="-233363" algn="l" defTabSz="457200" rtl="0" eaLnBrk="0" fontAlgn="base" latinLnBrk="0" hangingPunct="0">
                        <a:lnSpc>
                          <a:spcPct val="100000"/>
                        </a:lnSpc>
                        <a:spcBef>
                          <a:spcPts val="0"/>
                        </a:spcBef>
                        <a:spcAft>
                          <a:spcPts val="400"/>
                        </a:spcAft>
                        <a:buClr>
                          <a:schemeClr val="accent1"/>
                        </a:buClr>
                        <a:buSzTx/>
                        <a:buFont typeface="Wingdings" pitchFamily="2" charset="2"/>
                        <a:buChar char="n"/>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20 mg</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15 mg</a:t>
                      </a: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2000 mg</a:t>
                      </a:r>
                    </a:p>
                  </a:txBody>
                  <a:tcPr horzOverflow="overflow"/>
                </a:tc>
              </a:tr>
              <a:tr h="612000">
                <a:tc>
                  <a:txBody>
                    <a:bodyPr/>
                    <a:lstStyle/>
                    <a:p>
                      <a:pPr marL="0" marR="0" lvl="0" indent="0" algn="l" defTabSz="457200" rtl="0" eaLnBrk="1" fontAlgn="base" latinLnBrk="0" hangingPunct="1">
                        <a:lnSpc>
                          <a:spcPct val="100000"/>
                        </a:lnSpc>
                        <a:spcBef>
                          <a:spcPts val="0"/>
                        </a:spcBef>
                        <a:spcAft>
                          <a:spcPts val="400"/>
                        </a:spcAft>
                        <a:buClrTx/>
                        <a:buSzTx/>
                        <a:buFontTx/>
                        <a:buNone/>
                        <a:tabLst/>
                      </a:pPr>
                      <a:r>
                        <a:rPr kumimoji="0" lang="es-MX" sz="1400" b="1" i="0" u="none" strike="noStrike" cap="none" normalizeH="0" baseline="0" noProof="0" dirty="0" smtClean="0">
                          <a:ln>
                            <a:noFill/>
                          </a:ln>
                          <a:solidFill>
                            <a:schemeClr val="tx1"/>
                          </a:solidFill>
                          <a:effectLst/>
                          <a:latin typeface="+mj-lt"/>
                          <a:ea typeface="ＭＳ Ｐゴシック" pitchFamily="34" charset="-128"/>
                          <a:cs typeface="Arial" pitchFamily="34" charset="0"/>
                        </a:rPr>
                        <a:t>Coxibs</a:t>
                      </a:r>
                    </a:p>
                    <a:p>
                      <a:pPr marL="3492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Celecoxib</a:t>
                      </a:r>
                    </a:p>
                  </a:txBody>
                  <a:tcPr horzOverflow="overflow"/>
                </a:tc>
                <a:tc>
                  <a:txBody>
                    <a:bodyPr/>
                    <a:lstStyle/>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endParaRPr lang="es-MX" sz="1400" kern="1200" noProof="0" dirty="0" smtClean="0">
                        <a:solidFill>
                          <a:schemeClr val="tx1"/>
                        </a:solidFill>
                        <a:latin typeface="+mj-lt"/>
                        <a:ea typeface="ＭＳ Ｐゴシック" pitchFamily="34" charset="-128"/>
                        <a:cs typeface="Arial" pitchFamily="34" charset="0"/>
                      </a:endParaRPr>
                    </a:p>
                    <a:p>
                      <a:pPr marL="171450" marR="0" lvl="0" indent="-171450" algn="l" defTabSz="457200" rtl="0" eaLnBrk="0" fontAlgn="base" latinLnBrk="0" hangingPunct="0">
                        <a:lnSpc>
                          <a:spcPct val="100000"/>
                        </a:lnSpc>
                        <a:spcBef>
                          <a:spcPts val="0"/>
                        </a:spcBef>
                        <a:spcAft>
                          <a:spcPts val="400"/>
                        </a:spcAft>
                        <a:buClr>
                          <a:schemeClr val="tx1"/>
                        </a:buClr>
                        <a:buSzTx/>
                        <a:buFont typeface="Arial" pitchFamily="34" charset="0"/>
                        <a:buChar char="•"/>
                        <a:tabLst/>
                      </a:pPr>
                      <a:r>
                        <a:rPr lang="es-MX" sz="1400" kern="1200" noProof="0" dirty="0" smtClean="0">
                          <a:solidFill>
                            <a:schemeClr val="tx1"/>
                          </a:solidFill>
                          <a:latin typeface="+mj-lt"/>
                          <a:ea typeface="ＭＳ Ｐゴシック" pitchFamily="34" charset="-128"/>
                          <a:cs typeface="Arial" pitchFamily="34" charset="0"/>
                        </a:rPr>
                        <a:t>100–200 mg cada 12 o 24 h</a:t>
                      </a:r>
                    </a:p>
                  </a:txBody>
                  <a:tcPr horzOverflow="overflow"/>
                </a:tc>
                <a:tc>
                  <a:txBody>
                    <a:bodyPr/>
                    <a:lstStyle/>
                    <a:p>
                      <a:pPr marL="233363" marR="0" lvl="0" indent="-233363" algn="l" defTabSz="457200" rtl="0" eaLnBrk="0" fontAlgn="base" latinLnBrk="0" hangingPunct="0">
                        <a:lnSpc>
                          <a:spcPct val="100000"/>
                        </a:lnSpc>
                        <a:spcBef>
                          <a:spcPts val="0"/>
                        </a:spcBef>
                        <a:spcAft>
                          <a:spcPts val="400"/>
                        </a:spcAft>
                        <a:buClr>
                          <a:schemeClr val="accent1"/>
                        </a:buClr>
                        <a:buSzTx/>
                        <a:buFont typeface="Wingdings" pitchFamily="2" charset="2"/>
                        <a:buChar char="n"/>
                        <a:tabLst/>
                      </a:pPr>
                      <a:endParaRPr lang="es-MX" sz="1400" kern="1200" noProof="0" dirty="0" smtClean="0">
                        <a:solidFill>
                          <a:schemeClr val="tx1"/>
                        </a:solidFill>
                        <a:latin typeface="+mj-lt"/>
                        <a:ea typeface="ＭＳ Ｐゴシック" pitchFamily="34" charset="-128"/>
                        <a:cs typeface="Arial" pitchFamily="34" charset="0"/>
                      </a:endParaRPr>
                    </a:p>
                  </a:txBody>
                  <a:tcPr horzOverflow="overflow"/>
                </a:tc>
              </a:tr>
            </a:tbl>
          </a:graphicData>
        </a:graphic>
      </p:graphicFrame>
    </p:spTree>
    <p:extLst>
      <p:ext uri="{BB962C8B-B14F-4D97-AF65-F5344CB8AC3E}">
        <p14:creationId xmlns:p14="http://schemas.microsoft.com/office/powerpoint/2010/main" val="29463561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s-MX" dirty="0" smtClean="0"/>
              <a:t>Efectos Adversos de los AINEne/Coxibs</a:t>
            </a:r>
          </a:p>
        </p:txBody>
      </p:sp>
      <p:sp>
        <p:nvSpPr>
          <p:cNvPr id="8" name="Rectangle 3"/>
          <p:cNvSpPr>
            <a:spLocks noGrp="1" noChangeArrowheads="1"/>
          </p:cNvSpPr>
          <p:nvPr>
            <p:ph idx="1"/>
          </p:nvPr>
        </p:nvSpPr>
        <p:spPr>
          <a:xfrm>
            <a:off x="361950" y="1557338"/>
            <a:ext cx="8229600" cy="4525962"/>
          </a:xfrm>
        </p:spPr>
        <p:txBody>
          <a:bodyPr/>
          <a:lstStyle/>
          <a:p>
            <a:pPr marL="0" indent="0" eaLnBrk="1" hangingPunct="1">
              <a:buFont typeface="Arial" pitchFamily="34" charset="0"/>
              <a:buNone/>
            </a:pPr>
            <a:r>
              <a:rPr lang="es-MX" sz="2400" b="1" dirty="0" smtClean="0"/>
              <a:t>Todos los AINEs:</a:t>
            </a:r>
          </a:p>
          <a:p>
            <a:pPr marL="742950" lvl="2" indent="-342900" eaLnBrk="1" hangingPunct="1"/>
            <a:r>
              <a:rPr lang="es-MX" sz="2200" dirty="0" smtClean="0"/>
              <a:t>Eventos cardiovasculares trombóticos</a:t>
            </a:r>
          </a:p>
          <a:p>
            <a:pPr marL="742950" lvl="2" indent="-342900" eaLnBrk="1" hangingPunct="1">
              <a:spcBef>
                <a:spcPct val="0"/>
              </a:spcBef>
              <a:spcAft>
                <a:spcPts val="400"/>
              </a:spcAft>
            </a:pPr>
            <a:r>
              <a:rPr lang="es-MX" sz="2200" dirty="0" smtClean="0"/>
              <a:t>Gastroenteropatía</a:t>
            </a:r>
          </a:p>
          <a:p>
            <a:pPr marL="1200150" lvl="3" indent="-342900" eaLnBrk="1" hangingPunct="1">
              <a:spcBef>
                <a:spcPct val="0"/>
              </a:spcBef>
              <a:spcAft>
                <a:spcPts val="400"/>
              </a:spcAft>
            </a:pPr>
            <a:r>
              <a:rPr lang="es-MX" sz="2200" dirty="0" smtClean="0"/>
              <a:t>Gastritis, hemorragia, ulceración, perforación</a:t>
            </a:r>
          </a:p>
          <a:p>
            <a:pPr marL="742950" lvl="2" indent="-342900" eaLnBrk="1" hangingPunct="1">
              <a:spcBef>
                <a:spcPct val="0"/>
              </a:spcBef>
              <a:spcAft>
                <a:spcPts val="400"/>
              </a:spcAft>
            </a:pPr>
            <a:r>
              <a:rPr lang="es-MX" sz="2200" dirty="0" smtClean="0"/>
              <a:t>Efectos renovasculares</a:t>
            </a:r>
          </a:p>
          <a:p>
            <a:pPr marL="1200150" lvl="3" indent="-342900" eaLnBrk="1" hangingPunct="1">
              <a:spcBef>
                <a:spcPct val="0"/>
              </a:spcBef>
              <a:spcAft>
                <a:spcPts val="400"/>
              </a:spcAft>
            </a:pPr>
            <a:r>
              <a:rPr lang="es-MX" sz="2200" dirty="0" smtClean="0"/>
              <a:t>Flujo sanguíneo renal disminuido</a:t>
            </a:r>
          </a:p>
          <a:p>
            <a:pPr marL="1200150" lvl="3" indent="-342900" eaLnBrk="1" hangingPunct="1">
              <a:spcBef>
                <a:spcPct val="0"/>
              </a:spcBef>
              <a:spcAft>
                <a:spcPts val="400"/>
              </a:spcAft>
            </a:pPr>
            <a:r>
              <a:rPr lang="es-MX" sz="2200" dirty="0" smtClean="0"/>
              <a:t>Retención de fluido/edema</a:t>
            </a:r>
          </a:p>
          <a:p>
            <a:pPr marL="1200150" lvl="3" indent="-342900" eaLnBrk="1" hangingPunct="1">
              <a:spcBef>
                <a:spcPct val="0"/>
              </a:spcBef>
              <a:spcAft>
                <a:spcPts val="400"/>
              </a:spcAft>
            </a:pPr>
            <a:r>
              <a:rPr lang="es-MX" sz="2200" dirty="0" smtClean="0"/>
              <a:t>Hipertensión</a:t>
            </a:r>
          </a:p>
          <a:p>
            <a:pPr marL="742950" lvl="2" indent="-342900" eaLnBrk="1" hangingPunct="1">
              <a:spcBef>
                <a:spcPct val="0"/>
              </a:spcBef>
              <a:spcAft>
                <a:spcPts val="1200"/>
              </a:spcAft>
            </a:pPr>
            <a:r>
              <a:rPr lang="es-MX" sz="2200" dirty="0" smtClean="0"/>
              <a:t>Hipersensibilidad</a:t>
            </a:r>
          </a:p>
          <a:p>
            <a:pPr marL="0" indent="0" eaLnBrk="1" hangingPunct="1">
              <a:buNone/>
            </a:pPr>
            <a:r>
              <a:rPr lang="es-MX" sz="2400" b="1" dirty="0" smtClean="0"/>
              <a:t>AINEs mediados por Cox-1 (AINEne):</a:t>
            </a:r>
          </a:p>
          <a:p>
            <a:pPr marL="742950" lvl="2" indent="-342900" eaLnBrk="1" hangingPunct="1"/>
            <a:r>
              <a:rPr lang="es-MX" sz="2200" dirty="0" smtClean="0"/>
              <a:t>Agregación plaquetaria disminuida</a:t>
            </a:r>
          </a:p>
        </p:txBody>
      </p:sp>
      <p:sp>
        <p:nvSpPr>
          <p:cNvPr id="9" name="TextBox 4"/>
          <p:cNvSpPr txBox="1">
            <a:spLocks noChangeArrowheads="1"/>
          </p:cNvSpPr>
          <p:nvPr/>
        </p:nvSpPr>
        <p:spPr bwMode="auto">
          <a:xfrm>
            <a:off x="61913" y="6092825"/>
            <a:ext cx="825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fontAlgn="base">
              <a:spcBef>
                <a:spcPct val="0"/>
              </a:spcBef>
              <a:spcAft>
                <a:spcPct val="0"/>
              </a:spcAft>
            </a:pPr>
            <a:r>
              <a:rPr lang="es-MX" sz="1200" b="1" dirty="0" smtClean="0">
                <a:solidFill>
                  <a:srgbClr val="002060"/>
                </a:solidFill>
                <a:latin typeface="Calibri" pitchFamily="34" charset="0"/>
              </a:rPr>
              <a:t>Coxib = inhibidor específico de COX-2; </a:t>
            </a:r>
            <a:r>
              <a:rPr lang="es-MX" sz="1200" b="1" dirty="0" smtClean="0">
                <a:solidFill>
                  <a:srgbClr val="002060"/>
                </a:solidFill>
                <a:latin typeface="Calibri" pitchFamily="34" charset="0"/>
                <a:cs typeface="Arial" pitchFamily="34" charset="0"/>
              </a:rPr>
              <a:t>AINE= droga antiinflamatoria no-esteroidea; </a:t>
            </a:r>
            <a:br>
              <a:rPr lang="es-MX" sz="1200" b="1" dirty="0" smtClean="0">
                <a:solidFill>
                  <a:srgbClr val="002060"/>
                </a:solidFill>
                <a:latin typeface="Calibri" pitchFamily="34" charset="0"/>
                <a:cs typeface="Arial" pitchFamily="34" charset="0"/>
              </a:rPr>
            </a:br>
            <a:r>
              <a:rPr lang="es-MX" sz="1200" b="1" dirty="0" smtClean="0">
                <a:solidFill>
                  <a:srgbClr val="002060"/>
                </a:solidFill>
                <a:latin typeface="Calibri" pitchFamily="34" charset="0"/>
              </a:rPr>
              <a:t>AINEne= droga antiinflamatoria no-esteroidea no-específica</a:t>
            </a:r>
          </a:p>
          <a:p>
            <a:pPr eaLnBrk="1" fontAlgn="base" hangingPunct="1">
              <a:spcBef>
                <a:spcPct val="0"/>
              </a:spcBef>
              <a:spcAft>
                <a:spcPct val="0"/>
              </a:spcAft>
            </a:pPr>
            <a:r>
              <a:rPr lang="en-US" sz="1000" dirty="0" smtClean="0">
                <a:solidFill>
                  <a:srgbClr val="002060"/>
                </a:solidFill>
                <a:latin typeface="Calibri" pitchFamily="34" charset="0"/>
              </a:rPr>
              <a:t>Clemett D, Goa KL. </a:t>
            </a:r>
            <a:r>
              <a:rPr lang="en-US" sz="1000" i="1" dirty="0" smtClean="0">
                <a:solidFill>
                  <a:srgbClr val="002060"/>
                </a:solidFill>
                <a:latin typeface="Calibri" pitchFamily="34" charset="0"/>
              </a:rPr>
              <a:t>Drugs</a:t>
            </a:r>
            <a:r>
              <a:rPr lang="en-US" sz="1000" dirty="0" smtClean="0">
                <a:solidFill>
                  <a:srgbClr val="002060"/>
                </a:solidFill>
                <a:latin typeface="Calibri" pitchFamily="34" charset="0"/>
              </a:rPr>
              <a:t> 2000; 59(4):957-80; Grosser T </a:t>
            </a:r>
            <a:r>
              <a:rPr lang="en-US" sz="1000" i="1" dirty="0" smtClean="0">
                <a:solidFill>
                  <a:srgbClr val="002060"/>
                </a:solidFill>
                <a:latin typeface="Calibri" pitchFamily="34" charset="0"/>
              </a:rPr>
              <a:t>et al. </a:t>
            </a:r>
            <a:r>
              <a:rPr lang="en-US" sz="1000" dirty="0" smtClean="0">
                <a:solidFill>
                  <a:srgbClr val="002060"/>
                </a:solidFill>
                <a:latin typeface="Calibri" pitchFamily="34" charset="0"/>
              </a:rPr>
              <a:t>In</a:t>
            </a:r>
            <a:r>
              <a:rPr lang="en-US" sz="1000" i="1" dirty="0" smtClean="0">
                <a:solidFill>
                  <a:srgbClr val="002060"/>
                </a:solidFill>
                <a:latin typeface="Calibri" pitchFamily="34" charset="0"/>
              </a:rPr>
              <a:t>: </a:t>
            </a:r>
            <a:r>
              <a:rPr lang="en-US" sz="1000" dirty="0" smtClean="0">
                <a:solidFill>
                  <a:srgbClr val="002060"/>
                </a:solidFill>
                <a:latin typeface="Calibri" pitchFamily="34" charset="0"/>
              </a:rPr>
              <a:t>Brunton L </a:t>
            </a:r>
            <a:r>
              <a:rPr lang="en-US" sz="1000" i="1" dirty="0" smtClean="0">
                <a:solidFill>
                  <a:srgbClr val="002060"/>
                </a:solidFill>
                <a:latin typeface="Calibri" pitchFamily="34" charset="0"/>
              </a:rPr>
              <a:t>et al </a:t>
            </a:r>
            <a:r>
              <a:rPr lang="en-US" sz="1000" dirty="0" smtClean="0">
                <a:solidFill>
                  <a:srgbClr val="002060"/>
                </a:solidFill>
                <a:latin typeface="Calibri" pitchFamily="34" charset="0"/>
              </a:rPr>
              <a:t>(eds.). </a:t>
            </a:r>
            <a:r>
              <a:rPr lang="en-US" sz="1000" i="1" dirty="0" smtClean="0">
                <a:solidFill>
                  <a:srgbClr val="002060"/>
                </a:solidFill>
                <a:latin typeface="Calibri" pitchFamily="34" charset="0"/>
              </a:rPr>
              <a:t>Goodman and Gilman’s The Pharmacological Basis of Therapeutics</a:t>
            </a:r>
            <a:r>
              <a:rPr lang="en-US" sz="1000" dirty="0" smtClean="0">
                <a:solidFill>
                  <a:srgbClr val="002060"/>
                </a:solidFill>
                <a:latin typeface="Calibri" pitchFamily="34" charset="0"/>
              </a:rPr>
              <a:t>. 12</a:t>
            </a:r>
            <a:r>
              <a:rPr lang="en-US" sz="1000" baseline="30000" dirty="0" smtClean="0">
                <a:solidFill>
                  <a:srgbClr val="002060"/>
                </a:solidFill>
                <a:latin typeface="Calibri" pitchFamily="34" charset="0"/>
              </a:rPr>
              <a:t>th</a:t>
            </a:r>
            <a:r>
              <a:rPr lang="en-US" sz="1000" dirty="0" smtClean="0">
                <a:solidFill>
                  <a:srgbClr val="002060"/>
                </a:solidFill>
                <a:latin typeface="Calibri" pitchFamily="34" charset="0"/>
              </a:rPr>
              <a:t> ed. (online version). McGraw-Hill; New York, NY: 2010.</a:t>
            </a:r>
          </a:p>
        </p:txBody>
      </p:sp>
      <p:sp>
        <p:nvSpPr>
          <p:cNvPr id="10"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FDBAEFD-C903-4553-9D76-48E3B9522EE2}" type="slidenum">
              <a:rPr lang="es-MX" smtClean="0">
                <a:solidFill>
                  <a:srgbClr val="000000"/>
                </a:solidFill>
              </a:rPr>
              <a:pPr eaLnBrk="1" hangingPunct="1"/>
              <a:t>29</a:t>
            </a:fld>
            <a:endParaRPr lang="es-MX" dirty="0" smtClean="0">
              <a:solidFill>
                <a:srgbClr val="000000"/>
              </a:solidFill>
            </a:endParaRPr>
          </a:p>
        </p:txBody>
      </p:sp>
    </p:spTree>
    <p:extLst>
      <p:ext uri="{BB962C8B-B14F-4D97-AF65-F5344CB8AC3E}">
        <p14:creationId xmlns:p14="http://schemas.microsoft.com/office/powerpoint/2010/main" val="25456171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s-MX" sz="6000" noProof="0" dirty="0" smtClean="0"/>
              <a:t>Objetivos de Aprendizaje</a:t>
            </a:r>
            <a:endParaRPr lang="es-MX" sz="6000" noProof="0" dirty="0"/>
          </a:p>
        </p:txBody>
      </p:sp>
      <p:sp>
        <p:nvSpPr>
          <p:cNvPr id="3" name="Content Placeholder 2"/>
          <p:cNvSpPr>
            <a:spLocks noGrp="1"/>
          </p:cNvSpPr>
          <p:nvPr>
            <p:ph idx="1"/>
          </p:nvPr>
        </p:nvSpPr>
        <p:spPr>
          <a:xfrm>
            <a:off x="179512" y="1484784"/>
            <a:ext cx="8784976" cy="5069160"/>
          </a:xfrm>
        </p:spPr>
        <p:txBody>
          <a:bodyPr>
            <a:noAutofit/>
          </a:bodyPr>
          <a:lstStyle/>
          <a:p>
            <a:r>
              <a:rPr lang="es-MX" sz="2800" dirty="0" smtClean="0">
                <a:solidFill>
                  <a:schemeClr val="bg2"/>
                </a:solidFill>
              </a:rPr>
              <a:t>Al terminar este módulo, los participantes podrán :</a:t>
            </a:r>
            <a:endParaRPr lang="es-MX" sz="2800" noProof="0" dirty="0" smtClean="0">
              <a:solidFill>
                <a:schemeClr val="bg2"/>
              </a:solidFill>
            </a:endParaRPr>
          </a:p>
          <a:p>
            <a:pPr marL="622300" lvl="1">
              <a:spcBef>
                <a:spcPts val="300"/>
              </a:spcBef>
              <a:spcAft>
                <a:spcPts val="300"/>
              </a:spcAft>
            </a:pPr>
            <a:r>
              <a:rPr lang="es-MX" sz="2400" dirty="0" smtClean="0">
                <a:solidFill>
                  <a:schemeClr val="bg2"/>
                </a:solidFill>
              </a:rPr>
              <a:t>Discutir la prevalencia de la lumbalgia aguda y crónica </a:t>
            </a:r>
          </a:p>
          <a:p>
            <a:pPr marL="622300" lvl="1">
              <a:spcBef>
                <a:spcPts val="300"/>
              </a:spcBef>
              <a:spcAft>
                <a:spcPts val="300"/>
              </a:spcAft>
            </a:pPr>
            <a:r>
              <a:rPr lang="es-MX" sz="2400" dirty="0" smtClean="0">
                <a:solidFill>
                  <a:schemeClr val="bg2"/>
                </a:solidFill>
              </a:rPr>
              <a:t>Entender el impacto de la lumbalgia</a:t>
            </a:r>
            <a:r>
              <a:rPr lang="es-MX" sz="2400" dirty="0" smtClean="0">
                <a:solidFill>
                  <a:srgbClr val="FF0000"/>
                </a:solidFill>
              </a:rPr>
              <a:t> </a:t>
            </a:r>
            <a:r>
              <a:rPr lang="es-MX" sz="2400" dirty="0" smtClean="0">
                <a:solidFill>
                  <a:schemeClr val="bg2"/>
                </a:solidFill>
              </a:rPr>
              <a:t>en el funcionamiento y calidad de vida del paciente</a:t>
            </a:r>
          </a:p>
          <a:p>
            <a:pPr marL="622300" lvl="1">
              <a:spcBef>
                <a:spcPts val="300"/>
              </a:spcBef>
              <a:spcAft>
                <a:spcPts val="300"/>
              </a:spcAft>
            </a:pPr>
            <a:r>
              <a:rPr lang="es-MX" sz="2400" dirty="0" smtClean="0">
                <a:solidFill>
                  <a:schemeClr val="bg2"/>
                </a:solidFill>
              </a:rPr>
              <a:t>Usar herramientas apropiadas para el diagnóstico de lumbalgia</a:t>
            </a:r>
          </a:p>
          <a:p>
            <a:pPr marL="622300" lvl="1">
              <a:spcBef>
                <a:spcPts val="300"/>
              </a:spcBef>
              <a:spcAft>
                <a:spcPts val="300"/>
              </a:spcAft>
            </a:pPr>
            <a:r>
              <a:rPr lang="es-MX" sz="2400" dirty="0" smtClean="0">
                <a:solidFill>
                  <a:schemeClr val="bg2"/>
                </a:solidFill>
              </a:rPr>
              <a:t>Identificar señales de advertencia y de alarma que indiquen que el paciente debe ser referido o que indiquen investigación adicional</a:t>
            </a:r>
          </a:p>
          <a:p>
            <a:pPr marL="622300" lvl="1">
              <a:spcBef>
                <a:spcPts val="300"/>
              </a:spcBef>
              <a:spcAft>
                <a:spcPts val="300"/>
              </a:spcAft>
            </a:pPr>
            <a:r>
              <a:rPr lang="es-MX" sz="2400" dirty="0" smtClean="0">
                <a:solidFill>
                  <a:schemeClr val="bg2"/>
                </a:solidFill>
              </a:rPr>
              <a:t>Explicar los mecanismos subyacentes de diferentes tipos de lumbalgia </a:t>
            </a:r>
          </a:p>
          <a:p>
            <a:pPr marL="622300" lvl="1">
              <a:spcBef>
                <a:spcPts val="300"/>
              </a:spcBef>
            </a:pPr>
            <a:r>
              <a:rPr lang="es-MX" sz="2400" spc="-20" dirty="0" smtClean="0">
                <a:solidFill>
                  <a:schemeClr val="bg2"/>
                </a:solidFill>
              </a:rPr>
              <a:t>Seleccionar estrategias farmacológicas y no-farmacológicas apropiadas para el manejo de lumbalgia</a:t>
            </a:r>
          </a:p>
          <a:p>
            <a:endParaRPr lang="es-MX" sz="2800" noProof="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p14="http://schemas.microsoft.com/office/powerpoint/2010/main" val="328696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12961" y="5886722"/>
            <a:ext cx="7633022" cy="984885"/>
          </a:xfrm>
          <a:prstGeom prst="rect">
            <a:avLst/>
          </a:prstGeom>
          <a:noFill/>
          <a:ln>
            <a:noFill/>
          </a:ln>
          <a:extLst/>
        </p:spPr>
        <p:txBody>
          <a:bodyPr wrap="square" anchor="b">
            <a:spAutoFit/>
          </a:bodyPr>
          <a:lstStyle>
            <a:lvl1pPr marL="60325" indent="-60325"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indent="0" fontAlgn="base">
              <a:spcBef>
                <a:spcPct val="0"/>
              </a:spcBef>
              <a:spcAft>
                <a:spcPct val="0"/>
              </a:spcAft>
              <a:defRPr/>
            </a:pPr>
            <a:r>
              <a:rPr lang="es-MX" sz="1200" b="1" dirty="0" smtClean="0">
                <a:solidFill>
                  <a:srgbClr val="002060"/>
                </a:solidFill>
                <a:latin typeface="Calibri"/>
              </a:rPr>
              <a:t>El compuesto incluye infarto del miocardio no-fatal, accidente vascular cerebral no-fatal, o muerte cardiovascular en comparación con el placebo; tabla basada en un meta-análisis de la red incluyendo 30 ensayos y más de 100,000 pacientes. </a:t>
            </a:r>
          </a:p>
          <a:p>
            <a:pPr fontAlgn="base">
              <a:spcBef>
                <a:spcPct val="0"/>
              </a:spcBef>
              <a:spcAft>
                <a:spcPct val="0"/>
              </a:spcAft>
              <a:defRPr/>
            </a:pPr>
            <a:r>
              <a:rPr lang="es-MX" sz="1200" b="1" dirty="0" smtClean="0">
                <a:solidFill>
                  <a:srgbClr val="002060"/>
                </a:solidFill>
                <a:latin typeface="Calibri"/>
              </a:rPr>
              <a:t>Coxib =inhibidor de  COX-2; AINEne= droga antiinflamatoria no esteroidea no selectiva</a:t>
            </a:r>
          </a:p>
          <a:p>
            <a:pPr fontAlgn="base">
              <a:spcBef>
                <a:spcPct val="0"/>
              </a:spcBef>
              <a:spcAft>
                <a:spcPct val="0"/>
              </a:spcAft>
              <a:defRPr/>
            </a:pPr>
            <a:r>
              <a:rPr lang="en-US" altLang="zh-CN" sz="1000" dirty="0" smtClean="0">
                <a:solidFill>
                  <a:srgbClr val="002060"/>
                </a:solidFill>
                <a:latin typeface="Calibri"/>
                <a:cs typeface="Arial" pitchFamily="34" charset="0"/>
              </a:rPr>
              <a:t>Trelle S </a:t>
            </a:r>
            <a:r>
              <a:rPr lang="en-US" altLang="zh-CN" sz="1000" i="1" dirty="0" smtClean="0">
                <a:solidFill>
                  <a:srgbClr val="002060"/>
                </a:solidFill>
                <a:latin typeface="Calibri"/>
                <a:cs typeface="Arial" pitchFamily="34" charset="0"/>
              </a:rPr>
              <a:t>et al. BMJ</a:t>
            </a:r>
            <a:r>
              <a:rPr lang="en-US" altLang="zh-CN" sz="1000" dirty="0" smtClean="0">
                <a:solidFill>
                  <a:srgbClr val="002060"/>
                </a:solidFill>
                <a:latin typeface="Calibri"/>
                <a:cs typeface="Arial" pitchFamily="34" charset="0"/>
              </a:rPr>
              <a:t> 2011; 342:c7086.</a:t>
            </a:r>
          </a:p>
        </p:txBody>
      </p:sp>
      <p:sp>
        <p:nvSpPr>
          <p:cNvPr id="7" name="Title 2"/>
          <p:cNvSpPr>
            <a:spLocks noGrp="1"/>
          </p:cNvSpPr>
          <p:nvPr>
            <p:ph type="title"/>
          </p:nvPr>
        </p:nvSpPr>
        <p:spPr>
          <a:xfrm>
            <a:off x="457200" y="356298"/>
            <a:ext cx="8229600" cy="1143000"/>
          </a:xfrm>
        </p:spPr>
        <p:txBody>
          <a:bodyPr vert="horz" lIns="91440" tIns="45720" rIns="91440" bIns="45720" rtlCol="0" anchor="ctr">
            <a:noAutofit/>
          </a:bodyPr>
          <a:lstStyle/>
          <a:p>
            <a:pPr eaLnBrk="1" hangingPunct="1">
              <a:lnSpc>
                <a:spcPct val="85000"/>
              </a:lnSpc>
            </a:pPr>
            <a:r>
              <a:rPr lang="es-MX" sz="3600" noProof="0" dirty="0" smtClean="0"/>
              <a:t>AINEne/Coxibs y Riesgo Cardiovascular</a:t>
            </a:r>
            <a:endParaRPr lang="es-MX" sz="3600" noProof="0" dirty="0"/>
          </a:p>
        </p:txBody>
      </p:sp>
      <p:graphicFrame>
        <p:nvGraphicFramePr>
          <p:cNvPr id="8" name="Chart 2"/>
          <p:cNvGraphicFramePr/>
          <p:nvPr>
            <p:extLst>
              <p:ext uri="{D42A27DB-BD31-4B8C-83A1-F6EECF244321}">
                <p14:modId xmlns:p14="http://schemas.microsoft.com/office/powerpoint/2010/main" val="46157905"/>
              </p:ext>
            </p:extLst>
          </p:nvPr>
        </p:nvGraphicFramePr>
        <p:xfrm>
          <a:off x="467544" y="1916832"/>
          <a:ext cx="835292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779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370"/>
            <a:ext cx="8229600" cy="1143000"/>
          </a:xfrm>
        </p:spPr>
        <p:txBody>
          <a:bodyPr vert="horz" lIns="91440" tIns="45720" rIns="91440" bIns="45720" rtlCol="0" anchor="ctr">
            <a:noAutofit/>
          </a:bodyPr>
          <a:lstStyle/>
          <a:p>
            <a:pPr fontAlgn="base">
              <a:spcAft>
                <a:spcPct val="0"/>
              </a:spcAft>
            </a:pPr>
            <a:r>
              <a:rPr lang="es-MX" sz="4000" noProof="0" dirty="0" smtClean="0"/>
              <a:t>Riesgo Gastrointestinal con AINEne/Coxibs</a:t>
            </a:r>
            <a:endParaRPr lang="es-MX" sz="4000" noProof="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6836" y="1916832"/>
            <a:ext cx="6058359" cy="4248472"/>
          </a:xfrm>
        </p:spPr>
      </p:pic>
      <p:sp>
        <p:nvSpPr>
          <p:cNvPr id="6" name="Rectangle 5"/>
          <p:cNvSpPr/>
          <p:nvPr/>
        </p:nvSpPr>
        <p:spPr>
          <a:xfrm>
            <a:off x="539552" y="1475492"/>
            <a:ext cx="8352928" cy="369332"/>
          </a:xfrm>
          <a:prstGeom prst="rect">
            <a:avLst/>
          </a:prstGeom>
        </p:spPr>
        <p:txBody>
          <a:bodyPr wrap="square">
            <a:spAutoFit/>
          </a:bodyPr>
          <a:lstStyle/>
          <a:p>
            <a:pPr algn="ctr"/>
            <a:r>
              <a:rPr lang="es-MX" dirty="0" smtClean="0">
                <a:solidFill>
                  <a:srgbClr val="002060"/>
                </a:solidFill>
              </a:rPr>
              <a:t>Riesgos relativos combinados e IC del 95% de complicaciones gastrointestinales</a:t>
            </a:r>
            <a:endParaRPr lang="es-MX" dirty="0">
              <a:solidFill>
                <a:srgbClr val="002060"/>
              </a:solidFill>
            </a:endParaRPr>
          </a:p>
        </p:txBody>
      </p:sp>
      <p:sp>
        <p:nvSpPr>
          <p:cNvPr id="8" name="Rectangle 7"/>
          <p:cNvSpPr/>
          <p:nvPr/>
        </p:nvSpPr>
        <p:spPr>
          <a:xfrm>
            <a:off x="112908" y="6247631"/>
            <a:ext cx="6526787" cy="615553"/>
          </a:xfrm>
          <a:prstGeom prst="rect">
            <a:avLst/>
          </a:prstGeom>
        </p:spPr>
        <p:txBody>
          <a:bodyPr wrap="none">
            <a:spAutoFit/>
          </a:bodyPr>
          <a:lstStyle/>
          <a:p>
            <a:pPr fontAlgn="base">
              <a:spcBef>
                <a:spcPct val="0"/>
              </a:spcBef>
              <a:spcAft>
                <a:spcPct val="0"/>
              </a:spcAft>
              <a:defRPr/>
            </a:pPr>
            <a:r>
              <a:rPr lang="es-MX" sz="1200" b="1" dirty="0" smtClean="0">
                <a:solidFill>
                  <a:srgbClr val="002060"/>
                </a:solidFill>
              </a:rPr>
              <a:t>IC=</a:t>
            </a:r>
            <a:r>
              <a:rPr lang="es-MX" sz="1000" b="1" dirty="0" smtClean="0">
                <a:solidFill>
                  <a:srgbClr val="002060"/>
                </a:solidFill>
              </a:rPr>
              <a:t> </a:t>
            </a:r>
            <a:r>
              <a:rPr lang="es-MX" sz="1200" b="1" dirty="0" smtClean="0">
                <a:solidFill>
                  <a:srgbClr val="002060"/>
                </a:solidFill>
              </a:rPr>
              <a:t>intervalo de confianza; coxib = inhibidor de COX-2; AINE= droga antiinflamatoria no-esteroidea; </a:t>
            </a:r>
            <a:br>
              <a:rPr lang="es-MX" sz="1200" b="1" dirty="0" smtClean="0">
                <a:solidFill>
                  <a:srgbClr val="002060"/>
                </a:solidFill>
              </a:rPr>
            </a:br>
            <a:r>
              <a:rPr lang="es-MX" sz="1200" b="1" dirty="0" smtClean="0">
                <a:solidFill>
                  <a:srgbClr val="002060"/>
                </a:solidFill>
              </a:rPr>
              <a:t>AINEne = droga antiinflamatoria no-esteroidea no selectiva</a:t>
            </a:r>
          </a:p>
          <a:p>
            <a:r>
              <a:rPr lang="da-DK" sz="1000" dirty="0" smtClean="0">
                <a:solidFill>
                  <a:srgbClr val="002060"/>
                </a:solidFill>
              </a:rPr>
              <a:t>Castellsague J </a:t>
            </a:r>
            <a:r>
              <a:rPr lang="da-DK" sz="1000" i="1" dirty="0" smtClean="0">
                <a:solidFill>
                  <a:srgbClr val="002060"/>
                </a:solidFill>
              </a:rPr>
              <a:t>et al. Drug Saf</a:t>
            </a:r>
            <a:r>
              <a:rPr lang="da-DK" sz="1000" dirty="0" smtClean="0">
                <a:solidFill>
                  <a:srgbClr val="002060"/>
                </a:solidFill>
              </a:rPr>
              <a:t> 2012; </a:t>
            </a:r>
            <a:r>
              <a:rPr lang="da-DK" sz="1000" dirty="0">
                <a:solidFill>
                  <a:srgbClr val="002060"/>
                </a:solidFill>
              </a:rPr>
              <a:t>35(12</a:t>
            </a:r>
            <a:r>
              <a:rPr lang="da-DK" sz="1000" dirty="0" smtClean="0">
                <a:solidFill>
                  <a:srgbClr val="002060"/>
                </a:solidFill>
              </a:rPr>
              <a:t>):1127-46</a:t>
            </a:r>
            <a:r>
              <a:rPr lang="da-DK" sz="1000" dirty="0">
                <a:solidFill>
                  <a:srgbClr val="002060"/>
                </a:solidFill>
              </a:rPr>
              <a:t>. </a:t>
            </a:r>
            <a:endParaRPr lang="en-US" sz="1000" dirty="0">
              <a:solidFill>
                <a:srgbClr val="002060"/>
              </a:solidFill>
            </a:endParaRPr>
          </a:p>
        </p:txBody>
      </p:sp>
      <p:sp>
        <p:nvSpPr>
          <p:cNvPr id="3" name="Rectangle 2"/>
          <p:cNvSpPr/>
          <p:nvPr/>
        </p:nvSpPr>
        <p:spPr>
          <a:xfrm>
            <a:off x="3143629" y="2967335"/>
            <a:ext cx="28567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rgbClr val="C03932">
                        <a:tint val="70000"/>
                        <a:satMod val="245000"/>
                      </a:srgbClr>
                    </a:gs>
                    <a:gs pos="75000">
                      <a:srgbClr val="C03932">
                        <a:tint val="90000"/>
                        <a:shade val="60000"/>
                        <a:satMod val="240000"/>
                      </a:srgbClr>
                    </a:gs>
                    <a:gs pos="100000">
                      <a:srgbClr val="C03932">
                        <a:tint val="100000"/>
                        <a:shade val="50000"/>
                        <a:satMod val="240000"/>
                      </a:srgbClr>
                    </a:gs>
                  </a:gsLst>
                  <a:lin ang="5400000"/>
                </a:gradFill>
                <a:effectLst>
                  <a:outerShdw blurRad="50800" dist="39000" dir="5460000" algn="tl">
                    <a:srgbClr val="000000">
                      <a:alpha val="38000"/>
                    </a:srgbClr>
                  </a:outerShdw>
                </a:effectLst>
              </a:rPr>
              <a:t>REHACER</a:t>
            </a:r>
            <a:endParaRPr lang="en-US" sz="5400" b="1" dirty="0">
              <a:ln w="11430"/>
              <a:gradFill>
                <a:gsLst>
                  <a:gs pos="0">
                    <a:srgbClr val="C03932">
                      <a:tint val="70000"/>
                      <a:satMod val="245000"/>
                    </a:srgbClr>
                  </a:gs>
                  <a:gs pos="75000">
                    <a:srgbClr val="C03932">
                      <a:tint val="90000"/>
                      <a:shade val="60000"/>
                      <a:satMod val="240000"/>
                    </a:srgbClr>
                  </a:gs>
                  <a:gs pos="100000">
                    <a:srgbClr val="C03932">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26681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457200" y="274638"/>
            <a:ext cx="8229600" cy="1143000"/>
          </a:xfrm>
        </p:spPr>
        <p:txBody>
          <a:bodyPr>
            <a:normAutofit/>
          </a:bodyPr>
          <a:lstStyle/>
          <a:p>
            <a:pPr eaLnBrk="1" hangingPunct="1"/>
            <a:r>
              <a:rPr lang="es-MX" altLang="zh-CN" sz="3200" dirty="0" smtClean="0"/>
              <a:t>Factores de Riesgo de Complicaciones Gastrointestinales Asociadas con AINEne/Coxibs</a:t>
            </a:r>
          </a:p>
        </p:txBody>
      </p:sp>
      <p:sp>
        <p:nvSpPr>
          <p:cNvPr id="18" name="Rectangle 39"/>
          <p:cNvSpPr>
            <a:spLocks noChangeArrowheads="1"/>
          </p:cNvSpPr>
          <p:nvPr/>
        </p:nvSpPr>
        <p:spPr bwMode="auto">
          <a:xfrm>
            <a:off x="1979712" y="5505450"/>
            <a:ext cx="6989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s-MX" altLang="zh-CN" b="1" dirty="0" smtClean="0">
                <a:solidFill>
                  <a:srgbClr val="002060"/>
                </a:solidFill>
              </a:rPr>
              <a:t>Razón de momios/riesgo relativo de complicaciones de úlcera</a:t>
            </a:r>
            <a:endParaRPr lang="es-MX" altLang="zh-CN" b="1" dirty="0">
              <a:solidFill>
                <a:srgbClr val="002060"/>
              </a:solidFill>
            </a:endParaRPr>
          </a:p>
        </p:txBody>
      </p:sp>
      <p:sp>
        <p:nvSpPr>
          <p:cNvPr id="19" name="Text Box 38"/>
          <p:cNvSpPr txBox="1">
            <a:spLocks noChangeArrowheads="1"/>
          </p:cNvSpPr>
          <p:nvPr/>
        </p:nvSpPr>
        <p:spPr bwMode="auto">
          <a:xfrm>
            <a:off x="168250" y="6021288"/>
            <a:ext cx="8375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SimSun" pitchFamily="2" charset="-122"/>
              </a:defRPr>
            </a:lvl1pPr>
            <a:lvl2pPr marL="11430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1" eaLnBrk="1" hangingPunct="1">
              <a:buClr>
                <a:srgbClr val="C6CD76"/>
              </a:buClr>
            </a:pPr>
            <a:r>
              <a:rPr lang="es-MX" altLang="zh-CN" sz="1200" b="1" dirty="0" smtClean="0">
                <a:solidFill>
                  <a:srgbClr val="002060"/>
                </a:solidFill>
                <a:latin typeface="Calibri" pitchFamily="34" charset="0"/>
              </a:rPr>
              <a:t>ASA = ácido acetil-salicílico; coxib = inhibidor específico de COX-2; GI = gastrointestinal; AINE= droga antiinflamatoria no-esteroidea;  AINEne= droga antiinflamatoria no-esteroidea no-específica; ISRS= inhibidor selectivo de recaptación de serotonina</a:t>
            </a:r>
          </a:p>
          <a:p>
            <a:pPr lvl="1" eaLnBrk="1" hangingPunct="1">
              <a:buClr>
                <a:srgbClr val="C6CD76"/>
              </a:buClr>
            </a:pPr>
            <a:r>
              <a:rPr lang="es-MX" altLang="zh-CN" sz="1000" dirty="0" smtClean="0">
                <a:solidFill>
                  <a:srgbClr val="002060"/>
                </a:solidFill>
                <a:latin typeface="Calibri" pitchFamily="34" charset="0"/>
              </a:rPr>
              <a:t>1</a:t>
            </a:r>
            <a:r>
              <a:rPr lang="en-CA" altLang="zh-CN" sz="1000" dirty="0" smtClean="0">
                <a:solidFill>
                  <a:srgbClr val="002060"/>
                </a:solidFill>
                <a:latin typeface="Calibri" pitchFamily="34" charset="0"/>
              </a:rPr>
              <a:t>Garcia Rodriguez LA, Jick H. </a:t>
            </a:r>
            <a:r>
              <a:rPr lang="en-CA" altLang="zh-CN" sz="1000" i="1" dirty="0" smtClean="0">
                <a:solidFill>
                  <a:srgbClr val="002060"/>
                </a:solidFill>
                <a:latin typeface="Calibri" pitchFamily="34" charset="0"/>
              </a:rPr>
              <a:t>Lancet </a:t>
            </a:r>
            <a:r>
              <a:rPr lang="en-CA" altLang="zh-CN" sz="1000" dirty="0" smtClean="0">
                <a:solidFill>
                  <a:srgbClr val="002060"/>
                </a:solidFill>
                <a:latin typeface="Calibri" pitchFamily="34" charset="0"/>
              </a:rPr>
              <a:t>1994; 343(8900):769-72; 2. Gabriel SE </a:t>
            </a:r>
            <a:r>
              <a:rPr lang="en-CA" altLang="zh-CN" sz="1000" i="1" dirty="0" smtClean="0">
                <a:solidFill>
                  <a:srgbClr val="002060"/>
                </a:solidFill>
                <a:latin typeface="Calibri" pitchFamily="34" charset="0"/>
              </a:rPr>
              <a:t>et al</a:t>
            </a:r>
            <a:r>
              <a:rPr lang="en-CA" altLang="zh-CN" sz="1000" dirty="0" smtClean="0">
                <a:solidFill>
                  <a:srgbClr val="002060"/>
                </a:solidFill>
                <a:latin typeface="Calibri" pitchFamily="34" charset="0"/>
              </a:rPr>
              <a:t>. </a:t>
            </a:r>
            <a:r>
              <a:rPr lang="en-CA" altLang="zh-CN" sz="1000" i="1" dirty="0" smtClean="0">
                <a:solidFill>
                  <a:srgbClr val="002060"/>
                </a:solidFill>
                <a:latin typeface="Calibri" pitchFamily="34" charset="0"/>
              </a:rPr>
              <a:t>Ann Intern Med </a:t>
            </a:r>
            <a:r>
              <a:rPr lang="en-CA" altLang="zh-CN" sz="1000" dirty="0" smtClean="0">
                <a:solidFill>
                  <a:srgbClr val="002060"/>
                </a:solidFill>
                <a:latin typeface="Calibri" pitchFamily="34" charset="0"/>
              </a:rPr>
              <a:t>1991; 115(10):787-96; </a:t>
            </a:r>
            <a:br>
              <a:rPr lang="en-CA" altLang="zh-CN" sz="1000" dirty="0" smtClean="0">
                <a:solidFill>
                  <a:srgbClr val="002060"/>
                </a:solidFill>
                <a:latin typeface="Calibri" pitchFamily="34" charset="0"/>
              </a:rPr>
            </a:br>
            <a:r>
              <a:rPr lang="en-CA" altLang="zh-CN" sz="1000" dirty="0" smtClean="0">
                <a:solidFill>
                  <a:srgbClr val="002060"/>
                </a:solidFill>
                <a:latin typeface="Calibri" pitchFamily="34" charset="0"/>
              </a:rPr>
              <a:t>3. </a:t>
            </a:r>
            <a:r>
              <a:rPr lang="fr-FR" altLang="zh-CN" sz="1000" dirty="0" smtClean="0">
                <a:solidFill>
                  <a:srgbClr val="002060"/>
                </a:solidFill>
                <a:latin typeface="Calibri" pitchFamily="34" charset="0"/>
              </a:rPr>
              <a:t>Bardou M. Barkun AN. </a:t>
            </a:r>
            <a:r>
              <a:rPr lang="fr-FR" altLang="zh-CN" sz="1000" i="1" dirty="0" smtClean="0">
                <a:solidFill>
                  <a:srgbClr val="002060"/>
                </a:solidFill>
                <a:latin typeface="Calibri" pitchFamily="34" charset="0"/>
              </a:rPr>
              <a:t>Joint Bone Spine </a:t>
            </a:r>
            <a:r>
              <a:rPr lang="fr-FR" altLang="zh-CN" sz="1000" dirty="0" smtClean="0">
                <a:solidFill>
                  <a:srgbClr val="002060"/>
                </a:solidFill>
                <a:latin typeface="Calibri" pitchFamily="34" charset="0"/>
              </a:rPr>
              <a:t>2010; 77(1):6-12; 4. Garcia </a:t>
            </a:r>
            <a:r>
              <a:rPr lang="da-DK" altLang="zh-CN" sz="1000" dirty="0" smtClean="0">
                <a:solidFill>
                  <a:srgbClr val="002060"/>
                </a:solidFill>
                <a:latin typeface="Calibri" pitchFamily="34" charset="0"/>
              </a:rPr>
              <a:t>Rodríguez LA, Hernández-Díaz S.</a:t>
            </a:r>
            <a:r>
              <a:rPr lang="da-DK" altLang="zh-CN" sz="1000" i="1" dirty="0" smtClean="0">
                <a:solidFill>
                  <a:srgbClr val="002060"/>
                </a:solidFill>
                <a:latin typeface="Calibri" pitchFamily="34" charset="0"/>
              </a:rPr>
              <a:t> Arthritis Res </a:t>
            </a:r>
            <a:r>
              <a:rPr lang="da-DK" altLang="zh-CN" sz="1000" dirty="0" smtClean="0">
                <a:solidFill>
                  <a:srgbClr val="002060"/>
                </a:solidFill>
                <a:latin typeface="Calibri" pitchFamily="34" charset="0"/>
              </a:rPr>
              <a:t>2001; 3(2):98-101.</a:t>
            </a:r>
            <a:endParaRPr lang="en-CA" altLang="zh-CN" sz="1000" dirty="0">
              <a:solidFill>
                <a:srgbClr val="002060"/>
              </a:solidFill>
              <a:latin typeface="Calibri" pitchFamily="34" charset="0"/>
            </a:endParaRPr>
          </a:p>
        </p:txBody>
      </p:sp>
      <p:sp>
        <p:nvSpPr>
          <p:cNvPr id="20" name="Slide Number Placeholder 9"/>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srgbClr val="000000"/>
              </a:solidFill>
              <a:effectLst/>
              <a:uLnTx/>
              <a:uFillTx/>
              <a:latin typeface="Arial" pitchFamily="34" charset="0"/>
              <a:ea typeface="SimSun" pitchFamily="2" charset="-122"/>
              <a:cs typeface="+mn-cs"/>
            </a:endParaRPr>
          </a:p>
        </p:txBody>
      </p:sp>
      <p:graphicFrame>
        <p:nvGraphicFramePr>
          <p:cNvPr id="21" name="Chart 1"/>
          <p:cNvGraphicFramePr>
            <a:graphicFrameLocks/>
          </p:cNvGraphicFramePr>
          <p:nvPr/>
        </p:nvGraphicFramePr>
        <p:xfrm>
          <a:off x="292100" y="1358900"/>
          <a:ext cx="8739188" cy="4157663"/>
        </p:xfrm>
        <a:graphic>
          <a:graphicData uri="http://schemas.openxmlformats.org/presentationml/2006/ole">
            <mc:AlternateContent xmlns:mc="http://schemas.openxmlformats.org/markup-compatibility/2006">
              <mc:Choice xmlns:v="urn:schemas-microsoft-com:vml" Requires="v">
                <p:oleObj spid="_x0000_s2051" name="Worksheet" r:id="rId5" imgW="8743925" imgH="4162376" progId="Excel.Sheet.8">
                  <p:embed/>
                </p:oleObj>
              </mc:Choice>
              <mc:Fallback>
                <p:oleObj name="Worksheet" r:id="rId5" imgW="8743925" imgH="4162376"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358900"/>
                        <a:ext cx="8739188" cy="415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
          <p:cNvSpPr txBox="1">
            <a:spLocks noChangeArrowheads="1"/>
          </p:cNvSpPr>
          <p:nvPr/>
        </p:nvSpPr>
        <p:spPr bwMode="auto">
          <a:xfrm>
            <a:off x="3851275" y="16287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3" name="TextBox 43"/>
          <p:cNvSpPr txBox="1">
            <a:spLocks noChangeArrowheads="1"/>
          </p:cNvSpPr>
          <p:nvPr/>
        </p:nvSpPr>
        <p:spPr bwMode="auto">
          <a:xfrm>
            <a:off x="3876675" y="1916113"/>
            <a:ext cx="255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4" name="TextBox 44"/>
          <p:cNvSpPr txBox="1">
            <a:spLocks noChangeArrowheads="1"/>
          </p:cNvSpPr>
          <p:nvPr/>
        </p:nvSpPr>
        <p:spPr bwMode="auto">
          <a:xfrm>
            <a:off x="3876675" y="22764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5" name="TextBox 45"/>
          <p:cNvSpPr txBox="1">
            <a:spLocks noChangeArrowheads="1"/>
          </p:cNvSpPr>
          <p:nvPr/>
        </p:nvSpPr>
        <p:spPr bwMode="auto">
          <a:xfrm>
            <a:off x="3876675" y="29670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6" name="TextBox 46"/>
          <p:cNvSpPr txBox="1">
            <a:spLocks noChangeArrowheads="1"/>
          </p:cNvSpPr>
          <p:nvPr/>
        </p:nvSpPr>
        <p:spPr bwMode="auto">
          <a:xfrm>
            <a:off x="3876675" y="42624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27" name="TextBox 47"/>
          <p:cNvSpPr txBox="1">
            <a:spLocks noChangeArrowheads="1"/>
          </p:cNvSpPr>
          <p:nvPr/>
        </p:nvSpPr>
        <p:spPr bwMode="auto">
          <a:xfrm>
            <a:off x="3924300" y="26368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2</a:t>
            </a:r>
            <a:endParaRPr lang="es-MX" sz="1000" dirty="0">
              <a:solidFill>
                <a:prstClr val="black"/>
              </a:solidFill>
            </a:endParaRPr>
          </a:p>
        </p:txBody>
      </p:sp>
      <p:sp>
        <p:nvSpPr>
          <p:cNvPr id="28" name="TextBox 48"/>
          <p:cNvSpPr txBox="1">
            <a:spLocks noChangeArrowheads="1"/>
          </p:cNvSpPr>
          <p:nvPr/>
        </p:nvSpPr>
        <p:spPr bwMode="auto">
          <a:xfrm>
            <a:off x="3851275" y="32543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29" name="TextBox 49"/>
          <p:cNvSpPr txBox="1">
            <a:spLocks noChangeArrowheads="1"/>
          </p:cNvSpPr>
          <p:nvPr/>
        </p:nvSpPr>
        <p:spPr bwMode="auto">
          <a:xfrm>
            <a:off x="3875088" y="3902075"/>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30" name="TextBox 50"/>
          <p:cNvSpPr txBox="1">
            <a:spLocks noChangeArrowheads="1"/>
          </p:cNvSpPr>
          <p:nvPr/>
        </p:nvSpPr>
        <p:spPr bwMode="auto">
          <a:xfrm>
            <a:off x="3884613" y="45513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31" name="TextBox 51"/>
          <p:cNvSpPr txBox="1">
            <a:spLocks noChangeArrowheads="1"/>
          </p:cNvSpPr>
          <p:nvPr/>
        </p:nvSpPr>
        <p:spPr bwMode="auto">
          <a:xfrm>
            <a:off x="3876675" y="35734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4</a:t>
            </a:r>
            <a:endParaRPr lang="es-MX" sz="1000" dirty="0">
              <a:solidFill>
                <a:prstClr val="black"/>
              </a:solidFill>
            </a:endParaRPr>
          </a:p>
        </p:txBody>
      </p:sp>
      <p:sp>
        <p:nvSpPr>
          <p:cNvPr id="32" name="31 CuadroTexto"/>
          <p:cNvSpPr txBox="1"/>
          <p:nvPr/>
        </p:nvSpPr>
        <p:spPr>
          <a:xfrm>
            <a:off x="0" y="1628800"/>
            <a:ext cx="4060855" cy="3272306"/>
          </a:xfrm>
          <a:prstGeom prst="rect">
            <a:avLst/>
          </a:prstGeom>
          <a:solidFill>
            <a:schemeClr val="tx1"/>
          </a:solidFill>
        </p:spPr>
        <p:txBody>
          <a:bodyPr wrap="none" rtlCol="0">
            <a:spAutoFit/>
          </a:bodyPr>
          <a:lstStyle/>
          <a:p>
            <a:pPr algn="r">
              <a:lnSpc>
                <a:spcPts val="2500"/>
              </a:lnSpc>
            </a:pPr>
            <a:r>
              <a:rPr lang="es-MX" sz="1600" dirty="0" smtClean="0">
                <a:solidFill>
                  <a:schemeClr val="bg1"/>
                </a:solidFill>
              </a:rPr>
              <a:t>Historia de sangrado /perforación GI</a:t>
            </a:r>
            <a:r>
              <a:rPr lang="es-MX" sz="1600" baseline="30000" dirty="0" smtClean="0">
                <a:solidFill>
                  <a:schemeClr val="bg1"/>
                </a:solidFill>
              </a:rPr>
              <a:t>1</a:t>
            </a:r>
          </a:p>
          <a:p>
            <a:pPr algn="r">
              <a:lnSpc>
                <a:spcPts val="2500"/>
              </a:lnSpc>
            </a:pPr>
            <a:r>
              <a:rPr lang="es-MX" sz="1600" dirty="0" smtClean="0">
                <a:solidFill>
                  <a:schemeClr val="bg1"/>
                </a:solidFill>
              </a:rPr>
              <a:t>Uso concomitante de anticoagulantes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Historia de Úlcera péptica</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Edad ≥ 60 años</a:t>
            </a:r>
            <a:r>
              <a:rPr lang="es-MX" sz="1600" baseline="30000" dirty="0" smtClean="0">
                <a:solidFill>
                  <a:schemeClr val="bg1"/>
                </a:solidFill>
              </a:rPr>
              <a:t>2</a:t>
            </a:r>
            <a:endParaRPr lang="es-MX" sz="1600" dirty="0" smtClean="0">
              <a:solidFill>
                <a:schemeClr val="bg1"/>
              </a:solidFill>
            </a:endParaRPr>
          </a:p>
          <a:p>
            <a:pPr algn="r">
              <a:lnSpc>
                <a:spcPts val="2500"/>
              </a:lnSpc>
            </a:pPr>
            <a:r>
              <a:rPr lang="es-MX" sz="1600" dirty="0" smtClean="0">
                <a:solidFill>
                  <a:schemeClr val="bg1"/>
                </a:solidFill>
              </a:rPr>
              <a:t>Uso de uno o varios AINEs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Infección por Helicobacter pylori</a:t>
            </a:r>
            <a:r>
              <a:rPr lang="es-MX" sz="1600" baseline="30000" dirty="0" smtClean="0">
                <a:solidFill>
                  <a:schemeClr val="bg1"/>
                </a:solidFill>
              </a:rPr>
              <a:t>3</a:t>
            </a:r>
            <a:endParaRPr lang="es-MX" sz="1600" dirty="0" smtClean="0">
              <a:solidFill>
                <a:schemeClr val="bg1"/>
              </a:solidFill>
            </a:endParaRPr>
          </a:p>
          <a:p>
            <a:pPr algn="r">
              <a:lnSpc>
                <a:spcPts val="2500"/>
              </a:lnSpc>
            </a:pPr>
            <a:r>
              <a:rPr lang="es-MX" sz="1600" dirty="0" smtClean="0">
                <a:solidFill>
                  <a:schemeClr val="bg1"/>
                </a:solidFill>
              </a:rPr>
              <a:t>Uso de ASA a dosis baja en los últimos 30 días</a:t>
            </a:r>
            <a:r>
              <a:rPr lang="es-MX" sz="1600" baseline="30000" dirty="0" smtClean="0">
                <a:solidFill>
                  <a:schemeClr val="bg1"/>
                </a:solidFill>
              </a:rPr>
              <a:t>4</a:t>
            </a:r>
            <a:endParaRPr lang="es-MX" sz="1600" dirty="0" smtClean="0">
              <a:solidFill>
                <a:schemeClr val="bg1"/>
              </a:solidFill>
            </a:endParaRPr>
          </a:p>
          <a:p>
            <a:pPr algn="r">
              <a:lnSpc>
                <a:spcPts val="2500"/>
              </a:lnSpc>
            </a:pPr>
            <a:r>
              <a:rPr lang="es-MX" sz="1600" dirty="0" smtClean="0">
                <a:solidFill>
                  <a:schemeClr val="bg1"/>
                </a:solidFill>
              </a:rPr>
              <a:t>Abuso de alcohol</a:t>
            </a:r>
            <a:r>
              <a:rPr lang="es-MX" sz="1600" baseline="30000" dirty="0" smtClean="0">
                <a:solidFill>
                  <a:schemeClr val="bg1"/>
                </a:solidFill>
              </a:rPr>
              <a:t>3</a:t>
            </a:r>
            <a:endParaRPr lang="es-MX" sz="1600" dirty="0" smtClean="0">
              <a:solidFill>
                <a:schemeClr val="bg1"/>
              </a:solidFill>
            </a:endParaRPr>
          </a:p>
          <a:p>
            <a:pPr algn="r">
              <a:lnSpc>
                <a:spcPts val="2500"/>
              </a:lnSpc>
            </a:pPr>
            <a:r>
              <a:rPr lang="es-MX" sz="1600" dirty="0" smtClean="0">
                <a:solidFill>
                  <a:schemeClr val="bg1"/>
                </a:solidFill>
              </a:rPr>
              <a:t>Uso concomitante de glucocorticoides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Fumar</a:t>
            </a:r>
            <a:r>
              <a:rPr lang="es-MX" sz="1600" baseline="30000" dirty="0" smtClean="0">
                <a:solidFill>
                  <a:schemeClr val="bg1"/>
                </a:solidFill>
              </a:rPr>
              <a:t>3</a:t>
            </a:r>
            <a:endParaRPr lang="es-MX" sz="1600" dirty="0">
              <a:solidFill>
                <a:schemeClr val="bg1"/>
              </a:solidFill>
            </a:endParaRPr>
          </a:p>
        </p:txBody>
      </p:sp>
    </p:spTree>
    <p:extLst>
      <p:ext uri="{BB962C8B-B14F-4D97-AF65-F5344CB8AC3E}">
        <p14:creationId xmlns:p14="http://schemas.microsoft.com/office/powerpoint/2010/main" val="33894312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6"/>
          <p:cNvSpPr>
            <a:spLocks noChangeArrowheads="1"/>
          </p:cNvSpPr>
          <p:nvPr/>
        </p:nvSpPr>
        <p:spPr bwMode="auto">
          <a:xfrm>
            <a:off x="-2775821" y="4653136"/>
            <a:ext cx="3714776" cy="369332"/>
          </a:xfrm>
          <a:prstGeom prst="rect">
            <a:avLst/>
          </a:prstGeom>
          <a:noFill/>
          <a:ln w="9525">
            <a:noFill/>
            <a:miter lim="800000"/>
            <a:headEnd/>
            <a:tailEnd/>
          </a:ln>
        </p:spPr>
        <p:txBody>
          <a:bodyPr wrap="square">
            <a:spAutoFit/>
          </a:bodyPr>
          <a:lstStyle/>
          <a:p>
            <a:pPr eaLnBrk="0" hangingPunct="0"/>
            <a:r>
              <a:rPr lang="en-GB" dirty="0" smtClean="0">
                <a:solidFill>
                  <a:prstClr val="black"/>
                </a:solidFill>
                <a:ea typeface="ヒラギノ角ゴ Pro W3" pitchFamily="16" charset="-128"/>
              </a:rPr>
              <a:t>.</a:t>
            </a:r>
            <a:endParaRPr lang="en-GB" dirty="0">
              <a:solidFill>
                <a:prstClr val="black"/>
              </a:solidFill>
              <a:ea typeface="ヒラギノ角ゴ Pro W3" pitchFamily="16" charset="-128"/>
            </a:endParaRPr>
          </a:p>
        </p:txBody>
      </p:sp>
      <p:sp>
        <p:nvSpPr>
          <p:cNvPr id="13" name="Rectangle 7"/>
          <p:cNvSpPr>
            <a:spLocks noChangeArrowheads="1"/>
          </p:cNvSpPr>
          <p:nvPr/>
        </p:nvSpPr>
        <p:spPr bwMode="auto">
          <a:xfrm>
            <a:off x="381000" y="1557338"/>
            <a:ext cx="8382000" cy="4751387"/>
          </a:xfrm>
          <a:prstGeom prst="rect">
            <a:avLst/>
          </a:prstGeom>
          <a:noFill/>
          <a:ln w="9525">
            <a:noFill/>
            <a:miter lim="800000"/>
            <a:headEnd/>
            <a:tailEnd/>
          </a:ln>
        </p:spPr>
        <p:txBody>
          <a:bodyPr lIns="0" tIns="0" rIns="0" bIns="0"/>
          <a:lstStyle/>
          <a:p>
            <a:pPr marL="306388" indent="-306388" defTabSz="815975">
              <a:lnSpc>
                <a:spcPct val="90000"/>
              </a:lnSpc>
              <a:spcAft>
                <a:spcPct val="45000"/>
              </a:spcAft>
              <a:buClr>
                <a:srgbClr val="FFFF00"/>
              </a:buClr>
              <a:buFont typeface="Wingdings" pitchFamily="2" charset="2"/>
              <a:buNone/>
            </a:pPr>
            <a:endParaRPr lang="es-MX" b="1" dirty="0">
              <a:solidFill>
                <a:prstClr val="black"/>
              </a:solidFill>
            </a:endParaRPr>
          </a:p>
        </p:txBody>
      </p:sp>
      <p:sp>
        <p:nvSpPr>
          <p:cNvPr id="14" name="Rectangle 3"/>
          <p:cNvSpPr>
            <a:spLocks noChangeArrowheads="1"/>
          </p:cNvSpPr>
          <p:nvPr/>
        </p:nvSpPr>
        <p:spPr bwMode="auto">
          <a:xfrm>
            <a:off x="465138" y="193675"/>
            <a:ext cx="8367712" cy="936625"/>
          </a:xfrm>
          <a:prstGeom prst="rect">
            <a:avLst/>
          </a:prstGeom>
          <a:noFill/>
          <a:ln w="9525">
            <a:noFill/>
            <a:miter lim="800000"/>
            <a:headEnd/>
            <a:tailEnd/>
          </a:ln>
        </p:spPr>
        <p:txBody>
          <a:bodyPr lIns="0" tIns="0" rIns="0" bIns="0" anchor="ctr"/>
          <a:lstStyle/>
          <a:p>
            <a:pPr defTabSz="815975">
              <a:lnSpc>
                <a:spcPct val="85000"/>
              </a:lnSpc>
            </a:pPr>
            <a:endParaRPr lang="es-MX" sz="2800" b="1" dirty="0">
              <a:solidFill>
                <a:prstClr val="black"/>
              </a:solidFill>
              <a:ea typeface="Batang" pitchFamily="18" charset="-127"/>
              <a:cs typeface="ＭＳ Ｐゴシック" pitchFamily="34" charset="-128"/>
            </a:endParaRPr>
          </a:p>
        </p:txBody>
      </p:sp>
      <p:pic>
        <p:nvPicPr>
          <p:cNvPr id="15" name="Picture 9"/>
          <p:cNvPicPr>
            <a:picLocks noChangeAspect="1" noChangeArrowheads="1"/>
          </p:cNvPicPr>
          <p:nvPr/>
        </p:nvPicPr>
        <p:blipFill>
          <a:blip r:embed="rId3" cstate="print"/>
          <a:srcRect/>
          <a:stretch>
            <a:fillRect/>
          </a:stretch>
        </p:blipFill>
        <p:spPr bwMode="auto">
          <a:xfrm>
            <a:off x="5210695" y="3329756"/>
            <a:ext cx="3529013" cy="2646760"/>
          </a:xfrm>
          <a:prstGeom prst="rect">
            <a:avLst/>
          </a:prstGeom>
          <a:noFill/>
          <a:ln w="9525">
            <a:noFill/>
            <a:miter lim="800000"/>
            <a:headEnd/>
            <a:tailEnd/>
          </a:ln>
        </p:spPr>
      </p:pic>
      <p:sp>
        <p:nvSpPr>
          <p:cNvPr id="16" name="Text Box 5"/>
          <p:cNvSpPr txBox="1">
            <a:spLocks noChangeArrowheads="1"/>
          </p:cNvSpPr>
          <p:nvPr/>
        </p:nvSpPr>
        <p:spPr bwMode="auto">
          <a:xfrm>
            <a:off x="107504" y="6093296"/>
            <a:ext cx="8281988" cy="769441"/>
          </a:xfrm>
          <a:prstGeom prst="rect">
            <a:avLst/>
          </a:prstGeom>
          <a:noFill/>
          <a:ln w="9525">
            <a:noFill/>
            <a:miter lim="800000"/>
            <a:headEnd/>
            <a:tailEnd/>
          </a:ln>
        </p:spPr>
        <p:txBody>
          <a:bodyPr>
            <a:spAutoFit/>
          </a:bodyPr>
          <a:lstStyle/>
          <a:p>
            <a:pPr>
              <a:spcBef>
                <a:spcPct val="50000"/>
              </a:spcBef>
            </a:pPr>
            <a:r>
              <a:rPr lang="es-MX" sz="1200" b="1" dirty="0" smtClean="0">
                <a:solidFill>
                  <a:srgbClr val="002060"/>
                </a:solidFill>
                <a:ea typeface="ヒラギノ角ゴ Pro W3" pitchFamily="16" charset="-128"/>
              </a:rPr>
              <a:t>*GI inferior significa distal al ligamento de Treitz o cuarto segmento del duodeno</a:t>
            </a:r>
            <a:r>
              <a:rPr lang="es-MX" sz="1000" dirty="0" smtClean="0">
                <a:solidFill>
                  <a:srgbClr val="002060"/>
                </a:solidFill>
                <a:ea typeface="ヒラギノ角ゴ Pro W3" pitchFamily="16" charset="-128"/>
              </a:rPr>
              <a:t/>
            </a:r>
            <a:br>
              <a:rPr lang="es-MX" sz="1000" dirty="0" smtClean="0">
                <a:solidFill>
                  <a:srgbClr val="002060"/>
                </a:solidFill>
                <a:ea typeface="ヒラギノ角ゴ Pro W3" pitchFamily="16" charset="-128"/>
              </a:rPr>
            </a:br>
            <a:r>
              <a:rPr lang="es-MX" sz="1200" b="1" dirty="0" smtClean="0">
                <a:solidFill>
                  <a:srgbClr val="002060"/>
                </a:solidFill>
              </a:rPr>
              <a:t>C</a:t>
            </a:r>
            <a:r>
              <a:rPr lang="es-MX" altLang="zh-CN" sz="1200" b="1" dirty="0" smtClean="0">
                <a:solidFill>
                  <a:srgbClr val="002060"/>
                </a:solidFill>
              </a:rPr>
              <a:t>oxib = inhibidor específico de COX-2 ; GI = gastrointestinal; AINEne= droga antiinflamatoria no esteroidea no-selectiva</a:t>
            </a:r>
            <a:r>
              <a:rPr lang="en-CA" altLang="zh-CN" sz="1200" b="1" dirty="0" smtClean="0">
                <a:solidFill>
                  <a:srgbClr val="002060"/>
                </a:solidFill>
              </a:rPr>
              <a:t/>
            </a:r>
            <a:br>
              <a:rPr lang="en-CA" altLang="zh-CN" sz="1200" b="1" dirty="0" smtClean="0">
                <a:solidFill>
                  <a:srgbClr val="002060"/>
                </a:solidFill>
              </a:rPr>
            </a:br>
            <a:r>
              <a:rPr lang="en-US" sz="1000" dirty="0" smtClean="0">
                <a:solidFill>
                  <a:srgbClr val="002060"/>
                </a:solidFill>
                <a:ea typeface="ヒラギノ角ゴ Pro W3" pitchFamily="16" charset="-128"/>
              </a:rPr>
              <a:t>llison MC </a:t>
            </a:r>
            <a:r>
              <a:rPr lang="en-US" sz="1000" i="1" dirty="0" smtClean="0">
                <a:solidFill>
                  <a:srgbClr val="002060"/>
                </a:solidFill>
                <a:ea typeface="ヒラギノ角ゴ Pro W3" pitchFamily="16" charset="-128"/>
              </a:rPr>
              <a:t>et </a:t>
            </a:r>
            <a:r>
              <a:rPr lang="en-US" sz="1000" i="1" dirty="0">
                <a:solidFill>
                  <a:srgbClr val="002060"/>
                </a:solidFill>
                <a:ea typeface="ヒラギノ角ゴ Pro W3" pitchFamily="16" charset="-128"/>
              </a:rPr>
              <a:t>al. N Engl J </a:t>
            </a:r>
            <a:r>
              <a:rPr lang="en-US" sz="1000" i="1" dirty="0" smtClean="0">
                <a:solidFill>
                  <a:srgbClr val="002060"/>
                </a:solidFill>
                <a:ea typeface="ヒラギノ角ゴ Pro W3" pitchFamily="16" charset="-128"/>
              </a:rPr>
              <a:t>Med</a:t>
            </a:r>
            <a:r>
              <a:rPr lang="en-US" sz="1000" dirty="0" smtClean="0">
                <a:solidFill>
                  <a:srgbClr val="002060"/>
                </a:solidFill>
                <a:ea typeface="ヒラギノ角ゴ Pro W3" pitchFamily="16" charset="-128"/>
              </a:rPr>
              <a:t> </a:t>
            </a:r>
            <a:r>
              <a:rPr lang="en-US" sz="1000" dirty="0">
                <a:solidFill>
                  <a:srgbClr val="002060"/>
                </a:solidFill>
                <a:ea typeface="ヒラギノ角ゴ Pro W3" pitchFamily="16" charset="-128"/>
              </a:rPr>
              <a:t>1992</a:t>
            </a:r>
            <a:r>
              <a:rPr lang="en-US" sz="1000" dirty="0" smtClean="0">
                <a:solidFill>
                  <a:srgbClr val="002060"/>
                </a:solidFill>
                <a:ea typeface="ヒラギノ角ゴ Pro W3" pitchFamily="16" charset="-128"/>
              </a:rPr>
              <a:t>; 327(11):749-54</a:t>
            </a:r>
            <a:r>
              <a:rPr lang="en-US" sz="1000" dirty="0">
                <a:solidFill>
                  <a:srgbClr val="002060"/>
                </a:solidFill>
                <a:ea typeface="ヒラギノ角ゴ Pro W3" pitchFamily="16" charset="-128"/>
              </a:rPr>
              <a:t>; </a:t>
            </a:r>
            <a:r>
              <a:rPr lang="pt-BR" altLang="ko-KR" sz="1000" dirty="0">
                <a:solidFill>
                  <a:srgbClr val="002060"/>
                </a:solidFill>
                <a:ea typeface="Batang" pitchFamily="18" charset="-127"/>
                <a:cs typeface="ＭＳ Ｐゴシック" pitchFamily="34" charset="-128"/>
              </a:rPr>
              <a:t>Lanas A, Sopeña F</a:t>
            </a:r>
            <a:r>
              <a:rPr lang="pt-BR" altLang="ko-KR" sz="1000" dirty="0" smtClean="0">
                <a:solidFill>
                  <a:srgbClr val="002060"/>
                </a:solidFill>
                <a:ea typeface="Batang" pitchFamily="18" charset="-127"/>
                <a:cs typeface="ＭＳ Ｐゴシック" pitchFamily="34" charset="-128"/>
              </a:rPr>
              <a:t>. </a:t>
            </a:r>
            <a:r>
              <a:rPr lang="pt-BR" altLang="ko-KR" sz="1000" i="1" dirty="0">
                <a:solidFill>
                  <a:srgbClr val="002060"/>
                </a:solidFill>
                <a:ea typeface="Batang" pitchFamily="18" charset="-127"/>
                <a:cs typeface="ＭＳ Ｐゴシック" pitchFamily="34" charset="-128"/>
              </a:rPr>
              <a:t>Gastroenterol Clin N </a:t>
            </a:r>
            <a:r>
              <a:rPr lang="pt-BR" altLang="ko-KR" sz="1000" i="1" dirty="0" smtClean="0">
                <a:solidFill>
                  <a:srgbClr val="002060"/>
                </a:solidFill>
                <a:ea typeface="Batang" pitchFamily="18" charset="-127"/>
                <a:cs typeface="ＭＳ Ｐゴシック" pitchFamily="34" charset="-128"/>
              </a:rPr>
              <a:t>Am</a:t>
            </a:r>
            <a:r>
              <a:rPr lang="pt-BR" altLang="ko-KR" sz="1000" dirty="0" smtClean="0">
                <a:solidFill>
                  <a:srgbClr val="002060"/>
                </a:solidFill>
                <a:ea typeface="Batang" pitchFamily="18" charset="-127"/>
                <a:cs typeface="ＭＳ Ｐゴシック" pitchFamily="34" charset="-128"/>
              </a:rPr>
              <a:t> </a:t>
            </a:r>
            <a:r>
              <a:rPr lang="pt-BR" altLang="ko-KR" sz="1000" dirty="0">
                <a:solidFill>
                  <a:srgbClr val="002060"/>
                </a:solidFill>
                <a:ea typeface="Batang" pitchFamily="18" charset="-127"/>
                <a:cs typeface="ＭＳ Ｐゴシック" pitchFamily="34" charset="-128"/>
              </a:rPr>
              <a:t>2009</a:t>
            </a:r>
            <a:r>
              <a:rPr lang="pt-BR" altLang="ko-KR" sz="1000" dirty="0" smtClean="0">
                <a:solidFill>
                  <a:srgbClr val="002060"/>
                </a:solidFill>
                <a:ea typeface="Batang" pitchFamily="18" charset="-127"/>
                <a:cs typeface="ＭＳ Ｐゴシック" pitchFamily="34" charset="-128"/>
              </a:rPr>
              <a:t>; 38(2):333-53</a:t>
            </a:r>
            <a:r>
              <a:rPr lang="pt-BR" altLang="ko-KR" sz="1000" dirty="0">
                <a:solidFill>
                  <a:srgbClr val="002060"/>
                </a:solidFill>
                <a:ea typeface="Batang" pitchFamily="18" charset="-127"/>
                <a:cs typeface="ＭＳ Ｐゴシック" pitchFamily="34" charset="-128"/>
              </a:rPr>
              <a:t>; </a:t>
            </a:r>
            <a:r>
              <a:rPr lang="pt-BR" altLang="ko-KR" sz="1000" dirty="0" smtClean="0">
                <a:solidFill>
                  <a:srgbClr val="002060"/>
                </a:solidFill>
                <a:ea typeface="Batang" pitchFamily="18" charset="-127"/>
                <a:cs typeface="ＭＳ Ｐゴシック" pitchFamily="34" charset="-128"/>
              </a:rPr>
              <a:t>Fujimori S </a:t>
            </a:r>
            <a:r>
              <a:rPr lang="pt-BR" altLang="ko-KR" sz="1000" i="1" dirty="0" smtClean="0">
                <a:solidFill>
                  <a:srgbClr val="002060"/>
                </a:solidFill>
                <a:ea typeface="Batang" pitchFamily="18" charset="-127"/>
                <a:cs typeface="ＭＳ Ｐゴシック" pitchFamily="34" charset="-128"/>
              </a:rPr>
              <a:t>et </a:t>
            </a:r>
            <a:r>
              <a:rPr lang="pt-BR" altLang="ko-KR" sz="1000" i="1" dirty="0">
                <a:solidFill>
                  <a:srgbClr val="002060"/>
                </a:solidFill>
                <a:ea typeface="Batang" pitchFamily="18" charset="-127"/>
                <a:cs typeface="ＭＳ Ｐゴシック" pitchFamily="34" charset="-128"/>
              </a:rPr>
              <a:t>al. Gastro </a:t>
            </a:r>
            <a:r>
              <a:rPr lang="pt-BR" altLang="ko-KR" sz="1000" i="1" dirty="0" smtClean="0">
                <a:solidFill>
                  <a:srgbClr val="002060"/>
                </a:solidFill>
                <a:ea typeface="Batang" pitchFamily="18" charset="-127"/>
                <a:cs typeface="ＭＳ Ｐゴシック" pitchFamily="34" charset="-128"/>
              </a:rPr>
              <a:t>Endoscopy</a:t>
            </a:r>
            <a:r>
              <a:rPr lang="pt-BR" altLang="ko-KR" sz="1000" dirty="0" smtClean="0">
                <a:solidFill>
                  <a:srgbClr val="002060"/>
                </a:solidFill>
                <a:ea typeface="Batang" pitchFamily="18" charset="-127"/>
                <a:cs typeface="ＭＳ Ｐゴシック" pitchFamily="34" charset="-128"/>
              </a:rPr>
              <a:t> </a:t>
            </a:r>
            <a:r>
              <a:rPr lang="pt-BR" altLang="ko-KR" sz="1000" dirty="0">
                <a:solidFill>
                  <a:srgbClr val="002060"/>
                </a:solidFill>
                <a:ea typeface="Batang" pitchFamily="18" charset="-127"/>
                <a:cs typeface="ＭＳ Ｐゴシック" pitchFamily="34" charset="-128"/>
              </a:rPr>
              <a:t>2009</a:t>
            </a:r>
            <a:r>
              <a:rPr lang="pt-BR" altLang="ko-KR" sz="1000" dirty="0" smtClean="0">
                <a:solidFill>
                  <a:srgbClr val="002060"/>
                </a:solidFill>
                <a:ea typeface="Batang" pitchFamily="18" charset="-127"/>
                <a:cs typeface="ＭＳ Ｐゴシック" pitchFamily="34" charset="-128"/>
              </a:rPr>
              <a:t>; 69(7):1339-46</a:t>
            </a:r>
            <a:r>
              <a:rPr lang="pt-BR" altLang="ko-KR" sz="1000" dirty="0">
                <a:solidFill>
                  <a:srgbClr val="002060"/>
                </a:solidFill>
                <a:ea typeface="Batang" pitchFamily="18" charset="-127"/>
                <a:cs typeface="ＭＳ Ｐゴシック" pitchFamily="34" charset="-128"/>
              </a:rPr>
              <a:t>; </a:t>
            </a:r>
            <a:r>
              <a:rPr lang="pt-BR" altLang="ko-KR" sz="1000" dirty="0" smtClean="0">
                <a:solidFill>
                  <a:srgbClr val="002060"/>
                </a:solidFill>
                <a:ea typeface="Batang" pitchFamily="18" charset="-127"/>
                <a:cs typeface="ＭＳ Ｐゴシック" pitchFamily="34" charset="-128"/>
              </a:rPr>
              <a:t>Laine L </a:t>
            </a:r>
            <a:r>
              <a:rPr lang="pt-BR" altLang="ko-KR" sz="1000" i="1" dirty="0" smtClean="0">
                <a:solidFill>
                  <a:srgbClr val="002060"/>
                </a:solidFill>
                <a:ea typeface="Batang" pitchFamily="18" charset="-127"/>
                <a:cs typeface="ＭＳ Ｐゴシック" pitchFamily="34" charset="-128"/>
              </a:rPr>
              <a:t>et </a:t>
            </a:r>
            <a:r>
              <a:rPr lang="pt-BR" altLang="ko-KR" sz="1000" i="1" dirty="0">
                <a:solidFill>
                  <a:srgbClr val="002060"/>
                </a:solidFill>
                <a:ea typeface="Batang" pitchFamily="18" charset="-127"/>
                <a:cs typeface="ＭＳ Ｐゴシック" pitchFamily="34" charset="-128"/>
              </a:rPr>
              <a:t>al. Gastroenterology</a:t>
            </a:r>
            <a:r>
              <a:rPr lang="pt-BR" altLang="ko-KR" sz="1000" dirty="0">
                <a:solidFill>
                  <a:srgbClr val="002060"/>
                </a:solidFill>
                <a:ea typeface="Batang" pitchFamily="18" charset="-127"/>
                <a:cs typeface="ＭＳ Ｐゴシック" pitchFamily="34" charset="-128"/>
              </a:rPr>
              <a:t> 2003</a:t>
            </a:r>
            <a:r>
              <a:rPr lang="pt-BR" altLang="ko-KR" sz="1000" dirty="0" smtClean="0">
                <a:solidFill>
                  <a:srgbClr val="002060"/>
                </a:solidFill>
                <a:ea typeface="Batang" pitchFamily="18" charset="-127"/>
                <a:cs typeface="ＭＳ Ｐゴシック" pitchFamily="34" charset="-128"/>
              </a:rPr>
              <a:t>; 124(2):288-92</a:t>
            </a:r>
            <a:r>
              <a:rPr lang="pt-BR" altLang="ko-KR" sz="1000" dirty="0">
                <a:solidFill>
                  <a:srgbClr val="002060"/>
                </a:solidFill>
                <a:ea typeface="Batang" pitchFamily="18" charset="-127"/>
                <a:cs typeface="ＭＳ Ｐゴシック" pitchFamily="34" charset="-128"/>
              </a:rPr>
              <a:t>; </a:t>
            </a:r>
            <a:r>
              <a:rPr lang="pt-BR" altLang="ko-KR" sz="1000" dirty="0" smtClean="0">
                <a:solidFill>
                  <a:srgbClr val="002060"/>
                </a:solidFill>
                <a:ea typeface="Batang" pitchFamily="18" charset="-127"/>
                <a:cs typeface="ＭＳ Ｐゴシック" pitchFamily="34" charset="-128"/>
              </a:rPr>
              <a:t>Chan FK </a:t>
            </a:r>
            <a:r>
              <a:rPr lang="pt-BR" altLang="ko-KR" sz="1000" i="1" dirty="0" smtClean="0">
                <a:solidFill>
                  <a:srgbClr val="002060"/>
                </a:solidFill>
                <a:ea typeface="Batang" pitchFamily="18" charset="-127"/>
                <a:cs typeface="ＭＳ Ｐゴシック" pitchFamily="34" charset="-128"/>
              </a:rPr>
              <a:t>et </a:t>
            </a:r>
            <a:r>
              <a:rPr lang="pt-BR" altLang="ko-KR" sz="1000" i="1" dirty="0">
                <a:solidFill>
                  <a:srgbClr val="002060"/>
                </a:solidFill>
                <a:ea typeface="Batang" pitchFamily="18" charset="-127"/>
                <a:cs typeface="ＭＳ Ｐゴシック" pitchFamily="34" charset="-128"/>
              </a:rPr>
              <a:t>al. </a:t>
            </a:r>
            <a:r>
              <a:rPr lang="en-GB" sz="1000" i="1" dirty="0">
                <a:solidFill>
                  <a:srgbClr val="002060"/>
                </a:solidFill>
                <a:ea typeface="Batang" pitchFamily="18" charset="-127"/>
                <a:cs typeface="ＭＳ Ｐゴシック" pitchFamily="34" charset="-128"/>
              </a:rPr>
              <a:t>N Engl J </a:t>
            </a:r>
            <a:r>
              <a:rPr lang="en-GB" sz="1000" i="1" dirty="0" smtClean="0">
                <a:solidFill>
                  <a:srgbClr val="002060"/>
                </a:solidFill>
                <a:ea typeface="Batang" pitchFamily="18" charset="-127"/>
                <a:cs typeface="ＭＳ Ｐゴシック" pitchFamily="34" charset="-128"/>
              </a:rPr>
              <a:t>Med</a:t>
            </a:r>
            <a:r>
              <a:rPr lang="en-GB" sz="1000" dirty="0" smtClean="0">
                <a:solidFill>
                  <a:srgbClr val="002060"/>
                </a:solidFill>
                <a:ea typeface="Batang" pitchFamily="18" charset="-127"/>
                <a:cs typeface="ＭＳ Ｐゴシック" pitchFamily="34" charset="-128"/>
              </a:rPr>
              <a:t> </a:t>
            </a:r>
            <a:r>
              <a:rPr lang="en-GB" sz="1000" dirty="0">
                <a:solidFill>
                  <a:srgbClr val="002060"/>
                </a:solidFill>
                <a:ea typeface="Batang" pitchFamily="18" charset="-127"/>
                <a:cs typeface="ＭＳ Ｐゴシック" pitchFamily="34" charset="-128"/>
              </a:rPr>
              <a:t>2002</a:t>
            </a:r>
            <a:r>
              <a:rPr lang="en-GB" sz="1000" dirty="0" smtClean="0">
                <a:solidFill>
                  <a:srgbClr val="002060"/>
                </a:solidFill>
                <a:ea typeface="Batang" pitchFamily="18" charset="-127"/>
                <a:cs typeface="ＭＳ Ｐゴシック" pitchFamily="34" charset="-128"/>
              </a:rPr>
              <a:t>; 347(26):2104-10</a:t>
            </a:r>
            <a:r>
              <a:rPr lang="en-GB" sz="1000" dirty="0">
                <a:solidFill>
                  <a:srgbClr val="002060"/>
                </a:solidFill>
                <a:ea typeface="Batang" pitchFamily="18" charset="-127"/>
                <a:cs typeface="ＭＳ Ｐゴシック" pitchFamily="34" charset="-128"/>
              </a:rPr>
              <a:t>.</a:t>
            </a:r>
            <a:endParaRPr lang="en-GB" sz="1000" dirty="0">
              <a:solidFill>
                <a:srgbClr val="002060"/>
              </a:solidFill>
              <a:ea typeface="ヒラギノ角ゴ Pro W3" pitchFamily="16" charset="-128"/>
            </a:endParaRPr>
          </a:p>
        </p:txBody>
      </p:sp>
      <p:sp>
        <p:nvSpPr>
          <p:cNvPr id="17" name="Title 1"/>
          <p:cNvSpPr>
            <a:spLocks noGrp="1"/>
          </p:cNvSpPr>
          <p:nvPr>
            <p:ph type="title"/>
          </p:nvPr>
        </p:nvSpPr>
        <p:spPr>
          <a:xfrm>
            <a:off x="397024" y="216088"/>
            <a:ext cx="8229600" cy="1143000"/>
          </a:xfrm>
        </p:spPr>
        <p:txBody>
          <a:bodyPr/>
          <a:lstStyle/>
          <a:p>
            <a:r>
              <a:rPr lang="es-MX" altLang="ko-KR" sz="3200" dirty="0" smtClean="0">
                <a:ea typeface="Batang" pitchFamily="18" charset="-127"/>
                <a:cs typeface="ＭＳ Ｐゴシック" pitchFamily="34" charset="-128"/>
              </a:rPr>
              <a:t>Efectos Gastrointestinales de los AINEne/Coxibs Más Allá del Tracto Gastrointestinal Superior</a:t>
            </a:r>
            <a:endParaRPr lang="es-MX" sz="3200" dirty="0"/>
          </a:p>
        </p:txBody>
      </p:sp>
      <p:sp>
        <p:nvSpPr>
          <p:cNvPr id="18" name="Content Placeholder 2"/>
          <p:cNvSpPr>
            <a:spLocks noGrp="1"/>
          </p:cNvSpPr>
          <p:nvPr>
            <p:ph idx="1"/>
          </p:nvPr>
        </p:nvSpPr>
        <p:spPr>
          <a:xfrm>
            <a:off x="276783" y="1425040"/>
            <a:ext cx="8063040" cy="4307750"/>
          </a:xfrm>
        </p:spPr>
        <p:txBody>
          <a:bodyPr/>
          <a:lstStyle/>
          <a:p>
            <a:pPr marL="266700" indent="-266700"/>
            <a:r>
              <a:rPr lang="es-MX" sz="2400" dirty="0" smtClean="0"/>
              <a:t>Las estrategias actuales parecen ser similarmente efectivas para reducir el riesgo al </a:t>
            </a:r>
            <a:r>
              <a:rPr lang="es-MX" sz="2400" b="1" dirty="0" smtClean="0"/>
              <a:t>Tracto Gastrointestinal Superior</a:t>
            </a:r>
            <a:endParaRPr lang="es-MX" sz="2400" dirty="0" smtClean="0"/>
          </a:p>
          <a:p>
            <a:pPr marL="527050" lvl="1" indent="-222250">
              <a:spcAft>
                <a:spcPts val="1200"/>
              </a:spcAft>
            </a:pPr>
            <a:r>
              <a:rPr lang="es-MX" sz="2400" b="1" dirty="0" smtClean="0"/>
              <a:t>Sin embargo, </a:t>
            </a:r>
            <a:r>
              <a:rPr lang="es-MX" sz="2400" dirty="0" smtClean="0"/>
              <a:t>existe evidencia sólida que sugiere que los eventos adversos clínicamente relevantes potencialmente nos e limitan al Tracto Gastrointestinal Superior</a:t>
            </a:r>
          </a:p>
          <a:p>
            <a:pPr marL="266700" indent="-266700"/>
            <a:r>
              <a:rPr lang="es-MX" sz="2400" dirty="0" smtClean="0"/>
              <a:t>Los estudios sugieren que los AINEs</a:t>
            </a:r>
            <a:br>
              <a:rPr lang="es-MX" sz="2400" dirty="0" smtClean="0"/>
            </a:br>
            <a:r>
              <a:rPr lang="es-MX" sz="2400" dirty="0" smtClean="0"/>
              <a:t>aumentan el riesgo de eventos </a:t>
            </a:r>
            <a:br>
              <a:rPr lang="es-MX" sz="2400" dirty="0" smtClean="0"/>
            </a:br>
            <a:r>
              <a:rPr lang="es-MX" sz="2400" dirty="0" smtClean="0"/>
              <a:t>clínicos </a:t>
            </a:r>
            <a:r>
              <a:rPr lang="es-MX" sz="2400" b="1" dirty="0" smtClean="0"/>
              <a:t>del tracto GI inferior* </a:t>
            </a:r>
            <a:endParaRPr lang="es-MX" sz="2400" dirty="0"/>
          </a:p>
        </p:txBody>
      </p:sp>
      <p:sp>
        <p:nvSpPr>
          <p:cNvPr id="19" name="Slide Number Placeholder 9"/>
          <p:cNvSpPr>
            <a:spLocks noGrp="1"/>
          </p:cNvSpPr>
          <p:nvPr>
            <p:ph type="sldNum" sz="quarter" idx="12"/>
          </p:nvPr>
        </p:nvSpPr>
        <p:spPr bwMode="auto">
          <a:xfrm>
            <a:off x="7020272" y="6446969"/>
            <a:ext cx="1666528" cy="27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C4AD856-D266-4E66-B411-FAFC28A1A04B}" type="slidenum">
              <a:rPr lang="es-MX" smtClean="0">
                <a:solidFill>
                  <a:srgbClr val="000000"/>
                </a:solidFill>
              </a:rPr>
              <a:pPr eaLnBrk="1" hangingPunct="1"/>
              <a:t>33</a:t>
            </a:fld>
            <a:endParaRPr lang="es-MX" dirty="0" smtClean="0">
              <a:solidFill>
                <a:srgbClr val="000000"/>
              </a:solidFill>
            </a:endParaRPr>
          </a:p>
        </p:txBody>
      </p:sp>
    </p:spTree>
    <p:extLst>
      <p:ext uri="{BB962C8B-B14F-4D97-AF65-F5344CB8AC3E}">
        <p14:creationId xmlns:p14="http://schemas.microsoft.com/office/powerpoint/2010/main" val="89389432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274638"/>
            <a:ext cx="9144000" cy="1143000"/>
          </a:xfrm>
        </p:spPr>
        <p:txBody>
          <a:bodyPr/>
          <a:lstStyle/>
          <a:p>
            <a:pPr eaLnBrk="1" hangingPunct="1"/>
            <a:r>
              <a:rPr lang="es-MX" altLang="zh-CN" sz="3200" dirty="0" smtClean="0"/>
              <a:t>Guías para el Uso de AINEne/Coxibs </a:t>
            </a:r>
            <a:br>
              <a:rPr lang="es-MX" altLang="zh-CN" sz="3200" dirty="0" smtClean="0"/>
            </a:br>
            <a:r>
              <a:rPr lang="es-MX" altLang="zh-CN" sz="3200" dirty="0" smtClean="0"/>
              <a:t>Con Base en el Riesgo Gastrointestinal y el Uso de ASA</a:t>
            </a:r>
          </a:p>
        </p:txBody>
      </p:sp>
      <p:graphicFrame>
        <p:nvGraphicFramePr>
          <p:cNvPr id="7" name="Group 26"/>
          <p:cNvGraphicFramePr>
            <a:graphicFrameLocks noGrp="1"/>
          </p:cNvGraphicFramePr>
          <p:nvPr/>
        </p:nvGraphicFramePr>
        <p:xfrm>
          <a:off x="900113" y="2205038"/>
          <a:ext cx="7413624" cy="2614880"/>
        </p:xfrm>
        <a:graphic>
          <a:graphicData uri="http://schemas.openxmlformats.org/drawingml/2006/table">
            <a:tbl>
              <a:tblPr/>
              <a:tblGrid>
                <a:gridCol w="1653858"/>
                <a:gridCol w="2879883"/>
                <a:gridCol w="2879883"/>
              </a:tblGrid>
              <a:tr h="475366">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s-MX" altLang="zh-CN" sz="2800" b="0" i="0" u="none" strike="noStrike" cap="none" normalizeH="0" baseline="0" noProof="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800" b="1" i="0" u="none" strike="noStrike" cap="none" normalizeH="0" baseline="0" noProof="0" dirty="0" smtClean="0">
                          <a:ln>
                            <a:noFill/>
                          </a:ln>
                          <a:solidFill>
                            <a:schemeClr val="bg1"/>
                          </a:solidFill>
                          <a:effectLst/>
                          <a:latin typeface="+mn-lt"/>
                          <a:ea typeface="宋体" pitchFamily="2" charset="-122"/>
                        </a:rPr>
                        <a:t>Riesgo Gastrointestinal</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n-US" altLang="zh-CN" sz="2000" b="0" i="0" u="none" strike="noStrike" cap="none" normalizeH="0" baseline="0" dirty="0" smtClean="0">
                        <a:ln>
                          <a:noFill/>
                        </a:ln>
                        <a:solidFill>
                          <a:srgbClr val="002060"/>
                        </a:solidFill>
                        <a:effectLst/>
                        <a:latin typeface="Arial" pitchFamily="34" charset="0"/>
                        <a:ea typeface="宋体" pitchFamily="2" charset="-122"/>
                      </a:endParaRPr>
                    </a:p>
                  </a:txBody>
                  <a:tcPr marT="45706" marB="4570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20508">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s-MX" altLang="zh-CN" sz="2400" b="0" i="0" u="none" strike="noStrike" cap="none" normalizeH="0" baseline="0" noProof="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No elevado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elevado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Sin ASA</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solo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Coxib</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On ASA</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a:t>
                      </a:r>
                      <a:r>
                        <a:rPr kumimoji="0" lang="es-MX" altLang="zh-CN" sz="2400" b="0" i="0" u="none" strike="noStrike" cap="none" normalizeH="0" baseline="0" noProof="0" dirty="0" smtClean="0">
                          <a:ln>
                            <a:noFill/>
                          </a:ln>
                          <a:solidFill>
                            <a:srgbClr val="002060"/>
                          </a:solidFill>
                          <a:effectLst/>
                          <a:latin typeface="+mn-lt"/>
                          <a:ea typeface="宋体" pitchFamily="2" charset="-122"/>
                        </a:rPr>
                        <a:t> +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8" name="Text Box 22"/>
          <p:cNvSpPr txBox="1">
            <a:spLocks noChangeArrowheads="1"/>
          </p:cNvSpPr>
          <p:nvPr/>
        </p:nvSpPr>
        <p:spPr bwMode="auto">
          <a:xfrm>
            <a:off x="179388" y="6165850"/>
            <a:ext cx="70564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lnSpc>
                <a:spcPct val="80000"/>
              </a:lnSpc>
              <a:spcBef>
                <a:spcPct val="20000"/>
              </a:spcBef>
              <a:spcAft>
                <a:spcPct val="0"/>
              </a:spcAft>
            </a:pPr>
            <a:r>
              <a:rPr lang="es-MX" altLang="zh-CN" sz="1200" b="1" dirty="0" smtClean="0">
                <a:solidFill>
                  <a:srgbClr val="002060"/>
                </a:solidFill>
                <a:latin typeface="Calibri" pitchFamily="34" charset="0"/>
              </a:rPr>
              <a:t>ASA = ácido acetil-salicílico; c</a:t>
            </a:r>
            <a:r>
              <a:rPr lang="es-MX" sz="1200" b="1" dirty="0" smtClean="0">
                <a:solidFill>
                  <a:srgbClr val="002060"/>
                </a:solidFill>
                <a:latin typeface="Calibri" pitchFamily="34" charset="0"/>
              </a:rPr>
              <a:t>oxib = inhibidor específico de COX-2; </a:t>
            </a:r>
            <a:br>
              <a:rPr lang="es-MX" sz="1200" b="1" dirty="0" smtClean="0">
                <a:solidFill>
                  <a:srgbClr val="002060"/>
                </a:solidFill>
                <a:latin typeface="Calibri" pitchFamily="34" charset="0"/>
              </a:rPr>
            </a:br>
            <a:r>
              <a:rPr lang="es-MX" altLang="zh-CN" sz="1200" b="1" dirty="0" smtClean="0">
                <a:solidFill>
                  <a:srgbClr val="002060"/>
                </a:solidFill>
                <a:latin typeface="Calibri" pitchFamily="34" charset="0"/>
              </a:rPr>
              <a:t>AINEne= droga antiinflamatoria no-esteroidea no-específica; PPI = inhibidor de la bomba de protones</a:t>
            </a:r>
          </a:p>
          <a:p>
            <a:pPr eaLnBrk="1" fontAlgn="base" hangingPunct="1">
              <a:lnSpc>
                <a:spcPct val="80000"/>
              </a:lnSpc>
              <a:spcBef>
                <a:spcPct val="20000"/>
              </a:spcBef>
              <a:spcAft>
                <a:spcPct val="0"/>
              </a:spcAft>
            </a:pPr>
            <a:r>
              <a:rPr lang="es-MX" altLang="zh-CN" sz="1000" dirty="0" smtClean="0">
                <a:solidFill>
                  <a:srgbClr val="002060"/>
                </a:solidFill>
                <a:latin typeface="Calibri" pitchFamily="34" charset="0"/>
              </a:rPr>
              <a:t>Tannenbaum H </a:t>
            </a:r>
            <a:r>
              <a:rPr lang="es-MX" altLang="zh-CN" sz="1000" i="1" dirty="0" smtClean="0">
                <a:solidFill>
                  <a:srgbClr val="002060"/>
                </a:solidFill>
                <a:latin typeface="Calibri" pitchFamily="34" charset="0"/>
              </a:rPr>
              <a:t>et al</a:t>
            </a:r>
            <a:r>
              <a:rPr lang="es-MX" altLang="zh-CN" sz="1000" dirty="0" smtClean="0">
                <a:solidFill>
                  <a:srgbClr val="002060"/>
                </a:solidFill>
                <a:latin typeface="Calibri" pitchFamily="34" charset="0"/>
              </a:rPr>
              <a:t>. </a:t>
            </a:r>
            <a:r>
              <a:rPr lang="es-MX" altLang="zh-CN" sz="1000" i="1" dirty="0" smtClean="0">
                <a:solidFill>
                  <a:srgbClr val="002060"/>
                </a:solidFill>
                <a:latin typeface="Calibri" pitchFamily="34" charset="0"/>
              </a:rPr>
              <a:t>J Rheumatol </a:t>
            </a:r>
            <a:r>
              <a:rPr lang="es-MX" altLang="zh-CN" sz="1000" dirty="0" smtClean="0">
                <a:solidFill>
                  <a:srgbClr val="002060"/>
                </a:solidFill>
                <a:latin typeface="Calibri" pitchFamily="34" charset="0"/>
              </a:rPr>
              <a:t>2006; 33(1):140-57.</a:t>
            </a:r>
          </a:p>
        </p:txBody>
      </p:sp>
      <p:sp>
        <p:nvSpPr>
          <p:cNvPr id="9"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E4043043-B94B-4654-BC4B-FCA85114B520}" type="slidenum">
              <a:rPr lang="es-MX" smtClean="0">
                <a:solidFill>
                  <a:srgbClr val="000000"/>
                </a:solidFill>
              </a:rPr>
              <a:pPr eaLnBrk="1" hangingPunct="1"/>
              <a:t>34</a:t>
            </a:fld>
            <a:endParaRPr lang="es-MX" dirty="0" smtClean="0">
              <a:solidFill>
                <a:srgbClr val="000000"/>
              </a:solidFill>
            </a:endParaRPr>
          </a:p>
        </p:txBody>
      </p:sp>
    </p:spTree>
    <p:extLst>
      <p:ext uri="{BB962C8B-B14F-4D97-AF65-F5344CB8AC3E}">
        <p14:creationId xmlns:p14="http://schemas.microsoft.com/office/powerpoint/2010/main" val="16984633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0" i="0" u="none" strike="noStrike" kern="1200" cap="none" spc="0" normalizeH="0" baseline="0" noProof="0" dirty="0" smtClean="0">
                <a:ln>
                  <a:noFill/>
                </a:ln>
                <a:solidFill>
                  <a:srgbClr val="002060"/>
                </a:solidFill>
                <a:effectLst/>
                <a:uLnTx/>
                <a:uFillTx/>
                <a:latin typeface="+mj-lt"/>
                <a:ea typeface="+mj-ea"/>
                <a:cs typeface="+mj-cs"/>
              </a:rPr>
              <a:t>Opioides para el Manejo de </a:t>
            </a:r>
            <a:br>
              <a:rPr kumimoji="0" lang="es-MX" sz="4000" b="0" i="0" u="none" strike="noStrike" kern="1200" cap="none" spc="0" normalizeH="0" baseline="0" noProof="0" dirty="0" smtClean="0">
                <a:ln>
                  <a:noFill/>
                </a:ln>
                <a:solidFill>
                  <a:srgbClr val="002060"/>
                </a:solidFill>
                <a:effectLst/>
                <a:uLnTx/>
                <a:uFillTx/>
                <a:latin typeface="+mj-lt"/>
                <a:ea typeface="+mj-ea"/>
                <a:cs typeface="+mj-cs"/>
              </a:rPr>
            </a:br>
            <a:r>
              <a:rPr kumimoji="0" lang="es-MX" sz="4000" b="0" i="0" u="none" strike="noStrike" kern="1200" cap="none" spc="0" normalizeH="0" baseline="0" noProof="0" dirty="0" smtClean="0">
                <a:ln>
                  <a:noFill/>
                </a:ln>
                <a:solidFill>
                  <a:srgbClr val="002060"/>
                </a:solidFill>
                <a:effectLst/>
                <a:uLnTx/>
                <a:uFillTx/>
                <a:latin typeface="+mj-lt"/>
                <a:ea typeface="+mj-ea"/>
                <a:cs typeface="+mj-cs"/>
              </a:rPr>
              <a:t>Lumbalgia</a:t>
            </a:r>
            <a:endParaRPr kumimoji="0" lang="es-MX"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35</a:t>
            </a:fld>
            <a:endParaRPr lang="en-CA" dirty="0">
              <a:solidFill>
                <a:prstClr val="black"/>
              </a:solidFill>
            </a:endParaRPr>
          </a:p>
        </p:txBody>
      </p:sp>
      <p:graphicFrame>
        <p:nvGraphicFramePr>
          <p:cNvPr id="10" name="Table 1"/>
          <p:cNvGraphicFramePr>
            <a:graphicFrameLocks noGrp="1"/>
          </p:cNvGraphicFramePr>
          <p:nvPr>
            <p:extLst>
              <p:ext uri="{D42A27DB-BD31-4B8C-83A1-F6EECF244321}">
                <p14:modId xmlns:p14="http://schemas.microsoft.com/office/powerpoint/2010/main" val="543186985"/>
              </p:ext>
            </p:extLst>
          </p:nvPr>
        </p:nvGraphicFramePr>
        <p:xfrm>
          <a:off x="381552" y="2206293"/>
          <a:ext cx="8532000" cy="3708400"/>
        </p:xfrm>
        <a:graphic>
          <a:graphicData uri="http://schemas.openxmlformats.org/drawingml/2006/table">
            <a:tbl>
              <a:tblPr firstRow="1" bandRow="1">
                <a:tableStyleId>{5C22544A-7EE6-4342-B048-85BDC9FD1C3A}</a:tableStyleId>
              </a:tblPr>
              <a:tblGrid>
                <a:gridCol w="2844000"/>
                <a:gridCol w="2628608"/>
                <a:gridCol w="3059392"/>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Eficacia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Seguridad</a:t>
                      </a:r>
                      <a:endParaRPr lang="es-MX"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Mecanismo de Acción</a:t>
                      </a:r>
                    </a:p>
                  </a:txBody>
                  <a:tcPr/>
                </a:tc>
              </a:tr>
              <a:tr h="370840">
                <a:tc>
                  <a:txBody>
                    <a:bodyPr/>
                    <a:lstStyle/>
                    <a:p>
                      <a:pPr marL="203200" indent="-203200">
                        <a:spcAft>
                          <a:spcPts val="600"/>
                        </a:spcAft>
                        <a:buFont typeface="Arial" pitchFamily="34" charset="0"/>
                        <a:buChar char="•"/>
                      </a:pPr>
                      <a:r>
                        <a:rPr lang="es-MX" noProof="0" dirty="0" smtClean="0"/>
                        <a:t>Efectivo</a:t>
                      </a:r>
                    </a:p>
                    <a:p>
                      <a:pPr marL="203200" indent="-203200">
                        <a:spcAft>
                          <a:spcPts val="600"/>
                        </a:spcAft>
                        <a:buFont typeface="Arial" pitchFamily="34" charset="0"/>
                        <a:buChar char="•"/>
                      </a:pPr>
                      <a:r>
                        <a:rPr lang="es-MX" noProof="0" dirty="0" smtClean="0"/>
                        <a:t>Evidencia insuficiente para recomendar un opioide sobre otro</a:t>
                      </a:r>
                    </a:p>
                    <a:p>
                      <a:pPr marL="203200" indent="-203200">
                        <a:buFont typeface="Arial" pitchFamily="34" charset="0"/>
                        <a:buChar char="•"/>
                      </a:pPr>
                      <a:r>
                        <a:rPr lang="es-MX" noProof="0" dirty="0" smtClean="0"/>
                        <a:t>Mayor eficacia agregando Acetaminofén y/o  AINEne/coxibs</a:t>
                      </a:r>
                      <a:endParaRPr lang="es-MX" noProof="0" dirty="0"/>
                    </a:p>
                  </a:txBody>
                  <a:tcPr/>
                </a:tc>
                <a:tc>
                  <a:txBody>
                    <a:bodyPr/>
                    <a:lstStyle/>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Múltiples efectos secundarios</a:t>
                      </a:r>
                    </a:p>
                    <a:p>
                      <a:pPr marL="203200" indent="-20320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Potencial de </a:t>
                      </a:r>
                      <a:r>
                        <a:rPr lang="es-MX" sz="1800" b="1" kern="1200" noProof="0" dirty="0" smtClean="0">
                          <a:solidFill>
                            <a:schemeClr val="dk1"/>
                          </a:solidFill>
                          <a:latin typeface="+mn-lt"/>
                          <a:ea typeface="+mn-ea"/>
                          <a:cs typeface="+mn-cs"/>
                        </a:rPr>
                        <a:t>abuso</a:t>
                      </a:r>
                      <a:r>
                        <a:rPr lang="es-MX" sz="1800" kern="1200" noProof="0" dirty="0" smtClean="0">
                          <a:solidFill>
                            <a:schemeClr val="dk1"/>
                          </a:solidFill>
                          <a:latin typeface="+mn-lt"/>
                          <a:ea typeface="+mn-ea"/>
                          <a:cs typeface="+mn-cs"/>
                        </a:rPr>
                        <a:t> </a:t>
                      </a:r>
                      <a:br>
                        <a:rPr lang="es-MX" sz="1800" kern="1200" noProof="0" dirty="0" smtClean="0">
                          <a:solidFill>
                            <a:schemeClr val="dk1"/>
                          </a:solidFill>
                          <a:latin typeface="+mn-lt"/>
                          <a:ea typeface="+mn-ea"/>
                          <a:cs typeface="+mn-cs"/>
                        </a:rPr>
                      </a:br>
                      <a:r>
                        <a:rPr lang="es-MX" sz="1800" kern="1200" noProof="0" dirty="0" smtClean="0">
                          <a:solidFill>
                            <a:schemeClr val="dk1"/>
                          </a:solidFill>
                          <a:latin typeface="+mn-lt"/>
                          <a:ea typeface="+mn-ea"/>
                          <a:cs typeface="+mn-cs"/>
                        </a:rPr>
                        <a:t>o </a:t>
                      </a:r>
                      <a:r>
                        <a:rPr lang="es-MX" sz="1800" b="1" kern="1200" noProof="0" dirty="0" smtClean="0">
                          <a:solidFill>
                            <a:schemeClr val="dk1"/>
                          </a:solidFill>
                          <a:latin typeface="+mn-lt"/>
                          <a:ea typeface="+mn-ea"/>
                          <a:cs typeface="+mn-cs"/>
                        </a:rPr>
                        <a:t>adicción</a:t>
                      </a:r>
                    </a:p>
                    <a:p>
                      <a:endParaRPr lang="es-MX" noProof="0" dirty="0"/>
                    </a:p>
                  </a:txBody>
                  <a:tcPr/>
                </a:tc>
                <a:tc>
                  <a:txBody>
                    <a:bodyPr/>
                    <a:lstStyle/>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Altera la</a:t>
                      </a:r>
                      <a:r>
                        <a:rPr lang="es-MX" sz="1800" kern="1200" baseline="0" noProof="0" dirty="0" smtClean="0">
                          <a:solidFill>
                            <a:schemeClr val="dk1"/>
                          </a:solidFill>
                          <a:latin typeface="+mn-lt"/>
                          <a:ea typeface="+mn-ea"/>
                          <a:cs typeface="+mn-cs"/>
                        </a:rPr>
                        <a:t> actividad del sistema límbico</a:t>
                      </a:r>
                      <a:endParaRPr lang="es-MX" sz="1800" kern="1200" noProof="0" dirty="0" smtClean="0">
                        <a:solidFill>
                          <a:schemeClr val="dk1"/>
                        </a:solidFill>
                        <a:latin typeface="+mn-lt"/>
                        <a:ea typeface="+mn-ea"/>
                        <a:cs typeface="+mn-cs"/>
                      </a:endParaRPr>
                    </a:p>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Modifica aspectos sensoriales y afectivos del dolor</a:t>
                      </a:r>
                    </a:p>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Activa las vías descendentes que modulas la transmisión en la médula espinal</a:t>
                      </a:r>
                    </a:p>
                    <a:p>
                      <a:pPr marL="203200" indent="-20320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Afecta la transducción de estímulos dolorosos a impulsos nerviosos</a:t>
                      </a:r>
                      <a:endParaRPr lang="es-MX" sz="1800" kern="1200" noProof="0" dirty="0">
                        <a:solidFill>
                          <a:schemeClr val="dk1"/>
                        </a:solidFill>
                        <a:latin typeface="+mn-lt"/>
                        <a:ea typeface="+mn-ea"/>
                        <a:cs typeface="+mn-cs"/>
                      </a:endParaRPr>
                    </a:p>
                  </a:txBody>
                  <a:tcPr/>
                </a:tc>
              </a:tr>
            </a:tbl>
          </a:graphicData>
        </a:graphic>
      </p:graphicFrame>
      <p:sp>
        <p:nvSpPr>
          <p:cNvPr id="11" name="Rounded Rectangle 2"/>
          <p:cNvSpPr/>
          <p:nvPr/>
        </p:nvSpPr>
        <p:spPr>
          <a:xfrm>
            <a:off x="380325" y="1441501"/>
            <a:ext cx="84525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prstClr val="white"/>
                </a:solidFill>
              </a:rPr>
              <a:t>lumbalgia agudo o crónico severo por periodos de tiempo breves</a:t>
            </a:r>
            <a:endParaRPr lang="es-MX" sz="2400" b="1" dirty="0">
              <a:solidFill>
                <a:prstClr val="white"/>
              </a:solidFill>
            </a:endParaRPr>
          </a:p>
        </p:txBody>
      </p:sp>
      <p:sp>
        <p:nvSpPr>
          <p:cNvPr id="12" name="Rectangle 4"/>
          <p:cNvSpPr>
            <a:spLocks noChangeArrowheads="1"/>
          </p:cNvSpPr>
          <p:nvPr/>
        </p:nvSpPr>
        <p:spPr bwMode="auto">
          <a:xfrm>
            <a:off x="0" y="5903893"/>
            <a:ext cx="7948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pPr marL="0" lvl="4"/>
            <a:r>
              <a:rPr lang="en-CA" altLang="zh-CN" sz="1200" b="1" dirty="0" smtClean="0">
                <a:solidFill>
                  <a:srgbClr val="002060"/>
                </a:solidFill>
              </a:rPr>
              <a:t>Coxib = inhibidor específico de COX-2 ; AINEne= droga antiinflamatoria no esteroidea no-específica</a:t>
            </a:r>
            <a:br>
              <a:rPr lang="en-CA" altLang="zh-CN" sz="1200" b="1" dirty="0" smtClean="0">
                <a:solidFill>
                  <a:srgbClr val="002060"/>
                </a:solidFill>
              </a:rPr>
            </a:br>
            <a:r>
              <a:rPr lang="en-CA" sz="1000" dirty="0" smtClean="0">
                <a:solidFill>
                  <a:srgbClr val="002060"/>
                </a:solidFill>
              </a:rPr>
              <a:t>Chou R </a:t>
            </a:r>
            <a:r>
              <a:rPr lang="en-CA" sz="1000" i="1" dirty="0" smtClean="0">
                <a:solidFill>
                  <a:srgbClr val="002060"/>
                </a:solidFill>
              </a:rPr>
              <a:t>et al. J Pain Symptom Manage</a:t>
            </a:r>
            <a:r>
              <a:rPr lang="en-CA" sz="1000" dirty="0" smtClean="0">
                <a:solidFill>
                  <a:srgbClr val="002060"/>
                </a:solidFill>
              </a:rPr>
              <a:t> 2003; 26(5):1026-48; Chou R et al. </a:t>
            </a:r>
            <a:r>
              <a:rPr lang="en-CA" sz="1000" i="1" dirty="0" smtClean="0">
                <a:solidFill>
                  <a:srgbClr val="002060"/>
                </a:solidFill>
              </a:rPr>
              <a:t>J Pain</a:t>
            </a:r>
            <a:r>
              <a:rPr lang="en-CA" sz="1000" dirty="0" smtClean="0">
                <a:solidFill>
                  <a:srgbClr val="002060"/>
                </a:solidFill>
              </a:rPr>
              <a:t> 2009; 10(2):113-30; </a:t>
            </a:r>
            <a:br>
              <a:rPr lang="en-CA" sz="1000" dirty="0" smtClean="0">
                <a:solidFill>
                  <a:srgbClr val="002060"/>
                </a:solidFill>
              </a:rPr>
            </a:br>
            <a:r>
              <a:rPr lang="en-CA" sz="1000" dirty="0" smtClean="0">
                <a:solidFill>
                  <a:srgbClr val="002060"/>
                </a:solidFill>
              </a:rPr>
              <a:t>Furlan AD </a:t>
            </a:r>
            <a:r>
              <a:rPr lang="en-CA" sz="1000" i="1" dirty="0" smtClean="0">
                <a:solidFill>
                  <a:srgbClr val="002060"/>
                </a:solidFill>
              </a:rPr>
              <a:t>et al. CMAJ</a:t>
            </a:r>
            <a:r>
              <a:rPr lang="en-CA" sz="1000" dirty="0" smtClean="0">
                <a:solidFill>
                  <a:srgbClr val="002060"/>
                </a:solidFill>
              </a:rPr>
              <a:t> 2006; 174(11):1589-94; Kalso E </a:t>
            </a:r>
            <a:r>
              <a:rPr lang="en-CA" sz="1000" i="1" dirty="0" smtClean="0">
                <a:solidFill>
                  <a:srgbClr val="002060"/>
                </a:solidFill>
              </a:rPr>
              <a:t>et al. Pain</a:t>
            </a:r>
            <a:r>
              <a:rPr lang="en-CA" sz="1000" dirty="0" smtClean="0">
                <a:solidFill>
                  <a:srgbClr val="002060"/>
                </a:solidFill>
              </a:rPr>
              <a:t> 2004; 112(3):372-80; Lee J </a:t>
            </a:r>
            <a:r>
              <a:rPr lang="en-CA" sz="1000" i="1" dirty="0" smtClean="0">
                <a:solidFill>
                  <a:srgbClr val="002060"/>
                </a:solidFill>
              </a:rPr>
              <a:t>et al. Br J Anaesth</a:t>
            </a:r>
            <a:r>
              <a:rPr lang="en-CA" sz="1000" dirty="0" smtClean="0">
                <a:solidFill>
                  <a:srgbClr val="002060"/>
                </a:solidFill>
              </a:rPr>
              <a:t> 2013; 111(1):112-20; Martell BA </a:t>
            </a:r>
            <a:r>
              <a:rPr lang="en-CA" sz="1000" i="1" dirty="0" smtClean="0">
                <a:solidFill>
                  <a:srgbClr val="002060"/>
                </a:solidFill>
              </a:rPr>
              <a:t>et al. Ann Intern Med</a:t>
            </a:r>
            <a:r>
              <a:rPr lang="en-CA" sz="1000" dirty="0" smtClean="0">
                <a:solidFill>
                  <a:srgbClr val="002060"/>
                </a:solidFill>
              </a:rPr>
              <a:t> 2007; 146(2):116-27; Rauck RL </a:t>
            </a:r>
            <a:r>
              <a:rPr lang="en-CA" sz="1000" i="1" dirty="0" smtClean="0">
                <a:solidFill>
                  <a:srgbClr val="002060"/>
                </a:solidFill>
              </a:rPr>
              <a:t>et al. J Opioid Manag</a:t>
            </a:r>
            <a:r>
              <a:rPr lang="en-CA" sz="1000" dirty="0" smtClean="0">
                <a:solidFill>
                  <a:srgbClr val="002060"/>
                </a:solidFill>
              </a:rPr>
              <a:t> 2006; 2(3):155-66; Reisine T, Pasternak G. In: Hardman JG </a:t>
            </a:r>
            <a:r>
              <a:rPr lang="en-CA" sz="1000" i="1" dirty="0" smtClean="0">
                <a:solidFill>
                  <a:srgbClr val="002060"/>
                </a:solidFill>
              </a:rPr>
              <a:t>et al </a:t>
            </a:r>
            <a:r>
              <a:rPr lang="en-CA" sz="1000" dirty="0" smtClean="0">
                <a:solidFill>
                  <a:srgbClr val="002060"/>
                </a:solidFill>
              </a:rPr>
              <a:t>(eds). </a:t>
            </a:r>
            <a:r>
              <a:rPr lang="en-CA" sz="1000" i="1" dirty="0" smtClean="0">
                <a:solidFill>
                  <a:srgbClr val="002060"/>
                </a:solidFill>
              </a:rPr>
              <a:t>Goodman and Gilman’s: The Pharmacological Basics of Therapeutics.</a:t>
            </a:r>
            <a:r>
              <a:rPr lang="en-CA" sz="1000" dirty="0" smtClean="0">
                <a:solidFill>
                  <a:srgbClr val="002060"/>
                </a:solidFill>
              </a:rPr>
              <a:t> 9th ed. McGraw-Hill; New York, NY: 1996; Scholz J, Woolf CJ. </a:t>
            </a:r>
            <a:r>
              <a:rPr lang="en-CA" sz="1000" i="1" dirty="0" smtClean="0">
                <a:solidFill>
                  <a:srgbClr val="002060"/>
                </a:solidFill>
              </a:rPr>
              <a:t>Nat Neurosci</a:t>
            </a:r>
            <a:r>
              <a:rPr lang="en-CA" sz="1000" dirty="0" smtClean="0">
                <a:solidFill>
                  <a:srgbClr val="002060"/>
                </a:solidFill>
              </a:rPr>
              <a:t> 2002; 5(Suppl):1062-7; Trescot AM </a:t>
            </a:r>
            <a:r>
              <a:rPr lang="en-CA" sz="1000" i="1" dirty="0" smtClean="0">
                <a:solidFill>
                  <a:srgbClr val="002060"/>
                </a:solidFill>
              </a:rPr>
              <a:t>et al. Opioid Pharmacol Pain Phys </a:t>
            </a:r>
            <a:r>
              <a:rPr lang="en-CA" sz="1000" dirty="0" smtClean="0">
                <a:solidFill>
                  <a:srgbClr val="002060"/>
                </a:solidFill>
              </a:rPr>
              <a:t>2008; 11(2 Suppl):S133-53.</a:t>
            </a:r>
            <a:endParaRPr lang="en-CA" sz="1000" dirty="0">
              <a:solidFill>
                <a:srgbClr val="002060"/>
              </a:solidFill>
            </a:endParaRPr>
          </a:p>
        </p:txBody>
      </p:sp>
    </p:spTree>
    <p:extLst>
      <p:ext uri="{BB962C8B-B14F-4D97-AF65-F5344CB8AC3E}">
        <p14:creationId xmlns:p14="http://schemas.microsoft.com/office/powerpoint/2010/main" val="27592501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356350"/>
            <a:ext cx="2133600" cy="365125"/>
          </a:xfrm>
        </p:spPr>
        <p:txBody>
          <a:bodyPr/>
          <a:lstStyle/>
          <a:p>
            <a:endParaRPr lang="en-CA" dirty="0">
              <a:solidFill>
                <a:prstClr val="black"/>
              </a:solidFill>
            </a:endParaRPr>
          </a:p>
        </p:txBody>
      </p:sp>
      <p:sp>
        <p:nvSpPr>
          <p:cNvPr id="10" name="Title 1"/>
          <p:cNvSpPr>
            <a:spLocks noGrp="1"/>
          </p:cNvSpPr>
          <p:nvPr>
            <p:ph type="title"/>
          </p:nvPr>
        </p:nvSpPr>
        <p:spPr>
          <a:xfrm>
            <a:off x="457200" y="274638"/>
            <a:ext cx="8229600" cy="1143000"/>
          </a:xfrm>
        </p:spPr>
        <p:txBody>
          <a:bodyPr>
            <a:noAutofit/>
          </a:bodyPr>
          <a:lstStyle/>
          <a:p>
            <a:r>
              <a:rPr lang="es-MX" sz="3200" dirty="0" smtClean="0"/>
              <a:t>Tramadol para el Manejo de lumbalgia</a:t>
            </a:r>
            <a:endParaRPr lang="es-MX" sz="3200" dirty="0"/>
          </a:p>
        </p:txBody>
      </p:sp>
      <p:sp>
        <p:nvSpPr>
          <p:cNvPr id="11" name="Content Placeholder 2"/>
          <p:cNvSpPr>
            <a:spLocks noGrp="1"/>
          </p:cNvSpPr>
          <p:nvPr>
            <p:ph idx="1"/>
          </p:nvPr>
        </p:nvSpPr>
        <p:spPr>
          <a:xfrm>
            <a:off x="457200" y="1600200"/>
            <a:ext cx="8229600" cy="4525963"/>
          </a:xfrm>
        </p:spPr>
        <p:txBody>
          <a:bodyPr>
            <a:noAutofit/>
          </a:bodyPr>
          <a:lstStyle/>
          <a:p>
            <a:pPr marL="285750" indent="-285750">
              <a:spcBef>
                <a:spcPts val="300"/>
              </a:spcBef>
              <a:spcAft>
                <a:spcPts val="600"/>
              </a:spcAft>
            </a:pPr>
            <a:r>
              <a:rPr lang="es-MX" sz="2800" dirty="0" smtClean="0"/>
              <a:t>Analgésico opioide “atípico”</a:t>
            </a:r>
          </a:p>
          <a:p>
            <a:pPr marL="285750" indent="-285750">
              <a:spcBef>
                <a:spcPts val="300"/>
              </a:spcBef>
              <a:spcAft>
                <a:spcPts val="600"/>
              </a:spcAft>
            </a:pPr>
            <a:r>
              <a:rPr lang="es-MX" sz="2800" dirty="0" smtClean="0"/>
              <a:t>Mecanismo de Acción Único</a:t>
            </a:r>
          </a:p>
          <a:p>
            <a:pPr marL="685800" lvl="1">
              <a:spcBef>
                <a:spcPts val="300"/>
              </a:spcBef>
              <a:spcAft>
                <a:spcPts val="600"/>
              </a:spcAft>
            </a:pPr>
            <a:r>
              <a:rPr lang="es-MX" dirty="0" smtClean="0"/>
              <a:t>Vías noradrenérgica y serotoninérgica</a:t>
            </a:r>
          </a:p>
          <a:p>
            <a:pPr marL="685800" lvl="1">
              <a:spcBef>
                <a:spcPts val="300"/>
              </a:spcBef>
              <a:spcAft>
                <a:spcPts val="600"/>
              </a:spcAft>
            </a:pPr>
            <a:r>
              <a:rPr lang="es-MX" dirty="0" smtClean="0"/>
              <a:t>El efecto del opioide depende de la conversión al metabolito activo M1</a:t>
            </a:r>
          </a:p>
          <a:p>
            <a:pPr marL="285750" indent="-285750">
              <a:spcBef>
                <a:spcPts val="300"/>
              </a:spcBef>
              <a:spcAft>
                <a:spcPts val="600"/>
              </a:spcAft>
            </a:pPr>
            <a:r>
              <a:rPr lang="es-MX" sz="2800" dirty="0" smtClean="0"/>
              <a:t>Unión con poca afinidad al receptor opioide mu</a:t>
            </a:r>
          </a:p>
          <a:p>
            <a:pPr marL="285750" indent="-285750">
              <a:spcBef>
                <a:spcPts val="300"/>
              </a:spcBef>
              <a:spcAft>
                <a:spcPts val="600"/>
              </a:spcAft>
            </a:pPr>
            <a:r>
              <a:rPr lang="es-MX" sz="2800" dirty="0" smtClean="0"/>
              <a:t>Estudios clínicos de eficacia en lumbalgia</a:t>
            </a:r>
            <a:endParaRPr lang="es-MX" sz="2800" dirty="0"/>
          </a:p>
        </p:txBody>
      </p:sp>
      <p:sp>
        <p:nvSpPr>
          <p:cNvPr id="12" name="Rectangle 4"/>
          <p:cNvSpPr/>
          <p:nvPr/>
        </p:nvSpPr>
        <p:spPr>
          <a:xfrm>
            <a:off x="107504" y="6313458"/>
            <a:ext cx="8568952" cy="507831"/>
          </a:xfrm>
          <a:prstGeom prst="rect">
            <a:avLst/>
          </a:prstGeom>
        </p:spPr>
        <p:txBody>
          <a:bodyPr wrap="square" lIns="0" tIns="0" rIns="0" bIns="0" anchor="b" anchorCtr="0">
            <a:spAutoFit/>
          </a:bodyPr>
          <a:lstStyle/>
          <a:p>
            <a:pPr marL="0" lvl="4"/>
            <a:r>
              <a:rPr lang="en-US" sz="1100" dirty="0" smtClean="0">
                <a:solidFill>
                  <a:srgbClr val="002060"/>
                </a:solidFill>
              </a:rPr>
              <a:t>Baer P </a:t>
            </a:r>
            <a:r>
              <a:rPr lang="en-US" sz="1100" i="1" dirty="0" smtClean="0">
                <a:solidFill>
                  <a:srgbClr val="002060"/>
                </a:solidFill>
              </a:rPr>
              <a:t>et al. Can J Diagnosis </a:t>
            </a:r>
            <a:r>
              <a:rPr lang="en-US" sz="1100" dirty="0" smtClean="0">
                <a:solidFill>
                  <a:srgbClr val="002060"/>
                </a:solidFill>
              </a:rPr>
              <a:t>2010; 27(10):43-50; Deshpande A et al. </a:t>
            </a:r>
            <a:r>
              <a:rPr lang="en-US" sz="1100" i="1" dirty="0" smtClean="0">
                <a:solidFill>
                  <a:srgbClr val="002060"/>
                </a:solidFill>
              </a:rPr>
              <a:t>Cochrane Database Syst Rev </a:t>
            </a:r>
            <a:r>
              <a:rPr lang="en-US" sz="1100" dirty="0" smtClean="0">
                <a:solidFill>
                  <a:srgbClr val="002060"/>
                </a:solidFill>
              </a:rPr>
              <a:t>2007; 3:CD004959; Janssen Pharmaceuticals Inc. </a:t>
            </a:r>
            <a:r>
              <a:rPr lang="en-US" sz="1100" i="1" dirty="0" smtClean="0">
                <a:solidFill>
                  <a:srgbClr val="002060"/>
                </a:solidFill>
              </a:rPr>
              <a:t>Tramadol Hydrochloride Tablets Full Prescribing Information. </a:t>
            </a:r>
            <a:r>
              <a:rPr lang="en-US" sz="1100" dirty="0" smtClean="0">
                <a:solidFill>
                  <a:srgbClr val="002060"/>
                </a:solidFill>
              </a:rPr>
              <a:t>Titusville, NJ: 2013; Schofferman J, Mazanec D. </a:t>
            </a:r>
            <a:r>
              <a:rPr lang="en-US" sz="1100" i="1" dirty="0" smtClean="0">
                <a:solidFill>
                  <a:srgbClr val="002060"/>
                </a:solidFill>
              </a:rPr>
              <a:t>Spine J </a:t>
            </a:r>
            <a:r>
              <a:rPr lang="en-US" sz="1100" dirty="0" smtClean="0">
                <a:solidFill>
                  <a:srgbClr val="002060"/>
                </a:solidFill>
              </a:rPr>
              <a:t>2008; 8(1):185-94;</a:t>
            </a:r>
            <a:br>
              <a:rPr lang="en-US" sz="1100" dirty="0" smtClean="0">
                <a:solidFill>
                  <a:srgbClr val="002060"/>
                </a:solidFill>
              </a:rPr>
            </a:br>
            <a:r>
              <a:rPr lang="en-US" sz="1100" dirty="0" smtClean="0">
                <a:solidFill>
                  <a:srgbClr val="002060"/>
                </a:solidFill>
              </a:rPr>
              <a:t>Vorsanger GJ </a:t>
            </a:r>
            <a:r>
              <a:rPr lang="en-US" sz="1100" i="1" dirty="0" smtClean="0">
                <a:solidFill>
                  <a:srgbClr val="002060"/>
                </a:solidFill>
              </a:rPr>
              <a:t>et al. J Opioid Manag </a:t>
            </a:r>
            <a:r>
              <a:rPr lang="en-US" sz="1100" dirty="0" smtClean="0">
                <a:solidFill>
                  <a:srgbClr val="002060"/>
                </a:solidFill>
              </a:rPr>
              <a:t>2008; 4(2):87-97.</a:t>
            </a:r>
          </a:p>
        </p:txBody>
      </p:sp>
    </p:spTree>
    <p:extLst>
      <p:ext uri="{BB962C8B-B14F-4D97-AF65-F5344CB8AC3E}">
        <p14:creationId xmlns:p14="http://schemas.microsoft.com/office/powerpoint/2010/main" val="4221027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04216" y="6180497"/>
            <a:ext cx="6698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1440" rIns="0" bIns="0">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n-US" sz="1200" b="1" dirty="0" smtClean="0">
                <a:solidFill>
                  <a:srgbClr val="002060"/>
                </a:solidFill>
                <a:latin typeface="Calibri" pitchFamily="34" charset="0"/>
              </a:rPr>
              <a:t>SNC= sistema nervioso central</a:t>
            </a:r>
          </a:p>
          <a:p>
            <a:pPr eaLnBrk="1" fontAlgn="base" hangingPunct="1">
              <a:spcBef>
                <a:spcPct val="0"/>
              </a:spcBef>
              <a:spcAft>
                <a:spcPct val="0"/>
              </a:spcAft>
            </a:pPr>
            <a:r>
              <a:rPr lang="en-US" sz="1000" dirty="0" smtClean="0">
                <a:solidFill>
                  <a:srgbClr val="002060"/>
                </a:solidFill>
                <a:latin typeface="Calibri" pitchFamily="34" charset="0"/>
              </a:rPr>
              <a:t>Moreland LW, St Clair EW. </a:t>
            </a:r>
            <a:r>
              <a:rPr lang="en-US" sz="1000" i="1" dirty="0" smtClean="0">
                <a:solidFill>
                  <a:srgbClr val="002060"/>
                </a:solidFill>
                <a:latin typeface="Calibri" pitchFamily="34" charset="0"/>
              </a:rPr>
              <a:t>Rheum Dis Clin North Am</a:t>
            </a:r>
            <a:r>
              <a:rPr lang="en-US" sz="1000" dirty="0" smtClean="0">
                <a:solidFill>
                  <a:srgbClr val="002060"/>
                </a:solidFill>
                <a:latin typeface="Calibri" pitchFamily="34" charset="0"/>
              </a:rPr>
              <a:t> 1999; 25(1):153-91; Yaksh TL, Wallace MS. </a:t>
            </a:r>
            <a:r>
              <a:rPr lang="sv-SE" sz="1000" dirty="0" smtClean="0">
                <a:solidFill>
                  <a:srgbClr val="002060"/>
                </a:solidFill>
                <a:latin typeface="Calibri" pitchFamily="34" charset="0"/>
              </a:rPr>
              <a:t>In</a:t>
            </a:r>
            <a:r>
              <a:rPr lang="sv-SE" sz="1000" i="1" dirty="0" smtClean="0">
                <a:solidFill>
                  <a:srgbClr val="002060"/>
                </a:solidFill>
                <a:latin typeface="Calibri" pitchFamily="34" charset="0"/>
              </a:rPr>
              <a:t>: </a:t>
            </a:r>
            <a:r>
              <a:rPr lang="sv-SE" sz="1000" dirty="0" smtClean="0">
                <a:solidFill>
                  <a:srgbClr val="002060"/>
                </a:solidFill>
                <a:latin typeface="Calibri" pitchFamily="34" charset="0"/>
              </a:rPr>
              <a:t>Brunton L </a:t>
            </a:r>
            <a:r>
              <a:rPr lang="sv-SE" sz="1000" i="1" dirty="0" smtClean="0">
                <a:solidFill>
                  <a:srgbClr val="002060"/>
                </a:solidFill>
                <a:latin typeface="Calibri" pitchFamily="34" charset="0"/>
              </a:rPr>
              <a:t>et al </a:t>
            </a:r>
            <a:r>
              <a:rPr lang="sv-SE" sz="1000" dirty="0" smtClean="0">
                <a:solidFill>
                  <a:srgbClr val="002060"/>
                </a:solidFill>
                <a:latin typeface="Calibri" pitchFamily="34" charset="0"/>
              </a:rPr>
              <a:t>(eds). </a:t>
            </a:r>
            <a:br>
              <a:rPr lang="sv-SE" sz="1000" dirty="0" smtClean="0">
                <a:solidFill>
                  <a:srgbClr val="002060"/>
                </a:solidFill>
                <a:latin typeface="Calibri" pitchFamily="34" charset="0"/>
              </a:rPr>
            </a:br>
            <a:r>
              <a:rPr lang="en-US" sz="1000" i="1" dirty="0" smtClean="0">
                <a:solidFill>
                  <a:srgbClr val="002060"/>
                </a:solidFill>
                <a:latin typeface="Calibri" pitchFamily="34" charset="0"/>
              </a:rPr>
              <a:t>Goodman and Gilman’s The Pharmacological Basis of Therapeutics</a:t>
            </a:r>
            <a:r>
              <a:rPr lang="en-US" sz="1000" dirty="0" smtClean="0">
                <a:solidFill>
                  <a:srgbClr val="002060"/>
                </a:solidFill>
                <a:latin typeface="Calibri" pitchFamily="34" charset="0"/>
              </a:rPr>
              <a:t>. 12th ed. (online version). McGraw-Hill; New York, NY: 2010.</a:t>
            </a:r>
          </a:p>
        </p:txBody>
      </p:sp>
      <p:sp>
        <p:nvSpPr>
          <p:cNvPr id="8" name="Rectangle 2"/>
          <p:cNvSpPr>
            <a:spLocks noGrp="1" noChangeArrowheads="1"/>
          </p:cNvSpPr>
          <p:nvPr>
            <p:ph type="title"/>
          </p:nvPr>
        </p:nvSpPr>
        <p:spPr>
          <a:xfrm>
            <a:off x="457200" y="274638"/>
            <a:ext cx="8229600" cy="1143000"/>
          </a:xfrm>
        </p:spPr>
        <p:txBody>
          <a:bodyPr/>
          <a:lstStyle/>
          <a:p>
            <a:pPr eaLnBrk="1" hangingPunct="1"/>
            <a:r>
              <a:rPr lang="es-MX" altLang="en-US" noProof="0" dirty="0" smtClean="0"/>
              <a:t>Efectos Adversos de los Opioides</a:t>
            </a:r>
            <a:endParaRPr lang="es-MX" noProof="0" dirty="0" smtClean="0"/>
          </a:p>
        </p:txBody>
      </p:sp>
      <p:graphicFrame>
        <p:nvGraphicFramePr>
          <p:cNvPr id="9" name="Content Placeholder 10"/>
          <p:cNvGraphicFramePr>
            <a:graphicFrameLocks noGrp="1"/>
          </p:cNvGraphicFramePr>
          <p:nvPr>
            <p:ph sz="quarter" idx="1"/>
          </p:nvPr>
        </p:nvGraphicFramePr>
        <p:xfrm>
          <a:off x="395288" y="1773238"/>
          <a:ext cx="8442325" cy="4032249"/>
        </p:xfrm>
        <a:graphic>
          <a:graphicData uri="http://schemas.openxmlformats.org/drawingml/2006/table">
            <a:tbl>
              <a:tblPr firstRow="1" bandRow="1">
                <a:tableStyleId>{5C22544A-7EE6-4342-B048-85BDC9FD1C3A}</a:tableStyleId>
              </a:tblPr>
              <a:tblGrid>
                <a:gridCol w="2011853"/>
                <a:gridCol w="6430472"/>
              </a:tblGrid>
              <a:tr h="648040">
                <a:tc>
                  <a:txBody>
                    <a:bodyPr/>
                    <a:lstStyle/>
                    <a:p>
                      <a:pPr lvl="0" algn="ctr"/>
                      <a:r>
                        <a:rPr lang="es-MX" sz="2400" noProof="0" dirty="0" smtClean="0">
                          <a:effectLst>
                            <a:outerShdw blurRad="38100" dist="38100" dir="2700000" algn="tl">
                              <a:srgbClr val="000000">
                                <a:alpha val="43137"/>
                              </a:srgbClr>
                            </a:outerShdw>
                          </a:effectLst>
                          <a:latin typeface="+mj-lt"/>
                        </a:rPr>
                        <a:t>  </a:t>
                      </a:r>
                      <a:r>
                        <a:rPr lang="es-MX" sz="2400" noProof="0" dirty="0" smtClean="0">
                          <a:effectLst/>
                          <a:latin typeface="+mj-lt"/>
                        </a:rPr>
                        <a:t>Sistema</a:t>
                      </a:r>
                      <a:endParaRPr lang="es-MX" sz="2400" noProof="0" dirty="0">
                        <a:effectLst/>
                        <a:latin typeface="+mj-lt"/>
                      </a:endParaRPr>
                    </a:p>
                  </a:txBody>
                  <a:tcPr marL="91437" marR="91437" marT="45723" marB="45723" anchor="ctr"/>
                </a:tc>
                <a:tc>
                  <a:txBody>
                    <a:bodyPr/>
                    <a:lstStyle/>
                    <a:p>
                      <a:pPr algn="ctr"/>
                      <a:r>
                        <a:rPr lang="es-MX" sz="2400" noProof="0" dirty="0" smtClean="0">
                          <a:effectLst/>
                          <a:latin typeface="+mj-lt"/>
                        </a:rPr>
                        <a:t>Efectos adversos</a:t>
                      </a:r>
                      <a:endParaRPr lang="es-MX" sz="2400" noProof="0" dirty="0">
                        <a:effectLst/>
                        <a:latin typeface="+mj-lt"/>
                      </a:endParaRPr>
                    </a:p>
                  </a:txBody>
                  <a:tcPr marL="91437" marR="91437" marT="45723" marB="45723" anchor="ct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Gastrointestinal</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Náusea, vómito, constipación</a:t>
                      </a:r>
                    </a:p>
                  </a:txBody>
                  <a:tcPr marL="91437" marR="91437" marT="45723" marB="45723" anchor="ctr" horzOverflow="overflow">
                    <a:solidFill>
                      <a:schemeClr val="accent1">
                        <a:lumMod val="20000"/>
                        <a:lumOff val="80000"/>
                      </a:schemeClr>
                    </a:solidFill>
                  </a:tcPr>
                </a:tc>
              </a:tr>
              <a:tr h="792049">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SNC</a:t>
                      </a:r>
                    </a:p>
                  </a:txBody>
                  <a:tcPr marL="91437" marR="91437" marT="45723" marB="45723"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Daño cognitivo, sedación, vahído, mareo</a:t>
                      </a:r>
                    </a:p>
                  </a:txBody>
                  <a:tcPr marL="91437" marR="91437" marT="45723" marB="45723" anchor="ctr" horzOverflow="overflow">
                    <a:solidFill>
                      <a:schemeClr val="accent1">
                        <a:lumMod val="60000"/>
                        <a:lumOff val="4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Respiratorio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Depresión respiratoria</a:t>
                      </a:r>
                    </a:p>
                  </a:txBody>
                  <a:tcPr marL="91437" marR="91437" marT="45723" marB="45723" anchor="ctr" horzOverflow="overflow">
                    <a:solidFill>
                      <a:schemeClr val="accent1">
                        <a:lumMod val="20000"/>
                        <a:lumOff val="8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Cardiovascular</a:t>
                      </a:r>
                    </a:p>
                  </a:txBody>
                  <a:tcPr marL="91437" marR="91437" marT="45723" marB="45723" anchor="ctr" horzOverflow="overflow">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Hipotensión ortostática, desfallecimiento</a:t>
                      </a:r>
                    </a:p>
                  </a:txBody>
                  <a:tcPr marL="91437" marR="91437" marT="45723" marB="45723" anchor="ctr" horzOverflow="overflow">
                    <a:solidFill>
                      <a:srgbClr val="5AA9F5"/>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Otro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Urticaria, miosis, sudoración, retención urinaria</a:t>
                      </a:r>
                    </a:p>
                  </a:txBody>
                  <a:tcPr marL="91437" marR="91437" marT="45723" marB="45723" anchor="ctr" horzOverflow="overflow">
                    <a:solidFill>
                      <a:schemeClr val="accent1">
                        <a:lumMod val="20000"/>
                        <a:lumOff val="80000"/>
                      </a:schemeClr>
                    </a:solidFill>
                  </a:tcPr>
                </a:tc>
              </a:tr>
            </a:tbl>
          </a:graphicData>
        </a:graphic>
      </p:graphicFrame>
    </p:spTree>
    <p:extLst>
      <p:ext uri="{BB962C8B-B14F-4D97-AF65-F5344CB8AC3E}">
        <p14:creationId xmlns:p14="http://schemas.microsoft.com/office/powerpoint/2010/main" val="190888645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7125" y="165100"/>
            <a:ext cx="8366051" cy="1175668"/>
          </a:xfrm>
        </p:spPr>
        <p:txBody>
          <a:bodyPr>
            <a:noAutofit/>
          </a:bodyPr>
          <a:lstStyle/>
          <a:p>
            <a:r>
              <a:rPr lang="es-MX" sz="2800" dirty="0" smtClean="0"/>
              <a:t>Guías de Tratamiento APS y AAPM para Dolor No por Cáncer: Recomendaciones para Profesionales Clínicos</a:t>
            </a:r>
            <a:endParaRPr lang="es-MX" sz="2800" dirty="0"/>
          </a:p>
        </p:txBody>
      </p:sp>
      <p:sp>
        <p:nvSpPr>
          <p:cNvPr id="6" name="Content Placeholder 5"/>
          <p:cNvSpPr>
            <a:spLocks noGrp="1"/>
          </p:cNvSpPr>
          <p:nvPr>
            <p:ph idx="1"/>
          </p:nvPr>
        </p:nvSpPr>
        <p:spPr/>
        <p:txBody>
          <a:bodyPr>
            <a:normAutofit fontScale="92500"/>
          </a:bodyPr>
          <a:lstStyle/>
          <a:p>
            <a:pPr marL="254000" indent="-254000">
              <a:spcAft>
                <a:spcPts val="1200"/>
              </a:spcAft>
              <a:buClr>
                <a:srgbClr val="002060"/>
              </a:buClr>
            </a:pPr>
            <a:r>
              <a:rPr lang="es-MX" sz="1800" dirty="0" smtClean="0"/>
              <a:t>Estratificar riesgos al seleccionar a los paciente para opiáceos a largo-plazo</a:t>
            </a:r>
          </a:p>
          <a:p>
            <a:pPr marL="254000" indent="-254000">
              <a:spcAft>
                <a:spcPts val="1200"/>
              </a:spcAft>
              <a:buClr>
                <a:srgbClr val="002060"/>
              </a:buClr>
            </a:pPr>
            <a:r>
              <a:rPr lang="es-MX" sz="1800" dirty="0" smtClean="0"/>
              <a:t>Informar a los paciente sobre los riesgos y beneficios del uso de opioides crónicamente</a:t>
            </a:r>
          </a:p>
          <a:p>
            <a:pPr marL="254000" indent="-254000">
              <a:spcAft>
                <a:spcPts val="1200"/>
              </a:spcAft>
              <a:buClr>
                <a:srgbClr val="002060"/>
              </a:buClr>
            </a:pPr>
            <a:r>
              <a:rPr lang="es-MX" sz="1800" dirty="0" smtClean="0"/>
              <a:t>Proporcionar a los pacientes el esquema de tratamiento para el dolor</a:t>
            </a:r>
          </a:p>
          <a:p>
            <a:pPr marL="254000" indent="-254000">
              <a:spcAft>
                <a:spcPts val="1200"/>
              </a:spcAft>
              <a:buClr>
                <a:srgbClr val="002060"/>
              </a:buClr>
            </a:pPr>
            <a:r>
              <a:rPr lang="es-MX" sz="1800" dirty="0" smtClean="0"/>
              <a:t>Considerar el uso inicial de la terapia con opioides como tratamiento de prueba </a:t>
            </a:r>
          </a:p>
          <a:p>
            <a:pPr marL="654050" lvl="1" indent="-254000">
              <a:spcAft>
                <a:spcPts val="1200"/>
              </a:spcAft>
              <a:buClr>
                <a:srgbClr val="002060"/>
              </a:buClr>
            </a:pPr>
            <a:r>
              <a:rPr lang="es-MX" sz="1800" dirty="0" smtClean="0"/>
              <a:t>Individualizar la selección, dosis inicial y ajuste de la dosis</a:t>
            </a:r>
          </a:p>
          <a:p>
            <a:pPr marL="254000" indent="-254000">
              <a:spcAft>
                <a:spcPts val="1200"/>
              </a:spcAft>
              <a:buClr>
                <a:srgbClr val="002060"/>
              </a:buClr>
            </a:pPr>
            <a:r>
              <a:rPr lang="es-MX" sz="1800" b="1" dirty="0" smtClean="0"/>
              <a:t>Tener cuidado si se usa metadona durante el periodo inicial y el ajuste debido a sus propiedades únicas</a:t>
            </a:r>
          </a:p>
          <a:p>
            <a:pPr marL="254000" indent="-254000">
              <a:spcAft>
                <a:spcPts val="1200"/>
              </a:spcAft>
              <a:buClr>
                <a:srgbClr val="002060"/>
              </a:buClr>
            </a:pPr>
            <a:r>
              <a:rPr lang="es-MX" sz="1800" b="1" dirty="0" smtClean="0"/>
              <a:t>Dar seguimiento para monitorear la eficacia, efectos adversos y posibles desviaciones</a:t>
            </a:r>
          </a:p>
          <a:p>
            <a:pPr marL="254000" indent="-254000">
              <a:spcAft>
                <a:spcPts val="1200"/>
              </a:spcAft>
              <a:buClr>
                <a:srgbClr val="002060"/>
              </a:buClr>
            </a:pPr>
            <a:r>
              <a:rPr lang="es-MX" sz="1800" b="1" dirty="0" smtClean="0"/>
              <a:t>Los pacientes con historia de abuso de drogas o problemas psiquiátricos deben ser monitoreados frecuentemente y deben consultar a un especialista en salud mental</a:t>
            </a:r>
          </a:p>
        </p:txBody>
      </p:sp>
      <p:sp>
        <p:nvSpPr>
          <p:cNvPr id="5" name="Slide Number Placeholder 7"/>
          <p:cNvSpPr>
            <a:spLocks noGrp="1"/>
          </p:cNvSpPr>
          <p:nvPr>
            <p:ph type="sldNum" sz="quarter" idx="10"/>
          </p:nvPr>
        </p:nvSpPr>
        <p:spPr>
          <a:xfrm>
            <a:off x="7239000" y="6648450"/>
            <a:ext cx="1905000" cy="171450"/>
          </a:xfrm>
        </p:spPr>
        <p:txBody>
          <a:bodyPr/>
          <a:lstStyle/>
          <a:p>
            <a:pPr>
              <a:defRPr/>
            </a:pPr>
            <a:fld id="{B3661B37-38BF-421F-9EFE-18817586476B}" type="slidenum">
              <a:rPr lang="es-MX" smtClean="0"/>
              <a:pPr>
                <a:defRPr/>
              </a:pPr>
              <a:t>38</a:t>
            </a:fld>
            <a:endParaRPr lang="es-MX" dirty="0"/>
          </a:p>
        </p:txBody>
      </p:sp>
      <p:sp>
        <p:nvSpPr>
          <p:cNvPr id="8" name="Rectangle 7"/>
          <p:cNvSpPr/>
          <p:nvPr/>
        </p:nvSpPr>
        <p:spPr>
          <a:xfrm>
            <a:off x="179512" y="6235238"/>
            <a:ext cx="8642350" cy="430887"/>
          </a:xfrm>
          <a:prstGeom prst="rect">
            <a:avLst/>
          </a:prstGeom>
        </p:spPr>
        <p:txBody>
          <a:bodyPr lIns="91440" tIns="0" rIns="0" bIns="0" anchor="b" anchorCtr="0">
            <a:spAutoFit/>
          </a:bodyPr>
          <a:lstStyle/>
          <a:p>
            <a:pPr>
              <a:spcAft>
                <a:spcPts val="600"/>
              </a:spcAft>
              <a:defRPr/>
            </a:pPr>
            <a:r>
              <a:rPr lang="es-MX" sz="1200" b="1" dirty="0" smtClean="0">
                <a:solidFill>
                  <a:schemeClr val="tx2"/>
                </a:solidFill>
              </a:rPr>
              <a:t>AAPM = American Academy of Pain Medicine; APS = American Pain Society; </a:t>
            </a:r>
          </a:p>
          <a:p>
            <a:pPr>
              <a:spcAft>
                <a:spcPts val="600"/>
              </a:spcAft>
              <a:defRPr/>
            </a:pPr>
            <a:r>
              <a:rPr lang="es-MX" sz="1000" dirty="0" smtClean="0">
                <a:solidFill>
                  <a:schemeClr val="tx2"/>
                </a:solidFill>
              </a:rPr>
              <a:t>Miller SM. </a:t>
            </a:r>
            <a:r>
              <a:rPr lang="es-MX" sz="1000" i="1" dirty="0" smtClean="0">
                <a:solidFill>
                  <a:schemeClr val="tx2"/>
                </a:solidFill>
              </a:rPr>
              <a:t>Prim Care</a:t>
            </a:r>
            <a:r>
              <a:rPr lang="es-MX" sz="1000" dirty="0" smtClean="0">
                <a:solidFill>
                  <a:schemeClr val="tx2"/>
                </a:solidFill>
              </a:rPr>
              <a:t> 2012; 39(3):499-510.</a:t>
            </a:r>
            <a:endParaRPr lang="es-MX" sz="1000" dirty="0">
              <a:solidFill>
                <a:schemeClr val="tx2"/>
              </a:solidFill>
            </a:endParaRPr>
          </a:p>
        </p:txBody>
      </p:sp>
    </p:spTree>
    <p:extLst>
      <p:ext uri="{BB962C8B-B14F-4D97-AF65-F5344CB8AC3E}">
        <p14:creationId xmlns:p14="http://schemas.microsoft.com/office/powerpoint/2010/main" val="16361548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marL="254000" indent="-254000">
              <a:spcAft>
                <a:spcPts val="1200"/>
              </a:spcAft>
              <a:buClr>
                <a:srgbClr val="002060"/>
              </a:buClr>
            </a:pPr>
            <a:r>
              <a:rPr lang="es-MX" sz="1800" noProof="0" dirty="0" smtClean="0"/>
              <a:t>Re-evaluar los riesgos y beneficios de la terapia con opioides</a:t>
            </a:r>
          </a:p>
          <a:p>
            <a:pPr marL="254000" indent="-254000">
              <a:spcAft>
                <a:spcPts val="1200"/>
              </a:spcAft>
              <a:buClr>
                <a:srgbClr val="002060"/>
              </a:buClr>
            </a:pPr>
            <a:r>
              <a:rPr lang="es-MX" sz="1800" noProof="0" dirty="0" smtClean="0"/>
              <a:t>Considerar la rotación si el paciente no obtiene una eficacia adecuada o si los eventos adversos son intolerables durante el periodo de ajuste</a:t>
            </a:r>
          </a:p>
          <a:p>
            <a:pPr marL="254000" indent="-254000">
              <a:spcAft>
                <a:spcPts val="1200"/>
              </a:spcAft>
              <a:buClr>
                <a:srgbClr val="002060"/>
              </a:buClr>
            </a:pPr>
            <a:r>
              <a:rPr lang="es-MX" sz="1800" noProof="0" dirty="0" smtClean="0"/>
              <a:t>Anticipar y tratar los eventos adversos asociados con los opiáceos</a:t>
            </a:r>
          </a:p>
          <a:p>
            <a:pPr marL="254000" indent="-254000">
              <a:spcAft>
                <a:spcPts val="1200"/>
              </a:spcAft>
              <a:buClr>
                <a:srgbClr val="002060"/>
              </a:buClr>
            </a:pPr>
            <a:r>
              <a:rPr lang="es-MX" sz="1800" noProof="0" dirty="0" smtClean="0"/>
              <a:t>Incluir intervenciones psicoterapéuticas interdisciplinarias y terapias no-opioides complementarias</a:t>
            </a:r>
          </a:p>
          <a:p>
            <a:pPr marL="254000" indent="-254000">
              <a:spcAft>
                <a:spcPts val="1200"/>
              </a:spcAft>
              <a:buClr>
                <a:srgbClr val="002060"/>
              </a:buClr>
            </a:pPr>
            <a:r>
              <a:rPr lang="es-MX" sz="1800" spc="-20" noProof="0" dirty="0" smtClean="0"/>
              <a:t>Informar a los pacientes acerca de posible deterioro cognitivo en sus actividades diarias (ej:  manejar)</a:t>
            </a:r>
          </a:p>
          <a:p>
            <a:pPr marL="254000" indent="-254000">
              <a:spcAft>
                <a:spcPts val="1200"/>
              </a:spcAft>
              <a:buClr>
                <a:srgbClr val="002060"/>
              </a:buClr>
            </a:pPr>
            <a:r>
              <a:rPr lang="es-MX" sz="1800" noProof="0" dirty="0" smtClean="0"/>
              <a:t>Ayudar a los pacientes a encontrar una entidad de atención médica para su cuidado general</a:t>
            </a:r>
          </a:p>
          <a:p>
            <a:pPr marL="254000" indent="-254000">
              <a:spcAft>
                <a:spcPts val="1200"/>
              </a:spcAft>
              <a:buClr>
                <a:srgbClr val="002060"/>
              </a:buClr>
            </a:pPr>
            <a:r>
              <a:rPr lang="es-MX" sz="1800" noProof="0" dirty="0" smtClean="0"/>
              <a:t>Considerar la terapia de </a:t>
            </a:r>
            <a:r>
              <a:rPr lang="es-MX" sz="1800" dirty="0" smtClean="0"/>
              <a:t>rescate </a:t>
            </a:r>
            <a:r>
              <a:rPr lang="es-MX" sz="1800" noProof="0" dirty="0" smtClean="0"/>
              <a:t>con opioides para dolor incidental</a:t>
            </a:r>
          </a:p>
          <a:p>
            <a:pPr marL="254000" indent="-254000">
              <a:spcAft>
                <a:spcPts val="1200"/>
              </a:spcAft>
              <a:buClr>
                <a:srgbClr val="002060"/>
              </a:buClr>
            </a:pPr>
            <a:r>
              <a:rPr lang="es-MX" sz="1800" spc="-20" dirty="0" smtClean="0"/>
              <a:t>Informar a los pacientes acerca de los riesgos y beneficios de la </a:t>
            </a:r>
            <a:r>
              <a:rPr lang="es-MX" sz="1800" noProof="0" dirty="0" smtClean="0"/>
              <a:t>terapia crónica con opioides</a:t>
            </a:r>
            <a:endParaRPr lang="es-MX" sz="1800" noProof="0" dirty="0"/>
          </a:p>
        </p:txBody>
      </p:sp>
      <p:sp>
        <p:nvSpPr>
          <p:cNvPr id="5" name="Slide Number Placeholder 7"/>
          <p:cNvSpPr>
            <a:spLocks noGrp="1"/>
          </p:cNvSpPr>
          <p:nvPr>
            <p:ph type="sldNum" sz="quarter" idx="10"/>
          </p:nvPr>
        </p:nvSpPr>
        <p:spPr>
          <a:xfrm>
            <a:off x="7239000" y="6648450"/>
            <a:ext cx="1905000" cy="171450"/>
          </a:xfrm>
        </p:spPr>
        <p:txBody>
          <a:bodyPr/>
          <a:lstStyle/>
          <a:p>
            <a:pPr>
              <a:defRPr/>
            </a:pPr>
            <a:fld id="{B3661B37-38BF-421F-9EFE-18817586476B}" type="slidenum">
              <a:rPr lang="en-US" smtClean="0"/>
              <a:pPr>
                <a:defRPr/>
              </a:pPr>
              <a:t>39</a:t>
            </a:fld>
            <a:endParaRPr lang="en-US" dirty="0"/>
          </a:p>
        </p:txBody>
      </p:sp>
      <p:sp>
        <p:nvSpPr>
          <p:cNvPr id="8" name="Title 3"/>
          <p:cNvSpPr>
            <a:spLocks noGrp="1"/>
          </p:cNvSpPr>
          <p:nvPr>
            <p:ph type="title"/>
          </p:nvPr>
        </p:nvSpPr>
        <p:spPr/>
        <p:txBody>
          <a:bodyPr>
            <a:noAutofit/>
          </a:bodyPr>
          <a:lstStyle/>
          <a:p>
            <a:r>
              <a:rPr lang="es-MX" sz="2400" dirty="0" smtClean="0"/>
              <a:t>Guías de Tratamiento APS y AAPM para Dolor No por Cáncer: Recomendaciones para Profesionales Clínicos </a:t>
            </a:r>
            <a:r>
              <a:rPr lang="es-MX" sz="2400" noProof="0" dirty="0" smtClean="0"/>
              <a:t>(continúa)</a:t>
            </a:r>
            <a:endParaRPr lang="es-MX" sz="2400" noProof="0" dirty="0"/>
          </a:p>
        </p:txBody>
      </p:sp>
      <p:sp>
        <p:nvSpPr>
          <p:cNvPr id="10" name="Rectangle 9"/>
          <p:cNvSpPr/>
          <p:nvPr/>
        </p:nvSpPr>
        <p:spPr>
          <a:xfrm>
            <a:off x="179512" y="6235238"/>
            <a:ext cx="8642350" cy="430887"/>
          </a:xfrm>
          <a:prstGeom prst="rect">
            <a:avLst/>
          </a:prstGeom>
        </p:spPr>
        <p:txBody>
          <a:bodyPr lIns="91440" tIns="0" rIns="0" bIns="0" anchor="b" anchorCtr="0">
            <a:spAutoFit/>
          </a:bodyPr>
          <a:lstStyle/>
          <a:p>
            <a:pPr>
              <a:spcAft>
                <a:spcPts val="600"/>
              </a:spcAft>
              <a:defRPr/>
            </a:pPr>
            <a:r>
              <a:rPr lang="en-US" sz="1200" b="1" dirty="0" smtClean="0">
                <a:solidFill>
                  <a:schemeClr val="tx2"/>
                </a:solidFill>
              </a:rPr>
              <a:t>AAPM = American </a:t>
            </a:r>
            <a:r>
              <a:rPr lang="en-US" sz="1200" b="1" dirty="0">
                <a:solidFill>
                  <a:schemeClr val="tx2"/>
                </a:solidFill>
              </a:rPr>
              <a:t>Academy of Pain </a:t>
            </a:r>
            <a:r>
              <a:rPr lang="en-US" sz="1200" b="1" dirty="0" smtClean="0">
                <a:solidFill>
                  <a:schemeClr val="tx2"/>
                </a:solidFill>
              </a:rPr>
              <a:t>Medicine; APS = American </a:t>
            </a:r>
            <a:r>
              <a:rPr lang="en-US" sz="1200" b="1" dirty="0">
                <a:solidFill>
                  <a:schemeClr val="tx2"/>
                </a:solidFill>
              </a:rPr>
              <a:t>Pain Society;</a:t>
            </a:r>
            <a:r>
              <a:rPr lang="en-US" sz="1200" b="1" dirty="0" smtClean="0">
                <a:solidFill>
                  <a:schemeClr val="tx2"/>
                </a:solidFill>
              </a:rPr>
              <a:t> </a:t>
            </a:r>
            <a:endParaRPr lang="en-CA" sz="1200" b="1" dirty="0" smtClean="0">
              <a:solidFill>
                <a:schemeClr val="tx2"/>
              </a:solidFill>
            </a:endParaRPr>
          </a:p>
          <a:p>
            <a:pPr>
              <a:spcAft>
                <a:spcPts val="600"/>
              </a:spcAft>
              <a:defRPr/>
            </a:pPr>
            <a:r>
              <a:rPr lang="en-CA" sz="1000" dirty="0" smtClean="0">
                <a:solidFill>
                  <a:schemeClr val="tx2"/>
                </a:solidFill>
              </a:rPr>
              <a:t>Miller </a:t>
            </a:r>
            <a:r>
              <a:rPr lang="en-CA" sz="1000" dirty="0">
                <a:solidFill>
                  <a:schemeClr val="tx2"/>
                </a:solidFill>
              </a:rPr>
              <a:t>SM. </a:t>
            </a:r>
            <a:r>
              <a:rPr lang="en-CA" sz="1000" i="1" dirty="0">
                <a:solidFill>
                  <a:schemeClr val="tx2"/>
                </a:solidFill>
              </a:rPr>
              <a:t>Prim Care</a:t>
            </a:r>
            <a:r>
              <a:rPr lang="en-CA" sz="1000" dirty="0">
                <a:solidFill>
                  <a:schemeClr val="tx2"/>
                </a:solidFill>
              </a:rPr>
              <a:t> 2012; 39(3):499-510.</a:t>
            </a:r>
          </a:p>
        </p:txBody>
      </p:sp>
    </p:spTree>
    <p:extLst>
      <p:ext uri="{BB962C8B-B14F-4D97-AF65-F5344CB8AC3E}">
        <p14:creationId xmlns:p14="http://schemas.microsoft.com/office/powerpoint/2010/main" val="38882072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MANEJO</a:t>
            </a:r>
            <a:endParaRPr lang="es-MX" noProof="0" dirty="0"/>
          </a:p>
        </p:txBody>
      </p:sp>
    </p:spTree>
    <p:extLst>
      <p:ext uri="{BB962C8B-B14F-4D97-AF65-F5344CB8AC3E}">
        <p14:creationId xmlns:p14="http://schemas.microsoft.com/office/powerpoint/2010/main" val="3646478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Herramientas para Detectar los Riesgos Asociados con Opioides</a:t>
            </a:r>
            <a:endParaRPr lang="es-MX" noProof="0" dirty="0"/>
          </a:p>
        </p:txBody>
      </p:sp>
      <p:sp>
        <p:nvSpPr>
          <p:cNvPr id="3" name="Content Placeholder 2"/>
          <p:cNvSpPr>
            <a:spLocks noGrp="1"/>
          </p:cNvSpPr>
          <p:nvPr>
            <p:ph idx="1"/>
          </p:nvPr>
        </p:nvSpPr>
        <p:spPr>
          <a:xfrm>
            <a:off x="457200" y="1855365"/>
            <a:ext cx="8229600" cy="4309939"/>
          </a:xfrm>
        </p:spPr>
        <p:txBody>
          <a:bodyPr/>
          <a:lstStyle/>
          <a:p>
            <a:pPr marL="0" lvl="1" indent="0">
              <a:spcBef>
                <a:spcPts val="600"/>
              </a:spcBef>
              <a:spcAft>
                <a:spcPts val="1000"/>
              </a:spcAft>
              <a:buNone/>
            </a:pPr>
            <a:r>
              <a:rPr lang="es-MX" sz="2000" b="1" noProof="0" dirty="0" smtClean="0"/>
              <a:t>Cuestionarios auto-reportado por el paciente para evaluar el riesgo de comportamiento aberrante</a:t>
            </a:r>
          </a:p>
          <a:p>
            <a:pPr marL="530225" indent="-263525">
              <a:spcBef>
                <a:spcPts val="600"/>
              </a:spcBef>
              <a:spcAft>
                <a:spcPts val="1000"/>
              </a:spcAft>
            </a:pPr>
            <a:r>
              <a:rPr lang="es-MX" sz="1800" b="1" noProof="0" dirty="0" smtClean="0"/>
              <a:t>SOAPP </a:t>
            </a:r>
            <a:r>
              <a:rPr lang="es-MX" sz="1800" noProof="0" dirty="0" smtClean="0"/>
              <a:t>(</a:t>
            </a:r>
            <a:r>
              <a:rPr lang="en-US" sz="1800" b="1" dirty="0" smtClean="0"/>
              <a:t>S</a:t>
            </a:r>
            <a:r>
              <a:rPr lang="en-US" sz="1800" dirty="0" smtClean="0"/>
              <a:t>creener and </a:t>
            </a:r>
            <a:r>
              <a:rPr lang="en-US" sz="1800" b="1" dirty="0" smtClean="0"/>
              <a:t>O</a:t>
            </a:r>
            <a:r>
              <a:rPr lang="en-US" sz="1800" dirty="0" smtClean="0"/>
              <a:t>pioid </a:t>
            </a:r>
            <a:r>
              <a:rPr lang="en-US" sz="1800" b="1" dirty="0" smtClean="0"/>
              <a:t>A</a:t>
            </a:r>
            <a:r>
              <a:rPr lang="en-US" sz="1800" dirty="0" smtClean="0"/>
              <a:t>ssessment for </a:t>
            </a:r>
            <a:r>
              <a:rPr lang="en-US" sz="1800" b="1" dirty="0" smtClean="0"/>
              <a:t>P</a:t>
            </a:r>
            <a:r>
              <a:rPr lang="en-US" sz="1800" dirty="0" smtClean="0"/>
              <a:t>atients with </a:t>
            </a:r>
            <a:r>
              <a:rPr lang="en-US" sz="1800" b="1" dirty="0" smtClean="0"/>
              <a:t>P</a:t>
            </a:r>
            <a:r>
              <a:rPr lang="en-US" sz="1800" dirty="0" smtClean="0"/>
              <a:t>ain) (Versión 1 y SOAPP-Revisada) </a:t>
            </a:r>
          </a:p>
          <a:p>
            <a:pPr marL="530225" indent="-263525">
              <a:spcBef>
                <a:spcPts val="600"/>
              </a:spcBef>
              <a:spcAft>
                <a:spcPts val="1000"/>
              </a:spcAft>
            </a:pPr>
            <a:r>
              <a:rPr lang="en-US" sz="1800" b="1" dirty="0" smtClean="0"/>
              <a:t>CAGE-AID </a:t>
            </a:r>
            <a:r>
              <a:rPr lang="en-US" sz="1800" dirty="0" smtClean="0"/>
              <a:t>(CAGE* </a:t>
            </a:r>
            <a:r>
              <a:rPr lang="en-US" sz="1800" b="1" dirty="0" smtClean="0"/>
              <a:t>A</a:t>
            </a:r>
            <a:r>
              <a:rPr lang="en-US" sz="1800" dirty="0" smtClean="0"/>
              <a:t>dapted to </a:t>
            </a:r>
            <a:r>
              <a:rPr lang="en-US" sz="1800" b="1" dirty="0" smtClean="0"/>
              <a:t>I</a:t>
            </a:r>
            <a:r>
              <a:rPr lang="en-US" sz="1800" dirty="0" smtClean="0"/>
              <a:t>nclude</a:t>
            </a:r>
            <a:r>
              <a:rPr lang="en-US" sz="1800" b="1" dirty="0" smtClean="0"/>
              <a:t> D</a:t>
            </a:r>
            <a:r>
              <a:rPr lang="en-US" sz="1800" dirty="0" smtClean="0"/>
              <a:t>rugs)</a:t>
            </a:r>
          </a:p>
          <a:p>
            <a:pPr marL="530225" indent="-263525">
              <a:spcBef>
                <a:spcPts val="600"/>
              </a:spcBef>
              <a:spcAft>
                <a:spcPts val="1000"/>
              </a:spcAft>
            </a:pPr>
            <a:r>
              <a:rPr lang="en-US" sz="1800" b="1" dirty="0" smtClean="0"/>
              <a:t>SISAP </a:t>
            </a:r>
            <a:r>
              <a:rPr lang="en-US" sz="1800" dirty="0" smtClean="0"/>
              <a:t>(</a:t>
            </a:r>
            <a:r>
              <a:rPr lang="en-US" sz="1800" b="1" dirty="0" smtClean="0"/>
              <a:t>S</a:t>
            </a:r>
            <a:r>
              <a:rPr lang="en-US" sz="1800" dirty="0" smtClean="0"/>
              <a:t>creening </a:t>
            </a:r>
            <a:r>
              <a:rPr lang="en-US" sz="1800" b="1" dirty="0" smtClean="0"/>
              <a:t>I</a:t>
            </a:r>
            <a:r>
              <a:rPr lang="en-US" sz="1800" dirty="0" smtClean="0"/>
              <a:t>nstrument for </a:t>
            </a:r>
            <a:r>
              <a:rPr lang="en-US" sz="1800" b="1" dirty="0" smtClean="0"/>
              <a:t>S</a:t>
            </a:r>
            <a:r>
              <a:rPr lang="en-US" sz="1800" dirty="0" smtClean="0"/>
              <a:t>ubstance </a:t>
            </a:r>
            <a:r>
              <a:rPr lang="en-US" sz="1800" b="1" dirty="0" smtClean="0"/>
              <a:t>A</a:t>
            </a:r>
            <a:r>
              <a:rPr lang="en-US" sz="1800" dirty="0" smtClean="0"/>
              <a:t>buse </a:t>
            </a:r>
            <a:r>
              <a:rPr lang="en-US" sz="1800" b="1" dirty="0" smtClean="0"/>
              <a:t>P</a:t>
            </a:r>
            <a:r>
              <a:rPr lang="en-US" sz="1800" dirty="0" smtClean="0"/>
              <a:t>otential)</a:t>
            </a:r>
          </a:p>
          <a:p>
            <a:pPr marL="530225" indent="-263525">
              <a:spcBef>
                <a:spcPts val="600"/>
              </a:spcBef>
              <a:spcAft>
                <a:spcPts val="1800"/>
              </a:spcAft>
            </a:pPr>
            <a:r>
              <a:rPr lang="en-US" sz="1800" b="1" dirty="0" smtClean="0"/>
              <a:t>ORT </a:t>
            </a:r>
            <a:r>
              <a:rPr lang="en-US" sz="1800" dirty="0" smtClean="0"/>
              <a:t>(</a:t>
            </a:r>
            <a:r>
              <a:rPr lang="en-US" sz="1800" b="1" dirty="0" smtClean="0"/>
              <a:t>O</a:t>
            </a:r>
            <a:r>
              <a:rPr lang="en-US" sz="1800" dirty="0" smtClean="0"/>
              <a:t>pioid </a:t>
            </a:r>
            <a:r>
              <a:rPr lang="en-US" sz="1800" b="1" dirty="0" smtClean="0"/>
              <a:t>R</a:t>
            </a:r>
            <a:r>
              <a:rPr lang="en-US" sz="1800" dirty="0" smtClean="0"/>
              <a:t>isk </a:t>
            </a:r>
            <a:r>
              <a:rPr lang="en-US" sz="1800" b="1" dirty="0" smtClean="0"/>
              <a:t>T</a:t>
            </a:r>
            <a:r>
              <a:rPr lang="en-US" sz="1800" dirty="0" smtClean="0"/>
              <a:t>ool)</a:t>
            </a:r>
          </a:p>
          <a:p>
            <a:pPr marL="0" lvl="1" indent="0">
              <a:spcBef>
                <a:spcPts val="600"/>
              </a:spcBef>
              <a:spcAft>
                <a:spcPts val="1000"/>
              </a:spcAft>
              <a:buNone/>
            </a:pPr>
            <a:r>
              <a:rPr lang="es-MX" sz="2000" b="1" noProof="0" dirty="0" smtClean="0"/>
              <a:t>Cuestionario administrado por un médico para evaluar los riesgos y  beneficios</a:t>
            </a:r>
          </a:p>
          <a:p>
            <a:pPr marL="530225" indent="-263525">
              <a:spcBef>
                <a:spcPts val="600"/>
              </a:spcBef>
              <a:spcAft>
                <a:spcPts val="1000"/>
              </a:spcAft>
            </a:pPr>
            <a:r>
              <a:rPr lang="es-MX" sz="1800" b="1" noProof="0" dirty="0" smtClean="0"/>
              <a:t>DIRE</a:t>
            </a:r>
            <a:r>
              <a:rPr lang="es-MX" sz="1800" noProof="0" dirty="0" smtClean="0"/>
              <a:t> (</a:t>
            </a:r>
            <a:r>
              <a:rPr lang="es-MX" sz="1800" b="1" dirty="0" smtClean="0"/>
              <a:t>D</a:t>
            </a:r>
            <a:r>
              <a:rPr lang="es-MX" sz="1800" noProof="0" dirty="0" smtClean="0"/>
              <a:t>iagnóstico, </a:t>
            </a:r>
            <a:r>
              <a:rPr lang="es-MX" sz="1800" b="1" noProof="0" dirty="0" smtClean="0"/>
              <a:t>I</a:t>
            </a:r>
            <a:r>
              <a:rPr lang="es-MX" sz="1800" noProof="0" dirty="0" smtClean="0"/>
              <a:t>nviabilidad, </a:t>
            </a:r>
            <a:r>
              <a:rPr lang="es-MX" sz="1800" b="1" noProof="0" dirty="0" smtClean="0"/>
              <a:t>R</a:t>
            </a:r>
            <a:r>
              <a:rPr lang="es-MX" sz="1800" noProof="0" dirty="0" smtClean="0"/>
              <a:t>iesgo, </a:t>
            </a:r>
            <a:r>
              <a:rPr lang="es-MX" sz="1800" b="1" noProof="0" dirty="0" smtClean="0"/>
              <a:t>E</a:t>
            </a:r>
            <a:r>
              <a:rPr lang="es-MX" sz="1800" noProof="0" dirty="0" smtClean="0"/>
              <a:t>ficacia)</a:t>
            </a:r>
            <a:endParaRPr lang="es-MX" sz="1800" noProof="0" dirty="0"/>
          </a:p>
        </p:txBody>
      </p:sp>
      <p:sp>
        <p:nvSpPr>
          <p:cNvPr id="4" name="Slide Number Placeholder 3"/>
          <p:cNvSpPr>
            <a:spLocks noGrp="1"/>
          </p:cNvSpPr>
          <p:nvPr>
            <p:ph type="sldNum" sz="quarter" idx="10"/>
          </p:nvPr>
        </p:nvSpPr>
        <p:spPr>
          <a:xfrm>
            <a:off x="6759575" y="6381328"/>
            <a:ext cx="2133600" cy="365125"/>
          </a:xfrm>
        </p:spPr>
        <p:txBody>
          <a:bodyPr/>
          <a:lstStyle/>
          <a:p>
            <a:pPr algn="r">
              <a:defRPr/>
            </a:pPr>
            <a:fld id="{B3661B37-38BF-421F-9EFE-18817586476B}" type="slidenum">
              <a:rPr lang="en-US" smtClean="0"/>
              <a:pPr algn="r">
                <a:defRPr/>
              </a:pPr>
              <a:t>40</a:t>
            </a:fld>
            <a:endParaRPr lang="en-US" dirty="0"/>
          </a:p>
        </p:txBody>
      </p:sp>
      <p:sp>
        <p:nvSpPr>
          <p:cNvPr id="5" name="Rectangle 4"/>
          <p:cNvSpPr/>
          <p:nvPr/>
        </p:nvSpPr>
        <p:spPr>
          <a:xfrm>
            <a:off x="107504" y="6018093"/>
            <a:ext cx="8642350" cy="723275"/>
          </a:xfrm>
          <a:prstGeom prst="rect">
            <a:avLst/>
          </a:prstGeom>
        </p:spPr>
        <p:txBody>
          <a:bodyPr lIns="0" tIns="0" rIns="0" bIns="0" anchor="b" anchorCtr="0">
            <a:spAutoFit/>
          </a:bodyPr>
          <a:lstStyle/>
          <a:p>
            <a:pPr marL="0" lvl="4"/>
            <a:r>
              <a:rPr lang="en-CA" sz="1200" b="1" dirty="0" smtClean="0">
                <a:solidFill>
                  <a:srgbClr val="002060"/>
                </a:solidFill>
              </a:rPr>
              <a:t>*</a:t>
            </a:r>
            <a:r>
              <a:rPr lang="es-MX" sz="1200" b="1" dirty="0" smtClean="0">
                <a:solidFill>
                  <a:srgbClr val="002060"/>
                </a:solidFill>
              </a:rPr>
              <a:t>El cuestionario CAGE incluye 4 preguntas sencillas para detectar el abuso de alcohol: ¿Ha usted alguna vez: (1) sentido la necesidad de tomar menos; (2) sentido enojo cuando lo critican por su forma de beber; (3) tenido sentimientos de culpa sobre su forma de beber; y (4) tomado por la mañana?</a:t>
            </a:r>
          </a:p>
          <a:p>
            <a:pPr marL="0" lvl="4"/>
            <a:r>
              <a:rPr lang="en-CA" sz="1100" dirty="0" smtClean="0">
                <a:solidFill>
                  <a:srgbClr val="002060"/>
                </a:solidFill>
              </a:rPr>
              <a:t>Chou </a:t>
            </a:r>
            <a:r>
              <a:rPr lang="en-CA" sz="1100" dirty="0">
                <a:solidFill>
                  <a:srgbClr val="002060"/>
                </a:solidFill>
              </a:rPr>
              <a:t>R </a:t>
            </a:r>
            <a:r>
              <a:rPr lang="en-CA" sz="1100" i="1" dirty="0">
                <a:solidFill>
                  <a:srgbClr val="002060"/>
                </a:solidFill>
              </a:rPr>
              <a:t>et al. J Pain</a:t>
            </a:r>
            <a:r>
              <a:rPr lang="en-CA" sz="1100" dirty="0">
                <a:solidFill>
                  <a:srgbClr val="002060"/>
                </a:solidFill>
              </a:rPr>
              <a:t> 2009; 10(2):113-30; Gardner-Nix J. </a:t>
            </a:r>
            <a:r>
              <a:rPr lang="en-CA" sz="1100" i="1" dirty="0">
                <a:solidFill>
                  <a:srgbClr val="002060"/>
                </a:solidFill>
              </a:rPr>
              <a:t>CMAJ</a:t>
            </a:r>
            <a:r>
              <a:rPr lang="en-CA" sz="1100" dirty="0">
                <a:solidFill>
                  <a:srgbClr val="002060"/>
                </a:solidFill>
              </a:rPr>
              <a:t> 2003; 169(1): </a:t>
            </a:r>
            <a:r>
              <a:rPr lang="en-CA" sz="1100" dirty="0" smtClean="0">
                <a:solidFill>
                  <a:srgbClr val="002060"/>
                </a:solidFill>
              </a:rPr>
              <a:t>38-43; </a:t>
            </a:r>
            <a:r>
              <a:rPr lang="en-CA" sz="1100" dirty="0">
                <a:solidFill>
                  <a:srgbClr val="002060"/>
                </a:solidFill>
              </a:rPr>
              <a:t>O'Brien CP. </a:t>
            </a:r>
            <a:r>
              <a:rPr lang="en-CA" sz="1100" i="1" dirty="0">
                <a:solidFill>
                  <a:srgbClr val="002060"/>
                </a:solidFill>
              </a:rPr>
              <a:t>JAMA</a:t>
            </a:r>
            <a:r>
              <a:rPr lang="en-CA" sz="1100" dirty="0">
                <a:solidFill>
                  <a:srgbClr val="002060"/>
                </a:solidFill>
              </a:rPr>
              <a:t> 2008; 300(17):2054-6. </a:t>
            </a:r>
          </a:p>
        </p:txBody>
      </p:sp>
    </p:spTree>
    <p:extLst>
      <p:ext uri="{BB962C8B-B14F-4D97-AF65-F5344CB8AC3E}">
        <p14:creationId xmlns:p14="http://schemas.microsoft.com/office/powerpoint/2010/main" val="1279698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Recomendaciones para el Uso de Opioides</a:t>
            </a:r>
            <a:endParaRPr lang="es-MX" noProof="0" dirty="0"/>
          </a:p>
        </p:txBody>
      </p:sp>
      <p:sp>
        <p:nvSpPr>
          <p:cNvPr id="4" name="Slide Number Placeholder 3"/>
          <p:cNvSpPr>
            <a:spLocks noGrp="1"/>
          </p:cNvSpPr>
          <p:nvPr>
            <p:ph type="sldNum" sz="quarter" idx="10"/>
          </p:nvPr>
        </p:nvSpPr>
        <p:spPr>
          <a:xfrm>
            <a:off x="6753399" y="6398924"/>
            <a:ext cx="2133600" cy="365125"/>
          </a:xfrm>
        </p:spPr>
        <p:txBody>
          <a:bodyPr/>
          <a:lstStyle/>
          <a:p>
            <a:pPr algn="r">
              <a:defRPr/>
            </a:pPr>
            <a:fld id="{B3661B37-38BF-421F-9EFE-18817586476B}" type="slidenum">
              <a:rPr lang="en-US" smtClean="0"/>
              <a:pPr algn="r">
                <a:defRPr/>
              </a:pPr>
              <a:t>41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2825615"/>
              </p:ext>
            </p:extLst>
          </p:nvPr>
        </p:nvGraphicFramePr>
        <p:xfrm>
          <a:off x="495373" y="2132856"/>
          <a:ext cx="7992000" cy="2534920"/>
        </p:xfrm>
        <a:graphic>
          <a:graphicData uri="http://schemas.openxmlformats.org/drawingml/2006/table">
            <a:tbl>
              <a:tblPr firstRow="1" bandRow="1">
                <a:tableStyleId>{5C22544A-7EE6-4342-B048-85BDC9FD1C3A}</a:tableStyleId>
              </a:tblPr>
              <a:tblGrid>
                <a:gridCol w="2780483"/>
                <a:gridCol w="5211517"/>
              </a:tblGrid>
              <a:tr h="370840">
                <a:tc>
                  <a:txBody>
                    <a:bodyPr/>
                    <a:lstStyle/>
                    <a:p>
                      <a:pPr algn="ctr"/>
                      <a:r>
                        <a:rPr lang="es-MX" noProof="0" dirty="0" smtClean="0"/>
                        <a:t>Consulta clínica</a:t>
                      </a:r>
                    </a:p>
                  </a:txBody>
                  <a:tcPr anchor="ctr"/>
                </a:tc>
                <a:tc>
                  <a:txBody>
                    <a:bodyPr/>
                    <a:lstStyle/>
                    <a:p>
                      <a:pPr algn="ctr"/>
                      <a:r>
                        <a:rPr lang="es-MX" noProof="0" dirty="0" smtClean="0"/>
                        <a:t>Resumen de la evidencia</a:t>
                      </a:r>
                    </a:p>
                  </a:txBody>
                  <a:tcPr anchor="ctr"/>
                </a:tc>
              </a:tr>
              <a:tr h="370840">
                <a:tc>
                  <a:txBody>
                    <a:bodyPr/>
                    <a:lstStyle/>
                    <a:p>
                      <a:r>
                        <a:rPr lang="es-MX" b="0" noProof="0" dirty="0" smtClean="0"/>
                        <a:t>Selección relevante de las guías de opioides</a:t>
                      </a:r>
                    </a:p>
                  </a:txBody>
                  <a:tcPr/>
                </a:tc>
                <a:tc>
                  <a:txBody>
                    <a:bodyPr/>
                    <a:lstStyle/>
                    <a:p>
                      <a:pPr marL="260350" indent="-260350" algn="l" rtl="0" eaLnBrk="0" fontAlgn="base" hangingPunct="0">
                        <a:spcBef>
                          <a:spcPct val="0"/>
                        </a:spcBef>
                        <a:spcAft>
                          <a:spcPts val="1200"/>
                        </a:spcAft>
                        <a:buClr>
                          <a:schemeClr val="tx1"/>
                        </a:buClr>
                        <a:buFont typeface="Arial" pitchFamily="34" charset="0"/>
                        <a:buChar char="•"/>
                      </a:pPr>
                      <a:r>
                        <a:rPr lang="es-MX" sz="1800" noProof="0" dirty="0" smtClean="0">
                          <a:solidFill>
                            <a:schemeClr val="tx1"/>
                          </a:solidFill>
                          <a:latin typeface="+mn-lt"/>
                          <a:ea typeface="ＭＳ Ｐゴシック" pitchFamily="34" charset="-128"/>
                          <a:cs typeface="+mn-cs"/>
                        </a:rPr>
                        <a:t>La evidencia muestra que tapentadol y el sistema transdérmico buprenorfina son clínicamente efectivos</a:t>
                      </a:r>
                    </a:p>
                    <a:p>
                      <a:pPr marL="260350" indent="-260350" algn="l" defTabSz="914400" rtl="0" eaLnBrk="0" fontAlgn="base" latinLnBrk="0" hangingPunct="0">
                        <a:spcBef>
                          <a:spcPct val="0"/>
                        </a:spcBef>
                        <a:spcAft>
                          <a:spcPts val="1200"/>
                        </a:spcAft>
                        <a:buClr>
                          <a:schemeClr val="tx1"/>
                        </a:buClr>
                        <a:buFont typeface="Arial" pitchFamily="34" charset="0"/>
                        <a:buChar char="•"/>
                      </a:pPr>
                      <a:r>
                        <a:rPr lang="es-MX" sz="1800" kern="1200" noProof="0" dirty="0" smtClean="0">
                          <a:solidFill>
                            <a:schemeClr val="tx1"/>
                          </a:solidFill>
                          <a:latin typeface="+mn-lt"/>
                          <a:ea typeface="ＭＳ Ｐゴシック" pitchFamily="34" charset="-128"/>
                          <a:cs typeface="+mn-cs"/>
                        </a:rPr>
                        <a:t>Las guías actuales sobre opioides recomiendan el uso de opioides débiles y fuertes tomando en</a:t>
                      </a:r>
                      <a:r>
                        <a:rPr lang="es-MX" sz="1800" kern="1200" baseline="0" noProof="0" dirty="0" smtClean="0">
                          <a:solidFill>
                            <a:schemeClr val="tx1"/>
                          </a:solidFill>
                          <a:latin typeface="+mn-lt"/>
                          <a:ea typeface="ＭＳ Ｐゴシック" pitchFamily="34" charset="-128"/>
                          <a:cs typeface="+mn-cs"/>
                        </a:rPr>
                        <a:t> cuenta las preferencias y requerimientos del paciente…</a:t>
                      </a:r>
                    </a:p>
                  </a:txBody>
                  <a:tcPr/>
                </a:tc>
              </a:tr>
            </a:tbl>
          </a:graphicData>
        </a:graphic>
      </p:graphicFrame>
      <p:sp>
        <p:nvSpPr>
          <p:cNvPr id="8" name="Rectangle 7"/>
          <p:cNvSpPr/>
          <p:nvPr/>
        </p:nvSpPr>
        <p:spPr>
          <a:xfrm>
            <a:off x="107504" y="6427598"/>
            <a:ext cx="8642350" cy="307777"/>
          </a:xfrm>
          <a:prstGeom prst="rect">
            <a:avLst/>
          </a:prstGeom>
        </p:spPr>
        <p:txBody>
          <a:bodyPr lIns="91440" tIns="0" rIns="0" bIns="0" anchor="b" anchorCtr="0">
            <a:spAutoFit/>
          </a:bodyPr>
          <a:lstStyle/>
          <a:p>
            <a:pPr marL="0" lvl="4"/>
            <a:r>
              <a:rPr lang="en-CA" sz="1000" dirty="0" smtClean="0">
                <a:solidFill>
                  <a:schemeClr val="tx2"/>
                </a:solidFill>
              </a:rPr>
              <a:t>Savigny P </a:t>
            </a:r>
            <a:r>
              <a:rPr lang="en-CA" sz="1000" i="1" dirty="0" smtClean="0">
                <a:solidFill>
                  <a:schemeClr val="tx2"/>
                </a:solidFill>
              </a:rPr>
              <a:t>Back Pain: Early Management of Persistent Non-specific Low Back Pain</a:t>
            </a:r>
            <a:r>
              <a:rPr lang="en-CA" sz="1000" dirty="0" smtClean="0">
                <a:solidFill>
                  <a:schemeClr val="tx2"/>
                </a:solidFill>
              </a:rPr>
              <a:t>. </a:t>
            </a:r>
            <a:br>
              <a:rPr lang="en-CA" sz="1000" dirty="0" smtClean="0">
                <a:solidFill>
                  <a:schemeClr val="tx2"/>
                </a:solidFill>
              </a:rPr>
            </a:br>
            <a:r>
              <a:rPr lang="en-CA" sz="1000" dirty="0" smtClean="0">
                <a:solidFill>
                  <a:schemeClr val="tx2"/>
                </a:solidFill>
              </a:rPr>
              <a:t>National Collaborating Centre for Primary Care and Royal College of General Practitioners; London, UK: 2009.</a:t>
            </a:r>
            <a:r>
              <a:rPr lang="en-CA" sz="1000" i="1" dirty="0" smtClean="0">
                <a:solidFill>
                  <a:schemeClr val="tx2"/>
                </a:solidFill>
              </a:rPr>
              <a:t> et al. Low </a:t>
            </a:r>
            <a:endParaRPr lang="en-CA" sz="1000" dirty="0">
              <a:solidFill>
                <a:schemeClr val="tx2"/>
              </a:solidFill>
            </a:endParaRPr>
          </a:p>
        </p:txBody>
      </p:sp>
    </p:spTree>
    <p:extLst>
      <p:ext uri="{BB962C8B-B14F-4D97-AF65-F5344CB8AC3E}">
        <p14:creationId xmlns:p14="http://schemas.microsoft.com/office/powerpoint/2010/main" val="1663406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Autofit/>
          </a:bodyPr>
          <a:lstStyle/>
          <a:p>
            <a:r>
              <a:rPr lang="es-MX" sz="3600" noProof="0" dirty="0" smtClean="0"/>
              <a:t>Relajantes Musculares para el Manejo de </a:t>
            </a:r>
            <a:br>
              <a:rPr lang="es-MX" sz="3600" noProof="0" dirty="0" smtClean="0"/>
            </a:br>
            <a:r>
              <a:rPr lang="es-MX" sz="3600" noProof="0" dirty="0" smtClean="0"/>
              <a:t>Lumbalgia</a:t>
            </a:r>
            <a:endParaRPr lang="es-MX" sz="3600" noProof="0" dirty="0"/>
          </a:p>
        </p:txBody>
      </p:sp>
      <p:sp>
        <p:nvSpPr>
          <p:cNvPr id="10" name="Content Placeholder 2"/>
          <p:cNvSpPr>
            <a:spLocks noGrp="1"/>
          </p:cNvSpPr>
          <p:nvPr>
            <p:ph idx="1"/>
          </p:nvPr>
        </p:nvSpPr>
        <p:spPr>
          <a:xfrm>
            <a:off x="457200" y="1600200"/>
            <a:ext cx="8229600" cy="4525963"/>
          </a:xfrm>
        </p:spPr>
        <p:txBody>
          <a:bodyPr>
            <a:normAutofit/>
          </a:bodyPr>
          <a:lstStyle/>
          <a:p>
            <a:pPr marL="285750" indent="-285750">
              <a:lnSpc>
                <a:spcPct val="90000"/>
              </a:lnSpc>
              <a:spcBef>
                <a:spcPts val="300"/>
              </a:spcBef>
              <a:spcAft>
                <a:spcPts val="600"/>
              </a:spcAft>
            </a:pPr>
            <a:r>
              <a:rPr lang="es-MX" sz="2400" noProof="0" dirty="0" smtClean="0"/>
              <a:t>Grupo diverso de drogas</a:t>
            </a:r>
          </a:p>
          <a:p>
            <a:pPr marL="285750" indent="-285750">
              <a:lnSpc>
                <a:spcPct val="90000"/>
              </a:lnSpc>
              <a:spcBef>
                <a:spcPts val="300"/>
              </a:spcBef>
              <a:spcAft>
                <a:spcPts val="600"/>
              </a:spcAft>
            </a:pPr>
            <a:r>
              <a:rPr lang="es-MX" sz="2400" noProof="0" dirty="0" smtClean="0"/>
              <a:t>Mecanismos de acción no aclarados</a:t>
            </a:r>
          </a:p>
          <a:p>
            <a:pPr marL="285750" indent="-285750">
              <a:lnSpc>
                <a:spcPct val="90000"/>
              </a:lnSpc>
              <a:spcBef>
                <a:spcPts val="300"/>
              </a:spcBef>
              <a:spcAft>
                <a:spcPts val="600"/>
              </a:spcAft>
            </a:pPr>
            <a:r>
              <a:rPr lang="es-MX" sz="2400" noProof="0" dirty="0" smtClean="0"/>
              <a:t>Su uso es controversial, principalmente debido a los efectos secundarios y potencial de abuso y dependencia</a:t>
            </a:r>
          </a:p>
          <a:p>
            <a:pPr marL="285750" indent="-285750">
              <a:lnSpc>
                <a:spcPct val="90000"/>
              </a:lnSpc>
              <a:spcBef>
                <a:spcPts val="300"/>
              </a:spcBef>
              <a:spcAft>
                <a:spcPts val="600"/>
              </a:spcAft>
            </a:pPr>
            <a:r>
              <a:rPr lang="es-MX" sz="2400" noProof="0" dirty="0" smtClean="0"/>
              <a:t>Las Guías no recomiendan universalmente el uso de Relajantes Musculares para el manejo de lumbalgia</a:t>
            </a:r>
          </a:p>
          <a:p>
            <a:pPr marL="285750" indent="-285750">
              <a:lnSpc>
                <a:spcPct val="90000"/>
              </a:lnSpc>
              <a:spcBef>
                <a:spcPts val="300"/>
              </a:spcBef>
              <a:spcAft>
                <a:spcPts val="600"/>
              </a:spcAft>
            </a:pPr>
            <a:r>
              <a:rPr lang="es-MX" sz="2400" noProof="0" dirty="0" smtClean="0"/>
              <a:t>Brindan alivio a corto-plazo al lumbalgia</a:t>
            </a:r>
          </a:p>
          <a:p>
            <a:pPr marL="685800" lvl="1">
              <a:lnSpc>
                <a:spcPct val="90000"/>
              </a:lnSpc>
              <a:spcBef>
                <a:spcPts val="300"/>
              </a:spcBef>
              <a:spcAft>
                <a:spcPts val="600"/>
              </a:spcAft>
            </a:pPr>
            <a:r>
              <a:rPr lang="es-MX" sz="2400" dirty="0" smtClean="0"/>
              <a:t>No hay diferencias en </a:t>
            </a:r>
            <a:r>
              <a:rPr lang="es-MX" sz="2400" noProof="0" dirty="0" smtClean="0"/>
              <a:t>Eficacia y Seguridad</a:t>
            </a:r>
          </a:p>
          <a:p>
            <a:pPr marL="685800" lvl="1">
              <a:lnSpc>
                <a:spcPct val="90000"/>
              </a:lnSpc>
              <a:spcBef>
                <a:spcPts val="300"/>
              </a:spcBef>
              <a:spcAft>
                <a:spcPts val="600"/>
              </a:spcAft>
            </a:pPr>
            <a:r>
              <a:rPr lang="es-MX" sz="2400" noProof="0" dirty="0" smtClean="0"/>
              <a:t>Muy pocos estudios a corto-plazo</a:t>
            </a:r>
          </a:p>
          <a:p>
            <a:pPr marL="285750" lvl="1">
              <a:lnSpc>
                <a:spcPct val="90000"/>
              </a:lnSpc>
              <a:spcBef>
                <a:spcPts val="300"/>
              </a:spcBef>
              <a:spcAft>
                <a:spcPts val="600"/>
              </a:spcAft>
              <a:buFont typeface="Arial" pitchFamily="34" charset="0"/>
              <a:buChar char="•"/>
            </a:pPr>
            <a:r>
              <a:rPr lang="es-MX" sz="2400" noProof="0" dirty="0" smtClean="0"/>
              <a:t>No hay evidencia que soporte el uso a largo plazo o que recomiende uno sobre otro</a:t>
            </a:r>
            <a:endParaRPr lang="es-MX" sz="2400" noProof="0" dirty="0"/>
          </a:p>
        </p:txBody>
      </p:sp>
      <p:sp>
        <p:nvSpPr>
          <p:cNvPr id="11" name="Slide Number Placeholder 10"/>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B9C41E2-1994-4A10-9AB8-876ACADFFC75}" type="slidenum">
              <a:rPr lang="en-CA" smtClean="0">
                <a:solidFill>
                  <a:srgbClr val="000000"/>
                </a:solidFill>
              </a:rPr>
              <a:pPr eaLnBrk="1" hangingPunct="1"/>
              <a:t>42</a:t>
            </a:fld>
            <a:endParaRPr lang="en-CA" dirty="0" smtClean="0">
              <a:solidFill>
                <a:srgbClr val="000000"/>
              </a:solidFill>
            </a:endParaRPr>
          </a:p>
        </p:txBody>
      </p:sp>
      <p:sp>
        <p:nvSpPr>
          <p:cNvPr id="12" name="Rectangle 4"/>
          <p:cNvSpPr>
            <a:spLocks noChangeArrowheads="1"/>
          </p:cNvSpPr>
          <p:nvPr/>
        </p:nvSpPr>
        <p:spPr bwMode="auto">
          <a:xfrm>
            <a:off x="250825" y="6572091"/>
            <a:ext cx="86423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r>
              <a:rPr lang="en-US" sz="1100" dirty="0" smtClean="0">
                <a:solidFill>
                  <a:srgbClr val="002060"/>
                </a:solidFill>
              </a:rPr>
              <a:t>Chou R </a:t>
            </a:r>
            <a:r>
              <a:rPr lang="en-US" sz="1100" i="1" dirty="0" smtClean="0">
                <a:solidFill>
                  <a:srgbClr val="002060"/>
                </a:solidFill>
              </a:rPr>
              <a:t>et al. J Pain Symptom Manage </a:t>
            </a:r>
            <a:r>
              <a:rPr lang="en-US" sz="1100" dirty="0" smtClean="0">
                <a:solidFill>
                  <a:srgbClr val="002060"/>
                </a:solidFill>
              </a:rPr>
              <a:t>2004; 28(2):140-75; van Tulder MW </a:t>
            </a:r>
            <a:r>
              <a:rPr lang="en-US" sz="1100" i="1" dirty="0" smtClean="0">
                <a:solidFill>
                  <a:srgbClr val="002060"/>
                </a:solidFill>
              </a:rPr>
              <a:t>et al. </a:t>
            </a:r>
            <a:r>
              <a:rPr lang="it-IT" sz="1100" i="1" dirty="0" smtClean="0">
                <a:solidFill>
                  <a:srgbClr val="002060"/>
                </a:solidFill>
              </a:rPr>
              <a:t>Spine </a:t>
            </a:r>
            <a:r>
              <a:rPr lang="it-IT" sz="1100" i="1" dirty="0">
                <a:solidFill>
                  <a:srgbClr val="002060"/>
                </a:solidFill>
              </a:rPr>
              <a:t>(Phila </a:t>
            </a:r>
            <a:r>
              <a:rPr lang="it-IT" sz="1100" i="1" dirty="0" smtClean="0">
                <a:solidFill>
                  <a:srgbClr val="002060"/>
                </a:solidFill>
              </a:rPr>
              <a:t>PA 1976) </a:t>
            </a:r>
            <a:r>
              <a:rPr lang="it-IT" sz="1100" dirty="0" smtClean="0">
                <a:solidFill>
                  <a:srgbClr val="002060"/>
                </a:solidFill>
              </a:rPr>
              <a:t>2003; 28(17</a:t>
            </a:r>
            <a:r>
              <a:rPr lang="it-IT" sz="1100" dirty="0">
                <a:solidFill>
                  <a:srgbClr val="002060"/>
                </a:solidFill>
              </a:rPr>
              <a:t>):1978-92.</a:t>
            </a:r>
            <a:endParaRPr lang="en-US" sz="1100" dirty="0">
              <a:solidFill>
                <a:srgbClr val="002060"/>
              </a:solidFill>
            </a:endParaRPr>
          </a:p>
        </p:txBody>
      </p:sp>
    </p:spTree>
    <p:extLst>
      <p:ext uri="{BB962C8B-B14F-4D97-AF65-F5344CB8AC3E}">
        <p14:creationId xmlns:p14="http://schemas.microsoft.com/office/powerpoint/2010/main" val="2902381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4000" noProof="0" dirty="0" smtClean="0"/>
              <a:t>Relajantes Musculares</a:t>
            </a:r>
            <a:endParaRPr lang="es-MX" sz="4000" noProof="0" dirty="0"/>
          </a:p>
        </p:txBody>
      </p:sp>
      <p:sp>
        <p:nvSpPr>
          <p:cNvPr id="4" name="Slide Number Placeholder 3"/>
          <p:cNvSpPr>
            <a:spLocks noGrp="1"/>
          </p:cNvSpPr>
          <p:nvPr>
            <p:ph type="sldNum" sz="quarter" idx="10"/>
          </p:nvPr>
        </p:nvSpPr>
        <p:spPr>
          <a:xfrm>
            <a:off x="6991896" y="6381328"/>
            <a:ext cx="2133600" cy="365125"/>
          </a:xfrm>
        </p:spPr>
        <p:txBody>
          <a:bodyPr/>
          <a:lstStyle/>
          <a:p>
            <a:pPr algn="r">
              <a:defRPr/>
            </a:pPr>
            <a:fld id="{B3661B37-38BF-421F-9EFE-18817586476B}" type="slidenum">
              <a:rPr lang="en-US" smtClean="0"/>
              <a:pPr algn="r">
                <a:defRPr/>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8691909"/>
              </p:ext>
            </p:extLst>
          </p:nvPr>
        </p:nvGraphicFramePr>
        <p:xfrm>
          <a:off x="899592" y="1988840"/>
          <a:ext cx="7704856" cy="3352800"/>
        </p:xfrm>
        <a:graphic>
          <a:graphicData uri="http://schemas.openxmlformats.org/drawingml/2006/table">
            <a:tbl>
              <a:tblPr firstRow="1" bandRow="1">
                <a:tableStyleId>{5C22544A-7EE6-4342-B048-85BDC9FD1C3A}</a:tableStyleId>
              </a:tblPr>
              <a:tblGrid>
                <a:gridCol w="2016224"/>
                <a:gridCol w="2016224"/>
                <a:gridCol w="3672408"/>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noProof="0" dirty="0" smtClean="0">
                          <a:ln>
                            <a:noFill/>
                          </a:ln>
                          <a:solidFill>
                            <a:schemeClr val="bg1"/>
                          </a:solidFill>
                          <a:effectLst/>
                          <a:latin typeface="+mn-lt"/>
                          <a:ea typeface="ＭＳ Ｐゴシック" pitchFamily="34" charset="-128"/>
                        </a:rPr>
                        <a:t>Clasificación</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noProof="0" dirty="0" smtClean="0">
                          <a:ln>
                            <a:noFill/>
                          </a:ln>
                          <a:solidFill>
                            <a:schemeClr val="bg1"/>
                          </a:solidFill>
                          <a:effectLst/>
                          <a:latin typeface="+mn-lt"/>
                          <a:ea typeface="ＭＳ Ｐゴシック" pitchFamily="34" charset="-128"/>
                        </a:rPr>
                        <a:t>Droga</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noProof="0" dirty="0" smtClean="0">
                          <a:ln>
                            <a:noFill/>
                          </a:ln>
                          <a:solidFill>
                            <a:schemeClr val="bg1"/>
                          </a:solidFill>
                          <a:effectLst/>
                          <a:latin typeface="+mn-lt"/>
                          <a:ea typeface="ＭＳ Ｐゴシック" pitchFamily="34" charset="-128"/>
                        </a:rPr>
                        <a:t>Comentarios</a:t>
                      </a:r>
                    </a:p>
                  </a:txBody>
                  <a:tcPr horzOverflow="overflow"/>
                </a:tc>
              </a:tr>
              <a:tr h="370840">
                <a:tc>
                  <a:txBody>
                    <a:bodyPr/>
                    <a:lstStyle/>
                    <a:p>
                      <a:pPr marL="0" marR="0" lvl="0" indent="0" algn="l" defTabSz="457200" rtl="0" eaLnBrk="1" fontAlgn="base" latinLnBrk="0" hangingPunct="1">
                        <a:lnSpc>
                          <a:spcPts val="2300"/>
                        </a:lnSpc>
                        <a:spcBef>
                          <a:spcPct val="0"/>
                        </a:spcBef>
                        <a:spcAft>
                          <a:spcPct val="0"/>
                        </a:spcAft>
                        <a:buClrTx/>
                        <a:buSzTx/>
                        <a:buFontTx/>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Antiespástico</a:t>
                      </a:r>
                    </a:p>
                  </a:txBody>
                  <a:tcPr horzOverflow="overflow"/>
                </a:tc>
                <a:tc>
                  <a:txBody>
                    <a:bodyPr/>
                    <a:lstStyle/>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noProof="0" dirty="0" smtClean="0">
                          <a:solidFill>
                            <a:schemeClr val="tx1"/>
                          </a:solidFill>
                          <a:latin typeface="+mn-lt"/>
                          <a:ea typeface="+mn-ea"/>
                          <a:cs typeface="+mn-cs"/>
                        </a:rPr>
                        <a:t>Baclofen</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Tizanidina</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Dantrolene</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Diazepam</a:t>
                      </a:r>
                    </a:p>
                  </a:txBody>
                  <a:tcPr horzOverflow="overflow"/>
                </a:tc>
                <a:tc>
                  <a:txBody>
                    <a:bodyPr/>
                    <a:lstStyle/>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Indicados en espasticidad asociada con  lesión al sistema nervioso central</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No recomendados para el manejo de  Lumbalgia</a:t>
                      </a:r>
                    </a:p>
                  </a:txBody>
                  <a:tcPr horzOverflow="overflow"/>
                </a:tc>
              </a:tr>
              <a:tr h="370840">
                <a:tc>
                  <a:txBody>
                    <a:bodyPr/>
                    <a:lstStyle/>
                    <a:p>
                      <a:pPr marL="0" marR="0" lvl="0" indent="0" algn="l" defTabSz="457200" rtl="0" eaLnBrk="1" fontAlgn="base" latinLnBrk="0" hangingPunct="1">
                        <a:lnSpc>
                          <a:spcPts val="2300"/>
                        </a:lnSpc>
                        <a:spcBef>
                          <a:spcPct val="0"/>
                        </a:spcBef>
                        <a:spcAft>
                          <a:spcPct val="0"/>
                        </a:spcAft>
                        <a:buClrTx/>
                        <a:buSzTx/>
                        <a:buFontTx/>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Antiespasmódico</a:t>
                      </a:r>
                    </a:p>
                  </a:txBody>
                  <a:tcPr horzOverflow="overflow"/>
                </a:tc>
                <a:tc>
                  <a:txBody>
                    <a:bodyPr/>
                    <a:lstStyle/>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Ciclobenzaprina</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Metocarbamol</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Carisoprodol</a:t>
                      </a:r>
                    </a:p>
                    <a:p>
                      <a:pPr marL="171450" marR="0" lvl="0" indent="-171450" algn="l" defTabSz="457200" rtl="0" eaLnBrk="0" fontAlgn="base" latinLnBrk="0" hangingPunct="0">
                        <a:lnSpc>
                          <a:spcPct val="100000"/>
                        </a:lnSpc>
                        <a:spcBef>
                          <a:spcPts val="0"/>
                        </a:spcBef>
                        <a:spcAft>
                          <a:spcPts val="600"/>
                        </a:spcAft>
                        <a:buClr>
                          <a:schemeClr val="tx1"/>
                        </a:buClr>
                        <a:buSzTx/>
                        <a:buFont typeface="Arial" pitchFamily="34" charset="0"/>
                        <a:buChar char="•"/>
                        <a:tabLst/>
                      </a:pPr>
                      <a:r>
                        <a:rPr lang="es-MX" sz="1800" kern="1200" noProof="0" dirty="0" smtClean="0">
                          <a:solidFill>
                            <a:schemeClr val="tx1"/>
                          </a:solidFill>
                          <a:latin typeface="+mn-lt"/>
                          <a:ea typeface="+mn-ea"/>
                          <a:cs typeface="+mn-cs"/>
                        </a:rPr>
                        <a:t>Metaxalone</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noProof="0" dirty="0" smtClean="0">
                        <a:ln>
                          <a:noFill/>
                        </a:ln>
                        <a:solidFill>
                          <a:schemeClr val="tx1"/>
                        </a:solidFill>
                        <a:effectLst/>
                        <a:latin typeface="+mn-lt"/>
                        <a:ea typeface="ＭＳ Ｐゴシック" pitchFamily="34" charset="-128"/>
                      </a:endParaRPr>
                    </a:p>
                  </a:txBody>
                  <a:tcPr horzOverflow="overflow"/>
                </a:tc>
              </a:tr>
            </a:tbl>
          </a:graphicData>
        </a:graphic>
      </p:graphicFrame>
      <p:sp>
        <p:nvSpPr>
          <p:cNvPr id="8" name="Rectangle 7"/>
          <p:cNvSpPr/>
          <p:nvPr/>
        </p:nvSpPr>
        <p:spPr>
          <a:xfrm>
            <a:off x="107504" y="6597352"/>
            <a:ext cx="8642350" cy="169277"/>
          </a:xfrm>
          <a:prstGeom prst="rect">
            <a:avLst/>
          </a:prstGeom>
        </p:spPr>
        <p:txBody>
          <a:bodyPr lIns="91440" tIns="0" rIns="0" bIns="0" anchor="b" anchorCtr="0">
            <a:spAutoFit/>
          </a:bodyPr>
          <a:lstStyle/>
          <a:p>
            <a:pPr>
              <a:spcAft>
                <a:spcPts val="600"/>
              </a:spcAft>
              <a:defRPr/>
            </a:pPr>
            <a:r>
              <a:rPr lang="en-CA" sz="1100" dirty="0">
                <a:solidFill>
                  <a:srgbClr val="002060"/>
                </a:solidFill>
              </a:rPr>
              <a:t>Miller SM. </a:t>
            </a:r>
            <a:r>
              <a:rPr lang="en-CA" sz="1100" i="1" dirty="0">
                <a:solidFill>
                  <a:srgbClr val="002060"/>
                </a:solidFill>
              </a:rPr>
              <a:t>Prim Care</a:t>
            </a:r>
            <a:r>
              <a:rPr lang="en-CA" sz="1100" dirty="0">
                <a:solidFill>
                  <a:srgbClr val="002060"/>
                </a:solidFill>
              </a:rPr>
              <a:t> 2012; 39(3):</a:t>
            </a:r>
            <a:r>
              <a:rPr lang="en-CA" sz="1100" dirty="0" smtClean="0">
                <a:solidFill>
                  <a:srgbClr val="002060"/>
                </a:solidFill>
              </a:rPr>
              <a:t>499-510; </a:t>
            </a:r>
            <a:r>
              <a:rPr lang="en-CA" sz="1100" dirty="0">
                <a:solidFill>
                  <a:srgbClr val="002060"/>
                </a:solidFill>
                <a:ea typeface="ＭＳ Ｐゴシック" pitchFamily="34" charset="-128"/>
              </a:rPr>
              <a:t>Lee TJ. </a:t>
            </a:r>
            <a:r>
              <a:rPr lang="en-CA" sz="1100" i="1" dirty="0">
                <a:solidFill>
                  <a:srgbClr val="002060"/>
                </a:solidFill>
                <a:ea typeface="ＭＳ Ｐゴシック" pitchFamily="34" charset="-128"/>
              </a:rPr>
              <a:t>Phys Med Rehabil Clin N Am</a:t>
            </a:r>
            <a:r>
              <a:rPr lang="en-CA" sz="1100" dirty="0">
                <a:solidFill>
                  <a:srgbClr val="002060"/>
                </a:solidFill>
                <a:ea typeface="ＭＳ Ｐゴシック" pitchFamily="34" charset="-128"/>
              </a:rPr>
              <a:t> 2010; 21(4):793-800. </a:t>
            </a:r>
          </a:p>
        </p:txBody>
      </p:sp>
    </p:spTree>
    <p:extLst>
      <p:ext uri="{BB962C8B-B14F-4D97-AF65-F5344CB8AC3E}">
        <p14:creationId xmlns:p14="http://schemas.microsoft.com/office/powerpoint/2010/main" val="3483930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94862"/>
            <a:ext cx="8229600" cy="1143000"/>
          </a:xfrm>
        </p:spPr>
        <p:txBody>
          <a:bodyPr vert="horz" lIns="91440" tIns="45720" rIns="91440" bIns="45720" rtlCol="0" anchor="ctr">
            <a:normAutofit/>
          </a:bodyPr>
          <a:lstStyle/>
          <a:p>
            <a:pPr>
              <a:lnSpc>
                <a:spcPct val="85000"/>
              </a:lnSpc>
            </a:pPr>
            <a:r>
              <a:rPr lang="es-MX" sz="3600" dirty="0" smtClean="0"/>
              <a:t>Tratamiento Farmacológico de Dolor Neuropático Basado en el Mecanismo</a:t>
            </a:r>
            <a:endParaRPr lang="es-MX" sz="3600" dirty="0"/>
          </a:p>
        </p:txBody>
      </p:sp>
      <p:sp>
        <p:nvSpPr>
          <p:cNvPr id="48136"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48137"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46" name="Text Box 53"/>
          <p:cNvSpPr txBox="1">
            <a:spLocks noChangeArrowheads="1"/>
          </p:cNvSpPr>
          <p:nvPr/>
        </p:nvSpPr>
        <p:spPr bwMode="auto">
          <a:xfrm>
            <a:off x="123231" y="6122953"/>
            <a:ext cx="81428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200" b="1" dirty="0" smtClean="0">
                <a:solidFill>
                  <a:prstClr val="white"/>
                </a:solidFill>
                <a:latin typeface="Calibri"/>
                <a:cs typeface="Arial" pitchFamily="34" charset="0"/>
              </a:rPr>
              <a:t>IRSN= inhibidor de recaptación de serotonina-norepinefrina; TCA = antidepresivo tricíclico</a:t>
            </a:r>
          </a:p>
          <a:p>
            <a:r>
              <a:rPr lang="es-MX" sz="1000" dirty="0" smtClean="0">
                <a:solidFill>
                  <a:prstClr val="white"/>
                </a:solidFill>
                <a:latin typeface="Calibri"/>
                <a:cs typeface="Arial" pitchFamily="34" charset="0"/>
              </a:rPr>
              <a:t>Adaptado de: </a:t>
            </a:r>
            <a:r>
              <a:rPr lang="en-US" sz="1000" dirty="0" smtClean="0">
                <a:solidFill>
                  <a:prstClr val="white"/>
                </a:solidFill>
                <a:latin typeface="Calibri"/>
                <a:cs typeface="Arial" pitchFamily="34" charset="0"/>
              </a:rPr>
              <a:t>Attal N </a:t>
            </a:r>
            <a:r>
              <a:rPr lang="en-US" sz="1000" i="1" dirty="0" smtClean="0">
                <a:solidFill>
                  <a:prstClr val="white"/>
                </a:solidFill>
                <a:latin typeface="Calibri"/>
                <a:cs typeface="Arial" pitchFamily="34" charset="0"/>
              </a:rPr>
              <a:t>et al. Eur J Neurol </a:t>
            </a:r>
            <a:r>
              <a:rPr lang="en-US" sz="1000" dirty="0" smtClean="0">
                <a:solidFill>
                  <a:prstClr val="white"/>
                </a:solidFill>
                <a:latin typeface="Calibri"/>
                <a:cs typeface="Arial" pitchFamily="34" charset="0"/>
              </a:rPr>
              <a:t>2010; 17(9):1113-e88; Beydoun A, Backonja MM. </a:t>
            </a:r>
            <a:r>
              <a:rPr lang="en-US" sz="1000" i="1" dirty="0" smtClean="0">
                <a:solidFill>
                  <a:prstClr val="white"/>
                </a:solidFill>
                <a:latin typeface="Calibri"/>
                <a:cs typeface="Arial" pitchFamily="34" charset="0"/>
              </a:rPr>
              <a:t>J Pain Symptom Manage </a:t>
            </a:r>
            <a:r>
              <a:rPr lang="en-US" sz="1000" dirty="0" smtClean="0">
                <a:solidFill>
                  <a:prstClr val="white"/>
                </a:solidFill>
                <a:latin typeface="Calibri"/>
                <a:cs typeface="Arial" pitchFamily="34" charset="0"/>
              </a:rPr>
              <a:t>2003; 25(5 Suppl):S18-30; </a:t>
            </a:r>
            <a:br>
              <a:rPr lang="en-US" sz="1000" dirty="0" smtClean="0">
                <a:solidFill>
                  <a:prstClr val="white"/>
                </a:solidFill>
                <a:latin typeface="Calibri"/>
                <a:cs typeface="Arial" pitchFamily="34" charset="0"/>
              </a:rPr>
            </a:br>
            <a:r>
              <a:rPr lang="en-US" sz="1000" dirty="0" smtClean="0">
                <a:solidFill>
                  <a:prstClr val="white"/>
                </a:solidFill>
                <a:latin typeface="Calibri"/>
                <a:cs typeface="Arial" pitchFamily="34" charset="0"/>
              </a:rPr>
              <a:t>Jarvis MF, Boyce-Rustay JM. </a:t>
            </a:r>
            <a:r>
              <a:rPr lang="en-US" sz="1000" i="1" dirty="0" smtClean="0">
                <a:solidFill>
                  <a:prstClr val="white"/>
                </a:solidFill>
                <a:latin typeface="Calibri"/>
                <a:cs typeface="Arial" pitchFamily="34" charset="0"/>
              </a:rPr>
              <a:t>Curr Pharm Des </a:t>
            </a:r>
            <a:r>
              <a:rPr lang="en-US" sz="1000" dirty="0" smtClean="0">
                <a:solidFill>
                  <a:prstClr val="white"/>
                </a:solidFill>
                <a:latin typeface="Calibri"/>
                <a:cs typeface="Arial" pitchFamily="34" charset="0"/>
              </a:rPr>
              <a:t>2009; 15(15):1711-6; Gilron I </a:t>
            </a:r>
            <a:r>
              <a:rPr lang="en-US" sz="1000" i="1" dirty="0" smtClean="0">
                <a:solidFill>
                  <a:prstClr val="white"/>
                </a:solidFill>
                <a:latin typeface="Calibri"/>
                <a:cs typeface="Arial" pitchFamily="34" charset="0"/>
              </a:rPr>
              <a:t>et al. CMAJ </a:t>
            </a:r>
            <a:r>
              <a:rPr lang="en-US" sz="1000" dirty="0" smtClean="0">
                <a:solidFill>
                  <a:prstClr val="white"/>
                </a:solidFill>
                <a:latin typeface="Calibri"/>
                <a:cs typeface="Arial" pitchFamily="34" charset="0"/>
              </a:rPr>
              <a:t>2006; 175(3):265-75; Moisset X, Bouhassira D. NeuroImage 2007; 37(Suppl 1):S80-8; Morlion B. Curr Med Res Opin 2011; 27(1):11-33; Scholz J, Woolf  CJ. Nat Neurosci 2002; 5(Suppl):1062-7.</a:t>
            </a:r>
            <a:endParaRPr lang="es-MX" sz="1000" dirty="0">
              <a:solidFill>
                <a:prstClr val="white"/>
              </a:solidFill>
              <a:latin typeface="Calibri"/>
              <a:cs typeface="Arial" pitchFamily="34" charset="0"/>
            </a:endParaRPr>
          </a:p>
        </p:txBody>
      </p:sp>
      <p:sp>
        <p:nvSpPr>
          <p:cNvPr id="48" name="Text Box 25"/>
          <p:cNvSpPr txBox="1">
            <a:spLocks noChangeArrowheads="1"/>
          </p:cNvSpPr>
          <p:nvPr/>
        </p:nvSpPr>
        <p:spPr bwMode="auto">
          <a:xfrm>
            <a:off x="4741863" y="3795494"/>
            <a:ext cx="2028826"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00B050"/>
                </a:solidFill>
              </a:rPr>
              <a:t>Modulación</a:t>
            </a:r>
          </a:p>
          <a:p>
            <a:pPr algn="r" eaLnBrk="0" hangingPunct="0">
              <a:defRPr/>
            </a:pPr>
            <a:r>
              <a:rPr lang="es-MX" b="1" dirty="0" smtClean="0">
                <a:solidFill>
                  <a:srgbClr val="00B050"/>
                </a:solidFill>
              </a:rPr>
              <a:t>descendente</a:t>
            </a:r>
            <a:endParaRPr lang="es-MX" b="1" dirty="0">
              <a:solidFill>
                <a:srgbClr val="00B050"/>
              </a:solidFill>
            </a:endParaRPr>
          </a:p>
        </p:txBody>
      </p:sp>
      <p:sp>
        <p:nvSpPr>
          <p:cNvPr id="49" name="Text Box 26"/>
          <p:cNvSpPr txBox="1">
            <a:spLocks noChangeArrowheads="1"/>
          </p:cNvSpPr>
          <p:nvPr/>
        </p:nvSpPr>
        <p:spPr bwMode="auto">
          <a:xfrm>
            <a:off x="7308304" y="5229200"/>
            <a:ext cx="1573188"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Sensibilización</a:t>
            </a:r>
          </a:p>
          <a:p>
            <a:pPr algn="r" eaLnBrk="0" hangingPunct="0">
              <a:defRPr/>
            </a:pPr>
            <a:r>
              <a:rPr lang="es-MX" b="1" dirty="0" smtClean="0">
                <a:solidFill>
                  <a:srgbClr val="FF99CC"/>
                </a:solidFill>
              </a:rPr>
              <a:t>central</a:t>
            </a:r>
            <a:endParaRPr lang="es-MX" b="1" dirty="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53" name="TextBox 52"/>
          <p:cNvSpPr txBox="1"/>
          <p:nvPr/>
        </p:nvSpPr>
        <p:spPr>
          <a:xfrm>
            <a:off x="2186231" y="4372611"/>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54" name="TextBox 53"/>
          <p:cNvSpPr txBox="1"/>
          <p:nvPr/>
        </p:nvSpPr>
        <p:spPr>
          <a:xfrm>
            <a:off x="92275" y="5052159"/>
            <a:ext cx="1743421" cy="646331"/>
          </a:xfrm>
          <a:prstGeom prst="rect">
            <a:avLst/>
          </a:prstGeom>
          <a:noFill/>
        </p:spPr>
        <p:txBody>
          <a:bodyPr wrap="square" rtlCol="0">
            <a:spAutoFit/>
          </a:bodyPr>
          <a:lstStyle/>
          <a:p>
            <a:r>
              <a:rPr lang="es-MX" b="1" dirty="0" smtClean="0">
                <a:solidFill>
                  <a:srgbClr val="FF99CC"/>
                </a:solidFill>
              </a:rPr>
              <a:t>Sensibilización </a:t>
            </a:r>
          </a:p>
          <a:p>
            <a:r>
              <a:rPr lang="es-MX" b="1" dirty="0" smtClean="0">
                <a:solidFill>
                  <a:srgbClr val="FF99CC"/>
                </a:solidFill>
              </a:rPr>
              <a:t>periférica</a:t>
            </a:r>
            <a:endParaRPr lang="es-MX" b="1" dirty="0">
              <a:solidFill>
                <a:srgbClr val="FF99CC"/>
              </a:solidFill>
            </a:endParaRPr>
          </a:p>
        </p:txBody>
      </p:sp>
      <p:sp>
        <p:nvSpPr>
          <p:cNvPr id="55" name="TextBox 54"/>
          <p:cNvSpPr txBox="1"/>
          <p:nvPr/>
        </p:nvSpPr>
        <p:spPr>
          <a:xfrm>
            <a:off x="6588224" y="2142728"/>
            <a:ext cx="772716"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61"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sp>
        <p:nvSpPr>
          <p:cNvPr id="58" name="Rectangle 27"/>
          <p:cNvSpPr>
            <a:spLocks noChangeArrowheads="1"/>
          </p:cNvSpPr>
          <p:nvPr/>
        </p:nvSpPr>
        <p:spPr bwMode="auto">
          <a:xfrm>
            <a:off x="3347864" y="2802890"/>
            <a:ext cx="2090509" cy="1558505"/>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00B050"/>
                </a:solidFill>
              </a:rPr>
              <a:t>Medicamentos que </a:t>
            </a:r>
          </a:p>
          <a:p>
            <a:pPr defTabSz="798513"/>
            <a:r>
              <a:rPr lang="es-MX" sz="1600" b="1" dirty="0" smtClean="0">
                <a:solidFill>
                  <a:srgbClr val="00B050"/>
                </a:solidFill>
              </a:rPr>
              <a:t>afectan la modulación </a:t>
            </a:r>
          </a:p>
          <a:p>
            <a:pPr defTabSz="798513"/>
            <a:r>
              <a:rPr lang="es-MX" sz="1600" b="1" dirty="0" smtClean="0">
                <a:solidFill>
                  <a:srgbClr val="00B050"/>
                </a:solidFill>
              </a:rPr>
              <a:t>descendente:</a:t>
            </a:r>
          </a:p>
          <a:p>
            <a:pPr marL="177800" indent="-177800" defTabSz="798513">
              <a:buFont typeface="Arial" pitchFamily="34" charset="0"/>
              <a:buChar char="•"/>
            </a:pPr>
            <a:r>
              <a:rPr lang="es-MX" sz="1600" dirty="0" smtClean="0">
                <a:solidFill>
                  <a:srgbClr val="C0504D">
                    <a:lumMod val="20000"/>
                    <a:lumOff val="80000"/>
                  </a:srgbClr>
                </a:solidFill>
              </a:rPr>
              <a:t>IRSNs</a:t>
            </a:r>
          </a:p>
          <a:p>
            <a:pPr marL="177800" indent="-177800" defTabSz="798513">
              <a:buFont typeface="Arial" pitchFamily="34" charset="0"/>
              <a:buChar char="•"/>
            </a:pPr>
            <a:r>
              <a:rPr lang="es-MX" sz="1600" dirty="0" smtClean="0">
                <a:solidFill>
                  <a:srgbClr val="C0504D">
                    <a:lumMod val="20000"/>
                    <a:lumOff val="80000"/>
                  </a:srgbClr>
                </a:solidFill>
              </a:rPr>
              <a:t>TCAs</a:t>
            </a:r>
          </a:p>
          <a:p>
            <a:pPr marL="177800" indent="-177800" defTabSz="798513">
              <a:buFont typeface="Arial" pitchFamily="34" charset="0"/>
              <a:buChar char="•"/>
            </a:pPr>
            <a:r>
              <a:rPr lang="es-MX" sz="1600" dirty="0" smtClean="0">
                <a:solidFill>
                  <a:srgbClr val="C0504D">
                    <a:lumMod val="20000"/>
                    <a:lumOff val="80000"/>
                  </a:srgbClr>
                </a:solidFill>
              </a:rPr>
              <a:t>Tramadol, Opioides</a:t>
            </a:r>
            <a:endParaRPr lang="es-MX" sz="1600" dirty="0">
              <a:solidFill>
                <a:srgbClr val="C0504D">
                  <a:lumMod val="20000"/>
                  <a:lumOff val="80000"/>
                </a:srgbClr>
              </a:solidFill>
            </a:endParaRPr>
          </a:p>
        </p:txBody>
      </p:sp>
      <p:cxnSp>
        <p:nvCxnSpPr>
          <p:cNvPr id="4" name="Straight Arrow Connector 3"/>
          <p:cNvCxnSpPr/>
          <p:nvPr/>
        </p:nvCxnSpPr>
        <p:spPr>
          <a:xfrm>
            <a:off x="5333862" y="3363377"/>
            <a:ext cx="280776" cy="43211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27"/>
          <p:cNvSpPr>
            <a:spLocks noChangeArrowheads="1"/>
          </p:cNvSpPr>
          <p:nvPr/>
        </p:nvSpPr>
        <p:spPr bwMode="auto">
          <a:xfrm>
            <a:off x="7336984" y="3262003"/>
            <a:ext cx="1924758" cy="1804726"/>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C0504D">
                    <a:lumMod val="20000"/>
                    <a:lumOff val="80000"/>
                  </a:srgbClr>
                </a:solidFill>
              </a:rPr>
              <a:t>Medicamentos que</a:t>
            </a:r>
          </a:p>
          <a:p>
            <a:pPr defTabSz="798513"/>
            <a:r>
              <a:rPr lang="es-MX" sz="1600" b="1" dirty="0" smtClean="0">
                <a:solidFill>
                  <a:srgbClr val="C0504D">
                    <a:lumMod val="20000"/>
                    <a:lumOff val="80000"/>
                  </a:srgbClr>
                </a:solidFill>
              </a:rPr>
              <a:t>afectan la</a:t>
            </a:r>
          </a:p>
          <a:p>
            <a:pPr defTabSz="798513"/>
            <a:r>
              <a:rPr lang="es-MX" sz="1600" b="1" dirty="0" smtClean="0">
                <a:solidFill>
                  <a:srgbClr val="C0504D">
                    <a:lumMod val="20000"/>
                    <a:lumOff val="80000"/>
                  </a:srgbClr>
                </a:solidFill>
              </a:rPr>
              <a:t>Sensibilización</a:t>
            </a:r>
          </a:p>
          <a:p>
            <a:pPr defTabSz="798513"/>
            <a:r>
              <a:rPr lang="es-MX" sz="1600" b="1" dirty="0" smtClean="0">
                <a:solidFill>
                  <a:srgbClr val="C0504D">
                    <a:lumMod val="20000"/>
                    <a:lumOff val="80000"/>
                  </a:srgbClr>
                </a:solidFill>
              </a:rPr>
              <a:t>central:</a:t>
            </a:r>
          </a:p>
          <a:p>
            <a:pPr marL="177800" indent="-177800" defTabSz="798513">
              <a:buFont typeface="Arial" pitchFamily="34" charset="0"/>
              <a:buChar char="•"/>
            </a:pPr>
            <a:r>
              <a:rPr lang="es-MX" sz="1600" dirty="0" smtClean="0">
                <a:solidFill>
                  <a:srgbClr val="C0504D">
                    <a:lumMod val="20000"/>
                    <a:lumOff val="80000"/>
                  </a:srgbClr>
                </a:solidFill>
              </a:rPr>
              <a:t>Ligandos α</a:t>
            </a:r>
            <a:r>
              <a:rPr lang="es-MX" sz="1600" baseline="-25000" dirty="0" smtClean="0">
                <a:solidFill>
                  <a:srgbClr val="C0504D">
                    <a:lumMod val="20000"/>
                    <a:lumOff val="80000"/>
                  </a:srgbClr>
                </a:solidFill>
              </a:rPr>
              <a:t>2</a:t>
            </a:r>
            <a:r>
              <a:rPr lang="es-MX" sz="1600" dirty="0" smtClean="0">
                <a:solidFill>
                  <a:srgbClr val="C0504D">
                    <a:lumMod val="20000"/>
                    <a:lumOff val="80000"/>
                  </a:srgbClr>
                </a:solidFill>
              </a:rPr>
              <a:t>δ</a:t>
            </a:r>
          </a:p>
          <a:p>
            <a:pPr marL="177800" indent="-177800" defTabSz="798513">
              <a:buFont typeface="Arial" pitchFamily="34" charset="0"/>
              <a:buChar char="•"/>
            </a:pPr>
            <a:r>
              <a:rPr lang="es-MX" sz="1600" dirty="0" smtClean="0">
                <a:solidFill>
                  <a:srgbClr val="C0504D">
                    <a:lumMod val="20000"/>
                    <a:lumOff val="80000"/>
                  </a:srgbClr>
                </a:solidFill>
              </a:rPr>
              <a:t>TCAs</a:t>
            </a:r>
          </a:p>
          <a:p>
            <a:pPr marL="177800" indent="-177800" defTabSz="798513">
              <a:buFont typeface="Arial" pitchFamily="34" charset="0"/>
              <a:buChar char="•"/>
            </a:pPr>
            <a:r>
              <a:rPr lang="es-MX" sz="1600" dirty="0" smtClean="0">
                <a:solidFill>
                  <a:srgbClr val="C0504D">
                    <a:lumMod val="20000"/>
                    <a:lumOff val="80000"/>
                  </a:srgbClr>
                </a:solidFill>
              </a:rPr>
              <a:t>Tramadol, opioides</a:t>
            </a:r>
            <a:endParaRPr lang="es-MX" sz="1600" dirty="0">
              <a:solidFill>
                <a:srgbClr val="C0504D">
                  <a:lumMod val="20000"/>
                  <a:lumOff val="80000"/>
                </a:srgbClr>
              </a:solidFill>
            </a:endParaRPr>
          </a:p>
        </p:txBody>
      </p:sp>
      <p:cxnSp>
        <p:nvCxnSpPr>
          <p:cNvPr id="63" name="Straight Arrow Connector 62"/>
          <p:cNvCxnSpPr/>
          <p:nvPr/>
        </p:nvCxnSpPr>
        <p:spPr>
          <a:xfrm>
            <a:off x="8266088" y="4803042"/>
            <a:ext cx="0" cy="44999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27"/>
          <p:cNvSpPr>
            <a:spLocks noChangeArrowheads="1"/>
          </p:cNvSpPr>
          <p:nvPr/>
        </p:nvSpPr>
        <p:spPr bwMode="auto">
          <a:xfrm>
            <a:off x="216227" y="2561257"/>
            <a:ext cx="2307491" cy="1804726"/>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C0504D">
                    <a:lumMod val="20000"/>
                    <a:lumOff val="80000"/>
                  </a:srgbClr>
                </a:solidFill>
              </a:rPr>
              <a:t>Medicamentos que </a:t>
            </a:r>
          </a:p>
          <a:p>
            <a:pPr defTabSz="798513"/>
            <a:r>
              <a:rPr lang="es-MX" sz="1600" b="1" dirty="0" smtClean="0">
                <a:solidFill>
                  <a:srgbClr val="C0504D">
                    <a:lumMod val="20000"/>
                    <a:lumOff val="80000"/>
                  </a:srgbClr>
                </a:solidFill>
              </a:rPr>
              <a:t>afectan la sensibilización </a:t>
            </a:r>
          </a:p>
          <a:p>
            <a:pPr defTabSz="798513"/>
            <a:r>
              <a:rPr lang="es-MX" sz="1600" b="1" dirty="0" smtClean="0">
                <a:solidFill>
                  <a:srgbClr val="C0504D">
                    <a:lumMod val="20000"/>
                    <a:lumOff val="80000"/>
                  </a:srgbClr>
                </a:solidFill>
              </a:rPr>
              <a:t>periférica:</a:t>
            </a:r>
          </a:p>
          <a:p>
            <a:pPr marL="285750" indent="-196850" defTabSz="798513">
              <a:buFont typeface="Arial" pitchFamily="34" charset="0"/>
              <a:buChar char="•"/>
            </a:pPr>
            <a:r>
              <a:rPr lang="es-MX" sz="1600" dirty="0" smtClean="0">
                <a:solidFill>
                  <a:prstClr val="white"/>
                </a:solidFill>
              </a:rPr>
              <a:t>Capsaicina</a:t>
            </a:r>
          </a:p>
          <a:p>
            <a:pPr marL="285750" indent="-196850" defTabSz="798513">
              <a:buFont typeface="Arial" pitchFamily="34" charset="0"/>
              <a:buChar char="•"/>
            </a:pPr>
            <a:r>
              <a:rPr lang="es-MX" sz="1600" dirty="0" smtClean="0">
                <a:solidFill>
                  <a:prstClr val="white"/>
                </a:solidFill>
              </a:rPr>
              <a:t>Anestésicos locales</a:t>
            </a:r>
          </a:p>
          <a:p>
            <a:pPr marL="285750" indent="-196850" defTabSz="798513">
              <a:buFont typeface="Arial" pitchFamily="34" charset="0"/>
              <a:buChar char="•"/>
            </a:pPr>
            <a:r>
              <a:rPr lang="es-MX" sz="1600" dirty="0" smtClean="0">
                <a:solidFill>
                  <a:prstClr val="white"/>
                </a:solidFill>
              </a:rPr>
              <a:t>TCAs</a:t>
            </a:r>
          </a:p>
          <a:p>
            <a:pPr marL="285750" indent="-285750" defTabSz="798513">
              <a:buFont typeface="Arial" pitchFamily="34" charset="0"/>
              <a:buChar char="•"/>
            </a:pPr>
            <a:endParaRPr lang="es-MX" sz="1600" dirty="0">
              <a:solidFill>
                <a:srgbClr val="C0504D">
                  <a:lumMod val="20000"/>
                  <a:lumOff val="80000"/>
                </a:srgbClr>
              </a:solidFill>
            </a:endParaRPr>
          </a:p>
        </p:txBody>
      </p:sp>
      <p:cxnSp>
        <p:nvCxnSpPr>
          <p:cNvPr id="65" name="Straight Arrow Connector 64"/>
          <p:cNvCxnSpPr/>
          <p:nvPr/>
        </p:nvCxnSpPr>
        <p:spPr>
          <a:xfrm>
            <a:off x="561975" y="3899487"/>
            <a:ext cx="0" cy="91381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dirty="0" smtClean="0">
                <a:solidFill>
                  <a:prstClr val="white"/>
                </a:solidFill>
              </a:rPr>
              <a:t/>
            </a:r>
            <a:br>
              <a:rPr lang="es-MX" dirty="0" smtClean="0">
                <a:solidFill>
                  <a:prstClr val="white"/>
                </a:solidFill>
              </a:rPr>
            </a:br>
            <a:fld id="{903B8EED-60FF-4798-B00A-5F8F0039E366}" type="slidenum">
              <a:rPr lang="es-MX" smtClean="0">
                <a:solidFill>
                  <a:prstClr val="white"/>
                </a:solidFill>
              </a:rPr>
              <a:pPr>
                <a:defRPr/>
              </a:pPr>
              <a:t>44</a:t>
            </a:fld>
            <a:endParaRPr lang="es-MX" dirty="0">
              <a:solidFill>
                <a:prstClr val="white"/>
              </a:solidFill>
            </a:endParaRPr>
          </a:p>
        </p:txBody>
      </p:sp>
      <p:sp>
        <p:nvSpPr>
          <p:cNvPr id="57" name="Lightning Bolt 56"/>
          <p:cNvSpPr/>
          <p:nvPr/>
        </p:nvSpPr>
        <p:spPr>
          <a:xfrm>
            <a:off x="1609726" y="4609028"/>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48168" name="Text Box 33"/>
          <p:cNvSpPr txBox="1">
            <a:spLocks noChangeArrowheads="1"/>
          </p:cNvSpPr>
          <p:nvPr/>
        </p:nvSpPr>
        <p:spPr bwMode="auto">
          <a:xfrm>
            <a:off x="561975" y="4441825"/>
            <a:ext cx="1306768" cy="523220"/>
          </a:xfrm>
          <a:prstGeom prst="rect">
            <a:avLst/>
          </a:prstGeom>
          <a:noFill/>
          <a:ln w="9525">
            <a:noFill/>
            <a:miter lim="800000"/>
            <a:headEnd/>
            <a:tailEnd/>
          </a:ln>
        </p:spPr>
        <p:txBody>
          <a:bodyPr wrap="none">
            <a:spAutoFit/>
          </a:bodyPr>
          <a:lstStyle/>
          <a:p>
            <a:r>
              <a:rPr lang="es-MX" sz="1400" b="1" dirty="0" smtClean="0">
                <a:solidFill>
                  <a:prstClr val="white"/>
                </a:solidFill>
              </a:rPr>
              <a:t>Enfermedad/</a:t>
            </a:r>
          </a:p>
          <a:p>
            <a:r>
              <a:rPr lang="es-MX" sz="1400" b="1" dirty="0" smtClean="0">
                <a:solidFill>
                  <a:prstClr val="white"/>
                </a:solidFill>
              </a:rPr>
              <a:t>lesión nerviosa</a:t>
            </a:r>
            <a:endParaRPr lang="es-MX" sz="1400" b="1" dirty="0">
              <a:solidFill>
                <a:prstClr val="white"/>
              </a:solidFill>
            </a:endParaRPr>
          </a:p>
        </p:txBody>
      </p:sp>
      <p:sp>
        <p:nvSpPr>
          <p:cNvPr id="66" name="Lightning Bolt 65"/>
          <p:cNvSpPr/>
          <p:nvPr/>
        </p:nvSpPr>
        <p:spPr>
          <a:xfrm>
            <a:off x="5954713" y="4569742"/>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67" name="Text Box 33"/>
          <p:cNvSpPr txBox="1">
            <a:spLocks noChangeArrowheads="1"/>
          </p:cNvSpPr>
          <p:nvPr/>
        </p:nvSpPr>
        <p:spPr bwMode="auto">
          <a:xfrm>
            <a:off x="4529137" y="4505523"/>
            <a:ext cx="1306768" cy="523220"/>
          </a:xfrm>
          <a:prstGeom prst="rect">
            <a:avLst/>
          </a:prstGeom>
          <a:noFill/>
          <a:ln w="9525">
            <a:noFill/>
            <a:miter lim="800000"/>
            <a:headEnd/>
            <a:tailEnd/>
          </a:ln>
        </p:spPr>
        <p:txBody>
          <a:bodyPr wrap="none">
            <a:spAutoFit/>
          </a:bodyPr>
          <a:lstStyle/>
          <a:p>
            <a:r>
              <a:rPr lang="es-MX" sz="1400" b="1" dirty="0" smtClean="0">
                <a:solidFill>
                  <a:prstClr val="white"/>
                </a:solidFill>
              </a:rPr>
              <a:t>Enfermedad/</a:t>
            </a:r>
          </a:p>
          <a:p>
            <a:r>
              <a:rPr lang="es-MX" sz="1400" b="1" dirty="0" smtClean="0">
                <a:solidFill>
                  <a:prstClr val="white"/>
                </a:solidFill>
              </a:rPr>
              <a:t>lesión nerviosa</a:t>
            </a:r>
            <a:endParaRPr lang="es-MX" sz="1400" b="1" dirty="0">
              <a:solidFill>
                <a:prstClr val="white"/>
              </a:solidFill>
            </a:endParaRPr>
          </a:p>
        </p:txBody>
      </p:sp>
      <p:cxnSp>
        <p:nvCxnSpPr>
          <p:cNvPr id="68" name="Straight Arrow Connector 67"/>
          <p:cNvCxnSpPr/>
          <p:nvPr/>
        </p:nvCxnSpPr>
        <p:spPr>
          <a:xfrm flipV="1">
            <a:off x="8075588" y="2723555"/>
            <a:ext cx="0" cy="435408"/>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 Box 26"/>
          <p:cNvSpPr txBox="1">
            <a:spLocks noChangeArrowheads="1"/>
          </p:cNvSpPr>
          <p:nvPr/>
        </p:nvSpPr>
        <p:spPr bwMode="auto">
          <a:xfrm>
            <a:off x="7140491" y="1973450"/>
            <a:ext cx="1626023"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Sensibilización </a:t>
            </a:r>
          </a:p>
          <a:p>
            <a:pPr algn="r" eaLnBrk="0" hangingPunct="0">
              <a:defRPr/>
            </a:pPr>
            <a:r>
              <a:rPr lang="es-MX" b="1" dirty="0" smtClean="0">
                <a:solidFill>
                  <a:srgbClr val="FF99CC"/>
                </a:solidFill>
              </a:rPr>
              <a:t>central</a:t>
            </a:r>
            <a:endParaRPr lang="es-MX" b="1" dirty="0">
              <a:solidFill>
                <a:srgbClr val="FF99CC"/>
              </a:solidFill>
            </a:endParaRPr>
          </a:p>
        </p:txBody>
      </p:sp>
      <p:sp>
        <p:nvSpPr>
          <p:cNvPr id="70" name="Lightning Bolt 69"/>
          <p:cNvSpPr/>
          <p:nvPr/>
        </p:nvSpPr>
        <p:spPr>
          <a:xfrm>
            <a:off x="5812778" y="1769655"/>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71" name="Text Box 33"/>
          <p:cNvSpPr txBox="1">
            <a:spLocks noChangeArrowheads="1"/>
          </p:cNvSpPr>
          <p:nvPr/>
        </p:nvSpPr>
        <p:spPr bwMode="auto">
          <a:xfrm>
            <a:off x="4387202" y="1705436"/>
            <a:ext cx="2290114" cy="307777"/>
          </a:xfrm>
          <a:prstGeom prst="rect">
            <a:avLst/>
          </a:prstGeom>
          <a:noFill/>
          <a:ln w="9525">
            <a:noFill/>
            <a:miter lim="800000"/>
            <a:headEnd/>
            <a:tailEnd/>
          </a:ln>
        </p:spPr>
        <p:txBody>
          <a:bodyPr wrap="none">
            <a:spAutoFit/>
          </a:bodyPr>
          <a:lstStyle/>
          <a:p>
            <a:r>
              <a:rPr lang="es-MX" sz="1400" b="1" dirty="0" smtClean="0">
                <a:solidFill>
                  <a:prstClr val="white"/>
                </a:solidFill>
              </a:rPr>
              <a:t>Enfermedad/lesión nerviosa</a:t>
            </a:r>
            <a:endParaRPr lang="es-MX" sz="1400" b="1" dirty="0">
              <a:solidFill>
                <a:prstClr val="white"/>
              </a:solidFill>
            </a:endParaRPr>
          </a:p>
        </p:txBody>
      </p:sp>
    </p:spTree>
    <p:extLst>
      <p:ext uri="{BB962C8B-B14F-4D97-AF65-F5344CB8AC3E}">
        <p14:creationId xmlns:p14="http://schemas.microsoft.com/office/powerpoint/2010/main" val="1820450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6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6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63"/>
                                        </p:tgtEl>
                                        <p:attrNameLst>
                                          <p:attrName>style.visibility</p:attrName>
                                        </p:attrNameLst>
                                      </p:cBhvr>
                                      <p:to>
                                        <p:strVal val="visible"/>
                                      </p:to>
                                    </p:set>
                                  </p:childTnLst>
                                </p:cTn>
                              </p:par>
                              <p:par>
                                <p:cTn id="230" presetID="1" presetClass="entr" presetSubtype="0" fill="hold" nodeType="withEffect">
                                  <p:stCondLst>
                                    <p:cond delay="0"/>
                                  </p:stCondLst>
                                  <p:childTnLst>
                                    <p:set>
                                      <p:cBhvr>
                                        <p:cTn id="231" dur="1" fill="hold">
                                          <p:stCondLst>
                                            <p:cond delay="0"/>
                                          </p:stCondLst>
                                        </p:cTn>
                                        <p:tgtEl>
                                          <p:spTgt spid="68"/>
                                        </p:tgtEl>
                                        <p:attrNameLst>
                                          <p:attrName>style.visibility</p:attrName>
                                        </p:attrNameLst>
                                      </p:cBhvr>
                                      <p:to>
                                        <p:strVal val="visible"/>
                                      </p:to>
                                    </p:set>
                                  </p:childTnLst>
                                </p:cTn>
                              </p:par>
                              <p:par>
                                <p:cTn id="232" presetID="10" presetClass="entr" presetSubtype="0" fill="hold" grpId="0" nodeType="withEffect">
                                  <p:stCondLst>
                                    <p:cond delay="1000"/>
                                  </p:stCondLst>
                                  <p:childTnLst>
                                    <p:set>
                                      <p:cBhvr>
                                        <p:cTn id="233" dur="1" fill="hold">
                                          <p:stCondLst>
                                            <p:cond delay="0"/>
                                          </p:stCondLst>
                                        </p:cTn>
                                        <p:tgtEl>
                                          <p:spTgt spid="69"/>
                                        </p:tgtEl>
                                        <p:attrNameLst>
                                          <p:attrName>style.visibility</p:attrName>
                                        </p:attrNameLst>
                                      </p:cBhvr>
                                      <p:to>
                                        <p:strVal val="visible"/>
                                      </p:to>
                                    </p:set>
                                    <p:animEffect transition="in" filter="fade">
                                      <p:cBhvr>
                                        <p:cTn id="234"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0" grpId="0"/>
      <p:bldP spid="64" grpId="0"/>
      <p:bldP spid="6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002060"/>
                </a:solidFill>
                <a:effectLst/>
                <a:uLnTx/>
                <a:uFillTx/>
                <a:latin typeface="+mj-lt"/>
                <a:ea typeface="+mj-ea"/>
                <a:cs typeface="+mj-cs"/>
              </a:rPr>
              <a:t>Ligandos α</a:t>
            </a:r>
            <a:r>
              <a:rPr kumimoji="0" lang="es-MX" sz="3600" b="0" i="0" u="none" strike="noStrike" kern="1200" cap="none" spc="0" normalizeH="0" baseline="-25000" noProof="0" dirty="0" smtClean="0">
                <a:ln>
                  <a:noFill/>
                </a:ln>
                <a:solidFill>
                  <a:srgbClr val="002060"/>
                </a:solidFill>
                <a:effectLst/>
                <a:uLnTx/>
                <a:uFillTx/>
                <a:latin typeface="+mj-lt"/>
                <a:ea typeface="+mj-ea"/>
                <a:cs typeface="+mj-cs"/>
              </a:rPr>
              <a:t>2</a:t>
            </a:r>
            <a:r>
              <a:rPr kumimoji="0" lang="es-MX" sz="3600" b="0" i="0" u="none" strike="noStrike" kern="1200" cap="none" spc="0" normalizeH="0" baseline="0" noProof="0" dirty="0" smtClean="0">
                <a:ln>
                  <a:noFill/>
                </a:ln>
                <a:solidFill>
                  <a:srgbClr val="002060"/>
                </a:solidFill>
                <a:effectLst/>
                <a:uLnTx/>
                <a:uFillTx/>
                <a:latin typeface="+mj-lt"/>
                <a:ea typeface="+mj-ea"/>
                <a:cs typeface="+mj-cs"/>
              </a:rPr>
              <a:t>δ* para el Manejo de </a:t>
            </a:r>
            <a:br>
              <a:rPr kumimoji="0" lang="es-MX" sz="3600" b="0" i="0" u="none" strike="noStrike" kern="1200" cap="none" spc="0" normalizeH="0" baseline="0" noProof="0" dirty="0" smtClean="0">
                <a:ln>
                  <a:noFill/>
                </a:ln>
                <a:solidFill>
                  <a:srgbClr val="002060"/>
                </a:solidFill>
                <a:effectLst/>
                <a:uLnTx/>
                <a:uFillTx/>
                <a:latin typeface="+mj-lt"/>
                <a:ea typeface="+mj-ea"/>
                <a:cs typeface="+mj-cs"/>
              </a:rPr>
            </a:br>
            <a:r>
              <a:rPr kumimoji="0" lang="es-MX" sz="3600" b="0" i="0" u="none" strike="noStrike" kern="1200" cap="none" spc="0" normalizeH="0" baseline="0" noProof="0" dirty="0" smtClean="0">
                <a:ln>
                  <a:noFill/>
                </a:ln>
                <a:solidFill>
                  <a:srgbClr val="002060"/>
                </a:solidFill>
                <a:effectLst/>
                <a:uLnTx/>
                <a:uFillTx/>
                <a:latin typeface="+mj-lt"/>
                <a:ea typeface="+mj-ea"/>
                <a:cs typeface="+mj-cs"/>
              </a:rPr>
              <a:t>Lumbalgia</a:t>
            </a:r>
            <a:endParaRPr kumimoji="0" lang="es-MX"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45</a:t>
            </a:fld>
            <a:endParaRPr lang="en-CA" dirty="0">
              <a:solidFill>
                <a:prstClr val="black"/>
              </a:solidFill>
            </a:endParaRPr>
          </a:p>
        </p:txBody>
      </p:sp>
      <p:sp>
        <p:nvSpPr>
          <p:cNvPr id="10" name="Rectangle 5"/>
          <p:cNvSpPr/>
          <p:nvPr/>
        </p:nvSpPr>
        <p:spPr>
          <a:xfrm>
            <a:off x="256937" y="6034188"/>
            <a:ext cx="8642350" cy="677108"/>
          </a:xfrm>
          <a:prstGeom prst="rect">
            <a:avLst/>
          </a:prstGeom>
        </p:spPr>
        <p:txBody>
          <a:bodyPr lIns="0" tIns="0" rIns="0" bIns="0" anchor="b" anchorCtr="0">
            <a:spAutoFit/>
          </a:bodyPr>
          <a:lstStyle/>
          <a:p>
            <a:pPr marL="0" lvl="4"/>
            <a:r>
              <a:rPr lang="en-CA" altLang="zh-CN" sz="1200" b="1" dirty="0" smtClean="0">
                <a:solidFill>
                  <a:srgbClr val="002060"/>
                </a:solidFill>
              </a:rPr>
              <a:t>*Gabapentina  y pregabalina son ligandos de </a:t>
            </a:r>
            <a:r>
              <a:rPr lang="el-GR" sz="1200" b="1" dirty="0" smtClean="0">
                <a:solidFill>
                  <a:srgbClr val="002060"/>
                </a:solidFill>
              </a:rPr>
              <a:t>α</a:t>
            </a:r>
            <a:r>
              <a:rPr lang="en-CA" sz="1200" b="1" baseline="-25000" dirty="0">
                <a:solidFill>
                  <a:srgbClr val="002060"/>
                </a:solidFill>
              </a:rPr>
              <a:t>2</a:t>
            </a:r>
            <a:r>
              <a:rPr lang="el-GR" sz="1200" b="1" dirty="0">
                <a:solidFill>
                  <a:srgbClr val="002060"/>
                </a:solidFill>
              </a:rPr>
              <a:t>δ</a:t>
            </a:r>
            <a:r>
              <a:rPr lang="en-CA" altLang="zh-CN" sz="1200" b="1" dirty="0" smtClean="0">
                <a:solidFill>
                  <a:srgbClr val="002060"/>
                </a:solidFill>
              </a:rPr>
              <a:t> </a:t>
            </a:r>
          </a:p>
          <a:p>
            <a:pPr marL="0" lvl="4"/>
            <a:r>
              <a:rPr lang="en-CA" sz="1200" b="1" dirty="0" smtClean="0">
                <a:solidFill>
                  <a:srgbClr val="002060"/>
                </a:solidFill>
              </a:rPr>
              <a:t>Coxib = inhibidor específico de COX-2</a:t>
            </a:r>
          </a:p>
          <a:p>
            <a:pPr marL="0" lvl="4"/>
            <a:r>
              <a:rPr lang="en-CA" sz="1000" dirty="0" smtClean="0">
                <a:solidFill>
                  <a:srgbClr val="002060"/>
                </a:solidFill>
              </a:rPr>
              <a:t>Attal </a:t>
            </a:r>
            <a:r>
              <a:rPr lang="en-CA" sz="1000" dirty="0">
                <a:solidFill>
                  <a:srgbClr val="002060"/>
                </a:solidFill>
              </a:rPr>
              <a:t>N, Finnerup NB. </a:t>
            </a:r>
            <a:r>
              <a:rPr lang="en-CA" sz="1000" i="1" dirty="0">
                <a:solidFill>
                  <a:srgbClr val="002060"/>
                </a:solidFill>
              </a:rPr>
              <a:t>Pain Clinical Updates </a:t>
            </a:r>
            <a:r>
              <a:rPr lang="en-CA" sz="1000" dirty="0">
                <a:solidFill>
                  <a:srgbClr val="002060"/>
                </a:solidFill>
              </a:rPr>
              <a:t>2010; 18(9):</a:t>
            </a:r>
            <a:r>
              <a:rPr lang="en-CA" sz="1000" dirty="0" smtClean="0">
                <a:solidFill>
                  <a:srgbClr val="002060"/>
                </a:solidFill>
              </a:rPr>
              <a:t>1-8; </a:t>
            </a:r>
            <a:r>
              <a:rPr lang="en-US" sz="1000" dirty="0">
                <a:solidFill>
                  <a:srgbClr val="002060"/>
                </a:solidFill>
                <a:cs typeface="Arial" pitchFamily="34" charset="0"/>
              </a:rPr>
              <a:t>Bauer CS </a:t>
            </a:r>
            <a:r>
              <a:rPr lang="en-US" sz="1000" i="1" dirty="0">
                <a:solidFill>
                  <a:srgbClr val="002060"/>
                </a:solidFill>
                <a:cs typeface="Arial" pitchFamily="34" charset="0"/>
              </a:rPr>
              <a:t>et al. J Neurosci</a:t>
            </a:r>
            <a:r>
              <a:rPr lang="en-US" sz="1000" dirty="0">
                <a:solidFill>
                  <a:srgbClr val="002060"/>
                </a:solidFill>
                <a:cs typeface="Arial" pitchFamily="34" charset="0"/>
              </a:rPr>
              <a:t> 2009; 29(13):</a:t>
            </a:r>
            <a:r>
              <a:rPr lang="en-US" sz="1000" dirty="0" smtClean="0">
                <a:solidFill>
                  <a:srgbClr val="002060"/>
                </a:solidFill>
                <a:cs typeface="Arial" pitchFamily="34" charset="0"/>
              </a:rPr>
              <a:t>4076-88; </a:t>
            </a:r>
            <a:endParaRPr lang="en-CA" sz="1000" dirty="0" smtClean="0">
              <a:solidFill>
                <a:srgbClr val="002060"/>
              </a:solidFill>
            </a:endParaRPr>
          </a:p>
          <a:p>
            <a:pPr marL="0" lvl="4"/>
            <a:r>
              <a:rPr lang="en-US" sz="1000" dirty="0" smtClean="0">
                <a:solidFill>
                  <a:srgbClr val="002060"/>
                </a:solidFill>
              </a:rPr>
              <a:t>Chou R </a:t>
            </a:r>
            <a:r>
              <a:rPr lang="en-US" sz="1000" i="1" dirty="0" smtClean="0">
                <a:solidFill>
                  <a:srgbClr val="002060"/>
                </a:solidFill>
              </a:rPr>
              <a:t>et al. Ann Intern Med </a:t>
            </a:r>
            <a:r>
              <a:rPr lang="en-US" sz="1000" dirty="0" smtClean="0">
                <a:solidFill>
                  <a:srgbClr val="002060"/>
                </a:solidFill>
              </a:rPr>
              <a:t>2007; 147(7):505-14; Lee J</a:t>
            </a:r>
            <a:r>
              <a:rPr lang="en-US" sz="1000" i="1" dirty="0" smtClean="0">
                <a:solidFill>
                  <a:srgbClr val="002060"/>
                </a:solidFill>
              </a:rPr>
              <a:t> et al. Br J Anaesth</a:t>
            </a:r>
            <a:r>
              <a:rPr lang="en-US" sz="1000" dirty="0" smtClean="0">
                <a:solidFill>
                  <a:srgbClr val="002060"/>
                </a:solidFill>
              </a:rPr>
              <a:t> 2013; 111(1):112-20; </a:t>
            </a:r>
            <a:r>
              <a:rPr lang="nb-NO" sz="1000" dirty="0" smtClean="0">
                <a:solidFill>
                  <a:srgbClr val="002060"/>
                </a:solidFill>
              </a:rPr>
              <a:t>R</a:t>
            </a:r>
            <a:r>
              <a:rPr lang="en-US" sz="1000" dirty="0" smtClean="0">
                <a:solidFill>
                  <a:srgbClr val="002060"/>
                </a:solidFill>
              </a:rPr>
              <a:t>omanó C </a:t>
            </a:r>
            <a:r>
              <a:rPr lang="en-US" sz="1000" i="1" dirty="0" smtClean="0">
                <a:solidFill>
                  <a:srgbClr val="002060"/>
                </a:solidFill>
              </a:rPr>
              <a:t>et al. J Orthop Traumatol </a:t>
            </a:r>
            <a:r>
              <a:rPr lang="en-US" sz="1000" dirty="0" smtClean="0">
                <a:solidFill>
                  <a:srgbClr val="002060"/>
                </a:solidFill>
              </a:rPr>
              <a:t>2009; 10(4):185.</a:t>
            </a:r>
          </a:p>
        </p:txBody>
      </p:sp>
      <p:graphicFrame>
        <p:nvGraphicFramePr>
          <p:cNvPr id="11" name="Table 1"/>
          <p:cNvGraphicFramePr>
            <a:graphicFrameLocks noGrp="1"/>
          </p:cNvGraphicFramePr>
          <p:nvPr>
            <p:extLst>
              <p:ext uri="{D42A27DB-BD31-4B8C-83A1-F6EECF244321}">
                <p14:modId xmlns:p14="http://schemas.microsoft.com/office/powerpoint/2010/main" val="1294384137"/>
              </p:ext>
            </p:extLst>
          </p:nvPr>
        </p:nvGraphicFramePr>
        <p:xfrm>
          <a:off x="179512" y="2708920"/>
          <a:ext cx="8783624" cy="2656840"/>
        </p:xfrm>
        <a:graphic>
          <a:graphicData uri="http://schemas.openxmlformats.org/drawingml/2006/table">
            <a:tbl>
              <a:tblPr firstRow="1" bandRow="1">
                <a:tableStyleId>{5C22544A-7EE6-4342-B048-85BDC9FD1C3A}</a:tableStyleId>
              </a:tblPr>
              <a:tblGrid>
                <a:gridCol w="2735344"/>
                <a:gridCol w="2520280"/>
                <a:gridCol w="3528000"/>
              </a:tblGrid>
              <a:tr h="370840">
                <a:tc>
                  <a:txBody>
                    <a:bodyPr/>
                    <a:lstStyle/>
                    <a:p>
                      <a:pPr algn="ctr"/>
                      <a:r>
                        <a:rPr lang="es-MX" noProof="0" dirty="0" smtClean="0"/>
                        <a:t>Eficacia</a:t>
                      </a:r>
                      <a:endParaRPr lang="es-MX" noProof="0" dirty="0"/>
                    </a:p>
                  </a:txBody>
                  <a:tcPr/>
                </a:tc>
                <a:tc>
                  <a:txBody>
                    <a:bodyPr/>
                    <a:lstStyle/>
                    <a:p>
                      <a:pPr algn="ctr"/>
                      <a:r>
                        <a:rPr lang="es-MX" noProof="0" dirty="0" smtClean="0"/>
                        <a:t>Seguridad</a:t>
                      </a:r>
                      <a:endParaRPr lang="es-MX" noProof="0" dirty="0"/>
                    </a:p>
                  </a:txBody>
                  <a:tcPr/>
                </a:tc>
                <a:tc>
                  <a:txBody>
                    <a:bodyPr/>
                    <a:lstStyle/>
                    <a:p>
                      <a:pPr algn="ctr"/>
                      <a:r>
                        <a:rPr lang="es-MX" noProof="0" dirty="0" smtClean="0"/>
                        <a:t>Mecanismo de Acción</a:t>
                      </a:r>
                      <a:endParaRPr lang="es-MX" noProof="0" dirty="0"/>
                    </a:p>
                  </a:txBody>
                  <a:tcPr/>
                </a:tc>
              </a:tr>
              <a:tr h="370840">
                <a:tc>
                  <a:txBody>
                    <a:bodyPr/>
                    <a:lstStyle/>
                    <a:p>
                      <a:pPr marL="177800" indent="-177800" algn="l" defTabSz="914400" rtl="0" eaLnBrk="1" latinLnBrk="0" hangingPunct="1">
                        <a:buFont typeface="Arial" pitchFamily="34" charset="0"/>
                        <a:buChar char="•"/>
                      </a:pPr>
                      <a:r>
                        <a:rPr lang="es-MX" sz="1800" b="0" kern="1200" noProof="0" dirty="0" smtClean="0">
                          <a:solidFill>
                            <a:schemeClr val="dk1"/>
                          </a:solidFill>
                          <a:effectLst/>
                          <a:latin typeface="+mn-lt"/>
                          <a:ea typeface="+mn-ea"/>
                          <a:cs typeface="+mn-cs"/>
                        </a:rPr>
                        <a:t>La combinación de pregabalina + coxib es más efectiva que cada droga usada sola para el manejo de lumbalgia crónica</a:t>
                      </a:r>
                    </a:p>
                    <a:p>
                      <a:endParaRPr lang="es-MX" b="0" noProof="0" dirty="0"/>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Los efectos secundarios más comunes son mareo y somnolencia</a:t>
                      </a:r>
                      <a:endParaRPr lang="es-MX" sz="1800" b="0" kern="1200" noProof="0" dirty="0">
                        <a:solidFill>
                          <a:schemeClr val="dk1"/>
                        </a:solidFill>
                        <a:effectLst/>
                        <a:latin typeface="+mn-lt"/>
                        <a:ea typeface="+mn-ea"/>
                        <a:cs typeface="+mn-cs"/>
                      </a:endParaRPr>
                    </a:p>
                  </a:txBody>
                  <a:tcPr/>
                </a:tc>
                <a:tc>
                  <a:txBody>
                    <a:bodyPr/>
                    <a:lstStyle/>
                    <a:p>
                      <a:pPr marL="177800" indent="-177800">
                        <a:buFont typeface="Arial" pitchFamily="34" charset="0"/>
                        <a:buChar char="•"/>
                      </a:pPr>
                      <a:r>
                        <a:rPr lang="es-MX" sz="1800" b="0" kern="1200" noProof="0" dirty="0" smtClean="0">
                          <a:solidFill>
                            <a:schemeClr val="dk1"/>
                          </a:solidFill>
                          <a:effectLst/>
                          <a:latin typeface="+mn-lt"/>
                          <a:ea typeface="+mn-ea"/>
                          <a:cs typeface="+mn-cs"/>
                        </a:rPr>
                        <a:t>Se unen a la subunidad α</a:t>
                      </a:r>
                      <a:r>
                        <a:rPr lang="es-MX" sz="1800" b="0" kern="1200" baseline="-25000" noProof="0" dirty="0" smtClean="0">
                          <a:solidFill>
                            <a:schemeClr val="dk1"/>
                          </a:solidFill>
                          <a:effectLst/>
                          <a:latin typeface="+mn-lt"/>
                          <a:ea typeface="+mn-ea"/>
                          <a:cs typeface="+mn-cs"/>
                        </a:rPr>
                        <a:t>2</a:t>
                      </a:r>
                      <a:r>
                        <a:rPr lang="es-MX" sz="1800" b="0" kern="1200" noProof="0" dirty="0" smtClean="0">
                          <a:solidFill>
                            <a:schemeClr val="dk1"/>
                          </a:solidFill>
                          <a:effectLst/>
                          <a:latin typeface="+mn-lt"/>
                          <a:ea typeface="+mn-ea"/>
                          <a:cs typeface="+mn-cs"/>
                        </a:rPr>
                        <a:t>δ del canal de calcio, que es aumentada (regulada ascendentemente)  en dolor neuropático</a:t>
                      </a:r>
                    </a:p>
                    <a:p>
                      <a:pPr marL="177800" indent="-177800">
                        <a:buFont typeface="Arial" pitchFamily="34" charset="0"/>
                        <a:buChar char="•"/>
                      </a:pPr>
                      <a:r>
                        <a:rPr lang="es-MX" sz="1800" b="0" kern="1200" noProof="0" dirty="0" smtClean="0">
                          <a:solidFill>
                            <a:schemeClr val="dk1"/>
                          </a:solidFill>
                          <a:effectLst/>
                          <a:latin typeface="+mn-lt"/>
                          <a:ea typeface="+mn-ea"/>
                          <a:cs typeface="+mn-cs"/>
                        </a:rPr>
                        <a:t>La unión reduce</a:t>
                      </a:r>
                      <a:r>
                        <a:rPr lang="es-MX" sz="1800" b="0" kern="1200" baseline="0" noProof="0" dirty="0" smtClean="0">
                          <a:solidFill>
                            <a:schemeClr val="dk1"/>
                          </a:solidFill>
                          <a:effectLst/>
                          <a:latin typeface="+mn-lt"/>
                          <a:ea typeface="+mn-ea"/>
                          <a:cs typeface="+mn-cs"/>
                        </a:rPr>
                        <a:t> la liberación de </a:t>
                      </a:r>
                      <a:r>
                        <a:rPr lang="es-MX" sz="1800" b="0" kern="1200" noProof="0" dirty="0" smtClean="0">
                          <a:solidFill>
                            <a:schemeClr val="dk1"/>
                          </a:solidFill>
                          <a:effectLst/>
                          <a:latin typeface="+mn-lt"/>
                          <a:ea typeface="+mn-ea"/>
                          <a:cs typeface="+mn-cs"/>
                        </a:rPr>
                        <a:t>neurotransmisor</a:t>
                      </a:r>
                      <a:r>
                        <a:rPr lang="es-MX" sz="1800" b="0" kern="1200" baseline="0" noProof="0" dirty="0" smtClean="0">
                          <a:solidFill>
                            <a:schemeClr val="dk1"/>
                          </a:solidFill>
                          <a:effectLst/>
                          <a:latin typeface="+mn-lt"/>
                          <a:ea typeface="+mn-ea"/>
                          <a:cs typeface="+mn-cs"/>
                        </a:rPr>
                        <a:t> la sensibilización del dolor</a:t>
                      </a:r>
                      <a:endParaRPr lang="es-MX" b="0" noProof="0" dirty="0"/>
                    </a:p>
                  </a:txBody>
                  <a:tcPr/>
                </a:tc>
              </a:tr>
            </a:tbl>
          </a:graphicData>
        </a:graphic>
      </p:graphicFrame>
      <p:sp>
        <p:nvSpPr>
          <p:cNvPr id="12" name="Rounded Rectangle 2"/>
          <p:cNvSpPr/>
          <p:nvPr/>
        </p:nvSpPr>
        <p:spPr>
          <a:xfrm>
            <a:off x="580493" y="1556792"/>
            <a:ext cx="79928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prstClr val="white"/>
                </a:solidFill>
              </a:rPr>
              <a:t>Útil en combinación con otros tratamientos para lumbalgia con un componente neuropático</a:t>
            </a:r>
            <a:endParaRPr lang="es-MX" sz="2400" b="1" dirty="0">
              <a:solidFill>
                <a:prstClr val="white"/>
              </a:solidFill>
            </a:endParaRPr>
          </a:p>
        </p:txBody>
      </p:sp>
    </p:spTree>
    <p:extLst>
      <p:ext uri="{BB962C8B-B14F-4D97-AF65-F5344CB8AC3E}">
        <p14:creationId xmlns:p14="http://schemas.microsoft.com/office/powerpoint/2010/main" val="70998306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002060"/>
                </a:solidFill>
                <a:effectLst/>
                <a:uLnTx/>
                <a:uFillTx/>
                <a:latin typeface="+mj-lt"/>
                <a:ea typeface="+mj-ea"/>
                <a:cs typeface="+mj-cs"/>
              </a:rPr>
              <a:t>Antidepresivos para el Manejo de </a:t>
            </a:r>
            <a:br>
              <a:rPr kumimoji="0" lang="es-MX" sz="3600" b="0" i="0" u="none" strike="noStrike" kern="1200" cap="none" spc="0" normalizeH="0" baseline="0" noProof="0" dirty="0" smtClean="0">
                <a:ln>
                  <a:noFill/>
                </a:ln>
                <a:solidFill>
                  <a:srgbClr val="002060"/>
                </a:solidFill>
                <a:effectLst/>
                <a:uLnTx/>
                <a:uFillTx/>
                <a:latin typeface="+mj-lt"/>
                <a:ea typeface="+mj-ea"/>
                <a:cs typeface="+mj-cs"/>
              </a:rPr>
            </a:br>
            <a:r>
              <a:rPr kumimoji="0" lang="es-MX" sz="3600" b="0" i="0" u="none" strike="noStrike" kern="1200" cap="none" spc="0" normalizeH="0" baseline="0" noProof="0" dirty="0" smtClean="0">
                <a:ln>
                  <a:noFill/>
                </a:ln>
                <a:solidFill>
                  <a:srgbClr val="002060"/>
                </a:solidFill>
                <a:effectLst/>
                <a:uLnTx/>
                <a:uFillTx/>
                <a:latin typeface="+mj-lt"/>
                <a:ea typeface="+mj-ea"/>
                <a:cs typeface="+mj-cs"/>
              </a:rPr>
              <a:t>Lumbalgia</a:t>
            </a:r>
            <a:endParaRPr kumimoji="0" lang="es-MX"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11"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46</a:t>
            </a:fld>
            <a:endParaRPr lang="en-CA" dirty="0">
              <a:solidFill>
                <a:prstClr val="black"/>
              </a:solidFill>
            </a:endParaRPr>
          </a:p>
        </p:txBody>
      </p:sp>
      <p:sp>
        <p:nvSpPr>
          <p:cNvPr id="12" name="Rectangle 5"/>
          <p:cNvSpPr/>
          <p:nvPr/>
        </p:nvSpPr>
        <p:spPr>
          <a:xfrm>
            <a:off x="179512" y="6218851"/>
            <a:ext cx="8503751" cy="492443"/>
          </a:xfrm>
          <a:prstGeom prst="rect">
            <a:avLst/>
          </a:prstGeom>
        </p:spPr>
        <p:txBody>
          <a:bodyPr wrap="square" lIns="0" tIns="0" rIns="0" bIns="0" anchor="b" anchorCtr="0">
            <a:spAutoFit/>
          </a:bodyPr>
          <a:lstStyle/>
          <a:p>
            <a:r>
              <a:rPr lang="en-CA" sz="1200" b="1" dirty="0" smtClean="0">
                <a:solidFill>
                  <a:srgbClr val="002060"/>
                </a:solidFill>
              </a:rPr>
              <a:t>TCA = </a:t>
            </a:r>
            <a:r>
              <a:rPr lang="es-MX" sz="1200" b="1" dirty="0" smtClean="0">
                <a:solidFill>
                  <a:srgbClr val="002060"/>
                </a:solidFill>
              </a:rPr>
              <a:t>antidepresivo tricíclico; IRSN= inhibidor de recaptación de serotonina-norepinefrina</a:t>
            </a:r>
          </a:p>
          <a:p>
            <a:r>
              <a:rPr lang="en-CA" sz="1000" dirty="0" smtClean="0">
                <a:solidFill>
                  <a:srgbClr val="002060"/>
                </a:solidFill>
              </a:rPr>
              <a:t>Attal N, Finnerup NB. </a:t>
            </a:r>
            <a:r>
              <a:rPr lang="en-CA" sz="1000" i="1" dirty="0" smtClean="0">
                <a:solidFill>
                  <a:srgbClr val="002060"/>
                </a:solidFill>
              </a:rPr>
              <a:t>Pain Clinical Updates </a:t>
            </a:r>
            <a:r>
              <a:rPr lang="en-CA" sz="1000" dirty="0" smtClean="0">
                <a:solidFill>
                  <a:srgbClr val="002060"/>
                </a:solidFill>
              </a:rPr>
              <a:t>2010; 18(9):1-8; </a:t>
            </a:r>
            <a:r>
              <a:rPr lang="en-US" sz="1000" dirty="0" smtClean="0">
                <a:solidFill>
                  <a:srgbClr val="002060"/>
                </a:solidFill>
              </a:rPr>
              <a:t>Lee J </a:t>
            </a:r>
            <a:r>
              <a:rPr lang="en-US" sz="1000" i="1" dirty="0" smtClean="0">
                <a:solidFill>
                  <a:srgbClr val="002060"/>
                </a:solidFill>
              </a:rPr>
              <a:t>et al. Br J Anaesth</a:t>
            </a:r>
            <a:r>
              <a:rPr lang="en-US" sz="1000" dirty="0" smtClean="0">
                <a:solidFill>
                  <a:srgbClr val="002060"/>
                </a:solidFill>
              </a:rPr>
              <a:t> 2013; 111(1):112-2; </a:t>
            </a:r>
            <a:br>
              <a:rPr lang="en-US" sz="1000" dirty="0" smtClean="0">
                <a:solidFill>
                  <a:srgbClr val="002060"/>
                </a:solidFill>
              </a:rPr>
            </a:br>
            <a:r>
              <a:rPr lang="en-US" sz="1000" dirty="0" smtClean="0">
                <a:solidFill>
                  <a:srgbClr val="002060"/>
                </a:solidFill>
                <a:cs typeface="Arial" pitchFamily="34" charset="0"/>
              </a:rPr>
              <a:t>Skljarevski </a:t>
            </a:r>
            <a:r>
              <a:rPr lang="en-US" sz="1000" dirty="0">
                <a:solidFill>
                  <a:srgbClr val="002060"/>
                </a:solidFill>
                <a:cs typeface="Arial" pitchFamily="34" charset="0"/>
              </a:rPr>
              <a:t>V </a:t>
            </a:r>
            <a:r>
              <a:rPr lang="en-US" sz="1000" i="1" dirty="0">
                <a:solidFill>
                  <a:srgbClr val="002060"/>
                </a:solidFill>
                <a:cs typeface="Arial" pitchFamily="34" charset="0"/>
              </a:rPr>
              <a:t>et al.  </a:t>
            </a:r>
            <a:r>
              <a:rPr lang="en-US" sz="1000" i="1" dirty="0" smtClean="0">
                <a:solidFill>
                  <a:srgbClr val="002060"/>
                </a:solidFill>
                <a:cs typeface="Arial" pitchFamily="34" charset="0"/>
              </a:rPr>
              <a:t>Eur </a:t>
            </a:r>
            <a:r>
              <a:rPr lang="en-US" sz="1000" i="1" dirty="0">
                <a:solidFill>
                  <a:srgbClr val="002060"/>
                </a:solidFill>
                <a:cs typeface="Arial" pitchFamily="34" charset="0"/>
              </a:rPr>
              <a:t>J </a:t>
            </a:r>
            <a:r>
              <a:rPr lang="en-US" sz="1000" i="1" dirty="0" smtClean="0">
                <a:solidFill>
                  <a:srgbClr val="002060"/>
                </a:solidFill>
                <a:cs typeface="Arial" pitchFamily="34" charset="0"/>
              </a:rPr>
              <a:t>Neurol</a:t>
            </a:r>
            <a:r>
              <a:rPr lang="en-US" sz="1000" dirty="0" smtClean="0">
                <a:solidFill>
                  <a:srgbClr val="002060"/>
                </a:solidFill>
                <a:cs typeface="Arial" pitchFamily="34" charset="0"/>
              </a:rPr>
              <a:t> 2009; 16(9</a:t>
            </a:r>
            <a:r>
              <a:rPr lang="en-US" sz="1000" dirty="0">
                <a:solidFill>
                  <a:srgbClr val="002060"/>
                </a:solidFill>
                <a:cs typeface="Arial" pitchFamily="34" charset="0"/>
              </a:rPr>
              <a:t>):</a:t>
            </a:r>
            <a:r>
              <a:rPr lang="en-US" sz="1000" dirty="0" smtClean="0">
                <a:solidFill>
                  <a:srgbClr val="002060"/>
                </a:solidFill>
                <a:cs typeface="Arial" pitchFamily="34" charset="0"/>
              </a:rPr>
              <a:t>1041-8; </a:t>
            </a:r>
            <a:r>
              <a:rPr lang="en-US" sz="1000" dirty="0">
                <a:solidFill>
                  <a:srgbClr val="002060"/>
                </a:solidFill>
                <a:cs typeface="Arial" pitchFamily="34" charset="0"/>
              </a:rPr>
              <a:t>Verdu </a:t>
            </a:r>
            <a:r>
              <a:rPr lang="en-US" sz="1000" dirty="0" smtClean="0">
                <a:solidFill>
                  <a:srgbClr val="002060"/>
                </a:solidFill>
                <a:cs typeface="Arial" pitchFamily="34" charset="0"/>
              </a:rPr>
              <a:t>B </a:t>
            </a:r>
            <a:r>
              <a:rPr lang="en-US" sz="1000" i="1" dirty="0" smtClean="0">
                <a:solidFill>
                  <a:srgbClr val="002060"/>
                </a:solidFill>
                <a:cs typeface="Arial" pitchFamily="34" charset="0"/>
              </a:rPr>
              <a:t>et al. Drugs </a:t>
            </a:r>
            <a:r>
              <a:rPr lang="en-US" sz="1000" dirty="0">
                <a:solidFill>
                  <a:srgbClr val="002060"/>
                </a:solidFill>
                <a:cs typeface="Arial" pitchFamily="34" charset="0"/>
              </a:rPr>
              <a:t>2008; 68(18):2611-32. </a:t>
            </a:r>
          </a:p>
        </p:txBody>
      </p:sp>
      <p:graphicFrame>
        <p:nvGraphicFramePr>
          <p:cNvPr id="13" name="Table 7"/>
          <p:cNvGraphicFramePr>
            <a:graphicFrameLocks noGrp="1"/>
          </p:cNvGraphicFramePr>
          <p:nvPr>
            <p:extLst>
              <p:ext uri="{D42A27DB-BD31-4B8C-83A1-F6EECF244321}">
                <p14:modId xmlns:p14="http://schemas.microsoft.com/office/powerpoint/2010/main" val="1781314316"/>
              </p:ext>
            </p:extLst>
          </p:nvPr>
        </p:nvGraphicFramePr>
        <p:xfrm>
          <a:off x="180488" y="2708920"/>
          <a:ext cx="8784000" cy="2733040"/>
        </p:xfrm>
        <a:graphic>
          <a:graphicData uri="http://schemas.openxmlformats.org/drawingml/2006/table">
            <a:tbl>
              <a:tblPr firstRow="1" bandRow="1">
                <a:tableStyleId>{5C22544A-7EE6-4342-B048-85BDC9FD1C3A}</a:tableStyleId>
              </a:tblPr>
              <a:tblGrid>
                <a:gridCol w="2736304"/>
                <a:gridCol w="3095368"/>
                <a:gridCol w="2952328"/>
              </a:tblGrid>
              <a:tr h="370840">
                <a:tc>
                  <a:txBody>
                    <a:bodyPr/>
                    <a:lstStyle/>
                    <a:p>
                      <a:pPr algn="ctr"/>
                      <a:r>
                        <a:rPr lang="es-MX" noProof="0" dirty="0" smtClean="0"/>
                        <a:t>Eficacia</a:t>
                      </a:r>
                      <a:endParaRPr lang="es-MX" noProof="0" dirty="0"/>
                    </a:p>
                  </a:txBody>
                  <a:tcPr/>
                </a:tc>
                <a:tc>
                  <a:txBody>
                    <a:bodyPr/>
                    <a:lstStyle/>
                    <a:p>
                      <a:pPr algn="ctr"/>
                      <a:r>
                        <a:rPr lang="es-MX" noProof="0" dirty="0" smtClean="0"/>
                        <a:t>Seguridad</a:t>
                      </a:r>
                      <a:endParaRPr lang="es-MX" noProof="0" dirty="0"/>
                    </a:p>
                  </a:txBody>
                  <a:tcPr/>
                </a:tc>
                <a:tc>
                  <a:txBody>
                    <a:bodyPr/>
                    <a:lstStyle/>
                    <a:p>
                      <a:pPr algn="ctr"/>
                      <a:r>
                        <a:rPr lang="es-MX" noProof="0" dirty="0" smtClean="0"/>
                        <a:t>Mecanismo de Acción</a:t>
                      </a:r>
                      <a:endParaRPr lang="es-MX" noProof="0" dirty="0"/>
                    </a:p>
                  </a:txBody>
                  <a:tcPr/>
                </a:tc>
              </a:tr>
              <a:tr h="370840">
                <a:tc>
                  <a:txBody>
                    <a:bodyPr/>
                    <a:lstStyle/>
                    <a:p>
                      <a:pPr marL="177800" indent="-177800" algn="l" defTabSz="914400" rtl="0" eaLnBrk="1" latinLnBrk="0" hangingPunct="1">
                        <a:spcAft>
                          <a:spcPts val="600"/>
                        </a:spcAft>
                        <a:buFont typeface="Arial" pitchFamily="34" charset="0"/>
                        <a:buChar char="•"/>
                      </a:pPr>
                      <a:r>
                        <a:rPr lang="es-MX" sz="1800" b="0" kern="1200" noProof="0" dirty="0" smtClean="0">
                          <a:solidFill>
                            <a:schemeClr val="dk1"/>
                          </a:solidFill>
                          <a:effectLst/>
                          <a:latin typeface="+mn-lt"/>
                          <a:ea typeface="+mn-ea"/>
                          <a:cs typeface="+mn-cs"/>
                        </a:rPr>
                        <a:t>No recomendado para lumbalgia aguda no-específico</a:t>
                      </a:r>
                    </a:p>
                    <a:p>
                      <a:pPr marL="177800" indent="-177800" algn="l" defTabSz="914400" rtl="0" eaLnBrk="1" latinLnBrk="0" hangingPunct="1">
                        <a:buFont typeface="Arial" pitchFamily="34" charset="0"/>
                        <a:buChar char="•"/>
                      </a:pPr>
                      <a:r>
                        <a:rPr lang="es-MX" sz="1800" b="0" kern="1200" noProof="0" dirty="0" smtClean="0">
                          <a:solidFill>
                            <a:schemeClr val="dk1"/>
                          </a:solidFill>
                          <a:effectLst/>
                          <a:latin typeface="+mn-lt"/>
                          <a:ea typeface="+mn-ea"/>
                          <a:cs typeface="+mn-cs"/>
                        </a:rPr>
                        <a:t>Puede ser considerado para lumbalgia con un componente neuropático</a:t>
                      </a:r>
                      <a:endParaRPr lang="es-MX" sz="1800" b="0" kern="1200" noProof="0" dirty="0">
                        <a:solidFill>
                          <a:schemeClr val="dk1"/>
                        </a:solidFill>
                        <a:effectLst/>
                        <a:latin typeface="+mn-lt"/>
                        <a:ea typeface="+mn-ea"/>
                        <a:cs typeface="+mn-cs"/>
                      </a:endParaRPr>
                    </a:p>
                  </a:txBody>
                  <a:tcPr/>
                </a:tc>
                <a:tc>
                  <a:txBody>
                    <a:bodyPr/>
                    <a:lstStyle/>
                    <a:p>
                      <a:pPr marL="177800" marR="0" indent="-177800" algn="l" defTabSz="914400" rtl="0" eaLnBrk="1" fontAlgn="auto" latinLnBrk="0" hangingPunct="1">
                        <a:lnSpc>
                          <a:spcPct val="100000"/>
                        </a:lnSpc>
                        <a:spcBef>
                          <a:spcPts val="0"/>
                        </a:spcBef>
                        <a:spcAft>
                          <a:spcPts val="6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TCAs pueden causar trastornos cognitivos, confusión</a:t>
                      </a:r>
                      <a:r>
                        <a:rPr lang="es-MX" sz="1800" b="0" kern="1200" baseline="0" noProof="0" dirty="0" smtClean="0">
                          <a:solidFill>
                            <a:schemeClr val="dk1"/>
                          </a:solidFill>
                          <a:effectLst/>
                          <a:latin typeface="+mn-lt"/>
                          <a:ea typeface="+mn-ea"/>
                          <a:cs typeface="+mn-cs"/>
                        </a:rPr>
                        <a:t> trastorno en el andar y caídas</a:t>
                      </a:r>
                      <a:endParaRPr lang="es-MX" sz="1800" b="0" kern="1200" noProof="0" dirty="0" smtClean="0">
                        <a:solidFill>
                          <a:schemeClr val="dk1"/>
                        </a:solidFill>
                        <a:effectLst/>
                        <a:latin typeface="+mn-lt"/>
                        <a:ea typeface="+mn-ea"/>
                        <a:cs typeface="+mn-cs"/>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IRSNs </a:t>
                      </a:r>
                      <a:r>
                        <a:rPr lang="es-MX" sz="1800" b="0" kern="1200" baseline="0" noProof="0" dirty="0" smtClean="0">
                          <a:solidFill>
                            <a:schemeClr val="dk1"/>
                          </a:solidFill>
                          <a:effectLst/>
                          <a:latin typeface="+mn-lt"/>
                          <a:ea typeface="+mn-ea"/>
                          <a:cs typeface="+mn-cs"/>
                        </a:rPr>
                        <a:t>están contraindicados en disfunción hepática severa o hipertensión arterial inestable</a:t>
                      </a:r>
                      <a:endParaRPr lang="es-MX" sz="1800" b="0" kern="1200" noProof="0" dirty="0">
                        <a:solidFill>
                          <a:schemeClr val="dk1"/>
                        </a:solidFill>
                        <a:effectLst/>
                        <a:latin typeface="+mn-lt"/>
                        <a:ea typeface="+mn-ea"/>
                        <a:cs typeface="+mn-cs"/>
                      </a:endParaRPr>
                    </a:p>
                  </a:txBody>
                  <a:tcPr/>
                </a:tc>
                <a:tc>
                  <a:txBody>
                    <a:bodyPr/>
                    <a:lstStyle/>
                    <a:p>
                      <a:pPr marL="177800" indent="-177800" algn="l" defTabSz="914400" rtl="0" eaLnBrk="1" latinLnBrk="0" hangingPunct="1">
                        <a:buFont typeface="Arial" pitchFamily="34" charset="0"/>
                        <a:buChar char="•"/>
                      </a:pPr>
                      <a:r>
                        <a:rPr lang="es-MX" sz="1800" b="0" kern="1200" noProof="0" dirty="0" smtClean="0">
                          <a:solidFill>
                            <a:schemeClr val="dk1"/>
                          </a:solidFill>
                          <a:effectLst/>
                          <a:latin typeface="+mn-lt"/>
                          <a:ea typeface="+mn-ea"/>
                          <a:cs typeface="+mn-cs"/>
                        </a:rPr>
                        <a:t>Inhiben la recaptación</a:t>
                      </a:r>
                      <a:r>
                        <a:rPr lang="es-MX" sz="1800" b="0" kern="1200" baseline="0" noProof="0" dirty="0" smtClean="0">
                          <a:solidFill>
                            <a:schemeClr val="dk1"/>
                          </a:solidFill>
                          <a:effectLst/>
                          <a:latin typeface="+mn-lt"/>
                          <a:ea typeface="+mn-ea"/>
                          <a:cs typeface="+mn-cs"/>
                        </a:rPr>
                        <a:t> de serotonina y norepinefrina aumentando la modulación descendente</a:t>
                      </a:r>
                      <a:endParaRPr lang="es-MX" sz="1800" b="0" kern="1200" noProof="0" dirty="0">
                        <a:solidFill>
                          <a:schemeClr val="dk1"/>
                        </a:solidFill>
                        <a:effectLst/>
                        <a:latin typeface="+mn-lt"/>
                        <a:ea typeface="+mn-ea"/>
                        <a:cs typeface="+mn-cs"/>
                      </a:endParaRPr>
                    </a:p>
                  </a:txBody>
                  <a:tcPr/>
                </a:tc>
              </a:tr>
            </a:tbl>
          </a:graphicData>
        </a:graphic>
      </p:graphicFrame>
      <p:sp>
        <p:nvSpPr>
          <p:cNvPr id="14" name="Rounded Rectangle 8"/>
          <p:cNvSpPr/>
          <p:nvPr/>
        </p:nvSpPr>
        <p:spPr>
          <a:xfrm>
            <a:off x="580493" y="1556792"/>
            <a:ext cx="79928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prstClr val="white"/>
                </a:solidFill>
              </a:rPr>
              <a:t>Útil en combinación con otros tratamientos para lumbalgia con un componente neuropático</a:t>
            </a:r>
            <a:endParaRPr lang="es-MX" sz="2400" b="1" dirty="0">
              <a:solidFill>
                <a:prstClr val="white"/>
              </a:solidFill>
            </a:endParaRPr>
          </a:p>
        </p:txBody>
      </p:sp>
    </p:spTree>
    <p:extLst>
      <p:ext uri="{BB962C8B-B14F-4D97-AF65-F5344CB8AC3E}">
        <p14:creationId xmlns:p14="http://schemas.microsoft.com/office/powerpoint/2010/main" val="195593172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MX" sz="3600" noProof="0" dirty="0" smtClean="0"/>
              <a:t>Intervención con Analgésicos para el Manejo de Lumbalgia</a:t>
            </a:r>
            <a:endParaRPr lang="es-MX" sz="3600" noProof="0" dirty="0"/>
          </a:p>
        </p:txBody>
      </p:sp>
      <p:sp>
        <p:nvSpPr>
          <p:cNvPr id="2" name="Slide Number Placeholder 1"/>
          <p:cNvSpPr>
            <a:spLocks noGrp="1"/>
          </p:cNvSpPr>
          <p:nvPr>
            <p:ph type="sldNum" sz="quarter" idx="10"/>
          </p:nvPr>
        </p:nvSpPr>
        <p:spPr>
          <a:xfrm>
            <a:off x="6876256" y="6309320"/>
            <a:ext cx="2133600" cy="365125"/>
          </a:xfrm>
        </p:spPr>
        <p:txBody>
          <a:bodyPr/>
          <a:lstStyle/>
          <a:p>
            <a:pPr algn="r">
              <a:defRPr/>
            </a:pPr>
            <a:fld id="{B3661B37-38BF-421F-9EFE-18817586476B}" type="slidenum">
              <a:rPr lang="en-US" smtClean="0"/>
              <a:pPr algn="r">
                <a:defRPr/>
              </a:pPr>
              <a:t>47</a:t>
            </a:fld>
            <a:endParaRPr lang="en-US" dirty="0"/>
          </a:p>
        </p:txBody>
      </p:sp>
      <p:sp>
        <p:nvSpPr>
          <p:cNvPr id="6" name="Content Placeholder 5"/>
          <p:cNvSpPr>
            <a:spLocks noGrp="1"/>
          </p:cNvSpPr>
          <p:nvPr>
            <p:ph idx="1"/>
          </p:nvPr>
        </p:nvSpPr>
        <p:spPr>
          <a:xfrm>
            <a:off x="250825" y="1556792"/>
            <a:ext cx="8642350" cy="3539430"/>
          </a:xfrm>
        </p:spPr>
        <p:txBody>
          <a:bodyPr>
            <a:spAutoFit/>
          </a:bodyPr>
          <a:lstStyle/>
          <a:p>
            <a:pPr marL="0" indent="0">
              <a:spcAft>
                <a:spcPts val="1200"/>
              </a:spcAft>
              <a:buNone/>
            </a:pPr>
            <a:r>
              <a:rPr lang="es-MX" sz="2000" b="1" kern="1200" noProof="0" dirty="0" smtClean="0"/>
              <a:t>Bloqueo epidural con esteroides </a:t>
            </a:r>
            <a:r>
              <a:rPr lang="es-MX" sz="2000" kern="1200" noProof="0" dirty="0" smtClean="0"/>
              <a:t>(evidencia de alta calidad)</a:t>
            </a:r>
          </a:p>
          <a:p>
            <a:pPr marL="354013" lvl="2" indent="-188913" defTabSz="533400">
              <a:spcAft>
                <a:spcPts val="1200"/>
              </a:spcAft>
              <a:buClr>
                <a:srgbClr val="002060"/>
              </a:buClr>
            </a:pPr>
            <a:r>
              <a:rPr lang="es-MX" sz="2000" kern="1200" noProof="0" dirty="0" smtClean="0">
                <a:ea typeface="+mn-ea"/>
                <a:cs typeface="+mn-cs"/>
              </a:rPr>
              <a:t>Alternativa razonable a la cirugía</a:t>
            </a:r>
          </a:p>
          <a:p>
            <a:pPr marL="354013" lvl="2" indent="-188913">
              <a:spcAft>
                <a:spcPts val="1200"/>
              </a:spcAft>
              <a:buClr>
                <a:srgbClr val="002060"/>
              </a:buClr>
            </a:pPr>
            <a:r>
              <a:rPr lang="es-MX" sz="2000" kern="1200" noProof="0" dirty="0" smtClean="0">
                <a:ea typeface="+mn-ea"/>
                <a:cs typeface="+mn-cs"/>
              </a:rPr>
              <a:t>Recomendada solamente para radiculopatía</a:t>
            </a:r>
          </a:p>
          <a:p>
            <a:pPr marL="354013" lvl="2" indent="-188913">
              <a:spcAft>
                <a:spcPts val="1200"/>
              </a:spcAft>
              <a:buClr>
                <a:srgbClr val="002060"/>
              </a:buClr>
            </a:pPr>
            <a:r>
              <a:rPr lang="es-MX" sz="2000" kern="1200" noProof="0" dirty="0" smtClean="0">
                <a:ea typeface="+mn-ea"/>
                <a:cs typeface="+mn-cs"/>
              </a:rPr>
              <a:t>Se prefiere la vía transforaminal</a:t>
            </a:r>
          </a:p>
          <a:p>
            <a:pPr marL="354013" lvl="2" indent="-188913">
              <a:spcAft>
                <a:spcPts val="1200"/>
              </a:spcAft>
              <a:buClr>
                <a:srgbClr val="002060"/>
              </a:buClr>
            </a:pPr>
            <a:r>
              <a:rPr lang="es-MX" sz="2000" kern="1200" noProof="0" dirty="0" smtClean="0">
                <a:ea typeface="+mn-ea"/>
                <a:cs typeface="+mn-cs"/>
              </a:rPr>
              <a:t>Siempre guiada por imágenes</a:t>
            </a:r>
          </a:p>
          <a:p>
            <a:pPr marL="354013" lvl="2" indent="-188913">
              <a:spcAft>
                <a:spcPts val="1200"/>
              </a:spcAft>
              <a:buClr>
                <a:srgbClr val="002060"/>
              </a:buClr>
            </a:pPr>
            <a:r>
              <a:rPr lang="es-MX" sz="2000" kern="1200" noProof="0" dirty="0" smtClean="0">
                <a:ea typeface="+mn-ea"/>
                <a:cs typeface="+mn-cs"/>
              </a:rPr>
              <a:t>Use esteroides de partícula pequeña</a:t>
            </a:r>
          </a:p>
          <a:p>
            <a:pPr marL="1031875" lvl="3" indent="-234950">
              <a:spcAft>
                <a:spcPts val="1200"/>
              </a:spcAft>
              <a:buFont typeface="Arial" pitchFamily="34" charset="0"/>
              <a:buChar char="•"/>
            </a:pPr>
            <a:r>
              <a:rPr lang="es-MX" sz="2000" kern="1200" noProof="0" dirty="0" smtClean="0">
                <a:ea typeface="+mn-ea"/>
                <a:cs typeface="+mn-cs"/>
              </a:rPr>
              <a:t>Dexametasona 4 mg es suficiente</a:t>
            </a:r>
            <a:endParaRPr lang="es-MX" sz="2000" kern="1200" noProof="0" dirty="0">
              <a:ea typeface="+mn-ea"/>
              <a:cs typeface="+mn-cs"/>
            </a:endParaRPr>
          </a:p>
        </p:txBody>
      </p:sp>
      <p:sp>
        <p:nvSpPr>
          <p:cNvPr id="3" name="Rectangle 2"/>
          <p:cNvSpPr/>
          <p:nvPr/>
        </p:nvSpPr>
        <p:spPr>
          <a:xfrm>
            <a:off x="175940" y="6173197"/>
            <a:ext cx="8500516" cy="600164"/>
          </a:xfrm>
          <a:prstGeom prst="rect">
            <a:avLst/>
          </a:prstGeom>
        </p:spPr>
        <p:txBody>
          <a:bodyPr wrap="square">
            <a:spAutoFit/>
          </a:bodyPr>
          <a:lstStyle/>
          <a:p>
            <a:r>
              <a:rPr lang="en-CA" sz="1100" dirty="0">
                <a:solidFill>
                  <a:srgbClr val="002060"/>
                </a:solidFill>
              </a:rPr>
              <a:t>Ackerman WE, Ahmad M. </a:t>
            </a:r>
            <a:r>
              <a:rPr lang="en-CA" sz="1100" i="1" dirty="0">
                <a:solidFill>
                  <a:srgbClr val="002060"/>
                </a:solidFill>
              </a:rPr>
              <a:t>Anesth Analg</a:t>
            </a:r>
            <a:r>
              <a:rPr lang="en-CA" sz="1100" dirty="0">
                <a:solidFill>
                  <a:srgbClr val="002060"/>
                </a:solidFill>
              </a:rPr>
              <a:t> 2007; 104(5):1217-22</a:t>
            </a:r>
            <a:r>
              <a:rPr lang="en-CA" sz="1100" dirty="0" smtClean="0">
                <a:solidFill>
                  <a:srgbClr val="002060"/>
                </a:solidFill>
              </a:rPr>
              <a:t>; </a:t>
            </a:r>
            <a:r>
              <a:rPr lang="en-CA" sz="1100" dirty="0">
                <a:solidFill>
                  <a:srgbClr val="002060"/>
                </a:solidFill>
              </a:rPr>
              <a:t>Ahadian FM </a:t>
            </a:r>
            <a:r>
              <a:rPr lang="en-CA" sz="1100" i="1" dirty="0">
                <a:solidFill>
                  <a:srgbClr val="002060"/>
                </a:solidFill>
              </a:rPr>
              <a:t>et al. Reg Anesth Pain Med</a:t>
            </a:r>
            <a:r>
              <a:rPr lang="en-CA" sz="1100" dirty="0">
                <a:solidFill>
                  <a:srgbClr val="002060"/>
                </a:solidFill>
              </a:rPr>
              <a:t> 2011; 36(6):</a:t>
            </a:r>
            <a:r>
              <a:rPr lang="en-CA" sz="1100" dirty="0" smtClean="0">
                <a:solidFill>
                  <a:srgbClr val="002060"/>
                </a:solidFill>
              </a:rPr>
              <a:t>572-8; Benzon </a:t>
            </a:r>
            <a:r>
              <a:rPr lang="en-CA" sz="1100" dirty="0">
                <a:solidFill>
                  <a:srgbClr val="002060"/>
                </a:solidFill>
              </a:rPr>
              <a:t>HT </a:t>
            </a:r>
            <a:r>
              <a:rPr lang="en-CA" sz="1100" i="1" dirty="0">
                <a:solidFill>
                  <a:srgbClr val="002060"/>
                </a:solidFill>
              </a:rPr>
              <a:t>et al. Anesthesiology</a:t>
            </a:r>
            <a:r>
              <a:rPr lang="en-CA" sz="1100" dirty="0">
                <a:solidFill>
                  <a:srgbClr val="002060"/>
                </a:solidFill>
              </a:rPr>
              <a:t> 2007; 106(2):331-8;</a:t>
            </a:r>
            <a:r>
              <a:rPr lang="en-CA" sz="1100" dirty="0" smtClean="0">
                <a:solidFill>
                  <a:srgbClr val="002060"/>
                </a:solidFill>
              </a:rPr>
              <a:t> </a:t>
            </a:r>
            <a:r>
              <a:rPr lang="en-CA" sz="1100" dirty="0">
                <a:solidFill>
                  <a:srgbClr val="002060"/>
                </a:solidFill>
              </a:rPr>
              <a:t>Chou R </a:t>
            </a:r>
            <a:r>
              <a:rPr lang="en-CA" sz="1100" i="1" dirty="0">
                <a:solidFill>
                  <a:srgbClr val="002060"/>
                </a:solidFill>
              </a:rPr>
              <a:t>et al. Ann Intern Med</a:t>
            </a:r>
            <a:r>
              <a:rPr lang="en-CA" sz="1100" dirty="0">
                <a:solidFill>
                  <a:srgbClr val="002060"/>
                </a:solidFill>
              </a:rPr>
              <a:t> 2007; 147(7):478-91; </a:t>
            </a:r>
            <a:r>
              <a:rPr lang="en-CA" sz="1100" dirty="0" smtClean="0">
                <a:solidFill>
                  <a:srgbClr val="002060"/>
                </a:solidFill>
              </a:rPr>
              <a:t>DePalma </a:t>
            </a:r>
            <a:r>
              <a:rPr lang="en-CA" sz="1100" dirty="0">
                <a:solidFill>
                  <a:srgbClr val="002060"/>
                </a:solidFill>
              </a:rPr>
              <a:t>MJ, Slipman CW. </a:t>
            </a:r>
            <a:r>
              <a:rPr lang="en-CA" sz="1100" i="1" dirty="0">
                <a:solidFill>
                  <a:srgbClr val="002060"/>
                </a:solidFill>
              </a:rPr>
              <a:t>Spine J</a:t>
            </a:r>
            <a:r>
              <a:rPr lang="en-CA" sz="1100" dirty="0">
                <a:solidFill>
                  <a:srgbClr val="002060"/>
                </a:solidFill>
              </a:rPr>
              <a:t> 2008; 8(1):45-55; </a:t>
            </a:r>
            <a:r>
              <a:rPr lang="en-CA" sz="1100" dirty="0" smtClean="0">
                <a:solidFill>
                  <a:srgbClr val="002060"/>
                </a:solidFill>
              </a:rPr>
              <a:t/>
            </a:r>
            <a:br>
              <a:rPr lang="en-CA" sz="1100" dirty="0" smtClean="0">
                <a:solidFill>
                  <a:srgbClr val="002060"/>
                </a:solidFill>
              </a:rPr>
            </a:br>
            <a:r>
              <a:rPr lang="en-CA" sz="1100" dirty="0" smtClean="0">
                <a:solidFill>
                  <a:srgbClr val="002060"/>
                </a:solidFill>
              </a:rPr>
              <a:t>McLain </a:t>
            </a:r>
            <a:r>
              <a:rPr lang="en-CA" sz="1100" dirty="0">
                <a:solidFill>
                  <a:srgbClr val="002060"/>
                </a:solidFill>
              </a:rPr>
              <a:t>RF </a:t>
            </a:r>
            <a:r>
              <a:rPr lang="en-CA" sz="1100" i="1" dirty="0">
                <a:solidFill>
                  <a:srgbClr val="002060"/>
                </a:solidFill>
              </a:rPr>
              <a:t>et al. Spine J </a:t>
            </a:r>
            <a:r>
              <a:rPr lang="en-CA" sz="1100" dirty="0">
                <a:solidFill>
                  <a:srgbClr val="002060"/>
                </a:solidFill>
              </a:rPr>
              <a:t>2005; 5(2):191-201; Sasso RC </a:t>
            </a:r>
            <a:r>
              <a:rPr lang="en-CA" sz="1100" i="1" dirty="0">
                <a:solidFill>
                  <a:srgbClr val="002060"/>
                </a:solidFill>
              </a:rPr>
              <a:t>et al. J Spinal Disord Tech</a:t>
            </a:r>
            <a:r>
              <a:rPr lang="en-CA" sz="1100" dirty="0">
                <a:solidFill>
                  <a:srgbClr val="002060"/>
                </a:solidFill>
              </a:rPr>
              <a:t> 2005; 18(6):</a:t>
            </a:r>
            <a:r>
              <a:rPr lang="en-CA" sz="1100" dirty="0" smtClean="0">
                <a:solidFill>
                  <a:srgbClr val="002060"/>
                </a:solidFill>
              </a:rPr>
              <a:t>471-8.</a:t>
            </a:r>
            <a:endParaRPr lang="en-CA" sz="1100" dirty="0">
              <a:solidFill>
                <a:srgbClr val="002060"/>
              </a:solidFill>
            </a:endParaRPr>
          </a:p>
        </p:txBody>
      </p:sp>
    </p:spTree>
    <p:extLst>
      <p:ext uri="{BB962C8B-B14F-4D97-AF65-F5344CB8AC3E}">
        <p14:creationId xmlns:p14="http://schemas.microsoft.com/office/powerpoint/2010/main" val="3442144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3600" dirty="0" smtClean="0"/>
              <a:t>Intervención con Analgésicos para el Manejo de Lumbalgia (continúa</a:t>
            </a:r>
            <a:r>
              <a:rPr lang="es-MX" sz="3600" noProof="0" dirty="0" smtClean="0"/>
              <a:t>)</a:t>
            </a:r>
            <a:endParaRPr lang="es-MX" sz="3600" noProof="0" dirty="0"/>
          </a:p>
        </p:txBody>
      </p:sp>
      <p:sp>
        <p:nvSpPr>
          <p:cNvPr id="2" name="Slide Number Placeholder 1"/>
          <p:cNvSpPr>
            <a:spLocks noGrp="1"/>
          </p:cNvSpPr>
          <p:nvPr>
            <p:ph type="sldNum" sz="quarter" idx="4294967295"/>
          </p:nvPr>
        </p:nvSpPr>
        <p:spPr>
          <a:xfrm>
            <a:off x="6831012" y="6337367"/>
            <a:ext cx="2133600" cy="365125"/>
          </a:xfrm>
        </p:spPr>
        <p:txBody>
          <a:bodyPr/>
          <a:lstStyle/>
          <a:p>
            <a:pPr>
              <a:defRPr/>
            </a:pPr>
            <a:fld id="{B3661B37-38BF-421F-9EFE-18817586476B}" type="slidenum">
              <a:rPr lang="en-US" smtClean="0"/>
              <a:pPr>
                <a:defRPr/>
              </a:pPr>
              <a:t>48</a:t>
            </a:fld>
            <a:endParaRPr lang="en-US" dirty="0"/>
          </a:p>
        </p:txBody>
      </p:sp>
      <p:sp>
        <p:nvSpPr>
          <p:cNvPr id="5" name="Content Placeholder 3"/>
          <p:cNvSpPr txBox="1">
            <a:spLocks/>
          </p:cNvSpPr>
          <p:nvPr/>
        </p:nvSpPr>
        <p:spPr>
          <a:xfrm>
            <a:off x="179512" y="1412776"/>
            <a:ext cx="8497639" cy="4708981"/>
          </a:xfrm>
          <a:prstGeom prst="rect">
            <a:avLst/>
          </a:prstGeom>
        </p:spPr>
        <p:txBody>
          <a:bodyPr wrap="square">
            <a:sp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0" indent="0" eaLnBrk="1" hangingPunct="1">
              <a:spcBef>
                <a:spcPct val="20000"/>
              </a:spcBef>
              <a:spcAft>
                <a:spcPts val="1200"/>
              </a:spcAft>
              <a:buNone/>
            </a:pPr>
            <a:r>
              <a:rPr lang="es-MX" sz="2000" b="1" dirty="0" smtClean="0">
                <a:solidFill>
                  <a:srgbClr val="002060"/>
                </a:solidFill>
              </a:rPr>
              <a:t>Bloqueo facetario </a:t>
            </a:r>
            <a:r>
              <a:rPr lang="es-MX" sz="2000" dirty="0" smtClean="0">
                <a:solidFill>
                  <a:srgbClr val="002060"/>
                </a:solidFill>
              </a:rPr>
              <a:t>(evidencia de calidad moderada)</a:t>
            </a:r>
          </a:p>
          <a:p>
            <a:pPr marL="354013" lvl="2"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Muchos resultados falso-positivo</a:t>
            </a:r>
          </a:p>
          <a:p>
            <a:pPr marL="354013" lvl="2"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Efecto placebo importante</a:t>
            </a:r>
          </a:p>
          <a:p>
            <a:pPr marL="354013" lvl="2"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Se deben realizar cuando menos 2 bloqueos antes de que se recomiende una forma más avanzada de terapia</a:t>
            </a:r>
          </a:p>
          <a:p>
            <a:pPr marL="354013" lvl="2"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La rama pericapsular o medial son igualmente efectivas</a:t>
            </a:r>
          </a:p>
          <a:p>
            <a:pPr marL="798513" lvl="2">
              <a:spcAft>
                <a:spcPts val="600"/>
              </a:spcAft>
              <a:buFont typeface="Arial" pitchFamily="34" charset="0"/>
              <a:buChar char="–"/>
            </a:pPr>
            <a:endParaRPr lang="es-MX" sz="1800" dirty="0" smtClean="0"/>
          </a:p>
          <a:p>
            <a:pPr marL="0" indent="0" eaLnBrk="1" hangingPunct="1">
              <a:spcBef>
                <a:spcPct val="20000"/>
              </a:spcBef>
              <a:spcAft>
                <a:spcPts val="1200"/>
              </a:spcAft>
              <a:buNone/>
            </a:pPr>
            <a:r>
              <a:rPr lang="es-MX" sz="2000" b="1" dirty="0" smtClean="0">
                <a:solidFill>
                  <a:srgbClr val="002060"/>
                </a:solidFill>
              </a:rPr>
              <a:t>Lisis por radiofrecuencia </a:t>
            </a:r>
            <a:r>
              <a:rPr lang="es-MX" sz="2000" dirty="0" smtClean="0">
                <a:solidFill>
                  <a:srgbClr val="002060"/>
                </a:solidFill>
              </a:rPr>
              <a:t>(evidencia de baja calidad)</a:t>
            </a:r>
          </a:p>
          <a:p>
            <a:pPr marL="354013" lvl="2"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Raíz y faceta</a:t>
            </a:r>
          </a:p>
          <a:p>
            <a:pPr marL="569913" lvl="3"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Alivio más prolongado</a:t>
            </a:r>
          </a:p>
          <a:p>
            <a:pPr marL="569913" lvl="3" indent="-188913" eaLnBrk="1" hangingPunct="1">
              <a:spcBef>
                <a:spcPts val="0"/>
              </a:spcBef>
              <a:spcAft>
                <a:spcPts val="600"/>
              </a:spcAft>
              <a:buClr>
                <a:srgbClr val="002060"/>
              </a:buClr>
              <a:buFont typeface="Arial" pitchFamily="34" charset="0"/>
              <a:buChar char="•"/>
            </a:pPr>
            <a:r>
              <a:rPr lang="es-MX" sz="2000" dirty="0" smtClean="0">
                <a:solidFill>
                  <a:srgbClr val="002060"/>
                </a:solidFill>
              </a:rPr>
              <a:t>Inefectiva para el síndrome de cirugía espinal fallida</a:t>
            </a:r>
          </a:p>
          <a:p>
            <a:pPr marL="798513" lvl="2">
              <a:spcAft>
                <a:spcPts val="600"/>
              </a:spcAft>
              <a:buFont typeface="Arial" pitchFamily="34" charset="0"/>
              <a:buChar char="–"/>
            </a:pPr>
            <a:endParaRPr lang="es-MX" sz="1800" dirty="0" smtClean="0"/>
          </a:p>
        </p:txBody>
      </p:sp>
      <p:sp>
        <p:nvSpPr>
          <p:cNvPr id="7" name="Rectangle 6"/>
          <p:cNvSpPr/>
          <p:nvPr/>
        </p:nvSpPr>
        <p:spPr>
          <a:xfrm>
            <a:off x="218033" y="6415097"/>
            <a:ext cx="6154167" cy="338554"/>
          </a:xfrm>
          <a:prstGeom prst="rect">
            <a:avLst/>
          </a:prstGeom>
        </p:spPr>
        <p:txBody>
          <a:bodyPr wrap="square" lIns="91440" tIns="0" rIns="0" bIns="0" anchor="b" anchorCtr="0">
            <a:spAutoFit/>
          </a:bodyPr>
          <a:lstStyle/>
          <a:p>
            <a:r>
              <a:rPr lang="en-CA" sz="1100" dirty="0">
                <a:solidFill>
                  <a:srgbClr val="002060"/>
                </a:solidFill>
              </a:rPr>
              <a:t>Abejón D et al. </a:t>
            </a:r>
            <a:r>
              <a:rPr lang="en-CA" sz="1100" i="1" dirty="0">
                <a:solidFill>
                  <a:srgbClr val="002060"/>
                </a:solidFill>
              </a:rPr>
              <a:t>Pain Pract</a:t>
            </a:r>
            <a:r>
              <a:rPr lang="en-CA" sz="1100" dirty="0">
                <a:solidFill>
                  <a:srgbClr val="002060"/>
                </a:solidFill>
              </a:rPr>
              <a:t> 2007; 7(1):</a:t>
            </a:r>
            <a:r>
              <a:rPr lang="en-CA" sz="1100" dirty="0" smtClean="0">
                <a:solidFill>
                  <a:srgbClr val="002060"/>
                </a:solidFill>
              </a:rPr>
              <a:t>21-6; </a:t>
            </a:r>
            <a:r>
              <a:rPr lang="en-US" sz="1100" dirty="0" smtClean="0">
                <a:solidFill>
                  <a:srgbClr val="002060"/>
                </a:solidFill>
              </a:rPr>
              <a:t>Birkenmaier </a:t>
            </a:r>
            <a:r>
              <a:rPr lang="en-US" sz="1100" dirty="0">
                <a:solidFill>
                  <a:srgbClr val="002060"/>
                </a:solidFill>
              </a:rPr>
              <a:t>C </a:t>
            </a:r>
            <a:r>
              <a:rPr lang="en-US" sz="1100" i="1" dirty="0">
                <a:solidFill>
                  <a:srgbClr val="002060"/>
                </a:solidFill>
              </a:rPr>
              <a:t>et al. Reg Anesth Pain Med</a:t>
            </a:r>
            <a:r>
              <a:rPr lang="en-US" sz="1100" dirty="0">
                <a:solidFill>
                  <a:srgbClr val="002060"/>
                </a:solidFill>
              </a:rPr>
              <a:t> 2007; 32(1):27-33; Bogduk N. </a:t>
            </a:r>
            <a:r>
              <a:rPr lang="en-US" sz="1100" i="1" dirty="0">
                <a:solidFill>
                  <a:srgbClr val="002060"/>
                </a:solidFill>
              </a:rPr>
              <a:t>Spine J</a:t>
            </a:r>
            <a:r>
              <a:rPr lang="en-US" sz="1100" dirty="0">
                <a:solidFill>
                  <a:srgbClr val="002060"/>
                </a:solidFill>
              </a:rPr>
              <a:t> 2008: 8(1):56-64; Pampati S </a:t>
            </a:r>
            <a:r>
              <a:rPr lang="en-US" sz="1100" i="1" dirty="0">
                <a:solidFill>
                  <a:srgbClr val="002060"/>
                </a:solidFill>
              </a:rPr>
              <a:t>et al. Pain Physician</a:t>
            </a:r>
            <a:r>
              <a:rPr lang="en-US" sz="1100" dirty="0">
                <a:solidFill>
                  <a:srgbClr val="002060"/>
                </a:solidFill>
              </a:rPr>
              <a:t> 2009; 12(5):</a:t>
            </a:r>
            <a:r>
              <a:rPr lang="en-US" sz="1100" dirty="0" smtClean="0">
                <a:solidFill>
                  <a:srgbClr val="002060"/>
                </a:solidFill>
              </a:rPr>
              <a:t>855-66</a:t>
            </a:r>
            <a:r>
              <a:rPr lang="en-CA" sz="1100" dirty="0" smtClean="0">
                <a:solidFill>
                  <a:srgbClr val="002060"/>
                </a:solidFill>
              </a:rPr>
              <a:t>.</a:t>
            </a:r>
            <a:endParaRPr lang="en-CA" sz="1100" dirty="0">
              <a:solidFill>
                <a:srgbClr val="002060"/>
              </a:solidFill>
            </a:endParaRPr>
          </a:p>
        </p:txBody>
      </p:sp>
    </p:spTree>
    <p:extLst>
      <p:ext uri="{BB962C8B-B14F-4D97-AF65-F5344CB8AC3E}">
        <p14:creationId xmlns:p14="http://schemas.microsoft.com/office/powerpoint/2010/main" val="1766099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noProof="0" dirty="0" smtClean="0"/>
              <a:t>Terapia Combinada para el Manejo de  Lumbalgia </a:t>
            </a:r>
            <a:endParaRPr lang="es-MX" sz="3600" noProof="0" dirty="0"/>
          </a:p>
        </p:txBody>
      </p:sp>
      <p:sp>
        <p:nvSpPr>
          <p:cNvPr id="3" name="Content Placeholder 2"/>
          <p:cNvSpPr>
            <a:spLocks noGrp="1"/>
          </p:cNvSpPr>
          <p:nvPr>
            <p:ph idx="1"/>
          </p:nvPr>
        </p:nvSpPr>
        <p:spPr>
          <a:xfrm>
            <a:off x="250825" y="1844824"/>
            <a:ext cx="8642350" cy="3898900"/>
          </a:xfrm>
        </p:spPr>
        <p:txBody>
          <a:bodyPr/>
          <a:lstStyle/>
          <a:p>
            <a:pPr marL="290513" indent="-290513">
              <a:spcBef>
                <a:spcPts val="400"/>
              </a:spcBef>
              <a:spcAft>
                <a:spcPts val="600"/>
              </a:spcAft>
            </a:pPr>
            <a:r>
              <a:rPr lang="es-MX" sz="2000" noProof="0" dirty="0" smtClean="0"/>
              <a:t>Tipo de terapia usada por muchos médicos</a:t>
            </a:r>
          </a:p>
          <a:p>
            <a:pPr marL="290513" indent="-290513">
              <a:spcBef>
                <a:spcPts val="400"/>
              </a:spcBef>
              <a:spcAft>
                <a:spcPts val="600"/>
              </a:spcAft>
            </a:pPr>
            <a:r>
              <a:rPr lang="es-MX" sz="2000" noProof="0" dirty="0" smtClean="0"/>
              <a:t>Relajantes musculares + analgésico o AINE</a:t>
            </a:r>
          </a:p>
          <a:p>
            <a:pPr marL="290513" indent="-290513">
              <a:spcBef>
                <a:spcPts val="400"/>
              </a:spcBef>
              <a:spcAft>
                <a:spcPts val="600"/>
              </a:spcAft>
            </a:pPr>
            <a:r>
              <a:rPr lang="es-MX" sz="2000" noProof="0" dirty="0" smtClean="0"/>
              <a:t>Opioides + AINE</a:t>
            </a:r>
          </a:p>
          <a:p>
            <a:pPr marL="290513" indent="-290513">
              <a:spcBef>
                <a:spcPts val="400"/>
              </a:spcBef>
              <a:spcAft>
                <a:spcPts val="600"/>
              </a:spcAft>
            </a:pPr>
            <a:r>
              <a:rPr lang="es-MX" sz="2000" noProof="0" dirty="0" smtClean="0"/>
              <a:t>Evidencia insuficiente para soportar una recomendación sobre su uso en lumbalgia</a:t>
            </a:r>
            <a:endParaRPr lang="es-MX" sz="2000" noProof="0" dirty="0"/>
          </a:p>
        </p:txBody>
      </p:sp>
      <p:sp>
        <p:nvSpPr>
          <p:cNvPr id="4" name="Slide Number Placeholder 3"/>
          <p:cNvSpPr>
            <a:spLocks noGrp="1"/>
          </p:cNvSpPr>
          <p:nvPr>
            <p:ph type="sldNum" sz="quarter" idx="10"/>
          </p:nvPr>
        </p:nvSpPr>
        <p:spPr>
          <a:xfrm>
            <a:off x="6948264" y="6381328"/>
            <a:ext cx="2133600" cy="365125"/>
          </a:xfrm>
        </p:spPr>
        <p:txBody>
          <a:bodyPr/>
          <a:lstStyle/>
          <a:p>
            <a:pPr algn="r">
              <a:defRPr/>
            </a:pPr>
            <a:fld id="{B3661B37-38BF-421F-9EFE-18817586476B}" type="slidenum">
              <a:rPr lang="en-US" smtClean="0"/>
              <a:pPr algn="r">
                <a:defRPr/>
              </a:pPr>
              <a:t>49</a:t>
            </a:fld>
            <a:endParaRPr lang="en-US" dirty="0"/>
          </a:p>
        </p:txBody>
      </p:sp>
      <p:sp>
        <p:nvSpPr>
          <p:cNvPr id="5" name="Rectangle 4"/>
          <p:cNvSpPr/>
          <p:nvPr/>
        </p:nvSpPr>
        <p:spPr>
          <a:xfrm>
            <a:off x="101576" y="6248926"/>
            <a:ext cx="8642350" cy="492443"/>
          </a:xfrm>
          <a:prstGeom prst="rect">
            <a:avLst/>
          </a:prstGeom>
        </p:spPr>
        <p:txBody>
          <a:bodyPr lIns="0" tIns="0" rIns="0" bIns="0" anchor="b" anchorCtr="0">
            <a:spAutoFit/>
          </a:bodyPr>
          <a:lstStyle/>
          <a:p>
            <a:r>
              <a:rPr lang="da-DK" sz="1200" b="1" dirty="0" smtClean="0">
                <a:solidFill>
                  <a:srgbClr val="002060"/>
                </a:solidFill>
              </a:rPr>
              <a:t>AINE = droga antiinflamatoria no-esteroidea</a:t>
            </a:r>
            <a:endParaRPr lang="da-DK" sz="1200" b="1" dirty="0">
              <a:solidFill>
                <a:srgbClr val="002060"/>
              </a:solidFill>
            </a:endParaRPr>
          </a:p>
          <a:p>
            <a:r>
              <a:rPr lang="da-DK" sz="1000" dirty="0" smtClean="0">
                <a:solidFill>
                  <a:srgbClr val="002060"/>
                </a:solidFill>
              </a:rPr>
              <a:t>Chou </a:t>
            </a:r>
            <a:r>
              <a:rPr lang="da-DK" sz="1000" dirty="0">
                <a:solidFill>
                  <a:srgbClr val="002060"/>
                </a:solidFill>
              </a:rPr>
              <a:t>R </a:t>
            </a:r>
            <a:r>
              <a:rPr lang="da-DK" sz="1000" i="1" dirty="0">
                <a:solidFill>
                  <a:srgbClr val="002060"/>
                </a:solidFill>
              </a:rPr>
              <a:t>et al. Ann Intern Med</a:t>
            </a:r>
            <a:r>
              <a:rPr lang="da-DK" sz="1000" dirty="0">
                <a:solidFill>
                  <a:srgbClr val="002060"/>
                </a:solidFill>
              </a:rPr>
              <a:t> 2007; 147(7):</a:t>
            </a:r>
            <a:r>
              <a:rPr lang="da-DK" sz="1000" dirty="0" smtClean="0">
                <a:solidFill>
                  <a:srgbClr val="002060"/>
                </a:solidFill>
              </a:rPr>
              <a:t>505-14; </a:t>
            </a:r>
            <a:r>
              <a:rPr lang="en-CA" sz="1000" dirty="0" smtClean="0">
                <a:solidFill>
                  <a:srgbClr val="002060"/>
                </a:solidFill>
              </a:rPr>
              <a:t>Jamison </a:t>
            </a:r>
            <a:r>
              <a:rPr lang="en-CA" sz="1000" dirty="0">
                <a:solidFill>
                  <a:srgbClr val="002060"/>
                </a:solidFill>
              </a:rPr>
              <a:t>RN </a:t>
            </a:r>
            <a:r>
              <a:rPr lang="en-CA" sz="1000" i="1" dirty="0">
                <a:solidFill>
                  <a:srgbClr val="002060"/>
                </a:solidFill>
              </a:rPr>
              <a:t>et al. Spine (Phila Pa 1976)</a:t>
            </a:r>
            <a:r>
              <a:rPr lang="en-CA" sz="1000" dirty="0">
                <a:solidFill>
                  <a:srgbClr val="002060"/>
                </a:solidFill>
              </a:rPr>
              <a:t> 1998; 23(23):</a:t>
            </a:r>
            <a:r>
              <a:rPr lang="en-CA" sz="1000" dirty="0" smtClean="0">
                <a:solidFill>
                  <a:srgbClr val="002060"/>
                </a:solidFill>
              </a:rPr>
              <a:t>2591-600 </a:t>
            </a:r>
            <a:br>
              <a:rPr lang="en-CA" sz="1000" dirty="0" smtClean="0">
                <a:solidFill>
                  <a:srgbClr val="002060"/>
                </a:solidFill>
              </a:rPr>
            </a:br>
            <a:r>
              <a:rPr lang="da-DK" sz="1000" dirty="0" smtClean="0">
                <a:solidFill>
                  <a:srgbClr val="002060"/>
                </a:solidFill>
              </a:rPr>
              <a:t>van </a:t>
            </a:r>
            <a:r>
              <a:rPr lang="da-DK" sz="1000" dirty="0">
                <a:solidFill>
                  <a:srgbClr val="002060"/>
                </a:solidFill>
              </a:rPr>
              <a:t>Tulder MW </a:t>
            </a:r>
            <a:r>
              <a:rPr lang="da-DK" sz="1000" i="1" dirty="0">
                <a:solidFill>
                  <a:srgbClr val="002060"/>
                </a:solidFill>
              </a:rPr>
              <a:t>et al. Cochrane Database Syst Rev</a:t>
            </a:r>
            <a:r>
              <a:rPr lang="da-DK" sz="1000" dirty="0">
                <a:solidFill>
                  <a:srgbClr val="002060"/>
                </a:solidFill>
              </a:rPr>
              <a:t> 2000; 2:CD000396</a:t>
            </a:r>
            <a:r>
              <a:rPr lang="en-CA" sz="1000" dirty="0" smtClean="0">
                <a:solidFill>
                  <a:srgbClr val="002060"/>
                </a:solidFill>
              </a:rPr>
              <a:t>.</a:t>
            </a:r>
            <a:endParaRPr lang="en-CA" sz="1000" dirty="0">
              <a:solidFill>
                <a:srgbClr val="002060"/>
              </a:solidFill>
            </a:endParaRPr>
          </a:p>
        </p:txBody>
      </p:sp>
    </p:spTree>
    <p:extLst>
      <p:ext uri="{BB962C8B-B14F-4D97-AF65-F5344CB8AC3E}">
        <p14:creationId xmlns:p14="http://schemas.microsoft.com/office/powerpoint/2010/main" val="256311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Metas del Tratamiento</a:t>
            </a:r>
            <a:endParaRPr lang="es-MX" sz="4800" noProof="0" dirty="0">
              <a:solidFill>
                <a:schemeClr val="tx1">
                  <a:lumMod val="50000"/>
                </a:schemeClr>
              </a:solidFill>
            </a:endParaRPr>
          </a:p>
        </p:txBody>
      </p:sp>
    </p:spTree>
    <p:extLst>
      <p:ext uri="{BB962C8B-B14F-4D97-AF65-F5344CB8AC3E}">
        <p14:creationId xmlns:p14="http://schemas.microsoft.com/office/powerpoint/2010/main" val="2681552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63575" y="26064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Terapias No Recomendadas para </a:t>
            </a:r>
            <a:br>
              <a:rPr kumimoji="0" lang="es-MX" sz="4400" b="0" i="0" u="none" strike="noStrike" kern="1200" cap="none" spc="0" normalizeH="0" baseline="0" noProof="0" dirty="0" smtClean="0">
                <a:ln>
                  <a:noFill/>
                </a:ln>
                <a:solidFill>
                  <a:srgbClr val="002060"/>
                </a:solidFill>
                <a:effectLst/>
                <a:uLnTx/>
                <a:uFillTx/>
                <a:latin typeface="+mj-lt"/>
                <a:ea typeface="+mj-ea"/>
                <a:cs typeface="+mj-cs"/>
              </a:rPr>
            </a:br>
            <a:r>
              <a:rPr kumimoji="0" lang="es-MX" sz="4400" b="0" i="0" u="none" strike="noStrike" kern="1200" cap="none" spc="0" normalizeH="0" baseline="0" noProof="0" dirty="0" smtClean="0">
                <a:ln>
                  <a:noFill/>
                </a:ln>
                <a:solidFill>
                  <a:srgbClr val="002060"/>
                </a:solidFill>
                <a:effectLst/>
                <a:uLnTx/>
                <a:uFillTx/>
                <a:latin typeface="+mj-lt"/>
                <a:ea typeface="+mj-ea"/>
                <a:cs typeface="+mj-cs"/>
              </a:rPr>
              <a:t>Lumbalgia</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6"/>
          <p:cNvSpPr>
            <a:spLocks noChangeArrowheads="1"/>
          </p:cNvSpPr>
          <p:nvPr/>
        </p:nvSpPr>
        <p:spPr bwMode="auto">
          <a:xfrm>
            <a:off x="179512" y="5941149"/>
            <a:ext cx="86423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b">
            <a:spAutoFit/>
          </a:bodyPr>
          <a:lstStyle/>
          <a:p>
            <a:pPr marL="0" lvl="4"/>
            <a:r>
              <a:rPr lang="da-DK" sz="1200" b="1" dirty="0" smtClean="0">
                <a:solidFill>
                  <a:srgbClr val="002060"/>
                </a:solidFill>
              </a:rPr>
              <a:t>ASA = ácido acetilsalicílico</a:t>
            </a:r>
          </a:p>
          <a:p>
            <a:pPr marL="0" lvl="4"/>
            <a:r>
              <a:rPr lang="da-DK" sz="1000" dirty="0" smtClean="0">
                <a:solidFill>
                  <a:srgbClr val="002060"/>
                </a:solidFill>
              </a:rPr>
              <a:t>Arbus L </a:t>
            </a:r>
            <a:r>
              <a:rPr lang="da-DK" sz="1000" i="1" dirty="0" smtClean="0">
                <a:solidFill>
                  <a:srgbClr val="002060"/>
                </a:solidFill>
              </a:rPr>
              <a:t>et al. Clin estudios J </a:t>
            </a:r>
            <a:r>
              <a:rPr lang="da-DK" sz="1000" dirty="0" smtClean="0">
                <a:solidFill>
                  <a:srgbClr val="002060"/>
                </a:solidFill>
              </a:rPr>
              <a:t>1990; 27:258-67; </a:t>
            </a:r>
            <a:r>
              <a:rPr lang="sv-SE" sz="1000" dirty="0" smtClean="0">
                <a:solidFill>
                  <a:srgbClr val="002060"/>
                </a:solidFill>
              </a:rPr>
              <a:t>Chou R </a:t>
            </a:r>
            <a:r>
              <a:rPr lang="sv-SE" sz="1000" i="1" dirty="0" smtClean="0">
                <a:solidFill>
                  <a:srgbClr val="002060"/>
                </a:solidFill>
              </a:rPr>
              <a:t>et al. Ann Intern Med </a:t>
            </a:r>
            <a:r>
              <a:rPr lang="sv-SE" sz="1000" dirty="0" smtClean="0">
                <a:solidFill>
                  <a:srgbClr val="002060"/>
                </a:solidFill>
              </a:rPr>
              <a:t>2007; 147(7):505-14; </a:t>
            </a:r>
            <a:r>
              <a:rPr lang="en-US" sz="1000" dirty="0" smtClean="0">
                <a:solidFill>
                  <a:srgbClr val="002060"/>
                </a:solidFill>
              </a:rPr>
              <a:t>Derry S </a:t>
            </a:r>
            <a:r>
              <a:rPr lang="en-US" sz="1000" i="1" dirty="0" smtClean="0">
                <a:solidFill>
                  <a:srgbClr val="002060"/>
                </a:solidFill>
              </a:rPr>
              <a:t>et al. BMJ </a:t>
            </a:r>
            <a:r>
              <a:rPr lang="en-US" sz="1000" dirty="0" smtClean="0">
                <a:solidFill>
                  <a:srgbClr val="002060"/>
                </a:solidFill>
              </a:rPr>
              <a:t>2000; 321(7270):1183-7;</a:t>
            </a:r>
          </a:p>
          <a:p>
            <a:pPr marL="0" lvl="4"/>
            <a:r>
              <a:rPr lang="en-US" sz="1000" dirty="0" smtClean="0">
                <a:solidFill>
                  <a:srgbClr val="002060"/>
                </a:solidFill>
              </a:rPr>
              <a:t>Evans DP </a:t>
            </a:r>
            <a:r>
              <a:rPr lang="en-US" sz="1000" i="1" dirty="0" smtClean="0">
                <a:solidFill>
                  <a:srgbClr val="002060"/>
                </a:solidFill>
              </a:rPr>
              <a:t>et al. Curr Med Res Opin</a:t>
            </a:r>
            <a:r>
              <a:rPr lang="en-US" sz="1000" dirty="0" smtClean="0">
                <a:solidFill>
                  <a:srgbClr val="002060"/>
                </a:solidFill>
              </a:rPr>
              <a:t> 1980; 6(8):540-7; </a:t>
            </a:r>
            <a:r>
              <a:rPr lang="da-DK" sz="1000" dirty="0" smtClean="0">
                <a:solidFill>
                  <a:srgbClr val="002060"/>
                </a:solidFill>
              </a:rPr>
              <a:t>Finckh A </a:t>
            </a:r>
            <a:r>
              <a:rPr lang="da-DK" sz="1000" i="1" dirty="0" smtClean="0">
                <a:solidFill>
                  <a:srgbClr val="002060"/>
                </a:solidFill>
              </a:rPr>
              <a:t>et al. Spine (Phila PA 1976). </a:t>
            </a:r>
            <a:r>
              <a:rPr lang="da-DK" sz="1000" dirty="0" smtClean="0">
                <a:solidFill>
                  <a:srgbClr val="002060"/>
                </a:solidFill>
              </a:rPr>
              <a:t>2006; 31(4):377-81;</a:t>
            </a:r>
          </a:p>
          <a:p>
            <a:pPr marL="0" lvl="4"/>
            <a:r>
              <a:rPr lang="da-DK" sz="1000" dirty="0" smtClean="0">
                <a:solidFill>
                  <a:srgbClr val="002060"/>
                </a:solidFill>
              </a:rPr>
              <a:t>Friedman BW </a:t>
            </a:r>
            <a:r>
              <a:rPr lang="da-DK" sz="1000" i="1" dirty="0" smtClean="0">
                <a:solidFill>
                  <a:srgbClr val="002060"/>
                </a:solidFill>
              </a:rPr>
              <a:t>et al. J Emerg Med</a:t>
            </a:r>
            <a:r>
              <a:rPr lang="da-DK" sz="1000" dirty="0" smtClean="0">
                <a:solidFill>
                  <a:srgbClr val="002060"/>
                </a:solidFill>
              </a:rPr>
              <a:t> 2006; 31(4):365-70; Haimovic IC, Beresford HR</a:t>
            </a:r>
            <a:r>
              <a:rPr lang="da-DK" sz="1000" i="1" dirty="0" smtClean="0">
                <a:solidFill>
                  <a:srgbClr val="002060"/>
                </a:solidFill>
              </a:rPr>
              <a:t>. Neurology </a:t>
            </a:r>
            <a:r>
              <a:rPr lang="da-DK" sz="1000" dirty="0" smtClean="0">
                <a:solidFill>
                  <a:srgbClr val="002060"/>
                </a:solidFill>
              </a:rPr>
              <a:t>1986; 36(12):1593-4;</a:t>
            </a:r>
          </a:p>
          <a:p>
            <a:pPr marL="0" lvl="4"/>
            <a:r>
              <a:rPr lang="da-DK" sz="1000" dirty="0" smtClean="0">
                <a:solidFill>
                  <a:srgbClr val="002060"/>
                </a:solidFill>
              </a:rPr>
              <a:t>Medina Santillán R </a:t>
            </a:r>
            <a:r>
              <a:rPr lang="da-DK" sz="1000" i="1" dirty="0" smtClean="0">
                <a:solidFill>
                  <a:srgbClr val="002060"/>
                </a:solidFill>
              </a:rPr>
              <a:t>et al. Proc West Pharmacol Soc</a:t>
            </a:r>
            <a:r>
              <a:rPr lang="da-DK" sz="1000" dirty="0" smtClean="0">
                <a:solidFill>
                  <a:srgbClr val="002060"/>
                </a:solidFill>
              </a:rPr>
              <a:t> 2000; 43:69-70.</a:t>
            </a:r>
            <a:endParaRPr lang="en-US" sz="1000" dirty="0">
              <a:solidFill>
                <a:srgbClr val="002060"/>
              </a:solidFill>
            </a:endParaRPr>
          </a:p>
        </p:txBody>
      </p:sp>
      <p:sp>
        <p:nvSpPr>
          <p:cNvPr id="10" name="Slide Number Placeholder 1"/>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50</a:t>
            </a:fld>
            <a:endParaRPr lang="en-CA" dirty="0">
              <a:solidFill>
                <a:prstClr val="black"/>
              </a:solidFill>
            </a:endParaRPr>
          </a:p>
        </p:txBody>
      </p:sp>
      <p:graphicFrame>
        <p:nvGraphicFramePr>
          <p:cNvPr id="11" name="Table 5"/>
          <p:cNvGraphicFramePr>
            <a:graphicFrameLocks noGrp="1"/>
          </p:cNvGraphicFramePr>
          <p:nvPr>
            <p:extLst>
              <p:ext uri="{D42A27DB-BD31-4B8C-83A1-F6EECF244321}">
                <p14:modId xmlns:p14="http://schemas.microsoft.com/office/powerpoint/2010/main" val="292151694"/>
              </p:ext>
            </p:extLst>
          </p:nvPr>
        </p:nvGraphicFramePr>
        <p:xfrm>
          <a:off x="250825" y="1628800"/>
          <a:ext cx="8640000" cy="2438400"/>
        </p:xfrm>
        <a:graphic>
          <a:graphicData uri="http://schemas.openxmlformats.org/drawingml/2006/table">
            <a:tbl>
              <a:tblPr firstRow="1" bandRow="1">
                <a:tableStyleId>{5C22544A-7EE6-4342-B048-85BDC9FD1C3A}</a:tableStyleId>
              </a:tblPr>
              <a:tblGrid>
                <a:gridCol w="2880000"/>
                <a:gridCol w="2880000"/>
                <a:gridCol w="2880000"/>
              </a:tblGrid>
              <a:tr h="432000">
                <a:tc>
                  <a:txBody>
                    <a:bodyPr/>
                    <a:lstStyle/>
                    <a:p>
                      <a:pPr algn="ctr"/>
                      <a:r>
                        <a:rPr lang="es-MX" sz="2000" noProof="0" dirty="0" smtClean="0"/>
                        <a:t>ASA</a:t>
                      </a:r>
                      <a:endParaRPr lang="es-MX" sz="2000" noProof="0" dirty="0"/>
                    </a:p>
                  </a:txBody>
                  <a:tcPr anchor="ctr"/>
                </a:tc>
                <a:tc>
                  <a:txBody>
                    <a:bodyPr/>
                    <a:lstStyle/>
                    <a:p>
                      <a:pPr algn="ctr"/>
                      <a:r>
                        <a:rPr lang="es-MX" sz="2000" noProof="0" dirty="0" smtClean="0"/>
                        <a:t>Benzodiacepinas</a:t>
                      </a:r>
                      <a:endParaRPr lang="es-MX" sz="2000" noProof="0" dirty="0"/>
                    </a:p>
                  </a:txBody>
                  <a:tcPr anchor="ctr"/>
                </a:tc>
                <a:tc>
                  <a:txBody>
                    <a:bodyPr/>
                    <a:lstStyle/>
                    <a:p>
                      <a:pPr algn="ctr"/>
                      <a:r>
                        <a:rPr lang="es-MX" sz="2000" noProof="0" dirty="0" smtClean="0"/>
                        <a:t>Corticosteroides Sistémicos</a:t>
                      </a:r>
                      <a:endParaRPr lang="es-MX" sz="2000" noProof="0" dirty="0"/>
                    </a:p>
                  </a:txBody>
                  <a:tcPr anchor="ctr"/>
                </a:tc>
              </a:tr>
              <a:tr h="370840">
                <a:tc>
                  <a:txBody>
                    <a:bodyPr/>
                    <a:lstStyle/>
                    <a:p>
                      <a:pPr marL="203200" indent="-203200">
                        <a:buFont typeface="Arial" pitchFamily="34" charset="0"/>
                        <a:buChar char="•"/>
                      </a:pPr>
                      <a:r>
                        <a:rPr lang="es-MX" sz="1800" b="0" noProof="0" dirty="0" smtClean="0"/>
                        <a:t>Evidencia insuficiencia para permitir la recomendación de su uso como analgésico en p</a:t>
                      </a:r>
                      <a:r>
                        <a:rPr lang="es-MX" sz="1800" b="0" baseline="0" noProof="0" dirty="0" smtClean="0"/>
                        <a:t>acientes con </a:t>
                      </a:r>
                      <a:br>
                        <a:rPr lang="es-MX" sz="1800" b="0" baseline="0" noProof="0" dirty="0" smtClean="0"/>
                      </a:br>
                      <a:r>
                        <a:rPr lang="es-MX" sz="1800" b="0" baseline="0" noProof="0" dirty="0" smtClean="0"/>
                        <a:t>lumbalgia</a:t>
                      </a:r>
                      <a:endParaRPr lang="es-MX" sz="1800" b="0" noProof="0" dirty="0" smtClean="0"/>
                    </a:p>
                  </a:txBody>
                  <a:tcPr/>
                </a:tc>
                <a:tc>
                  <a:txBody>
                    <a:bodyPr/>
                    <a:lstStyle/>
                    <a:p>
                      <a:pPr marL="203200" marR="0" indent="-2032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de abuso,</a:t>
                      </a:r>
                      <a:r>
                        <a:rPr lang="es-MX" sz="1800" b="0" kern="1200" baseline="0" noProof="0" dirty="0" smtClean="0">
                          <a:solidFill>
                            <a:schemeClr val="dk1"/>
                          </a:solidFill>
                          <a:effectLst/>
                          <a:latin typeface="+mn-lt"/>
                          <a:ea typeface="+mn-ea"/>
                          <a:cs typeface="+mn-cs"/>
                        </a:rPr>
                        <a:t> adicción y tolerancia</a:t>
                      </a:r>
                      <a:endParaRPr lang="es-MX" sz="1800" b="0" noProof="0" dirty="0"/>
                    </a:p>
                  </a:txBody>
                  <a:tcPr/>
                </a:tc>
                <a:tc>
                  <a:txBody>
                    <a:bodyPr/>
                    <a:lstStyle/>
                    <a:p>
                      <a:pPr marL="203200" indent="-203200">
                        <a:buFont typeface="Arial" pitchFamily="34" charset="0"/>
                        <a:buChar char="•"/>
                      </a:pPr>
                      <a:r>
                        <a:rPr lang="es-MX" sz="1800" b="0" kern="1200" noProof="0" dirty="0" smtClean="0">
                          <a:solidFill>
                            <a:schemeClr val="dk1"/>
                          </a:solidFill>
                          <a:effectLst/>
                          <a:latin typeface="+mn-lt"/>
                          <a:ea typeface="+mn-ea"/>
                          <a:cs typeface="+mn-cs"/>
                        </a:rPr>
                        <a:t>Oral o parenteral</a:t>
                      </a:r>
                    </a:p>
                    <a:p>
                      <a:pPr marL="203200" indent="-203200">
                        <a:buFont typeface="Arial" pitchFamily="34" charset="0"/>
                        <a:buChar char="•"/>
                      </a:pPr>
                      <a:r>
                        <a:rPr lang="es-MX" sz="1800" b="0" kern="1200" noProof="0" dirty="0" smtClean="0">
                          <a:solidFill>
                            <a:schemeClr val="dk1"/>
                          </a:solidFill>
                          <a:effectLst/>
                          <a:latin typeface="+mn-lt"/>
                          <a:ea typeface="+mn-ea"/>
                          <a:cs typeface="+mn-cs"/>
                        </a:rPr>
                        <a:t>No más efectivo que el placebo</a:t>
                      </a:r>
                      <a:endParaRPr lang="es-MX" sz="1800" b="0" noProof="0" dirty="0"/>
                    </a:p>
                  </a:txBody>
                  <a:tcPr/>
                </a:tc>
              </a:tr>
            </a:tbl>
          </a:graphicData>
        </a:graphic>
      </p:graphicFrame>
    </p:spTree>
    <p:extLst>
      <p:ext uri="{BB962C8B-B14F-4D97-AF65-F5344CB8AC3E}">
        <p14:creationId xmlns:p14="http://schemas.microsoft.com/office/powerpoint/2010/main" val="7894022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51</a:t>
            </a:fld>
            <a:endParaRPr lang="en-CA" dirty="0">
              <a:solidFill>
                <a:prstClr val="black"/>
              </a:solidFill>
            </a:endParaRPr>
          </a:p>
        </p:txBody>
      </p:sp>
      <p:sp>
        <p:nvSpPr>
          <p:cNvPr id="5" name="Title 4"/>
          <p:cNvSpPr>
            <a:spLocks noGrp="1"/>
          </p:cNvSpPr>
          <p:nvPr>
            <p:ph type="title"/>
          </p:nvPr>
        </p:nvSpPr>
        <p:spPr/>
        <p:txBody>
          <a:bodyPr>
            <a:normAutofit fontScale="90000"/>
          </a:bodyPr>
          <a:lstStyle/>
          <a:p>
            <a:r>
              <a:rPr lang="es-MX" noProof="0" dirty="0" smtClean="0"/>
              <a:t>Tratamiento Farmacológico de </a:t>
            </a:r>
            <a:br>
              <a:rPr lang="es-MX" noProof="0" dirty="0" smtClean="0"/>
            </a:br>
            <a:r>
              <a:rPr lang="es-MX" noProof="0" dirty="0" smtClean="0"/>
              <a:t>Lumbalgia</a:t>
            </a:r>
            <a:endParaRPr lang="es-MX" sz="1800" b="0" noProof="0"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B3661B37-38BF-421F-9EFE-18817586476B}" type="slidenum">
              <a:rPr lang="en-US" smtClean="0"/>
              <a:pPr>
                <a:defRPr/>
              </a:pPr>
              <a:t>51</a:t>
            </a:fld>
            <a:endParaRPr lang="en-US" dirty="0"/>
          </a:p>
        </p:txBody>
      </p:sp>
      <p:sp>
        <p:nvSpPr>
          <p:cNvPr id="7" name="Rectangle 6"/>
          <p:cNvSpPr/>
          <p:nvPr/>
        </p:nvSpPr>
        <p:spPr>
          <a:xfrm>
            <a:off x="107504" y="5859269"/>
            <a:ext cx="8209334" cy="954107"/>
          </a:xfrm>
          <a:prstGeom prst="rect">
            <a:avLst/>
          </a:prstGeom>
        </p:spPr>
        <p:txBody>
          <a:bodyPr wrap="square" lIns="0" tIns="0" rIns="0" bIns="0" anchor="b" anchorCtr="0">
            <a:spAutoFit/>
          </a:bodyPr>
          <a:lstStyle/>
          <a:p>
            <a:r>
              <a:rPr lang="es-MX" sz="1200" b="1" dirty="0" smtClean="0">
                <a:solidFill>
                  <a:srgbClr val="002060"/>
                </a:solidFill>
              </a:rPr>
              <a:t>Coxib = Inhibidor específico de COX-2; AINEne = droga antiinflamatoria no-esteroidea no-selectiva</a:t>
            </a:r>
          </a:p>
          <a:p>
            <a:r>
              <a:rPr lang="en-US" sz="1000" dirty="0" smtClean="0">
                <a:solidFill>
                  <a:srgbClr val="002060"/>
                </a:solidFill>
              </a:rPr>
              <a:t>Chou R </a:t>
            </a:r>
            <a:r>
              <a:rPr lang="en-US" sz="1000" i="1" dirty="0" smtClean="0">
                <a:solidFill>
                  <a:srgbClr val="002060"/>
                </a:solidFill>
              </a:rPr>
              <a:t>et al. Spine (Phila Pa 1976)</a:t>
            </a:r>
            <a:r>
              <a:rPr lang="en-US" sz="1000" dirty="0" smtClean="0">
                <a:solidFill>
                  <a:srgbClr val="002060"/>
                </a:solidFill>
              </a:rPr>
              <a:t> 2009; 34(10):1066-77; Manchikanti L </a:t>
            </a:r>
            <a:r>
              <a:rPr lang="en-US" sz="1000" i="1" dirty="0" smtClean="0">
                <a:solidFill>
                  <a:srgbClr val="002060"/>
                </a:solidFill>
              </a:rPr>
              <a:t>et al. Pain Physician</a:t>
            </a:r>
            <a:r>
              <a:rPr lang="en-US" sz="1000" dirty="0" smtClean="0">
                <a:solidFill>
                  <a:srgbClr val="002060"/>
                </a:solidFill>
              </a:rPr>
              <a:t> 2009; 12(4):699-802; </a:t>
            </a:r>
            <a:br>
              <a:rPr lang="en-US" sz="1000" dirty="0" smtClean="0">
                <a:solidFill>
                  <a:srgbClr val="002060"/>
                </a:solidFill>
              </a:rPr>
            </a:br>
            <a:r>
              <a:rPr lang="en-US" sz="1000" dirty="0" smtClean="0">
                <a:solidFill>
                  <a:srgbClr val="002060"/>
                </a:solidFill>
              </a:rPr>
              <a:t>Ramos-Remus CR </a:t>
            </a:r>
            <a:r>
              <a:rPr lang="en-US" sz="1000" i="1" dirty="0" smtClean="0">
                <a:solidFill>
                  <a:srgbClr val="002060"/>
                </a:solidFill>
              </a:rPr>
              <a:t>et al. Curr Med Res Opin</a:t>
            </a:r>
            <a:r>
              <a:rPr lang="en-US" sz="1000" dirty="0" smtClean="0">
                <a:solidFill>
                  <a:srgbClr val="002060"/>
                </a:solidFill>
              </a:rPr>
              <a:t> 2004; 20(5):691-8; Romanò CL </a:t>
            </a:r>
            <a:r>
              <a:rPr lang="en-US" sz="1000" i="1" dirty="0" smtClean="0">
                <a:solidFill>
                  <a:srgbClr val="002060"/>
                </a:solidFill>
              </a:rPr>
              <a:t>et al. J Orthop Traumatol</a:t>
            </a:r>
            <a:r>
              <a:rPr lang="en-US" sz="1000" dirty="0" smtClean="0">
                <a:solidFill>
                  <a:srgbClr val="002060"/>
                </a:solidFill>
              </a:rPr>
              <a:t> 2009; 10(4):185-91; </a:t>
            </a:r>
            <a:br>
              <a:rPr lang="en-US" sz="1000" dirty="0" smtClean="0">
                <a:solidFill>
                  <a:srgbClr val="002060"/>
                </a:solidFill>
              </a:rPr>
            </a:br>
            <a:r>
              <a:rPr lang="en-CA" sz="1000" dirty="0" smtClean="0">
                <a:solidFill>
                  <a:srgbClr val="002060"/>
                </a:solidFill>
              </a:rPr>
              <a:t>Sakamoto C, Soen S. </a:t>
            </a:r>
            <a:r>
              <a:rPr lang="en-CA" sz="1000" i="1" dirty="0" smtClean="0">
                <a:solidFill>
                  <a:srgbClr val="002060"/>
                </a:solidFill>
              </a:rPr>
              <a:t>Digestion</a:t>
            </a:r>
            <a:r>
              <a:rPr lang="en-CA" sz="1000" dirty="0" smtClean="0">
                <a:solidFill>
                  <a:srgbClr val="002060"/>
                </a:solidFill>
              </a:rPr>
              <a:t> 2011; 83(1-2):108-23; Savigny P </a:t>
            </a:r>
            <a:r>
              <a:rPr lang="en-CA" sz="1000" i="1" dirty="0" smtClean="0">
                <a:solidFill>
                  <a:srgbClr val="002060"/>
                </a:solidFill>
              </a:rPr>
              <a:t>et al. Low Back Pain: Early Management of Persistent Non-specific Low Back Pain. </a:t>
            </a:r>
            <a:r>
              <a:rPr lang="en-CA" sz="1000" dirty="0" smtClean="0">
                <a:solidFill>
                  <a:srgbClr val="002060"/>
                </a:solidFill>
              </a:rPr>
              <a:t>National Collaborating Centre for Primary Care and Royal College of General Practitioners; London, UK: 2009; </a:t>
            </a:r>
            <a:br>
              <a:rPr lang="en-CA" sz="1000" dirty="0" smtClean="0">
                <a:solidFill>
                  <a:srgbClr val="002060"/>
                </a:solidFill>
              </a:rPr>
            </a:br>
            <a:r>
              <a:rPr lang="en-CA" sz="1000" dirty="0" smtClean="0">
                <a:solidFill>
                  <a:srgbClr val="002060"/>
                </a:solidFill>
                <a:ea typeface="MS PGothic" pitchFamily="34" charset="-128"/>
              </a:rPr>
              <a:t>Toward Optimized Practice. </a:t>
            </a:r>
            <a:r>
              <a:rPr lang="en-CA" sz="1000" i="1" dirty="0" smtClean="0">
                <a:solidFill>
                  <a:srgbClr val="002060"/>
                </a:solidFill>
                <a:ea typeface="MS PGothic" pitchFamily="34" charset="-128"/>
              </a:rPr>
              <a:t>Guidelines for the Evidence-Informed Primary Care Management of Low Back Pain. </a:t>
            </a:r>
            <a:r>
              <a:rPr lang="en-CA" sz="1000" dirty="0" smtClean="0">
                <a:solidFill>
                  <a:srgbClr val="002060"/>
                </a:solidFill>
                <a:ea typeface="MS PGothic" pitchFamily="34" charset="-128"/>
              </a:rPr>
              <a:t>Edmonton, AB: 2009.</a:t>
            </a:r>
            <a:endParaRPr lang="en-CA" sz="1000"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24386955"/>
              </p:ext>
            </p:extLst>
          </p:nvPr>
        </p:nvGraphicFramePr>
        <p:xfrm>
          <a:off x="251520" y="1628800"/>
          <a:ext cx="8460296" cy="4033428"/>
        </p:xfrm>
        <a:graphic>
          <a:graphicData uri="http://schemas.openxmlformats.org/drawingml/2006/table">
            <a:tbl>
              <a:tblPr firstRow="1" bandRow="1">
                <a:tableStyleId>{5C22544A-7EE6-4342-B048-85BDC9FD1C3A}</a:tableStyleId>
              </a:tblPr>
              <a:tblGrid>
                <a:gridCol w="2664296"/>
                <a:gridCol w="4140000"/>
                <a:gridCol w="1656000"/>
              </a:tblGrid>
              <a:tr h="370840">
                <a:tc>
                  <a:txBody>
                    <a:bodyPr/>
                    <a:lstStyle/>
                    <a:p>
                      <a:pPr algn="ctr"/>
                      <a:r>
                        <a:rPr lang="es-MX" sz="1600" noProof="0" dirty="0" smtClean="0"/>
                        <a:t>Droga</a:t>
                      </a:r>
                      <a:endParaRPr lang="es-MX" sz="1600" noProof="0" dirty="0"/>
                    </a:p>
                  </a:txBody>
                  <a:tcPr anchor="ctr"/>
                </a:tc>
                <a:tc>
                  <a:txBody>
                    <a:bodyPr/>
                    <a:lstStyle/>
                    <a:p>
                      <a:pPr algn="ctr"/>
                      <a:r>
                        <a:rPr lang="es-MX" sz="1600" noProof="0" dirty="0" smtClean="0"/>
                        <a:t>Detalles</a:t>
                      </a:r>
                      <a:endParaRPr lang="es-MX" sz="1600" noProof="0" dirty="0"/>
                    </a:p>
                  </a:txBody>
                  <a:tcPr anchor="ctr"/>
                </a:tc>
                <a:tc>
                  <a:txBody>
                    <a:bodyPr/>
                    <a:lstStyle/>
                    <a:p>
                      <a:pPr algn="ctr"/>
                      <a:r>
                        <a:rPr lang="es-MX" sz="1600" noProof="0" dirty="0" smtClean="0"/>
                        <a:t>Nivel de evidencia</a:t>
                      </a:r>
                      <a:endParaRPr lang="es-MX" sz="1600" noProof="0" dirty="0"/>
                    </a:p>
                  </a:txBody>
                  <a:tcPr anchor="ctr"/>
                </a:tc>
              </a:tr>
              <a:tr h="68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AINEne</a:t>
                      </a:r>
                    </a:p>
                  </a:txBody>
                  <a:tcPr marT="45717" marB="45717"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Puede reducir el dolor en lumbalgia crónica</a:t>
                      </a:r>
                    </a:p>
                  </a:txBody>
                  <a:tcPr marT="45717" marB="45717"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Moderado</a:t>
                      </a:r>
                    </a:p>
                  </a:txBody>
                  <a:tcPr marT="45717" marB="45717" anchor="ctr" horzOverflow="overflow"/>
                </a:tc>
              </a:tr>
              <a:tr h="972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Coxibs</a:t>
                      </a:r>
                    </a:p>
                  </a:txBody>
                  <a:tcPr marT="45717" marB="45717" anchor="ctr" horzOverflow="overflow"/>
                </a:tc>
                <a:tc>
                  <a:txBody>
                    <a:bodyPr/>
                    <a:lstStyle/>
                    <a:p>
                      <a:pPr marL="180975" marR="0" lvl="0" indent="-180975"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Mejor analgesia vs. AINEne</a:t>
                      </a: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Consumo reducido de terapia concurrente</a:t>
                      </a:r>
                    </a:p>
                  </a:txBody>
                  <a:tcPr marT="45717" marB="45717"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Moderado</a:t>
                      </a:r>
                    </a:p>
                  </a:txBody>
                  <a:tcPr marT="45717" marB="4571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Benzodiacepinas</a:t>
                      </a:r>
                    </a:p>
                  </a:txBody>
                  <a:tcPr marT="45717" marB="45717" anchor="ctr" horzOverflow="overflow"/>
                </a:tc>
                <a:tc>
                  <a:txBody>
                    <a:bodyPr/>
                    <a:lstStyle/>
                    <a:p>
                      <a:pPr marL="180975" marR="0" lvl="0" indent="-180975"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Puede reducir el dolor en el corto plazo en </a:t>
                      </a:r>
                      <a:br>
                        <a:rPr kumimoji="0" lang="es-MX" sz="1600" b="0" i="0" u="none" strike="noStrike" cap="none" normalizeH="0" baseline="0" noProof="0" dirty="0" smtClean="0">
                          <a:ln>
                            <a:noFill/>
                          </a:ln>
                          <a:solidFill>
                            <a:schemeClr val="bg1"/>
                          </a:solidFill>
                          <a:effectLst/>
                          <a:latin typeface="+mn-lt"/>
                          <a:ea typeface="ＭＳ Ｐゴシック" pitchFamily="34" charset="-128"/>
                        </a:rPr>
                      </a:br>
                      <a:r>
                        <a:rPr kumimoji="0" lang="es-MX" sz="1600" b="0" i="0" u="none" strike="noStrike" cap="none" normalizeH="0" baseline="0" noProof="0" dirty="0" smtClean="0">
                          <a:ln>
                            <a:noFill/>
                          </a:ln>
                          <a:solidFill>
                            <a:schemeClr val="bg1"/>
                          </a:solidFill>
                          <a:effectLst/>
                          <a:latin typeface="+mn-lt"/>
                          <a:ea typeface="ＭＳ Ｐゴシック" pitchFamily="34" charset="-128"/>
                        </a:rPr>
                        <a:t>lumbalgia no-específica</a:t>
                      </a: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El riesgo de efectos adversos no es claro</a:t>
                      </a:r>
                    </a:p>
                  </a:txBody>
                  <a:tcPr marT="45717" marB="45717"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Moderado</a:t>
                      </a:r>
                    </a:p>
                  </a:txBody>
                  <a:tcPr marT="45717" marB="4571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Acetaminofén</a:t>
                      </a:r>
                    </a:p>
                  </a:txBody>
                  <a:tcPr marT="45717" marB="45717" anchor="ctr" horzOverflow="overflow"/>
                </a:tc>
                <a:tc>
                  <a:txBody>
                    <a:bodyPr/>
                    <a:lstStyle/>
                    <a:p>
                      <a:pPr marL="180975" marR="0" lvl="0" indent="-180975" algn="l" defTabSz="914400" rtl="0" eaLnBrk="0" fontAlgn="base" latinLnBrk="0" hangingPunct="0">
                        <a:lnSpc>
                          <a:spcPct val="100000"/>
                        </a:lnSpc>
                        <a:spcBef>
                          <a:spcPct val="0"/>
                        </a:spcBef>
                        <a:spcAft>
                          <a:spcPts val="60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Puede reducir el dolor en el corto plazo en </a:t>
                      </a:r>
                      <a:br>
                        <a:rPr kumimoji="0" lang="es-MX" sz="1600" b="0" i="0" u="none" strike="noStrike" cap="none" normalizeH="0" baseline="0" noProof="0" dirty="0" smtClean="0">
                          <a:ln>
                            <a:noFill/>
                          </a:ln>
                          <a:solidFill>
                            <a:schemeClr val="bg1"/>
                          </a:solidFill>
                          <a:effectLst/>
                          <a:latin typeface="+mn-lt"/>
                          <a:ea typeface="ＭＳ Ｐゴシック" pitchFamily="34" charset="-128"/>
                        </a:rPr>
                      </a:br>
                      <a:r>
                        <a:rPr kumimoji="0" lang="es-MX" sz="1600" b="0" i="0" u="none" strike="noStrike" cap="none" normalizeH="0" baseline="0" noProof="0" dirty="0" smtClean="0">
                          <a:ln>
                            <a:noFill/>
                          </a:ln>
                          <a:solidFill>
                            <a:schemeClr val="bg1"/>
                          </a:solidFill>
                          <a:effectLst/>
                          <a:latin typeface="+mn-lt"/>
                          <a:ea typeface="ＭＳ Ｐゴシック" pitchFamily="34" charset="-128"/>
                        </a:rPr>
                        <a:t>lumbalgia no-específica</a:t>
                      </a: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El riesgo de efectos adversos no es claro</a:t>
                      </a:r>
                    </a:p>
                  </a:txBody>
                  <a:tcPr marT="45717" marB="45717"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Bajo</a:t>
                      </a:r>
                    </a:p>
                  </a:txBody>
                  <a:tcPr marT="45717" marB="45717" anchor="ctr" horzOverflow="overflow"/>
                </a:tc>
              </a:tr>
            </a:tbl>
          </a:graphicData>
        </a:graphic>
      </p:graphicFrame>
    </p:spTree>
    <p:extLst>
      <p:ext uri="{BB962C8B-B14F-4D97-AF65-F5344CB8AC3E}">
        <p14:creationId xmlns:p14="http://schemas.microsoft.com/office/powerpoint/2010/main" val="3242560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Tratamiento Farmacológico de </a:t>
            </a:r>
            <a:br>
              <a:rPr lang="es-MX" noProof="0" dirty="0" smtClean="0"/>
            </a:br>
            <a:r>
              <a:rPr lang="es-MX" noProof="0" dirty="0" smtClean="0"/>
              <a:t>Lumbalgia (continúa)</a:t>
            </a:r>
            <a:endParaRPr lang="es-MX" sz="1800" b="0" noProof="0"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B3661B37-38BF-421F-9EFE-18817586476B}" type="slidenum">
              <a:rPr lang="en-US" smtClean="0"/>
              <a:pPr>
                <a:defRPr/>
              </a:pPr>
              <a:t>52</a:t>
            </a:fld>
            <a:endParaRPr lang="en-US" dirty="0"/>
          </a:p>
        </p:txBody>
      </p:sp>
      <p:sp>
        <p:nvSpPr>
          <p:cNvPr id="6" name="Slide Number Placeholder 1"/>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52</a:t>
            </a:fld>
            <a:endParaRPr lang="en-C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82065687"/>
              </p:ext>
            </p:extLst>
          </p:nvPr>
        </p:nvGraphicFramePr>
        <p:xfrm>
          <a:off x="395536" y="1412776"/>
          <a:ext cx="8460296" cy="4495248"/>
        </p:xfrm>
        <a:graphic>
          <a:graphicData uri="http://schemas.openxmlformats.org/drawingml/2006/table">
            <a:tbl>
              <a:tblPr firstRow="1" bandRow="1">
                <a:tableStyleId>{5C22544A-7EE6-4342-B048-85BDC9FD1C3A}</a:tableStyleId>
              </a:tblPr>
              <a:tblGrid>
                <a:gridCol w="2304256"/>
                <a:gridCol w="4500040"/>
                <a:gridCol w="1656000"/>
              </a:tblGrid>
              <a:tr h="370840">
                <a:tc>
                  <a:txBody>
                    <a:bodyPr/>
                    <a:lstStyle/>
                    <a:p>
                      <a:pPr algn="ctr"/>
                      <a:r>
                        <a:rPr lang="es-MX" sz="1600" noProof="0" dirty="0" smtClean="0">
                          <a:solidFill>
                            <a:schemeClr val="bg1"/>
                          </a:solidFill>
                        </a:rPr>
                        <a:t>Droga</a:t>
                      </a:r>
                      <a:endParaRPr lang="es-MX" sz="1600" noProof="0" dirty="0">
                        <a:solidFill>
                          <a:schemeClr val="bg1"/>
                        </a:solidFill>
                      </a:endParaRPr>
                    </a:p>
                  </a:txBody>
                  <a:tcPr anchor="ctr"/>
                </a:tc>
                <a:tc>
                  <a:txBody>
                    <a:bodyPr/>
                    <a:lstStyle/>
                    <a:p>
                      <a:pPr algn="ctr"/>
                      <a:r>
                        <a:rPr lang="es-MX" sz="1600" noProof="0" dirty="0" smtClean="0">
                          <a:solidFill>
                            <a:schemeClr val="bg1"/>
                          </a:solidFill>
                        </a:rPr>
                        <a:t>Detalles</a:t>
                      </a:r>
                      <a:endParaRPr lang="es-MX" sz="1600" noProof="0" dirty="0">
                        <a:solidFill>
                          <a:schemeClr val="bg1"/>
                        </a:solidFill>
                      </a:endParaRPr>
                    </a:p>
                  </a:txBody>
                  <a:tcPr anchor="ctr"/>
                </a:tc>
                <a:tc>
                  <a:txBody>
                    <a:bodyPr/>
                    <a:lstStyle/>
                    <a:p>
                      <a:pPr algn="ctr"/>
                      <a:r>
                        <a:rPr lang="es-MX" sz="1600" noProof="0" dirty="0" smtClean="0">
                          <a:solidFill>
                            <a:schemeClr val="bg1"/>
                          </a:solidFill>
                        </a:rPr>
                        <a:t>Nivel de Evidencia</a:t>
                      </a:r>
                      <a:endParaRPr lang="es-MX" sz="1600" noProof="0" dirty="0">
                        <a:solidFill>
                          <a:schemeClr val="bg1"/>
                        </a:solidFill>
                      </a:endParaRPr>
                    </a:p>
                  </a:txBody>
                  <a:tcPr anchor="ctr"/>
                </a:tc>
              </a:tr>
              <a:tr h="68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Relajantes musculares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No-benzodiacepina</a:t>
                      </a:r>
                    </a:p>
                  </a:txBody>
                  <a:tcPr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No hay datos claros sobre la efectividad en </a:t>
                      </a:r>
                      <a:b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b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lumbalgia no-específica</a:t>
                      </a: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El riesgo de eventos adversos no es claro</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Bajo</a:t>
                      </a:r>
                    </a:p>
                  </a:txBody>
                  <a:tcPr anchor="ctr" horzOverflow="overflow"/>
                </a:tc>
              </a:tr>
              <a:tr h="8224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Neuromoduladores</a:t>
                      </a:r>
                      <a:b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b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(ej:  pregabalina)</a:t>
                      </a:r>
                    </a:p>
                  </a:txBody>
                  <a:tcPr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En combinación con un coxib puede reducir la severidad de la lumbalgia dentro de 4 semanas</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Bajo</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Antidepresivos (duloxetina)</a:t>
                      </a:r>
                    </a:p>
                  </a:txBody>
                  <a:tcPr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Puede mejorar la lumbalgia crónica pero el grado de beneficio no es claro</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Moderado</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TCAs</a:t>
                      </a:r>
                    </a:p>
                  </a:txBody>
                  <a:tcPr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Reduce el dolor en lumbalgia no-específica</a:t>
                      </a: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Moderado</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Opioides</a:t>
                      </a:r>
                    </a:p>
                  </a:txBody>
                  <a:tcPr marT="45712" marB="45712"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Puede tener eficacia a corto plazo en lumbalgia</a:t>
                      </a:r>
                    </a:p>
                  </a:txBody>
                  <a:tcPr marR="0" marT="45712" marB="45712"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Moderado</a:t>
                      </a:r>
                    </a:p>
                  </a:txBody>
                  <a:tcPr marT="45712" marB="45712"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Opioides</a:t>
                      </a:r>
                    </a:p>
                  </a:txBody>
                  <a:tcPr marT="45712" marB="45712"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Ausencia de datos a largo-plazo</a:t>
                      </a:r>
                    </a:p>
                  </a:txBody>
                  <a:tcPr marT="45712" marB="45712"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Bajo</a:t>
                      </a:r>
                    </a:p>
                  </a:txBody>
                  <a:tcPr marT="45712" marB="45712"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Glucosamina</a:t>
                      </a:r>
                    </a:p>
                  </a:txBody>
                  <a:tcPr marT="45712" marB="45712" anchor="ctr" horzOverflow="overflow"/>
                </a:tc>
                <a:tc>
                  <a:txBody>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1" i="0" u="none" strike="noStrike" kern="1200" cap="none" normalizeH="0" baseline="0" noProof="0" dirty="0" smtClean="0">
                          <a:ln>
                            <a:noFill/>
                          </a:ln>
                          <a:solidFill>
                            <a:schemeClr val="bg1"/>
                          </a:solidFill>
                          <a:effectLst/>
                          <a:latin typeface="+mn-lt"/>
                          <a:ea typeface="ＭＳ Ｐゴシック" pitchFamily="34" charset="-128"/>
                          <a:cs typeface="+mn-cs"/>
                        </a:rPr>
                        <a:t>NO </a:t>
                      </a:r>
                      <a:r>
                        <a:rPr kumimoji="0" lang="es-MX" sz="1600" b="0" i="0" u="none" strike="noStrike" kern="1200" cap="none" normalizeH="0" baseline="0" noProof="0" dirty="0" smtClean="0">
                          <a:ln>
                            <a:noFill/>
                          </a:ln>
                          <a:solidFill>
                            <a:schemeClr val="bg1"/>
                          </a:solidFill>
                          <a:effectLst/>
                          <a:latin typeface="+mn-lt"/>
                          <a:ea typeface="ＭＳ Ｐゴシック" pitchFamily="34" charset="-128"/>
                          <a:cs typeface="+mn-cs"/>
                        </a:rPr>
                        <a:t>reduce la lumbalgia de osteoartritis lumbar a los 6 meses o 1 año</a:t>
                      </a:r>
                    </a:p>
                  </a:txBody>
                  <a:tcPr marT="45712" marB="45712"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1"/>
                          </a:solidFill>
                          <a:effectLst/>
                          <a:latin typeface="+mn-lt"/>
                          <a:ea typeface="ＭＳ Ｐゴシック" pitchFamily="34" charset="-128"/>
                        </a:rPr>
                        <a:t>suficiente 1A</a:t>
                      </a:r>
                    </a:p>
                  </a:txBody>
                  <a:tcPr marT="45712" marB="45712" anchor="ctr" horzOverflow="overflow"/>
                </a:tc>
              </a:tr>
            </a:tbl>
          </a:graphicData>
        </a:graphic>
      </p:graphicFrame>
      <p:sp>
        <p:nvSpPr>
          <p:cNvPr id="8" name="Rectangle 7"/>
          <p:cNvSpPr/>
          <p:nvPr/>
        </p:nvSpPr>
        <p:spPr>
          <a:xfrm>
            <a:off x="107504" y="5859269"/>
            <a:ext cx="8209334" cy="954107"/>
          </a:xfrm>
          <a:prstGeom prst="rect">
            <a:avLst/>
          </a:prstGeom>
        </p:spPr>
        <p:txBody>
          <a:bodyPr wrap="square" lIns="0" tIns="0" rIns="0" bIns="0" anchor="b" anchorCtr="0">
            <a:spAutoFit/>
          </a:bodyPr>
          <a:lstStyle/>
          <a:p>
            <a:r>
              <a:rPr lang="es-MX" sz="1200" b="1" dirty="0" smtClean="0">
                <a:solidFill>
                  <a:srgbClr val="002060"/>
                </a:solidFill>
              </a:rPr>
              <a:t>Coxib = Inhibidor específico de COX-2; TCA = antidepresivo tricíclico</a:t>
            </a:r>
          </a:p>
          <a:p>
            <a:r>
              <a:rPr lang="en-US" sz="1000" dirty="0" smtClean="0">
                <a:solidFill>
                  <a:srgbClr val="002060"/>
                </a:solidFill>
              </a:rPr>
              <a:t>Chou R </a:t>
            </a:r>
            <a:r>
              <a:rPr lang="en-US" sz="1000" i="1" dirty="0" smtClean="0">
                <a:solidFill>
                  <a:srgbClr val="002060"/>
                </a:solidFill>
              </a:rPr>
              <a:t>et al. Spine (Phila Pa 1976)</a:t>
            </a:r>
            <a:r>
              <a:rPr lang="en-US" sz="1000" dirty="0" smtClean="0">
                <a:solidFill>
                  <a:srgbClr val="002060"/>
                </a:solidFill>
              </a:rPr>
              <a:t> 2009; 34(10):1066-77; Manchikanti L </a:t>
            </a:r>
            <a:r>
              <a:rPr lang="en-US" sz="1000" i="1" dirty="0" smtClean="0">
                <a:solidFill>
                  <a:srgbClr val="002060"/>
                </a:solidFill>
              </a:rPr>
              <a:t>et al. Pain Physician</a:t>
            </a:r>
            <a:r>
              <a:rPr lang="en-US" sz="1000" dirty="0" smtClean="0">
                <a:solidFill>
                  <a:srgbClr val="002060"/>
                </a:solidFill>
              </a:rPr>
              <a:t> 2009; 12(4):699-802; </a:t>
            </a:r>
            <a:br>
              <a:rPr lang="en-US" sz="1000" dirty="0" smtClean="0">
                <a:solidFill>
                  <a:srgbClr val="002060"/>
                </a:solidFill>
              </a:rPr>
            </a:br>
            <a:r>
              <a:rPr lang="en-US" sz="1000" dirty="0" smtClean="0">
                <a:solidFill>
                  <a:srgbClr val="002060"/>
                </a:solidFill>
              </a:rPr>
              <a:t>Ramos-Remus CR </a:t>
            </a:r>
            <a:r>
              <a:rPr lang="en-US" sz="1000" i="1" dirty="0" smtClean="0">
                <a:solidFill>
                  <a:srgbClr val="002060"/>
                </a:solidFill>
              </a:rPr>
              <a:t>et al. Curr Med Res Opin</a:t>
            </a:r>
            <a:r>
              <a:rPr lang="en-US" sz="1000" dirty="0" smtClean="0">
                <a:solidFill>
                  <a:srgbClr val="002060"/>
                </a:solidFill>
              </a:rPr>
              <a:t> 2004; 20(5):691-8; Romanò CL </a:t>
            </a:r>
            <a:r>
              <a:rPr lang="en-US" sz="1000" i="1" dirty="0" smtClean="0">
                <a:solidFill>
                  <a:srgbClr val="002060"/>
                </a:solidFill>
              </a:rPr>
              <a:t>et al. J Orthop Traumatol</a:t>
            </a:r>
            <a:r>
              <a:rPr lang="en-US" sz="1000" dirty="0" smtClean="0">
                <a:solidFill>
                  <a:srgbClr val="002060"/>
                </a:solidFill>
              </a:rPr>
              <a:t> 2009; 10(4):185-91; </a:t>
            </a:r>
            <a:br>
              <a:rPr lang="en-US" sz="1000" dirty="0" smtClean="0">
                <a:solidFill>
                  <a:srgbClr val="002060"/>
                </a:solidFill>
              </a:rPr>
            </a:br>
            <a:r>
              <a:rPr lang="en-CA" sz="1000" dirty="0" smtClean="0">
                <a:solidFill>
                  <a:srgbClr val="002060"/>
                </a:solidFill>
              </a:rPr>
              <a:t>Sakamoto C, Soen S. </a:t>
            </a:r>
            <a:r>
              <a:rPr lang="en-CA" sz="1000" i="1" dirty="0" smtClean="0">
                <a:solidFill>
                  <a:srgbClr val="002060"/>
                </a:solidFill>
              </a:rPr>
              <a:t>Digestion</a:t>
            </a:r>
            <a:r>
              <a:rPr lang="en-CA" sz="1000" dirty="0" smtClean="0">
                <a:solidFill>
                  <a:srgbClr val="002060"/>
                </a:solidFill>
              </a:rPr>
              <a:t> 2011; 83(1-2):108-23; Savigny P </a:t>
            </a:r>
            <a:r>
              <a:rPr lang="en-CA" sz="1000" i="1" dirty="0" smtClean="0">
                <a:solidFill>
                  <a:srgbClr val="002060"/>
                </a:solidFill>
              </a:rPr>
              <a:t>et al. Low Back Pain: Early Management of Persistent Non-specific Low Back Pain. </a:t>
            </a:r>
            <a:r>
              <a:rPr lang="en-CA" sz="1000" dirty="0" smtClean="0">
                <a:solidFill>
                  <a:srgbClr val="002060"/>
                </a:solidFill>
              </a:rPr>
              <a:t>National Collaborating Centre for Primary Care and Royal College of General Practitioners; London, UK: 2009; </a:t>
            </a:r>
            <a:br>
              <a:rPr lang="en-CA" sz="1000" dirty="0" smtClean="0">
                <a:solidFill>
                  <a:srgbClr val="002060"/>
                </a:solidFill>
              </a:rPr>
            </a:br>
            <a:r>
              <a:rPr lang="en-CA" sz="1000" dirty="0" smtClean="0">
                <a:solidFill>
                  <a:srgbClr val="002060"/>
                </a:solidFill>
                <a:ea typeface="MS PGothic" pitchFamily="34" charset="-128"/>
              </a:rPr>
              <a:t>Toward Optimized Practice. </a:t>
            </a:r>
            <a:r>
              <a:rPr lang="en-CA" sz="1000" i="1" dirty="0" smtClean="0">
                <a:solidFill>
                  <a:srgbClr val="002060"/>
                </a:solidFill>
                <a:ea typeface="MS PGothic" pitchFamily="34" charset="-128"/>
              </a:rPr>
              <a:t>Guidelines for the Evidence-Informed Primary Care Management of Low Back Pain. </a:t>
            </a:r>
            <a:r>
              <a:rPr lang="en-CA" sz="1000" dirty="0" smtClean="0">
                <a:solidFill>
                  <a:srgbClr val="002060"/>
                </a:solidFill>
                <a:ea typeface="MS PGothic" pitchFamily="34" charset="-128"/>
              </a:rPr>
              <a:t>Edmonton, AB: 2009.</a:t>
            </a:r>
            <a:endParaRPr lang="en-CA" sz="1000" dirty="0">
              <a:solidFill>
                <a:srgbClr val="002060"/>
              </a:solidFill>
            </a:endParaRPr>
          </a:p>
        </p:txBody>
      </p:sp>
    </p:spTree>
    <p:extLst>
      <p:ext uri="{BB962C8B-B14F-4D97-AF65-F5344CB8AC3E}">
        <p14:creationId xmlns:p14="http://schemas.microsoft.com/office/powerpoint/2010/main" val="2689604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36"/>
          <p:cNvCxnSpPr/>
          <p:nvPr/>
        </p:nvCxnSpPr>
        <p:spPr>
          <a:xfrm>
            <a:off x="5451348"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35"/>
          <p:cNvCxnSpPr/>
          <p:nvPr/>
        </p:nvCxnSpPr>
        <p:spPr>
          <a:xfrm>
            <a:off x="3364743" y="4387348"/>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9"/>
          <p:cNvCxnSpPr/>
          <p:nvPr/>
        </p:nvCxnSpPr>
        <p:spPr>
          <a:xfrm>
            <a:off x="1191092"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Rectangle 4"/>
          <p:cNvSpPr/>
          <p:nvPr/>
        </p:nvSpPr>
        <p:spPr>
          <a:xfrm>
            <a:off x="161556" y="6304562"/>
            <a:ext cx="7786742" cy="430887"/>
          </a:xfrm>
          <a:prstGeom prst="rect">
            <a:avLst/>
          </a:prstGeom>
        </p:spPr>
        <p:txBody>
          <a:bodyPr wrap="square">
            <a:spAutoFit/>
          </a:bodyPr>
          <a:lstStyle/>
          <a:p>
            <a:endParaRPr lang="es-MX" sz="1100" dirty="0" smtClean="0">
              <a:solidFill>
                <a:srgbClr val="002060"/>
              </a:solidFill>
            </a:endParaRPr>
          </a:p>
          <a:p>
            <a:r>
              <a:rPr lang="es-MX" sz="1100" dirty="0" smtClean="0">
                <a:solidFill>
                  <a:srgbClr val="002060"/>
                </a:solidFill>
              </a:rPr>
              <a:t>Adaptado de: Lee J </a:t>
            </a:r>
            <a:r>
              <a:rPr lang="es-MX" sz="1100" i="1" dirty="0" smtClean="0">
                <a:solidFill>
                  <a:srgbClr val="002060"/>
                </a:solidFill>
              </a:rPr>
              <a:t>et al. Br J Anaesth</a:t>
            </a:r>
            <a:r>
              <a:rPr lang="es-MX" sz="1100" dirty="0" smtClean="0">
                <a:solidFill>
                  <a:srgbClr val="002060"/>
                </a:solidFill>
              </a:rPr>
              <a:t> 2013; 111(1):112-20.</a:t>
            </a:r>
            <a:endParaRPr lang="es-MX" sz="1100" dirty="0">
              <a:solidFill>
                <a:srgbClr val="002060"/>
              </a:solidFill>
            </a:endParaRPr>
          </a:p>
        </p:txBody>
      </p:sp>
      <p:sp>
        <p:nvSpPr>
          <p:cNvPr id="31" name="Title 1"/>
          <p:cNvSpPr>
            <a:spLocks noGrp="1"/>
          </p:cNvSpPr>
          <p:nvPr>
            <p:ph type="title"/>
          </p:nvPr>
        </p:nvSpPr>
        <p:spPr>
          <a:xfrm>
            <a:off x="457200" y="274638"/>
            <a:ext cx="8003232" cy="1143000"/>
          </a:xfrm>
        </p:spPr>
        <p:txBody>
          <a:bodyPr>
            <a:normAutofit/>
          </a:bodyPr>
          <a:lstStyle/>
          <a:p>
            <a:r>
              <a:rPr lang="es-MX" dirty="0" smtClean="0"/>
              <a:t>Manejo de Lumbalgia Aguda</a:t>
            </a:r>
            <a:endParaRPr lang="es-MX" dirty="0"/>
          </a:p>
        </p:txBody>
      </p:sp>
      <p:sp>
        <p:nvSpPr>
          <p:cNvPr id="32" name="Freeform 7"/>
          <p:cNvSpPr/>
          <p:nvPr/>
        </p:nvSpPr>
        <p:spPr>
          <a:xfrm>
            <a:off x="5095712" y="3540497"/>
            <a:ext cx="2420412" cy="377666"/>
          </a:xfrm>
          <a:custGeom>
            <a:avLst/>
            <a:gdLst/>
            <a:ahLst/>
            <a:cxnLst/>
            <a:rect l="0" t="0" r="0" b="0"/>
            <a:pathLst>
              <a:path>
                <a:moveTo>
                  <a:pt x="0" y="0"/>
                </a:moveTo>
                <a:lnTo>
                  <a:pt x="0" y="243967"/>
                </a:lnTo>
                <a:lnTo>
                  <a:pt x="2420412" y="243967"/>
                </a:lnTo>
                <a:lnTo>
                  <a:pt x="2420412" y="377666"/>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12"/>
          <p:cNvSpPr/>
          <p:nvPr/>
        </p:nvSpPr>
        <p:spPr>
          <a:xfrm>
            <a:off x="2878856" y="3540497"/>
            <a:ext cx="2216855" cy="388412"/>
          </a:xfrm>
          <a:custGeom>
            <a:avLst/>
            <a:gdLst/>
            <a:ahLst/>
            <a:cxnLst/>
            <a:rect l="0" t="0" r="0" b="0"/>
            <a:pathLst>
              <a:path>
                <a:moveTo>
                  <a:pt x="2216855" y="0"/>
                </a:moveTo>
                <a:lnTo>
                  <a:pt x="2216855" y="254714"/>
                </a:lnTo>
                <a:lnTo>
                  <a:pt x="0" y="254714"/>
                </a:lnTo>
                <a:lnTo>
                  <a:pt x="0" y="3884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13"/>
          <p:cNvSpPr/>
          <p:nvPr/>
        </p:nvSpPr>
        <p:spPr>
          <a:xfrm>
            <a:off x="5048744" y="2917902"/>
            <a:ext cx="91440" cy="254612"/>
          </a:xfrm>
          <a:custGeom>
            <a:avLst/>
            <a:gdLst/>
            <a:ahLst/>
            <a:cxnLst/>
            <a:rect l="0" t="0" r="0" b="0"/>
            <a:pathLst>
              <a:path>
                <a:moveTo>
                  <a:pt x="45720" y="0"/>
                </a:moveTo>
                <a:lnTo>
                  <a:pt x="45720" y="120914"/>
                </a:lnTo>
                <a:lnTo>
                  <a:pt x="46967" y="120914"/>
                </a:lnTo>
                <a:lnTo>
                  <a:pt x="46967" y="2546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14"/>
          <p:cNvSpPr/>
          <p:nvPr/>
        </p:nvSpPr>
        <p:spPr>
          <a:xfrm>
            <a:off x="5048744" y="2266371"/>
            <a:ext cx="91440" cy="280180"/>
          </a:xfrm>
          <a:custGeom>
            <a:avLst/>
            <a:gdLst/>
            <a:ahLst/>
            <a:cxnLst/>
            <a:rect l="0" t="0" r="0" b="0"/>
            <a:pathLst>
              <a:path>
                <a:moveTo>
                  <a:pt x="46967" y="0"/>
                </a:moveTo>
                <a:lnTo>
                  <a:pt x="46967" y="146482"/>
                </a:lnTo>
                <a:lnTo>
                  <a:pt x="45720" y="146482"/>
                </a:lnTo>
                <a:lnTo>
                  <a:pt x="45720" y="2801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15"/>
          <p:cNvSpPr/>
          <p:nvPr/>
        </p:nvSpPr>
        <p:spPr>
          <a:xfrm>
            <a:off x="2878854" y="1896523"/>
            <a:ext cx="4637270" cy="369847"/>
          </a:xfrm>
          <a:custGeom>
            <a:avLst/>
            <a:gdLst>
              <a:gd name="connsiteX0" fmla="*/ 0 w 4783790"/>
              <a:gd name="connsiteY0" fmla="*/ 0 h 369847"/>
              <a:gd name="connsiteX1" fmla="*/ 4783790 w 4783790"/>
              <a:gd name="connsiteY1" fmla="*/ 0 h 369847"/>
              <a:gd name="connsiteX2" fmla="*/ 4783790 w 4783790"/>
              <a:gd name="connsiteY2" fmla="*/ 369847 h 369847"/>
              <a:gd name="connsiteX3" fmla="*/ 0 w 4783790"/>
              <a:gd name="connsiteY3" fmla="*/ 369847 h 369847"/>
              <a:gd name="connsiteX4" fmla="*/ 0 w 4783790"/>
              <a:gd name="connsiteY4" fmla="*/ 0 h 36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3790" h="369847">
                <a:moveTo>
                  <a:pt x="0" y="0"/>
                </a:moveTo>
                <a:lnTo>
                  <a:pt x="4783790" y="0"/>
                </a:lnTo>
                <a:lnTo>
                  <a:pt x="4783790" y="369847"/>
                </a:lnTo>
                <a:lnTo>
                  <a:pt x="0" y="369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Presentación clínica: lumbalgia aguda</a:t>
            </a:r>
            <a:endParaRPr lang="es-MX" dirty="0">
              <a:solidFill>
                <a:prstClr val="white"/>
              </a:solidFill>
            </a:endParaRPr>
          </a:p>
        </p:txBody>
      </p:sp>
      <p:sp>
        <p:nvSpPr>
          <p:cNvPr id="42" name="Freeform 16"/>
          <p:cNvSpPr/>
          <p:nvPr/>
        </p:nvSpPr>
        <p:spPr>
          <a:xfrm>
            <a:off x="2878856" y="2546551"/>
            <a:ext cx="4637267" cy="371350"/>
          </a:xfrm>
          <a:custGeom>
            <a:avLst/>
            <a:gdLst>
              <a:gd name="connsiteX0" fmla="*/ 0 w 4827592"/>
              <a:gd name="connsiteY0" fmla="*/ 0 h 371350"/>
              <a:gd name="connsiteX1" fmla="*/ 4827592 w 4827592"/>
              <a:gd name="connsiteY1" fmla="*/ 0 h 371350"/>
              <a:gd name="connsiteX2" fmla="*/ 4827592 w 4827592"/>
              <a:gd name="connsiteY2" fmla="*/ 371350 h 371350"/>
              <a:gd name="connsiteX3" fmla="*/ 0 w 4827592"/>
              <a:gd name="connsiteY3" fmla="*/ 371350 h 371350"/>
              <a:gd name="connsiteX4" fmla="*/ 0 w 4827592"/>
              <a:gd name="connsiteY4" fmla="*/ 0 h 37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92" h="371350">
                <a:moveTo>
                  <a:pt x="0" y="0"/>
                </a:moveTo>
                <a:lnTo>
                  <a:pt x="4827592" y="0"/>
                </a:lnTo>
                <a:lnTo>
                  <a:pt x="4827592" y="371350"/>
                </a:lnTo>
                <a:lnTo>
                  <a:pt x="0" y="3713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Historia y Examen</a:t>
            </a:r>
            <a:endParaRPr lang="es-MX" dirty="0">
              <a:solidFill>
                <a:prstClr val="white"/>
              </a:solidFill>
            </a:endParaRPr>
          </a:p>
        </p:txBody>
      </p:sp>
      <p:sp>
        <p:nvSpPr>
          <p:cNvPr id="43" name="Freeform 17"/>
          <p:cNvSpPr/>
          <p:nvPr/>
        </p:nvSpPr>
        <p:spPr>
          <a:xfrm>
            <a:off x="2878854" y="3172514"/>
            <a:ext cx="4637269" cy="367982"/>
          </a:xfrm>
          <a:custGeom>
            <a:avLst/>
            <a:gdLst>
              <a:gd name="connsiteX0" fmla="*/ 0 w 4791838"/>
              <a:gd name="connsiteY0" fmla="*/ 0 h 367982"/>
              <a:gd name="connsiteX1" fmla="*/ 4791838 w 4791838"/>
              <a:gd name="connsiteY1" fmla="*/ 0 h 367982"/>
              <a:gd name="connsiteX2" fmla="*/ 4791838 w 4791838"/>
              <a:gd name="connsiteY2" fmla="*/ 367982 h 367982"/>
              <a:gd name="connsiteX3" fmla="*/ 0 w 4791838"/>
              <a:gd name="connsiteY3" fmla="*/ 367982 h 367982"/>
              <a:gd name="connsiteX4" fmla="*/ 0 w 4791838"/>
              <a:gd name="connsiteY4" fmla="*/ 0 h 36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38" h="367982">
                <a:moveTo>
                  <a:pt x="0" y="0"/>
                </a:moveTo>
                <a:lnTo>
                  <a:pt x="4791838" y="0"/>
                </a:lnTo>
                <a:lnTo>
                  <a:pt x="4791838" y="367982"/>
                </a:lnTo>
                <a:lnTo>
                  <a:pt x="0" y="36798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¿Señales de alarma?</a:t>
            </a:r>
            <a:endParaRPr lang="es-MX" dirty="0">
              <a:solidFill>
                <a:prstClr val="white"/>
              </a:solidFill>
            </a:endParaRPr>
          </a:p>
        </p:txBody>
      </p:sp>
      <p:sp>
        <p:nvSpPr>
          <p:cNvPr id="44" name="Freeform 18"/>
          <p:cNvSpPr/>
          <p:nvPr/>
        </p:nvSpPr>
        <p:spPr>
          <a:xfrm>
            <a:off x="179512" y="3928910"/>
            <a:ext cx="6169159" cy="458438"/>
          </a:xfrm>
          <a:custGeom>
            <a:avLst/>
            <a:gdLst>
              <a:gd name="connsiteX0" fmla="*/ 0 w 2945705"/>
              <a:gd name="connsiteY0" fmla="*/ 0 h 458438"/>
              <a:gd name="connsiteX1" fmla="*/ 2945705 w 2945705"/>
              <a:gd name="connsiteY1" fmla="*/ 0 h 458438"/>
              <a:gd name="connsiteX2" fmla="*/ 2945705 w 2945705"/>
              <a:gd name="connsiteY2" fmla="*/ 458438 h 458438"/>
              <a:gd name="connsiteX3" fmla="*/ 0 w 2945705"/>
              <a:gd name="connsiteY3" fmla="*/ 458438 h 458438"/>
              <a:gd name="connsiteX4" fmla="*/ 0 w 2945705"/>
              <a:gd name="connsiteY4" fmla="*/ 0 h 45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705" h="458438">
                <a:moveTo>
                  <a:pt x="0" y="0"/>
                </a:moveTo>
                <a:lnTo>
                  <a:pt x="2945705" y="0"/>
                </a:lnTo>
                <a:lnTo>
                  <a:pt x="2945705" y="458438"/>
                </a:lnTo>
                <a:lnTo>
                  <a:pt x="0" y="45843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Considerar el diagnóstico diferencial</a:t>
            </a:r>
            <a:endParaRPr lang="es-MX" dirty="0">
              <a:solidFill>
                <a:prstClr val="white"/>
              </a:solidFill>
            </a:endParaRPr>
          </a:p>
        </p:txBody>
      </p:sp>
      <p:sp>
        <p:nvSpPr>
          <p:cNvPr id="45" name="Freeform 19"/>
          <p:cNvSpPr/>
          <p:nvPr/>
        </p:nvSpPr>
        <p:spPr>
          <a:xfrm>
            <a:off x="179512" y="4653136"/>
            <a:ext cx="2023161" cy="864096"/>
          </a:xfrm>
          <a:custGeom>
            <a:avLst/>
            <a:gdLst>
              <a:gd name="connsiteX0" fmla="*/ 0 w 2023161"/>
              <a:gd name="connsiteY0" fmla="*/ 0 h 636658"/>
              <a:gd name="connsiteX1" fmla="*/ 2023161 w 2023161"/>
              <a:gd name="connsiteY1" fmla="*/ 0 h 636658"/>
              <a:gd name="connsiteX2" fmla="*/ 2023161 w 2023161"/>
              <a:gd name="connsiteY2" fmla="*/ 636658 h 636658"/>
              <a:gd name="connsiteX3" fmla="*/ 0 w 2023161"/>
              <a:gd name="connsiteY3" fmla="*/ 636658 h 636658"/>
              <a:gd name="connsiteX4" fmla="*/ 0 w 202316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61" h="636658">
                <a:moveTo>
                  <a:pt x="0" y="0"/>
                </a:moveTo>
                <a:lnTo>
                  <a:pt x="2023161" y="0"/>
                </a:lnTo>
                <a:lnTo>
                  <a:pt x="202316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Sugiera movilización y evitar el reposo en cama</a:t>
            </a:r>
            <a:endParaRPr lang="es-MX" dirty="0">
              <a:solidFill>
                <a:prstClr val="white"/>
              </a:solidFill>
            </a:endParaRPr>
          </a:p>
        </p:txBody>
      </p:sp>
      <p:sp>
        <p:nvSpPr>
          <p:cNvPr id="46" name="Freeform 20"/>
          <p:cNvSpPr/>
          <p:nvPr/>
        </p:nvSpPr>
        <p:spPr>
          <a:xfrm>
            <a:off x="2339754" y="4653136"/>
            <a:ext cx="2025892" cy="864096"/>
          </a:xfrm>
          <a:custGeom>
            <a:avLst/>
            <a:gdLst>
              <a:gd name="connsiteX0" fmla="*/ 0 w 1838021"/>
              <a:gd name="connsiteY0" fmla="*/ 0 h 636658"/>
              <a:gd name="connsiteX1" fmla="*/ 1838021 w 1838021"/>
              <a:gd name="connsiteY1" fmla="*/ 0 h 636658"/>
              <a:gd name="connsiteX2" fmla="*/ 1838021 w 1838021"/>
              <a:gd name="connsiteY2" fmla="*/ 636658 h 636658"/>
              <a:gd name="connsiteX3" fmla="*/ 0 w 1838021"/>
              <a:gd name="connsiteY3" fmla="*/ 636658 h 636658"/>
              <a:gd name="connsiteX4" fmla="*/ 0 w 183802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21" h="636658">
                <a:moveTo>
                  <a:pt x="0" y="0"/>
                </a:moveTo>
                <a:lnTo>
                  <a:pt x="1838021" y="0"/>
                </a:lnTo>
                <a:lnTo>
                  <a:pt x="183802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Proporcionar alivio apropiado del dolor</a:t>
            </a:r>
            <a:endParaRPr lang="es-MX" dirty="0">
              <a:solidFill>
                <a:prstClr val="white"/>
              </a:solidFill>
            </a:endParaRPr>
          </a:p>
        </p:txBody>
      </p:sp>
      <p:sp>
        <p:nvSpPr>
          <p:cNvPr id="47" name="Freeform 21"/>
          <p:cNvSpPr/>
          <p:nvPr/>
        </p:nvSpPr>
        <p:spPr>
          <a:xfrm>
            <a:off x="179512" y="5638912"/>
            <a:ext cx="6126406" cy="392054"/>
          </a:xfrm>
          <a:custGeom>
            <a:avLst/>
            <a:gdLst>
              <a:gd name="connsiteX0" fmla="*/ 0 w 4532144"/>
              <a:gd name="connsiteY0" fmla="*/ 0 h 392054"/>
              <a:gd name="connsiteX1" fmla="*/ 4532144 w 4532144"/>
              <a:gd name="connsiteY1" fmla="*/ 0 h 392054"/>
              <a:gd name="connsiteX2" fmla="*/ 4532144 w 4532144"/>
              <a:gd name="connsiteY2" fmla="*/ 392054 h 392054"/>
              <a:gd name="connsiteX3" fmla="*/ 0 w 4532144"/>
              <a:gd name="connsiteY3" fmla="*/ 392054 h 392054"/>
              <a:gd name="connsiteX4" fmla="*/ 0 w 4532144"/>
              <a:gd name="connsiteY4" fmla="*/ 0 h 39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44" h="392054">
                <a:moveTo>
                  <a:pt x="0" y="0"/>
                </a:moveTo>
                <a:lnTo>
                  <a:pt x="4532144" y="0"/>
                </a:lnTo>
                <a:lnTo>
                  <a:pt x="4532144" y="392054"/>
                </a:lnTo>
                <a:lnTo>
                  <a:pt x="0" y="3920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Revisar y evaluar la mejora en 2 semanas</a:t>
            </a:r>
            <a:endParaRPr lang="es-MX" dirty="0">
              <a:solidFill>
                <a:prstClr val="white"/>
              </a:solidFill>
            </a:endParaRPr>
          </a:p>
        </p:txBody>
      </p:sp>
      <p:sp>
        <p:nvSpPr>
          <p:cNvPr id="48" name="Freeform 22"/>
          <p:cNvSpPr/>
          <p:nvPr/>
        </p:nvSpPr>
        <p:spPr>
          <a:xfrm>
            <a:off x="4551970" y="4653136"/>
            <a:ext cx="1796702" cy="864096"/>
          </a:xfrm>
          <a:custGeom>
            <a:avLst/>
            <a:gdLst>
              <a:gd name="connsiteX0" fmla="*/ 0 w 1796702"/>
              <a:gd name="connsiteY0" fmla="*/ 0 h 636658"/>
              <a:gd name="connsiteX1" fmla="*/ 1796702 w 1796702"/>
              <a:gd name="connsiteY1" fmla="*/ 0 h 636658"/>
              <a:gd name="connsiteX2" fmla="*/ 1796702 w 1796702"/>
              <a:gd name="connsiteY2" fmla="*/ 636658 h 636658"/>
              <a:gd name="connsiteX3" fmla="*/ 0 w 1796702"/>
              <a:gd name="connsiteY3" fmla="*/ 636658 h 636658"/>
              <a:gd name="connsiteX4" fmla="*/ 0 w 1796702"/>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02" h="636658">
                <a:moveTo>
                  <a:pt x="0" y="0"/>
                </a:moveTo>
                <a:lnTo>
                  <a:pt x="1796702" y="0"/>
                </a:lnTo>
                <a:lnTo>
                  <a:pt x="1796702"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ts val="1800"/>
              </a:lnSpc>
              <a:spcBef>
                <a:spcPct val="0"/>
              </a:spcBef>
              <a:spcAft>
                <a:spcPct val="35000"/>
              </a:spcAft>
            </a:pPr>
            <a:r>
              <a:rPr lang="es-MX" dirty="0" smtClean="0">
                <a:solidFill>
                  <a:prstClr val="white"/>
                </a:solidFill>
              </a:rPr>
              <a:t>Proporcionar educación y asesoría sobre el auto-cuidado</a:t>
            </a:r>
            <a:endParaRPr lang="es-MX" dirty="0">
              <a:solidFill>
                <a:prstClr val="white"/>
              </a:solidFill>
            </a:endParaRPr>
          </a:p>
        </p:txBody>
      </p:sp>
      <p:sp>
        <p:nvSpPr>
          <p:cNvPr id="49" name="Freeform 23"/>
          <p:cNvSpPr/>
          <p:nvPr/>
        </p:nvSpPr>
        <p:spPr>
          <a:xfrm>
            <a:off x="6633479" y="3918163"/>
            <a:ext cx="2186993" cy="997962"/>
          </a:xfrm>
          <a:custGeom>
            <a:avLst/>
            <a:gdLst>
              <a:gd name="connsiteX0" fmla="*/ 0 w 1765289"/>
              <a:gd name="connsiteY0" fmla="*/ 0 h 997962"/>
              <a:gd name="connsiteX1" fmla="*/ 1765289 w 1765289"/>
              <a:gd name="connsiteY1" fmla="*/ 0 h 997962"/>
              <a:gd name="connsiteX2" fmla="*/ 1765289 w 1765289"/>
              <a:gd name="connsiteY2" fmla="*/ 997962 h 997962"/>
              <a:gd name="connsiteX3" fmla="*/ 0 w 1765289"/>
              <a:gd name="connsiteY3" fmla="*/ 997962 h 997962"/>
              <a:gd name="connsiteX4" fmla="*/ 0 w 1765289"/>
              <a:gd name="connsiteY4" fmla="*/ 0 h 99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9" h="997962">
                <a:moveTo>
                  <a:pt x="0" y="0"/>
                </a:moveTo>
                <a:lnTo>
                  <a:pt x="1765289" y="0"/>
                </a:lnTo>
                <a:lnTo>
                  <a:pt x="1765289" y="997962"/>
                </a:lnTo>
                <a:lnTo>
                  <a:pt x="0" y="99796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Investigación y manejo; </a:t>
            </a:r>
            <a:br>
              <a:rPr lang="es-MX" dirty="0" smtClean="0">
                <a:solidFill>
                  <a:prstClr val="white"/>
                </a:solidFill>
              </a:rPr>
            </a:br>
            <a:r>
              <a:rPr lang="es-MX" dirty="0" smtClean="0">
                <a:solidFill>
                  <a:prstClr val="white"/>
                </a:solidFill>
              </a:rPr>
              <a:t>considerar la referencia</a:t>
            </a:r>
            <a:endParaRPr lang="es-MX" dirty="0">
              <a:solidFill>
                <a:prstClr val="white"/>
              </a:solidFill>
            </a:endParaRPr>
          </a:p>
        </p:txBody>
      </p:sp>
      <p:sp>
        <p:nvSpPr>
          <p:cNvPr id="50" name="TextBox 37"/>
          <p:cNvSpPr txBox="1"/>
          <p:nvPr/>
        </p:nvSpPr>
        <p:spPr>
          <a:xfrm>
            <a:off x="3518302" y="3491716"/>
            <a:ext cx="460382" cy="369332"/>
          </a:xfrm>
          <a:prstGeom prst="rect">
            <a:avLst/>
          </a:prstGeom>
          <a:noFill/>
        </p:spPr>
        <p:txBody>
          <a:bodyPr wrap="none" rtlCol="0">
            <a:spAutoFit/>
          </a:bodyPr>
          <a:lstStyle/>
          <a:p>
            <a:r>
              <a:rPr lang="es-MX" b="1" dirty="0" smtClean="0">
                <a:solidFill>
                  <a:srgbClr val="0C6FCF"/>
                </a:solidFill>
              </a:rPr>
              <a:t>No</a:t>
            </a:r>
            <a:endParaRPr lang="es-MX" b="1" dirty="0">
              <a:solidFill>
                <a:srgbClr val="0C6FCF"/>
              </a:solidFill>
            </a:endParaRPr>
          </a:p>
        </p:txBody>
      </p:sp>
      <p:sp>
        <p:nvSpPr>
          <p:cNvPr id="51" name="TextBox 38"/>
          <p:cNvSpPr txBox="1"/>
          <p:nvPr/>
        </p:nvSpPr>
        <p:spPr>
          <a:xfrm>
            <a:off x="6075727" y="3491716"/>
            <a:ext cx="349776" cy="369332"/>
          </a:xfrm>
          <a:prstGeom prst="rect">
            <a:avLst/>
          </a:prstGeom>
          <a:noFill/>
        </p:spPr>
        <p:txBody>
          <a:bodyPr wrap="none" rtlCol="0">
            <a:spAutoFit/>
          </a:bodyPr>
          <a:lstStyle/>
          <a:p>
            <a:r>
              <a:rPr lang="es-MX" b="1" dirty="0" smtClean="0">
                <a:solidFill>
                  <a:srgbClr val="C03932"/>
                </a:solidFill>
              </a:rPr>
              <a:t>Sí</a:t>
            </a:r>
            <a:endParaRPr lang="es-MX" b="1" dirty="0">
              <a:solidFill>
                <a:srgbClr val="C03932"/>
              </a:solidFill>
            </a:endParaRPr>
          </a:p>
        </p:txBody>
      </p:sp>
      <p:sp>
        <p:nvSpPr>
          <p:cNvPr id="52"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s-MX" smtClean="0">
                <a:solidFill>
                  <a:prstClr val="black"/>
                </a:solidFill>
              </a:rPr>
              <a:pPr eaLnBrk="1" hangingPunct="1"/>
              <a:t>53</a:t>
            </a:fld>
            <a:endParaRPr lang="es-MX" dirty="0" smtClean="0">
              <a:solidFill>
                <a:prstClr val="black"/>
              </a:solidFill>
            </a:endParaRPr>
          </a:p>
        </p:txBody>
      </p:sp>
    </p:spTree>
    <p:extLst>
      <p:ext uri="{BB962C8B-B14F-4D97-AF65-F5344CB8AC3E}">
        <p14:creationId xmlns:p14="http://schemas.microsoft.com/office/powerpoint/2010/main" val="1310449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Recomendaciones para el Seguimiento de Pacientes con Lumbalgia Aguda </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graphicFrame>
        <p:nvGraphicFramePr>
          <p:cNvPr id="9" name="8 Tabla"/>
          <p:cNvGraphicFramePr>
            <a:graphicFrameLocks noGrp="1"/>
          </p:cNvGraphicFramePr>
          <p:nvPr>
            <p:extLst>
              <p:ext uri="{D42A27DB-BD31-4B8C-83A1-F6EECF244321}">
                <p14:modId xmlns:p14="http://schemas.microsoft.com/office/powerpoint/2010/main" val="3158334495"/>
              </p:ext>
            </p:extLst>
          </p:nvPr>
        </p:nvGraphicFramePr>
        <p:xfrm>
          <a:off x="131428" y="1461099"/>
          <a:ext cx="9012571" cy="4175773"/>
        </p:xfrm>
        <a:graphic>
          <a:graphicData uri="http://schemas.openxmlformats.org/drawingml/2006/table">
            <a:tbl>
              <a:tblPr/>
              <a:tblGrid>
                <a:gridCol w="4329789"/>
                <a:gridCol w="4682782"/>
              </a:tblGrid>
              <a:tr h="4572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Población de Pacientes</a:t>
                      </a: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Frecuencia del seguimiento</a:t>
                      </a: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077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Todos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2 semanas después de la visita inicial</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Opciones de seguimiento: teléfono, e-mail o consulta</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El seguimiento adicional está indicado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252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Pacientes considerados en alto riesgo de dolor crónico*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Visitas más tempranas o más frecuentes pueden ser apropiadas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330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Pacientes de mayor edad o pacientes con:</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Progresión de síntomas o ausencia de mejora importante</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Dolor severo o déficit funcional </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Signos de enfermedad de la raíz nerviosa o </a:t>
                      </a:r>
                      <a:b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b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estenosis espinal lumbar </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Re-evaluación más temprana o más frecuente pueden ser apropiadas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3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Pacientes referidos para manipulación espinal, acupuntura o masaje</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Después de 4 consultas, refiera al paciente con un especialista para determinar si la funcionalidad ha mejorado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0"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54</a:t>
            </a:fld>
            <a:endParaRPr lang="en-CA" dirty="0">
              <a:solidFill>
                <a:prstClr val="black"/>
              </a:solidFill>
            </a:endParaRPr>
          </a:p>
        </p:txBody>
      </p:sp>
      <p:sp>
        <p:nvSpPr>
          <p:cNvPr id="11" name="Rectangle 5"/>
          <p:cNvSpPr>
            <a:spLocks noChangeArrowheads="1"/>
          </p:cNvSpPr>
          <p:nvPr/>
        </p:nvSpPr>
        <p:spPr bwMode="auto">
          <a:xfrm>
            <a:off x="0" y="5902354"/>
            <a:ext cx="8066286"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marL="0" lvl="4">
              <a:lnSpc>
                <a:spcPct val="90000"/>
              </a:lnSpc>
            </a:pPr>
            <a:r>
              <a:rPr lang="en-CA" sz="1200" b="1" dirty="0" smtClean="0">
                <a:solidFill>
                  <a:srgbClr val="002060"/>
                </a:solidFill>
              </a:rPr>
              <a:t>*</a:t>
            </a:r>
            <a:r>
              <a:rPr lang="es-MX" sz="1200" b="1" dirty="0" smtClean="0">
                <a:solidFill>
                  <a:srgbClr val="002060"/>
                </a:solidFill>
              </a:rPr>
              <a:t>Vea las señales de alerta; podría también considerar a las poblaciones en riesgo si el dolor persiste en presencia de tratamiento adecuado: niños y adolescentes,  mujeres &lt;30 años, hombres &gt;60 años, pacientes con comorbilidades específicas (ej:  diabetes) y pacientes inmunocomprometidos o inmunodeprimidos</a:t>
            </a:r>
          </a:p>
          <a:p>
            <a:pPr marL="0" lvl="4">
              <a:lnSpc>
                <a:spcPct val="90000"/>
              </a:lnSpc>
            </a:pPr>
            <a:r>
              <a:rPr lang="en-US" sz="1100" dirty="0" smtClean="0">
                <a:solidFill>
                  <a:srgbClr val="002060"/>
                </a:solidFill>
              </a:rPr>
              <a:t>Ochoa G. In: Díaz Barriga JS, Gamarra AI (eds). </a:t>
            </a:r>
            <a:r>
              <a:rPr lang="en-US" sz="1100" i="1" dirty="0" smtClean="0">
                <a:solidFill>
                  <a:srgbClr val="002060"/>
                </a:solidFill>
              </a:rPr>
              <a:t>Libro Dolor Musculoesquel</a:t>
            </a:r>
            <a:r>
              <a:rPr lang="en-CA" sz="1100" i="1" dirty="0" smtClean="0">
                <a:solidFill>
                  <a:srgbClr val="002060"/>
                </a:solidFill>
              </a:rPr>
              <a:t>é</a:t>
            </a:r>
            <a:r>
              <a:rPr lang="en-US" sz="1100" i="1" dirty="0" smtClean="0">
                <a:solidFill>
                  <a:srgbClr val="002060"/>
                </a:solidFill>
              </a:rPr>
              <a:t>tico</a:t>
            </a:r>
            <a:r>
              <a:rPr lang="en-US" sz="1100" dirty="0" smtClean="0">
                <a:solidFill>
                  <a:srgbClr val="002060"/>
                </a:solidFill>
              </a:rPr>
              <a:t>. </a:t>
            </a:r>
            <a:r>
              <a:rPr lang="es-ES" sz="1100" dirty="0" smtClean="0">
                <a:solidFill>
                  <a:srgbClr val="002060"/>
                </a:solidFill>
              </a:rPr>
              <a:t>Asociacion Colombiana para el Estudio del Dolor, ACED</a:t>
            </a:r>
            <a:r>
              <a:rPr lang="en-US" sz="1100" dirty="0" smtClean="0">
                <a:solidFill>
                  <a:srgbClr val="002060"/>
                </a:solidFill>
              </a:rPr>
              <a:t>; Bogotá, Colombia: 2010; Savigny P </a:t>
            </a:r>
            <a:r>
              <a:rPr lang="en-US" sz="1100" i="1" dirty="0" smtClean="0">
                <a:solidFill>
                  <a:srgbClr val="002060"/>
                </a:solidFill>
              </a:rPr>
              <a:t>et al. </a:t>
            </a:r>
            <a:r>
              <a:rPr lang="en-CA" sz="1100" i="1" dirty="0" smtClean="0">
                <a:solidFill>
                  <a:srgbClr val="002060"/>
                </a:solidFill>
              </a:rPr>
              <a:t>Low Back Pain: Early Management of Persistent Non-specific Low Back Pain. </a:t>
            </a:r>
            <a:r>
              <a:rPr lang="en-CA" sz="1100" dirty="0" smtClean="0">
                <a:solidFill>
                  <a:srgbClr val="002060"/>
                </a:solidFill>
              </a:rPr>
              <a:t>National Collaborating Centre for Primary Care and Royal College of General Practitioners; London, UK: 2009.</a:t>
            </a:r>
            <a:endParaRPr lang="en-US" sz="1100" dirty="0">
              <a:solidFill>
                <a:srgbClr val="002060"/>
              </a:solidFill>
            </a:endParaRPr>
          </a:p>
        </p:txBody>
      </p:sp>
    </p:spTree>
    <p:extLst>
      <p:ext uri="{BB962C8B-B14F-4D97-AF65-F5344CB8AC3E}">
        <p14:creationId xmlns:p14="http://schemas.microsoft.com/office/powerpoint/2010/main" val="3802801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274638"/>
            <a:ext cx="8003232" cy="1143000"/>
          </a:xfrm>
        </p:spPr>
        <p:txBody>
          <a:bodyPr>
            <a:normAutofit fontScale="90000"/>
          </a:bodyPr>
          <a:lstStyle/>
          <a:p>
            <a:r>
              <a:rPr lang="es-MX" noProof="0" dirty="0" smtClean="0"/>
              <a:t>Seguimiento de Pacientes con </a:t>
            </a:r>
            <a:br>
              <a:rPr lang="es-MX" noProof="0" dirty="0" smtClean="0"/>
            </a:br>
            <a:r>
              <a:rPr lang="es-MX" noProof="0" dirty="0" smtClean="0"/>
              <a:t>Lumbalgia </a:t>
            </a:r>
            <a:r>
              <a:rPr lang="es-MX" dirty="0" smtClean="0"/>
              <a:t>A</a:t>
            </a:r>
            <a:r>
              <a:rPr lang="es-MX" noProof="0" dirty="0" smtClean="0"/>
              <a:t>guda</a:t>
            </a:r>
            <a:endParaRPr lang="es-MX" noProof="0" dirty="0"/>
          </a:p>
        </p:txBody>
      </p:sp>
      <p:sp>
        <p:nvSpPr>
          <p:cNvPr id="41" name="Freeform 19"/>
          <p:cNvSpPr/>
          <p:nvPr/>
        </p:nvSpPr>
        <p:spPr>
          <a:xfrm>
            <a:off x="2883033" y="1600201"/>
            <a:ext cx="5040000" cy="360000"/>
          </a:xfrm>
          <a:custGeom>
            <a:avLst/>
            <a:gdLst>
              <a:gd name="connsiteX0" fmla="*/ 0 w 3628571"/>
              <a:gd name="connsiteY0" fmla="*/ 0 h 746841"/>
              <a:gd name="connsiteX1" fmla="*/ 3628571 w 3628571"/>
              <a:gd name="connsiteY1" fmla="*/ 0 h 746841"/>
              <a:gd name="connsiteX2" fmla="*/ 3628571 w 3628571"/>
              <a:gd name="connsiteY2" fmla="*/ 746841 h 746841"/>
              <a:gd name="connsiteX3" fmla="*/ 0 w 3628571"/>
              <a:gd name="connsiteY3" fmla="*/ 746841 h 746841"/>
              <a:gd name="connsiteX4" fmla="*/ 0 w 3628571"/>
              <a:gd name="connsiteY4" fmla="*/ 0 h 74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71" h="746841">
                <a:moveTo>
                  <a:pt x="0" y="0"/>
                </a:moveTo>
                <a:lnTo>
                  <a:pt x="3628571" y="0"/>
                </a:lnTo>
                <a:lnTo>
                  <a:pt x="3628571" y="746841"/>
                </a:lnTo>
                <a:lnTo>
                  <a:pt x="0" y="7468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Revisar y evaluar la mejora dentro de 2 semanas</a:t>
            </a:r>
            <a:endParaRPr lang="es-MX" sz="1600" dirty="0">
              <a:solidFill>
                <a:prstClr val="white"/>
              </a:solidFill>
            </a:endParaRPr>
          </a:p>
        </p:txBody>
      </p:sp>
      <p:sp>
        <p:nvSpPr>
          <p:cNvPr id="42" name="Freeform 20"/>
          <p:cNvSpPr/>
          <p:nvPr/>
        </p:nvSpPr>
        <p:spPr>
          <a:xfrm>
            <a:off x="1331640" y="2132856"/>
            <a:ext cx="2834903" cy="360000"/>
          </a:xfrm>
          <a:custGeom>
            <a:avLst/>
            <a:gdLst>
              <a:gd name="connsiteX0" fmla="*/ 0 w 1562784"/>
              <a:gd name="connsiteY0" fmla="*/ 0 h 558243"/>
              <a:gd name="connsiteX1" fmla="*/ 1562784 w 1562784"/>
              <a:gd name="connsiteY1" fmla="*/ 0 h 558243"/>
              <a:gd name="connsiteX2" fmla="*/ 1562784 w 1562784"/>
              <a:gd name="connsiteY2" fmla="*/ 558243 h 558243"/>
              <a:gd name="connsiteX3" fmla="*/ 0 w 1562784"/>
              <a:gd name="connsiteY3" fmla="*/ 558243 h 558243"/>
              <a:gd name="connsiteX4" fmla="*/ 0 w 1562784"/>
              <a:gd name="connsiteY4" fmla="*/ 0 h 55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784" h="558243">
                <a:moveTo>
                  <a:pt x="0" y="0"/>
                </a:moveTo>
                <a:lnTo>
                  <a:pt x="1562784" y="0"/>
                </a:lnTo>
                <a:lnTo>
                  <a:pt x="1562784" y="558243"/>
                </a:lnTo>
                <a:lnTo>
                  <a:pt x="0" y="5582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Sin mejora y sin deterioro</a:t>
            </a:r>
            <a:endParaRPr lang="es-MX" sz="1600" dirty="0">
              <a:solidFill>
                <a:prstClr val="white"/>
              </a:solidFill>
            </a:endParaRPr>
          </a:p>
        </p:txBody>
      </p:sp>
      <p:sp>
        <p:nvSpPr>
          <p:cNvPr id="43" name="Freeform 21"/>
          <p:cNvSpPr/>
          <p:nvPr/>
        </p:nvSpPr>
        <p:spPr>
          <a:xfrm>
            <a:off x="609409" y="2834828"/>
            <a:ext cx="2466000" cy="720000"/>
          </a:xfrm>
          <a:custGeom>
            <a:avLst/>
            <a:gdLst>
              <a:gd name="connsiteX0" fmla="*/ 0 w 2415489"/>
              <a:gd name="connsiteY0" fmla="*/ 0 h 780113"/>
              <a:gd name="connsiteX1" fmla="*/ 2415489 w 2415489"/>
              <a:gd name="connsiteY1" fmla="*/ 0 h 780113"/>
              <a:gd name="connsiteX2" fmla="*/ 2415489 w 2415489"/>
              <a:gd name="connsiteY2" fmla="*/ 780113 h 780113"/>
              <a:gd name="connsiteX3" fmla="*/ 0 w 2415489"/>
              <a:gd name="connsiteY3" fmla="*/ 780113 h 780113"/>
              <a:gd name="connsiteX4" fmla="*/ 0 w 2415489"/>
              <a:gd name="connsiteY4" fmla="*/ 0 h 78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489" h="780113">
                <a:moveTo>
                  <a:pt x="0" y="0"/>
                </a:moveTo>
                <a:lnTo>
                  <a:pt x="2415489" y="0"/>
                </a:lnTo>
                <a:lnTo>
                  <a:pt x="2415489" y="780113"/>
                </a:lnTo>
                <a:lnTo>
                  <a:pt x="0" y="7801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Evaluar el riesgo de discapacidad persistente</a:t>
            </a:r>
            <a:endParaRPr lang="es-MX" sz="1600" dirty="0">
              <a:solidFill>
                <a:prstClr val="white"/>
              </a:solidFill>
            </a:endParaRPr>
          </a:p>
        </p:txBody>
      </p:sp>
      <p:sp>
        <p:nvSpPr>
          <p:cNvPr id="45" name="Freeform 22"/>
          <p:cNvSpPr/>
          <p:nvPr/>
        </p:nvSpPr>
        <p:spPr>
          <a:xfrm>
            <a:off x="609409" y="4077072"/>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b="1" dirty="0" smtClean="0">
                <a:solidFill>
                  <a:prstClr val="white"/>
                </a:solidFill>
              </a:rPr>
              <a:t>Bajo riesgo</a:t>
            </a:r>
            <a:endParaRPr lang="es-MX" sz="1600" b="1" dirty="0">
              <a:solidFill>
                <a:prstClr val="white"/>
              </a:solidFill>
            </a:endParaRPr>
          </a:p>
        </p:txBody>
      </p:sp>
      <p:sp>
        <p:nvSpPr>
          <p:cNvPr id="49" name="Freeform 23"/>
          <p:cNvSpPr/>
          <p:nvPr/>
        </p:nvSpPr>
        <p:spPr>
          <a:xfrm>
            <a:off x="3382461"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b="1" dirty="0" smtClean="0">
                <a:solidFill>
                  <a:srgbClr val="002060"/>
                </a:solidFill>
              </a:rPr>
              <a:t>Riesgo intermedio</a:t>
            </a:r>
            <a:endParaRPr lang="es-MX" sz="1600" b="1" dirty="0">
              <a:solidFill>
                <a:srgbClr val="002060"/>
              </a:solidFill>
            </a:endParaRPr>
          </a:p>
        </p:txBody>
      </p:sp>
      <p:sp>
        <p:nvSpPr>
          <p:cNvPr id="51" name="Freeform 24"/>
          <p:cNvSpPr/>
          <p:nvPr/>
        </p:nvSpPr>
        <p:spPr>
          <a:xfrm>
            <a:off x="3347864" y="4696246"/>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srgbClr val="002060"/>
                </a:solidFill>
              </a:rPr>
              <a:t>Refiera a fisioterapeuta</a:t>
            </a:r>
            <a:endParaRPr lang="es-MX" sz="1600" dirty="0">
              <a:solidFill>
                <a:srgbClr val="002060"/>
              </a:solidFill>
            </a:endParaRPr>
          </a:p>
        </p:txBody>
      </p:sp>
      <p:sp>
        <p:nvSpPr>
          <p:cNvPr id="53" name="Freeform 25"/>
          <p:cNvSpPr/>
          <p:nvPr/>
        </p:nvSpPr>
        <p:spPr>
          <a:xfrm>
            <a:off x="3330136" y="5267017"/>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spc="-100" dirty="0" smtClean="0">
                <a:solidFill>
                  <a:prstClr val="white"/>
                </a:solidFill>
              </a:rPr>
              <a:t>Revisar dentro de 12 semanas</a:t>
            </a:r>
            <a:endParaRPr lang="es-MX" sz="1600" spc="-100" dirty="0">
              <a:solidFill>
                <a:prstClr val="white"/>
              </a:solidFill>
            </a:endParaRPr>
          </a:p>
        </p:txBody>
      </p:sp>
      <p:sp>
        <p:nvSpPr>
          <p:cNvPr id="56" name="Freeform 26"/>
          <p:cNvSpPr/>
          <p:nvPr/>
        </p:nvSpPr>
        <p:spPr>
          <a:xfrm>
            <a:off x="457199" y="5847042"/>
            <a:ext cx="4042793"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Sin mejora: considere referir a un especialista</a:t>
            </a:r>
            <a:endParaRPr lang="es-MX" sz="1600" dirty="0">
              <a:solidFill>
                <a:prstClr val="white"/>
              </a:solidFill>
            </a:endParaRPr>
          </a:p>
        </p:txBody>
      </p:sp>
      <p:sp>
        <p:nvSpPr>
          <p:cNvPr id="61" name="Freeform 27"/>
          <p:cNvSpPr/>
          <p:nvPr/>
        </p:nvSpPr>
        <p:spPr>
          <a:xfrm>
            <a:off x="4749969" y="5847042"/>
            <a:ext cx="4172652"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Mejora: continúe el manejo de soporte</a:t>
            </a:r>
            <a:endParaRPr lang="es-MX" sz="1600" dirty="0">
              <a:solidFill>
                <a:prstClr val="white"/>
              </a:solidFill>
            </a:endParaRPr>
          </a:p>
        </p:txBody>
      </p:sp>
      <p:sp>
        <p:nvSpPr>
          <p:cNvPr id="63" name="Freeform 28"/>
          <p:cNvSpPr/>
          <p:nvPr/>
        </p:nvSpPr>
        <p:spPr>
          <a:xfrm>
            <a:off x="6456620"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b="1" dirty="0" smtClean="0">
                <a:solidFill>
                  <a:srgbClr val="002060"/>
                </a:solidFill>
              </a:rPr>
              <a:t>Alto riesgo</a:t>
            </a:r>
            <a:endParaRPr lang="es-MX" sz="1600" b="1" dirty="0">
              <a:solidFill>
                <a:srgbClr val="002060"/>
              </a:solidFill>
            </a:endParaRPr>
          </a:p>
        </p:txBody>
      </p:sp>
      <p:sp>
        <p:nvSpPr>
          <p:cNvPr id="64" name="Freeform 29"/>
          <p:cNvSpPr/>
          <p:nvPr/>
        </p:nvSpPr>
        <p:spPr>
          <a:xfrm>
            <a:off x="6456619" y="4752077"/>
            <a:ext cx="2493535" cy="51494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srgbClr val="002060"/>
                </a:solidFill>
              </a:rPr>
              <a:t>Refiera para evaluación biopsicosocial</a:t>
            </a:r>
            <a:endParaRPr lang="es-MX" sz="1600" dirty="0">
              <a:solidFill>
                <a:srgbClr val="002060"/>
              </a:solidFill>
            </a:endParaRPr>
          </a:p>
        </p:txBody>
      </p:sp>
      <p:sp>
        <p:nvSpPr>
          <p:cNvPr id="65" name="Freeform 30"/>
          <p:cNvSpPr/>
          <p:nvPr/>
        </p:nvSpPr>
        <p:spPr>
          <a:xfrm>
            <a:off x="3449715" y="2830359"/>
            <a:ext cx="2466000" cy="1080000"/>
          </a:xfrm>
          <a:custGeom>
            <a:avLst/>
            <a:gdLst>
              <a:gd name="connsiteX0" fmla="*/ 0 w 2984116"/>
              <a:gd name="connsiteY0" fmla="*/ 0 h 777304"/>
              <a:gd name="connsiteX1" fmla="*/ 2984116 w 2984116"/>
              <a:gd name="connsiteY1" fmla="*/ 0 h 777304"/>
              <a:gd name="connsiteX2" fmla="*/ 2984116 w 2984116"/>
              <a:gd name="connsiteY2" fmla="*/ 777304 h 777304"/>
              <a:gd name="connsiteX3" fmla="*/ 0 w 2984116"/>
              <a:gd name="connsiteY3" fmla="*/ 777304 h 777304"/>
              <a:gd name="connsiteX4" fmla="*/ 0 w 2984116"/>
              <a:gd name="connsiteY4" fmla="*/ 0 h 77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116" h="777304">
                <a:moveTo>
                  <a:pt x="0" y="0"/>
                </a:moveTo>
                <a:lnTo>
                  <a:pt x="2984116" y="0"/>
                </a:lnTo>
                <a:lnTo>
                  <a:pt x="2984116" y="777304"/>
                </a:lnTo>
                <a:lnTo>
                  <a:pt x="0" y="7773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Considerar referir si hay dolor radicular severo, refractario/déficit neurológico</a:t>
            </a:r>
            <a:endParaRPr lang="es-MX" sz="1600" dirty="0">
              <a:solidFill>
                <a:prstClr val="white"/>
              </a:solidFill>
            </a:endParaRPr>
          </a:p>
        </p:txBody>
      </p:sp>
      <p:sp>
        <p:nvSpPr>
          <p:cNvPr id="66" name="Freeform 31"/>
          <p:cNvSpPr/>
          <p:nvPr/>
        </p:nvSpPr>
        <p:spPr>
          <a:xfrm>
            <a:off x="5982969" y="2204864"/>
            <a:ext cx="2977071" cy="360000"/>
          </a:xfrm>
          <a:custGeom>
            <a:avLst/>
            <a:gdLst>
              <a:gd name="connsiteX0" fmla="*/ 0 w 1561258"/>
              <a:gd name="connsiteY0" fmla="*/ 0 h 278847"/>
              <a:gd name="connsiteX1" fmla="*/ 1561258 w 1561258"/>
              <a:gd name="connsiteY1" fmla="*/ 0 h 278847"/>
              <a:gd name="connsiteX2" fmla="*/ 1561258 w 1561258"/>
              <a:gd name="connsiteY2" fmla="*/ 278847 h 278847"/>
              <a:gd name="connsiteX3" fmla="*/ 0 w 1561258"/>
              <a:gd name="connsiteY3" fmla="*/ 278847 h 278847"/>
              <a:gd name="connsiteX4" fmla="*/ 0 w 1561258"/>
              <a:gd name="connsiteY4" fmla="*/ 0 h 27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8847">
                <a:moveTo>
                  <a:pt x="0" y="0"/>
                </a:moveTo>
                <a:lnTo>
                  <a:pt x="1561258" y="0"/>
                </a:lnTo>
                <a:lnTo>
                  <a:pt x="1561258" y="278847"/>
                </a:lnTo>
                <a:lnTo>
                  <a:pt x="0" y="278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Mejora</a:t>
            </a:r>
            <a:endParaRPr lang="es-MX" sz="1600" dirty="0">
              <a:solidFill>
                <a:prstClr val="white"/>
              </a:solidFill>
            </a:endParaRPr>
          </a:p>
        </p:txBody>
      </p:sp>
      <p:sp>
        <p:nvSpPr>
          <p:cNvPr id="68" name="Freeform 32"/>
          <p:cNvSpPr/>
          <p:nvPr/>
        </p:nvSpPr>
        <p:spPr>
          <a:xfrm>
            <a:off x="5982969" y="2834828"/>
            <a:ext cx="2977071" cy="360000"/>
          </a:xfrm>
          <a:custGeom>
            <a:avLst/>
            <a:gdLst>
              <a:gd name="connsiteX0" fmla="*/ 0 w 1561258"/>
              <a:gd name="connsiteY0" fmla="*/ 0 h 507504"/>
              <a:gd name="connsiteX1" fmla="*/ 1561258 w 1561258"/>
              <a:gd name="connsiteY1" fmla="*/ 0 h 507504"/>
              <a:gd name="connsiteX2" fmla="*/ 1561258 w 1561258"/>
              <a:gd name="connsiteY2" fmla="*/ 507504 h 507504"/>
              <a:gd name="connsiteX3" fmla="*/ 0 w 1561258"/>
              <a:gd name="connsiteY3" fmla="*/ 507504 h 507504"/>
              <a:gd name="connsiteX4" fmla="*/ 0 w 1561258"/>
              <a:gd name="connsiteY4" fmla="*/ 0 h 50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507504">
                <a:moveTo>
                  <a:pt x="0" y="0"/>
                </a:moveTo>
                <a:lnTo>
                  <a:pt x="1561258" y="0"/>
                </a:lnTo>
                <a:lnTo>
                  <a:pt x="1561258" y="507504"/>
                </a:lnTo>
                <a:lnTo>
                  <a:pt x="0" y="5075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Continuar manejo actual</a:t>
            </a:r>
            <a:endParaRPr lang="es-MX" sz="1600" dirty="0">
              <a:solidFill>
                <a:prstClr val="white"/>
              </a:solidFill>
            </a:endParaRPr>
          </a:p>
        </p:txBody>
      </p:sp>
      <p:cxnSp>
        <p:nvCxnSpPr>
          <p:cNvPr id="70" name="Straight Connector 43"/>
          <p:cNvCxnSpPr/>
          <p:nvPr/>
        </p:nvCxnSpPr>
        <p:spPr>
          <a:xfrm>
            <a:off x="3421288" y="1916832"/>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45"/>
          <p:cNvCxnSpPr/>
          <p:nvPr/>
        </p:nvCxnSpPr>
        <p:spPr>
          <a:xfrm>
            <a:off x="7452320" y="1960201"/>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46"/>
          <p:cNvCxnSpPr/>
          <p:nvPr/>
        </p:nvCxnSpPr>
        <p:spPr>
          <a:xfrm>
            <a:off x="7443564" y="2564864"/>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47"/>
          <p:cNvCxnSpPr/>
          <p:nvPr/>
        </p:nvCxnSpPr>
        <p:spPr>
          <a:xfrm>
            <a:off x="1842409" y="2502410"/>
            <a:ext cx="0" cy="341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49"/>
          <p:cNvCxnSpPr/>
          <p:nvPr/>
        </p:nvCxnSpPr>
        <p:spPr>
          <a:xfrm>
            <a:off x="3779912" y="2442532"/>
            <a:ext cx="0" cy="392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51"/>
          <p:cNvCxnSpPr/>
          <p:nvPr/>
        </p:nvCxnSpPr>
        <p:spPr>
          <a:xfrm>
            <a:off x="1842409" y="3554828"/>
            <a:ext cx="0" cy="52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53"/>
          <p:cNvCxnSpPr/>
          <p:nvPr/>
        </p:nvCxnSpPr>
        <p:spPr>
          <a:xfrm>
            <a:off x="4563136" y="4437072"/>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54"/>
          <p:cNvCxnSpPr/>
          <p:nvPr/>
        </p:nvCxnSpPr>
        <p:spPr>
          <a:xfrm>
            <a:off x="7680864" y="4451583"/>
            <a:ext cx="0" cy="300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56"/>
          <p:cNvCxnSpPr/>
          <p:nvPr/>
        </p:nvCxnSpPr>
        <p:spPr>
          <a:xfrm>
            <a:off x="4563136" y="5056246"/>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57"/>
          <p:cNvCxnSpPr/>
          <p:nvPr/>
        </p:nvCxnSpPr>
        <p:spPr>
          <a:xfrm>
            <a:off x="3779912" y="5602379"/>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Straight Connector 58"/>
          <p:cNvCxnSpPr/>
          <p:nvPr/>
        </p:nvCxnSpPr>
        <p:spPr>
          <a:xfrm>
            <a:off x="5220072" y="5602379"/>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59"/>
          <p:cNvCxnSpPr/>
          <p:nvPr/>
        </p:nvCxnSpPr>
        <p:spPr>
          <a:xfrm>
            <a:off x="1842409" y="4437071"/>
            <a:ext cx="0" cy="10099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61"/>
          <p:cNvCxnSpPr/>
          <p:nvPr/>
        </p:nvCxnSpPr>
        <p:spPr>
          <a:xfrm flipH="1">
            <a:off x="1842409" y="5445223"/>
            <a:ext cx="15054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66"/>
          <p:cNvCxnSpPr/>
          <p:nvPr/>
        </p:nvCxnSpPr>
        <p:spPr>
          <a:xfrm flipH="1">
            <a:off x="5760807" y="5447018"/>
            <a:ext cx="1928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68"/>
          <p:cNvCxnSpPr/>
          <p:nvPr/>
        </p:nvCxnSpPr>
        <p:spPr>
          <a:xfrm>
            <a:off x="7680864" y="5178577"/>
            <a:ext cx="0" cy="300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70"/>
          <p:cNvCxnSpPr/>
          <p:nvPr/>
        </p:nvCxnSpPr>
        <p:spPr>
          <a:xfrm flipH="1">
            <a:off x="1867978" y="4005064"/>
            <a:ext cx="58128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72"/>
          <p:cNvCxnSpPr/>
          <p:nvPr/>
        </p:nvCxnSpPr>
        <p:spPr>
          <a:xfrm>
            <a:off x="4572000" y="4012409"/>
            <a:ext cx="0" cy="6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74"/>
          <p:cNvCxnSpPr/>
          <p:nvPr/>
        </p:nvCxnSpPr>
        <p:spPr>
          <a:xfrm>
            <a:off x="7680864" y="4005064"/>
            <a:ext cx="875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1"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55</a:t>
            </a:fld>
            <a:endParaRPr lang="es-MX" dirty="0">
              <a:solidFill>
                <a:prstClr val="black"/>
              </a:solidFill>
            </a:endParaRPr>
          </a:p>
        </p:txBody>
      </p:sp>
      <p:sp>
        <p:nvSpPr>
          <p:cNvPr id="92" name="Rectangle 38"/>
          <p:cNvSpPr/>
          <p:nvPr/>
        </p:nvSpPr>
        <p:spPr>
          <a:xfrm>
            <a:off x="161556" y="6304562"/>
            <a:ext cx="7786742" cy="430887"/>
          </a:xfrm>
          <a:prstGeom prst="rect">
            <a:avLst/>
          </a:prstGeom>
        </p:spPr>
        <p:txBody>
          <a:bodyPr wrap="square">
            <a:spAutoFit/>
          </a:bodyPr>
          <a:lstStyle/>
          <a:p>
            <a:endParaRPr lang="es-MX" sz="1100" dirty="0" smtClean="0">
              <a:solidFill>
                <a:srgbClr val="002060"/>
              </a:solidFill>
            </a:endParaRPr>
          </a:p>
          <a:p>
            <a:r>
              <a:rPr lang="es-MX" sz="1100" dirty="0" smtClean="0">
                <a:solidFill>
                  <a:srgbClr val="002060"/>
                </a:solidFill>
              </a:rPr>
              <a:t>Adaptado de: Lee J </a:t>
            </a:r>
            <a:r>
              <a:rPr lang="es-MX" sz="1100" i="1" dirty="0" smtClean="0">
                <a:solidFill>
                  <a:srgbClr val="002060"/>
                </a:solidFill>
              </a:rPr>
              <a:t>et al. Br J Anaesth</a:t>
            </a:r>
            <a:r>
              <a:rPr lang="es-MX" sz="1100" dirty="0" smtClean="0">
                <a:solidFill>
                  <a:srgbClr val="002060"/>
                </a:solidFill>
              </a:rPr>
              <a:t> 2013; 111(1):112-20.</a:t>
            </a:r>
            <a:endParaRPr lang="es-MX" sz="1100" dirty="0">
              <a:solidFill>
                <a:srgbClr val="002060"/>
              </a:solidFill>
            </a:endParaRPr>
          </a:p>
        </p:txBody>
      </p:sp>
    </p:spTree>
    <p:extLst>
      <p:ext uri="{BB962C8B-B14F-4D97-AF65-F5344CB8AC3E}">
        <p14:creationId xmlns:p14="http://schemas.microsoft.com/office/powerpoint/2010/main" val="4191506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274638"/>
            <a:ext cx="8229600" cy="1143000"/>
          </a:xfrm>
        </p:spPr>
        <p:txBody>
          <a:bodyPr>
            <a:normAutofit fontScale="90000"/>
          </a:bodyPr>
          <a:lstStyle/>
          <a:p>
            <a:r>
              <a:rPr lang="es-MX" noProof="0" dirty="0" smtClean="0"/>
              <a:t>Recomendaciones Clave para el Manejo de Lumbalgia </a:t>
            </a:r>
            <a:r>
              <a:rPr lang="es-MX" dirty="0" smtClean="0"/>
              <a:t>A</a:t>
            </a:r>
            <a:r>
              <a:rPr lang="es-MX" noProof="0" dirty="0" smtClean="0"/>
              <a:t>guda</a:t>
            </a:r>
            <a:endParaRPr lang="es-MX" noProof="0" dirty="0"/>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582728045"/>
              </p:ext>
            </p:extLst>
          </p:nvPr>
        </p:nvGraphicFramePr>
        <p:xfrm>
          <a:off x="216488" y="1744890"/>
          <a:ext cx="8748000" cy="3761772"/>
        </p:xfrm>
        <a:graphic>
          <a:graphicData uri="http://schemas.openxmlformats.org/drawingml/2006/table">
            <a:tbl>
              <a:tblPr firstRow="1" bandRow="1">
                <a:tableStyleId>{5C22544A-7EE6-4342-B048-85BDC9FD1C3A}</a:tableStyleId>
              </a:tblPr>
              <a:tblGrid>
                <a:gridCol w="2916000"/>
                <a:gridCol w="2916000"/>
                <a:gridCol w="2916000"/>
              </a:tblGrid>
              <a:tr h="567594">
                <a:tc>
                  <a:txBody>
                    <a:bodyPr/>
                    <a:lstStyle/>
                    <a:p>
                      <a:pPr algn="ctr"/>
                      <a:r>
                        <a:rPr lang="es-MX" sz="2000" noProof="0" dirty="0" smtClean="0"/>
                        <a:t>Nivel A </a:t>
                      </a:r>
                      <a:br>
                        <a:rPr lang="es-MX" sz="2000" noProof="0" dirty="0" smtClean="0"/>
                      </a:br>
                      <a:r>
                        <a:rPr lang="es-MX" sz="2000" noProof="0" dirty="0" smtClean="0"/>
                        <a:t>(Evidencia Consistente)</a:t>
                      </a:r>
                      <a:endParaRPr lang="es-MX" sz="2000" noProof="0" dirty="0"/>
                    </a:p>
                  </a:txBody>
                  <a:tcPr marL="92295" marR="922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noProof="0" dirty="0" smtClean="0"/>
                        <a:t>Nivel B </a:t>
                      </a:r>
                      <a:br>
                        <a:rPr lang="es-MX" sz="2000" noProof="0" dirty="0" smtClean="0"/>
                      </a:br>
                      <a:r>
                        <a:rPr lang="es-MX" sz="2000" noProof="0" dirty="0" smtClean="0"/>
                        <a:t>(Evidencia Inconsistente)</a:t>
                      </a:r>
                      <a:endParaRPr lang="es-MX" sz="2000" noProof="0" dirty="0"/>
                    </a:p>
                  </a:txBody>
                  <a:tcPr marL="92295" marR="922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noProof="0" dirty="0" smtClean="0"/>
                        <a:t>Nivel C </a:t>
                      </a:r>
                      <a:br>
                        <a:rPr lang="es-MX" sz="2000" noProof="0" dirty="0" smtClean="0"/>
                      </a:br>
                      <a:r>
                        <a:rPr lang="es-MX" sz="2000" noProof="0" dirty="0" smtClean="0"/>
                        <a:t>(Consenso)</a:t>
                      </a:r>
                    </a:p>
                  </a:txBody>
                  <a:tcPr marL="92295" marR="92295"/>
                </a:tc>
              </a:tr>
              <a:tr h="3060732">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El reposo en cama</a:t>
                      </a:r>
                      <a:r>
                        <a:rPr lang="es-MX" sz="1600" b="1" kern="1200" baseline="0" noProof="0" dirty="0" smtClean="0">
                          <a:solidFill>
                            <a:schemeClr val="dk1"/>
                          </a:solidFill>
                          <a:latin typeface="+mn-lt"/>
                          <a:ea typeface="+mn-ea"/>
                          <a:cs typeface="+mn-cs"/>
                        </a:rPr>
                        <a:t> no es recomendado</a:t>
                      </a:r>
                      <a:endParaRPr lang="es-MX" sz="1600" kern="1200" baseline="0" noProof="0" dirty="0" smtClean="0">
                        <a:solidFill>
                          <a:schemeClr val="dk1"/>
                        </a:solidFill>
                        <a:latin typeface="+mn-lt"/>
                        <a:ea typeface="+mn-ea"/>
                        <a:cs typeface="+mn-cs"/>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kern="1200" baseline="0" noProof="0" dirty="0" smtClean="0">
                          <a:solidFill>
                            <a:schemeClr val="dk1"/>
                          </a:solidFill>
                          <a:latin typeface="+mn-lt"/>
                          <a:ea typeface="+mn-ea"/>
                          <a:cs typeface="+mn-cs"/>
                        </a:rPr>
                        <a:t>AINEne/coxibs, Acetaminofén y Relajantes Musculares son tratamientos efectivos para lumbalgia aguda </a:t>
                      </a:r>
                      <a:r>
                        <a:rPr lang="es-MX" sz="1600" b="1" kern="1200" baseline="0" noProof="0" dirty="0" smtClean="0">
                          <a:solidFill>
                            <a:schemeClr val="dk1"/>
                          </a:solidFill>
                          <a:latin typeface="+mn-lt"/>
                          <a:ea typeface="+mn-ea"/>
                          <a:cs typeface="+mn-cs"/>
                        </a:rPr>
                        <a:t>no-específico</a:t>
                      </a:r>
                      <a:endParaRPr lang="es-MX" sz="1600" noProof="0" dirty="0"/>
                    </a:p>
                  </a:txBody>
                  <a:tcPr marL="92295" marR="92295"/>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La educación al paciente es benéfica</a:t>
                      </a:r>
                    </a:p>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La estabilización de la espina puede reducir la recurrencia y la necesidad de servicios médicos</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kern="1200" baseline="0" noProof="0" dirty="0" smtClean="0">
                          <a:solidFill>
                            <a:schemeClr val="dk1"/>
                          </a:solidFill>
                          <a:latin typeface="+mn-lt"/>
                          <a:ea typeface="+mn-ea"/>
                          <a:cs typeface="+mn-cs"/>
                        </a:rPr>
                        <a:t>La manipulación espinal y las técnicas quiroprácticas </a:t>
                      </a:r>
                      <a:r>
                        <a:rPr lang="es-MX" sz="1600" b="1" kern="1200" baseline="0" noProof="0" dirty="0" smtClean="0">
                          <a:solidFill>
                            <a:schemeClr val="dk1"/>
                          </a:solidFill>
                          <a:latin typeface="+mn-lt"/>
                          <a:ea typeface="+mn-ea"/>
                          <a:cs typeface="+mn-cs"/>
                        </a:rPr>
                        <a:t>no son recomendadas</a:t>
                      </a:r>
                      <a:endParaRPr lang="es-MX" sz="1600" b="1" noProof="0" dirty="0"/>
                    </a:p>
                  </a:txBody>
                  <a:tcPr marL="92295" marR="92295"/>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Las señales de alarma son comunes pero no necesariamente indican patología grave</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kern="1200" baseline="0" noProof="0" dirty="0" smtClean="0">
                          <a:solidFill>
                            <a:schemeClr val="dk1"/>
                          </a:solidFill>
                          <a:latin typeface="+mn-lt"/>
                          <a:ea typeface="+mn-ea"/>
                          <a:cs typeface="+mn-cs"/>
                        </a:rPr>
                        <a:t>Los estudios por imágenes no están indicados sin hallazgos que sugieran patología grave</a:t>
                      </a:r>
                      <a:endParaRPr lang="es-MX" sz="1600" noProof="0" dirty="0"/>
                    </a:p>
                  </a:txBody>
                  <a:tcPr marL="92295" marR="92295"/>
                </a:tc>
              </a:tr>
            </a:tbl>
          </a:graphicData>
        </a:graphic>
      </p:graphicFrame>
      <p:sp>
        <p:nvSpPr>
          <p:cNvPr id="11" name="Rectangle 6"/>
          <p:cNvSpPr/>
          <p:nvPr/>
        </p:nvSpPr>
        <p:spPr>
          <a:xfrm>
            <a:off x="179512" y="6309320"/>
            <a:ext cx="4858766" cy="446276"/>
          </a:xfrm>
          <a:prstGeom prst="rect">
            <a:avLst/>
          </a:prstGeom>
        </p:spPr>
        <p:txBody>
          <a:bodyPr wrap="none">
            <a:spAutoFit/>
          </a:bodyPr>
          <a:lstStyle/>
          <a:p>
            <a:r>
              <a:rPr lang="en-US" sz="1200" b="1" dirty="0" smtClean="0">
                <a:solidFill>
                  <a:srgbClr val="002060"/>
                </a:solidFill>
              </a:rPr>
              <a:t>Coxib = COX-2 inhibitor; AINEne= droga antiinflamatoria no-esteroidea</a:t>
            </a:r>
          </a:p>
          <a:p>
            <a:r>
              <a:rPr lang="en-US" sz="1000" dirty="0" smtClean="0">
                <a:solidFill>
                  <a:srgbClr val="002060"/>
                </a:solidFill>
              </a:rPr>
              <a:t>Casazza BA. </a:t>
            </a:r>
            <a:r>
              <a:rPr lang="en-US" sz="1000" i="1" dirty="0" smtClean="0">
                <a:solidFill>
                  <a:srgbClr val="002060"/>
                </a:solidFill>
              </a:rPr>
              <a:t>Am </a:t>
            </a:r>
            <a:r>
              <a:rPr lang="en-US" sz="1000" i="1" dirty="0">
                <a:solidFill>
                  <a:srgbClr val="002060"/>
                </a:solidFill>
              </a:rPr>
              <a:t>Fam </a:t>
            </a:r>
            <a:r>
              <a:rPr lang="en-US" sz="1000" i="1" dirty="0" smtClean="0">
                <a:solidFill>
                  <a:srgbClr val="002060"/>
                </a:solidFill>
              </a:rPr>
              <a:t>Physician </a:t>
            </a:r>
            <a:r>
              <a:rPr lang="en-US" sz="1000" dirty="0">
                <a:solidFill>
                  <a:srgbClr val="002060"/>
                </a:solidFill>
              </a:rPr>
              <a:t>2012</a:t>
            </a:r>
            <a:r>
              <a:rPr lang="en-US" sz="1000" dirty="0" smtClean="0">
                <a:solidFill>
                  <a:srgbClr val="002060"/>
                </a:solidFill>
              </a:rPr>
              <a:t>; 85(4</a:t>
            </a:r>
            <a:r>
              <a:rPr lang="en-US" sz="1000" dirty="0">
                <a:solidFill>
                  <a:srgbClr val="002060"/>
                </a:solidFill>
              </a:rPr>
              <a:t>):</a:t>
            </a:r>
            <a:r>
              <a:rPr lang="en-US" sz="1000" dirty="0" smtClean="0">
                <a:solidFill>
                  <a:srgbClr val="002060"/>
                </a:solidFill>
              </a:rPr>
              <a:t>343-50</a:t>
            </a:r>
            <a:r>
              <a:rPr lang="en-US" sz="1000" dirty="0">
                <a:solidFill>
                  <a:srgbClr val="002060"/>
                </a:solidFill>
              </a:rPr>
              <a:t>. </a:t>
            </a:r>
          </a:p>
        </p:txBody>
      </p:sp>
    </p:spTree>
    <p:extLst>
      <p:ext uri="{BB962C8B-B14F-4D97-AF65-F5344CB8AC3E}">
        <p14:creationId xmlns:p14="http://schemas.microsoft.com/office/powerpoint/2010/main" val="36054441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62"/>
          <p:cNvCxnSpPr/>
          <p:nvPr/>
        </p:nvCxnSpPr>
        <p:spPr>
          <a:xfrm flipH="1">
            <a:off x="4584408" y="1973552"/>
            <a:ext cx="11257" cy="8793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60"/>
          <p:cNvCxnSpPr/>
          <p:nvPr/>
        </p:nvCxnSpPr>
        <p:spPr>
          <a:xfrm flipH="1">
            <a:off x="7039556" y="2852936"/>
            <a:ext cx="16721" cy="2698049"/>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34"/>
          <p:cNvCxnSpPr/>
          <p:nvPr/>
        </p:nvCxnSpPr>
        <p:spPr>
          <a:xfrm>
            <a:off x="2483768" y="2852936"/>
            <a:ext cx="0" cy="272638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457200" y="274638"/>
            <a:ext cx="8003232" cy="1143000"/>
          </a:xfrm>
        </p:spPr>
        <p:txBody>
          <a:bodyPr>
            <a:normAutofit fontScale="90000"/>
          </a:bodyPr>
          <a:lstStyle/>
          <a:p>
            <a:r>
              <a:rPr lang="es-MX" dirty="0" smtClean="0"/>
              <a:t>Manejo de </a:t>
            </a:r>
            <a:br>
              <a:rPr lang="es-MX" dirty="0" smtClean="0"/>
            </a:br>
            <a:r>
              <a:rPr lang="es-MX" dirty="0" smtClean="0"/>
              <a:t>Lumbalgia Persistente*</a:t>
            </a:r>
            <a:endParaRPr lang="es-MX" dirty="0"/>
          </a:p>
        </p:txBody>
      </p:sp>
      <p:sp>
        <p:nvSpPr>
          <p:cNvPr id="2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57</a:t>
            </a:fld>
            <a:endParaRPr lang="es-MX" dirty="0">
              <a:solidFill>
                <a:prstClr val="black"/>
              </a:solidFill>
            </a:endParaRPr>
          </a:p>
        </p:txBody>
      </p:sp>
      <p:sp>
        <p:nvSpPr>
          <p:cNvPr id="30" name="Rectangle 37"/>
          <p:cNvSpPr/>
          <p:nvPr/>
        </p:nvSpPr>
        <p:spPr>
          <a:xfrm>
            <a:off x="161556" y="6367100"/>
            <a:ext cx="7786742" cy="446276"/>
          </a:xfrm>
          <a:prstGeom prst="rect">
            <a:avLst/>
          </a:prstGeom>
        </p:spPr>
        <p:txBody>
          <a:bodyPr wrap="square">
            <a:spAutoFit/>
          </a:bodyPr>
          <a:lstStyle/>
          <a:p>
            <a:r>
              <a:rPr lang="es-MX" sz="1200" b="1" dirty="0" smtClean="0">
                <a:solidFill>
                  <a:srgbClr val="002060"/>
                </a:solidFill>
              </a:rPr>
              <a:t>*Colegio Americano de Médicos y la Sociedad Americana del Dolor</a:t>
            </a:r>
          </a:p>
          <a:p>
            <a:r>
              <a:rPr lang="es-MX" sz="1100" dirty="0" smtClean="0">
                <a:solidFill>
                  <a:srgbClr val="002060"/>
                </a:solidFill>
              </a:rPr>
              <a:t>Adaptado de: Chou R </a:t>
            </a:r>
            <a:r>
              <a:rPr lang="es-MX" sz="1100" i="1" dirty="0" smtClean="0">
                <a:solidFill>
                  <a:srgbClr val="002060"/>
                </a:solidFill>
              </a:rPr>
              <a:t>et al. Ann Intern Med </a:t>
            </a:r>
            <a:r>
              <a:rPr lang="es-MX" sz="1100" dirty="0" smtClean="0">
                <a:solidFill>
                  <a:srgbClr val="002060"/>
                </a:solidFill>
              </a:rPr>
              <a:t>2007; 147(7): 478-91.</a:t>
            </a:r>
            <a:endParaRPr lang="es-MX" sz="1100" dirty="0">
              <a:solidFill>
                <a:srgbClr val="002060"/>
              </a:solidFill>
            </a:endParaRPr>
          </a:p>
        </p:txBody>
      </p:sp>
      <p:sp>
        <p:nvSpPr>
          <p:cNvPr id="31" name="Freeform 11"/>
          <p:cNvSpPr/>
          <p:nvPr/>
        </p:nvSpPr>
        <p:spPr>
          <a:xfrm>
            <a:off x="636376" y="1632229"/>
            <a:ext cx="8272064" cy="348310"/>
          </a:xfrm>
          <a:custGeom>
            <a:avLst/>
            <a:gdLst>
              <a:gd name="connsiteX0" fmla="*/ 0 w 5620961"/>
              <a:gd name="connsiteY0" fmla="*/ 0 h 348310"/>
              <a:gd name="connsiteX1" fmla="*/ 5620961 w 5620961"/>
              <a:gd name="connsiteY1" fmla="*/ 0 h 348310"/>
              <a:gd name="connsiteX2" fmla="*/ 5620961 w 5620961"/>
              <a:gd name="connsiteY2" fmla="*/ 348310 h 348310"/>
              <a:gd name="connsiteX3" fmla="*/ 0 w 5620961"/>
              <a:gd name="connsiteY3" fmla="*/ 348310 h 348310"/>
              <a:gd name="connsiteX4" fmla="*/ 0 w 5620961"/>
              <a:gd name="connsiteY4" fmla="*/ 0 h 348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961" h="348310">
                <a:moveTo>
                  <a:pt x="0" y="0"/>
                </a:moveTo>
                <a:lnTo>
                  <a:pt x="5620961" y="0"/>
                </a:lnTo>
                <a:lnTo>
                  <a:pt x="5620961" y="348310"/>
                </a:lnTo>
                <a:lnTo>
                  <a:pt x="0" y="34831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Lumbalgia Persistente</a:t>
            </a:r>
            <a:endParaRPr lang="es-MX" dirty="0">
              <a:solidFill>
                <a:prstClr val="white"/>
              </a:solidFill>
            </a:endParaRPr>
          </a:p>
        </p:txBody>
      </p:sp>
      <p:sp>
        <p:nvSpPr>
          <p:cNvPr id="32" name="Freeform 12"/>
          <p:cNvSpPr/>
          <p:nvPr/>
        </p:nvSpPr>
        <p:spPr>
          <a:xfrm>
            <a:off x="636376" y="2286139"/>
            <a:ext cx="8272064" cy="345356"/>
          </a:xfrm>
          <a:custGeom>
            <a:avLst/>
            <a:gdLst>
              <a:gd name="connsiteX0" fmla="*/ 0 w 5572923"/>
              <a:gd name="connsiteY0" fmla="*/ 0 h 345356"/>
              <a:gd name="connsiteX1" fmla="*/ 5572923 w 5572923"/>
              <a:gd name="connsiteY1" fmla="*/ 0 h 345356"/>
              <a:gd name="connsiteX2" fmla="*/ 5572923 w 5572923"/>
              <a:gd name="connsiteY2" fmla="*/ 345356 h 345356"/>
              <a:gd name="connsiteX3" fmla="*/ 0 w 5572923"/>
              <a:gd name="connsiteY3" fmla="*/ 345356 h 345356"/>
              <a:gd name="connsiteX4" fmla="*/ 0 w 5572923"/>
              <a:gd name="connsiteY4" fmla="*/ 0 h 34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923" h="345356">
                <a:moveTo>
                  <a:pt x="0" y="0"/>
                </a:moveTo>
                <a:lnTo>
                  <a:pt x="5572923" y="0"/>
                </a:lnTo>
                <a:lnTo>
                  <a:pt x="5572923" y="345356"/>
                </a:lnTo>
                <a:lnTo>
                  <a:pt x="0" y="3453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Signos y síntomas de enfermedad de la raíz nerviosa o estenosis espinal? </a:t>
            </a:r>
            <a:endParaRPr lang="es-MX" dirty="0">
              <a:solidFill>
                <a:prstClr val="white"/>
              </a:solidFill>
            </a:endParaRPr>
          </a:p>
        </p:txBody>
      </p:sp>
      <p:sp>
        <p:nvSpPr>
          <p:cNvPr id="33" name="Freeform 13"/>
          <p:cNvSpPr/>
          <p:nvPr/>
        </p:nvSpPr>
        <p:spPr>
          <a:xfrm>
            <a:off x="636376" y="3029115"/>
            <a:ext cx="3980536" cy="916903"/>
          </a:xfrm>
          <a:custGeom>
            <a:avLst/>
            <a:gdLst>
              <a:gd name="connsiteX0" fmla="*/ 0 w 3717019"/>
              <a:gd name="connsiteY0" fmla="*/ 0 h 783694"/>
              <a:gd name="connsiteX1" fmla="*/ 3717019 w 3717019"/>
              <a:gd name="connsiteY1" fmla="*/ 0 h 783694"/>
              <a:gd name="connsiteX2" fmla="*/ 3717019 w 3717019"/>
              <a:gd name="connsiteY2" fmla="*/ 783694 h 783694"/>
              <a:gd name="connsiteX3" fmla="*/ 0 w 3717019"/>
              <a:gd name="connsiteY3" fmla="*/ 783694 h 783694"/>
              <a:gd name="connsiteX4" fmla="*/ 0 w 3717019"/>
              <a:gd name="connsiteY4" fmla="*/ 0 h 78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783694">
                <a:moveTo>
                  <a:pt x="0" y="0"/>
                </a:moveTo>
                <a:lnTo>
                  <a:pt x="3717019" y="0"/>
                </a:lnTo>
                <a:lnTo>
                  <a:pt x="3717019" y="783694"/>
                </a:lnTo>
                <a:lnTo>
                  <a:pt x="0" y="7836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Re-evaluar síntomas y factores de riesgo, revisar el diagnóstico y considerar referir y/o estudios de imágenes</a:t>
            </a:r>
          </a:p>
        </p:txBody>
      </p:sp>
      <p:sp>
        <p:nvSpPr>
          <p:cNvPr id="34" name="Freeform 14"/>
          <p:cNvSpPr/>
          <p:nvPr/>
        </p:nvSpPr>
        <p:spPr>
          <a:xfrm>
            <a:off x="636376" y="4077075"/>
            <a:ext cx="3980536" cy="1131998"/>
          </a:xfrm>
          <a:custGeom>
            <a:avLst/>
            <a:gdLst>
              <a:gd name="connsiteX0" fmla="*/ 0 w 3717019"/>
              <a:gd name="connsiteY0" fmla="*/ 0 h 1131998"/>
              <a:gd name="connsiteX1" fmla="*/ 3717019 w 3717019"/>
              <a:gd name="connsiteY1" fmla="*/ 0 h 1131998"/>
              <a:gd name="connsiteX2" fmla="*/ 3717019 w 3717019"/>
              <a:gd name="connsiteY2" fmla="*/ 1131998 h 1131998"/>
              <a:gd name="connsiteX3" fmla="*/ 0 w 3717019"/>
              <a:gd name="connsiteY3" fmla="*/ 1131998 h 1131998"/>
              <a:gd name="connsiteX4" fmla="*/ 0 w 3717019"/>
              <a:gd name="connsiteY4" fmla="*/ 0 h 1131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1131998">
                <a:moveTo>
                  <a:pt x="0" y="0"/>
                </a:moveTo>
                <a:lnTo>
                  <a:pt x="3717019" y="0"/>
                </a:lnTo>
                <a:lnTo>
                  <a:pt x="3717019" y="1131998"/>
                </a:lnTo>
                <a:lnTo>
                  <a:pt x="0" y="11319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Considere terapia alternativa</a:t>
            </a:r>
            <a:br>
              <a:rPr lang="es-MX" dirty="0" smtClean="0">
                <a:solidFill>
                  <a:prstClr val="white"/>
                </a:solidFill>
              </a:rPr>
            </a:br>
            <a:r>
              <a:rPr lang="es-MX" dirty="0" smtClean="0">
                <a:solidFill>
                  <a:prstClr val="white"/>
                </a:solidFill>
              </a:rPr>
              <a:t>(ej:   enfoque interdisciplinario</a:t>
            </a:r>
            <a:br>
              <a:rPr lang="es-MX" dirty="0" smtClean="0">
                <a:solidFill>
                  <a:prstClr val="white"/>
                </a:solidFill>
              </a:rPr>
            </a:br>
            <a:r>
              <a:rPr lang="es-MX" dirty="0" smtClean="0">
                <a:solidFill>
                  <a:prstClr val="white"/>
                </a:solidFill>
              </a:rPr>
              <a:t>incorporando elementos farmacológicos y no-farmacológicos</a:t>
            </a:r>
          </a:p>
        </p:txBody>
      </p:sp>
      <p:sp>
        <p:nvSpPr>
          <p:cNvPr id="36" name="Freeform 15"/>
          <p:cNvSpPr/>
          <p:nvPr/>
        </p:nvSpPr>
        <p:spPr>
          <a:xfrm>
            <a:off x="636376" y="5579316"/>
            <a:ext cx="3980536" cy="725245"/>
          </a:xfrm>
          <a:custGeom>
            <a:avLst/>
            <a:gdLst>
              <a:gd name="connsiteX0" fmla="*/ 0 w 3660759"/>
              <a:gd name="connsiteY0" fmla="*/ 0 h 725245"/>
              <a:gd name="connsiteX1" fmla="*/ 3660759 w 3660759"/>
              <a:gd name="connsiteY1" fmla="*/ 0 h 725245"/>
              <a:gd name="connsiteX2" fmla="*/ 3660759 w 3660759"/>
              <a:gd name="connsiteY2" fmla="*/ 725245 h 725245"/>
              <a:gd name="connsiteX3" fmla="*/ 0 w 3660759"/>
              <a:gd name="connsiteY3" fmla="*/ 725245 h 725245"/>
              <a:gd name="connsiteX4" fmla="*/ 0 w 3660759"/>
              <a:gd name="connsiteY4" fmla="*/ 0 h 72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759" h="725245">
                <a:moveTo>
                  <a:pt x="0" y="0"/>
                </a:moveTo>
                <a:lnTo>
                  <a:pt x="3660759" y="0"/>
                </a:lnTo>
                <a:lnTo>
                  <a:pt x="3660759" y="725245"/>
                </a:lnTo>
                <a:lnTo>
                  <a:pt x="0" y="7252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Revisar respuesta</a:t>
            </a:r>
            <a:endParaRPr lang="es-MX" dirty="0">
              <a:solidFill>
                <a:prstClr val="white"/>
              </a:solidFill>
            </a:endParaRPr>
          </a:p>
        </p:txBody>
      </p:sp>
      <p:sp>
        <p:nvSpPr>
          <p:cNvPr id="39" name="Freeform 16"/>
          <p:cNvSpPr/>
          <p:nvPr/>
        </p:nvSpPr>
        <p:spPr>
          <a:xfrm>
            <a:off x="5508104" y="3034675"/>
            <a:ext cx="3168351" cy="825576"/>
          </a:xfrm>
          <a:custGeom>
            <a:avLst/>
            <a:gdLst>
              <a:gd name="connsiteX0" fmla="*/ 0 w 2810480"/>
              <a:gd name="connsiteY0" fmla="*/ 0 h 825576"/>
              <a:gd name="connsiteX1" fmla="*/ 2810480 w 2810480"/>
              <a:gd name="connsiteY1" fmla="*/ 0 h 825576"/>
              <a:gd name="connsiteX2" fmla="*/ 2810480 w 2810480"/>
              <a:gd name="connsiteY2" fmla="*/ 825576 h 825576"/>
              <a:gd name="connsiteX3" fmla="*/ 0 w 2810480"/>
              <a:gd name="connsiteY3" fmla="*/ 825576 h 825576"/>
              <a:gd name="connsiteX4" fmla="*/ 0 w 2810480"/>
              <a:gd name="connsiteY4" fmla="*/ 0 h 8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480" h="825576">
                <a:moveTo>
                  <a:pt x="0" y="0"/>
                </a:moveTo>
                <a:lnTo>
                  <a:pt x="2810480" y="0"/>
                </a:lnTo>
                <a:lnTo>
                  <a:pt x="2810480" y="825576"/>
                </a:lnTo>
                <a:lnTo>
                  <a:pt x="0" y="825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Considerar referir </a:t>
            </a:r>
            <a:br>
              <a:rPr lang="es-MX" dirty="0" smtClean="0">
                <a:solidFill>
                  <a:prstClr val="white"/>
                </a:solidFill>
              </a:rPr>
            </a:br>
            <a:r>
              <a:rPr lang="es-MX" dirty="0" smtClean="0">
                <a:solidFill>
                  <a:prstClr val="white"/>
                </a:solidFill>
              </a:rPr>
              <a:t>y/o  IRM diagnóstica</a:t>
            </a:r>
          </a:p>
        </p:txBody>
      </p:sp>
      <p:sp>
        <p:nvSpPr>
          <p:cNvPr id="40" name="Freeform 17"/>
          <p:cNvSpPr/>
          <p:nvPr/>
        </p:nvSpPr>
        <p:spPr>
          <a:xfrm>
            <a:off x="5508104" y="4077075"/>
            <a:ext cx="3168351" cy="1199644"/>
          </a:xfrm>
          <a:custGeom>
            <a:avLst/>
            <a:gdLst>
              <a:gd name="connsiteX0" fmla="*/ 0 w 2864819"/>
              <a:gd name="connsiteY0" fmla="*/ 0 h 1199644"/>
              <a:gd name="connsiteX1" fmla="*/ 2864819 w 2864819"/>
              <a:gd name="connsiteY1" fmla="*/ 0 h 1199644"/>
              <a:gd name="connsiteX2" fmla="*/ 2864819 w 2864819"/>
              <a:gd name="connsiteY2" fmla="*/ 1199644 h 1199644"/>
              <a:gd name="connsiteX3" fmla="*/ 0 w 2864819"/>
              <a:gd name="connsiteY3" fmla="*/ 1199644 h 1199644"/>
              <a:gd name="connsiteX4" fmla="*/ 0 w 2864819"/>
              <a:gd name="connsiteY4" fmla="*/ 0 h 119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819" h="1199644">
                <a:moveTo>
                  <a:pt x="0" y="0"/>
                </a:moveTo>
                <a:lnTo>
                  <a:pt x="2864819" y="0"/>
                </a:lnTo>
                <a:lnTo>
                  <a:pt x="2864819" y="1199644"/>
                </a:lnTo>
                <a:lnTo>
                  <a:pt x="0" y="11996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¿Compromiso de la raíz nerviosa o </a:t>
            </a:r>
            <a:br>
              <a:rPr lang="es-MX" dirty="0" smtClean="0">
                <a:solidFill>
                  <a:prstClr val="white"/>
                </a:solidFill>
              </a:rPr>
            </a:br>
            <a:r>
              <a:rPr lang="es-MX" dirty="0" smtClean="0">
                <a:solidFill>
                  <a:prstClr val="white"/>
                </a:solidFill>
              </a:rPr>
              <a:t>estenosis espinal?</a:t>
            </a:r>
          </a:p>
        </p:txBody>
      </p:sp>
      <p:sp>
        <p:nvSpPr>
          <p:cNvPr id="41" name="Freeform 18"/>
          <p:cNvSpPr/>
          <p:nvPr/>
        </p:nvSpPr>
        <p:spPr>
          <a:xfrm>
            <a:off x="5508105" y="5576942"/>
            <a:ext cx="3243788" cy="727617"/>
          </a:xfrm>
          <a:custGeom>
            <a:avLst/>
            <a:gdLst>
              <a:gd name="connsiteX0" fmla="*/ 0 w 2879997"/>
              <a:gd name="connsiteY0" fmla="*/ 0 h 727617"/>
              <a:gd name="connsiteX1" fmla="*/ 2879997 w 2879997"/>
              <a:gd name="connsiteY1" fmla="*/ 0 h 727617"/>
              <a:gd name="connsiteX2" fmla="*/ 2879997 w 2879997"/>
              <a:gd name="connsiteY2" fmla="*/ 727617 h 727617"/>
              <a:gd name="connsiteX3" fmla="*/ 0 w 2879997"/>
              <a:gd name="connsiteY3" fmla="*/ 727617 h 727617"/>
              <a:gd name="connsiteX4" fmla="*/ 0 w 2879997"/>
              <a:gd name="connsiteY4" fmla="*/ 0 h 72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997" h="727617">
                <a:moveTo>
                  <a:pt x="0" y="0"/>
                </a:moveTo>
                <a:lnTo>
                  <a:pt x="2879997" y="0"/>
                </a:lnTo>
                <a:lnTo>
                  <a:pt x="2879997" y="727617"/>
                </a:lnTo>
                <a:lnTo>
                  <a:pt x="0" y="7276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Referir para manejo con especialista</a:t>
            </a:r>
          </a:p>
        </p:txBody>
      </p:sp>
      <p:cxnSp>
        <p:nvCxnSpPr>
          <p:cNvPr id="42" name="Straight Connector 63"/>
          <p:cNvCxnSpPr/>
          <p:nvPr/>
        </p:nvCxnSpPr>
        <p:spPr>
          <a:xfrm flipH="1">
            <a:off x="2483768" y="2852936"/>
            <a:ext cx="457251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TextBox 67"/>
          <p:cNvSpPr txBox="1"/>
          <p:nvPr/>
        </p:nvSpPr>
        <p:spPr>
          <a:xfrm>
            <a:off x="3345951" y="2564904"/>
            <a:ext cx="460382" cy="369332"/>
          </a:xfrm>
          <a:prstGeom prst="rect">
            <a:avLst/>
          </a:prstGeom>
          <a:noFill/>
        </p:spPr>
        <p:txBody>
          <a:bodyPr wrap="none" rtlCol="0">
            <a:spAutoFit/>
          </a:bodyPr>
          <a:lstStyle/>
          <a:p>
            <a:r>
              <a:rPr lang="es-MX" b="1" dirty="0" smtClean="0">
                <a:solidFill>
                  <a:srgbClr val="0C6FCF"/>
                </a:solidFill>
              </a:rPr>
              <a:t>No</a:t>
            </a:r>
            <a:endParaRPr lang="es-MX" b="1" dirty="0">
              <a:solidFill>
                <a:srgbClr val="0C6FCF"/>
              </a:solidFill>
            </a:endParaRPr>
          </a:p>
        </p:txBody>
      </p:sp>
      <p:sp>
        <p:nvSpPr>
          <p:cNvPr id="44" name="TextBox 69"/>
          <p:cNvSpPr txBox="1"/>
          <p:nvPr/>
        </p:nvSpPr>
        <p:spPr>
          <a:xfrm>
            <a:off x="4932040" y="3761353"/>
            <a:ext cx="460382" cy="369332"/>
          </a:xfrm>
          <a:prstGeom prst="rect">
            <a:avLst/>
          </a:prstGeom>
          <a:noFill/>
        </p:spPr>
        <p:txBody>
          <a:bodyPr wrap="none" rtlCol="0">
            <a:spAutoFit/>
          </a:bodyPr>
          <a:lstStyle/>
          <a:p>
            <a:r>
              <a:rPr lang="es-MX" b="1" dirty="0" smtClean="0">
                <a:solidFill>
                  <a:srgbClr val="0C6FCF"/>
                </a:solidFill>
              </a:rPr>
              <a:t>No</a:t>
            </a:r>
            <a:endParaRPr lang="es-MX" b="1" dirty="0">
              <a:solidFill>
                <a:srgbClr val="0C6FCF"/>
              </a:solidFill>
            </a:endParaRPr>
          </a:p>
        </p:txBody>
      </p:sp>
      <p:sp>
        <p:nvSpPr>
          <p:cNvPr id="45" name="TextBox 71"/>
          <p:cNvSpPr txBox="1"/>
          <p:nvPr/>
        </p:nvSpPr>
        <p:spPr>
          <a:xfrm>
            <a:off x="5870546" y="2564904"/>
            <a:ext cx="349776" cy="369332"/>
          </a:xfrm>
          <a:prstGeom prst="rect">
            <a:avLst/>
          </a:prstGeom>
          <a:noFill/>
        </p:spPr>
        <p:txBody>
          <a:bodyPr wrap="none" rtlCol="0">
            <a:spAutoFit/>
          </a:bodyPr>
          <a:lstStyle/>
          <a:p>
            <a:r>
              <a:rPr lang="es-MX" b="1" dirty="0" smtClean="0">
                <a:solidFill>
                  <a:srgbClr val="C03932"/>
                </a:solidFill>
              </a:rPr>
              <a:t>Sí</a:t>
            </a:r>
            <a:endParaRPr lang="es-MX" b="1" dirty="0">
              <a:solidFill>
                <a:srgbClr val="C03932"/>
              </a:solidFill>
            </a:endParaRPr>
          </a:p>
        </p:txBody>
      </p:sp>
      <p:sp>
        <p:nvSpPr>
          <p:cNvPr id="46" name="TextBox 73"/>
          <p:cNvSpPr txBox="1"/>
          <p:nvPr/>
        </p:nvSpPr>
        <p:spPr>
          <a:xfrm>
            <a:off x="7056278" y="5232013"/>
            <a:ext cx="349776" cy="369332"/>
          </a:xfrm>
          <a:prstGeom prst="rect">
            <a:avLst/>
          </a:prstGeom>
          <a:noFill/>
        </p:spPr>
        <p:txBody>
          <a:bodyPr wrap="none" rtlCol="0">
            <a:spAutoFit/>
          </a:bodyPr>
          <a:lstStyle/>
          <a:p>
            <a:r>
              <a:rPr lang="es-MX" b="1" dirty="0" smtClean="0">
                <a:solidFill>
                  <a:srgbClr val="C03932"/>
                </a:solidFill>
              </a:rPr>
              <a:t>Sí</a:t>
            </a:r>
            <a:endParaRPr lang="es-MX" b="1" dirty="0">
              <a:solidFill>
                <a:srgbClr val="C03932"/>
              </a:solidFill>
            </a:endParaRPr>
          </a:p>
        </p:txBody>
      </p:sp>
      <p:cxnSp>
        <p:nvCxnSpPr>
          <p:cNvPr id="47" name="Straight Connector 75"/>
          <p:cNvCxnSpPr/>
          <p:nvPr/>
        </p:nvCxnSpPr>
        <p:spPr>
          <a:xfrm>
            <a:off x="4950062" y="3420963"/>
            <a:ext cx="0" cy="12221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76"/>
          <p:cNvCxnSpPr/>
          <p:nvPr/>
        </p:nvCxnSpPr>
        <p:spPr>
          <a:xfrm flipH="1">
            <a:off x="4584408" y="3420963"/>
            <a:ext cx="347632"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80"/>
          <p:cNvCxnSpPr/>
          <p:nvPr/>
        </p:nvCxnSpPr>
        <p:spPr>
          <a:xfrm flipH="1">
            <a:off x="4950062" y="4643074"/>
            <a:ext cx="55804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042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s-MX" noProof="0" dirty="0" smtClean="0"/>
              <a:t>Manejo de  Lumbalgia*</a:t>
            </a:r>
            <a:endParaRPr lang="es-MX" noProof="0" dirty="0"/>
          </a:p>
        </p:txBody>
      </p:sp>
      <p:sp>
        <p:nvSpPr>
          <p:cNvPr id="10243" name="AutoShape 12"/>
          <p:cNvSpPr>
            <a:spLocks noChangeArrowheads="1"/>
          </p:cNvSpPr>
          <p:nvPr/>
        </p:nvSpPr>
        <p:spPr bwMode="auto">
          <a:xfrm>
            <a:off x="238834" y="1496027"/>
            <a:ext cx="2389188" cy="323850"/>
          </a:xfrm>
          <a:prstGeom prst="roundRect">
            <a:avLst/>
          </a:prstGeom>
          <a:solidFill>
            <a:schemeClr val="accent1"/>
          </a:solidFill>
          <a:ln w="9525">
            <a:solidFill>
              <a:schemeClr val="accent1"/>
            </a:solidFill>
            <a:round/>
            <a:headEnd/>
            <a:tailEnd/>
          </a:ln>
        </p:spPr>
        <p:txBody>
          <a:bodyPr wrap="none" anchor="ctr"/>
          <a:lstStyle/>
          <a:p>
            <a:pPr algn="ctr" defTabSz="914400">
              <a:spcAft>
                <a:spcPts val="0"/>
              </a:spcAft>
              <a:buNone/>
            </a:pPr>
            <a:r>
              <a:rPr lang="es-MX" sz="2000" b="1" dirty="0" smtClean="0">
                <a:solidFill>
                  <a:srgbClr val="FFFFFF"/>
                </a:solidFill>
                <a:cs typeface="Arial" pitchFamily="34" charset="0"/>
              </a:rPr>
              <a:t>Lumbalgia</a:t>
            </a:r>
            <a:endParaRPr lang="es-MX" sz="2000" b="1" dirty="0">
              <a:solidFill>
                <a:srgbClr val="FFFFFF"/>
              </a:solidFill>
              <a:cs typeface="Arial" pitchFamily="34" charset="0"/>
            </a:endParaRPr>
          </a:p>
        </p:txBody>
      </p:sp>
      <p:sp>
        <p:nvSpPr>
          <p:cNvPr id="10244" name="Rectangle 13"/>
          <p:cNvSpPr>
            <a:spLocks noChangeArrowheads="1"/>
          </p:cNvSpPr>
          <p:nvPr/>
        </p:nvSpPr>
        <p:spPr bwMode="auto">
          <a:xfrm>
            <a:off x="3371411" y="3374055"/>
            <a:ext cx="2389188" cy="563455"/>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defTabSz="914400">
              <a:spcAft>
                <a:spcPts val="0"/>
              </a:spcAft>
              <a:buNone/>
            </a:pPr>
            <a:r>
              <a:rPr lang="es-MX" sz="1200" b="1" dirty="0" smtClean="0"/>
              <a:t>Continúe con auto-cuidado y </a:t>
            </a:r>
            <a:br>
              <a:rPr lang="es-MX" sz="1200" b="1" dirty="0" smtClean="0"/>
            </a:br>
            <a:r>
              <a:rPr lang="es-MX" sz="1200" b="1" dirty="0" smtClean="0"/>
              <a:t>re-evalúe al 1 mes</a:t>
            </a:r>
          </a:p>
        </p:txBody>
      </p:sp>
      <p:sp>
        <p:nvSpPr>
          <p:cNvPr id="10245" name="Rectangle 14"/>
          <p:cNvSpPr>
            <a:spLocks noChangeArrowheads="1"/>
          </p:cNvSpPr>
          <p:nvPr/>
        </p:nvSpPr>
        <p:spPr bwMode="auto">
          <a:xfrm>
            <a:off x="238834" y="2585134"/>
            <a:ext cx="2389188" cy="563455"/>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defTabSz="914400">
              <a:spcAft>
                <a:spcPts val="0"/>
              </a:spcAft>
              <a:buNone/>
            </a:pPr>
            <a:r>
              <a:rPr lang="es-MX" sz="1200" b="1" dirty="0" smtClean="0"/>
              <a:t>Seguimiento a las 4 semanas;</a:t>
            </a:r>
          </a:p>
          <a:p>
            <a:pPr algn="ctr" defTabSz="914400">
              <a:spcAft>
                <a:spcPts val="0"/>
              </a:spcAft>
              <a:buNone/>
            </a:pPr>
            <a:r>
              <a:rPr lang="es-MX" sz="1200" b="1" dirty="0" smtClean="0"/>
              <a:t>re-evaluar respuesta a la terapia</a:t>
            </a:r>
            <a:endParaRPr lang="es-MX" sz="1200" b="1" dirty="0"/>
          </a:p>
        </p:txBody>
      </p:sp>
      <p:sp>
        <p:nvSpPr>
          <p:cNvPr id="10246" name="Rectangle 15"/>
          <p:cNvSpPr>
            <a:spLocks noChangeArrowheads="1"/>
          </p:cNvSpPr>
          <p:nvPr/>
        </p:nvSpPr>
        <p:spPr bwMode="auto">
          <a:xfrm>
            <a:off x="238834" y="2045343"/>
            <a:ext cx="2389188" cy="314325"/>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defTabSz="914400">
              <a:spcAft>
                <a:spcPts val="0"/>
              </a:spcAft>
              <a:buNone/>
            </a:pPr>
            <a:r>
              <a:rPr lang="es-MX" sz="1200" b="1" spc="-100" dirty="0" smtClean="0"/>
              <a:t>Iniciar tratamiento por tiempo limitado</a:t>
            </a:r>
            <a:endParaRPr lang="es-MX" sz="1200" b="1" spc="-100" dirty="0"/>
          </a:p>
        </p:txBody>
      </p:sp>
      <p:sp>
        <p:nvSpPr>
          <p:cNvPr id="10247" name="AutoShape 20"/>
          <p:cNvSpPr>
            <a:spLocks noChangeArrowheads="1"/>
          </p:cNvSpPr>
          <p:nvPr/>
        </p:nvSpPr>
        <p:spPr bwMode="auto">
          <a:xfrm>
            <a:off x="238834" y="3374055"/>
            <a:ext cx="2389188" cy="563455"/>
          </a:xfrm>
          <a:prstGeom prst="hexagon">
            <a:avLst>
              <a:gd name="adj" fmla="val 41593"/>
              <a:gd name="vf" fmla="val 115470"/>
            </a:avLst>
          </a:prstGeom>
          <a:solidFill>
            <a:schemeClr val="tx1">
              <a:lumMod val="20000"/>
              <a:lumOff val="80000"/>
            </a:schemeClr>
          </a:solidFill>
          <a:ln w="9525">
            <a:solidFill>
              <a:schemeClr val="tx1"/>
            </a:solidFill>
            <a:miter lim="800000"/>
            <a:headEnd/>
            <a:tailEnd/>
          </a:ln>
        </p:spPr>
        <p:txBody>
          <a:bodyPr wrap="none" anchor="ctr"/>
          <a:lstStyle/>
          <a:p>
            <a:pPr algn="ctr" defTabSz="914400">
              <a:spcAft>
                <a:spcPts val="0"/>
              </a:spcAft>
              <a:buNone/>
            </a:pPr>
            <a:r>
              <a:rPr lang="es-MX" sz="1200" b="1" dirty="0" smtClean="0"/>
              <a:t>¿Se resolvió la lumbalgia</a:t>
            </a:r>
          </a:p>
          <a:p>
            <a:pPr algn="ctr" defTabSz="914400">
              <a:spcAft>
                <a:spcPts val="0"/>
              </a:spcAft>
              <a:buNone/>
            </a:pPr>
            <a:r>
              <a:rPr lang="es-MX" sz="1200" b="1" dirty="0" smtClean="0"/>
              <a:t> sin déficit funcional</a:t>
            </a:r>
            <a:r>
              <a:rPr lang="es-MX" sz="1200" b="1" dirty="0" smtClean="0">
                <a:cs typeface="Arial" pitchFamily="34" charset="0"/>
              </a:rPr>
              <a:t>?</a:t>
            </a:r>
            <a:endParaRPr lang="es-MX" sz="1200" b="1" dirty="0">
              <a:cs typeface="Arial" pitchFamily="34" charset="0"/>
            </a:endParaRPr>
          </a:p>
        </p:txBody>
      </p:sp>
      <p:sp>
        <p:nvSpPr>
          <p:cNvPr id="10253" name="AutoShape 8"/>
          <p:cNvSpPr>
            <a:spLocks noChangeArrowheads="1"/>
          </p:cNvSpPr>
          <p:nvPr/>
        </p:nvSpPr>
        <p:spPr bwMode="auto">
          <a:xfrm>
            <a:off x="6503987" y="5941501"/>
            <a:ext cx="2389188" cy="311150"/>
          </a:xfrm>
          <a:prstGeom prst="roundRect">
            <a:avLst>
              <a:gd name="adj" fmla="val 16667"/>
            </a:avLst>
          </a:prstGeom>
          <a:solidFill>
            <a:schemeClr val="tx1">
              <a:lumMod val="20000"/>
              <a:lumOff val="80000"/>
            </a:schemeClr>
          </a:solidFill>
          <a:ln w="9525">
            <a:solidFill>
              <a:schemeClr val="tx1"/>
            </a:solidFill>
            <a:round/>
            <a:headEnd/>
            <a:tailEnd/>
          </a:ln>
        </p:spPr>
        <p:txBody>
          <a:bodyPr wrap="none" anchor="ctr"/>
          <a:lstStyle/>
          <a:p>
            <a:pPr algn="ctr">
              <a:spcAft>
                <a:spcPts val="0"/>
              </a:spcAft>
              <a:buNone/>
            </a:pPr>
            <a:r>
              <a:rPr lang="es-MX" sz="1200" b="1" dirty="0" smtClean="0"/>
              <a:t>Revise la respuesta</a:t>
            </a:r>
            <a:endParaRPr lang="es-MX" sz="1200" b="1" dirty="0"/>
          </a:p>
        </p:txBody>
      </p:sp>
      <p:sp>
        <p:nvSpPr>
          <p:cNvPr id="10254" name="Rectangle 10"/>
          <p:cNvSpPr>
            <a:spLocks noChangeArrowheads="1"/>
          </p:cNvSpPr>
          <p:nvPr/>
        </p:nvSpPr>
        <p:spPr bwMode="auto">
          <a:xfrm>
            <a:off x="6503987" y="4951897"/>
            <a:ext cx="2389188" cy="563455"/>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a:spcAft>
                <a:spcPts val="0"/>
              </a:spcAft>
              <a:buNone/>
            </a:pPr>
            <a:r>
              <a:rPr lang="es-MX" sz="1200" b="1" dirty="0" smtClean="0"/>
              <a:t>Considere referir para cirugía u </a:t>
            </a:r>
          </a:p>
          <a:p>
            <a:pPr algn="ctr">
              <a:spcAft>
                <a:spcPts val="0"/>
              </a:spcAft>
              <a:buNone/>
            </a:pPr>
            <a:r>
              <a:rPr lang="es-MX" sz="1200" b="1" dirty="0" smtClean="0"/>
              <a:t>otros procedimientos invasivos</a:t>
            </a:r>
            <a:endParaRPr lang="es-MX" sz="1200" b="1" dirty="0"/>
          </a:p>
        </p:txBody>
      </p:sp>
      <p:sp>
        <p:nvSpPr>
          <p:cNvPr id="10255" name="Rectangle 11"/>
          <p:cNvSpPr>
            <a:spLocks noChangeArrowheads="1"/>
          </p:cNvSpPr>
          <p:nvPr/>
        </p:nvSpPr>
        <p:spPr bwMode="auto">
          <a:xfrm>
            <a:off x="3371411" y="4162976"/>
            <a:ext cx="2389188" cy="563455"/>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a:spcAft>
                <a:spcPts val="0"/>
              </a:spcAft>
              <a:buNone/>
            </a:pPr>
            <a:r>
              <a:rPr lang="es-MX" sz="1200" b="1" dirty="0" smtClean="0"/>
              <a:t>Considere IRM diagnóstica</a:t>
            </a:r>
          </a:p>
        </p:txBody>
      </p:sp>
      <p:sp>
        <p:nvSpPr>
          <p:cNvPr id="10256" name="AutoShape 14"/>
          <p:cNvSpPr>
            <a:spLocks noChangeArrowheads="1"/>
          </p:cNvSpPr>
          <p:nvPr/>
        </p:nvSpPr>
        <p:spPr bwMode="auto">
          <a:xfrm>
            <a:off x="3353949" y="4951897"/>
            <a:ext cx="2406650" cy="563455"/>
          </a:xfrm>
          <a:prstGeom prst="hexagon">
            <a:avLst>
              <a:gd name="adj" fmla="val 40451"/>
              <a:gd name="vf" fmla="val 115470"/>
            </a:avLst>
          </a:prstGeom>
          <a:solidFill>
            <a:schemeClr val="tx1">
              <a:lumMod val="20000"/>
              <a:lumOff val="80000"/>
            </a:schemeClr>
          </a:solidFill>
          <a:ln w="9525">
            <a:solidFill>
              <a:schemeClr val="tx1"/>
            </a:solidFill>
            <a:miter lim="800000"/>
            <a:headEnd/>
            <a:tailEnd/>
          </a:ln>
        </p:spPr>
        <p:txBody>
          <a:bodyPr wrap="none" anchor="ctr"/>
          <a:lstStyle/>
          <a:p>
            <a:pPr algn="ctr" defTabSz="914400">
              <a:spcAft>
                <a:spcPts val="0"/>
              </a:spcAft>
              <a:buNone/>
            </a:pPr>
            <a:r>
              <a:rPr lang="es-MX" sz="1200" b="1" dirty="0" smtClean="0"/>
              <a:t>¿Compromiso de la raíz nerviosa o </a:t>
            </a:r>
          </a:p>
          <a:p>
            <a:pPr algn="ctr" defTabSz="914400">
              <a:spcAft>
                <a:spcPts val="0"/>
              </a:spcAft>
              <a:buNone/>
            </a:pPr>
            <a:r>
              <a:rPr lang="es-MX" sz="1200" b="1" dirty="0" smtClean="0"/>
              <a:t>estenosis espinal?</a:t>
            </a:r>
            <a:endParaRPr lang="es-MX" sz="1200" b="1" dirty="0">
              <a:cs typeface="Arial" pitchFamily="34" charset="0"/>
            </a:endParaRPr>
          </a:p>
        </p:txBody>
      </p:sp>
      <p:sp>
        <p:nvSpPr>
          <p:cNvPr id="10257" name="AutoShape 15"/>
          <p:cNvSpPr>
            <a:spLocks noChangeArrowheads="1"/>
          </p:cNvSpPr>
          <p:nvPr/>
        </p:nvSpPr>
        <p:spPr bwMode="auto">
          <a:xfrm>
            <a:off x="238834" y="4162976"/>
            <a:ext cx="2389188" cy="563455"/>
          </a:xfrm>
          <a:prstGeom prst="hexagon">
            <a:avLst>
              <a:gd name="adj" fmla="val 39216"/>
              <a:gd name="vf" fmla="val 115470"/>
            </a:avLst>
          </a:prstGeom>
          <a:solidFill>
            <a:schemeClr val="tx1">
              <a:lumMod val="20000"/>
              <a:lumOff val="80000"/>
            </a:schemeClr>
          </a:solidFill>
          <a:ln w="9525">
            <a:solidFill>
              <a:schemeClr val="tx1"/>
            </a:solidFill>
            <a:miter lim="800000"/>
            <a:headEnd/>
            <a:tailEnd/>
          </a:ln>
        </p:spPr>
        <p:txBody>
          <a:bodyPr wrap="none" anchor="ctr"/>
          <a:lstStyle/>
          <a:p>
            <a:pPr algn="ctr" defTabSz="914400">
              <a:spcAft>
                <a:spcPts val="0"/>
              </a:spcAft>
              <a:buNone/>
            </a:pPr>
            <a:r>
              <a:rPr lang="es-MX" sz="1200" b="1" dirty="0" smtClean="0"/>
              <a:t>Signos y síntomas de enfermedad </a:t>
            </a:r>
          </a:p>
          <a:p>
            <a:pPr algn="ctr" defTabSz="914400">
              <a:spcAft>
                <a:spcPts val="0"/>
              </a:spcAft>
              <a:buNone/>
            </a:pPr>
            <a:r>
              <a:rPr lang="es-MX" sz="1200" b="1" dirty="0" smtClean="0"/>
              <a:t>de raíz nerviosa o estenosis espinal </a:t>
            </a:r>
            <a:endParaRPr lang="es-MX" sz="1200" b="1" dirty="0"/>
          </a:p>
        </p:txBody>
      </p:sp>
      <p:sp>
        <p:nvSpPr>
          <p:cNvPr id="10258" name="Rectangle 17"/>
          <p:cNvSpPr>
            <a:spLocks noChangeArrowheads="1"/>
          </p:cNvSpPr>
          <p:nvPr/>
        </p:nvSpPr>
        <p:spPr bwMode="auto">
          <a:xfrm>
            <a:off x="3371411" y="5740816"/>
            <a:ext cx="2389188" cy="712520"/>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a:spcAft>
                <a:spcPts val="0"/>
              </a:spcAft>
              <a:buNone/>
            </a:pPr>
            <a:r>
              <a:rPr lang="es-MX" sz="1200" b="1" dirty="0" smtClean="0"/>
              <a:t>Considere terapia alternativa</a:t>
            </a:r>
            <a:br>
              <a:rPr lang="es-MX" sz="1200" b="1" dirty="0" smtClean="0"/>
            </a:br>
            <a:r>
              <a:rPr lang="es-MX" sz="1200" b="1" dirty="0" smtClean="0"/>
              <a:t>(ej:  enfoque no-farmacológico</a:t>
            </a:r>
          </a:p>
          <a:p>
            <a:pPr algn="ctr">
              <a:spcAft>
                <a:spcPts val="0"/>
              </a:spcAft>
              <a:buNone/>
            </a:pPr>
            <a:r>
              <a:rPr lang="es-MX" sz="1200" b="1" dirty="0" smtClean="0"/>
              <a:t> y farmacológico, multidisciplinario)</a:t>
            </a:r>
            <a:endParaRPr lang="es-MX" sz="1200" b="1" dirty="0"/>
          </a:p>
        </p:txBody>
      </p:sp>
      <p:sp>
        <p:nvSpPr>
          <p:cNvPr id="10259" name="Rectangle 18"/>
          <p:cNvSpPr>
            <a:spLocks noChangeArrowheads="1"/>
          </p:cNvSpPr>
          <p:nvPr/>
        </p:nvSpPr>
        <p:spPr bwMode="auto">
          <a:xfrm>
            <a:off x="238834" y="5740816"/>
            <a:ext cx="2389188" cy="712520"/>
          </a:xfrm>
          <a:prstGeom prst="rect">
            <a:avLst/>
          </a:prstGeom>
          <a:solidFill>
            <a:schemeClr val="tx1">
              <a:lumMod val="20000"/>
              <a:lumOff val="80000"/>
            </a:schemeClr>
          </a:solidFill>
          <a:ln w="9525">
            <a:solidFill>
              <a:schemeClr val="tx1"/>
            </a:solidFill>
            <a:miter lim="800000"/>
            <a:headEnd/>
            <a:tailEnd/>
          </a:ln>
        </p:spPr>
        <p:txBody>
          <a:bodyPr wrap="none" anchor="ctr"/>
          <a:lstStyle/>
          <a:p>
            <a:pPr algn="ctr">
              <a:spcAft>
                <a:spcPts val="0"/>
              </a:spcAft>
              <a:buNone/>
            </a:pPr>
            <a:endParaRPr lang="es-MX" sz="1200" b="1" dirty="0" smtClean="0">
              <a:cs typeface="Arial" pitchFamily="34" charset="0"/>
            </a:endParaRPr>
          </a:p>
          <a:p>
            <a:pPr algn="ctr">
              <a:spcAft>
                <a:spcPts val="0"/>
              </a:spcAft>
              <a:buNone/>
            </a:pPr>
            <a:r>
              <a:rPr lang="es-MX" sz="1200" b="1" dirty="0" smtClean="0"/>
              <a:t>Re-evalúa síntomas y factores de </a:t>
            </a:r>
          </a:p>
          <a:p>
            <a:pPr algn="ctr">
              <a:spcAft>
                <a:spcPts val="0"/>
              </a:spcAft>
              <a:buNone/>
            </a:pPr>
            <a:r>
              <a:rPr lang="es-MX" sz="1200" b="1" dirty="0" smtClean="0"/>
              <a:t>riesgo, revise el diagnóstico </a:t>
            </a:r>
          </a:p>
          <a:p>
            <a:pPr algn="ctr">
              <a:spcAft>
                <a:spcPts val="0"/>
              </a:spcAft>
              <a:buNone/>
            </a:pPr>
            <a:r>
              <a:rPr lang="es-MX" sz="1200" b="1" dirty="0" smtClean="0"/>
              <a:t>Y considere estudios de imágenes</a:t>
            </a:r>
          </a:p>
          <a:p>
            <a:pPr algn="ctr">
              <a:spcAft>
                <a:spcPts val="0"/>
              </a:spcAft>
              <a:buNone/>
            </a:pPr>
            <a:endParaRPr lang="es-MX" sz="1200" b="1" dirty="0">
              <a:cs typeface="Arial" pitchFamily="34" charset="0"/>
            </a:endParaRPr>
          </a:p>
        </p:txBody>
      </p:sp>
      <p:sp>
        <p:nvSpPr>
          <p:cNvPr id="10261" name="Line 20"/>
          <p:cNvSpPr>
            <a:spLocks noChangeShapeType="1"/>
          </p:cNvSpPr>
          <p:nvPr/>
        </p:nvSpPr>
        <p:spPr bwMode="auto">
          <a:xfrm flipH="1">
            <a:off x="2711450" y="5307615"/>
            <a:ext cx="563960" cy="459972"/>
          </a:xfrm>
          <a:prstGeom prst="line">
            <a:avLst/>
          </a:prstGeom>
          <a:noFill/>
          <a:ln w="31750">
            <a:solidFill>
              <a:srgbClr val="000000"/>
            </a:solidFill>
            <a:round/>
            <a:headEnd/>
            <a:tailEnd type="triangle" w="med" len="med"/>
          </a:ln>
        </p:spPr>
        <p:txBody>
          <a:bodyPr/>
          <a:lstStyle/>
          <a:p>
            <a:pPr>
              <a:spcAft>
                <a:spcPts val="0"/>
              </a:spcAft>
            </a:pPr>
            <a:endParaRPr lang="es-MX" b="1" dirty="0"/>
          </a:p>
        </p:txBody>
      </p:sp>
      <p:sp>
        <p:nvSpPr>
          <p:cNvPr id="10269" name="TextBox 48"/>
          <p:cNvSpPr txBox="1">
            <a:spLocks noChangeArrowheads="1"/>
          </p:cNvSpPr>
          <p:nvPr/>
        </p:nvSpPr>
        <p:spPr bwMode="auto">
          <a:xfrm>
            <a:off x="1552344" y="3950216"/>
            <a:ext cx="200375" cy="200055"/>
          </a:xfrm>
          <a:prstGeom prst="rect">
            <a:avLst/>
          </a:prstGeom>
          <a:noFill/>
          <a:ln w="9525">
            <a:noFill/>
            <a:miter lim="800000"/>
            <a:headEnd/>
            <a:tailEnd/>
          </a:ln>
        </p:spPr>
        <p:txBody>
          <a:bodyPr wrap="none" lIns="0" tIns="0" rIns="0" bIns="0">
            <a:spAutoFit/>
          </a:bodyPr>
          <a:lstStyle/>
          <a:p>
            <a:pPr algn="ctr">
              <a:spcAft>
                <a:spcPts val="0"/>
              </a:spcAft>
              <a:buNone/>
            </a:pPr>
            <a:r>
              <a:rPr lang="es-MX" sz="1300" b="1" dirty="0" smtClean="0"/>
              <a:t>No</a:t>
            </a:r>
            <a:endParaRPr lang="es-MX" sz="1300" b="1" dirty="0"/>
          </a:p>
        </p:txBody>
      </p:sp>
      <p:sp>
        <p:nvSpPr>
          <p:cNvPr id="10270" name="TextBox 48"/>
          <p:cNvSpPr txBox="1">
            <a:spLocks noChangeArrowheads="1"/>
          </p:cNvSpPr>
          <p:nvPr/>
        </p:nvSpPr>
        <p:spPr bwMode="auto">
          <a:xfrm>
            <a:off x="1535562" y="5087574"/>
            <a:ext cx="200375" cy="200055"/>
          </a:xfrm>
          <a:prstGeom prst="rect">
            <a:avLst/>
          </a:prstGeom>
          <a:noFill/>
          <a:ln w="9525">
            <a:noFill/>
            <a:miter lim="800000"/>
            <a:headEnd/>
            <a:tailEnd/>
          </a:ln>
        </p:spPr>
        <p:txBody>
          <a:bodyPr wrap="none" lIns="0" tIns="0" rIns="0" bIns="0">
            <a:spAutoFit/>
          </a:bodyPr>
          <a:lstStyle/>
          <a:p>
            <a:pPr algn="ctr">
              <a:spcAft>
                <a:spcPts val="0"/>
              </a:spcAft>
              <a:buNone/>
            </a:pPr>
            <a:r>
              <a:rPr lang="es-MX" sz="1300" b="1" dirty="0" smtClean="0"/>
              <a:t>No</a:t>
            </a:r>
            <a:endParaRPr lang="es-MX" sz="1300" b="1" dirty="0"/>
          </a:p>
        </p:txBody>
      </p:sp>
      <p:sp>
        <p:nvSpPr>
          <p:cNvPr id="10271" name="TextBox 48"/>
          <p:cNvSpPr txBox="1">
            <a:spLocks noChangeArrowheads="1"/>
          </p:cNvSpPr>
          <p:nvPr/>
        </p:nvSpPr>
        <p:spPr bwMode="auto">
          <a:xfrm>
            <a:off x="2860298" y="5275341"/>
            <a:ext cx="200375" cy="200055"/>
          </a:xfrm>
          <a:prstGeom prst="rect">
            <a:avLst/>
          </a:prstGeom>
          <a:noFill/>
          <a:ln w="9525">
            <a:noFill/>
            <a:miter lim="800000"/>
            <a:headEnd/>
            <a:tailEnd/>
          </a:ln>
        </p:spPr>
        <p:txBody>
          <a:bodyPr wrap="none" lIns="0" tIns="0" rIns="0" bIns="0">
            <a:spAutoFit/>
          </a:bodyPr>
          <a:lstStyle/>
          <a:p>
            <a:pPr algn="ctr">
              <a:spcAft>
                <a:spcPts val="0"/>
              </a:spcAft>
              <a:buNone/>
            </a:pPr>
            <a:r>
              <a:rPr lang="es-MX" sz="1300" b="1" dirty="0" smtClean="0"/>
              <a:t>No</a:t>
            </a:r>
            <a:endParaRPr lang="es-MX" sz="1300" b="1" dirty="0"/>
          </a:p>
        </p:txBody>
      </p:sp>
      <p:sp>
        <p:nvSpPr>
          <p:cNvPr id="10272" name="TextBox 47"/>
          <p:cNvSpPr txBox="1">
            <a:spLocks noChangeArrowheads="1"/>
          </p:cNvSpPr>
          <p:nvPr/>
        </p:nvSpPr>
        <p:spPr bwMode="auto">
          <a:xfrm>
            <a:off x="2900372" y="4221568"/>
            <a:ext cx="120226" cy="200055"/>
          </a:xfrm>
          <a:prstGeom prst="rect">
            <a:avLst/>
          </a:prstGeom>
          <a:noFill/>
          <a:ln w="9525">
            <a:noFill/>
            <a:miter lim="800000"/>
            <a:headEnd/>
            <a:tailEnd/>
          </a:ln>
        </p:spPr>
        <p:txBody>
          <a:bodyPr wrap="none" lIns="0" tIns="0" rIns="0" bIns="0">
            <a:spAutoFit/>
          </a:bodyPr>
          <a:lstStyle/>
          <a:p>
            <a:pPr algn="ctr">
              <a:spcAft>
                <a:spcPts val="0"/>
              </a:spcAft>
              <a:buNone/>
            </a:pPr>
            <a:r>
              <a:rPr lang="es-MX" sz="1300" b="1" dirty="0" smtClean="0"/>
              <a:t>Sí</a:t>
            </a:r>
            <a:endParaRPr lang="es-MX" sz="1300" b="1" dirty="0"/>
          </a:p>
        </p:txBody>
      </p:sp>
      <p:sp>
        <p:nvSpPr>
          <p:cNvPr id="10273" name="TextBox 47"/>
          <p:cNvSpPr txBox="1">
            <a:spLocks noChangeArrowheads="1"/>
          </p:cNvSpPr>
          <p:nvPr/>
        </p:nvSpPr>
        <p:spPr bwMode="auto">
          <a:xfrm>
            <a:off x="6023986" y="4994929"/>
            <a:ext cx="120226" cy="200055"/>
          </a:xfrm>
          <a:prstGeom prst="rect">
            <a:avLst/>
          </a:prstGeom>
          <a:noFill/>
          <a:ln w="9525">
            <a:noFill/>
            <a:miter lim="800000"/>
            <a:headEnd/>
            <a:tailEnd/>
          </a:ln>
        </p:spPr>
        <p:txBody>
          <a:bodyPr wrap="none" lIns="0" tIns="0" rIns="0" bIns="0">
            <a:spAutoFit/>
          </a:bodyPr>
          <a:lstStyle/>
          <a:p>
            <a:pPr algn="ctr">
              <a:spcAft>
                <a:spcPts val="0"/>
              </a:spcAft>
              <a:buNone/>
            </a:pPr>
            <a:r>
              <a:rPr lang="es-MX" sz="1300" b="1" dirty="0" smtClean="0"/>
              <a:t>Sí</a:t>
            </a:r>
            <a:endParaRPr lang="es-MX" sz="1300" b="1" dirty="0"/>
          </a:p>
        </p:txBody>
      </p:sp>
      <p:sp>
        <p:nvSpPr>
          <p:cNvPr id="43" name="TextBox 47"/>
          <p:cNvSpPr txBox="1">
            <a:spLocks noChangeArrowheads="1"/>
          </p:cNvSpPr>
          <p:nvPr/>
        </p:nvSpPr>
        <p:spPr bwMode="auto">
          <a:xfrm>
            <a:off x="2900372" y="3423454"/>
            <a:ext cx="120226" cy="200055"/>
          </a:xfrm>
          <a:prstGeom prst="rect">
            <a:avLst/>
          </a:prstGeom>
          <a:noFill/>
          <a:ln w="9525">
            <a:noFill/>
            <a:miter lim="800000"/>
            <a:headEnd/>
            <a:tailEnd/>
          </a:ln>
        </p:spPr>
        <p:txBody>
          <a:bodyPr wrap="none" lIns="0" tIns="0" rIns="0" bIns="0">
            <a:spAutoFit/>
          </a:bodyPr>
          <a:lstStyle/>
          <a:p>
            <a:pPr algn="ctr">
              <a:spcAft>
                <a:spcPts val="0"/>
              </a:spcAft>
              <a:buNone/>
            </a:pPr>
            <a:r>
              <a:rPr lang="es-MX" sz="1300" b="1" dirty="0" smtClean="0"/>
              <a:t>Sí</a:t>
            </a:r>
            <a:endParaRPr lang="es-MX" sz="1300" b="1" dirty="0"/>
          </a:p>
        </p:txBody>
      </p:sp>
      <p:sp>
        <p:nvSpPr>
          <p:cNvPr id="53" name="Slide Number Placeholder 52"/>
          <p:cNvSpPr>
            <a:spLocks noGrp="1"/>
          </p:cNvSpPr>
          <p:nvPr>
            <p:ph type="sldNum" sz="quarter" idx="4294967295"/>
          </p:nvPr>
        </p:nvSpPr>
        <p:spPr>
          <a:xfrm>
            <a:off x="6748143" y="6381328"/>
            <a:ext cx="2133600" cy="365125"/>
          </a:xfrm>
        </p:spPr>
        <p:txBody>
          <a:bodyPr/>
          <a:lstStyle/>
          <a:p>
            <a:pPr>
              <a:defRPr/>
            </a:pPr>
            <a:fld id="{DF872715-803E-4E5E-B3ED-B791142CDA22}" type="slidenum">
              <a:rPr lang="es-MX" smtClean="0"/>
              <a:pPr>
                <a:defRPr/>
              </a:pPr>
              <a:t>58</a:t>
            </a:fld>
            <a:endParaRPr lang="es-MX" dirty="0"/>
          </a:p>
        </p:txBody>
      </p:sp>
      <p:cxnSp>
        <p:nvCxnSpPr>
          <p:cNvPr id="36" name="Straight Arrow Connector 35"/>
          <p:cNvCxnSpPr>
            <a:stCxn id="10245" idx="2"/>
          </p:cNvCxnSpPr>
          <p:nvPr/>
        </p:nvCxnSpPr>
        <p:spPr bwMode="auto">
          <a:xfrm rot="16200000" flipH="1">
            <a:off x="1316734" y="3265283"/>
            <a:ext cx="233388" cy="0"/>
          </a:xfrm>
          <a:prstGeom prst="straightConnector1">
            <a:avLst/>
          </a:prstGeom>
          <a:noFill/>
          <a:ln w="31750">
            <a:solidFill>
              <a:srgbClr val="000000"/>
            </a:solidFill>
            <a:round/>
            <a:headEnd/>
            <a:tailEnd type="triangle" w="med" len="med"/>
          </a:ln>
        </p:spPr>
      </p:cxnSp>
      <p:cxnSp>
        <p:nvCxnSpPr>
          <p:cNvPr id="37" name="Straight Arrow Connector 36"/>
          <p:cNvCxnSpPr/>
          <p:nvPr/>
        </p:nvCxnSpPr>
        <p:spPr bwMode="auto">
          <a:xfrm rot="16200000" flipH="1">
            <a:off x="1321886" y="4050640"/>
            <a:ext cx="224675" cy="0"/>
          </a:xfrm>
          <a:prstGeom prst="straightConnector1">
            <a:avLst/>
          </a:prstGeom>
          <a:noFill/>
          <a:ln w="31750">
            <a:solidFill>
              <a:srgbClr val="000000"/>
            </a:solidFill>
            <a:round/>
            <a:headEnd/>
            <a:tailEnd type="triangle" w="med" len="med"/>
          </a:ln>
        </p:spPr>
      </p:cxnSp>
      <p:cxnSp>
        <p:nvCxnSpPr>
          <p:cNvPr id="38" name="Straight Arrow Connector 37"/>
          <p:cNvCxnSpPr>
            <a:endCxn id="10259" idx="0"/>
          </p:cNvCxnSpPr>
          <p:nvPr/>
        </p:nvCxnSpPr>
        <p:spPr bwMode="auto">
          <a:xfrm rot="5400000">
            <a:off x="928661" y="5231200"/>
            <a:ext cx="1014383" cy="4848"/>
          </a:xfrm>
          <a:prstGeom prst="straightConnector1">
            <a:avLst/>
          </a:prstGeom>
          <a:noFill/>
          <a:ln w="31750">
            <a:solidFill>
              <a:srgbClr val="000000"/>
            </a:solidFill>
            <a:round/>
            <a:headEnd/>
            <a:tailEnd type="triangle" w="med" len="med"/>
          </a:ln>
        </p:spPr>
      </p:cxnSp>
      <p:cxnSp>
        <p:nvCxnSpPr>
          <p:cNvPr id="56" name="Straight Arrow Connector 55"/>
          <p:cNvCxnSpPr>
            <a:stCxn id="10247" idx="0"/>
            <a:endCxn id="10244" idx="1"/>
          </p:cNvCxnSpPr>
          <p:nvPr/>
        </p:nvCxnSpPr>
        <p:spPr bwMode="auto">
          <a:xfrm>
            <a:off x="2628022" y="3655783"/>
            <a:ext cx="743389" cy="1588"/>
          </a:xfrm>
          <a:prstGeom prst="straightConnector1">
            <a:avLst/>
          </a:prstGeom>
          <a:noFill/>
          <a:ln w="31750">
            <a:solidFill>
              <a:srgbClr val="000000"/>
            </a:solidFill>
            <a:round/>
            <a:headEnd/>
            <a:tailEnd type="triangle" w="med" len="med"/>
          </a:ln>
        </p:spPr>
      </p:cxnSp>
      <p:cxnSp>
        <p:nvCxnSpPr>
          <p:cNvPr id="59" name="Straight Arrow Connector 58"/>
          <p:cNvCxnSpPr>
            <a:stCxn id="10257" idx="0"/>
            <a:endCxn id="10255" idx="1"/>
          </p:cNvCxnSpPr>
          <p:nvPr/>
        </p:nvCxnSpPr>
        <p:spPr bwMode="auto">
          <a:xfrm>
            <a:off x="2628022" y="4444704"/>
            <a:ext cx="743389" cy="1588"/>
          </a:xfrm>
          <a:prstGeom prst="straightConnector1">
            <a:avLst/>
          </a:prstGeom>
          <a:noFill/>
          <a:ln w="31750">
            <a:solidFill>
              <a:srgbClr val="000000"/>
            </a:solidFill>
            <a:round/>
            <a:headEnd/>
            <a:tailEnd type="triangle" w="med" len="med"/>
          </a:ln>
        </p:spPr>
      </p:cxnSp>
      <p:cxnSp>
        <p:nvCxnSpPr>
          <p:cNvPr id="62" name="Straight Arrow Connector 61"/>
          <p:cNvCxnSpPr>
            <a:stCxn id="10259" idx="3"/>
            <a:endCxn id="10258" idx="1"/>
          </p:cNvCxnSpPr>
          <p:nvPr/>
        </p:nvCxnSpPr>
        <p:spPr bwMode="auto">
          <a:xfrm>
            <a:off x="2628022" y="6097076"/>
            <a:ext cx="743389" cy="1588"/>
          </a:xfrm>
          <a:prstGeom prst="straightConnector1">
            <a:avLst/>
          </a:prstGeom>
          <a:noFill/>
          <a:ln w="31750">
            <a:solidFill>
              <a:srgbClr val="000000"/>
            </a:solidFill>
            <a:round/>
            <a:headEnd/>
            <a:tailEnd type="triangle" w="med" len="med"/>
          </a:ln>
        </p:spPr>
      </p:cxnSp>
      <p:cxnSp>
        <p:nvCxnSpPr>
          <p:cNvPr id="65" name="Straight Arrow Connector 64"/>
          <p:cNvCxnSpPr>
            <a:stCxn id="10258" idx="3"/>
            <a:endCxn id="10253" idx="1"/>
          </p:cNvCxnSpPr>
          <p:nvPr/>
        </p:nvCxnSpPr>
        <p:spPr bwMode="auto">
          <a:xfrm>
            <a:off x="5760599" y="6097076"/>
            <a:ext cx="743388" cy="1588"/>
          </a:xfrm>
          <a:prstGeom prst="straightConnector1">
            <a:avLst/>
          </a:prstGeom>
          <a:noFill/>
          <a:ln w="31750">
            <a:solidFill>
              <a:srgbClr val="000000"/>
            </a:solidFill>
            <a:round/>
            <a:headEnd/>
            <a:tailEnd type="triangle" w="med" len="med"/>
          </a:ln>
        </p:spPr>
      </p:cxnSp>
      <p:cxnSp>
        <p:nvCxnSpPr>
          <p:cNvPr id="70" name="Straight Arrow Connector 69"/>
          <p:cNvCxnSpPr>
            <a:stCxn id="10256" idx="0"/>
            <a:endCxn id="10254" idx="1"/>
          </p:cNvCxnSpPr>
          <p:nvPr/>
        </p:nvCxnSpPr>
        <p:spPr bwMode="auto">
          <a:xfrm>
            <a:off x="5760599" y="5233625"/>
            <a:ext cx="743388" cy="1588"/>
          </a:xfrm>
          <a:prstGeom prst="straightConnector1">
            <a:avLst/>
          </a:prstGeom>
          <a:noFill/>
          <a:ln w="31750">
            <a:solidFill>
              <a:srgbClr val="000000"/>
            </a:solidFill>
            <a:round/>
            <a:headEnd/>
            <a:tailEnd type="triangle" w="med" len="med"/>
          </a:ln>
        </p:spPr>
      </p:cxnSp>
      <p:cxnSp>
        <p:nvCxnSpPr>
          <p:cNvPr id="73" name="Straight Arrow Connector 72"/>
          <p:cNvCxnSpPr/>
          <p:nvPr/>
        </p:nvCxnSpPr>
        <p:spPr bwMode="auto">
          <a:xfrm rot="5400000">
            <a:off x="4453272" y="4839164"/>
            <a:ext cx="225466" cy="1588"/>
          </a:xfrm>
          <a:prstGeom prst="straightConnector1">
            <a:avLst/>
          </a:prstGeom>
          <a:noFill/>
          <a:ln w="31750">
            <a:solidFill>
              <a:schemeClr val="bg2"/>
            </a:solidFill>
            <a:round/>
            <a:headEnd/>
            <a:tailEnd type="triangle" w="med" len="med"/>
          </a:ln>
        </p:spPr>
      </p:cxnSp>
      <p:cxnSp>
        <p:nvCxnSpPr>
          <p:cNvPr id="77" name="Straight Arrow Connector 76"/>
          <p:cNvCxnSpPr>
            <a:stCxn id="10246" idx="2"/>
            <a:endCxn id="10245" idx="0"/>
          </p:cNvCxnSpPr>
          <p:nvPr/>
        </p:nvCxnSpPr>
        <p:spPr bwMode="auto">
          <a:xfrm rot="5400000">
            <a:off x="1320695" y="2472401"/>
            <a:ext cx="225466" cy="1588"/>
          </a:xfrm>
          <a:prstGeom prst="straightConnector1">
            <a:avLst/>
          </a:prstGeom>
          <a:noFill/>
          <a:ln w="31750">
            <a:solidFill>
              <a:srgbClr val="000000"/>
            </a:solidFill>
            <a:round/>
            <a:headEnd/>
            <a:tailEnd type="triangle" w="med" len="med"/>
          </a:ln>
        </p:spPr>
      </p:cxnSp>
      <p:cxnSp>
        <p:nvCxnSpPr>
          <p:cNvPr id="78" name="Straight Arrow Connector 77"/>
          <p:cNvCxnSpPr>
            <a:stCxn id="10243" idx="2"/>
            <a:endCxn id="10246" idx="0"/>
          </p:cNvCxnSpPr>
          <p:nvPr/>
        </p:nvCxnSpPr>
        <p:spPr bwMode="auto">
          <a:xfrm rot="5400000">
            <a:off x="1320695" y="1932610"/>
            <a:ext cx="225466" cy="1588"/>
          </a:xfrm>
          <a:prstGeom prst="straightConnector1">
            <a:avLst/>
          </a:prstGeom>
          <a:noFill/>
          <a:ln w="31750">
            <a:solidFill>
              <a:srgbClr val="000000"/>
            </a:solidFill>
            <a:round/>
            <a:headEnd/>
            <a:tailEnd type="triangle" w="med" len="med"/>
          </a:ln>
        </p:spPr>
      </p:cxnSp>
      <p:sp>
        <p:nvSpPr>
          <p:cNvPr id="39" name="Rectangle 38"/>
          <p:cNvSpPr/>
          <p:nvPr/>
        </p:nvSpPr>
        <p:spPr>
          <a:xfrm>
            <a:off x="161556" y="6439108"/>
            <a:ext cx="7786742" cy="446276"/>
          </a:xfrm>
          <a:prstGeom prst="rect">
            <a:avLst/>
          </a:prstGeom>
        </p:spPr>
        <p:txBody>
          <a:bodyPr wrap="square">
            <a:spAutoFit/>
          </a:bodyPr>
          <a:lstStyle/>
          <a:p>
            <a:r>
              <a:rPr lang="es-MX" sz="1200" b="1" dirty="0" smtClean="0">
                <a:solidFill>
                  <a:srgbClr val="002060"/>
                </a:solidFill>
              </a:rPr>
              <a:t>*American College of Physicians and the American Pain Society; IRM= imágenes por resonancia magnética</a:t>
            </a:r>
          </a:p>
          <a:p>
            <a:r>
              <a:rPr lang="es-MX" sz="1100" dirty="0" smtClean="0">
                <a:solidFill>
                  <a:srgbClr val="002060"/>
                </a:solidFill>
              </a:rPr>
              <a:t>Adaptado de: Chou R </a:t>
            </a:r>
            <a:r>
              <a:rPr lang="es-MX" sz="1100" i="1" dirty="0" smtClean="0">
                <a:solidFill>
                  <a:srgbClr val="002060"/>
                </a:solidFill>
              </a:rPr>
              <a:t>et al. Ann Intern Med </a:t>
            </a:r>
            <a:r>
              <a:rPr lang="es-MX" sz="1100" dirty="0" smtClean="0">
                <a:solidFill>
                  <a:srgbClr val="002060"/>
                </a:solidFill>
              </a:rPr>
              <a:t>2007; 147(7):478-91.</a:t>
            </a:r>
            <a:endParaRPr lang="es-MX" sz="1100" dirty="0">
              <a:solidFill>
                <a:srgbClr val="002060"/>
              </a:solidFill>
            </a:endParaRPr>
          </a:p>
        </p:txBody>
      </p:sp>
    </p:spTree>
    <p:extLst>
      <p:ext uri="{BB962C8B-B14F-4D97-AF65-F5344CB8AC3E}">
        <p14:creationId xmlns:p14="http://schemas.microsoft.com/office/powerpoint/2010/main" val="425524142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MX" noProof="0" dirty="0" smtClean="0"/>
              <a:t>Intervenciones Recomendadas para el Manejo de Lumbalgia*</a:t>
            </a:r>
            <a:endParaRPr lang="es-MX" noProof="0" dirty="0"/>
          </a:p>
        </p:txBody>
      </p:sp>
      <p:sp>
        <p:nvSpPr>
          <p:cNvPr id="8" name="Slide Number Placeholder 7"/>
          <p:cNvSpPr>
            <a:spLocks noGrp="1"/>
          </p:cNvSpPr>
          <p:nvPr>
            <p:ph type="sldNum" sz="quarter" idx="4294967295"/>
          </p:nvPr>
        </p:nvSpPr>
        <p:spPr>
          <a:xfrm>
            <a:off x="6804248" y="6483282"/>
            <a:ext cx="2133600" cy="365125"/>
          </a:xfrm>
        </p:spPr>
        <p:txBody>
          <a:bodyPr/>
          <a:lstStyle/>
          <a:p>
            <a:pPr>
              <a:defRPr/>
            </a:pPr>
            <a:fld id="{DF872715-803E-4E5E-B3ED-B791142CDA22}" type="slidenum">
              <a:rPr lang="en-US" smtClean="0"/>
              <a:pPr>
                <a:defRPr/>
              </a:pPr>
              <a:t>59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44783511"/>
              </p:ext>
            </p:extLst>
          </p:nvPr>
        </p:nvGraphicFramePr>
        <p:xfrm>
          <a:off x="179512" y="1988840"/>
          <a:ext cx="8748000" cy="3918552"/>
        </p:xfrm>
        <a:graphic>
          <a:graphicData uri="http://schemas.openxmlformats.org/drawingml/2006/table">
            <a:tbl>
              <a:tblPr firstRow="1" bandRow="1">
                <a:tableStyleId>{5C22544A-7EE6-4342-B048-85BDC9FD1C3A}</a:tableStyleId>
              </a:tblPr>
              <a:tblGrid>
                <a:gridCol w="2124000"/>
                <a:gridCol w="3312000"/>
                <a:gridCol w="1656000"/>
                <a:gridCol w="1656000"/>
              </a:tblGrid>
              <a:tr h="370840">
                <a:tc row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Tratamiento recomendado</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Detalles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Duración del dolor</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endParaRPr>
                    </a:p>
                  </a:txBody>
                  <a:tcPr marL="88232" marR="88232" marT="44116" marB="44116" anchor="ctr" horzOverflow="overflow"/>
                </a:tc>
              </a:tr>
              <a:tr h="565264">
                <a:tc v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endParaRPr>
                    </a:p>
                  </a:txBody>
                  <a:tcPr marL="88232" marR="88232" marT="44116" marB="44116" anchor="ctr" horzOverflow="overflow">
                    <a:solidFill>
                      <a:schemeClr val="accent1"/>
                    </a:solidFill>
                  </a:tcPr>
                </a:tc>
                <a:tc v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endParaRPr>
                    </a:p>
                  </a:txBody>
                  <a:tcPr marL="88232" marR="88232" marT="44116" marB="44116" anchor="ctr" horzOverflow="overflow">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Agudo</a:t>
                      </a:r>
                      <a:b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b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(&lt;4 semanas)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Subagudo o crónico</a:t>
                      </a:r>
                      <a:b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b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(≥4 semanas)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Auto-cuidado</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marR="0" lvl="0" indent="-176213" algn="l" defTabSz="457200" rtl="0" eaLnBrk="0" fontAlgn="base" latinLnBrk="0" hangingPunct="0">
                        <a:lnSpc>
                          <a:spcPct val="100000"/>
                        </a:lnSpc>
                        <a:spcBef>
                          <a:spcPts val="300"/>
                        </a:spcBef>
                        <a:spcAft>
                          <a:spcPts val="600"/>
                        </a:spcAft>
                        <a:buClrTx/>
                        <a:buSzTx/>
                        <a:buFont typeface="Arial" pitchFamily="34" charset="0"/>
                        <a:buChar char="•"/>
                        <a:tabLst/>
                      </a:pPr>
                      <a:r>
                        <a:rPr lang="es-MX" sz="1600" kern="1200" noProof="0" dirty="0" smtClean="0">
                          <a:solidFill>
                            <a:schemeClr val="tx1"/>
                          </a:solidFill>
                          <a:latin typeface="Arial" pitchFamily="34" charset="0"/>
                          <a:ea typeface="ＭＳ Ｐゴシック" pitchFamily="34" charset="-128"/>
                          <a:cs typeface="Arial" pitchFamily="34" charset="0"/>
                        </a:rPr>
                        <a:t>Sugiera al paciente permanecer activo</a:t>
                      </a:r>
                    </a:p>
                    <a:p>
                      <a:pPr marL="176213" marR="0" lvl="0" indent="-176213" algn="l" defTabSz="457200" rtl="0" eaLnBrk="0" fontAlgn="base" latinLnBrk="0" hangingPunct="0">
                        <a:lnSpc>
                          <a:spcPct val="100000"/>
                        </a:lnSpc>
                        <a:spcBef>
                          <a:spcPts val="300"/>
                        </a:spcBef>
                        <a:spcAft>
                          <a:spcPts val="600"/>
                        </a:spcAft>
                        <a:buClrTx/>
                        <a:buSzTx/>
                        <a:buFont typeface="Arial" pitchFamily="34" charset="0"/>
                        <a:buChar char="•"/>
                        <a:tabLst/>
                      </a:pPr>
                      <a:r>
                        <a:rPr lang="es-MX" sz="1600" kern="1200" noProof="0" dirty="0" smtClean="0">
                          <a:solidFill>
                            <a:schemeClr val="tx1"/>
                          </a:solidFill>
                          <a:latin typeface="Arial" pitchFamily="34" charset="0"/>
                          <a:ea typeface="ＭＳ Ｐゴシック" pitchFamily="34" charset="-128"/>
                          <a:cs typeface="Arial" pitchFamily="34" charset="0"/>
                        </a:rPr>
                        <a:t>Entregue al paciente libros o panfletos sobre cuidado de la espalda</a:t>
                      </a:r>
                    </a:p>
                    <a:p>
                      <a:pPr marL="176213" marR="0" lvl="0" indent="-176213" algn="l" defTabSz="457200" rtl="0" eaLnBrk="0" fontAlgn="base" latinLnBrk="0" hangingPunct="0">
                        <a:lnSpc>
                          <a:spcPct val="100000"/>
                        </a:lnSpc>
                        <a:spcBef>
                          <a:spcPts val="300"/>
                        </a:spcBef>
                        <a:spcAft>
                          <a:spcPts val="600"/>
                        </a:spcAft>
                        <a:buClrTx/>
                        <a:buSzTx/>
                        <a:buFont typeface="Arial" pitchFamily="34" charset="0"/>
                        <a:buChar char="•"/>
                        <a:tabLst/>
                      </a:pPr>
                      <a:r>
                        <a:rPr lang="es-MX" sz="1600" kern="1200" noProof="0" dirty="0" smtClean="0">
                          <a:solidFill>
                            <a:schemeClr val="tx1"/>
                          </a:solidFill>
                          <a:latin typeface="Arial" pitchFamily="34" charset="0"/>
                          <a:ea typeface="ＭＳ Ｐゴシック" pitchFamily="34" charset="-128"/>
                          <a:cs typeface="Arial" pitchFamily="34" charset="0"/>
                        </a:rPr>
                        <a:t>Sugiera al paciente aplicar calor</a:t>
                      </a:r>
                    </a:p>
                  </a:txBody>
                  <a:tcPr marL="88232" marR="8823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88232" marR="8823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88232" marR="8823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Farmacológico</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No-Farmacológico</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0" fontAlgn="base" latinLnBrk="0" hangingPunct="0">
                        <a:lnSpc>
                          <a:spcPct val="100000"/>
                        </a:lnSpc>
                        <a:spcBef>
                          <a:spcPts val="300"/>
                        </a:spcBef>
                        <a:spcAft>
                          <a:spcPts val="60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88232" marR="88232"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a:off x="161556" y="6367100"/>
            <a:ext cx="7786742" cy="446276"/>
          </a:xfrm>
          <a:prstGeom prst="rect">
            <a:avLst/>
          </a:prstGeom>
        </p:spPr>
        <p:txBody>
          <a:bodyPr wrap="square">
            <a:spAutoFit/>
          </a:bodyPr>
          <a:lstStyle/>
          <a:p>
            <a:r>
              <a:rPr lang="en-CA" sz="1200" b="1" dirty="0" smtClean="0">
                <a:solidFill>
                  <a:srgbClr val="002060"/>
                </a:solidFill>
              </a:rPr>
              <a:t>*American </a:t>
            </a:r>
            <a:r>
              <a:rPr lang="en-CA" sz="1200" b="1" dirty="0">
                <a:solidFill>
                  <a:srgbClr val="002060"/>
                </a:solidFill>
              </a:rPr>
              <a:t>College of Physicians and the American Pain </a:t>
            </a:r>
            <a:r>
              <a:rPr lang="en-CA" sz="1200" b="1" dirty="0" smtClean="0">
                <a:solidFill>
                  <a:srgbClr val="002060"/>
                </a:solidFill>
              </a:rPr>
              <a:t>Society</a:t>
            </a:r>
          </a:p>
          <a:p>
            <a:r>
              <a:rPr lang="en-US" sz="1100" dirty="0" smtClean="0">
                <a:solidFill>
                  <a:srgbClr val="002060"/>
                </a:solidFill>
              </a:rPr>
              <a:t>Adaptado de: Chou R </a:t>
            </a:r>
            <a:r>
              <a:rPr lang="en-US" sz="1100" i="1" dirty="0" smtClean="0">
                <a:solidFill>
                  <a:srgbClr val="002060"/>
                </a:solidFill>
              </a:rPr>
              <a:t>et al. </a:t>
            </a:r>
            <a:r>
              <a:rPr lang="sv-SE" sz="1100" i="1" dirty="0" smtClean="0">
                <a:solidFill>
                  <a:srgbClr val="002060"/>
                </a:solidFill>
              </a:rPr>
              <a:t>Ann </a:t>
            </a:r>
            <a:r>
              <a:rPr lang="sv-SE" sz="1100" i="1" dirty="0">
                <a:solidFill>
                  <a:srgbClr val="002060"/>
                </a:solidFill>
              </a:rPr>
              <a:t>Intern Med </a:t>
            </a:r>
            <a:r>
              <a:rPr lang="sv-SE" sz="1100" dirty="0">
                <a:solidFill>
                  <a:srgbClr val="002060"/>
                </a:solidFill>
              </a:rPr>
              <a:t>2007; </a:t>
            </a:r>
            <a:r>
              <a:rPr lang="sv-SE" sz="1100" dirty="0" smtClean="0">
                <a:solidFill>
                  <a:srgbClr val="002060"/>
                </a:solidFill>
              </a:rPr>
              <a:t>147(7):478-91</a:t>
            </a:r>
            <a:r>
              <a:rPr lang="sv-SE" sz="1100" dirty="0">
                <a:solidFill>
                  <a:srgbClr val="002060"/>
                </a:solidFill>
              </a:rPr>
              <a:t>.</a:t>
            </a:r>
          </a:p>
        </p:txBody>
      </p:sp>
    </p:spTree>
    <p:extLst>
      <p:ext uri="{BB962C8B-B14F-4D97-AF65-F5344CB8AC3E}">
        <p14:creationId xmlns:p14="http://schemas.microsoft.com/office/powerpoint/2010/main" val="34324184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2" name="Text Box 8"/>
          <p:cNvSpPr txBox="1">
            <a:spLocks noChangeArrowheads="1"/>
          </p:cNvSpPr>
          <p:nvPr/>
        </p:nvSpPr>
        <p:spPr bwMode="auto">
          <a:xfrm>
            <a:off x="121790" y="6619137"/>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1000" dirty="0">
                <a:solidFill>
                  <a:srgbClr val="002060"/>
                </a:solidFill>
              </a:rPr>
              <a:t>Farrar JT </a:t>
            </a:r>
            <a:r>
              <a:rPr lang="en-CA" sz="1000" i="1" dirty="0">
                <a:solidFill>
                  <a:srgbClr val="002060"/>
                </a:solidFill>
              </a:rPr>
              <a:t>et al. </a:t>
            </a:r>
            <a:r>
              <a:rPr lang="en-CA" sz="1000" i="1" dirty="0" smtClean="0">
                <a:solidFill>
                  <a:srgbClr val="002060"/>
                </a:solidFill>
              </a:rPr>
              <a:t>Pain </a:t>
            </a:r>
            <a:r>
              <a:rPr lang="en-CA" sz="1000" dirty="0">
                <a:solidFill>
                  <a:srgbClr val="002060"/>
                </a:solidFill>
              </a:rPr>
              <a:t>2001; 94(2):</a:t>
            </a:r>
            <a:r>
              <a:rPr lang="en-CA" sz="1000" dirty="0" smtClean="0">
                <a:solidFill>
                  <a:srgbClr val="002060"/>
                </a:solidFill>
              </a:rPr>
              <a:t>149-58; </a:t>
            </a:r>
            <a:r>
              <a:rPr lang="en-US" sz="1000" dirty="0" smtClean="0">
                <a:solidFill>
                  <a:srgbClr val="002060"/>
                </a:solidFill>
              </a:rPr>
              <a:t>Gilron </a:t>
            </a:r>
            <a:r>
              <a:rPr lang="en-US" sz="1000" dirty="0">
                <a:solidFill>
                  <a:srgbClr val="002060"/>
                </a:solidFill>
              </a:rPr>
              <a:t>I </a:t>
            </a:r>
            <a:r>
              <a:rPr lang="en-US" sz="1000" i="1" dirty="0">
                <a:solidFill>
                  <a:srgbClr val="002060"/>
                </a:solidFill>
              </a:rPr>
              <a:t>et al. CMAJ</a:t>
            </a:r>
            <a:r>
              <a:rPr lang="en-US" sz="1000" dirty="0">
                <a:solidFill>
                  <a:srgbClr val="002060"/>
                </a:solidFill>
              </a:rPr>
              <a:t> 2006; 175(3):265-75.</a:t>
            </a:r>
          </a:p>
        </p:txBody>
      </p:sp>
      <p:sp>
        <p:nvSpPr>
          <p:cNvPr id="11"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6</a:t>
            </a:fld>
            <a:endParaRPr lang="en-CA" dirty="0">
              <a:solidFill>
                <a:prstClr val="black"/>
              </a:solidFill>
            </a:endParaRPr>
          </a:p>
        </p:txBody>
      </p:sp>
      <p:sp>
        <p:nvSpPr>
          <p:cNvPr id="25"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Metas en el Manejo del Dolor</a:t>
            </a:r>
            <a:endParaRPr lang="es-MX" dirty="0"/>
          </a:p>
        </p:txBody>
      </p:sp>
      <p:sp>
        <p:nvSpPr>
          <p:cNvPr id="26" name="Rectangle 3"/>
          <p:cNvSpPr txBox="1">
            <a:spLocks noChangeArrowheads="1"/>
          </p:cNvSpPr>
          <p:nvPr/>
        </p:nvSpPr>
        <p:spPr>
          <a:xfrm>
            <a:off x="409699" y="1359481"/>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Involucrar al paciente en el proceso de la toma de decisiones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Acordar las metas realistas del tratamiento </a:t>
            </a:r>
            <a:r>
              <a:rPr kumimoji="0" lang="es-MX" sz="2800" b="1" i="0" u="none" strike="noStrike" kern="1200" cap="none" spc="0" normalizeH="0" baseline="0" noProof="0" dirty="0" smtClean="0">
                <a:ln>
                  <a:noFill/>
                </a:ln>
                <a:solidFill>
                  <a:srgbClr val="002060"/>
                </a:solidFill>
                <a:effectLst/>
                <a:uLnTx/>
                <a:uFillTx/>
                <a:latin typeface="+mn-lt"/>
                <a:ea typeface="+mn-ea"/>
                <a:cs typeface="+mn-cs"/>
              </a:rPr>
              <a:t>antes de iniciar</a:t>
            </a:r>
            <a:r>
              <a:rPr kumimoji="0" lang="es-MX" sz="2800" b="0" i="0" u="none" strike="noStrike" kern="1200" cap="none" spc="0" normalizeH="0" baseline="0" noProof="0" dirty="0" smtClean="0">
                <a:ln>
                  <a:noFill/>
                </a:ln>
                <a:solidFill>
                  <a:srgbClr val="002060"/>
                </a:solidFill>
                <a:effectLst/>
                <a:uLnTx/>
                <a:uFillTx/>
                <a:latin typeface="+mn-lt"/>
                <a:ea typeface="+mn-ea"/>
                <a:cs typeface="+mn-cs"/>
              </a:rPr>
              <a:t> un plan de tratamiento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2" name="Group 22"/>
          <p:cNvGrpSpPr/>
          <p:nvPr/>
        </p:nvGrpSpPr>
        <p:grpSpPr>
          <a:xfrm>
            <a:off x="2190750" y="2663825"/>
            <a:ext cx="4468813" cy="3822701"/>
            <a:chOff x="2190750" y="2663825"/>
            <a:chExt cx="4468813" cy="3822701"/>
          </a:xfrm>
          <a:effectLst/>
        </p:grpSpPr>
        <p:sp>
          <p:nvSpPr>
            <p:cNvPr id="28" name="AutoShape 3"/>
            <p:cNvSpPr>
              <a:spLocks noChangeAspect="1" noChangeArrowheads="1" noTextEdit="1"/>
            </p:cNvSpPr>
            <p:nvPr/>
          </p:nvSpPr>
          <p:spPr bwMode="auto">
            <a:xfrm>
              <a:off x="2190750" y="2663825"/>
              <a:ext cx="4468813" cy="3822700"/>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29" name="Rectangle 6"/>
            <p:cNvSpPr>
              <a:spLocks noChangeArrowheads="1"/>
            </p:cNvSpPr>
            <p:nvPr/>
          </p:nvSpPr>
          <p:spPr bwMode="auto">
            <a:xfrm>
              <a:off x="4114800" y="3182938"/>
              <a:ext cx="630238" cy="134938"/>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0" name="Freeform 7"/>
            <p:cNvSpPr>
              <a:spLocks/>
            </p:cNvSpPr>
            <p:nvPr/>
          </p:nvSpPr>
          <p:spPr bwMode="auto">
            <a:xfrm>
              <a:off x="3463925" y="3354388"/>
              <a:ext cx="1922463" cy="158750"/>
            </a:xfrm>
            <a:custGeom>
              <a:avLst/>
              <a:gdLst>
                <a:gd name="T0" fmla="*/ 1211 w 1211"/>
                <a:gd name="T1" fmla="*/ 100 h 100"/>
                <a:gd name="T2" fmla="*/ 0 w 1211"/>
                <a:gd name="T3" fmla="*/ 100 h 100"/>
                <a:gd name="T4" fmla="*/ 65 w 1211"/>
                <a:gd name="T5" fmla="*/ 0 h 100"/>
                <a:gd name="T6" fmla="*/ 1146 w 1211"/>
                <a:gd name="T7" fmla="*/ 0 h 100"/>
                <a:gd name="T8" fmla="*/ 1211 w 1211"/>
                <a:gd name="T9" fmla="*/ 100 h 100"/>
              </a:gdLst>
              <a:ahLst/>
              <a:cxnLst>
                <a:cxn ang="0">
                  <a:pos x="T0" y="T1"/>
                </a:cxn>
                <a:cxn ang="0">
                  <a:pos x="T2" y="T3"/>
                </a:cxn>
                <a:cxn ang="0">
                  <a:pos x="T4" y="T5"/>
                </a:cxn>
                <a:cxn ang="0">
                  <a:pos x="T6" y="T7"/>
                </a:cxn>
                <a:cxn ang="0">
                  <a:pos x="T8" y="T9"/>
                </a:cxn>
              </a:cxnLst>
              <a:rect l="0" t="0" r="r" b="b"/>
              <a:pathLst>
                <a:path w="1211" h="100">
                  <a:moveTo>
                    <a:pt x="1211" y="100"/>
                  </a:moveTo>
                  <a:lnTo>
                    <a:pt x="0" y="100"/>
                  </a:lnTo>
                  <a:lnTo>
                    <a:pt x="65" y="0"/>
                  </a:lnTo>
                  <a:lnTo>
                    <a:pt x="1146" y="0"/>
                  </a:lnTo>
                  <a:lnTo>
                    <a:pt x="1211" y="10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1" name="Freeform 8"/>
            <p:cNvSpPr>
              <a:spLocks/>
            </p:cNvSpPr>
            <p:nvPr/>
          </p:nvSpPr>
          <p:spPr bwMode="auto">
            <a:xfrm>
              <a:off x="4279900" y="3489325"/>
              <a:ext cx="303213" cy="304800"/>
            </a:xfrm>
            <a:custGeom>
              <a:avLst/>
              <a:gdLst>
                <a:gd name="T0" fmla="*/ 191 w 191"/>
                <a:gd name="T1" fmla="*/ 96 h 192"/>
                <a:gd name="T2" fmla="*/ 191 w 191"/>
                <a:gd name="T3" fmla="*/ 96 h 192"/>
                <a:gd name="T4" fmla="*/ 189 w 191"/>
                <a:gd name="T5" fmla="*/ 117 h 192"/>
                <a:gd name="T6" fmla="*/ 183 w 191"/>
                <a:gd name="T7" fmla="*/ 135 h 192"/>
                <a:gd name="T8" fmla="*/ 175 w 191"/>
                <a:gd name="T9" fmla="*/ 151 h 192"/>
                <a:gd name="T10" fmla="*/ 163 w 191"/>
                <a:gd name="T11" fmla="*/ 166 h 192"/>
                <a:gd name="T12" fmla="*/ 149 w 191"/>
                <a:gd name="T13" fmla="*/ 176 h 192"/>
                <a:gd name="T14" fmla="*/ 132 w 191"/>
                <a:gd name="T15" fmla="*/ 186 h 192"/>
                <a:gd name="T16" fmla="*/ 114 w 191"/>
                <a:gd name="T17" fmla="*/ 192 h 192"/>
                <a:gd name="T18" fmla="*/ 96 w 191"/>
                <a:gd name="T19" fmla="*/ 192 h 192"/>
                <a:gd name="T20" fmla="*/ 96 w 191"/>
                <a:gd name="T21" fmla="*/ 192 h 192"/>
                <a:gd name="T22" fmla="*/ 75 w 191"/>
                <a:gd name="T23" fmla="*/ 192 h 192"/>
                <a:gd name="T24" fmla="*/ 57 w 191"/>
                <a:gd name="T25" fmla="*/ 186 h 192"/>
                <a:gd name="T26" fmla="*/ 41 w 191"/>
                <a:gd name="T27" fmla="*/ 176 h 192"/>
                <a:gd name="T28" fmla="*/ 26 w 191"/>
                <a:gd name="T29" fmla="*/ 166 h 192"/>
                <a:gd name="T30" fmla="*/ 16 w 191"/>
                <a:gd name="T31" fmla="*/ 151 h 192"/>
                <a:gd name="T32" fmla="*/ 6 w 191"/>
                <a:gd name="T33" fmla="*/ 135 h 192"/>
                <a:gd name="T34" fmla="*/ 2 w 191"/>
                <a:gd name="T35" fmla="*/ 117 h 192"/>
                <a:gd name="T36" fmla="*/ 0 w 191"/>
                <a:gd name="T37" fmla="*/ 96 h 192"/>
                <a:gd name="T38" fmla="*/ 0 w 191"/>
                <a:gd name="T39" fmla="*/ 96 h 192"/>
                <a:gd name="T40" fmla="*/ 2 w 191"/>
                <a:gd name="T41" fmla="*/ 78 h 192"/>
                <a:gd name="T42" fmla="*/ 6 w 191"/>
                <a:gd name="T43" fmla="*/ 60 h 192"/>
                <a:gd name="T44" fmla="*/ 16 w 191"/>
                <a:gd name="T45" fmla="*/ 43 h 192"/>
                <a:gd name="T46" fmla="*/ 26 w 191"/>
                <a:gd name="T47" fmla="*/ 29 h 192"/>
                <a:gd name="T48" fmla="*/ 41 w 191"/>
                <a:gd name="T49" fmla="*/ 19 h 192"/>
                <a:gd name="T50" fmla="*/ 57 w 191"/>
                <a:gd name="T51" fmla="*/ 9 h 192"/>
                <a:gd name="T52" fmla="*/ 75 w 191"/>
                <a:gd name="T53" fmla="*/ 2 h 192"/>
                <a:gd name="T54" fmla="*/ 96 w 191"/>
                <a:gd name="T55" fmla="*/ 0 h 192"/>
                <a:gd name="T56" fmla="*/ 96 w 191"/>
                <a:gd name="T57" fmla="*/ 0 h 192"/>
                <a:gd name="T58" fmla="*/ 114 w 191"/>
                <a:gd name="T59" fmla="*/ 2 h 192"/>
                <a:gd name="T60" fmla="*/ 132 w 191"/>
                <a:gd name="T61" fmla="*/ 9 h 192"/>
                <a:gd name="T62" fmla="*/ 149 w 191"/>
                <a:gd name="T63" fmla="*/ 19 h 192"/>
                <a:gd name="T64" fmla="*/ 163 w 191"/>
                <a:gd name="T65" fmla="*/ 29 h 192"/>
                <a:gd name="T66" fmla="*/ 175 w 191"/>
                <a:gd name="T67" fmla="*/ 43 h 192"/>
                <a:gd name="T68" fmla="*/ 183 w 191"/>
                <a:gd name="T69" fmla="*/ 60 h 192"/>
                <a:gd name="T70" fmla="*/ 189 w 191"/>
                <a:gd name="T71" fmla="*/ 78 h 192"/>
                <a:gd name="T72" fmla="*/ 191 w 191"/>
                <a:gd name="T73" fmla="*/ 96 h 192"/>
                <a:gd name="T74" fmla="*/ 191 w 191"/>
                <a:gd name="T7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92">
                  <a:moveTo>
                    <a:pt x="191" y="96"/>
                  </a:moveTo>
                  <a:lnTo>
                    <a:pt x="191" y="96"/>
                  </a:lnTo>
                  <a:lnTo>
                    <a:pt x="189" y="117"/>
                  </a:lnTo>
                  <a:lnTo>
                    <a:pt x="183" y="135"/>
                  </a:lnTo>
                  <a:lnTo>
                    <a:pt x="175" y="151"/>
                  </a:lnTo>
                  <a:lnTo>
                    <a:pt x="163" y="166"/>
                  </a:lnTo>
                  <a:lnTo>
                    <a:pt x="149" y="176"/>
                  </a:lnTo>
                  <a:lnTo>
                    <a:pt x="132" y="186"/>
                  </a:lnTo>
                  <a:lnTo>
                    <a:pt x="114" y="192"/>
                  </a:lnTo>
                  <a:lnTo>
                    <a:pt x="96" y="192"/>
                  </a:lnTo>
                  <a:lnTo>
                    <a:pt x="96" y="192"/>
                  </a:lnTo>
                  <a:lnTo>
                    <a:pt x="75" y="192"/>
                  </a:lnTo>
                  <a:lnTo>
                    <a:pt x="57" y="186"/>
                  </a:lnTo>
                  <a:lnTo>
                    <a:pt x="41" y="176"/>
                  </a:lnTo>
                  <a:lnTo>
                    <a:pt x="26" y="166"/>
                  </a:lnTo>
                  <a:lnTo>
                    <a:pt x="16" y="151"/>
                  </a:lnTo>
                  <a:lnTo>
                    <a:pt x="6" y="135"/>
                  </a:lnTo>
                  <a:lnTo>
                    <a:pt x="2" y="117"/>
                  </a:lnTo>
                  <a:lnTo>
                    <a:pt x="0" y="96"/>
                  </a:lnTo>
                  <a:lnTo>
                    <a:pt x="0" y="96"/>
                  </a:lnTo>
                  <a:lnTo>
                    <a:pt x="2" y="78"/>
                  </a:lnTo>
                  <a:lnTo>
                    <a:pt x="6" y="60"/>
                  </a:lnTo>
                  <a:lnTo>
                    <a:pt x="16" y="43"/>
                  </a:lnTo>
                  <a:lnTo>
                    <a:pt x="26" y="29"/>
                  </a:lnTo>
                  <a:lnTo>
                    <a:pt x="41" y="19"/>
                  </a:lnTo>
                  <a:lnTo>
                    <a:pt x="57" y="9"/>
                  </a:lnTo>
                  <a:lnTo>
                    <a:pt x="75" y="2"/>
                  </a:lnTo>
                  <a:lnTo>
                    <a:pt x="96" y="0"/>
                  </a:lnTo>
                  <a:lnTo>
                    <a:pt x="96" y="0"/>
                  </a:lnTo>
                  <a:lnTo>
                    <a:pt x="114" y="2"/>
                  </a:lnTo>
                  <a:lnTo>
                    <a:pt x="132" y="9"/>
                  </a:lnTo>
                  <a:lnTo>
                    <a:pt x="149" y="19"/>
                  </a:lnTo>
                  <a:lnTo>
                    <a:pt x="163" y="29"/>
                  </a:lnTo>
                  <a:lnTo>
                    <a:pt x="175" y="43"/>
                  </a:lnTo>
                  <a:lnTo>
                    <a:pt x="183" y="60"/>
                  </a:lnTo>
                  <a:lnTo>
                    <a:pt x="189" y="78"/>
                  </a:lnTo>
                  <a:lnTo>
                    <a:pt x="191" y="96"/>
                  </a:lnTo>
                  <a:lnTo>
                    <a:pt x="191" y="96"/>
                  </a:lnTo>
                  <a:close/>
                </a:path>
              </a:pathLst>
            </a:custGeom>
            <a:ln>
              <a:headEnd/>
              <a:tailEnd/>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2" name="Freeform 9"/>
            <p:cNvSpPr>
              <a:spLocks/>
            </p:cNvSpPr>
            <p:nvPr/>
          </p:nvSpPr>
          <p:spPr bwMode="auto">
            <a:xfrm>
              <a:off x="2582863" y="3557588"/>
              <a:ext cx="3681413" cy="388938"/>
            </a:xfrm>
            <a:custGeom>
              <a:avLst/>
              <a:gdLst>
                <a:gd name="T0" fmla="*/ 2221 w 2319"/>
                <a:gd name="T1" fmla="*/ 0 h 245"/>
                <a:gd name="T2" fmla="*/ 106 w 2319"/>
                <a:gd name="T3" fmla="*/ 2 h 245"/>
                <a:gd name="T4" fmla="*/ 83 w 2319"/>
                <a:gd name="T5" fmla="*/ 8 h 245"/>
                <a:gd name="T6" fmla="*/ 47 w 2319"/>
                <a:gd name="T7" fmla="*/ 29 h 245"/>
                <a:gd name="T8" fmla="*/ 18 w 2319"/>
                <a:gd name="T9" fmla="*/ 59 h 245"/>
                <a:gd name="T10" fmla="*/ 2 w 2319"/>
                <a:gd name="T11" fmla="*/ 100 h 245"/>
                <a:gd name="T12" fmla="*/ 0 w 2319"/>
                <a:gd name="T13" fmla="*/ 123 h 245"/>
                <a:gd name="T14" fmla="*/ 2 w 2319"/>
                <a:gd name="T15" fmla="*/ 149 h 245"/>
                <a:gd name="T16" fmla="*/ 20 w 2319"/>
                <a:gd name="T17" fmla="*/ 192 h 245"/>
                <a:gd name="T18" fmla="*/ 55 w 2319"/>
                <a:gd name="T19" fmla="*/ 225 h 245"/>
                <a:gd name="T20" fmla="*/ 98 w 2319"/>
                <a:gd name="T21" fmla="*/ 243 h 245"/>
                <a:gd name="T22" fmla="*/ 122 w 2319"/>
                <a:gd name="T23" fmla="*/ 245 h 245"/>
                <a:gd name="T24" fmla="*/ 134 w 2319"/>
                <a:gd name="T25" fmla="*/ 245 h 245"/>
                <a:gd name="T26" fmla="*/ 169 w 2319"/>
                <a:gd name="T27" fmla="*/ 237 h 245"/>
                <a:gd name="T28" fmla="*/ 208 w 2319"/>
                <a:gd name="T29" fmla="*/ 210 h 245"/>
                <a:gd name="T30" fmla="*/ 234 w 2319"/>
                <a:gd name="T31" fmla="*/ 172 h 245"/>
                <a:gd name="T32" fmla="*/ 245 w 2319"/>
                <a:gd name="T33" fmla="*/ 137 h 245"/>
                <a:gd name="T34" fmla="*/ 245 w 2319"/>
                <a:gd name="T35" fmla="*/ 123 h 245"/>
                <a:gd name="T36" fmla="*/ 2076 w 2319"/>
                <a:gd name="T37" fmla="*/ 106 h 245"/>
                <a:gd name="T38" fmla="*/ 2074 w 2319"/>
                <a:gd name="T39" fmla="*/ 123 h 245"/>
                <a:gd name="T40" fmla="*/ 2074 w 2319"/>
                <a:gd name="T41" fmla="*/ 137 h 245"/>
                <a:gd name="T42" fmla="*/ 2085 w 2319"/>
                <a:gd name="T43" fmla="*/ 172 h 245"/>
                <a:gd name="T44" fmla="*/ 2111 w 2319"/>
                <a:gd name="T45" fmla="*/ 210 h 245"/>
                <a:gd name="T46" fmla="*/ 2150 w 2319"/>
                <a:gd name="T47" fmla="*/ 237 h 245"/>
                <a:gd name="T48" fmla="*/ 2185 w 2319"/>
                <a:gd name="T49" fmla="*/ 245 h 245"/>
                <a:gd name="T50" fmla="*/ 2197 w 2319"/>
                <a:gd name="T51" fmla="*/ 245 h 245"/>
                <a:gd name="T52" fmla="*/ 2221 w 2319"/>
                <a:gd name="T53" fmla="*/ 243 h 245"/>
                <a:gd name="T54" fmla="*/ 2266 w 2319"/>
                <a:gd name="T55" fmla="*/ 225 h 245"/>
                <a:gd name="T56" fmla="*/ 2299 w 2319"/>
                <a:gd name="T57" fmla="*/ 192 h 245"/>
                <a:gd name="T58" fmla="*/ 2317 w 2319"/>
                <a:gd name="T59" fmla="*/ 149 h 245"/>
                <a:gd name="T60" fmla="*/ 2319 w 2319"/>
                <a:gd name="T61" fmla="*/ 123 h 245"/>
                <a:gd name="T62" fmla="*/ 2317 w 2319"/>
                <a:gd name="T63" fmla="*/ 102 h 245"/>
                <a:gd name="T64" fmla="*/ 2303 w 2319"/>
                <a:gd name="T65" fmla="*/ 63 h 245"/>
                <a:gd name="T66" fmla="*/ 2276 w 2319"/>
                <a:gd name="T67" fmla="*/ 31 h 245"/>
                <a:gd name="T68" fmla="*/ 2242 w 2319"/>
                <a:gd name="T69" fmla="*/ 10 h 245"/>
                <a:gd name="T70" fmla="*/ 2221 w 2319"/>
                <a:gd name="T71" fmla="*/ 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9" h="245">
                  <a:moveTo>
                    <a:pt x="2221" y="4"/>
                  </a:moveTo>
                  <a:lnTo>
                    <a:pt x="2221" y="0"/>
                  </a:lnTo>
                  <a:lnTo>
                    <a:pt x="106" y="0"/>
                  </a:lnTo>
                  <a:lnTo>
                    <a:pt x="106" y="2"/>
                  </a:lnTo>
                  <a:lnTo>
                    <a:pt x="106" y="2"/>
                  </a:lnTo>
                  <a:lnTo>
                    <a:pt x="83" y="8"/>
                  </a:lnTo>
                  <a:lnTo>
                    <a:pt x="65" y="17"/>
                  </a:lnTo>
                  <a:lnTo>
                    <a:pt x="47" y="29"/>
                  </a:lnTo>
                  <a:lnTo>
                    <a:pt x="30" y="43"/>
                  </a:lnTo>
                  <a:lnTo>
                    <a:pt x="18" y="59"/>
                  </a:lnTo>
                  <a:lnTo>
                    <a:pt x="8" y="80"/>
                  </a:lnTo>
                  <a:lnTo>
                    <a:pt x="2" y="100"/>
                  </a:lnTo>
                  <a:lnTo>
                    <a:pt x="0" y="123"/>
                  </a:lnTo>
                  <a:lnTo>
                    <a:pt x="0" y="123"/>
                  </a:lnTo>
                  <a:lnTo>
                    <a:pt x="0" y="137"/>
                  </a:lnTo>
                  <a:lnTo>
                    <a:pt x="2" y="149"/>
                  </a:lnTo>
                  <a:lnTo>
                    <a:pt x="10" y="172"/>
                  </a:lnTo>
                  <a:lnTo>
                    <a:pt x="20" y="192"/>
                  </a:lnTo>
                  <a:lnTo>
                    <a:pt x="37" y="210"/>
                  </a:lnTo>
                  <a:lnTo>
                    <a:pt x="55" y="225"/>
                  </a:lnTo>
                  <a:lnTo>
                    <a:pt x="75" y="237"/>
                  </a:lnTo>
                  <a:lnTo>
                    <a:pt x="98" y="243"/>
                  </a:lnTo>
                  <a:lnTo>
                    <a:pt x="110" y="245"/>
                  </a:lnTo>
                  <a:lnTo>
                    <a:pt x="122" y="245"/>
                  </a:lnTo>
                  <a:lnTo>
                    <a:pt x="122" y="245"/>
                  </a:lnTo>
                  <a:lnTo>
                    <a:pt x="134" y="245"/>
                  </a:lnTo>
                  <a:lnTo>
                    <a:pt x="147" y="243"/>
                  </a:lnTo>
                  <a:lnTo>
                    <a:pt x="169" y="237"/>
                  </a:lnTo>
                  <a:lnTo>
                    <a:pt x="192" y="225"/>
                  </a:lnTo>
                  <a:lnTo>
                    <a:pt x="208" y="210"/>
                  </a:lnTo>
                  <a:lnTo>
                    <a:pt x="224" y="192"/>
                  </a:lnTo>
                  <a:lnTo>
                    <a:pt x="234" y="172"/>
                  </a:lnTo>
                  <a:lnTo>
                    <a:pt x="243" y="149"/>
                  </a:lnTo>
                  <a:lnTo>
                    <a:pt x="245" y="137"/>
                  </a:lnTo>
                  <a:lnTo>
                    <a:pt x="245" y="123"/>
                  </a:lnTo>
                  <a:lnTo>
                    <a:pt x="245" y="123"/>
                  </a:lnTo>
                  <a:lnTo>
                    <a:pt x="243" y="106"/>
                  </a:lnTo>
                  <a:lnTo>
                    <a:pt x="2076" y="106"/>
                  </a:lnTo>
                  <a:lnTo>
                    <a:pt x="2076" y="106"/>
                  </a:lnTo>
                  <a:lnTo>
                    <a:pt x="2074" y="123"/>
                  </a:lnTo>
                  <a:lnTo>
                    <a:pt x="2074" y="123"/>
                  </a:lnTo>
                  <a:lnTo>
                    <a:pt x="2074" y="137"/>
                  </a:lnTo>
                  <a:lnTo>
                    <a:pt x="2076" y="149"/>
                  </a:lnTo>
                  <a:lnTo>
                    <a:pt x="2085" y="172"/>
                  </a:lnTo>
                  <a:lnTo>
                    <a:pt x="2095" y="192"/>
                  </a:lnTo>
                  <a:lnTo>
                    <a:pt x="2111" y="210"/>
                  </a:lnTo>
                  <a:lnTo>
                    <a:pt x="2129" y="225"/>
                  </a:lnTo>
                  <a:lnTo>
                    <a:pt x="2150" y="237"/>
                  </a:lnTo>
                  <a:lnTo>
                    <a:pt x="2172" y="243"/>
                  </a:lnTo>
                  <a:lnTo>
                    <a:pt x="2185" y="245"/>
                  </a:lnTo>
                  <a:lnTo>
                    <a:pt x="2197" y="245"/>
                  </a:lnTo>
                  <a:lnTo>
                    <a:pt x="2197" y="245"/>
                  </a:lnTo>
                  <a:lnTo>
                    <a:pt x="2209" y="245"/>
                  </a:lnTo>
                  <a:lnTo>
                    <a:pt x="2221" y="243"/>
                  </a:lnTo>
                  <a:lnTo>
                    <a:pt x="2244" y="237"/>
                  </a:lnTo>
                  <a:lnTo>
                    <a:pt x="2266" y="225"/>
                  </a:lnTo>
                  <a:lnTo>
                    <a:pt x="2282" y="210"/>
                  </a:lnTo>
                  <a:lnTo>
                    <a:pt x="2299" y="192"/>
                  </a:lnTo>
                  <a:lnTo>
                    <a:pt x="2309" y="172"/>
                  </a:lnTo>
                  <a:lnTo>
                    <a:pt x="2317" y="149"/>
                  </a:lnTo>
                  <a:lnTo>
                    <a:pt x="2319" y="137"/>
                  </a:lnTo>
                  <a:lnTo>
                    <a:pt x="2319" y="123"/>
                  </a:lnTo>
                  <a:lnTo>
                    <a:pt x="2319" y="123"/>
                  </a:lnTo>
                  <a:lnTo>
                    <a:pt x="2317" y="102"/>
                  </a:lnTo>
                  <a:lnTo>
                    <a:pt x="2311" y="82"/>
                  </a:lnTo>
                  <a:lnTo>
                    <a:pt x="2303" y="63"/>
                  </a:lnTo>
                  <a:lnTo>
                    <a:pt x="2291" y="45"/>
                  </a:lnTo>
                  <a:lnTo>
                    <a:pt x="2276" y="31"/>
                  </a:lnTo>
                  <a:lnTo>
                    <a:pt x="2260" y="19"/>
                  </a:lnTo>
                  <a:lnTo>
                    <a:pt x="2242" y="10"/>
                  </a:lnTo>
                  <a:lnTo>
                    <a:pt x="2221" y="4"/>
                  </a:lnTo>
                  <a:lnTo>
                    <a:pt x="2221" y="4"/>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3" name="Rectangle 10"/>
            <p:cNvSpPr>
              <a:spLocks noChangeArrowheads="1"/>
            </p:cNvSpPr>
            <p:nvPr/>
          </p:nvSpPr>
          <p:spPr bwMode="auto">
            <a:xfrm>
              <a:off x="4316639" y="3725863"/>
              <a:ext cx="246063" cy="2168525"/>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4" name="Rectangle 11"/>
            <p:cNvSpPr>
              <a:spLocks noChangeArrowheads="1"/>
            </p:cNvSpPr>
            <p:nvPr/>
          </p:nvSpPr>
          <p:spPr bwMode="auto">
            <a:xfrm>
              <a:off x="4114800" y="5932488"/>
              <a:ext cx="630238" cy="112713"/>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5" name="Freeform 12"/>
            <p:cNvSpPr>
              <a:spLocks/>
            </p:cNvSpPr>
            <p:nvPr/>
          </p:nvSpPr>
          <p:spPr bwMode="auto">
            <a:xfrm>
              <a:off x="3751263" y="6088063"/>
              <a:ext cx="1344613" cy="142875"/>
            </a:xfrm>
            <a:custGeom>
              <a:avLst/>
              <a:gdLst>
                <a:gd name="T0" fmla="*/ 847 w 847"/>
                <a:gd name="T1" fmla="*/ 90 h 90"/>
                <a:gd name="T2" fmla="*/ 0 w 847"/>
                <a:gd name="T3" fmla="*/ 90 h 90"/>
                <a:gd name="T4" fmla="*/ 33 w 847"/>
                <a:gd name="T5" fmla="*/ 0 h 90"/>
                <a:gd name="T6" fmla="*/ 814 w 847"/>
                <a:gd name="T7" fmla="*/ 0 h 90"/>
                <a:gd name="T8" fmla="*/ 847 w 847"/>
                <a:gd name="T9" fmla="*/ 90 h 90"/>
              </a:gdLst>
              <a:ahLst/>
              <a:cxnLst>
                <a:cxn ang="0">
                  <a:pos x="T0" y="T1"/>
                </a:cxn>
                <a:cxn ang="0">
                  <a:pos x="T2" y="T3"/>
                </a:cxn>
                <a:cxn ang="0">
                  <a:pos x="T4" y="T5"/>
                </a:cxn>
                <a:cxn ang="0">
                  <a:pos x="T6" y="T7"/>
                </a:cxn>
                <a:cxn ang="0">
                  <a:pos x="T8" y="T9"/>
                </a:cxn>
              </a:cxnLst>
              <a:rect l="0" t="0" r="r" b="b"/>
              <a:pathLst>
                <a:path w="847" h="90">
                  <a:moveTo>
                    <a:pt x="847" y="90"/>
                  </a:moveTo>
                  <a:lnTo>
                    <a:pt x="0" y="90"/>
                  </a:lnTo>
                  <a:lnTo>
                    <a:pt x="33" y="0"/>
                  </a:lnTo>
                  <a:lnTo>
                    <a:pt x="814" y="0"/>
                  </a:lnTo>
                  <a:lnTo>
                    <a:pt x="847" y="9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6" name="Freeform 13"/>
            <p:cNvSpPr>
              <a:spLocks/>
            </p:cNvSpPr>
            <p:nvPr/>
          </p:nvSpPr>
          <p:spPr bwMode="auto">
            <a:xfrm>
              <a:off x="3349625" y="6256338"/>
              <a:ext cx="2098675" cy="230188"/>
            </a:xfrm>
            <a:custGeom>
              <a:avLst/>
              <a:gdLst>
                <a:gd name="T0" fmla="*/ 1322 w 1322"/>
                <a:gd name="T1" fmla="*/ 145 h 145"/>
                <a:gd name="T2" fmla="*/ 0 w 1322"/>
                <a:gd name="T3" fmla="*/ 145 h 145"/>
                <a:gd name="T4" fmla="*/ 49 w 1322"/>
                <a:gd name="T5" fmla="*/ 0 h 145"/>
                <a:gd name="T6" fmla="*/ 1257 w 1322"/>
                <a:gd name="T7" fmla="*/ 0 h 145"/>
                <a:gd name="T8" fmla="*/ 1322 w 1322"/>
                <a:gd name="T9" fmla="*/ 145 h 145"/>
              </a:gdLst>
              <a:ahLst/>
              <a:cxnLst>
                <a:cxn ang="0">
                  <a:pos x="T0" y="T1"/>
                </a:cxn>
                <a:cxn ang="0">
                  <a:pos x="T2" y="T3"/>
                </a:cxn>
                <a:cxn ang="0">
                  <a:pos x="T4" y="T5"/>
                </a:cxn>
                <a:cxn ang="0">
                  <a:pos x="T6" y="T7"/>
                </a:cxn>
                <a:cxn ang="0">
                  <a:pos x="T8" y="T9"/>
                </a:cxn>
              </a:cxnLst>
              <a:rect l="0" t="0" r="r" b="b"/>
              <a:pathLst>
                <a:path w="1322" h="145">
                  <a:moveTo>
                    <a:pt x="1322" y="145"/>
                  </a:moveTo>
                  <a:lnTo>
                    <a:pt x="0" y="145"/>
                  </a:lnTo>
                  <a:lnTo>
                    <a:pt x="49" y="0"/>
                  </a:lnTo>
                  <a:lnTo>
                    <a:pt x="1257" y="0"/>
                  </a:lnTo>
                  <a:lnTo>
                    <a:pt x="1322" y="145"/>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7" name="Freeform 14"/>
            <p:cNvSpPr>
              <a:spLocks/>
            </p:cNvSpPr>
            <p:nvPr/>
          </p:nvSpPr>
          <p:spPr bwMode="auto">
            <a:xfrm>
              <a:off x="5476649" y="3952875"/>
              <a:ext cx="539750" cy="1020763"/>
            </a:xfrm>
            <a:custGeom>
              <a:avLst/>
              <a:gdLst>
                <a:gd name="T0" fmla="*/ 297 w 340"/>
                <a:gd name="T1" fmla="*/ 0 h 643"/>
                <a:gd name="T2" fmla="*/ 297 w 340"/>
                <a:gd name="T3" fmla="*/ 0 h 643"/>
                <a:gd name="T4" fmla="*/ 302 w 340"/>
                <a:gd name="T5" fmla="*/ 4 h 643"/>
                <a:gd name="T6" fmla="*/ 310 w 340"/>
                <a:gd name="T7" fmla="*/ 12 h 643"/>
                <a:gd name="T8" fmla="*/ 322 w 340"/>
                <a:gd name="T9" fmla="*/ 19 h 643"/>
                <a:gd name="T10" fmla="*/ 330 w 340"/>
                <a:gd name="T11" fmla="*/ 23 h 643"/>
                <a:gd name="T12" fmla="*/ 340 w 340"/>
                <a:gd name="T13" fmla="*/ 23 h 643"/>
                <a:gd name="T14" fmla="*/ 53 w 340"/>
                <a:gd name="T15" fmla="*/ 643 h 643"/>
                <a:gd name="T16" fmla="*/ 0 w 340"/>
                <a:gd name="T17" fmla="*/ 643 h 643"/>
                <a:gd name="T18" fmla="*/ 297 w 340"/>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643">
                  <a:moveTo>
                    <a:pt x="297" y="0"/>
                  </a:moveTo>
                  <a:lnTo>
                    <a:pt x="297" y="0"/>
                  </a:lnTo>
                  <a:lnTo>
                    <a:pt x="302" y="4"/>
                  </a:lnTo>
                  <a:lnTo>
                    <a:pt x="310" y="12"/>
                  </a:lnTo>
                  <a:lnTo>
                    <a:pt x="322" y="19"/>
                  </a:lnTo>
                  <a:lnTo>
                    <a:pt x="330" y="23"/>
                  </a:lnTo>
                  <a:lnTo>
                    <a:pt x="340" y="23"/>
                  </a:lnTo>
                  <a:lnTo>
                    <a:pt x="53" y="643"/>
                  </a:lnTo>
                  <a:lnTo>
                    <a:pt x="0" y="643"/>
                  </a:lnTo>
                  <a:lnTo>
                    <a:pt x="297"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8" name="Freeform 15"/>
            <p:cNvSpPr>
              <a:spLocks/>
            </p:cNvSpPr>
            <p:nvPr/>
          </p:nvSpPr>
          <p:spPr bwMode="auto">
            <a:xfrm>
              <a:off x="2190750" y="3952875"/>
              <a:ext cx="541338" cy="1020763"/>
            </a:xfrm>
            <a:custGeom>
              <a:avLst/>
              <a:gdLst>
                <a:gd name="T0" fmla="*/ 298 w 341"/>
                <a:gd name="T1" fmla="*/ 0 h 643"/>
                <a:gd name="T2" fmla="*/ 298 w 341"/>
                <a:gd name="T3" fmla="*/ 0 h 643"/>
                <a:gd name="T4" fmla="*/ 300 w 341"/>
                <a:gd name="T5" fmla="*/ 4 h 643"/>
                <a:gd name="T6" fmla="*/ 308 w 341"/>
                <a:gd name="T7" fmla="*/ 12 h 643"/>
                <a:gd name="T8" fmla="*/ 322 w 341"/>
                <a:gd name="T9" fmla="*/ 19 h 643"/>
                <a:gd name="T10" fmla="*/ 330 w 341"/>
                <a:gd name="T11" fmla="*/ 23 h 643"/>
                <a:gd name="T12" fmla="*/ 341 w 341"/>
                <a:gd name="T13" fmla="*/ 23 h 643"/>
                <a:gd name="T14" fmla="*/ 53 w 341"/>
                <a:gd name="T15" fmla="*/ 643 h 643"/>
                <a:gd name="T16" fmla="*/ 0 w 341"/>
                <a:gd name="T17" fmla="*/ 643 h 643"/>
                <a:gd name="T18" fmla="*/ 298 w 341"/>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43">
                  <a:moveTo>
                    <a:pt x="298" y="0"/>
                  </a:moveTo>
                  <a:lnTo>
                    <a:pt x="298" y="0"/>
                  </a:lnTo>
                  <a:lnTo>
                    <a:pt x="300" y="4"/>
                  </a:lnTo>
                  <a:lnTo>
                    <a:pt x="308" y="12"/>
                  </a:lnTo>
                  <a:lnTo>
                    <a:pt x="322" y="19"/>
                  </a:lnTo>
                  <a:lnTo>
                    <a:pt x="330" y="23"/>
                  </a:lnTo>
                  <a:lnTo>
                    <a:pt x="341" y="23"/>
                  </a:lnTo>
                  <a:lnTo>
                    <a:pt x="53" y="643"/>
                  </a:lnTo>
                  <a:lnTo>
                    <a:pt x="0" y="643"/>
                  </a:lnTo>
                  <a:lnTo>
                    <a:pt x="298"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39" name="Freeform 16"/>
            <p:cNvSpPr>
              <a:spLocks/>
            </p:cNvSpPr>
            <p:nvPr/>
          </p:nvSpPr>
          <p:spPr bwMode="auto">
            <a:xfrm>
              <a:off x="6094186" y="3975100"/>
              <a:ext cx="550863" cy="1004888"/>
            </a:xfrm>
            <a:custGeom>
              <a:avLst/>
              <a:gdLst>
                <a:gd name="T0" fmla="*/ 0 w 347"/>
                <a:gd name="T1" fmla="*/ 17 h 633"/>
                <a:gd name="T2" fmla="*/ 0 w 347"/>
                <a:gd name="T3" fmla="*/ 17 h 633"/>
                <a:gd name="T4" fmla="*/ 8 w 347"/>
                <a:gd name="T5" fmla="*/ 17 h 633"/>
                <a:gd name="T6" fmla="*/ 25 w 347"/>
                <a:gd name="T7" fmla="*/ 15 h 633"/>
                <a:gd name="T8" fmla="*/ 41 w 347"/>
                <a:gd name="T9" fmla="*/ 11 h 633"/>
                <a:gd name="T10" fmla="*/ 47 w 347"/>
                <a:gd name="T11" fmla="*/ 7 h 633"/>
                <a:gd name="T12" fmla="*/ 51 w 347"/>
                <a:gd name="T13" fmla="*/ 0 h 633"/>
                <a:gd name="T14" fmla="*/ 347 w 347"/>
                <a:gd name="T15" fmla="*/ 633 h 633"/>
                <a:gd name="T16" fmla="*/ 290 w 347"/>
                <a:gd name="T17" fmla="*/ 633 h 633"/>
                <a:gd name="T18" fmla="*/ 0 w 347"/>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633">
                  <a:moveTo>
                    <a:pt x="0" y="17"/>
                  </a:moveTo>
                  <a:lnTo>
                    <a:pt x="0" y="17"/>
                  </a:lnTo>
                  <a:lnTo>
                    <a:pt x="8" y="17"/>
                  </a:lnTo>
                  <a:lnTo>
                    <a:pt x="25" y="15"/>
                  </a:lnTo>
                  <a:lnTo>
                    <a:pt x="41" y="11"/>
                  </a:lnTo>
                  <a:lnTo>
                    <a:pt x="47" y="7"/>
                  </a:lnTo>
                  <a:lnTo>
                    <a:pt x="51" y="0"/>
                  </a:lnTo>
                  <a:lnTo>
                    <a:pt x="347" y="633"/>
                  </a:lnTo>
                  <a:lnTo>
                    <a:pt x="290"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0" name="Freeform 17"/>
            <p:cNvSpPr>
              <a:spLocks/>
            </p:cNvSpPr>
            <p:nvPr/>
          </p:nvSpPr>
          <p:spPr bwMode="auto">
            <a:xfrm>
              <a:off x="2816225" y="3959225"/>
              <a:ext cx="549275" cy="1004888"/>
            </a:xfrm>
            <a:custGeom>
              <a:avLst/>
              <a:gdLst>
                <a:gd name="T0" fmla="*/ 0 w 346"/>
                <a:gd name="T1" fmla="*/ 17 h 633"/>
                <a:gd name="T2" fmla="*/ 0 w 346"/>
                <a:gd name="T3" fmla="*/ 17 h 633"/>
                <a:gd name="T4" fmla="*/ 6 w 346"/>
                <a:gd name="T5" fmla="*/ 17 h 633"/>
                <a:gd name="T6" fmla="*/ 22 w 346"/>
                <a:gd name="T7" fmla="*/ 15 h 633"/>
                <a:gd name="T8" fmla="*/ 40 w 346"/>
                <a:gd name="T9" fmla="*/ 10 h 633"/>
                <a:gd name="T10" fmla="*/ 47 w 346"/>
                <a:gd name="T11" fmla="*/ 6 h 633"/>
                <a:gd name="T12" fmla="*/ 51 w 346"/>
                <a:gd name="T13" fmla="*/ 0 h 633"/>
                <a:gd name="T14" fmla="*/ 346 w 346"/>
                <a:gd name="T15" fmla="*/ 633 h 633"/>
                <a:gd name="T16" fmla="*/ 289 w 346"/>
                <a:gd name="T17" fmla="*/ 633 h 633"/>
                <a:gd name="T18" fmla="*/ 0 w 346"/>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633">
                  <a:moveTo>
                    <a:pt x="0" y="17"/>
                  </a:moveTo>
                  <a:lnTo>
                    <a:pt x="0" y="17"/>
                  </a:lnTo>
                  <a:lnTo>
                    <a:pt x="6" y="17"/>
                  </a:lnTo>
                  <a:lnTo>
                    <a:pt x="22" y="15"/>
                  </a:lnTo>
                  <a:lnTo>
                    <a:pt x="40" y="10"/>
                  </a:lnTo>
                  <a:lnTo>
                    <a:pt x="47" y="6"/>
                  </a:lnTo>
                  <a:lnTo>
                    <a:pt x="51" y="0"/>
                  </a:lnTo>
                  <a:lnTo>
                    <a:pt x="346" y="633"/>
                  </a:lnTo>
                  <a:lnTo>
                    <a:pt x="289"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grpSp>
      <p:sp>
        <p:nvSpPr>
          <p:cNvPr id="41" name="Text Box 5"/>
          <p:cNvSpPr txBox="1">
            <a:spLocks noChangeArrowheads="1"/>
          </p:cNvSpPr>
          <p:nvPr/>
        </p:nvSpPr>
        <p:spPr bwMode="auto">
          <a:xfrm>
            <a:off x="1543219" y="4893675"/>
            <a:ext cx="2479625" cy="681038"/>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eaLnBrk="1" hangingPunct="1">
              <a:lnSpc>
                <a:spcPct val="85000"/>
              </a:lnSpc>
            </a:pPr>
            <a:r>
              <a:rPr lang="es-MX" sz="2000" b="1" dirty="0" smtClean="0"/>
              <a:t>Alivio del dolor</a:t>
            </a:r>
          </a:p>
          <a:p>
            <a:pPr algn="ctr" eaLnBrk="1" hangingPunct="1">
              <a:lnSpc>
                <a:spcPct val="85000"/>
              </a:lnSpc>
            </a:pPr>
            <a:r>
              <a:rPr lang="es-MX" sz="2000" b="1" dirty="0" smtClean="0"/>
              <a:t>Función mejorada</a:t>
            </a:r>
            <a:endParaRPr lang="es-MX" sz="2000" b="1" dirty="0"/>
          </a:p>
        </p:txBody>
      </p:sp>
      <p:sp>
        <p:nvSpPr>
          <p:cNvPr id="42" name="Text Box 7"/>
          <p:cNvSpPr txBox="1">
            <a:spLocks noChangeArrowheads="1"/>
          </p:cNvSpPr>
          <p:nvPr/>
        </p:nvSpPr>
        <p:spPr bwMode="auto">
          <a:xfrm>
            <a:off x="4930262" y="4933668"/>
            <a:ext cx="2448272" cy="394150"/>
          </a:xfrm>
          <a:prstGeom prst="round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p>
            <a:pPr algn="ctr" eaLnBrk="1" hangingPunct="1">
              <a:lnSpc>
                <a:spcPct val="85000"/>
              </a:lnSpc>
            </a:pPr>
            <a:r>
              <a:rPr lang="es-MX" sz="2000" b="1" dirty="0" smtClean="0"/>
              <a:t>Efectos adversos</a:t>
            </a:r>
            <a:endParaRPr lang="es-MX" sz="2000" b="1" dirty="0"/>
          </a:p>
        </p:txBody>
      </p:sp>
    </p:spTree>
    <p:extLst>
      <p:ext uri="{BB962C8B-B14F-4D97-AF65-F5344CB8AC3E}">
        <p14:creationId xmlns:p14="http://schemas.microsoft.com/office/powerpoint/2010/main" val="4062529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MX" dirty="0" smtClean="0"/>
              <a:t>Intervenciones Recomendadas para </a:t>
            </a:r>
            <a:r>
              <a:rPr lang="es-MX" noProof="0" dirty="0" smtClean="0"/>
              <a:t>el Manejo de Lumbalgia*</a:t>
            </a:r>
            <a:endParaRPr lang="es-MX" noProof="0" dirty="0"/>
          </a:p>
        </p:txBody>
      </p:sp>
      <p:sp>
        <p:nvSpPr>
          <p:cNvPr id="8" name="Slide Number Placeholder 7"/>
          <p:cNvSpPr>
            <a:spLocks noGrp="1"/>
          </p:cNvSpPr>
          <p:nvPr>
            <p:ph type="sldNum" sz="quarter" idx="4294967295"/>
          </p:nvPr>
        </p:nvSpPr>
        <p:spPr>
          <a:xfrm>
            <a:off x="6876256" y="6381328"/>
            <a:ext cx="2133600" cy="365125"/>
          </a:xfrm>
        </p:spPr>
        <p:txBody>
          <a:bodyPr/>
          <a:lstStyle/>
          <a:p>
            <a:pPr>
              <a:defRPr/>
            </a:pPr>
            <a:fld id="{DF872715-803E-4E5E-B3ED-B791142CDA22}" type="slidenum">
              <a:rPr lang="en-US" smtClean="0"/>
              <a:pPr>
                <a:defRPr/>
              </a:pPr>
              <a:t>60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28634845"/>
              </p:ext>
            </p:extLst>
          </p:nvPr>
        </p:nvGraphicFramePr>
        <p:xfrm>
          <a:off x="395536" y="1988840"/>
          <a:ext cx="8388000" cy="3538752"/>
        </p:xfrm>
        <a:graphic>
          <a:graphicData uri="http://schemas.openxmlformats.org/drawingml/2006/table">
            <a:tbl>
              <a:tblPr firstRow="1" bandRow="1">
                <a:tableStyleId>{5C22544A-7EE6-4342-B048-85BDC9FD1C3A}</a:tableStyleId>
              </a:tblPr>
              <a:tblGrid>
                <a:gridCol w="3636000"/>
                <a:gridCol w="2229529"/>
                <a:gridCol w="2522471"/>
              </a:tblGrid>
              <a:tr h="370840">
                <a:tc row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Tratamiento farmacológico</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Duración del dolor</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endParaRP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v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ES" sz="18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104969" marR="104969" marT="52484" marB="52484" anchor="b" horzOverflow="overflow">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Agudo</a:t>
                      </a:r>
                      <a:b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b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(&lt;4 semanas)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Subagudo o crónico</a:t>
                      </a:r>
                      <a:b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b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(≥4 semanas)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32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Acetaminofén</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2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AINEs</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2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Relajantes musculares</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2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TCAs</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2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Benzodiacepinas</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2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Tramadol, Opioides</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1" name="Rectangle 10"/>
          <p:cNvSpPr/>
          <p:nvPr/>
        </p:nvSpPr>
        <p:spPr>
          <a:xfrm>
            <a:off x="161556" y="6227058"/>
            <a:ext cx="7786742" cy="630942"/>
          </a:xfrm>
          <a:prstGeom prst="rect">
            <a:avLst/>
          </a:prstGeom>
        </p:spPr>
        <p:txBody>
          <a:bodyPr wrap="square">
            <a:spAutoFit/>
          </a:bodyPr>
          <a:lstStyle/>
          <a:p>
            <a:r>
              <a:rPr lang="en-CA" sz="1200" b="1" dirty="0" smtClean="0">
                <a:solidFill>
                  <a:srgbClr val="002060"/>
                </a:solidFill>
              </a:rPr>
              <a:t>*American </a:t>
            </a:r>
            <a:r>
              <a:rPr lang="en-CA" sz="1200" b="1" dirty="0">
                <a:solidFill>
                  <a:srgbClr val="002060"/>
                </a:solidFill>
              </a:rPr>
              <a:t>College of Physicians and the American Pain </a:t>
            </a:r>
            <a:r>
              <a:rPr lang="en-CA" sz="1200" b="1" dirty="0" smtClean="0">
                <a:solidFill>
                  <a:srgbClr val="002060"/>
                </a:solidFill>
              </a:rPr>
              <a:t>Society</a:t>
            </a:r>
          </a:p>
          <a:p>
            <a:r>
              <a:rPr lang="en-CA" sz="1200" b="1" dirty="0" smtClean="0">
                <a:solidFill>
                  <a:srgbClr val="002060"/>
                </a:solidFill>
              </a:rPr>
              <a:t>AINE = droga antiinflamatoria no-esteroidea; TCA = antidepresivo tricíclico</a:t>
            </a:r>
          </a:p>
          <a:p>
            <a:r>
              <a:rPr lang="en-US" sz="1100" dirty="0" smtClean="0">
                <a:solidFill>
                  <a:srgbClr val="002060"/>
                </a:solidFill>
              </a:rPr>
              <a:t>Adaptado de: Chou R </a:t>
            </a:r>
            <a:r>
              <a:rPr lang="en-US" sz="1100" i="1" dirty="0" smtClean="0">
                <a:solidFill>
                  <a:srgbClr val="002060"/>
                </a:solidFill>
              </a:rPr>
              <a:t>et al. </a:t>
            </a:r>
            <a:r>
              <a:rPr lang="sv-SE" sz="1100" i="1" dirty="0" smtClean="0">
                <a:solidFill>
                  <a:srgbClr val="002060"/>
                </a:solidFill>
              </a:rPr>
              <a:t>Ann </a:t>
            </a:r>
            <a:r>
              <a:rPr lang="sv-SE" sz="1100" i="1" dirty="0">
                <a:solidFill>
                  <a:srgbClr val="002060"/>
                </a:solidFill>
              </a:rPr>
              <a:t>Intern Med </a:t>
            </a:r>
            <a:r>
              <a:rPr lang="sv-SE" sz="1100" dirty="0">
                <a:solidFill>
                  <a:srgbClr val="002060"/>
                </a:solidFill>
              </a:rPr>
              <a:t>2007; </a:t>
            </a:r>
            <a:r>
              <a:rPr lang="sv-SE" sz="1100" dirty="0" smtClean="0">
                <a:solidFill>
                  <a:srgbClr val="002060"/>
                </a:solidFill>
              </a:rPr>
              <a:t>147(7):478-91</a:t>
            </a:r>
            <a:r>
              <a:rPr lang="sv-SE" sz="1100" dirty="0">
                <a:solidFill>
                  <a:srgbClr val="002060"/>
                </a:solidFill>
              </a:rPr>
              <a:t>.</a:t>
            </a:r>
          </a:p>
        </p:txBody>
      </p:sp>
    </p:spTree>
    <p:extLst>
      <p:ext uri="{BB962C8B-B14F-4D97-AF65-F5344CB8AC3E}">
        <p14:creationId xmlns:p14="http://schemas.microsoft.com/office/powerpoint/2010/main" val="280430509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MX" dirty="0" smtClean="0"/>
              <a:t>Intervenciones Recomendadas </a:t>
            </a:r>
            <a:r>
              <a:rPr lang="es-MX" noProof="0" dirty="0" smtClean="0"/>
              <a:t>para el Manejo de Lumbalgia*</a:t>
            </a:r>
            <a:endParaRPr lang="es-MX" noProof="0" dirty="0"/>
          </a:p>
        </p:txBody>
      </p:sp>
      <p:sp>
        <p:nvSpPr>
          <p:cNvPr id="5" name="Slide Number Placeholder 4"/>
          <p:cNvSpPr>
            <a:spLocks noGrp="1"/>
          </p:cNvSpPr>
          <p:nvPr>
            <p:ph type="sldNum" sz="quarter" idx="4294967295"/>
          </p:nvPr>
        </p:nvSpPr>
        <p:spPr>
          <a:xfrm>
            <a:off x="6804248" y="6474832"/>
            <a:ext cx="2133600" cy="365125"/>
          </a:xfrm>
        </p:spPr>
        <p:txBody>
          <a:bodyPr/>
          <a:lstStyle/>
          <a:p>
            <a:pPr>
              <a:defRPr/>
            </a:pPr>
            <a:fld id="{DF872715-803E-4E5E-B3ED-B791142CDA22}" type="slidenum">
              <a:rPr lang="en-US" smtClean="0"/>
              <a:pPr>
                <a:defRPr/>
              </a:pPr>
              <a:t>61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3229516"/>
              </p:ext>
            </p:extLst>
          </p:nvPr>
        </p:nvGraphicFramePr>
        <p:xfrm>
          <a:off x="360464" y="1805648"/>
          <a:ext cx="8388000" cy="4135280"/>
        </p:xfrm>
        <a:graphic>
          <a:graphicData uri="http://schemas.openxmlformats.org/drawingml/2006/table">
            <a:tbl>
              <a:tblPr firstRow="1" bandRow="1">
                <a:tableStyleId>{5C22544A-7EE6-4342-B048-85BDC9FD1C3A}</a:tableStyleId>
              </a:tblPr>
              <a:tblGrid>
                <a:gridCol w="3744416"/>
                <a:gridCol w="2087584"/>
                <a:gridCol w="2556000"/>
              </a:tblGrid>
              <a:tr h="370840">
                <a:tc row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Tratamiento No-Farmacológico</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Duración del dolor</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n-US"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endParaRPr>
                    </a:p>
                  </a:txBody>
                  <a:tcPr marL="88232" marR="88232" marT="44116" marB="441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vMerge="1">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ES" sz="18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104969" marR="104969" marT="52484" marB="52484" anchor="b" horzOverflow="overflow">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Agudo</a:t>
                      </a:r>
                      <a:b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b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(&lt;4 semanas)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Subagudo o crónico</a:t>
                      </a:r>
                      <a:b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b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cs typeface="Arial" pitchFamily="34" charset="0"/>
                        </a:rPr>
                        <a:t>(≥4 semanas)</a:t>
                      </a:r>
                    </a:p>
                  </a:txBody>
                  <a:tcPr marL="88232" marR="88232" marT="44116" marB="441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Manipulación espinal</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Terapia con ejercicio</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Masaje</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Acupuntura</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Yoga</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Terapia cognitiva conductual</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Relajación progresiva</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Rehabilitación interdisciplinaria intensiva</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endPar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endParaRP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s-MX" sz="1600" b="0" i="0" u="none" strike="noStrike" cap="none" normalizeH="0" baseline="0" noProof="0" dirty="0" smtClean="0">
                          <a:ln>
                            <a:noFill/>
                          </a:ln>
                          <a:solidFill>
                            <a:schemeClr val="tx1"/>
                          </a:solidFill>
                          <a:effectLst/>
                          <a:latin typeface="Arial" pitchFamily="34" charset="0"/>
                          <a:ea typeface="ＭＳ Ｐゴシック" pitchFamily="34" charset="-128"/>
                          <a:cs typeface="Arial" pitchFamily="34" charset="0"/>
                        </a:rPr>
                        <a:t>+</a:t>
                      </a:r>
                    </a:p>
                  </a:txBody>
                  <a:tcPr marL="104969" marR="104969" marT="52484" marB="524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9" name="Rectangle 8"/>
          <p:cNvSpPr/>
          <p:nvPr/>
        </p:nvSpPr>
        <p:spPr>
          <a:xfrm>
            <a:off x="161556" y="6367100"/>
            <a:ext cx="7786742" cy="446276"/>
          </a:xfrm>
          <a:prstGeom prst="rect">
            <a:avLst/>
          </a:prstGeom>
        </p:spPr>
        <p:txBody>
          <a:bodyPr wrap="square">
            <a:spAutoFit/>
          </a:bodyPr>
          <a:lstStyle/>
          <a:p>
            <a:r>
              <a:rPr lang="en-CA" sz="1200" b="1" dirty="0" smtClean="0">
                <a:solidFill>
                  <a:srgbClr val="002060"/>
                </a:solidFill>
              </a:rPr>
              <a:t>*American </a:t>
            </a:r>
            <a:r>
              <a:rPr lang="en-CA" sz="1200" b="1" dirty="0">
                <a:solidFill>
                  <a:srgbClr val="002060"/>
                </a:solidFill>
              </a:rPr>
              <a:t>College of Physicians and the American Pain </a:t>
            </a:r>
            <a:r>
              <a:rPr lang="en-CA" sz="1200" b="1" dirty="0" smtClean="0">
                <a:solidFill>
                  <a:srgbClr val="002060"/>
                </a:solidFill>
              </a:rPr>
              <a:t>Society</a:t>
            </a:r>
          </a:p>
          <a:p>
            <a:r>
              <a:rPr lang="en-US" sz="1100" dirty="0" smtClean="0">
                <a:solidFill>
                  <a:srgbClr val="002060"/>
                </a:solidFill>
              </a:rPr>
              <a:t>Adaptado de: Chou R I</a:t>
            </a:r>
            <a:r>
              <a:rPr lang="sv-SE" sz="1100" i="1" dirty="0" smtClean="0">
                <a:solidFill>
                  <a:srgbClr val="002060"/>
                </a:solidFill>
              </a:rPr>
              <a:t>Ann </a:t>
            </a:r>
            <a:r>
              <a:rPr lang="sv-SE" sz="1100" i="1" dirty="0">
                <a:solidFill>
                  <a:srgbClr val="002060"/>
                </a:solidFill>
              </a:rPr>
              <a:t>Intern Med </a:t>
            </a:r>
            <a:r>
              <a:rPr lang="sv-SE" sz="1100" dirty="0">
                <a:solidFill>
                  <a:srgbClr val="002060"/>
                </a:solidFill>
              </a:rPr>
              <a:t>2007; </a:t>
            </a:r>
            <a:r>
              <a:rPr lang="sv-SE" sz="1100" dirty="0" smtClean="0">
                <a:solidFill>
                  <a:srgbClr val="002060"/>
                </a:solidFill>
              </a:rPr>
              <a:t>147(7):478-91</a:t>
            </a:r>
            <a:r>
              <a:rPr lang="sv-SE" sz="1100" dirty="0">
                <a:solidFill>
                  <a:srgbClr val="002060"/>
                </a:solidFill>
              </a:rPr>
              <a:t>.</a:t>
            </a:r>
          </a:p>
        </p:txBody>
      </p:sp>
    </p:spTree>
    <p:extLst>
      <p:ext uri="{BB962C8B-B14F-4D97-AF65-F5344CB8AC3E}">
        <p14:creationId xmlns:p14="http://schemas.microsoft.com/office/powerpoint/2010/main" val="364972421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noProof="0" dirty="0" smtClean="0"/>
              <a:t>Seguimiento/Monitoreo de Pacientes con   Lumbalgia Aguda o Crónica</a:t>
            </a:r>
            <a:endParaRPr lang="es-MX" sz="3600" noProof="0" dirty="0"/>
          </a:p>
        </p:txBody>
      </p:sp>
      <p:sp>
        <p:nvSpPr>
          <p:cNvPr id="4" name="Slide Number Placeholder 3"/>
          <p:cNvSpPr>
            <a:spLocks noGrp="1"/>
          </p:cNvSpPr>
          <p:nvPr>
            <p:ph type="sldNum" sz="quarter" idx="10"/>
          </p:nvPr>
        </p:nvSpPr>
        <p:spPr>
          <a:xfrm>
            <a:off x="6876256" y="6478601"/>
            <a:ext cx="2133600" cy="365125"/>
          </a:xfrm>
        </p:spPr>
        <p:txBody>
          <a:bodyPr/>
          <a:lstStyle/>
          <a:p>
            <a:pPr algn="r">
              <a:defRPr/>
            </a:pPr>
            <a:fld id="{B3661B37-38BF-421F-9EFE-18817586476B}" type="slidenum">
              <a:rPr lang="en-US" smtClean="0"/>
              <a:pPr algn="r">
                <a:defRPr/>
              </a:pPr>
              <a:t>62</a:t>
            </a:fld>
            <a:endParaRPr lang="en-US" dirty="0"/>
          </a:p>
        </p:txBody>
      </p:sp>
      <p:sp>
        <p:nvSpPr>
          <p:cNvPr id="6" name="Rectangle 5"/>
          <p:cNvSpPr/>
          <p:nvPr/>
        </p:nvSpPr>
        <p:spPr>
          <a:xfrm>
            <a:off x="192338" y="6453336"/>
            <a:ext cx="8642350" cy="304699"/>
          </a:xfrm>
          <a:prstGeom prst="rect">
            <a:avLst/>
          </a:prstGeom>
        </p:spPr>
        <p:txBody>
          <a:bodyPr lIns="0" tIns="0" rIns="0" bIns="0" anchor="b" anchorCtr="0">
            <a:spAutoFit/>
          </a:bodyPr>
          <a:lstStyle/>
          <a:p>
            <a:pPr marL="0" lvl="4">
              <a:lnSpc>
                <a:spcPct val="90000"/>
              </a:lnSpc>
            </a:pPr>
            <a:r>
              <a:rPr lang="en-US" sz="1100" dirty="0" smtClean="0">
                <a:solidFill>
                  <a:srgbClr val="002060"/>
                </a:solidFill>
              </a:rPr>
              <a:t>Savigny P </a:t>
            </a:r>
            <a:r>
              <a:rPr lang="en-US" sz="1100" i="1" dirty="0" smtClean="0">
                <a:solidFill>
                  <a:srgbClr val="002060"/>
                </a:solidFill>
              </a:rPr>
              <a:t>et al. </a:t>
            </a:r>
            <a:r>
              <a:rPr lang="en-CA" sz="1100" i="1" dirty="0" smtClean="0">
                <a:solidFill>
                  <a:srgbClr val="002060"/>
                </a:solidFill>
              </a:rPr>
              <a:t>Low Back Pain: Early Management of Persistent Non-specific Low Back Pain. </a:t>
            </a:r>
            <a:r>
              <a:rPr lang="en-CA" sz="1100" dirty="0" smtClean="0">
                <a:solidFill>
                  <a:srgbClr val="002060"/>
                </a:solidFill>
              </a:rPr>
              <a:t>National Collaborating Centre for Primary Care and Royal College of General Practitioners; London, UK: 2009.</a:t>
            </a:r>
            <a:endParaRPr lang="en-US" sz="1100"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32795127"/>
              </p:ext>
            </p:extLst>
          </p:nvPr>
        </p:nvGraphicFramePr>
        <p:xfrm>
          <a:off x="1081056" y="2564904"/>
          <a:ext cx="6900000" cy="2429040"/>
        </p:xfrm>
        <a:graphic>
          <a:graphicData uri="http://schemas.openxmlformats.org/drawingml/2006/table">
            <a:tbl>
              <a:tblPr firstRow="1" bandRow="1">
                <a:tableStyleId>{5C22544A-7EE6-4342-B048-85BDC9FD1C3A}</a:tableStyleId>
              </a:tblPr>
              <a:tblGrid>
                <a:gridCol w="3852000"/>
                <a:gridCol w="3048000"/>
              </a:tblGrid>
              <a:tr h="576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noProof="0" dirty="0" smtClean="0">
                          <a:ln>
                            <a:noFill/>
                          </a:ln>
                          <a:solidFill>
                            <a:schemeClr val="bg1"/>
                          </a:solidFill>
                          <a:effectLst/>
                          <a:latin typeface="+mn-lt"/>
                          <a:ea typeface="ＭＳ Ｐゴシック" pitchFamily="34" charset="-128"/>
                        </a:rPr>
                        <a:t>Población de pacientes</a:t>
                      </a:r>
                    </a:p>
                  </a:txBody>
                  <a:tcPr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noProof="0" dirty="0" smtClean="0">
                          <a:ln>
                            <a:noFill/>
                          </a:ln>
                          <a:solidFill>
                            <a:schemeClr val="bg1"/>
                          </a:solidFill>
                          <a:effectLst/>
                          <a:latin typeface="+mn-lt"/>
                          <a:ea typeface="ＭＳ Ｐゴシック" pitchFamily="34" charset="-128"/>
                        </a:rPr>
                        <a:t>Frecuencia del seguimiento</a:t>
                      </a:r>
                    </a:p>
                  </a:txBody>
                  <a:tcPr anchor="ctr" horzOverflow="overflow"/>
                </a:tc>
              </a:tr>
              <a:tr h="576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noProof="0" dirty="0" smtClean="0">
                          <a:ln>
                            <a:noFill/>
                          </a:ln>
                          <a:solidFill>
                            <a:srgbClr val="000000"/>
                          </a:solidFill>
                          <a:effectLst/>
                          <a:latin typeface="+mn-lt"/>
                          <a:ea typeface="ＭＳ Ｐゴシック" pitchFamily="34" charset="-128"/>
                        </a:rPr>
                        <a:t>Estable</a:t>
                      </a:r>
                    </a:p>
                  </a:txBody>
                  <a:tcPr anchor="ctr" horzOverflow="overflow"/>
                </a:tc>
                <a:tc>
                  <a:txBody>
                    <a:bodyPr/>
                    <a:lstStyle/>
                    <a:p>
                      <a:pPr marL="450850" marR="0" lvl="0" indent="0" algn="l" defTabSz="457200" rtl="0" eaLnBrk="1" fontAlgn="base" latinLnBrk="0" hangingPunct="1">
                        <a:lnSpc>
                          <a:spcPct val="100000"/>
                        </a:lnSpc>
                        <a:spcBef>
                          <a:spcPct val="0"/>
                        </a:spcBef>
                        <a:spcAft>
                          <a:spcPts val="300"/>
                        </a:spcAft>
                        <a:buClrTx/>
                        <a:buSzTx/>
                        <a:buFontTx/>
                        <a:buNone/>
                        <a:tabLst/>
                      </a:pPr>
                      <a:r>
                        <a:rPr kumimoji="0" lang="es-MX" sz="2000" b="0" i="0" u="none" strike="noStrike" cap="none" normalizeH="0" baseline="0" noProof="0" dirty="0" smtClean="0">
                          <a:ln>
                            <a:noFill/>
                          </a:ln>
                          <a:solidFill>
                            <a:srgbClr val="000000"/>
                          </a:solidFill>
                          <a:effectLst/>
                          <a:latin typeface="+mn-lt"/>
                          <a:ea typeface="ＭＳ Ｐゴシック" pitchFamily="34" charset="-128"/>
                        </a:rPr>
                        <a:t>Según se requiera</a:t>
                      </a:r>
                    </a:p>
                  </a:txBody>
                  <a:tcPr anchor="ctr" horzOverflow="overflow"/>
                </a:tc>
              </a:tr>
              <a:tr h="576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noProof="0" dirty="0" smtClean="0">
                          <a:ln>
                            <a:noFill/>
                          </a:ln>
                          <a:solidFill>
                            <a:srgbClr val="000000"/>
                          </a:solidFill>
                          <a:effectLst/>
                          <a:latin typeface="+mn-lt"/>
                          <a:ea typeface="ＭＳ Ｐゴシック" pitchFamily="34" charset="-128"/>
                        </a:rPr>
                        <a:t>Dolor fluctuante</a:t>
                      </a:r>
                    </a:p>
                  </a:txBody>
                  <a:tcPr anchor="ctr" horzOverflow="overflow"/>
                </a:tc>
                <a:tc>
                  <a:txBody>
                    <a:bodyPr/>
                    <a:lstStyle/>
                    <a:p>
                      <a:pPr marL="450850" marR="0" lvl="0" indent="0" algn="l" defTabSz="457200" rtl="0" eaLnBrk="1" fontAlgn="base" latinLnBrk="0" hangingPunct="1">
                        <a:lnSpc>
                          <a:spcPct val="100000"/>
                        </a:lnSpc>
                        <a:spcBef>
                          <a:spcPct val="0"/>
                        </a:spcBef>
                        <a:spcAft>
                          <a:spcPts val="300"/>
                        </a:spcAft>
                        <a:buClrTx/>
                        <a:buSzTx/>
                        <a:buFontTx/>
                        <a:buNone/>
                        <a:tabLst/>
                      </a:pPr>
                      <a:r>
                        <a:rPr kumimoji="0" lang="es-MX" sz="2000" b="0" i="0" u="none" strike="noStrike" cap="none" normalizeH="0" baseline="0" noProof="0" dirty="0" smtClean="0">
                          <a:ln>
                            <a:noFill/>
                          </a:ln>
                          <a:solidFill>
                            <a:srgbClr val="000000"/>
                          </a:solidFill>
                          <a:effectLst/>
                          <a:latin typeface="+mn-lt"/>
                          <a:ea typeface="ＭＳ Ｐゴシック" pitchFamily="34" charset="-128"/>
                        </a:rPr>
                        <a:t>Periódicamente</a:t>
                      </a:r>
                    </a:p>
                  </a:txBody>
                  <a:tcPr anchor="ctr" horzOverflow="overflow"/>
                </a:tc>
              </a:tr>
              <a:tr h="576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noProof="0" dirty="0" smtClean="0">
                          <a:ln>
                            <a:noFill/>
                          </a:ln>
                          <a:solidFill>
                            <a:srgbClr val="000000"/>
                          </a:solidFill>
                          <a:effectLst/>
                          <a:latin typeface="+mn-lt"/>
                          <a:ea typeface="ＭＳ Ｐゴシック" pitchFamily="34" charset="-128"/>
                        </a:rPr>
                        <a:t>Bajo tratamiento farmacológico</a:t>
                      </a:r>
                    </a:p>
                  </a:txBody>
                  <a:tcPr anchor="ctr" horzOverflow="overflow"/>
                </a:tc>
                <a:tc>
                  <a:txBody>
                    <a:bodyPr/>
                    <a:lstStyle/>
                    <a:p>
                      <a:pPr marL="450850" marR="0" lvl="0" indent="0" algn="l" defTabSz="457200" rtl="0" eaLnBrk="1" fontAlgn="base" latinLnBrk="0" hangingPunct="1">
                        <a:lnSpc>
                          <a:spcPct val="100000"/>
                        </a:lnSpc>
                        <a:spcBef>
                          <a:spcPct val="0"/>
                        </a:spcBef>
                        <a:spcAft>
                          <a:spcPts val="300"/>
                        </a:spcAft>
                        <a:buClrTx/>
                        <a:buSzTx/>
                        <a:buFontTx/>
                        <a:buNone/>
                        <a:tabLst/>
                      </a:pPr>
                      <a:r>
                        <a:rPr kumimoji="0" lang="es-MX" sz="2000" b="0" i="0" u="none" strike="noStrike" cap="none" normalizeH="0" baseline="0" noProof="0" dirty="0" smtClean="0">
                          <a:ln>
                            <a:noFill/>
                          </a:ln>
                          <a:solidFill>
                            <a:srgbClr val="000000"/>
                          </a:solidFill>
                          <a:effectLst/>
                          <a:latin typeface="+mn-lt"/>
                          <a:ea typeface="ＭＳ Ｐゴシック" pitchFamily="34" charset="-128"/>
                        </a:rPr>
                        <a:t>Periódicamente</a:t>
                      </a:r>
                    </a:p>
                  </a:txBody>
                  <a:tcPr anchor="ctr" horzOverflow="overflow"/>
                </a:tc>
              </a:tr>
            </a:tbl>
          </a:graphicData>
        </a:graphic>
      </p:graphicFrame>
    </p:spTree>
    <p:extLst>
      <p:ext uri="{BB962C8B-B14F-4D97-AF65-F5344CB8AC3E}">
        <p14:creationId xmlns:p14="http://schemas.microsoft.com/office/powerpoint/2010/main" val="12719264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457200" y="274638"/>
            <a:ext cx="8229600" cy="1143000"/>
          </a:xfrm>
        </p:spPr>
        <p:txBody>
          <a:bodyPr>
            <a:normAutofit fontScale="90000"/>
          </a:bodyPr>
          <a:lstStyle/>
          <a:p>
            <a:r>
              <a:rPr lang="es-MX" noProof="0" dirty="0" smtClean="0"/>
              <a:t>Recomendaciones Terapéuticas para el Manejo de Lumbalgia</a:t>
            </a:r>
            <a:endParaRPr lang="es-MX" noProof="0" dirty="0"/>
          </a:p>
        </p:txBody>
      </p:sp>
      <p:graphicFrame>
        <p:nvGraphicFramePr>
          <p:cNvPr id="12" name="Content Placeholder 2"/>
          <p:cNvGraphicFramePr>
            <a:graphicFrameLocks noGrp="1"/>
          </p:cNvGraphicFramePr>
          <p:nvPr>
            <p:ph idx="1"/>
            <p:extLst>
              <p:ext uri="{D42A27DB-BD31-4B8C-83A1-F6EECF244321}">
                <p14:modId xmlns:p14="http://schemas.microsoft.com/office/powerpoint/2010/main" val="3326316986"/>
              </p:ext>
            </p:extLst>
          </p:nvPr>
        </p:nvGraphicFramePr>
        <p:xfrm>
          <a:off x="179511" y="1743680"/>
          <a:ext cx="8712969" cy="4119880"/>
        </p:xfrm>
        <a:graphic>
          <a:graphicData uri="http://schemas.openxmlformats.org/drawingml/2006/table">
            <a:tbl>
              <a:tblPr firstRow="1" bandRow="1">
                <a:tableStyleId>{5C22544A-7EE6-4342-B048-85BDC9FD1C3A}</a:tableStyleId>
              </a:tblPr>
              <a:tblGrid>
                <a:gridCol w="392139"/>
                <a:gridCol w="4116820"/>
                <a:gridCol w="4204010"/>
              </a:tblGrid>
              <a:tr h="370840">
                <a:tc>
                  <a:txBody>
                    <a:bodyPr/>
                    <a:lstStyle/>
                    <a:p>
                      <a:pPr algn="ctr"/>
                      <a:endParaRPr lang="es-MX" noProof="0" dirty="0">
                        <a:solidFill>
                          <a:schemeClr val="tx1"/>
                        </a:solidFill>
                      </a:endParaRPr>
                    </a:p>
                  </a:txBody>
                  <a:tcPr anchor="ctr">
                    <a:solidFill>
                      <a:schemeClr val="accent2"/>
                    </a:solidFill>
                  </a:tcPr>
                </a:tc>
                <a:tc>
                  <a:txBody>
                    <a:bodyPr/>
                    <a:lstStyle/>
                    <a:p>
                      <a:pPr algn="ctr"/>
                      <a:r>
                        <a:rPr lang="es-MX" noProof="0" dirty="0" smtClean="0"/>
                        <a:t>Lumbalgia no-específica</a:t>
                      </a:r>
                      <a:endParaRPr lang="es-MX" noProof="0" dirty="0"/>
                    </a:p>
                  </a:txBody>
                  <a:tcPr>
                    <a:solidFill>
                      <a:schemeClr val="accent2"/>
                    </a:solidFill>
                  </a:tcPr>
                </a:tc>
                <a:tc>
                  <a:txBody>
                    <a:bodyPr/>
                    <a:lstStyle/>
                    <a:p>
                      <a:pPr algn="ctr"/>
                      <a:r>
                        <a:rPr lang="es-MX" noProof="0" dirty="0" smtClean="0">
                          <a:solidFill>
                            <a:schemeClr val="bg2"/>
                          </a:solidFill>
                        </a:rPr>
                        <a:t>Dolor Radicular</a:t>
                      </a:r>
                      <a:endParaRPr lang="es-MX" noProof="0" dirty="0">
                        <a:solidFill>
                          <a:schemeClr val="bg2"/>
                        </a:solidFill>
                      </a:endParaRPr>
                    </a:p>
                  </a:txBody>
                  <a:tcPr>
                    <a:solidFill>
                      <a:schemeClr val="accent3"/>
                    </a:solidFill>
                  </a:tcPr>
                </a:tc>
              </a:tr>
              <a:tr h="1313944">
                <a:tc>
                  <a:txBody>
                    <a:bodyPr/>
                    <a:lstStyle/>
                    <a:p>
                      <a:pPr algn="ctr"/>
                      <a:r>
                        <a:rPr lang="es-MX" b="1" noProof="0" dirty="0" smtClean="0">
                          <a:solidFill>
                            <a:schemeClr val="tx1"/>
                          </a:solidFill>
                        </a:rPr>
                        <a:t>Agudo</a:t>
                      </a:r>
                      <a:endParaRPr lang="es-MX" b="1" noProof="0" dirty="0">
                        <a:solidFill>
                          <a:schemeClr val="tx1"/>
                        </a:solidFill>
                      </a:endParaRPr>
                    </a:p>
                  </a:txBody>
                  <a:tcPr vert="vert270" anchor="ctr">
                    <a:solidFill>
                      <a:schemeClr val="accent2"/>
                    </a:solidFill>
                  </a:tcPr>
                </a:tc>
                <a:tc>
                  <a:txBody>
                    <a:bodyPr/>
                    <a:lstStyle/>
                    <a:p>
                      <a:pPr marL="176213" indent="-161925">
                        <a:buFont typeface="Arial" pitchFamily="34" charset="0"/>
                        <a:buChar char="•"/>
                      </a:pPr>
                      <a:r>
                        <a:rPr lang="es-MX" sz="1800" noProof="0" dirty="0" smtClean="0"/>
                        <a:t>Acetaminofén</a:t>
                      </a:r>
                    </a:p>
                    <a:p>
                      <a:pPr marL="176213" indent="-161925">
                        <a:buFont typeface="Arial" pitchFamily="34" charset="0"/>
                        <a:buChar char="•"/>
                      </a:pPr>
                      <a:r>
                        <a:rPr lang="es-MX" sz="1800" noProof="0" dirty="0" smtClean="0"/>
                        <a:t>AINEne</a:t>
                      </a:r>
                      <a:r>
                        <a:rPr lang="es-MX" sz="1800" baseline="0" noProof="0" dirty="0" smtClean="0"/>
                        <a:t>/coxibs</a:t>
                      </a:r>
                      <a:endParaRPr lang="es-MX" sz="1800" noProof="0" dirty="0" smtClean="0"/>
                    </a:p>
                    <a:p>
                      <a:pPr marL="442913" indent="-185738">
                        <a:buFont typeface="Arial" pitchFamily="34" charset="0"/>
                        <a:buChar char="•"/>
                      </a:pPr>
                      <a:r>
                        <a:rPr lang="es-MX" sz="1800" baseline="0" noProof="0" dirty="0" smtClean="0"/>
                        <a:t>C</a:t>
                      </a:r>
                      <a:r>
                        <a:rPr lang="es-MX" sz="1800" noProof="0" dirty="0" smtClean="0"/>
                        <a:t>o-prescriba PPI </a:t>
                      </a:r>
                      <a:r>
                        <a:rPr lang="es-MX" sz="1800" baseline="0" noProof="0" dirty="0" smtClean="0"/>
                        <a:t>para pacientes de </a:t>
                      </a:r>
                      <a:r>
                        <a:rPr lang="es-MX" sz="1800" noProof="0" dirty="0" smtClean="0"/>
                        <a:t>&gt;45 años</a:t>
                      </a:r>
                    </a:p>
                    <a:p>
                      <a:pPr marL="176213" indent="-161925"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Opioides débiles</a:t>
                      </a:r>
                    </a:p>
                    <a:p>
                      <a:pPr marL="176213" indent="-161925">
                        <a:buFont typeface="Arial" pitchFamily="34" charset="0"/>
                        <a:buChar char="•"/>
                      </a:pPr>
                      <a:r>
                        <a:rPr lang="es-MX" sz="1800" noProof="0" dirty="0" smtClean="0"/>
                        <a:t>Relajantes</a:t>
                      </a:r>
                      <a:r>
                        <a:rPr lang="es-MX" sz="1800" baseline="0" noProof="0" dirty="0" smtClean="0"/>
                        <a:t> musculares</a:t>
                      </a:r>
                      <a:endParaRPr lang="es-MX" sz="1800" noProof="0" dirty="0" smtClean="0"/>
                    </a:p>
                  </a:txBody>
                  <a:tcPr>
                    <a:solidFill>
                      <a:schemeClr val="accent2">
                        <a:lumMod val="20000"/>
                        <a:lumOff val="80000"/>
                      </a:schemeClr>
                    </a:solidFill>
                  </a:tcPr>
                </a:tc>
                <a:tc>
                  <a:txBody>
                    <a:bodyPr/>
                    <a:lstStyle/>
                    <a:p>
                      <a:pPr marL="182563" indent="0">
                        <a:buFont typeface="Arial" pitchFamily="34" charset="0"/>
                        <a:buNone/>
                      </a:pPr>
                      <a:r>
                        <a:rPr lang="es-MX" sz="1800" noProof="0" dirty="0" smtClean="0"/>
                        <a:t>Si el dolor radicular es prominente considere agregar</a:t>
                      </a:r>
                      <a:r>
                        <a:rPr lang="es-MX" sz="1800" baseline="0" noProof="0" dirty="0" smtClean="0"/>
                        <a:t>: </a:t>
                      </a:r>
                      <a:endParaRPr lang="es-MX" sz="1800" noProof="0" dirty="0" smtClean="0"/>
                    </a:p>
                    <a:p>
                      <a:pPr marL="442913" indent="-185738" algn="l" defTabSz="914400" rtl="0" eaLnBrk="1" latinLnBrk="0" hangingPunct="1">
                        <a:buFont typeface="Arial" pitchFamily="34" charset="0"/>
                        <a:buChar char="•"/>
                      </a:pPr>
                      <a:r>
                        <a:rPr lang="es-MX" sz="1800" kern="1200" baseline="0" noProof="0" dirty="0" smtClean="0">
                          <a:solidFill>
                            <a:schemeClr val="dk1"/>
                          </a:solidFill>
                          <a:latin typeface="+mn-lt"/>
                          <a:ea typeface="+mn-ea"/>
                          <a:cs typeface="+mn-cs"/>
                        </a:rPr>
                        <a:t>Ligandos α</a:t>
                      </a:r>
                      <a:r>
                        <a:rPr lang="es-MX" sz="1800" kern="1200" baseline="30000" noProof="0" dirty="0" smtClean="0">
                          <a:solidFill>
                            <a:schemeClr val="dk1"/>
                          </a:solidFill>
                          <a:latin typeface="+mn-lt"/>
                          <a:ea typeface="+mn-ea"/>
                          <a:cs typeface="+mn-cs"/>
                        </a:rPr>
                        <a:t>2</a:t>
                      </a:r>
                      <a:r>
                        <a:rPr lang="es-MX" sz="1800" kern="1200" baseline="0" noProof="0" dirty="0" smtClean="0">
                          <a:solidFill>
                            <a:schemeClr val="dk1"/>
                          </a:solidFill>
                          <a:latin typeface="+mn-lt"/>
                          <a:ea typeface="+mn-ea"/>
                          <a:cs typeface="+mn-cs"/>
                        </a:rPr>
                        <a:t>δ</a:t>
                      </a:r>
                    </a:p>
                    <a:p>
                      <a:pPr marL="442913" indent="-185738" algn="l" defTabSz="914400" rtl="0" eaLnBrk="1" latinLnBrk="0" hangingPunct="1">
                        <a:buFont typeface="Arial" pitchFamily="34" charset="0"/>
                        <a:buChar char="•"/>
                      </a:pPr>
                      <a:r>
                        <a:rPr lang="es-MX" sz="1800" kern="1200" baseline="0" noProof="0" dirty="0" smtClean="0">
                          <a:solidFill>
                            <a:schemeClr val="dk1"/>
                          </a:solidFill>
                          <a:latin typeface="+mn-lt"/>
                          <a:ea typeface="+mn-ea"/>
                          <a:cs typeface="+mn-cs"/>
                        </a:rPr>
                        <a:t>TCAs</a:t>
                      </a:r>
                      <a:endParaRPr lang="es-MX" sz="1800" kern="1200" baseline="0" noProof="0" dirty="0">
                        <a:solidFill>
                          <a:schemeClr val="dk1"/>
                        </a:solidFill>
                        <a:latin typeface="+mn-lt"/>
                        <a:ea typeface="+mn-ea"/>
                        <a:cs typeface="+mn-cs"/>
                      </a:endParaRPr>
                    </a:p>
                  </a:txBody>
                  <a:tcPr>
                    <a:solidFill>
                      <a:schemeClr val="accent3">
                        <a:lumMod val="20000"/>
                        <a:lumOff val="80000"/>
                      </a:schemeClr>
                    </a:solidFill>
                  </a:tcPr>
                </a:tc>
              </a:tr>
              <a:tr h="1304776">
                <a:tc>
                  <a:txBody>
                    <a:bodyPr/>
                    <a:lstStyle/>
                    <a:p>
                      <a:pPr algn="ctr"/>
                      <a:r>
                        <a:rPr lang="es-MX" b="1" noProof="0" dirty="0" smtClean="0">
                          <a:solidFill>
                            <a:schemeClr val="tx1"/>
                          </a:solidFill>
                        </a:rPr>
                        <a:t>Crónico</a:t>
                      </a:r>
                      <a:endParaRPr lang="es-MX" b="1" noProof="0" dirty="0">
                        <a:solidFill>
                          <a:schemeClr val="tx1"/>
                        </a:solidFill>
                      </a:endParaRPr>
                    </a:p>
                  </a:txBody>
                  <a:tcPr vert="vert270" anchor="ctr">
                    <a:solidFill>
                      <a:schemeClr val="accent1"/>
                    </a:solidFill>
                  </a:tcPr>
                </a:tc>
                <a:tc gridSpan="2">
                  <a:txBody>
                    <a:bodyPr/>
                    <a:lstStyle/>
                    <a:p>
                      <a:endParaRPr lang="es-MX" noProof="0" dirty="0" smtClean="0">
                        <a:effectLst/>
                      </a:endParaRPr>
                    </a:p>
                    <a:p>
                      <a:r>
                        <a:rPr lang="es-MX" noProof="0" dirty="0" smtClean="0">
                          <a:effectLst/>
                        </a:rPr>
                        <a:t>Refiera al especialista para:</a:t>
                      </a:r>
                    </a:p>
                    <a:p>
                      <a:pPr marL="176213" indent="-161925">
                        <a:buFont typeface="Arial" pitchFamily="34" charset="0"/>
                        <a:buChar char="•"/>
                      </a:pPr>
                      <a:r>
                        <a:rPr lang="es-MX" noProof="0" dirty="0" smtClean="0">
                          <a:effectLst/>
                        </a:rPr>
                        <a:t>Terapia cognitiva conductual</a:t>
                      </a:r>
                      <a:endParaRPr lang="es-MX" baseline="0" noProof="0" dirty="0" smtClean="0">
                        <a:effectLst/>
                      </a:endParaRPr>
                    </a:p>
                    <a:p>
                      <a:pPr marL="176213" indent="-161925">
                        <a:buFont typeface="Arial" pitchFamily="34" charset="0"/>
                        <a:buChar char="•"/>
                      </a:pPr>
                      <a:r>
                        <a:rPr lang="es-MX" baseline="0" noProof="0" dirty="0" smtClean="0">
                          <a:effectLst/>
                        </a:rPr>
                        <a:t>Manejo farmacológico complejo, </a:t>
                      </a:r>
                      <a:br>
                        <a:rPr lang="es-MX" baseline="0" noProof="0" dirty="0" smtClean="0">
                          <a:effectLst/>
                        </a:rPr>
                      </a:br>
                      <a:r>
                        <a:rPr lang="es-MX" baseline="0" noProof="0" dirty="0" smtClean="0">
                          <a:effectLst/>
                        </a:rPr>
                        <a:t>incluyendo opioides y medicamentos para dolor neuropático</a:t>
                      </a:r>
                    </a:p>
                    <a:p>
                      <a:pPr marL="176213" indent="-161925">
                        <a:buFont typeface="Arial" pitchFamily="34" charset="0"/>
                        <a:buChar char="•"/>
                      </a:pPr>
                      <a:r>
                        <a:rPr lang="es-MX" noProof="0" dirty="0" smtClean="0">
                          <a:effectLst/>
                        </a:rPr>
                        <a:t>Considere la</a:t>
                      </a:r>
                      <a:r>
                        <a:rPr lang="es-MX" baseline="0" noProof="0" dirty="0" smtClean="0">
                          <a:effectLst/>
                        </a:rPr>
                        <a:t> terapia </a:t>
                      </a:r>
                      <a:r>
                        <a:rPr lang="es-MX" noProof="0" dirty="0" smtClean="0">
                          <a:effectLst/>
                        </a:rPr>
                        <a:t>intervencionista para dolor</a:t>
                      </a:r>
                    </a:p>
                    <a:p>
                      <a:pPr marL="176213" indent="-161925">
                        <a:buFont typeface="Arial" pitchFamily="34" charset="0"/>
                        <a:buChar char="•"/>
                      </a:pPr>
                      <a:r>
                        <a:rPr lang="es-MX" noProof="0" dirty="0" smtClean="0"/>
                        <a:t>Considere la</a:t>
                      </a:r>
                      <a:r>
                        <a:rPr lang="es-MX" baseline="0" noProof="0" dirty="0" smtClean="0"/>
                        <a:t> cirugía</a:t>
                      </a:r>
                      <a:endParaRPr lang="es-MX" noProof="0" dirty="0"/>
                    </a:p>
                  </a:txBody>
                  <a:tcPr>
                    <a:solidFill>
                      <a:schemeClr val="accent1">
                        <a:lumMod val="20000"/>
                        <a:lumOff val="80000"/>
                      </a:schemeClr>
                    </a:solidFill>
                  </a:tcPr>
                </a:tc>
                <a:tc hMerge="1">
                  <a:txBody>
                    <a:bodyPr/>
                    <a:lstStyle/>
                    <a:p>
                      <a:endParaRPr lang="en-CA" dirty="0"/>
                    </a:p>
                  </a:txBody>
                  <a:tcPr/>
                </a:tc>
              </a:tr>
            </a:tbl>
          </a:graphicData>
        </a:graphic>
      </p:graphicFrame>
      <p:sp>
        <p:nvSpPr>
          <p:cNvPr id="16" name="Slide Number Placeholder 1"/>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63</a:t>
            </a:fld>
            <a:endParaRPr lang="en-CA" dirty="0">
              <a:solidFill>
                <a:prstClr val="black"/>
              </a:solidFill>
            </a:endParaRPr>
          </a:p>
        </p:txBody>
      </p:sp>
      <p:sp>
        <p:nvSpPr>
          <p:cNvPr id="17" name="Right Arrow 5"/>
          <p:cNvSpPr/>
          <p:nvPr/>
        </p:nvSpPr>
        <p:spPr>
          <a:xfrm>
            <a:off x="4442912" y="3186505"/>
            <a:ext cx="504056" cy="432048"/>
          </a:xfrm>
          <a:prstGeom prst="rightArrow">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8" name="Right Arrow 12"/>
          <p:cNvSpPr/>
          <p:nvPr/>
        </p:nvSpPr>
        <p:spPr>
          <a:xfrm rot="5400000">
            <a:off x="2660412" y="3969060"/>
            <a:ext cx="504056" cy="432048"/>
          </a:xfrm>
          <a:prstGeom prst="rightArrow">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9" name="Right Arrow 13"/>
          <p:cNvSpPr/>
          <p:nvPr/>
        </p:nvSpPr>
        <p:spPr>
          <a:xfrm rot="5400000">
            <a:off x="6250665" y="3969060"/>
            <a:ext cx="504056" cy="432048"/>
          </a:xfrm>
          <a:prstGeom prst="right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0" name="Rectangle 14"/>
          <p:cNvSpPr/>
          <p:nvPr/>
        </p:nvSpPr>
        <p:spPr>
          <a:xfrm>
            <a:off x="179512" y="6264562"/>
            <a:ext cx="8232968" cy="623248"/>
          </a:xfrm>
          <a:prstGeom prst="rect">
            <a:avLst/>
          </a:prstGeom>
        </p:spPr>
        <p:txBody>
          <a:bodyPr wrap="square">
            <a:spAutoFit/>
          </a:bodyPr>
          <a:lstStyle/>
          <a:p>
            <a:r>
              <a:rPr lang="es-MX" sz="1200" b="1" dirty="0" smtClean="0">
                <a:solidFill>
                  <a:srgbClr val="002060"/>
                </a:solidFill>
              </a:rPr>
              <a:t>Coxib = inhibidor específico de COX-2 AINEne= droga antiinflamatoria no esteroidea no-selectiva; </a:t>
            </a:r>
            <a:br>
              <a:rPr lang="es-MX" sz="1200" b="1" dirty="0" smtClean="0">
                <a:solidFill>
                  <a:srgbClr val="002060"/>
                </a:solidFill>
              </a:rPr>
            </a:br>
            <a:r>
              <a:rPr lang="es-MX" sz="1200" b="1" dirty="0" smtClean="0">
                <a:solidFill>
                  <a:srgbClr val="002060"/>
                </a:solidFill>
              </a:rPr>
              <a:t>PPI = inhibidor de la bomba de protones; TCA = antidepresivo tricíclico</a:t>
            </a:r>
          </a:p>
          <a:p>
            <a:r>
              <a:rPr lang="en-US" sz="1000" dirty="0" smtClean="0">
                <a:solidFill>
                  <a:srgbClr val="002060"/>
                </a:solidFill>
              </a:rPr>
              <a:t>Adaptado de: Lee J </a:t>
            </a:r>
            <a:r>
              <a:rPr lang="en-US" sz="1000" i="1" dirty="0" smtClean="0">
                <a:solidFill>
                  <a:srgbClr val="002060"/>
                </a:solidFill>
              </a:rPr>
              <a:t>et al. </a:t>
            </a:r>
            <a:r>
              <a:rPr lang="en-US" sz="1000" i="1" dirty="0">
                <a:solidFill>
                  <a:srgbClr val="002060"/>
                </a:solidFill>
              </a:rPr>
              <a:t>Br J </a:t>
            </a:r>
            <a:r>
              <a:rPr lang="en-US" sz="1000" i="1" dirty="0" smtClean="0">
                <a:solidFill>
                  <a:srgbClr val="002060"/>
                </a:solidFill>
              </a:rPr>
              <a:t>Anaesth</a:t>
            </a:r>
            <a:r>
              <a:rPr lang="en-US" sz="1000" dirty="0" smtClean="0">
                <a:solidFill>
                  <a:srgbClr val="002060"/>
                </a:solidFill>
              </a:rPr>
              <a:t> 2013; 111(1</a:t>
            </a:r>
            <a:r>
              <a:rPr lang="en-US" sz="1000" dirty="0">
                <a:solidFill>
                  <a:srgbClr val="002060"/>
                </a:solidFill>
              </a:rPr>
              <a:t>):112-20.</a:t>
            </a:r>
            <a:endParaRPr lang="es-MX" sz="1000" dirty="0">
              <a:solidFill>
                <a:srgbClr val="002060"/>
              </a:solidFill>
            </a:endParaRPr>
          </a:p>
        </p:txBody>
      </p:sp>
    </p:spTree>
    <p:extLst>
      <p:ext uri="{BB962C8B-B14F-4D97-AF65-F5344CB8AC3E}">
        <p14:creationId xmlns:p14="http://schemas.microsoft.com/office/powerpoint/2010/main" val="36384354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Apego</a:t>
            </a:r>
            <a:endParaRPr lang="es-MX" sz="4800" noProof="0" dirty="0">
              <a:solidFill>
                <a:schemeClr val="tx1">
                  <a:lumMod val="50000"/>
                </a:schemeClr>
              </a:solidFill>
            </a:endParaRPr>
          </a:p>
        </p:txBody>
      </p:sp>
    </p:spTree>
    <p:extLst>
      <p:ext uri="{BB962C8B-B14F-4D97-AF65-F5344CB8AC3E}">
        <p14:creationId xmlns:p14="http://schemas.microsoft.com/office/powerpoint/2010/main" val="41232987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Estrategias para Mejorar el Apego</a:t>
            </a:r>
            <a:endParaRPr lang="es-MX" dirty="0"/>
          </a:p>
        </p:txBody>
      </p:sp>
      <p:sp>
        <p:nvSpPr>
          <p:cNvPr id="8" name="Content Placeholder 2"/>
          <p:cNvSpPr>
            <a:spLocks noGrp="1"/>
          </p:cNvSpPr>
          <p:nvPr>
            <p:ph idx="1"/>
          </p:nvPr>
        </p:nvSpPr>
        <p:spPr>
          <a:xfrm>
            <a:off x="457200" y="1627094"/>
            <a:ext cx="8229600" cy="4525963"/>
          </a:xfrm>
        </p:spPr>
        <p:txBody>
          <a:bodyPr/>
          <a:lstStyle/>
          <a:p>
            <a:pPr marL="0" indent="0">
              <a:buNone/>
            </a:pPr>
            <a:r>
              <a:rPr lang="es-MX" b="1" dirty="0" smtClean="0">
                <a:solidFill>
                  <a:schemeClr val="accent2"/>
                </a:solidFill>
              </a:rPr>
              <a:t>S</a:t>
            </a:r>
            <a:r>
              <a:rPr lang="es-MX" dirty="0" smtClean="0"/>
              <a:t>implificar el régimen</a:t>
            </a:r>
          </a:p>
          <a:p>
            <a:pPr marL="0" indent="0">
              <a:buNone/>
            </a:pPr>
            <a:r>
              <a:rPr lang="es-MX" b="1" dirty="0" smtClean="0">
                <a:solidFill>
                  <a:schemeClr val="accent2"/>
                </a:solidFill>
              </a:rPr>
              <a:t>I</a:t>
            </a:r>
            <a:r>
              <a:rPr lang="es-MX" dirty="0" smtClean="0"/>
              <a:t>mpartir conocimiento</a:t>
            </a:r>
          </a:p>
          <a:p>
            <a:pPr marL="0" indent="0">
              <a:buNone/>
            </a:pPr>
            <a:r>
              <a:rPr lang="es-MX" b="1" dirty="0" smtClean="0">
                <a:solidFill>
                  <a:schemeClr val="accent2"/>
                </a:solidFill>
              </a:rPr>
              <a:t>M</a:t>
            </a:r>
            <a:r>
              <a:rPr lang="es-MX" dirty="0" smtClean="0"/>
              <a:t>odificar las creencias del paciente y el comportamiento humano</a:t>
            </a:r>
          </a:p>
          <a:p>
            <a:pPr marL="0" indent="0">
              <a:buNone/>
            </a:pPr>
            <a:r>
              <a:rPr lang="es-MX" b="1" dirty="0" smtClean="0">
                <a:solidFill>
                  <a:schemeClr val="accent2"/>
                </a:solidFill>
              </a:rPr>
              <a:t>P</a:t>
            </a:r>
            <a:r>
              <a:rPr lang="es-MX" dirty="0" smtClean="0"/>
              <a:t>roporcionar comunicación y confianza</a:t>
            </a:r>
          </a:p>
          <a:p>
            <a:pPr marL="0" indent="0">
              <a:buNone/>
            </a:pPr>
            <a:r>
              <a:rPr lang="es-MX" b="1" dirty="0" smtClean="0">
                <a:solidFill>
                  <a:schemeClr val="accent2"/>
                </a:solidFill>
              </a:rPr>
              <a:t>L</a:t>
            </a:r>
            <a:r>
              <a:rPr lang="es-MX" dirty="0" smtClean="0"/>
              <a:t>eave the bias (eliminar el sesgo)</a:t>
            </a:r>
          </a:p>
          <a:p>
            <a:pPr marL="0" indent="0">
              <a:buNone/>
            </a:pPr>
            <a:r>
              <a:rPr lang="es-MX" b="1" dirty="0" smtClean="0">
                <a:solidFill>
                  <a:schemeClr val="accent2"/>
                </a:solidFill>
              </a:rPr>
              <a:t>E</a:t>
            </a:r>
            <a:r>
              <a:rPr lang="es-MX" dirty="0" smtClean="0"/>
              <a:t>valuar el apego</a:t>
            </a:r>
            <a:endParaRPr lang="es-MX" dirty="0"/>
          </a:p>
        </p:txBody>
      </p:sp>
      <p:sp>
        <p:nvSpPr>
          <p:cNvPr id="9" name="Rectangle 3"/>
          <p:cNvSpPr/>
          <p:nvPr/>
        </p:nvSpPr>
        <p:spPr>
          <a:xfrm>
            <a:off x="122146" y="6619137"/>
            <a:ext cx="8626528" cy="246221"/>
          </a:xfrm>
          <a:prstGeom prst="rect">
            <a:avLst/>
          </a:prstGeom>
        </p:spPr>
        <p:txBody>
          <a:bodyPr wrap="square">
            <a:spAutoFit/>
          </a:bodyPr>
          <a:lstStyle/>
          <a:p>
            <a:r>
              <a:rPr lang="es-MX" sz="1000" dirty="0" smtClean="0">
                <a:solidFill>
                  <a:srgbClr val="002060"/>
                </a:solidFill>
                <a:cs typeface="Arial" pitchFamily="34" charset="0"/>
              </a:rPr>
              <a:t>Atreja A </a:t>
            </a:r>
            <a:r>
              <a:rPr lang="es-MX" sz="1000" i="1" dirty="0" smtClean="0">
                <a:solidFill>
                  <a:srgbClr val="002060"/>
                </a:solidFill>
                <a:cs typeface="Arial" pitchFamily="34" charset="0"/>
              </a:rPr>
              <a:t>et al</a:t>
            </a:r>
            <a:r>
              <a:rPr lang="es-MX" sz="1000" dirty="0" smtClean="0">
                <a:solidFill>
                  <a:srgbClr val="002060"/>
                </a:solidFill>
                <a:cs typeface="Arial" pitchFamily="34" charset="0"/>
              </a:rPr>
              <a:t>. </a:t>
            </a:r>
            <a:r>
              <a:rPr lang="es-MX" sz="1000" i="1" dirty="0" smtClean="0">
                <a:solidFill>
                  <a:srgbClr val="002060"/>
                </a:solidFill>
                <a:cs typeface="Arial" pitchFamily="34" charset="0"/>
              </a:rPr>
              <a:t>Medacapt Gen Med</a:t>
            </a:r>
            <a:r>
              <a:rPr lang="es-MX" sz="1000" dirty="0" smtClean="0">
                <a:solidFill>
                  <a:srgbClr val="002060"/>
                </a:solidFill>
                <a:cs typeface="Arial" pitchFamily="34" charset="0"/>
              </a:rPr>
              <a:t> 2005; 7(1):4.</a:t>
            </a:r>
            <a:endParaRPr lang="es-MX" sz="1000" dirty="0">
              <a:solidFill>
                <a:srgbClr val="002060"/>
              </a:solidFill>
              <a:cs typeface="Arial" pitchFamily="34" charset="0"/>
            </a:endParaRPr>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65</a:t>
            </a:fld>
            <a:endParaRPr lang="es-MX" dirty="0">
              <a:solidFill>
                <a:schemeClr val="bg1"/>
              </a:solidFill>
            </a:endParaRPr>
          </a:p>
        </p:txBody>
      </p:sp>
    </p:spTree>
    <p:extLst>
      <p:ext uri="{BB962C8B-B14F-4D97-AF65-F5344CB8AC3E}">
        <p14:creationId xmlns:p14="http://schemas.microsoft.com/office/powerpoint/2010/main" val="414075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74638"/>
            <a:ext cx="8229600" cy="1143000"/>
          </a:xfrm>
        </p:spPr>
        <p:txBody>
          <a:bodyPr>
            <a:normAutofit fontScale="90000"/>
          </a:bodyPr>
          <a:lstStyle/>
          <a:p>
            <a:r>
              <a:rPr lang="es-MX" dirty="0" smtClean="0"/>
              <a:t>Simplificar el Régimen de Administración</a:t>
            </a:r>
            <a:endParaRPr lang="es-MX" dirty="0"/>
          </a:p>
        </p:txBody>
      </p:sp>
      <p:sp>
        <p:nvSpPr>
          <p:cNvPr id="14" name="Content Placeholder 2"/>
          <p:cNvSpPr>
            <a:spLocks noGrp="1"/>
          </p:cNvSpPr>
          <p:nvPr>
            <p:ph idx="1"/>
          </p:nvPr>
        </p:nvSpPr>
        <p:spPr>
          <a:xfrm>
            <a:off x="0" y="1484784"/>
            <a:ext cx="8229600" cy="4525963"/>
          </a:xfrm>
        </p:spPr>
        <p:txBody>
          <a:bodyPr>
            <a:noAutofit/>
          </a:bodyPr>
          <a:lstStyle/>
          <a:p>
            <a:r>
              <a:rPr lang="es-MX" sz="2400" dirty="0" smtClean="0"/>
              <a:t>Si es posible, ajuste el régimen para minimizar:</a:t>
            </a:r>
          </a:p>
          <a:p>
            <a:pPr lvl="1"/>
            <a:r>
              <a:rPr lang="es-MX" sz="2000" dirty="0" smtClean="0"/>
              <a:t>El número de píldoras que se deben tomar</a:t>
            </a:r>
          </a:p>
          <a:p>
            <a:pPr lvl="1"/>
            <a:r>
              <a:rPr lang="es-MX" sz="2000" dirty="0" smtClean="0"/>
              <a:t>El número de dosis al día</a:t>
            </a:r>
          </a:p>
          <a:p>
            <a:pPr lvl="1"/>
            <a:r>
              <a:rPr lang="es-MX" sz="2000" dirty="0" smtClean="0"/>
              <a:t>Requerimientos especiales (ej:  tomar antes </a:t>
            </a:r>
          </a:p>
          <a:p>
            <a:pPr lvl="1">
              <a:buNone/>
            </a:pPr>
            <a:r>
              <a:rPr lang="es-MX" sz="2000" dirty="0" smtClean="0"/>
              <a:t>     de ir a dormir, evitar tomar medicamentos con alimento, etc.)</a:t>
            </a:r>
          </a:p>
        </p:txBody>
      </p:sp>
      <p:pic>
        <p:nvPicPr>
          <p:cNvPr id="15" name="Picture 14" descr="C:\Users\RCowan\AppData\Local\Microsoft\Windows\Temporary Internet Files\Content.IE5\Z5R1YFFV\MC9003404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126" y="1988840"/>
            <a:ext cx="1300146" cy="12252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RCowan\AppData\Local\Microsoft\Windows\Temporary Internet Files\Content.IE5\RG1WRDSC\MC9003404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237" y="1988840"/>
            <a:ext cx="920286" cy="1259675"/>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5"/>
          <p:cNvSpPr/>
          <p:nvPr/>
        </p:nvSpPr>
        <p:spPr>
          <a:xfrm>
            <a:off x="7020272" y="2420924"/>
            <a:ext cx="511965" cy="3955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18" name="Picture 3" descr="C:\Users\RCowan\AppData\Local\Microsoft\Windows\Temporary Internet Files\Content.IE5\RG1WRDSC\MP90039052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275669"/>
            <a:ext cx="1689534" cy="1689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RCowan\AppData\Local\Microsoft\Windows\Temporary Internet Files\Content.IE5\FA2NP801\MP9003876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723" t="6691" r="36661" b="7664"/>
          <a:stretch/>
        </p:blipFill>
        <p:spPr bwMode="auto">
          <a:xfrm>
            <a:off x="1280859" y="3542044"/>
            <a:ext cx="1287328" cy="14672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8"/>
          <p:cNvSpPr/>
          <p:nvPr/>
        </p:nvSpPr>
        <p:spPr>
          <a:xfrm>
            <a:off x="2699792" y="3509146"/>
            <a:ext cx="6444208" cy="2825389"/>
          </a:xfrm>
          <a:prstGeom prst="rect">
            <a:avLst/>
          </a:prstGeom>
        </p:spPr>
        <p:txBody>
          <a:bodyPr wrap="square">
            <a:spAutoFit/>
          </a:bodyPr>
          <a:lstStyle/>
          <a:p>
            <a:pPr marL="342900" indent="-342900">
              <a:spcBef>
                <a:spcPct val="20000"/>
              </a:spcBef>
              <a:buFont typeface="Arial" pitchFamily="34" charset="0"/>
              <a:buChar char="•"/>
            </a:pPr>
            <a:r>
              <a:rPr lang="es-MX" sz="2400" dirty="0" smtClean="0">
                <a:solidFill>
                  <a:srgbClr val="002060"/>
                </a:solidFill>
              </a:rPr>
              <a:t>Recomendar tomar todos los medicamentos a la misma hora del día (si es posible)</a:t>
            </a:r>
          </a:p>
          <a:p>
            <a:pPr marL="342900" indent="-342900">
              <a:spcBef>
                <a:spcPct val="20000"/>
              </a:spcBef>
              <a:buFont typeface="Arial" pitchFamily="34" charset="0"/>
              <a:buChar char="•"/>
            </a:pPr>
            <a:r>
              <a:rPr lang="es-MX" sz="2400" dirty="0" smtClean="0">
                <a:solidFill>
                  <a:srgbClr val="002060"/>
                </a:solidFill>
              </a:rPr>
              <a:t>Asociar la toma del medicamento con las actividades cotidianas como lavarse los dientes o comer</a:t>
            </a:r>
          </a:p>
          <a:p>
            <a:pPr marL="342900" indent="-342900">
              <a:spcBef>
                <a:spcPct val="20000"/>
              </a:spcBef>
              <a:buFont typeface="Arial" pitchFamily="34" charset="0"/>
              <a:buChar char="•"/>
            </a:pPr>
            <a:r>
              <a:rPr lang="es-MX" sz="2400" dirty="0" smtClean="0">
                <a:solidFill>
                  <a:srgbClr val="002060"/>
                </a:solidFill>
              </a:rPr>
              <a:t>Motivar el uso de auxiliares del apego como organizadores de medicinas y alarmas</a:t>
            </a:r>
            <a:endParaRPr lang="es-MX" sz="2400" dirty="0">
              <a:solidFill>
                <a:srgbClr val="002060"/>
              </a:solidFill>
            </a:endParaRPr>
          </a:p>
        </p:txBody>
      </p:sp>
      <p:sp>
        <p:nvSpPr>
          <p:cNvPr id="23" name="Rectangle 3"/>
          <p:cNvSpPr/>
          <p:nvPr/>
        </p:nvSpPr>
        <p:spPr>
          <a:xfrm>
            <a:off x="140989" y="6211669"/>
            <a:ext cx="6735268" cy="600164"/>
          </a:xfrm>
          <a:prstGeom prst="rect">
            <a:avLst/>
          </a:prstGeom>
        </p:spPr>
        <p:txBody>
          <a:bodyPr wrap="square">
            <a:spAutoFit/>
          </a:bodyPr>
          <a:lstStyle/>
          <a:p>
            <a:r>
              <a:rPr lang="en-CA" sz="1100" dirty="0">
                <a:solidFill>
                  <a:srgbClr val="002060"/>
                </a:solidFill>
                <a:hlinkClick r:id="rId7"/>
              </a:rPr>
              <a:t>http://www.acpm.org/?</a:t>
            </a:r>
            <a:r>
              <a:rPr lang="en-CA" sz="1100" dirty="0" smtClean="0">
                <a:solidFill>
                  <a:srgbClr val="002060"/>
                </a:solidFill>
                <a:hlinkClick r:id="rId7"/>
              </a:rPr>
              <a:t>MedAdherTT_ClinRef</a:t>
            </a:r>
            <a:r>
              <a:rPr lang="en-CA" sz="1100" dirty="0" smtClean="0">
                <a:solidFill>
                  <a:srgbClr val="002060"/>
                </a:solidFill>
              </a:rPr>
              <a:t>; </a:t>
            </a:r>
            <a:r>
              <a:rPr lang="en-CA" sz="1100" i="1" dirty="0">
                <a:solidFill>
                  <a:srgbClr val="002060"/>
                </a:solidFill>
              </a:rPr>
              <a:t>van Dulmen S, Sluijs E, van Dijk L, et al and International Expert Forum on Patient Adherence. Furthering patient adherence: a position paper of the international expert forum on patient adherence based on an Internet forum discussion. BMC Health Serv Res. 2008; 8:47.</a:t>
            </a:r>
            <a:endParaRPr lang="en-CA" sz="1100" dirty="0">
              <a:solidFill>
                <a:srgbClr val="002060"/>
              </a:solidFill>
            </a:endParaRPr>
          </a:p>
        </p:txBody>
      </p:sp>
    </p:spTree>
    <p:extLst>
      <p:ext uri="{BB962C8B-B14F-4D97-AF65-F5344CB8AC3E}">
        <p14:creationId xmlns:p14="http://schemas.microsoft.com/office/powerpoint/2010/main" val="172009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37312"/>
            <a:ext cx="6735268" cy="400110"/>
          </a:xfrm>
          <a:prstGeom prst="rect">
            <a:avLst/>
          </a:prstGeom>
        </p:spPr>
        <p:txBody>
          <a:bodyPr wrap="square">
            <a:spAutoFit/>
          </a:bodyPr>
          <a:lstStyle/>
          <a:p>
            <a:r>
              <a:rPr lang="en-CA" sz="1000" dirty="0" smtClean="0">
                <a:solidFill>
                  <a:srgbClr val="002060"/>
                </a:solidFill>
              </a:rPr>
              <a:t>American College of Preventive Medicine. </a:t>
            </a:r>
            <a:r>
              <a:rPr lang="en-CA" sz="1000" i="1" dirty="0" smtClean="0">
                <a:solidFill>
                  <a:srgbClr val="002060"/>
                </a:solidFill>
              </a:rPr>
              <a:t>Medication Adherence Clinical Reference. </a:t>
            </a:r>
            <a:r>
              <a:rPr lang="en-CA" sz="1000" dirty="0" smtClean="0">
                <a:solidFill>
                  <a:srgbClr val="002060"/>
                </a:solidFill>
              </a:rPr>
              <a:t>Available at: </a:t>
            </a:r>
            <a:r>
              <a:rPr lang="en-CA" sz="1000" dirty="0" smtClean="0">
                <a:solidFill>
                  <a:srgbClr val="002060"/>
                </a:solidFill>
                <a:hlinkClick r:id="rId3"/>
              </a:rPr>
              <a:t>http</a:t>
            </a:r>
            <a:r>
              <a:rPr lang="en-CA" sz="1000" dirty="0">
                <a:solidFill>
                  <a:srgbClr val="002060"/>
                </a:solidFill>
                <a:hlinkClick r:id="rId3"/>
              </a:rPr>
              <a:t>://www.acpm.org/?</a:t>
            </a:r>
            <a:r>
              <a:rPr lang="en-CA" sz="1000" dirty="0" smtClean="0">
                <a:solidFill>
                  <a:srgbClr val="002060"/>
                </a:solidFill>
                <a:hlinkClick r:id="rId3"/>
              </a:rPr>
              <a:t>MedAdherTT_ClinRef</a:t>
            </a:r>
            <a:r>
              <a:rPr lang="en-CA" sz="1000" dirty="0" smtClean="0">
                <a:solidFill>
                  <a:srgbClr val="002060"/>
                </a:solidFill>
              </a:rPr>
              <a:t>. Accessed: October 8, 2013.</a:t>
            </a:r>
            <a:endParaRPr lang="en-CA" sz="1000" dirty="0">
              <a:solidFill>
                <a:srgbClr val="002060"/>
              </a:solidFill>
            </a:endParaRPr>
          </a:p>
        </p:txBody>
      </p:sp>
      <p:sp>
        <p:nvSpPr>
          <p:cNvPr id="13" name="Title 1"/>
          <p:cNvSpPr>
            <a:spLocks noGrp="1"/>
          </p:cNvSpPr>
          <p:nvPr>
            <p:ph type="title"/>
          </p:nvPr>
        </p:nvSpPr>
        <p:spPr>
          <a:xfrm>
            <a:off x="457200" y="274638"/>
            <a:ext cx="8229600" cy="1143000"/>
          </a:xfrm>
        </p:spPr>
        <p:txBody>
          <a:bodyPr/>
          <a:lstStyle/>
          <a:p>
            <a:r>
              <a:rPr lang="es-MX" dirty="0" smtClean="0"/>
              <a:t>Impartir Conocimiento</a:t>
            </a:r>
            <a:endParaRPr lang="es-MX" dirty="0"/>
          </a:p>
        </p:txBody>
      </p:sp>
      <p:sp>
        <p:nvSpPr>
          <p:cNvPr id="14" name="Content Placeholder 2"/>
          <p:cNvSpPr>
            <a:spLocks noGrp="1"/>
          </p:cNvSpPr>
          <p:nvPr>
            <p:ph idx="1"/>
          </p:nvPr>
        </p:nvSpPr>
        <p:spPr>
          <a:xfrm>
            <a:off x="457200" y="1600200"/>
            <a:ext cx="8229600" cy="4525963"/>
          </a:xfrm>
        </p:spPr>
        <p:txBody>
          <a:bodyPr>
            <a:normAutofit fontScale="92500" lnSpcReduction="20000"/>
          </a:bodyPr>
          <a:lstStyle/>
          <a:p>
            <a:r>
              <a:rPr lang="es-MX" dirty="0" smtClean="0"/>
              <a:t>Proporcionar instrucciones claras, concisas (escritas y verbales) para cada prescripción</a:t>
            </a:r>
          </a:p>
          <a:p>
            <a:r>
              <a:rPr lang="es-MX" dirty="0" smtClean="0"/>
              <a:t>Asegurarse de proporcionar información a un nivel que el paciente pueda entender</a:t>
            </a:r>
          </a:p>
          <a:p>
            <a:r>
              <a:rPr lang="es-MX" dirty="0" smtClean="0"/>
              <a:t>Involucrar a los miembros de la familia si es posible</a:t>
            </a:r>
          </a:p>
          <a:p>
            <a:r>
              <a:rPr lang="es-MX" dirty="0" smtClean="0"/>
              <a:t>Proporcionar folletos y/o sitios de internet confiables para tener acceso a información sobre su padecimiento</a:t>
            </a:r>
          </a:p>
          <a:p>
            <a:r>
              <a:rPr lang="es-MX" dirty="0" smtClean="0"/>
              <a:t>Proporcionar asesoría concreta sobre cómo lidiar con los costos del medicamento</a:t>
            </a:r>
          </a:p>
        </p:txBody>
      </p:sp>
    </p:spTree>
    <p:extLst>
      <p:ext uri="{BB962C8B-B14F-4D97-AF65-F5344CB8AC3E}">
        <p14:creationId xmlns:p14="http://schemas.microsoft.com/office/powerpoint/2010/main" val="284712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13739" y="6476864"/>
            <a:ext cx="6861821" cy="400110"/>
          </a:xfrm>
          <a:prstGeom prst="rect">
            <a:avLst/>
          </a:prstGeom>
          <a:noFill/>
        </p:spPr>
        <p:txBody>
          <a:bodyPr wrap="square" rtlCol="0">
            <a:spAutoFit/>
          </a:bodyPr>
          <a:lstStyle/>
          <a:p>
            <a:r>
              <a:rPr lang="en-CA" sz="1000" dirty="0" smtClean="0">
                <a:solidFill>
                  <a:srgbClr val="002060"/>
                </a:solidFill>
              </a:rPr>
              <a:t>Bisono A </a:t>
            </a:r>
            <a:r>
              <a:rPr lang="en-CA" sz="1000" i="1" dirty="0" smtClean="0">
                <a:solidFill>
                  <a:srgbClr val="002060"/>
                </a:solidFill>
              </a:rPr>
              <a:t>et al. </a:t>
            </a:r>
            <a:r>
              <a:rPr lang="en-CA" sz="1000" dirty="0" smtClean="0">
                <a:solidFill>
                  <a:srgbClr val="002060"/>
                </a:solidFill>
              </a:rPr>
              <a:t>In</a:t>
            </a:r>
            <a:r>
              <a:rPr lang="en-CA" sz="1000" dirty="0">
                <a:solidFill>
                  <a:srgbClr val="002060"/>
                </a:solidFill>
              </a:rPr>
              <a:t>: O’Donoghue WT, Levensky </a:t>
            </a:r>
            <a:r>
              <a:rPr lang="en-CA" sz="1000" dirty="0" smtClean="0">
                <a:solidFill>
                  <a:srgbClr val="002060"/>
                </a:solidFill>
              </a:rPr>
              <a:t>ER (eds). </a:t>
            </a:r>
            <a:r>
              <a:rPr lang="en-CA" sz="1000" i="1" dirty="0">
                <a:solidFill>
                  <a:srgbClr val="002060"/>
                </a:solidFill>
              </a:rPr>
              <a:t>Promoting Treatment </a:t>
            </a:r>
            <a:r>
              <a:rPr lang="en-CA" sz="1000" i="1" dirty="0" smtClean="0">
                <a:solidFill>
                  <a:srgbClr val="002060"/>
                </a:solidFill>
              </a:rPr>
              <a:t>Adherence:  </a:t>
            </a:r>
            <a:br>
              <a:rPr lang="en-CA" sz="1000" i="1" dirty="0" smtClean="0">
                <a:solidFill>
                  <a:srgbClr val="002060"/>
                </a:solidFill>
              </a:rPr>
            </a:br>
            <a:r>
              <a:rPr lang="en-CA" sz="1000" i="1" dirty="0" smtClean="0">
                <a:solidFill>
                  <a:srgbClr val="002060"/>
                </a:solidFill>
              </a:rPr>
              <a:t>A </a:t>
            </a:r>
            <a:r>
              <a:rPr lang="en-CA" sz="1000" i="1" dirty="0">
                <a:solidFill>
                  <a:srgbClr val="002060"/>
                </a:solidFill>
              </a:rPr>
              <a:t>Practical Handbook for Health Care </a:t>
            </a:r>
            <a:r>
              <a:rPr lang="en-CA" sz="1000" i="1" dirty="0" smtClean="0">
                <a:solidFill>
                  <a:srgbClr val="002060"/>
                </a:solidFill>
              </a:rPr>
              <a:t>Providers. </a:t>
            </a:r>
            <a:r>
              <a:rPr lang="en-CA" sz="1000" dirty="0">
                <a:solidFill>
                  <a:srgbClr val="002060"/>
                </a:solidFill>
              </a:rPr>
              <a:t>SAGE Publications, Inc.; London</a:t>
            </a:r>
            <a:r>
              <a:rPr lang="en-CA" sz="1000" dirty="0" smtClean="0">
                <a:solidFill>
                  <a:srgbClr val="002060"/>
                </a:solidFill>
              </a:rPr>
              <a:t>, UK: 2006.</a:t>
            </a:r>
            <a:r>
              <a:rPr lang="en-CA" sz="1000" i="1" dirty="0" smtClean="0">
                <a:solidFill>
                  <a:srgbClr val="002060"/>
                </a:solidFill>
              </a:rPr>
              <a:t>  </a:t>
            </a:r>
            <a:endParaRPr lang="en-CA" sz="1000" i="1" dirty="0">
              <a:solidFill>
                <a:srgbClr val="002060"/>
              </a:solidFill>
            </a:endParaRPr>
          </a:p>
        </p:txBody>
      </p:sp>
      <p:sp>
        <p:nvSpPr>
          <p:cNvPr id="9" name="Title 1"/>
          <p:cNvSpPr>
            <a:spLocks noGrp="1"/>
          </p:cNvSpPr>
          <p:nvPr>
            <p:ph type="title"/>
          </p:nvPr>
        </p:nvSpPr>
        <p:spPr>
          <a:xfrm>
            <a:off x="457200" y="274638"/>
            <a:ext cx="8229600" cy="1143000"/>
          </a:xfrm>
        </p:spPr>
        <p:txBody>
          <a:bodyPr>
            <a:noAutofit/>
          </a:bodyPr>
          <a:lstStyle/>
          <a:p>
            <a:r>
              <a:rPr lang="es-MX" sz="3200" dirty="0" smtClean="0"/>
              <a:t>Modificar las Creencias y Comportamientos del Paciente:  Técnica de Entrevista Motivacional</a:t>
            </a:r>
            <a:endParaRPr lang="es-MX" sz="3200" dirty="0"/>
          </a:p>
        </p:txBody>
      </p:sp>
      <p:sp>
        <p:nvSpPr>
          <p:cNvPr id="10" name="Text Placeholder 4"/>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dirty="0" smtClean="0">
                <a:solidFill>
                  <a:srgbClr val="002060"/>
                </a:solidFill>
              </a:rPr>
              <a:t>Técnicas </a:t>
            </a:r>
            <a:endParaRPr lang="es-MX" dirty="0">
              <a:solidFill>
                <a:srgbClr val="002060"/>
              </a:solidFill>
            </a:endParaRPr>
          </a:p>
        </p:txBody>
      </p:sp>
      <p:sp>
        <p:nvSpPr>
          <p:cNvPr id="11" name="Content Placeholder 2"/>
          <p:cNvSpPr>
            <a:spLocks noGrp="1"/>
          </p:cNvSpPr>
          <p:nvPr>
            <p:ph sz="half" idx="4294967295"/>
          </p:nvPr>
        </p:nvSpPr>
        <p:spPr>
          <a:xfrm>
            <a:off x="457200" y="2174875"/>
            <a:ext cx="4040188" cy="3951288"/>
          </a:xfrm>
          <a:prstGeom prst="rect">
            <a:avLst/>
          </a:prstGeom>
        </p:spPr>
        <p:txBody>
          <a:bodyPr>
            <a:normAutofit/>
          </a:bodyPr>
          <a:lstStyle/>
          <a:p>
            <a:r>
              <a:rPr lang="es-MX" sz="2400" dirty="0" smtClean="0">
                <a:solidFill>
                  <a:schemeClr val="accent4"/>
                </a:solidFill>
              </a:rPr>
              <a:t>Expresar empatía</a:t>
            </a:r>
          </a:p>
          <a:p>
            <a:endParaRPr lang="es-MX" sz="2400" dirty="0" smtClean="0"/>
          </a:p>
          <a:p>
            <a:r>
              <a:rPr lang="es-MX" sz="2400" dirty="0" smtClean="0">
                <a:solidFill>
                  <a:schemeClr val="accent2"/>
                </a:solidFill>
              </a:rPr>
              <a:t>Desarrollar discrepancia</a:t>
            </a:r>
          </a:p>
          <a:p>
            <a:endParaRPr lang="es-MX" sz="2400" dirty="0" smtClean="0"/>
          </a:p>
          <a:p>
            <a:r>
              <a:rPr lang="es-MX" sz="2400" dirty="0" smtClean="0">
                <a:solidFill>
                  <a:schemeClr val="accent3"/>
                </a:solidFill>
              </a:rPr>
              <a:t>Evitar la resistencia</a:t>
            </a:r>
          </a:p>
          <a:p>
            <a:endParaRPr lang="es-MX" sz="2400" dirty="0" smtClean="0"/>
          </a:p>
          <a:p>
            <a:r>
              <a:rPr lang="es-MX" sz="2400" dirty="0" smtClean="0">
                <a:solidFill>
                  <a:schemeClr val="accent5"/>
                </a:solidFill>
              </a:rPr>
              <a:t>Apoyarla auto-eficacia</a:t>
            </a:r>
            <a:endParaRPr lang="es-MX" sz="2400" dirty="0">
              <a:solidFill>
                <a:schemeClr val="accent5"/>
              </a:solidFill>
            </a:endParaRPr>
          </a:p>
        </p:txBody>
      </p:sp>
      <p:sp>
        <p:nvSpPr>
          <p:cNvPr id="12" name="Text Placeholder 5"/>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dirty="0" smtClean="0">
                <a:solidFill>
                  <a:srgbClr val="002060"/>
                </a:solidFill>
              </a:rPr>
              <a:t>Ejemplos</a:t>
            </a:r>
            <a:endParaRPr lang="es-MX" dirty="0">
              <a:solidFill>
                <a:srgbClr val="002060"/>
              </a:solidFill>
            </a:endParaRPr>
          </a:p>
        </p:txBody>
      </p:sp>
      <p:sp>
        <p:nvSpPr>
          <p:cNvPr id="13" name="Content Placeholder 6"/>
          <p:cNvSpPr>
            <a:spLocks noGrp="1"/>
          </p:cNvSpPr>
          <p:nvPr>
            <p:ph sz="quarter" idx="4294967295"/>
          </p:nvPr>
        </p:nvSpPr>
        <p:spPr>
          <a:xfrm>
            <a:off x="3995936" y="2174874"/>
            <a:ext cx="4968551" cy="4134445"/>
          </a:xfrm>
          <a:prstGeom prst="rect">
            <a:avLst/>
          </a:prstGeom>
        </p:spPr>
        <p:txBody>
          <a:bodyPr>
            <a:normAutofit/>
          </a:bodyPr>
          <a:lstStyle/>
          <a:p>
            <a:r>
              <a:rPr lang="es-MX" sz="1800" dirty="0" smtClean="0">
                <a:solidFill>
                  <a:srgbClr val="8064A2"/>
                </a:solidFill>
              </a:rPr>
              <a:t>“Es normal preocuparse acerca de los efectos secundarios del medicamento”</a:t>
            </a:r>
          </a:p>
          <a:p>
            <a:endParaRPr lang="es-MX" sz="1200" dirty="0" smtClean="0"/>
          </a:p>
          <a:p>
            <a:r>
              <a:rPr lang="es-MX" sz="1800" dirty="0" smtClean="0">
                <a:solidFill>
                  <a:srgbClr val="C03932"/>
                </a:solidFill>
              </a:rPr>
              <a:t>“Obviamente le interesa su salud; ¿cómo cree que la afecta el que no se tome su medicina?”</a:t>
            </a:r>
          </a:p>
          <a:p>
            <a:endParaRPr lang="es-MX" sz="2100" dirty="0" smtClean="0"/>
          </a:p>
          <a:p>
            <a:r>
              <a:rPr lang="es-MX" sz="1800" dirty="0" smtClean="0">
                <a:solidFill>
                  <a:srgbClr val="DDBB30"/>
                </a:solidFill>
              </a:rPr>
              <a:t>“Entiendo que tiene muchas otras cosas de qué preocuparse además de tomar su medicamento”</a:t>
            </a:r>
          </a:p>
          <a:p>
            <a:endParaRPr lang="es-MX" sz="1200" dirty="0" smtClean="0"/>
          </a:p>
          <a:p>
            <a:r>
              <a:rPr lang="es-MX" sz="1800" dirty="0" smtClean="0">
                <a:solidFill>
                  <a:srgbClr val="0092FF"/>
                </a:solidFill>
              </a:rPr>
              <a:t>“Suena como que ha hecho grandes esfuerzos para incluir su nuevo medicamento en su rutina diaria”</a:t>
            </a:r>
            <a:endParaRPr lang="es-MX" sz="1800" dirty="0">
              <a:solidFill>
                <a:srgbClr val="0092FF"/>
              </a:solidFill>
            </a:endParaRPr>
          </a:p>
        </p:txBody>
      </p:sp>
    </p:spTree>
    <p:extLst>
      <p:ext uri="{BB962C8B-B14F-4D97-AF65-F5344CB8AC3E}">
        <p14:creationId xmlns:p14="http://schemas.microsoft.com/office/powerpoint/2010/main" val="168053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3590" y="6474901"/>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000" dirty="0" smtClean="0">
                <a:solidFill>
                  <a:srgbClr val="002060"/>
                </a:solidFill>
              </a:rPr>
              <a:t>McDonough RP, Bennett MS. </a:t>
            </a:r>
            <a:r>
              <a:rPr lang="en-CA" sz="1000" i="1" dirty="0" smtClean="0">
                <a:solidFill>
                  <a:srgbClr val="002060"/>
                </a:solidFill>
              </a:rPr>
              <a:t>Am J Pharm Educ</a:t>
            </a:r>
            <a:r>
              <a:rPr lang="en-CA" sz="1000" dirty="0" smtClean="0">
                <a:solidFill>
                  <a:srgbClr val="002060"/>
                </a:solidFill>
              </a:rPr>
              <a:t> 2006; 70(3):58; </a:t>
            </a:r>
            <a:br>
              <a:rPr lang="en-CA" sz="1000" dirty="0" smtClean="0">
                <a:solidFill>
                  <a:srgbClr val="002060"/>
                </a:solidFill>
              </a:rPr>
            </a:br>
            <a:r>
              <a:rPr lang="en-CA" sz="1000" dirty="0" smtClean="0">
                <a:solidFill>
                  <a:srgbClr val="002060"/>
                </a:solidFill>
              </a:rPr>
              <a:t>Srnka QM, Ryan MR. </a:t>
            </a:r>
            <a:r>
              <a:rPr lang="en-CA" sz="1000" i="1" dirty="0" smtClean="0">
                <a:solidFill>
                  <a:srgbClr val="002060"/>
                </a:solidFill>
              </a:rPr>
              <a:t>Am Pharm</a:t>
            </a:r>
            <a:r>
              <a:rPr lang="en-CA" sz="1000" dirty="0" smtClean="0">
                <a:solidFill>
                  <a:srgbClr val="002060"/>
                </a:solidFill>
              </a:rPr>
              <a:t> 1993; NS33(9):43-6. </a:t>
            </a:r>
            <a:endParaRPr lang="en-CA" sz="1000" dirty="0">
              <a:solidFill>
                <a:srgbClr val="002060"/>
              </a:solidFill>
            </a:endParaRPr>
          </a:p>
        </p:txBody>
      </p:sp>
      <p:sp>
        <p:nvSpPr>
          <p:cNvPr id="10" name="Title 1"/>
          <p:cNvSpPr>
            <a:spLocks noGrp="1"/>
          </p:cNvSpPr>
          <p:nvPr>
            <p:ph type="title"/>
          </p:nvPr>
        </p:nvSpPr>
        <p:spPr>
          <a:xfrm>
            <a:off x="457200" y="274638"/>
            <a:ext cx="8229600" cy="1143000"/>
          </a:xfrm>
        </p:spPr>
        <p:txBody>
          <a:bodyPr>
            <a:normAutofit/>
          </a:bodyPr>
          <a:lstStyle/>
          <a:p>
            <a:r>
              <a:rPr lang="es-MX" sz="3200" dirty="0" smtClean="0"/>
              <a:t>Brindar Comunicación y Confianza: Sugerencia sobre Comunicación</a:t>
            </a:r>
            <a:endParaRPr lang="es-MX" sz="3200" dirty="0"/>
          </a:p>
        </p:txBody>
      </p:sp>
      <p:sp>
        <p:nvSpPr>
          <p:cNvPr id="11" name="Content Placeholder 2"/>
          <p:cNvSpPr>
            <a:spLocks noGrp="1"/>
          </p:cNvSpPr>
          <p:nvPr>
            <p:ph idx="1"/>
          </p:nvPr>
        </p:nvSpPr>
        <p:spPr>
          <a:xfrm>
            <a:off x="457200" y="1600200"/>
            <a:ext cx="8229600" cy="4525963"/>
          </a:xfrm>
        </p:spPr>
        <p:txBody>
          <a:bodyPr>
            <a:noAutofit/>
          </a:bodyPr>
          <a:lstStyle/>
          <a:p>
            <a:pPr>
              <a:spcBef>
                <a:spcPts val="600"/>
              </a:spcBef>
            </a:pPr>
            <a:r>
              <a:rPr lang="es-MX" sz="2800" dirty="0" smtClean="0"/>
              <a:t>Escuchar activamente</a:t>
            </a:r>
          </a:p>
          <a:p>
            <a:pPr lvl="1">
              <a:spcBef>
                <a:spcPts val="600"/>
              </a:spcBef>
            </a:pPr>
            <a:r>
              <a:rPr lang="es-MX" sz="2400" dirty="0" smtClean="0"/>
              <a:t>Enfocarse en el paciente</a:t>
            </a:r>
          </a:p>
          <a:p>
            <a:pPr lvl="1">
              <a:spcBef>
                <a:spcPts val="600"/>
              </a:spcBef>
            </a:pPr>
            <a:r>
              <a:rPr lang="es-MX" sz="2400" dirty="0" smtClean="0"/>
              <a:t>Asentir y sonreír para  </a:t>
            </a:r>
            <a:br>
              <a:rPr lang="es-MX" sz="2400" dirty="0" smtClean="0"/>
            </a:br>
            <a:r>
              <a:rPr lang="es-MX" sz="2400" dirty="0" smtClean="0"/>
              <a:t>para mostrar que entendimos</a:t>
            </a:r>
          </a:p>
          <a:p>
            <a:pPr>
              <a:spcBef>
                <a:spcPts val="600"/>
              </a:spcBef>
            </a:pPr>
            <a:r>
              <a:rPr lang="es-MX" sz="2800" dirty="0" smtClean="0"/>
              <a:t>Hacer contacto visual</a:t>
            </a:r>
            <a:endParaRPr lang="es-MX" sz="2800" dirty="0"/>
          </a:p>
        </p:txBody>
      </p:sp>
      <p:pic>
        <p:nvPicPr>
          <p:cNvPr id="12" name="Picture 2" descr="C:\Users\RCowan\AppData\Local\Microsoft\Windows\Temporary Internet Files\Content.IE5\5X8WTF8T\MP9004221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574726"/>
            <a:ext cx="3446512" cy="22967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RCowan\AppData\Local\Microsoft\Windows\Temporary Internet Files\Content.IE5\Z5R1YFFV\MP9004095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42" y="3939440"/>
            <a:ext cx="1599206" cy="23698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p:cNvSpPr/>
          <p:nvPr/>
        </p:nvSpPr>
        <p:spPr>
          <a:xfrm>
            <a:off x="1979712" y="3864972"/>
            <a:ext cx="7164288" cy="2369880"/>
          </a:xfrm>
          <a:prstGeom prst="rect">
            <a:avLst/>
          </a:prstGeom>
        </p:spPr>
        <p:txBody>
          <a:bodyPr wrap="square">
            <a:spAutoFit/>
          </a:bodyPr>
          <a:lstStyle/>
          <a:p>
            <a:pPr marL="342900" indent="-342900">
              <a:spcBef>
                <a:spcPts val="600"/>
              </a:spcBef>
              <a:buFont typeface="Arial" pitchFamily="34" charset="0"/>
              <a:buChar char="•"/>
            </a:pPr>
            <a:r>
              <a:rPr lang="es-MX" sz="2800" dirty="0" smtClean="0">
                <a:solidFill>
                  <a:srgbClr val="002060"/>
                </a:solidFill>
              </a:rPr>
              <a:t>Estar consciente de nuestro lenguaje corporal</a:t>
            </a:r>
          </a:p>
          <a:p>
            <a:pPr marL="742950" lvl="1" indent="-285750">
              <a:spcBef>
                <a:spcPts val="600"/>
              </a:spcBef>
              <a:buFont typeface="Arial" pitchFamily="34" charset="0"/>
              <a:buChar char="–"/>
            </a:pPr>
            <a:r>
              <a:rPr lang="es-MX" sz="2400" dirty="0" smtClean="0">
                <a:solidFill>
                  <a:srgbClr val="002060"/>
                </a:solidFill>
              </a:rPr>
              <a:t>Ver al paciente a la cara</a:t>
            </a:r>
          </a:p>
          <a:p>
            <a:pPr marL="742950" lvl="1" indent="-285750">
              <a:spcBef>
                <a:spcPts val="600"/>
              </a:spcBef>
              <a:buFont typeface="Arial" pitchFamily="34" charset="0"/>
              <a:buChar char="–"/>
            </a:pPr>
            <a:r>
              <a:rPr lang="es-MX" sz="2400" dirty="0" smtClean="0">
                <a:solidFill>
                  <a:srgbClr val="002060"/>
                </a:solidFill>
              </a:rPr>
              <a:t>No cruzar los brazos</a:t>
            </a:r>
          </a:p>
          <a:p>
            <a:pPr marL="742950" lvl="1" indent="-285750">
              <a:spcBef>
                <a:spcPts val="600"/>
              </a:spcBef>
              <a:buFont typeface="Arial" pitchFamily="34" charset="0"/>
              <a:buChar char="–"/>
            </a:pPr>
            <a:r>
              <a:rPr lang="es-MX" sz="2400" dirty="0" smtClean="0">
                <a:solidFill>
                  <a:srgbClr val="002060"/>
                </a:solidFill>
              </a:rPr>
              <a:t>Sacar las manos de los bolsillos</a:t>
            </a:r>
          </a:p>
          <a:p>
            <a:pPr marL="342900" indent="-342900">
              <a:spcBef>
                <a:spcPts val="600"/>
              </a:spcBef>
              <a:buFont typeface="Arial" pitchFamily="34" charset="0"/>
              <a:buChar char="•"/>
            </a:pPr>
            <a:r>
              <a:rPr lang="es-MX" sz="2800" dirty="0" smtClean="0">
                <a:solidFill>
                  <a:srgbClr val="002060"/>
                </a:solidFill>
              </a:rPr>
              <a:t>Reconocer e interpretar las pistas no verbales</a:t>
            </a:r>
            <a:endParaRPr lang="es-MX" sz="2800" dirty="0">
              <a:solidFill>
                <a:srgbClr val="002060"/>
              </a:solidFill>
            </a:endParaRPr>
          </a:p>
        </p:txBody>
      </p:sp>
    </p:spTree>
    <p:extLst>
      <p:ext uri="{BB962C8B-B14F-4D97-AF65-F5344CB8AC3E}">
        <p14:creationId xmlns:p14="http://schemas.microsoft.com/office/powerpoint/2010/main" val="1024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6" name="Rectangle 18"/>
          <p:cNvSpPr>
            <a:spLocks noGrp="1" noChangeArrowheads="1"/>
          </p:cNvSpPr>
          <p:nvPr>
            <p:ph type="title" idx="4294967295"/>
          </p:nvPr>
        </p:nvSpPr>
        <p:spPr/>
        <p:txBody>
          <a:bodyPr>
            <a:normAutofit/>
          </a:bodyPr>
          <a:lstStyle/>
          <a:p>
            <a:r>
              <a:rPr lang="es-MX" sz="3600" dirty="0" smtClean="0"/>
              <a:t>T</a:t>
            </a:r>
            <a:r>
              <a:rPr lang="es-MX" sz="3600" noProof="0" dirty="0" smtClean="0"/>
              <a:t>ratamiento</a:t>
            </a:r>
            <a:r>
              <a:rPr lang="es-MX" sz="3600" dirty="0" smtClean="0"/>
              <a:t> Multimodal de </a:t>
            </a:r>
            <a:r>
              <a:rPr lang="es-MX" sz="3600" noProof="0" dirty="0" smtClean="0"/>
              <a:t>Lumbalgia</a:t>
            </a:r>
          </a:p>
        </p:txBody>
      </p:sp>
      <p:sp>
        <p:nvSpPr>
          <p:cNvPr id="28"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7</a:t>
            </a:fld>
            <a:endParaRPr lang="tr-TR">
              <a:solidFill>
                <a:prstClr val="black"/>
              </a:solidFill>
            </a:endParaRPr>
          </a:p>
        </p:txBody>
      </p:sp>
      <p:sp>
        <p:nvSpPr>
          <p:cNvPr id="29" name="Rectangle 28"/>
          <p:cNvSpPr/>
          <p:nvPr/>
        </p:nvSpPr>
        <p:spPr>
          <a:xfrm>
            <a:off x="139184" y="6531092"/>
            <a:ext cx="8555782" cy="338554"/>
          </a:xfrm>
          <a:prstGeom prst="rect">
            <a:avLst/>
          </a:prstGeom>
        </p:spPr>
        <p:txBody>
          <a:bodyPr wrap="square">
            <a:spAutoFit/>
          </a:bodyPr>
          <a:lstStyle/>
          <a:p>
            <a:pPr>
              <a:defRPr/>
            </a:pPr>
            <a:r>
              <a:rPr lang="en-CA" sz="800" dirty="0" smtClean="0">
                <a:solidFill>
                  <a:srgbClr val="002060"/>
                </a:solidFill>
              </a:rPr>
              <a:t>Gatchel </a:t>
            </a:r>
            <a:r>
              <a:rPr lang="en-CA" sz="800" dirty="0">
                <a:solidFill>
                  <a:srgbClr val="002060"/>
                </a:solidFill>
              </a:rPr>
              <a:t>RJ </a:t>
            </a:r>
            <a:r>
              <a:rPr lang="en-CA" sz="800" i="1" dirty="0">
                <a:solidFill>
                  <a:srgbClr val="002060"/>
                </a:solidFill>
              </a:rPr>
              <a:t>et al. </a:t>
            </a:r>
            <a:r>
              <a:rPr lang="en-CA" sz="800" i="1" dirty="0" smtClean="0">
                <a:solidFill>
                  <a:srgbClr val="002060"/>
                </a:solidFill>
              </a:rPr>
              <a:t>Psychol </a:t>
            </a:r>
            <a:r>
              <a:rPr lang="en-CA" sz="800" i="1" dirty="0">
                <a:solidFill>
                  <a:srgbClr val="002060"/>
                </a:solidFill>
              </a:rPr>
              <a:t>Bull </a:t>
            </a:r>
            <a:r>
              <a:rPr lang="en-CA" sz="800" dirty="0">
                <a:solidFill>
                  <a:srgbClr val="002060"/>
                </a:solidFill>
              </a:rPr>
              <a:t>2007; 133(4):</a:t>
            </a:r>
            <a:r>
              <a:rPr lang="en-CA" sz="800" dirty="0" smtClean="0">
                <a:solidFill>
                  <a:srgbClr val="002060"/>
                </a:solidFill>
              </a:rPr>
              <a:t>581-624; Institute </a:t>
            </a:r>
            <a:r>
              <a:rPr lang="en-CA" sz="800" dirty="0">
                <a:solidFill>
                  <a:srgbClr val="002060"/>
                </a:solidFill>
              </a:rPr>
              <a:t>of Medicine. </a:t>
            </a:r>
            <a:r>
              <a:rPr lang="en-CA" sz="800" i="1" dirty="0">
                <a:solidFill>
                  <a:srgbClr val="002060"/>
                </a:solidFill>
              </a:rPr>
              <a:t>Relieving Pain in America: A Blueprint for Transforming Prevention, Care, Education, and </a:t>
            </a:r>
            <a:r>
              <a:rPr lang="en-CA" sz="800" i="1" dirty="0" smtClean="0">
                <a:solidFill>
                  <a:srgbClr val="002060"/>
                </a:solidFill>
              </a:rPr>
              <a:t>Research</a:t>
            </a:r>
            <a:r>
              <a:rPr lang="en-CA" sz="800" dirty="0" smtClean="0">
                <a:solidFill>
                  <a:srgbClr val="002060"/>
                </a:solidFill>
              </a:rPr>
              <a:t>; </a:t>
            </a:r>
            <a:br>
              <a:rPr lang="en-CA" sz="800" dirty="0" smtClean="0">
                <a:solidFill>
                  <a:srgbClr val="002060"/>
                </a:solidFill>
              </a:rPr>
            </a:br>
            <a:r>
              <a:rPr lang="en-CA" sz="800" dirty="0" smtClean="0">
                <a:solidFill>
                  <a:srgbClr val="002060"/>
                </a:solidFill>
              </a:rPr>
              <a:t>National </a:t>
            </a:r>
            <a:r>
              <a:rPr lang="en-CA" sz="800" dirty="0">
                <a:solidFill>
                  <a:srgbClr val="002060"/>
                </a:solidFill>
              </a:rPr>
              <a:t>Academies Press; </a:t>
            </a:r>
            <a:r>
              <a:rPr lang="en-CA" sz="800" dirty="0" smtClean="0">
                <a:solidFill>
                  <a:srgbClr val="002060"/>
                </a:solidFill>
              </a:rPr>
              <a:t>Washington</a:t>
            </a:r>
            <a:r>
              <a:rPr lang="en-CA" sz="800" dirty="0">
                <a:solidFill>
                  <a:srgbClr val="002060"/>
                </a:solidFill>
              </a:rPr>
              <a:t>, DC: </a:t>
            </a:r>
            <a:r>
              <a:rPr lang="en-CA" sz="800" dirty="0" smtClean="0">
                <a:solidFill>
                  <a:srgbClr val="002060"/>
                </a:solidFill>
              </a:rPr>
              <a:t>2011; Mayo </a:t>
            </a:r>
            <a:r>
              <a:rPr lang="en-CA" sz="800" dirty="0">
                <a:solidFill>
                  <a:srgbClr val="002060"/>
                </a:solidFill>
              </a:rPr>
              <a:t>Foundation for Medical Education and Research. </a:t>
            </a:r>
            <a:r>
              <a:rPr lang="en-CA" sz="800" i="1" dirty="0">
                <a:solidFill>
                  <a:srgbClr val="002060"/>
                </a:solidFill>
              </a:rPr>
              <a:t>Comprehensive Pain Rehabilitation Center Program Guide. </a:t>
            </a:r>
            <a:r>
              <a:rPr lang="en-CA" sz="800" dirty="0">
                <a:solidFill>
                  <a:srgbClr val="002060"/>
                </a:solidFill>
              </a:rPr>
              <a:t>Mayo Clinic; Rochester, MN: 2006. </a:t>
            </a:r>
          </a:p>
        </p:txBody>
      </p:sp>
      <p:sp>
        <p:nvSpPr>
          <p:cNvPr id="30" name="Puzzle2"/>
          <p:cNvSpPr>
            <a:spLocks noEditPoints="1" noChangeArrowheads="1"/>
          </p:cNvSpPr>
          <p:nvPr/>
        </p:nvSpPr>
        <p:spPr bwMode="auto">
          <a:xfrm>
            <a:off x="2738936" y="2494835"/>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chemeClr val="bg1"/>
              </a:solidFill>
            </a:endParaRPr>
          </a:p>
        </p:txBody>
      </p:sp>
      <p:sp>
        <p:nvSpPr>
          <p:cNvPr id="37" name="Puzzle4"/>
          <p:cNvSpPr>
            <a:spLocks noEditPoints="1" noChangeArrowheads="1"/>
          </p:cNvSpPr>
          <p:nvPr/>
        </p:nvSpPr>
        <p:spPr bwMode="auto">
          <a:xfrm>
            <a:off x="1250598" y="2470111"/>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8" name="Puzzle1"/>
          <p:cNvSpPr>
            <a:spLocks noEditPoints="1" noChangeArrowheads="1"/>
          </p:cNvSpPr>
          <p:nvPr/>
        </p:nvSpPr>
        <p:spPr bwMode="auto">
          <a:xfrm>
            <a:off x="454510" y="1556793"/>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9" name="Puzzle1"/>
          <p:cNvSpPr>
            <a:spLocks noEditPoints="1" noChangeArrowheads="1"/>
          </p:cNvSpPr>
          <p:nvPr/>
        </p:nvSpPr>
        <p:spPr bwMode="auto">
          <a:xfrm>
            <a:off x="4860032" y="155679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p>
          <a:p>
            <a:pPr algn="ctr"/>
            <a:endParaRPr lang="es-MX" dirty="0"/>
          </a:p>
        </p:txBody>
      </p:sp>
      <p:sp>
        <p:nvSpPr>
          <p:cNvPr id="40" name="Puzzle4"/>
          <p:cNvSpPr>
            <a:spLocks noEditPoints="1" noChangeArrowheads="1"/>
          </p:cNvSpPr>
          <p:nvPr/>
        </p:nvSpPr>
        <p:spPr bwMode="auto">
          <a:xfrm>
            <a:off x="5677932" y="2460746"/>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1" name="Puzzle3"/>
          <p:cNvSpPr>
            <a:spLocks noEditPoints="1" noChangeArrowheads="1"/>
          </p:cNvSpPr>
          <p:nvPr/>
        </p:nvSpPr>
        <p:spPr bwMode="auto">
          <a:xfrm>
            <a:off x="3422602" y="3753779"/>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2" name="Puzzle1"/>
          <p:cNvSpPr>
            <a:spLocks noEditPoints="1" noChangeArrowheads="1"/>
          </p:cNvSpPr>
          <p:nvPr/>
        </p:nvSpPr>
        <p:spPr bwMode="auto">
          <a:xfrm>
            <a:off x="454510" y="4427133"/>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3" name="Puzzle1"/>
          <p:cNvSpPr>
            <a:spLocks noEditPoints="1" noChangeArrowheads="1"/>
          </p:cNvSpPr>
          <p:nvPr/>
        </p:nvSpPr>
        <p:spPr bwMode="auto">
          <a:xfrm>
            <a:off x="4855032" y="442713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4" name="TextBox 7"/>
          <p:cNvSpPr txBox="1"/>
          <p:nvPr/>
        </p:nvSpPr>
        <p:spPr>
          <a:xfrm>
            <a:off x="3639153" y="3252849"/>
            <a:ext cx="1817164" cy="400110"/>
          </a:xfrm>
          <a:prstGeom prst="rect">
            <a:avLst/>
          </a:prstGeom>
          <a:noFill/>
        </p:spPr>
        <p:txBody>
          <a:bodyPr wrap="none" rtlCol="0">
            <a:spAutoFit/>
          </a:bodyPr>
          <a:lstStyle/>
          <a:p>
            <a:r>
              <a:rPr lang="es-MX" sz="2000" dirty="0" smtClean="0"/>
              <a:t>Farmacoterapia</a:t>
            </a:r>
            <a:endParaRPr lang="es-MX" sz="2000" dirty="0"/>
          </a:p>
        </p:txBody>
      </p:sp>
      <p:sp>
        <p:nvSpPr>
          <p:cNvPr id="45" name="TextBox 30"/>
          <p:cNvSpPr txBox="1"/>
          <p:nvPr/>
        </p:nvSpPr>
        <p:spPr>
          <a:xfrm>
            <a:off x="5711094" y="2128259"/>
            <a:ext cx="2052293" cy="400110"/>
          </a:xfrm>
          <a:prstGeom prst="rect">
            <a:avLst/>
          </a:prstGeom>
          <a:noFill/>
        </p:spPr>
        <p:txBody>
          <a:bodyPr wrap="none" rtlCol="0">
            <a:spAutoFit/>
          </a:bodyPr>
          <a:lstStyle/>
          <a:p>
            <a:r>
              <a:rPr lang="es-MX" sz="2000" dirty="0" smtClean="0">
                <a:solidFill>
                  <a:schemeClr val="bg1"/>
                </a:solidFill>
              </a:rPr>
              <a:t>Manejo del estrés</a:t>
            </a:r>
            <a:endParaRPr lang="es-MX" sz="2000" dirty="0">
              <a:solidFill>
                <a:schemeClr val="bg1"/>
              </a:solidFill>
            </a:endParaRPr>
          </a:p>
        </p:txBody>
      </p:sp>
      <p:sp>
        <p:nvSpPr>
          <p:cNvPr id="46" name="TextBox 31"/>
          <p:cNvSpPr txBox="1"/>
          <p:nvPr/>
        </p:nvSpPr>
        <p:spPr>
          <a:xfrm>
            <a:off x="5813586" y="3215330"/>
            <a:ext cx="2047740" cy="369332"/>
          </a:xfrm>
          <a:prstGeom prst="rect">
            <a:avLst/>
          </a:prstGeom>
          <a:noFill/>
        </p:spPr>
        <p:txBody>
          <a:bodyPr wrap="none" rtlCol="0">
            <a:spAutoFit/>
          </a:bodyPr>
          <a:lstStyle/>
          <a:p>
            <a:pPr algn="ctr"/>
            <a:r>
              <a:rPr lang="es-MX" dirty="0" smtClean="0"/>
              <a:t>Terapia ocupacional</a:t>
            </a:r>
            <a:endParaRPr lang="es-MX" dirty="0"/>
          </a:p>
        </p:txBody>
      </p:sp>
      <p:sp>
        <p:nvSpPr>
          <p:cNvPr id="47" name="TextBox 32"/>
          <p:cNvSpPr txBox="1"/>
          <p:nvPr/>
        </p:nvSpPr>
        <p:spPr>
          <a:xfrm>
            <a:off x="5212866" y="5034091"/>
            <a:ext cx="3366262" cy="400110"/>
          </a:xfrm>
          <a:prstGeom prst="rect">
            <a:avLst/>
          </a:prstGeom>
          <a:noFill/>
        </p:spPr>
        <p:txBody>
          <a:bodyPr wrap="square" rtlCol="0">
            <a:spAutoFit/>
          </a:bodyPr>
          <a:lstStyle/>
          <a:p>
            <a:r>
              <a:rPr lang="es-MX" sz="2000" dirty="0" smtClean="0"/>
              <a:t>      Bioretroalimentación</a:t>
            </a:r>
            <a:endParaRPr lang="es-MX" sz="2000" dirty="0"/>
          </a:p>
        </p:txBody>
      </p:sp>
      <p:sp>
        <p:nvSpPr>
          <p:cNvPr id="48" name="TextBox 33"/>
          <p:cNvSpPr txBox="1"/>
          <p:nvPr/>
        </p:nvSpPr>
        <p:spPr>
          <a:xfrm>
            <a:off x="1030574" y="4983031"/>
            <a:ext cx="2635593" cy="369332"/>
          </a:xfrm>
          <a:prstGeom prst="rect">
            <a:avLst/>
          </a:prstGeom>
          <a:noFill/>
        </p:spPr>
        <p:txBody>
          <a:bodyPr wrap="none" rtlCol="0">
            <a:spAutoFit/>
          </a:bodyPr>
          <a:lstStyle/>
          <a:p>
            <a:r>
              <a:rPr lang="es-MX" dirty="0" smtClean="0">
                <a:solidFill>
                  <a:schemeClr val="bg1"/>
                </a:solidFill>
              </a:rPr>
              <a:t>Terapias complementarias</a:t>
            </a:r>
            <a:endParaRPr lang="es-MX" dirty="0">
              <a:solidFill>
                <a:schemeClr val="bg1"/>
              </a:solidFill>
            </a:endParaRPr>
          </a:p>
        </p:txBody>
      </p:sp>
      <p:sp>
        <p:nvSpPr>
          <p:cNvPr id="49" name="TextBox 34"/>
          <p:cNvSpPr txBox="1"/>
          <p:nvPr/>
        </p:nvSpPr>
        <p:spPr>
          <a:xfrm>
            <a:off x="1471061" y="3227626"/>
            <a:ext cx="1860805" cy="400110"/>
          </a:xfrm>
          <a:prstGeom prst="rect">
            <a:avLst/>
          </a:prstGeom>
          <a:noFill/>
        </p:spPr>
        <p:txBody>
          <a:bodyPr wrap="square" rtlCol="0">
            <a:spAutoFit/>
          </a:bodyPr>
          <a:lstStyle/>
          <a:p>
            <a:pPr algn="ctr"/>
            <a:r>
              <a:rPr lang="es-MX" sz="2000" dirty="0" smtClean="0"/>
              <a:t>Terapia física</a:t>
            </a:r>
            <a:endParaRPr lang="es-MX" sz="2000" dirty="0"/>
          </a:p>
        </p:txBody>
      </p:sp>
      <p:sp>
        <p:nvSpPr>
          <p:cNvPr id="50" name="TextBox 35"/>
          <p:cNvSpPr txBox="1"/>
          <p:nvPr/>
        </p:nvSpPr>
        <p:spPr>
          <a:xfrm>
            <a:off x="4054910" y="4560275"/>
            <a:ext cx="1243161" cy="400110"/>
          </a:xfrm>
          <a:prstGeom prst="rect">
            <a:avLst/>
          </a:prstGeom>
          <a:noFill/>
        </p:spPr>
        <p:txBody>
          <a:bodyPr wrap="none" rtlCol="0">
            <a:spAutoFit/>
          </a:bodyPr>
          <a:lstStyle/>
          <a:p>
            <a:r>
              <a:rPr lang="es-MX" sz="2000" dirty="0" smtClean="0"/>
              <a:t>Educación</a:t>
            </a:r>
            <a:endParaRPr lang="es-MX" sz="2000" dirty="0"/>
          </a:p>
        </p:txBody>
      </p:sp>
      <p:sp>
        <p:nvSpPr>
          <p:cNvPr id="22" name="Puzzle3"/>
          <p:cNvSpPr>
            <a:spLocks noEditPoints="1" noChangeArrowheads="1"/>
          </p:cNvSpPr>
          <p:nvPr/>
        </p:nvSpPr>
        <p:spPr bwMode="auto">
          <a:xfrm>
            <a:off x="3419872" y="980728"/>
            <a:ext cx="2376264" cy="208823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1400" dirty="0">
              <a:solidFill>
                <a:prstClr val="black"/>
              </a:solidFill>
            </a:endParaRPr>
          </a:p>
        </p:txBody>
      </p:sp>
      <p:sp>
        <p:nvSpPr>
          <p:cNvPr id="52" name="Rectangle 9"/>
          <p:cNvSpPr/>
          <p:nvPr/>
        </p:nvSpPr>
        <p:spPr>
          <a:xfrm>
            <a:off x="1305883" y="2159037"/>
            <a:ext cx="1879195" cy="369332"/>
          </a:xfrm>
          <a:prstGeom prst="rect">
            <a:avLst/>
          </a:prstGeom>
        </p:spPr>
        <p:txBody>
          <a:bodyPr wrap="square">
            <a:spAutoFit/>
          </a:bodyPr>
          <a:lstStyle/>
          <a:p>
            <a:pPr algn="ctr"/>
            <a:r>
              <a:rPr lang="es-MX" dirty="0" smtClean="0"/>
              <a:t>Higiene del sueño</a:t>
            </a:r>
            <a:endParaRPr lang="es-MX" dirty="0"/>
          </a:p>
        </p:txBody>
      </p:sp>
      <p:sp>
        <p:nvSpPr>
          <p:cNvPr id="51" name="Rectangle 8"/>
          <p:cNvSpPr/>
          <p:nvPr/>
        </p:nvSpPr>
        <p:spPr>
          <a:xfrm>
            <a:off x="3419872" y="1700808"/>
            <a:ext cx="2594621" cy="369332"/>
          </a:xfrm>
          <a:prstGeom prst="rect">
            <a:avLst/>
          </a:prstGeom>
        </p:spPr>
        <p:txBody>
          <a:bodyPr wrap="none">
            <a:spAutoFit/>
          </a:bodyPr>
          <a:lstStyle/>
          <a:p>
            <a:pPr algn="ctr"/>
            <a:r>
              <a:rPr lang="es-MX" dirty="0" smtClean="0"/>
              <a:t>Manejo del estilo de vida</a:t>
            </a:r>
            <a:endParaRPr lang="es-MX" dirty="0"/>
          </a:p>
        </p:txBody>
      </p:sp>
    </p:spTree>
    <p:extLst>
      <p:ext uri="{BB962C8B-B14F-4D97-AF65-F5344CB8AC3E}">
        <p14:creationId xmlns:p14="http://schemas.microsoft.com/office/powerpoint/2010/main" val="402768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5" grpId="0"/>
      <p:bldP spid="46" grpId="0"/>
      <p:bldP spid="47" grpId="0"/>
      <p:bldP spid="48" grpId="0"/>
      <p:bldP spid="49" grpId="0"/>
      <p:bldP spid="50" grpId="0"/>
      <p:bldP spid="22" grpId="0" animBg="1"/>
      <p:bldP spid="52" grpId="0"/>
      <p:bldP spid="5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109" y="6432202"/>
            <a:ext cx="6889375" cy="461665"/>
          </a:xfrm>
          <a:prstGeom prst="rect">
            <a:avLst/>
          </a:prstGeom>
        </p:spPr>
        <p:txBody>
          <a:bodyPr wrap="square">
            <a:spAutoFit/>
          </a:bodyPr>
          <a:lstStyle/>
          <a:p>
            <a:r>
              <a:rPr lang="en-CA" sz="1200" dirty="0">
                <a:solidFill>
                  <a:srgbClr val="002060"/>
                </a:solidFill>
              </a:rPr>
              <a:t>American College of Preventive Medicine. </a:t>
            </a:r>
            <a:r>
              <a:rPr lang="en-CA" sz="1200" i="1" dirty="0">
                <a:solidFill>
                  <a:srgbClr val="002060"/>
                </a:solidFill>
              </a:rPr>
              <a:t>Medication Adherence Clinical </a:t>
            </a:r>
            <a:r>
              <a:rPr lang="en-CA" sz="1200" i="1" dirty="0" smtClean="0">
                <a:solidFill>
                  <a:srgbClr val="002060"/>
                </a:solidFill>
              </a:rPr>
              <a:t>Reference. </a:t>
            </a:r>
            <a:br>
              <a:rPr lang="en-CA" sz="1200" i="1" dirty="0" smtClean="0">
                <a:solidFill>
                  <a:srgbClr val="002060"/>
                </a:solidFill>
              </a:rPr>
            </a:br>
            <a:r>
              <a:rPr lang="en-CA" sz="1200" dirty="0" smtClean="0">
                <a:solidFill>
                  <a:srgbClr val="002060"/>
                </a:solidFill>
              </a:rPr>
              <a:t>Available </a:t>
            </a:r>
            <a:r>
              <a:rPr lang="en-CA" sz="1200" dirty="0">
                <a:solidFill>
                  <a:srgbClr val="002060"/>
                </a:solidFill>
              </a:rPr>
              <a:t>at: </a:t>
            </a:r>
            <a:r>
              <a:rPr lang="en-CA" sz="1200" dirty="0">
                <a:solidFill>
                  <a:srgbClr val="002060"/>
                </a:solidFill>
                <a:hlinkClick r:id="rId3"/>
              </a:rPr>
              <a:t>http://www.acpm.org/?MedAdherTT_ClinRef</a:t>
            </a:r>
            <a:r>
              <a:rPr lang="en-CA" sz="1200" dirty="0">
                <a:solidFill>
                  <a:srgbClr val="002060"/>
                </a:solidFill>
              </a:rPr>
              <a:t>. Accessed: October 8, 2013.</a:t>
            </a:r>
          </a:p>
        </p:txBody>
      </p:sp>
      <p:graphicFrame>
        <p:nvGraphicFramePr>
          <p:cNvPr id="7" name="Diagram 6"/>
          <p:cNvGraphicFramePr/>
          <p:nvPr>
            <p:extLst>
              <p:ext uri="{D42A27DB-BD31-4B8C-83A1-F6EECF244321}">
                <p14:modId xmlns:p14="http://schemas.microsoft.com/office/powerpoint/2010/main" val="380824325"/>
              </p:ext>
            </p:extLst>
          </p:nvPr>
        </p:nvGraphicFramePr>
        <p:xfrm>
          <a:off x="-2484784" y="1628800"/>
          <a:ext cx="10081120"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
          <p:cNvSpPr>
            <a:spLocks noGrp="1"/>
          </p:cNvSpPr>
          <p:nvPr>
            <p:ph type="title"/>
          </p:nvPr>
        </p:nvSpPr>
        <p:spPr>
          <a:xfrm>
            <a:off x="457200" y="274638"/>
            <a:ext cx="8229600" cy="1143000"/>
          </a:xfrm>
        </p:spPr>
        <p:txBody>
          <a:bodyPr/>
          <a:lstStyle/>
          <a:p>
            <a:r>
              <a:rPr lang="es-MX" dirty="0" smtClean="0"/>
              <a:t>Eliminar el Sesgo</a:t>
            </a:r>
            <a:endParaRPr lang="es-MX" dirty="0"/>
          </a:p>
        </p:txBody>
      </p:sp>
      <p:sp>
        <p:nvSpPr>
          <p:cNvPr id="13" name="Rectangle 7"/>
          <p:cNvSpPr/>
          <p:nvPr/>
        </p:nvSpPr>
        <p:spPr>
          <a:xfrm>
            <a:off x="3851920" y="2204864"/>
            <a:ext cx="4572000" cy="1015663"/>
          </a:xfrm>
          <a:prstGeom prst="rect">
            <a:avLst/>
          </a:prstGeom>
        </p:spPr>
        <p:txBody>
          <a:bodyPr>
            <a:spAutoFit/>
          </a:bodyPr>
          <a:lstStyle/>
          <a:p>
            <a:r>
              <a:rPr lang="es-MX" sz="2000" dirty="0" smtClean="0">
                <a:solidFill>
                  <a:srgbClr val="002060"/>
                </a:solidFill>
              </a:rPr>
              <a:t>Aprender más acerca de cómo la baja alfabetización sobre la salud puede afectar los resultados del apaciente</a:t>
            </a:r>
            <a:endParaRPr lang="es-MX" sz="2000" dirty="0">
              <a:solidFill>
                <a:srgbClr val="002060"/>
              </a:solidFill>
            </a:endParaRPr>
          </a:p>
        </p:txBody>
      </p:sp>
      <p:sp>
        <p:nvSpPr>
          <p:cNvPr id="14" name="Rectangle 8"/>
          <p:cNvSpPr/>
          <p:nvPr/>
        </p:nvSpPr>
        <p:spPr>
          <a:xfrm>
            <a:off x="4355976" y="3501008"/>
            <a:ext cx="4752528" cy="1015663"/>
          </a:xfrm>
          <a:prstGeom prst="rect">
            <a:avLst/>
          </a:prstGeom>
        </p:spPr>
        <p:txBody>
          <a:bodyPr wrap="square">
            <a:spAutoFit/>
          </a:bodyPr>
          <a:lstStyle/>
          <a:p>
            <a:r>
              <a:rPr lang="es-MX" sz="2000" dirty="0" smtClean="0">
                <a:solidFill>
                  <a:srgbClr val="002060"/>
                </a:solidFill>
              </a:rPr>
              <a:t>Preguntar específicamente sobre actitudes, creencias y normas culturales con respecto a su medicación</a:t>
            </a:r>
            <a:endParaRPr lang="es-MX" sz="2000" dirty="0">
              <a:solidFill>
                <a:srgbClr val="002060"/>
              </a:solidFill>
            </a:endParaRPr>
          </a:p>
        </p:txBody>
      </p:sp>
      <p:sp>
        <p:nvSpPr>
          <p:cNvPr id="15" name="Rectangle 9"/>
          <p:cNvSpPr/>
          <p:nvPr/>
        </p:nvSpPr>
        <p:spPr>
          <a:xfrm>
            <a:off x="3811109" y="4956885"/>
            <a:ext cx="4572000" cy="707886"/>
          </a:xfrm>
          <a:prstGeom prst="rect">
            <a:avLst/>
          </a:prstGeom>
        </p:spPr>
        <p:txBody>
          <a:bodyPr>
            <a:spAutoFit/>
          </a:bodyPr>
          <a:lstStyle/>
          <a:p>
            <a:r>
              <a:rPr lang="es-MX" sz="2000" dirty="0" smtClean="0">
                <a:solidFill>
                  <a:srgbClr val="002060"/>
                </a:solidFill>
              </a:rPr>
              <a:t>Adaptar la comunicación a las creencias y nivel de comprensión del paciente</a:t>
            </a:r>
            <a:endParaRPr lang="es-MX" sz="2000" dirty="0">
              <a:solidFill>
                <a:srgbClr val="002060"/>
              </a:solidFill>
            </a:endParaRPr>
          </a:p>
        </p:txBody>
      </p:sp>
    </p:spTree>
    <p:extLst>
      <p:ext uri="{BB962C8B-B14F-4D97-AF65-F5344CB8AC3E}">
        <p14:creationId xmlns:p14="http://schemas.microsoft.com/office/powerpoint/2010/main" val="297398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696" y="6626992"/>
            <a:ext cx="3246402" cy="246221"/>
          </a:xfrm>
          <a:prstGeom prst="rect">
            <a:avLst/>
          </a:prstGeom>
          <a:noFill/>
        </p:spPr>
        <p:txBody>
          <a:bodyPr wrap="none" rtlCol="0">
            <a:spAutoFit/>
          </a:bodyPr>
          <a:lstStyle/>
          <a:p>
            <a:r>
              <a:rPr lang="en-CA" sz="1000" dirty="0" smtClean="0">
                <a:solidFill>
                  <a:srgbClr val="002060"/>
                </a:solidFill>
              </a:rPr>
              <a:t>Hahn S, Budenz DL. </a:t>
            </a:r>
            <a:r>
              <a:rPr lang="en-CA" sz="1000" i="1" dirty="0" smtClean="0">
                <a:solidFill>
                  <a:srgbClr val="002060"/>
                </a:solidFill>
              </a:rPr>
              <a:t>Adv Stud Ophthalmol </a:t>
            </a:r>
            <a:r>
              <a:rPr lang="en-CA" sz="1000" dirty="0" smtClean="0">
                <a:solidFill>
                  <a:srgbClr val="002060"/>
                </a:solidFill>
              </a:rPr>
              <a:t>2008; 5(2):44-9.</a:t>
            </a:r>
            <a:endParaRPr lang="en-CA" sz="1000" dirty="0">
              <a:solidFill>
                <a:srgbClr val="002060"/>
              </a:solidFill>
            </a:endParaRPr>
          </a:p>
        </p:txBody>
      </p:sp>
      <p:sp>
        <p:nvSpPr>
          <p:cNvPr id="14" name="Title 1"/>
          <p:cNvSpPr>
            <a:spLocks noGrp="1"/>
          </p:cNvSpPr>
          <p:nvPr>
            <p:ph type="title"/>
          </p:nvPr>
        </p:nvSpPr>
        <p:spPr>
          <a:xfrm>
            <a:off x="457200" y="274638"/>
            <a:ext cx="8229600" cy="1143000"/>
          </a:xfrm>
        </p:spPr>
        <p:txBody>
          <a:bodyPr>
            <a:normAutofit/>
          </a:bodyPr>
          <a:lstStyle/>
          <a:p>
            <a:r>
              <a:rPr lang="es-MX" sz="3200" dirty="0" smtClean="0"/>
              <a:t>Evaluando el Apego: Estrategia de 4-Pasos para Detectar la Falta de Apego</a:t>
            </a:r>
            <a:endParaRPr lang="es-MX" sz="3200" dirty="0"/>
          </a:p>
        </p:txBody>
      </p:sp>
      <p:graphicFrame>
        <p:nvGraphicFramePr>
          <p:cNvPr id="15" name="Content Placeholder 7"/>
          <p:cNvGraphicFramePr>
            <a:graphicFrameLocks noGrp="1"/>
          </p:cNvGraphicFramePr>
          <p:nvPr>
            <p:ph idx="1"/>
            <p:extLst>
              <p:ext uri="{D42A27DB-BD31-4B8C-83A1-F6EECF244321}">
                <p14:modId xmlns:p14="http://schemas.microsoft.com/office/powerpoint/2010/main" val="1109386772"/>
              </p:ext>
            </p:extLst>
          </p:nvPr>
        </p:nvGraphicFramePr>
        <p:xfrm>
          <a:off x="1331640" y="1600200"/>
          <a:ext cx="73551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3" descr="C:\Users\RCowan\AppData\Local\Microsoft\Windows\Temporary Internet Files\Content.IE5\RG1WRDSC\MM900178298[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25" y="2955925"/>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RCowan\AppData\Local\Microsoft\Windows\Temporary Internet Files\Content.IE5\FA2NP801\MM900178297[1].gif"/>
          <p:cNvPicPr>
            <a:picLocks noChangeAspect="1" noChangeArrowheads="1" noCrop="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3225" y="1685925"/>
            <a:ext cx="666750" cy="6667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6" descr="C:\Users\RCowan\AppData\Local\Microsoft\Windows\Temporary Internet Files\Content.IE5\RG1WRDSC\MM900178299[1].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525" y="4213225"/>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RCowan\AppData\Local\Microsoft\Windows\Temporary Internet Files\Content.IE5\5X8WTF8T\MM900178300[1].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858" y="5368925"/>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2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27926796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Manejo de Lumbalgia: Resumen</a:t>
            </a:r>
            <a:endParaRPr lang="es-MX" noProof="0" dirty="0"/>
          </a:p>
        </p:txBody>
      </p:sp>
      <p:sp>
        <p:nvSpPr>
          <p:cNvPr id="3" name="Content Placeholder 2"/>
          <p:cNvSpPr>
            <a:spLocks noGrp="1"/>
          </p:cNvSpPr>
          <p:nvPr>
            <p:ph idx="1"/>
          </p:nvPr>
        </p:nvSpPr>
        <p:spPr>
          <a:xfrm>
            <a:off x="457200" y="1600200"/>
            <a:ext cx="8229600" cy="4709120"/>
          </a:xfrm>
        </p:spPr>
        <p:txBody>
          <a:bodyPr>
            <a:noAutofit/>
          </a:bodyPr>
          <a:lstStyle/>
          <a:p>
            <a:pPr marL="179388" indent="-165100">
              <a:lnSpc>
                <a:spcPct val="120000"/>
              </a:lnSpc>
              <a:spcBef>
                <a:spcPts val="0"/>
              </a:spcBef>
            </a:pPr>
            <a:r>
              <a:rPr lang="es-MX" sz="1800" noProof="0" dirty="0" smtClean="0"/>
              <a:t>Debe usarse un enfoque interdisciplinario para tratar el dolor</a:t>
            </a:r>
          </a:p>
          <a:p>
            <a:pPr marL="538163" lvl="2" indent="-211138">
              <a:lnSpc>
                <a:spcPct val="120000"/>
              </a:lnSpc>
              <a:spcBef>
                <a:spcPts val="0"/>
              </a:spcBef>
            </a:pPr>
            <a:r>
              <a:rPr lang="es-MX" sz="1800" noProof="0" dirty="0" smtClean="0"/>
              <a:t>Incluye la educación del paciente y terapias no-farmacológicas</a:t>
            </a:r>
          </a:p>
          <a:p>
            <a:pPr marL="179388" lvl="1" indent="-165100">
              <a:lnSpc>
                <a:spcPct val="120000"/>
              </a:lnSpc>
              <a:spcBef>
                <a:spcPts val="0"/>
              </a:spcBef>
              <a:buFont typeface="Arial" pitchFamily="34" charset="0"/>
              <a:buChar char="•"/>
            </a:pPr>
            <a:r>
              <a:rPr lang="es-MX" sz="1800" dirty="0" smtClean="0"/>
              <a:t>Los p</a:t>
            </a:r>
            <a:r>
              <a:rPr lang="es-MX" sz="1800" noProof="0" dirty="0" smtClean="0"/>
              <a:t>acientes con lumbalgia deben volver a la actividad rápida y gradualmente</a:t>
            </a:r>
          </a:p>
          <a:p>
            <a:pPr marL="538163" lvl="2" indent="-211138">
              <a:lnSpc>
                <a:spcPct val="120000"/>
              </a:lnSpc>
              <a:spcBef>
                <a:spcPts val="0"/>
              </a:spcBef>
            </a:pPr>
            <a:r>
              <a:rPr lang="es-MX" sz="1800" noProof="0" dirty="0" smtClean="0"/>
              <a:t>No se recomienda el reposo en cama</a:t>
            </a:r>
          </a:p>
          <a:p>
            <a:pPr marL="179388" lvl="1" indent="-165100">
              <a:lnSpc>
                <a:spcPct val="120000"/>
              </a:lnSpc>
              <a:spcBef>
                <a:spcPts val="0"/>
              </a:spcBef>
              <a:buFont typeface="Arial" pitchFamily="34" charset="0"/>
              <a:buChar char="•"/>
            </a:pPr>
            <a:r>
              <a:rPr lang="es-MX" sz="1800" noProof="0" dirty="0" smtClean="0"/>
              <a:t>El ejercicio supervisado y </a:t>
            </a:r>
            <a:r>
              <a:rPr lang="es-MX" sz="1800" dirty="0" smtClean="0"/>
              <a:t>la t</a:t>
            </a:r>
            <a:r>
              <a:rPr lang="es-MX" sz="1800" noProof="0" dirty="0" smtClean="0"/>
              <a:t>erapia cognitiva conductual pueden ser útiles para  lumbalgia crónica</a:t>
            </a:r>
          </a:p>
          <a:p>
            <a:pPr marL="179388" indent="-165100">
              <a:lnSpc>
                <a:spcPct val="120000"/>
              </a:lnSpc>
              <a:spcBef>
                <a:spcPts val="0"/>
              </a:spcBef>
            </a:pPr>
            <a:r>
              <a:rPr lang="es-MX" sz="1800" noProof="0" dirty="0" smtClean="0"/>
              <a:t>La farmacoterapia para lumbalgia puede incluir acetaminofén, AINEne/coxibs, </a:t>
            </a:r>
            <a:r>
              <a:rPr lang="es-MX" sz="1800" dirty="0" smtClean="0"/>
              <a:t>o</a:t>
            </a:r>
            <a:r>
              <a:rPr lang="es-MX" sz="1800" noProof="0" dirty="0" smtClean="0"/>
              <a:t>pioides débiles y/o relajantes musculares</a:t>
            </a:r>
          </a:p>
          <a:p>
            <a:pPr marL="538163" lvl="2" indent="-211138">
              <a:lnSpc>
                <a:spcPct val="120000"/>
              </a:lnSpc>
              <a:spcBef>
                <a:spcPts val="0"/>
              </a:spcBef>
            </a:pPr>
            <a:r>
              <a:rPr lang="es-MX" sz="1800" noProof="0" dirty="0" smtClean="0"/>
              <a:t>La adición de ligandos α</a:t>
            </a:r>
            <a:r>
              <a:rPr lang="es-MX" sz="1800" baseline="-25000" noProof="0" dirty="0" smtClean="0"/>
              <a:t>2</a:t>
            </a:r>
            <a:r>
              <a:rPr lang="es-MX" sz="1800" noProof="0" dirty="0" smtClean="0"/>
              <a:t>δ o TCAs debe </a:t>
            </a:r>
            <a:r>
              <a:rPr lang="es-MX" sz="1800" dirty="0" smtClean="0"/>
              <a:t>considerarse si existe dolor </a:t>
            </a:r>
            <a:r>
              <a:rPr lang="es-MX" sz="1800" noProof="0" dirty="0" smtClean="0"/>
              <a:t>radicular</a:t>
            </a:r>
          </a:p>
          <a:p>
            <a:pPr marL="179388" indent="-165100">
              <a:lnSpc>
                <a:spcPct val="120000"/>
              </a:lnSpc>
              <a:spcBef>
                <a:spcPts val="0"/>
              </a:spcBef>
            </a:pPr>
            <a:r>
              <a:rPr lang="es-MX" sz="1800" dirty="0" smtClean="0"/>
              <a:t>Los p</a:t>
            </a:r>
            <a:r>
              <a:rPr lang="es-MX" sz="1800" noProof="0" dirty="0" smtClean="0"/>
              <a:t>acientes con lumbalgia de larga duración deben ser evaluados para dolor neuropático y sensibilización central/dolor disfuncional</a:t>
            </a:r>
          </a:p>
          <a:p>
            <a:pPr marL="538163" lvl="2" indent="-211138">
              <a:lnSpc>
                <a:spcPct val="120000"/>
              </a:lnSpc>
              <a:spcBef>
                <a:spcPts val="0"/>
              </a:spcBef>
            </a:pPr>
            <a:r>
              <a:rPr lang="es-MX" sz="1800" noProof="0" dirty="0" smtClean="0"/>
              <a:t>Estos pacientes pueden requerir la referencia a un especialista</a:t>
            </a:r>
          </a:p>
          <a:p>
            <a:pPr>
              <a:lnSpc>
                <a:spcPct val="120000"/>
              </a:lnSpc>
              <a:spcBef>
                <a:spcPts val="0"/>
              </a:spcBef>
            </a:pPr>
            <a:endParaRPr lang="es-MX" sz="1800" noProof="0" dirty="0" smtClean="0"/>
          </a:p>
          <a:p>
            <a:pPr>
              <a:lnSpc>
                <a:spcPct val="120000"/>
              </a:lnSpc>
              <a:spcBef>
                <a:spcPts val="0"/>
              </a:spcBef>
            </a:pPr>
            <a:endParaRPr lang="es-MX" sz="1800" noProof="0" dirty="0"/>
          </a:p>
        </p:txBody>
      </p:sp>
      <p:sp>
        <p:nvSpPr>
          <p:cNvPr id="4" name="TextBox 3"/>
          <p:cNvSpPr txBox="1"/>
          <p:nvPr/>
        </p:nvSpPr>
        <p:spPr>
          <a:xfrm>
            <a:off x="112696" y="6626992"/>
            <a:ext cx="8401980" cy="276999"/>
          </a:xfrm>
          <a:prstGeom prst="rect">
            <a:avLst/>
          </a:prstGeom>
          <a:noFill/>
        </p:spPr>
        <p:txBody>
          <a:bodyPr wrap="none" rtlCol="0">
            <a:spAutoFit/>
          </a:bodyPr>
          <a:lstStyle/>
          <a:p>
            <a:r>
              <a:rPr lang="es-MX" sz="1200" b="1" dirty="0" smtClean="0">
                <a:solidFill>
                  <a:srgbClr val="002060"/>
                </a:solidFill>
              </a:rPr>
              <a:t>Coxib = Inhibidor específico de COX-2; AINEne = droga antiinflamatoria no-esteroidea no específica; TCA = antidepresivo tricíclico</a:t>
            </a:r>
            <a:endParaRPr lang="es-MX" sz="1200" b="1" dirty="0">
              <a:solidFill>
                <a:srgbClr val="002060"/>
              </a:solidFill>
            </a:endParaRPr>
          </a:p>
        </p:txBody>
      </p:sp>
    </p:spTree>
    <p:extLst>
      <p:ext uri="{BB962C8B-B14F-4D97-AF65-F5344CB8AC3E}">
        <p14:creationId xmlns:p14="http://schemas.microsoft.com/office/powerpoint/2010/main" val="2661780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fontScale="92500" lnSpcReduction="10000"/>
          </a:bodyPr>
          <a:lstStyle/>
          <a:p>
            <a:r>
              <a:rPr lang="es-MX" sz="4800" noProof="0" dirty="0" smtClean="0">
                <a:solidFill>
                  <a:schemeClr val="tx1">
                    <a:lumMod val="50000"/>
                  </a:schemeClr>
                </a:solidFill>
              </a:rPr>
              <a:t>Tratamiento </a:t>
            </a:r>
          </a:p>
          <a:p>
            <a:r>
              <a:rPr lang="es-MX" sz="4800" noProof="0" dirty="0" smtClean="0">
                <a:solidFill>
                  <a:schemeClr val="tx1">
                    <a:lumMod val="50000"/>
                  </a:schemeClr>
                </a:solidFill>
              </a:rPr>
              <a:t>No-farmacológico</a:t>
            </a:r>
            <a:endParaRPr lang="es-MX" sz="4800" noProof="0" dirty="0">
              <a:solidFill>
                <a:schemeClr val="tx1">
                  <a:lumMod val="50000"/>
                </a:schemeClr>
              </a:solidFill>
            </a:endParaRPr>
          </a:p>
        </p:txBody>
      </p:sp>
    </p:spTree>
    <p:extLst>
      <p:ext uri="{BB962C8B-B14F-4D97-AF65-F5344CB8AC3E}">
        <p14:creationId xmlns:p14="http://schemas.microsoft.com/office/powerpoint/2010/main" val="2518633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01544" y="6553196"/>
            <a:ext cx="2133600" cy="365125"/>
          </a:xfrm>
        </p:spPr>
        <p:txBody>
          <a:bodyPr/>
          <a:lstStyle/>
          <a:p>
            <a:fld id="{903B8EED-60FF-4798-B00A-5F8F0039E366}" type="slidenum">
              <a:rPr lang="en-CA" smtClean="0">
                <a:solidFill>
                  <a:prstClr val="black"/>
                </a:solidFill>
              </a:rPr>
              <a:pPr/>
              <a:t>9</a:t>
            </a:fld>
            <a:endParaRPr lang="en-CA" dirty="0">
              <a:solidFill>
                <a:prstClr val="black"/>
              </a:solidFill>
            </a:endParaRPr>
          </a:p>
        </p:txBody>
      </p:sp>
      <p:sp>
        <p:nvSpPr>
          <p:cNvPr id="7" name="Title 4"/>
          <p:cNvSpPr txBox="1">
            <a:spLocks/>
          </p:cNvSpPr>
          <p:nvPr/>
        </p:nvSpPr>
        <p:spPr>
          <a:xfrm>
            <a:off x="323528" y="18864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Tratamientos No-farmacológicos</a:t>
            </a:r>
            <a:br>
              <a:rPr kumimoji="0" lang="es-MX" sz="4400" b="0" i="0" u="none" strike="noStrike" kern="1200" cap="none" spc="0" normalizeH="0" baseline="0" noProof="0" dirty="0" smtClean="0">
                <a:ln>
                  <a:noFill/>
                </a:ln>
                <a:solidFill>
                  <a:srgbClr val="002060"/>
                </a:solidFill>
                <a:effectLst/>
                <a:uLnTx/>
                <a:uFillTx/>
                <a:latin typeface="+mj-lt"/>
                <a:ea typeface="+mj-ea"/>
                <a:cs typeface="+mj-cs"/>
              </a:rPr>
            </a:br>
            <a:r>
              <a:rPr kumimoji="0" lang="es-MX" sz="4400" b="0" i="0" u="none" strike="noStrike" kern="1200" cap="none" spc="0" normalizeH="0" baseline="0" noProof="0" dirty="0" smtClean="0">
                <a:ln>
                  <a:noFill/>
                </a:ln>
                <a:solidFill>
                  <a:srgbClr val="002060"/>
                </a:solidFill>
                <a:effectLst/>
                <a:uLnTx/>
                <a:uFillTx/>
                <a:latin typeface="+mj-lt"/>
                <a:ea typeface="+mj-ea"/>
                <a:cs typeface="+mj-cs"/>
              </a:rPr>
              <a:t>para Lumbalgia</a:t>
            </a:r>
            <a:r>
              <a:rPr kumimoji="0" lang="es-MX" sz="4400" b="0" i="0" u="none" strike="noStrike" kern="1200" cap="none" spc="0" normalizeH="0" baseline="0" noProof="0" dirty="0" smtClean="0">
                <a:ln>
                  <a:noFill/>
                </a:ln>
                <a:solidFill>
                  <a:srgbClr val="FF0000"/>
                </a:solidFill>
                <a:effectLst/>
                <a:uLnTx/>
                <a:uFillTx/>
                <a:latin typeface="+mj-lt"/>
                <a:ea typeface="+mj-ea"/>
                <a:cs typeface="+mj-cs"/>
              </a:rPr>
              <a:t> </a:t>
            </a:r>
            <a:endParaRPr kumimoji="0" lang="es-MX" sz="4400" b="0"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8" name="Group 25"/>
          <p:cNvGraphicFramePr>
            <a:graphicFrameLocks noGrp="1"/>
          </p:cNvGraphicFramePr>
          <p:nvPr>
            <p:extLst>
              <p:ext uri="{D42A27DB-BD31-4B8C-83A1-F6EECF244321}">
                <p14:modId xmlns:p14="http://schemas.microsoft.com/office/powerpoint/2010/main" val="4244750604"/>
              </p:ext>
            </p:extLst>
          </p:nvPr>
        </p:nvGraphicFramePr>
        <p:xfrm>
          <a:off x="107504" y="1511202"/>
          <a:ext cx="8964744" cy="4265445"/>
        </p:xfrm>
        <a:graphic>
          <a:graphicData uri="http://schemas.openxmlformats.org/drawingml/2006/table">
            <a:tbl>
              <a:tblPr/>
              <a:tblGrid>
                <a:gridCol w="2268000"/>
                <a:gridCol w="6696744"/>
              </a:tblGrid>
              <a:tr h="19007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1" i="0" u="none" strike="noStrike" cap="none" normalizeH="0" baseline="0" noProof="0" dirty="0" smtClean="0">
                          <a:ln>
                            <a:noFill/>
                          </a:ln>
                          <a:solidFill>
                            <a:schemeClr val="tx1"/>
                          </a:solidFill>
                          <a:effectLst/>
                          <a:latin typeface="+mn-lt"/>
                          <a:ea typeface="ＭＳ Ｐゴシック" pitchFamily="34" charset="-128"/>
                        </a:rPr>
                        <a:t>Evidencia de efectividad moderada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r>
              <a:tr h="1428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2"/>
                          </a:solidFill>
                          <a:effectLst/>
                          <a:latin typeface="+mn-lt"/>
                          <a:ea typeface="ＭＳ Ｐゴシック" pitchFamily="34" charset="-128"/>
                        </a:rPr>
                        <a:t>Terapia y ejercicio</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spc="-20" normalizeH="0" baseline="0" noProof="0" dirty="0" smtClean="0">
                          <a:ln>
                            <a:noFill/>
                          </a:ln>
                          <a:solidFill>
                            <a:schemeClr val="bg1"/>
                          </a:solidFill>
                          <a:effectLst/>
                          <a:latin typeface="+mn-lt"/>
                          <a:ea typeface="ＭＳ Ｐゴシック" pitchFamily="34" charset="-128"/>
                        </a:rPr>
                        <a:t>Moderadamente efectivo en el alivio del dolor y en la mejora funcional en adultos con lumbalgia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4440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2"/>
                          </a:solidFill>
                          <a:effectLst/>
                          <a:latin typeface="+mn-lt"/>
                          <a:ea typeface="ＭＳ Ｐゴシック" pitchFamily="34" charset="-128"/>
                        </a:rPr>
                        <a:t>Terapia cognitiva conductual</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reducir el dolor y la discapacidad en pacientes con lumbalgia crónica y subaguda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087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2"/>
                          </a:solidFill>
                          <a:effectLst/>
                          <a:latin typeface="+mn-lt"/>
                          <a:ea typeface="ＭＳ Ｐゴシック" pitchFamily="34" charset="-128"/>
                          <a:cs typeface="Arial" charset="0"/>
                        </a:rPr>
                        <a:t>Rehabilitación biopsicosocial multidisciplinaria intensiva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cs typeface="Arial" charset="0"/>
                        </a:rPr>
                        <a:t>Puede aliviar el dolor y mejorar la función en </a:t>
                      </a:r>
                      <a:r>
                        <a:rPr kumimoji="0" lang="es-MX" sz="1300" b="0" i="0" u="none" strike="noStrike" cap="none" normalizeH="0" baseline="0" noProof="0" dirty="0" smtClean="0">
                          <a:ln>
                            <a:noFill/>
                          </a:ln>
                          <a:solidFill>
                            <a:schemeClr val="bg1"/>
                          </a:solidFill>
                          <a:effectLst/>
                          <a:latin typeface="+mn-lt"/>
                          <a:ea typeface="ＭＳ Ｐゴシック" pitchFamily="34" charset="-128"/>
                        </a:rPr>
                        <a:t>lumbalgia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Masaje</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beneficiar a pacientes con lumbalgia subaguda y crónica no-específico</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Yoga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beneficiar a pacientes con lumbalgia crónica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Terapia de calor</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reducir el dolor a corto plazo en pacientes con lumbalgia subaguda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Colchón medianamente firme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Asociado con menos dolor y discapacidad que el colchón firme</a:t>
                      </a:r>
                      <a:endParaRPr kumimoji="0" lang="es-MX" sz="1300" b="0" i="0" u="none" strike="noStrike" cap="none" normalizeH="0" baseline="0" noProof="0" dirty="0" smtClean="0">
                        <a:ln>
                          <a:noFill/>
                        </a:ln>
                        <a:solidFill>
                          <a:schemeClr val="bg1"/>
                        </a:solidFill>
                        <a:effectLst/>
                        <a:latin typeface="+mn-lt"/>
                        <a:ea typeface="ＭＳ Ｐゴシック" pitchFamily="34" charset="-128"/>
                        <a:cs typeface="Arial" charset="0"/>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04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Estimulación nerviosa eléctrica transcutánea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Controversial con evidencia a favor y en contra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2959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1" i="0" u="none" strike="noStrike" kern="1200" cap="none" normalizeH="0" baseline="0" noProof="0" dirty="0" smtClean="0">
                          <a:ln>
                            <a:noFill/>
                          </a:ln>
                          <a:solidFill>
                            <a:schemeClr val="tx1"/>
                          </a:solidFill>
                          <a:effectLst/>
                          <a:latin typeface="+mn-lt"/>
                          <a:ea typeface="ＭＳ Ｐゴシック" pitchFamily="34" charset="-128"/>
                          <a:cs typeface="+mn-cs"/>
                        </a:rPr>
                        <a:t>Suficiente evidencia de efectividad</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r>
              <a:tr h="49670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2"/>
                          </a:solidFill>
                          <a:effectLst/>
                          <a:latin typeface="+mn-lt"/>
                          <a:ea typeface="ＭＳ Ｐゴシック" pitchFamily="34" charset="-128"/>
                        </a:rPr>
                        <a:t>Tratamiento centrado en la función</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Más efectivo que el tratamiento centrado en el dolor para aumentar los días en que el paciente puede trabajar en sujetos con lumbalgia subaguda que dura más de 6 semanas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6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Acupuntura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Más efectivo que la terapia convencional pero no más efectivo que la acupuntura sham (falsa)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ounded Rectangle 1"/>
          <p:cNvSpPr/>
          <p:nvPr/>
        </p:nvSpPr>
        <p:spPr>
          <a:xfrm>
            <a:off x="1618257" y="2565779"/>
            <a:ext cx="6048672" cy="15121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prstClr val="white"/>
                </a:solidFill>
              </a:rPr>
              <a:t>La evidencia sugiere que el reposo en cama y la tracción </a:t>
            </a:r>
            <a:r>
              <a:rPr lang="es-MX" sz="3200" b="1" dirty="0" smtClean="0">
                <a:solidFill>
                  <a:prstClr val="white"/>
                </a:solidFill>
              </a:rPr>
              <a:t>No</a:t>
            </a:r>
            <a:r>
              <a:rPr lang="es-MX" sz="3200" dirty="0" smtClean="0">
                <a:solidFill>
                  <a:prstClr val="white"/>
                </a:solidFill>
              </a:rPr>
              <a:t> son útiles</a:t>
            </a:r>
            <a:endParaRPr lang="es-MX" sz="3200" dirty="0">
              <a:solidFill>
                <a:prstClr val="white"/>
              </a:solidFill>
            </a:endParaRPr>
          </a:p>
        </p:txBody>
      </p:sp>
      <p:sp>
        <p:nvSpPr>
          <p:cNvPr id="9" name="Rectangle 6"/>
          <p:cNvSpPr>
            <a:spLocks noChangeArrowheads="1"/>
          </p:cNvSpPr>
          <p:nvPr/>
        </p:nvSpPr>
        <p:spPr bwMode="auto">
          <a:xfrm>
            <a:off x="107504" y="6059760"/>
            <a:ext cx="85773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marL="0" lvl="4"/>
            <a:r>
              <a:rPr lang="en-CA" sz="1000" spc="-20" dirty="0" smtClean="0">
                <a:solidFill>
                  <a:srgbClr val="002060"/>
                </a:solidFill>
              </a:rPr>
              <a:t>Chou  R </a:t>
            </a:r>
            <a:r>
              <a:rPr lang="en-CA" sz="1000" i="1" spc="-20" dirty="0" smtClean="0">
                <a:solidFill>
                  <a:srgbClr val="002060"/>
                </a:solidFill>
              </a:rPr>
              <a:t>et al. Spine (Phila PA 1976)</a:t>
            </a:r>
            <a:r>
              <a:rPr lang="en-CA" sz="1000" spc="-20" dirty="0" smtClean="0">
                <a:solidFill>
                  <a:srgbClr val="002060"/>
                </a:solidFill>
              </a:rPr>
              <a:t> 2009; 34(10):1066-77; </a:t>
            </a:r>
            <a:r>
              <a:rPr lang="en-US" sz="1000" spc="-20" dirty="0">
                <a:solidFill>
                  <a:srgbClr val="002060"/>
                </a:solidFill>
              </a:rPr>
              <a:t>Dagenais </a:t>
            </a:r>
            <a:r>
              <a:rPr lang="en-US" sz="1000" spc="-20" dirty="0" smtClean="0">
                <a:solidFill>
                  <a:srgbClr val="002060"/>
                </a:solidFill>
              </a:rPr>
              <a:t>S </a:t>
            </a:r>
            <a:r>
              <a:rPr lang="en-US" sz="1000" i="1" spc="-20" dirty="0">
                <a:solidFill>
                  <a:srgbClr val="002060"/>
                </a:solidFill>
              </a:rPr>
              <a:t>et al. </a:t>
            </a:r>
            <a:r>
              <a:rPr lang="en-US" sz="1000" i="1" spc="-20" dirty="0" smtClean="0">
                <a:solidFill>
                  <a:srgbClr val="002060"/>
                </a:solidFill>
              </a:rPr>
              <a:t>Spine J </a:t>
            </a:r>
            <a:r>
              <a:rPr lang="en-US" sz="1000" spc="-20" dirty="0" smtClean="0">
                <a:solidFill>
                  <a:srgbClr val="002060"/>
                </a:solidFill>
              </a:rPr>
              <a:t>2008; 8(1):203-12; </a:t>
            </a:r>
            <a:r>
              <a:rPr lang="en-US" sz="1000" spc="-20" dirty="0">
                <a:solidFill>
                  <a:srgbClr val="002060"/>
                </a:solidFill>
              </a:rPr>
              <a:t>Gay </a:t>
            </a:r>
            <a:r>
              <a:rPr lang="en-US" sz="1000" spc="-20" dirty="0" smtClean="0">
                <a:solidFill>
                  <a:srgbClr val="002060"/>
                </a:solidFill>
              </a:rPr>
              <a:t>RE, Brault JS</a:t>
            </a:r>
            <a:r>
              <a:rPr lang="en-US" sz="1000" i="1" spc="-20" dirty="0" smtClean="0">
                <a:solidFill>
                  <a:srgbClr val="002060"/>
                </a:solidFill>
              </a:rPr>
              <a:t>. Spine J </a:t>
            </a:r>
            <a:r>
              <a:rPr lang="en-US" sz="1000" spc="-20" dirty="0" smtClean="0">
                <a:solidFill>
                  <a:srgbClr val="002060"/>
                </a:solidFill>
              </a:rPr>
              <a:t>2008; 8(1):234-42; </a:t>
            </a:r>
            <a:r>
              <a:rPr lang="en-CA" sz="1000" spc="-20" dirty="0" smtClean="0">
                <a:solidFill>
                  <a:srgbClr val="002060"/>
                </a:solidFill>
              </a:rPr>
              <a:t>Hagen </a:t>
            </a:r>
            <a:r>
              <a:rPr lang="en-CA" sz="1000" i="1" spc="-20" dirty="0" smtClean="0">
                <a:solidFill>
                  <a:srgbClr val="002060"/>
                </a:solidFill>
              </a:rPr>
              <a:t>KB et al. </a:t>
            </a:r>
            <a:r>
              <a:rPr lang="it-IT" sz="1000" i="1" spc="-20" dirty="0" smtClean="0">
                <a:solidFill>
                  <a:srgbClr val="002060"/>
                </a:solidFill>
              </a:rPr>
              <a:t>Spine </a:t>
            </a:r>
            <a:r>
              <a:rPr lang="it-IT" sz="1000" i="1" spc="-20" dirty="0">
                <a:solidFill>
                  <a:srgbClr val="002060"/>
                </a:solidFill>
              </a:rPr>
              <a:t>(Phila </a:t>
            </a:r>
            <a:r>
              <a:rPr lang="it-IT" sz="1000" i="1" spc="-20" dirty="0" smtClean="0">
                <a:solidFill>
                  <a:srgbClr val="002060"/>
                </a:solidFill>
              </a:rPr>
              <a:t>PA 1976)</a:t>
            </a:r>
            <a:r>
              <a:rPr lang="it-IT" sz="1000" spc="-20" dirty="0" smtClean="0">
                <a:solidFill>
                  <a:srgbClr val="002060"/>
                </a:solidFill>
              </a:rPr>
              <a:t> 2005; 30(5</a:t>
            </a:r>
            <a:r>
              <a:rPr lang="it-IT" sz="1000" spc="-20" dirty="0">
                <a:solidFill>
                  <a:srgbClr val="002060"/>
                </a:solidFill>
              </a:rPr>
              <a:t>):</a:t>
            </a:r>
            <a:r>
              <a:rPr lang="it-IT" sz="1000" spc="-20" dirty="0" smtClean="0">
                <a:solidFill>
                  <a:srgbClr val="002060"/>
                </a:solidFill>
              </a:rPr>
              <a:t>542-6;</a:t>
            </a:r>
            <a:r>
              <a:rPr lang="en-US" sz="1000" spc="-20" dirty="0" smtClean="0">
                <a:solidFill>
                  <a:srgbClr val="002060"/>
                </a:solidFill>
              </a:rPr>
              <a:t> </a:t>
            </a:r>
            <a:r>
              <a:rPr lang="en-US" sz="1000" spc="-20" dirty="0">
                <a:solidFill>
                  <a:srgbClr val="002060"/>
                </a:solidFill>
              </a:rPr>
              <a:t>Oleske </a:t>
            </a:r>
            <a:r>
              <a:rPr lang="en-US" sz="1000" spc="-20" dirty="0" smtClean="0">
                <a:solidFill>
                  <a:srgbClr val="002060"/>
                </a:solidFill>
              </a:rPr>
              <a:t>D </a:t>
            </a:r>
            <a:r>
              <a:rPr lang="en-US" sz="1000" i="1" spc="-20" dirty="0">
                <a:solidFill>
                  <a:srgbClr val="002060"/>
                </a:solidFill>
              </a:rPr>
              <a:t>et al. Spine </a:t>
            </a:r>
            <a:r>
              <a:rPr lang="en-US" sz="1000" i="1" spc="-20" dirty="0" smtClean="0">
                <a:solidFill>
                  <a:srgbClr val="002060"/>
                </a:solidFill>
              </a:rPr>
              <a:t>2007; 3</a:t>
            </a:r>
            <a:r>
              <a:rPr lang="en-US" sz="1000" spc="-20" dirty="0" smtClean="0">
                <a:solidFill>
                  <a:srgbClr val="002060"/>
                </a:solidFill>
              </a:rPr>
              <a:t>2(19):2050-7; </a:t>
            </a:r>
            <a:r>
              <a:rPr lang="en-US" sz="1000" spc="-20" dirty="0">
                <a:solidFill>
                  <a:srgbClr val="002060"/>
                </a:solidFill>
              </a:rPr>
              <a:t>Pillastrini </a:t>
            </a:r>
            <a:r>
              <a:rPr lang="en-US" sz="1000" spc="-20" dirty="0" smtClean="0">
                <a:solidFill>
                  <a:srgbClr val="002060"/>
                </a:solidFill>
              </a:rPr>
              <a:t>P </a:t>
            </a:r>
            <a:r>
              <a:rPr lang="en-US" sz="1000" i="1" spc="-20" dirty="0">
                <a:solidFill>
                  <a:srgbClr val="002060"/>
                </a:solidFill>
              </a:rPr>
              <a:t>et al. Joint Bone Spine </a:t>
            </a:r>
            <a:r>
              <a:rPr lang="en-US" sz="1000" spc="-20" dirty="0" smtClean="0">
                <a:solidFill>
                  <a:srgbClr val="002060"/>
                </a:solidFill>
              </a:rPr>
              <a:t>2012</a:t>
            </a:r>
            <a:r>
              <a:rPr lang="en-US" sz="1000" i="1" spc="-20" dirty="0" smtClean="0">
                <a:solidFill>
                  <a:srgbClr val="002060"/>
                </a:solidFill>
              </a:rPr>
              <a:t>; </a:t>
            </a:r>
            <a:r>
              <a:rPr lang="en-US" sz="1000" spc="-20" dirty="0" smtClean="0">
                <a:solidFill>
                  <a:srgbClr val="002060"/>
                </a:solidFill>
              </a:rPr>
              <a:t>79(2):176-85; Ramos-Remus CR </a:t>
            </a:r>
            <a:r>
              <a:rPr lang="en-US" sz="1000" i="1" spc="-20" dirty="0" smtClean="0">
                <a:solidFill>
                  <a:srgbClr val="002060"/>
                </a:solidFill>
              </a:rPr>
              <a:t>et al. Curr </a:t>
            </a:r>
            <a:r>
              <a:rPr lang="en-US" sz="1000" i="1" spc="-20" dirty="0">
                <a:solidFill>
                  <a:srgbClr val="002060"/>
                </a:solidFill>
              </a:rPr>
              <a:t>Med Res </a:t>
            </a:r>
            <a:r>
              <a:rPr lang="en-US" sz="1000" i="1" spc="-20" dirty="0" smtClean="0">
                <a:solidFill>
                  <a:srgbClr val="002060"/>
                </a:solidFill>
              </a:rPr>
              <a:t>Opin</a:t>
            </a:r>
            <a:r>
              <a:rPr lang="en-US" sz="1000" spc="-20" dirty="0" smtClean="0">
                <a:solidFill>
                  <a:srgbClr val="002060"/>
                </a:solidFill>
              </a:rPr>
              <a:t> 2004; 20(5</a:t>
            </a:r>
            <a:r>
              <a:rPr lang="en-US" sz="1000" spc="-20" dirty="0">
                <a:solidFill>
                  <a:srgbClr val="002060"/>
                </a:solidFill>
              </a:rPr>
              <a:t>):</a:t>
            </a:r>
            <a:r>
              <a:rPr lang="en-US" sz="1000" spc="-20" dirty="0" smtClean="0">
                <a:solidFill>
                  <a:srgbClr val="002060"/>
                </a:solidFill>
              </a:rPr>
              <a:t>691-8; </a:t>
            </a:r>
            <a:r>
              <a:rPr lang="en-US" sz="1000" spc="-20" dirty="0">
                <a:solidFill>
                  <a:srgbClr val="002060"/>
                </a:solidFill>
              </a:rPr>
              <a:t>Romanò CL </a:t>
            </a:r>
            <a:r>
              <a:rPr lang="en-US" sz="1000" i="1" spc="-20" dirty="0">
                <a:solidFill>
                  <a:srgbClr val="002060"/>
                </a:solidFill>
              </a:rPr>
              <a:t>et al. J Orthop </a:t>
            </a:r>
            <a:r>
              <a:rPr lang="en-US" sz="1000" i="1" spc="-20" dirty="0" smtClean="0">
                <a:solidFill>
                  <a:srgbClr val="002060"/>
                </a:solidFill>
              </a:rPr>
              <a:t>Traumatol</a:t>
            </a:r>
            <a:r>
              <a:rPr lang="en-US" sz="1000" spc="-20" dirty="0" smtClean="0">
                <a:solidFill>
                  <a:srgbClr val="002060"/>
                </a:solidFill>
              </a:rPr>
              <a:t> 2009; 10(4</a:t>
            </a:r>
            <a:r>
              <a:rPr lang="en-US" sz="1000" spc="-20" dirty="0">
                <a:solidFill>
                  <a:srgbClr val="002060"/>
                </a:solidFill>
              </a:rPr>
              <a:t>):</a:t>
            </a:r>
            <a:r>
              <a:rPr lang="en-US" sz="1000" spc="-20" dirty="0" smtClean="0">
                <a:solidFill>
                  <a:srgbClr val="002060"/>
                </a:solidFill>
              </a:rPr>
              <a:t>185-91</a:t>
            </a:r>
            <a:r>
              <a:rPr lang="en-US" sz="1000" spc="-20" dirty="0">
                <a:solidFill>
                  <a:srgbClr val="002060"/>
                </a:solidFill>
              </a:rPr>
              <a:t>; Sakamoto C, Soen S</a:t>
            </a:r>
            <a:r>
              <a:rPr lang="en-US" sz="1000" spc="-20" dirty="0" smtClean="0">
                <a:solidFill>
                  <a:srgbClr val="002060"/>
                </a:solidFill>
              </a:rPr>
              <a:t>. </a:t>
            </a:r>
            <a:r>
              <a:rPr lang="en-US" sz="1000" i="1" spc="-20" dirty="0" smtClean="0">
                <a:solidFill>
                  <a:srgbClr val="002060"/>
                </a:solidFill>
              </a:rPr>
              <a:t>Digestion</a:t>
            </a:r>
            <a:r>
              <a:rPr lang="en-US" sz="1000" spc="-20" dirty="0" smtClean="0">
                <a:solidFill>
                  <a:srgbClr val="002060"/>
                </a:solidFill>
              </a:rPr>
              <a:t> </a:t>
            </a:r>
            <a:r>
              <a:rPr lang="en-US" sz="1000" spc="-20" dirty="0">
                <a:solidFill>
                  <a:srgbClr val="002060"/>
                </a:solidFill>
              </a:rPr>
              <a:t>2011</a:t>
            </a:r>
            <a:r>
              <a:rPr lang="en-US" sz="1000" spc="-20" dirty="0" smtClean="0">
                <a:solidFill>
                  <a:srgbClr val="002060"/>
                </a:solidFill>
              </a:rPr>
              <a:t>; 83(1-2</a:t>
            </a:r>
            <a:r>
              <a:rPr lang="en-US" sz="1000" spc="-20" dirty="0">
                <a:solidFill>
                  <a:srgbClr val="002060"/>
                </a:solidFill>
              </a:rPr>
              <a:t>):</a:t>
            </a:r>
            <a:r>
              <a:rPr lang="en-US" sz="1000" spc="-20" dirty="0" smtClean="0">
                <a:solidFill>
                  <a:srgbClr val="002060"/>
                </a:solidFill>
              </a:rPr>
              <a:t>108-23; </a:t>
            </a:r>
            <a:r>
              <a:rPr lang="en-CA" sz="1000" spc="-20" dirty="0">
                <a:solidFill>
                  <a:srgbClr val="002060"/>
                </a:solidFill>
              </a:rPr>
              <a:t>Savigny P </a:t>
            </a:r>
            <a:r>
              <a:rPr lang="en-CA" sz="1000" i="1" spc="-20" dirty="0">
                <a:solidFill>
                  <a:srgbClr val="002060"/>
                </a:solidFill>
              </a:rPr>
              <a:t>et al. Low Back Pain: Early Management of Persistent Non-specific Low Back Pain</a:t>
            </a:r>
            <a:r>
              <a:rPr lang="en-CA" sz="1000" spc="-20" dirty="0">
                <a:solidFill>
                  <a:srgbClr val="002060"/>
                </a:solidFill>
              </a:rPr>
              <a:t>. National Collaborating Centre for Primary Care and Royal College of General Practitioners; London, UK: 2009</a:t>
            </a:r>
            <a:r>
              <a:rPr lang="en-US" sz="1000" spc="-20" dirty="0">
                <a:solidFill>
                  <a:srgbClr val="002060"/>
                </a:solidFill>
              </a:rPr>
              <a:t>; </a:t>
            </a:r>
            <a:r>
              <a:rPr lang="en-US" sz="1000" spc="-20" dirty="0" smtClean="0">
                <a:solidFill>
                  <a:srgbClr val="002060"/>
                </a:solidFill>
              </a:rPr>
              <a:t>Toward Optimized Practice. </a:t>
            </a:r>
            <a:r>
              <a:rPr lang="en-US" sz="1000" i="1" spc="-20" dirty="0" smtClean="0">
                <a:solidFill>
                  <a:srgbClr val="002060"/>
                </a:solidFill>
              </a:rPr>
              <a:t>Guidelines for the Evidence-Informed Primary Care Management of Low Back Pain. </a:t>
            </a:r>
            <a:r>
              <a:rPr lang="en-US" sz="1000" spc="-20" dirty="0" smtClean="0">
                <a:solidFill>
                  <a:srgbClr val="002060"/>
                </a:solidFill>
              </a:rPr>
              <a:t>Edmonton, AB: 2009</a:t>
            </a:r>
            <a:r>
              <a:rPr lang="en-US" sz="1000" spc="-20" dirty="0">
                <a:solidFill>
                  <a:srgbClr val="002060"/>
                </a:solidFill>
              </a:rPr>
              <a:t>.</a:t>
            </a:r>
          </a:p>
        </p:txBody>
      </p:sp>
    </p:spTree>
    <p:extLst>
      <p:ext uri="{BB962C8B-B14F-4D97-AF65-F5344CB8AC3E}">
        <p14:creationId xmlns:p14="http://schemas.microsoft.com/office/powerpoint/2010/main" val="8579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PFLY1301_3">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10119</TotalTime>
  <Words>16953</Words>
  <Application>Microsoft Office PowerPoint</Application>
  <PresentationFormat>On-screen Show (4:3)</PresentationFormat>
  <Paragraphs>1624</Paragraphs>
  <Slides>73</Slides>
  <Notes>73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73</vt:i4>
      </vt:variant>
    </vt:vector>
  </HeadingPairs>
  <TitlesOfParts>
    <vt:vector size="80" baseType="lpstr">
      <vt:lpstr>Office Theme</vt:lpstr>
      <vt:lpstr>GPFLY1301_3</vt:lpstr>
      <vt:lpstr>5_Office Theme</vt:lpstr>
      <vt:lpstr>1_Office Theme</vt:lpstr>
      <vt:lpstr>6_Custom Design</vt:lpstr>
      <vt:lpstr>16_Custom Design</vt:lpstr>
      <vt:lpstr>Worksheet</vt:lpstr>
      <vt:lpstr>PowerPoint Presentation</vt:lpstr>
      <vt:lpstr>Comité de Desarrollo</vt:lpstr>
      <vt:lpstr>Objetivos de Aprendizaje</vt:lpstr>
      <vt:lpstr>MANEJO</vt:lpstr>
      <vt:lpstr>PowerPoint Presentation</vt:lpstr>
      <vt:lpstr>Metas en el Manejo del Dolor</vt:lpstr>
      <vt:lpstr>Tratamiento Multimodal de Lumbalgia</vt:lpstr>
      <vt:lpstr>PowerPoint Presentation</vt:lpstr>
      <vt:lpstr>PowerPoint Presentation</vt:lpstr>
      <vt:lpstr>Enfoque Recomendado para el Tratamiento de Lumbalgia</vt:lpstr>
      <vt:lpstr>Recomendaciones para Volver a Trabajar para Pacientes con  Lumbalgia</vt:lpstr>
      <vt:lpstr>Recomendaciones Terapéuticas para Pacientes con Lumbalgia</vt:lpstr>
      <vt:lpstr>Recomendaciones Terapéuticas para Pacientes con Lumbalgia (continúa)</vt:lpstr>
      <vt:lpstr>Recomendaciones Terapéuticas para Pacientes con Lumbalgia (continúa)</vt:lpstr>
      <vt:lpstr>Recomendaciones Terapéuticas para Pacientes con Lumbalgia (continúa)</vt:lpstr>
      <vt:lpstr>Vitaminas y Productos Herbales para el Manejo de  Lumbalgia</vt:lpstr>
      <vt:lpstr>Enfoques con Recomendación No-terapéutica para el Manejo de  Lumbalgia</vt:lpstr>
      <vt:lpstr>Cirugía para Aliviar Lumbalgia</vt:lpstr>
      <vt:lpstr>Procedimientos Quirúrgicos No Recomendados </vt:lpstr>
      <vt:lpstr>Tratamiento Invasivo/Quirúrgico para Lumbalgia*</vt:lpstr>
      <vt:lpstr>PowerPoint Presentation</vt:lpstr>
      <vt:lpstr>Farmacoterapia para Lumbalgia</vt:lpstr>
      <vt:lpstr>Tratamiento Farmacológico de Dolor Nociceptivo/Inflamatorio Basado en el Mecanismo </vt:lpstr>
      <vt:lpstr>Acetaminofén para el Manejo de  Lumbalgia</vt:lpstr>
      <vt:lpstr>PowerPoint Presentation</vt:lpstr>
      <vt:lpstr>AINEne/Coxibs para el Manejo de Lumbalgia</vt:lpstr>
      <vt:lpstr>Recomendaciones para el Uso de AINEne y Coxibs</vt:lpstr>
      <vt:lpstr>AINEs Usados Comúnmente para Manejar Lumbalgia</vt:lpstr>
      <vt:lpstr>Efectos Adversos de los AINEne/Coxibs</vt:lpstr>
      <vt:lpstr>AINEne/Coxibs y Riesgo Cardiovascular</vt:lpstr>
      <vt:lpstr>Riesgo Gastrointestinal con AINEne/Coxibs</vt:lpstr>
      <vt:lpstr>Factores de Riesgo de Complicaciones Gastrointestinales Asociadas con AINEne/Coxibs</vt:lpstr>
      <vt:lpstr>Efectos Gastrointestinales de los AINEne/Coxibs Más Allá del Tracto Gastrointestinal Superior</vt:lpstr>
      <vt:lpstr>Guías para el Uso de AINEne/Coxibs  Con Base en el Riesgo Gastrointestinal y el Uso de ASA</vt:lpstr>
      <vt:lpstr>PowerPoint Presentation</vt:lpstr>
      <vt:lpstr>Tramadol para el Manejo de lumbalgia</vt:lpstr>
      <vt:lpstr>Efectos Adversos de los Opioides</vt:lpstr>
      <vt:lpstr>Guías de Tratamiento APS y AAPM para Dolor No por Cáncer: Recomendaciones para Profesionales Clínicos</vt:lpstr>
      <vt:lpstr>Guías de Tratamiento APS y AAPM para Dolor No por Cáncer: Recomendaciones para Profesionales Clínicos (continúa)</vt:lpstr>
      <vt:lpstr>Herramientas para Detectar los Riesgos Asociados con Opioides</vt:lpstr>
      <vt:lpstr>Recomendaciones para el Uso de Opioides</vt:lpstr>
      <vt:lpstr>Relajantes Musculares para el Manejo de  Lumbalgia</vt:lpstr>
      <vt:lpstr>Relajantes Musculares</vt:lpstr>
      <vt:lpstr>Tratamiento Farmacológico de Dolor Neuropático Basado en el Mecanismo</vt:lpstr>
      <vt:lpstr>PowerPoint Presentation</vt:lpstr>
      <vt:lpstr>PowerPoint Presentation</vt:lpstr>
      <vt:lpstr>Intervención con Analgésicos para el Manejo de Lumbalgia</vt:lpstr>
      <vt:lpstr>Intervención con Analgésicos para el Manejo de Lumbalgia (continúa)</vt:lpstr>
      <vt:lpstr>Terapia Combinada para el Manejo de  Lumbalgia </vt:lpstr>
      <vt:lpstr>PowerPoint Presentation</vt:lpstr>
      <vt:lpstr>Tratamiento Farmacológico de  Lumbalgia</vt:lpstr>
      <vt:lpstr>Tratamiento Farmacológico de  Lumbalgia (continúa)</vt:lpstr>
      <vt:lpstr>Manejo de Lumbalgia Aguda</vt:lpstr>
      <vt:lpstr>PowerPoint Presentation</vt:lpstr>
      <vt:lpstr>Seguimiento de Pacientes con  Lumbalgia Aguda</vt:lpstr>
      <vt:lpstr>Recomendaciones Clave para el Manejo de Lumbalgia Aguda</vt:lpstr>
      <vt:lpstr>Manejo de  Lumbalgia Persistente*</vt:lpstr>
      <vt:lpstr>Manejo de  Lumbalgia*</vt:lpstr>
      <vt:lpstr>Intervenciones Recomendadas para el Manejo de Lumbalgia*</vt:lpstr>
      <vt:lpstr>Intervenciones Recomendadas para el Manejo de Lumbalgia*</vt:lpstr>
      <vt:lpstr>Intervenciones Recomendadas para el Manejo de Lumbalgia*</vt:lpstr>
      <vt:lpstr>Seguimiento/Monitoreo de Pacientes con   Lumbalgia Aguda o Crónica</vt:lpstr>
      <vt:lpstr>Recomendaciones Terapéuticas para el Manejo de Lumbalgia</vt:lpstr>
      <vt:lpstr>PowerPoint Presentation</vt:lpstr>
      <vt:lpstr>Estrategias para Mejorar el Apego</vt:lpstr>
      <vt:lpstr>Simplificar el Régimen de Administración</vt:lpstr>
      <vt:lpstr>Impartir Conocimiento</vt:lpstr>
      <vt:lpstr>Modificar las Creencias y Comportamientos del Paciente:  Técnica de Entrevista Motivacional</vt:lpstr>
      <vt:lpstr>Brindar Comunicación y Confianza: Sugerencia sobre Comunicación</vt:lpstr>
      <vt:lpstr>Eliminar el Sesgo</vt:lpstr>
      <vt:lpstr>Evaluando el Apego: Estrategia de 4-Pasos para Detectar la Falta de Apego</vt:lpstr>
      <vt:lpstr>PowerPoint Presentation</vt:lpstr>
      <vt:lpstr>Manejo de Lumbalgia: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1034</cp:revision>
  <cp:lastPrinted>2013-10-21T14:39:45Z</cp:lastPrinted>
  <dcterms:created xsi:type="dcterms:W3CDTF">2013-05-13T15:57:48Z</dcterms:created>
  <dcterms:modified xsi:type="dcterms:W3CDTF">2015-07-06T18:38:21Z</dcterms:modified>
</cp:coreProperties>
</file>