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9" r:id="rId4"/>
    <p:sldMasterId id="2147483762" r:id="rId5"/>
    <p:sldMasterId id="2147483774" r:id="rId6"/>
  </p:sldMasterIdLst>
  <p:notesMasterIdLst>
    <p:notesMasterId r:id="rId59"/>
  </p:notesMasterIdLst>
  <p:handoutMasterIdLst>
    <p:handoutMasterId r:id="rId60"/>
  </p:handoutMasterIdLst>
  <p:sldIdLst>
    <p:sldId id="256" r:id="rId7"/>
    <p:sldId id="430" r:id="rId8"/>
    <p:sldId id="391" r:id="rId9"/>
    <p:sldId id="258" r:id="rId10"/>
    <p:sldId id="392" r:id="rId11"/>
    <p:sldId id="341" r:id="rId12"/>
    <p:sldId id="393" r:id="rId13"/>
    <p:sldId id="394" r:id="rId14"/>
    <p:sldId id="395" r:id="rId15"/>
    <p:sldId id="396" r:id="rId16"/>
    <p:sldId id="397" r:id="rId17"/>
    <p:sldId id="398" r:id="rId18"/>
    <p:sldId id="399" r:id="rId19"/>
    <p:sldId id="322" r:id="rId20"/>
    <p:sldId id="400" r:id="rId21"/>
    <p:sldId id="401" r:id="rId22"/>
    <p:sldId id="323" r:id="rId23"/>
    <p:sldId id="402" r:id="rId24"/>
    <p:sldId id="375" r:id="rId25"/>
    <p:sldId id="403" r:id="rId26"/>
    <p:sldId id="404" r:id="rId27"/>
    <p:sldId id="428" r:id="rId28"/>
    <p:sldId id="363" r:id="rId29"/>
    <p:sldId id="405" r:id="rId30"/>
    <p:sldId id="406" r:id="rId31"/>
    <p:sldId id="364" r:id="rId32"/>
    <p:sldId id="407" r:id="rId33"/>
    <p:sldId id="408" r:id="rId34"/>
    <p:sldId id="409" r:id="rId35"/>
    <p:sldId id="324" r:id="rId36"/>
    <p:sldId id="410" r:id="rId37"/>
    <p:sldId id="411" r:id="rId38"/>
    <p:sldId id="412" r:id="rId39"/>
    <p:sldId id="413" r:id="rId40"/>
    <p:sldId id="414" r:id="rId41"/>
    <p:sldId id="325" r:id="rId42"/>
    <p:sldId id="431" r:id="rId43"/>
    <p:sldId id="432" r:id="rId44"/>
    <p:sldId id="433" r:id="rId45"/>
    <p:sldId id="418" r:id="rId46"/>
    <p:sldId id="419" r:id="rId47"/>
    <p:sldId id="326" r:id="rId48"/>
    <p:sldId id="434" r:id="rId49"/>
    <p:sldId id="421" r:id="rId50"/>
    <p:sldId id="429" r:id="rId51"/>
    <p:sldId id="423" r:id="rId52"/>
    <p:sldId id="424" r:id="rId53"/>
    <p:sldId id="425" r:id="rId54"/>
    <p:sldId id="426" r:id="rId55"/>
    <p:sldId id="427" r:id="rId56"/>
    <p:sldId id="316" r:id="rId57"/>
    <p:sldId id="371" r:id="rId58"/>
  </p:sldIdLst>
  <p:sldSz cx="9144000" cy="6858000" type="screen4x3"/>
  <p:notesSz cx="68580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1BBFF"/>
    <a:srgbClr val="A8D1FA"/>
    <a:srgbClr val="006DBF"/>
    <a:srgbClr val="1784F1"/>
    <a:srgbClr val="ACD3FA"/>
    <a:srgbClr val="5AA9F5"/>
    <a:srgbClr val="DDBB30"/>
    <a:srgbClr val="8064A2"/>
    <a:srgbClr val="C8E2FC"/>
    <a:srgbClr val="0C6F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1" autoAdjust="0"/>
    <p:restoredTop sz="95850" autoAdjust="0"/>
  </p:normalViewPr>
  <p:slideViewPr>
    <p:cSldViewPr snapToGrid="0">
      <p:cViewPr varScale="1">
        <p:scale>
          <a:sx n="59" d="100"/>
          <a:sy n="59" d="100"/>
        </p:scale>
        <p:origin x="-1686" y="-84"/>
      </p:cViewPr>
      <p:guideLst>
        <p:guide orient="horz" pos="2160"/>
        <p:guide orient="horz" pos="610"/>
        <p:guide orient="horz" pos="1283"/>
        <p:guide orient="horz" pos="454"/>
        <p:guide orient="horz" pos="774"/>
        <p:guide orient="horz" pos="4277"/>
        <p:guide orient="horz" pos="1544"/>
        <p:guide pos="2880"/>
        <p:guide pos="594"/>
        <p:guide pos="366"/>
        <p:guide pos="134"/>
      </p:guideLst>
    </p:cSldViewPr>
  </p:slideViewPr>
  <p:notesTextViewPr>
    <p:cViewPr>
      <p:scale>
        <a:sx n="100" d="100"/>
        <a:sy n="100" d="100"/>
      </p:scale>
      <p:origin x="0" y="0"/>
    </p:cViewPr>
  </p:notesTextViewPr>
  <p:sorterViewPr>
    <p:cViewPr>
      <p:scale>
        <a:sx n="66" d="100"/>
        <a:sy n="66" d="100"/>
      </p:scale>
      <p:origin x="0" y="3228"/>
    </p:cViewPr>
  </p:sorterViewPr>
  <p:notesViewPr>
    <p:cSldViewPr snapToGrid="0">
      <p:cViewPr>
        <p:scale>
          <a:sx n="140" d="100"/>
          <a:sy n="140" d="100"/>
        </p:scale>
        <p:origin x="-2700" y="2244"/>
      </p:cViewPr>
      <p:guideLst>
        <p:guide orient="horz" pos="2912"/>
        <p:guide pos="2160"/>
        <p:guide pos="436"/>
        <p:guide pos="3896"/>
        <p:guide pos="5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5118928985443852"/>
          <c:y val="6.4353740236975529E-2"/>
          <c:w val="0.83634015412428964"/>
          <c:h val="0.71639769302529088"/>
        </c:manualLayout>
      </c:layout>
      <c:barChart>
        <c:barDir val="col"/>
        <c:grouping val="clustered"/>
        <c:ser>
          <c:idx val="0"/>
          <c:order val="0"/>
          <c:tx>
            <c:strRef>
              <c:f>Sheet1!$B$1</c:f>
              <c:strCache>
                <c:ptCount val="1"/>
                <c:pt idx="0">
                  <c:v>Median</c:v>
                </c:pt>
              </c:strCache>
            </c:strRef>
          </c:tx>
          <c:errBars>
            <c:errBarType val="both"/>
            <c:errValType val="cust"/>
            <c:plus>
              <c:numRef>
                <c:f>Sheet1!$D$2:$D$5</c:f>
                <c:numCache>
                  <c:formatCode>General</c:formatCode>
                  <c:ptCount val="4"/>
                  <c:pt idx="0">
                    <c:v>10</c:v>
                  </c:pt>
                  <c:pt idx="1">
                    <c:v>8</c:v>
                  </c:pt>
                  <c:pt idx="2">
                    <c:v>13</c:v>
                  </c:pt>
                  <c:pt idx="3">
                    <c:v>19</c:v>
                  </c:pt>
                </c:numCache>
              </c:numRef>
            </c:plus>
            <c:minus>
              <c:numRef>
                <c:f>Sheet1!$C$2:$C$5</c:f>
                <c:numCache>
                  <c:formatCode>General</c:formatCode>
                  <c:ptCount val="4"/>
                  <c:pt idx="0">
                    <c:v>5</c:v>
                  </c:pt>
                  <c:pt idx="1">
                    <c:v>10.5</c:v>
                  </c:pt>
                  <c:pt idx="2">
                    <c:v>18.5</c:v>
                  </c:pt>
                  <c:pt idx="3">
                    <c:v>26</c:v>
                  </c:pt>
                </c:numCache>
              </c:numRef>
            </c:minus>
            <c:spPr>
              <a:ln w="12700"/>
            </c:spPr>
          </c:errBars>
          <c:cat>
            <c:strRef>
              <c:f>Sheet1!$A$2:$A$5</c:f>
              <c:strCache>
                <c:ptCount val="4"/>
                <c:pt idx="0">
                  <c:v>Point</c:v>
                </c:pt>
                <c:pt idx="1">
                  <c:v>One month</c:v>
                </c:pt>
                <c:pt idx="2">
                  <c:v>One year</c:v>
                </c:pt>
                <c:pt idx="3">
                  <c:v>Lifetime</c:v>
                </c:pt>
              </c:strCache>
            </c:strRef>
          </c:cat>
          <c:val>
            <c:numRef>
              <c:f>Sheet1!$B$2:$B$5</c:f>
              <c:numCache>
                <c:formatCode>General</c:formatCode>
                <c:ptCount val="4"/>
                <c:pt idx="0">
                  <c:v>15</c:v>
                </c:pt>
                <c:pt idx="1">
                  <c:v>31</c:v>
                </c:pt>
                <c:pt idx="2">
                  <c:v>39</c:v>
                </c:pt>
                <c:pt idx="3">
                  <c:v>41</c:v>
                </c:pt>
              </c:numCache>
            </c:numRef>
          </c:val>
        </c:ser>
        <c:dLbls/>
        <c:gapWidth val="73"/>
        <c:axId val="77557120"/>
        <c:axId val="77637120"/>
      </c:barChart>
      <c:catAx>
        <c:axId val="77557120"/>
        <c:scaling>
          <c:orientation val="minMax"/>
        </c:scaling>
        <c:axPos val="b"/>
        <c:title>
          <c:tx>
            <c:rich>
              <a:bodyPr/>
              <a:lstStyle/>
              <a:p>
                <a:pPr>
                  <a:defRPr sz="2000"/>
                </a:pPr>
                <a:r>
                  <a:rPr lang="ru-RU" sz="2000" dirty="0" smtClean="0"/>
                  <a:t>Период времени</a:t>
                </a:r>
                <a:endParaRPr lang="en-CA" sz="2000" dirty="0"/>
              </a:p>
            </c:rich>
          </c:tx>
          <c:layout>
            <c:manualLayout>
              <c:xMode val="edge"/>
              <c:yMode val="edge"/>
              <c:x val="0.4661253968414284"/>
              <c:y val="0.90085515189670251"/>
            </c:manualLayout>
          </c:layout>
        </c:title>
        <c:majorTickMark val="none"/>
        <c:tickLblPos val="nextTo"/>
        <c:spPr>
          <a:ln>
            <a:solidFill>
              <a:schemeClr val="tx1"/>
            </a:solidFill>
          </a:ln>
        </c:spPr>
        <c:crossAx val="77637120"/>
        <c:crosses val="autoZero"/>
        <c:auto val="1"/>
        <c:lblAlgn val="ctr"/>
        <c:lblOffset val="100"/>
      </c:catAx>
      <c:valAx>
        <c:axId val="77637120"/>
        <c:scaling>
          <c:orientation val="minMax"/>
          <c:max val="70"/>
        </c:scaling>
        <c:axPos val="l"/>
        <c:title>
          <c:tx>
            <c:rich>
              <a:bodyPr rot="-5400000" vert="horz"/>
              <a:lstStyle/>
              <a:p>
                <a:pPr>
                  <a:defRPr sz="2000"/>
                </a:pPr>
                <a:r>
                  <a:rPr lang="en-CA" sz="2000" dirty="0" smtClean="0"/>
                  <a:t>% </a:t>
                </a:r>
                <a:r>
                  <a:rPr lang="ru-RU" sz="2000" dirty="0" smtClean="0"/>
                  <a:t>пациентов</a:t>
                </a:r>
                <a:endParaRPr lang="en-CA" sz="2000" dirty="0"/>
              </a:p>
            </c:rich>
          </c:tx>
          <c:layout>
            <c:manualLayout>
              <c:xMode val="edge"/>
              <c:yMode val="edge"/>
              <c:x val="5.4646004540460777E-3"/>
              <c:y val="0.25815429678889296"/>
            </c:manualLayout>
          </c:layout>
        </c:title>
        <c:numFmt formatCode="General" sourceLinked="1"/>
        <c:tickLblPos val="nextTo"/>
        <c:spPr>
          <a:ln>
            <a:solidFill>
              <a:schemeClr val="tx1"/>
            </a:solidFill>
          </a:ln>
        </c:spPr>
        <c:crossAx val="77557120"/>
        <c:crosses val="autoZero"/>
        <c:crossBetween val="between"/>
      </c:valAx>
    </c:plotArea>
    <c:plotVisOnly val="1"/>
    <c:dispBlanksAs val="gap"/>
  </c:chart>
  <c:spPr>
    <a:ln>
      <a:noFill/>
    </a:ln>
  </c:spPr>
  <c:txPr>
    <a:bodyPr/>
    <a:lstStyle/>
    <a:p>
      <a:pPr>
        <a:defRPr sz="1800" b="1" i="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2526049049159099"/>
          <c:y val="0.18838845144356967"/>
          <c:w val="0.8244239124775099"/>
          <c:h val="0.66499462324491143"/>
        </c:manualLayout>
      </c:layout>
      <c:barChart>
        <c:barDir val="col"/>
        <c:grouping val="clustered"/>
        <c:ser>
          <c:idx val="0"/>
          <c:order val="0"/>
          <c:tx>
            <c:strRef>
              <c:f>Sheet1!$B$1</c:f>
              <c:strCache>
                <c:ptCount val="1"/>
                <c:pt idx="0">
                  <c:v>Column1</c:v>
                </c:pt>
              </c:strCache>
            </c:strRef>
          </c:tx>
          <c:spPr>
            <a:ln>
              <a:solidFill>
                <a:schemeClr val="bg1"/>
              </a:solidFill>
            </a:ln>
          </c:spPr>
          <c:dPt>
            <c:idx val="0"/>
            <c:spPr>
              <a:solidFill>
                <a:schemeClr val="accent2"/>
              </a:solidFill>
              <a:ln>
                <a:solidFill>
                  <a:schemeClr val="bg1"/>
                </a:solidFill>
              </a:ln>
            </c:spPr>
          </c:dPt>
          <c:dPt>
            <c:idx val="1"/>
            <c:spPr>
              <a:solidFill>
                <a:schemeClr val="accent1"/>
              </a:solidFill>
              <a:ln>
                <a:solidFill>
                  <a:schemeClr val="bg1"/>
                </a:solidFill>
              </a:ln>
            </c:spPr>
          </c:dPt>
          <c:dLbls>
            <c:numFmt formatCode="#,##0&quot;%&quot;" sourceLinked="0"/>
            <c:txPr>
              <a:bodyPr/>
              <a:lstStyle/>
              <a:p>
                <a:pPr>
                  <a:defRPr b="1">
                    <a:solidFill>
                      <a:schemeClr val="tx2"/>
                    </a:solidFill>
                  </a:defRPr>
                </a:pPr>
                <a:endParaRPr lang="ru-RU"/>
              </a:p>
            </c:txPr>
            <c:dLblPos val="outEnd"/>
            <c:showVal val="1"/>
          </c:dLbls>
          <c:cat>
            <c:strRef>
              <c:f>Sheet1!$A$2:$A$7</c:f>
              <c:strCache>
                <c:ptCount val="6"/>
                <c:pt idx="0">
                  <c:v>Back</c:v>
                </c:pt>
                <c:pt idx="1">
                  <c:v>Knee</c:v>
                </c:pt>
                <c:pt idx="2">
                  <c:v>Neck</c:v>
                </c:pt>
                <c:pt idx="3">
                  <c:v>Head</c:v>
                </c:pt>
                <c:pt idx="4">
                  <c:v>Hip</c:v>
                </c:pt>
                <c:pt idx="5">
                  <c:v>Shoulder</c:v>
                </c:pt>
              </c:strCache>
            </c:strRef>
          </c:cat>
          <c:val>
            <c:numRef>
              <c:f>Sheet1!$B$2:$B$7</c:f>
              <c:numCache>
                <c:formatCode>General</c:formatCode>
                <c:ptCount val="6"/>
                <c:pt idx="0">
                  <c:v>95</c:v>
                </c:pt>
                <c:pt idx="1">
                  <c:v>49</c:v>
                </c:pt>
                <c:pt idx="2">
                  <c:v>37</c:v>
                </c:pt>
                <c:pt idx="3">
                  <c:v>36</c:v>
                </c:pt>
                <c:pt idx="4">
                  <c:v>34</c:v>
                </c:pt>
                <c:pt idx="5">
                  <c:v>33</c:v>
                </c:pt>
              </c:numCache>
            </c:numRef>
          </c:val>
        </c:ser>
        <c:dLbls/>
        <c:gapWidth val="100"/>
        <c:axId val="110577920"/>
        <c:axId val="110576000"/>
      </c:barChart>
      <c:valAx>
        <c:axId val="110576000"/>
        <c:scaling>
          <c:orientation val="minMax"/>
        </c:scaling>
        <c:axPos val="l"/>
        <c:title>
          <c:tx>
            <c:rich>
              <a:bodyPr rot="-5400000" vert="horz"/>
              <a:lstStyle/>
              <a:p>
                <a:pPr>
                  <a:defRPr/>
                </a:pPr>
                <a:r>
                  <a:rPr lang="en-CA" dirty="0" smtClean="0"/>
                  <a:t>% </a:t>
                </a:r>
                <a:r>
                  <a:rPr lang="ru-RU" dirty="0" smtClean="0"/>
                  <a:t>пациентов</a:t>
                </a:r>
                <a:r>
                  <a:rPr lang="en-CA" baseline="0" dirty="0" smtClean="0"/>
                  <a:t> </a:t>
                </a:r>
                <a:endParaRPr lang="en-CA" dirty="0"/>
              </a:p>
            </c:rich>
          </c:tx>
          <c:layout/>
        </c:title>
        <c:numFmt formatCode="General" sourceLinked="1"/>
        <c:tickLblPos val="nextTo"/>
        <c:spPr>
          <a:ln>
            <a:solidFill>
              <a:schemeClr val="tx1"/>
            </a:solidFill>
          </a:ln>
        </c:spPr>
        <c:txPr>
          <a:bodyPr/>
          <a:lstStyle/>
          <a:p>
            <a:pPr>
              <a:defRPr b="1"/>
            </a:pPr>
            <a:endParaRPr lang="ru-RU"/>
          </a:p>
        </c:txPr>
        <c:crossAx val="110577920"/>
        <c:crosses val="autoZero"/>
        <c:crossBetween val="between"/>
        <c:majorUnit val="20"/>
      </c:valAx>
      <c:catAx>
        <c:axId val="110577920"/>
        <c:scaling>
          <c:orientation val="minMax"/>
        </c:scaling>
        <c:axPos val="b"/>
        <c:majorTickMark val="none"/>
        <c:tickLblPos val="nextTo"/>
        <c:spPr>
          <a:ln>
            <a:solidFill>
              <a:schemeClr val="tx1"/>
            </a:solidFill>
          </a:ln>
        </c:spPr>
        <c:txPr>
          <a:bodyPr/>
          <a:lstStyle/>
          <a:p>
            <a:pPr>
              <a:defRPr b="1"/>
            </a:pPr>
            <a:endParaRPr lang="ru-RU"/>
          </a:p>
        </c:txPr>
        <c:crossAx val="110576000"/>
        <c:crosses val="autoZero"/>
        <c:auto val="1"/>
        <c:lblAlgn val="ctr"/>
        <c:lblOffset val="100"/>
      </c:catAx>
    </c:plotArea>
    <c:plotVisOnly val="1"/>
    <c:dispBlanksAs val="zero"/>
  </c:chart>
  <c:txPr>
    <a:bodyPr/>
    <a:lstStyle/>
    <a:p>
      <a:pPr>
        <a:defRPr sz="16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52072942-7BC7-4DAA-BA52-67AE75B1259F}" srcId="{7768F095-91CC-401F-8212-C2CF0D719CED}" destId="{F6A671C8-1913-407E-86D7-FE00C3B6CE95}" srcOrd="0" destOrd="0" parTransId="{4766F635-60D9-4636-8CAD-C212FB37F98C}" sibTransId="{91F335FB-5B0A-4637-AF14-97ED3E5DFE16}"/>
    <dgm:cxn modelId="{2C24AAC1-481D-43D3-B84F-DDDDB5D43E5B}" srcId="{7768F095-91CC-401F-8212-C2CF0D719CED}" destId="{70EFE6FC-4A8C-47EF-BA4E-78C1713F2783}" srcOrd="1" destOrd="0" parTransId="{870FC508-80FF-43C7-8E7B-50B4BE0D6120}" sibTransId="{6416C344-7221-40DE-BFFD-F9780032020F}"/>
    <dgm:cxn modelId="{BA986AC8-C894-45F9-8526-A75C74CEFA68}" type="presOf" srcId="{F6A671C8-1913-407E-86D7-FE00C3B6CE95}" destId="{500EAAEA-65F9-499D-8D09-0E048112B4DE}" srcOrd="1" destOrd="0" presId="urn:microsoft.com/office/officeart/2005/8/layout/venn1"/>
    <dgm:cxn modelId="{7CF6E721-E8B9-4375-B74A-19B04C1CA906}" type="presOf" srcId="{70EFE6FC-4A8C-47EF-BA4E-78C1713F2783}" destId="{34FE503C-8BD7-42DC-9C7B-1B8CDC5D2186}" srcOrd="0" destOrd="0" presId="urn:microsoft.com/office/officeart/2005/8/layout/venn1"/>
    <dgm:cxn modelId="{CF56ED9F-D655-4273-B4BF-EEAEF1DCE1BE}" type="presOf" srcId="{7768F095-91CC-401F-8212-C2CF0D719CED}" destId="{1E95306A-9FF7-4EB5-B9AE-AB0FCCB426AF}" srcOrd="0" destOrd="0" presId="urn:microsoft.com/office/officeart/2005/8/layout/venn1"/>
    <dgm:cxn modelId="{DC6D1108-E7DF-4E2C-BE08-B91521293EDA}" type="presOf" srcId="{70EFE6FC-4A8C-47EF-BA4E-78C1713F2783}" destId="{85ED7004-5B86-4CED-BECC-31D2CCEED8BC}" srcOrd="1" destOrd="0" presId="urn:microsoft.com/office/officeart/2005/8/layout/venn1"/>
    <dgm:cxn modelId="{9BD16472-D79B-445C-832B-8243815893AB}" type="presOf" srcId="{49824C88-D6E0-4817-BDCE-C833181187DE}" destId="{964C6E6F-BC48-44BD-8BC3-36FD8AEAAEF9}" srcOrd="1" destOrd="0" presId="urn:microsoft.com/office/officeart/2005/8/layout/venn1"/>
    <dgm:cxn modelId="{483DF4B1-8190-4B77-95EF-55663CB533FE}" srcId="{7768F095-91CC-401F-8212-C2CF0D719CED}" destId="{49824C88-D6E0-4817-BDCE-C833181187DE}" srcOrd="2" destOrd="0" parTransId="{3C369277-7D55-4488-8BB7-0E1B8F82280D}" sibTransId="{26CC3CE7-9532-445C-B8E9-76CE41C5F1EF}"/>
    <dgm:cxn modelId="{FFC38DB5-80F1-435E-9638-5EF893BD6845}" type="presOf" srcId="{49824C88-D6E0-4817-BDCE-C833181187DE}" destId="{C3CE1191-0A1E-43E3-AF5B-0E3DB45B9CDE}" srcOrd="0" destOrd="0" presId="urn:microsoft.com/office/officeart/2005/8/layout/venn1"/>
    <dgm:cxn modelId="{AB6A041C-6326-4AB3-9C98-02F1085268CC}" type="presOf" srcId="{F6A671C8-1913-407E-86D7-FE00C3B6CE95}" destId="{FD339EBB-2857-4329-8D19-958A41DF04AD}" srcOrd="0" destOrd="0" presId="urn:microsoft.com/office/officeart/2005/8/layout/venn1"/>
    <dgm:cxn modelId="{94844575-4BD4-4F39-B70B-DD16500AFA9F}" type="presParOf" srcId="{1E95306A-9FF7-4EB5-B9AE-AB0FCCB426AF}" destId="{FD339EBB-2857-4329-8D19-958A41DF04AD}" srcOrd="0" destOrd="0" presId="urn:microsoft.com/office/officeart/2005/8/layout/venn1"/>
    <dgm:cxn modelId="{40A2B521-188F-4E17-B154-D1AC89E8BEC8}" type="presParOf" srcId="{1E95306A-9FF7-4EB5-B9AE-AB0FCCB426AF}" destId="{500EAAEA-65F9-499D-8D09-0E048112B4DE}" srcOrd="1" destOrd="0" presId="urn:microsoft.com/office/officeart/2005/8/layout/venn1"/>
    <dgm:cxn modelId="{6137D2AB-E4B7-4648-838B-8AAC23BD2489}" type="presParOf" srcId="{1E95306A-9FF7-4EB5-B9AE-AB0FCCB426AF}" destId="{34FE503C-8BD7-42DC-9C7B-1B8CDC5D2186}" srcOrd="2" destOrd="0" presId="urn:microsoft.com/office/officeart/2005/8/layout/venn1"/>
    <dgm:cxn modelId="{F61BD225-6CD7-4DAF-89A6-04E74042CD67}" type="presParOf" srcId="{1E95306A-9FF7-4EB5-B9AE-AB0FCCB426AF}" destId="{85ED7004-5B86-4CED-BECC-31D2CCEED8BC}" srcOrd="3" destOrd="0" presId="urn:microsoft.com/office/officeart/2005/8/layout/venn1"/>
    <dgm:cxn modelId="{DEE47926-0668-4AA4-8EF3-330C82E6F3F3}" type="presParOf" srcId="{1E95306A-9FF7-4EB5-B9AE-AB0FCCB426AF}" destId="{C3CE1191-0A1E-43E3-AF5B-0E3DB45B9CDE}" srcOrd="4" destOrd="0" presId="urn:microsoft.com/office/officeart/2005/8/layout/venn1"/>
    <dgm:cxn modelId="{AF9270AB-0A3B-457E-A92D-30E1DAD4E4AF}"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818725" y="2197302"/>
        <a:ext cx="3168883" cy="15958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1A6D726-D898-4E01-8631-00DF51AA3286}" type="datetimeFigureOut">
              <a:rPr lang="en-CA" smtClean="0"/>
              <a:pPr/>
              <a:t>08/12/2013</a:t>
            </a:fld>
            <a:endParaRPr lang="en-CA"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6209E55D-C495-4AB4-A8DE-E4DFB2070DFA}" type="slidenum">
              <a:rPr lang="en-CA" smtClean="0"/>
              <a:pPr/>
              <a:t>‹#›</a:t>
            </a:fld>
            <a:endParaRPr lang="en-CA" dirty="0"/>
          </a:p>
        </p:txBody>
      </p:sp>
    </p:spTree>
    <p:extLst>
      <p:ext uri="{BB962C8B-B14F-4D97-AF65-F5344CB8AC3E}">
        <p14:creationId xmlns:p14="http://schemas.microsoft.com/office/powerpoint/2010/main" xmlns="" val="1729808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MX" dirty="0"/>
          </a:p>
        </p:txBody>
      </p:sp>
      <p:sp>
        <p:nvSpPr>
          <p:cNvPr id="5" name="Notes Placeholder 4"/>
          <p:cNvSpPr>
            <a:spLocks noGrp="1"/>
          </p:cNvSpPr>
          <p:nvPr>
            <p:ph type="body" sz="quarter" idx="3"/>
          </p:nvPr>
        </p:nvSpPr>
        <p:spPr>
          <a:xfrm>
            <a:off x="685800" y="4428491"/>
            <a:ext cx="548640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100"/>
            </a:lvl1pPr>
          </a:lstStyle>
          <a:p>
            <a:fld id="{EFE8784B-3E46-4D8A-B7C7-681B694BEE2E}" type="slidenum">
              <a:rPr lang="es-MX" smtClean="0"/>
              <a:pPr/>
              <a:t>‹#›</a:t>
            </a:fld>
            <a:endParaRPr lang="es-MX" dirty="0"/>
          </a:p>
        </p:txBody>
      </p:sp>
    </p:spTree>
    <p:extLst>
      <p:ext uri="{BB962C8B-B14F-4D97-AF65-F5344CB8AC3E}">
        <p14:creationId xmlns:p14="http://schemas.microsoft.com/office/powerpoint/2010/main" xmlns="" val="259428440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600"/>
      </a:spcAft>
      <a:defRPr sz="1200" kern="1200">
        <a:solidFill>
          <a:schemeClr val="tx1"/>
        </a:solidFill>
        <a:latin typeface="+mn-lt"/>
        <a:ea typeface="+mn-ea"/>
        <a:cs typeface="+mn-cs"/>
      </a:defRPr>
    </a:lvl1pPr>
    <a:lvl2pPr marL="457200" algn="l" defTabSz="914400" rtl="0" eaLnBrk="1" latinLnBrk="0" hangingPunct="1">
      <a:spcBef>
        <a:spcPts val="0"/>
      </a:spcBef>
      <a:spcAft>
        <a:spcPts val="600"/>
      </a:spcAft>
      <a:defRPr sz="1200" kern="1200">
        <a:solidFill>
          <a:schemeClr val="tx1"/>
        </a:solidFill>
        <a:latin typeface="+mn-lt"/>
        <a:ea typeface="+mn-ea"/>
        <a:cs typeface="+mn-cs"/>
      </a:defRPr>
    </a:lvl2pPr>
    <a:lvl3pPr marL="914400" algn="l" defTabSz="914400" rtl="0" eaLnBrk="1" latinLnBrk="0" hangingPunct="1">
      <a:spcBef>
        <a:spcPts val="0"/>
      </a:spcBef>
      <a:spcAft>
        <a:spcPts val="600"/>
      </a:spcAft>
      <a:defRPr sz="1200" kern="1200">
        <a:solidFill>
          <a:schemeClr val="tx1"/>
        </a:solidFill>
        <a:latin typeface="+mn-lt"/>
        <a:ea typeface="+mn-ea"/>
        <a:cs typeface="+mn-cs"/>
      </a:defRPr>
    </a:lvl3pPr>
    <a:lvl4pPr marL="1371600" algn="l" defTabSz="914400" rtl="0" eaLnBrk="1" latinLnBrk="0" hangingPunct="1">
      <a:spcBef>
        <a:spcPts val="0"/>
      </a:spcBef>
      <a:spcAft>
        <a:spcPts val="600"/>
      </a:spcAft>
      <a:defRPr sz="1200" kern="1200">
        <a:solidFill>
          <a:schemeClr val="tx1"/>
        </a:solidFill>
        <a:latin typeface="+mn-lt"/>
        <a:ea typeface="+mn-ea"/>
        <a:cs typeface="+mn-cs"/>
      </a:defRPr>
    </a:lvl4pPr>
    <a:lvl5pPr marL="1828800" algn="l" defTabSz="914400" rtl="0" eaLnBrk="1" latinLnBrk="0" hangingPunct="1">
      <a:spcBef>
        <a:spcPts val="0"/>
      </a:spcBef>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1</a:t>
            </a:fld>
            <a:endParaRPr lang="es-MX" dirty="0"/>
          </a:p>
        </p:txBody>
      </p:sp>
    </p:spTree>
    <p:extLst>
      <p:ext uri="{BB962C8B-B14F-4D97-AF65-F5344CB8AC3E}">
        <p14:creationId xmlns:p14="http://schemas.microsoft.com/office/powerpoint/2010/main" xmlns="" val="9218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8F56D7-0B22-447E-ACCF-D3D32A0475B1}" type="slidenum">
              <a:rPr lang="en-US">
                <a:solidFill>
                  <a:prstClr val="black"/>
                </a:solidFill>
              </a:rPr>
              <a:pPr eaLnBrk="1" hangingPunct="1"/>
              <a:t>10</a:t>
            </a:fld>
            <a:endParaRPr lang="en-US" dirty="0">
              <a:solidFill>
                <a:prstClr val="black"/>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normAutofit lnSpcReduction="10000"/>
          </a:bodyPr>
          <a:lstStyle/>
          <a:p>
            <a:pPr>
              <a:spcBef>
                <a:spcPct val="0"/>
              </a:spcBef>
              <a:spcAft>
                <a:spcPts val="600"/>
              </a:spcAft>
            </a:pPr>
            <a:r>
              <a:rPr lang="ru" sz="1200" b="1" i="0" dirty="0" smtClean="0">
                <a:solidFill>
                  <a:srgbClr val="000000"/>
                </a:solidFill>
              </a:rPr>
              <a:t>Заметки докладчика</a:t>
            </a:r>
          </a:p>
          <a:p>
            <a:pPr>
              <a:spcAft>
                <a:spcPts val="600"/>
              </a:spcAft>
            </a:pPr>
            <a:r>
              <a:rPr lang="ru" sz="1200" b="0" i="0" dirty="0" smtClean="0">
                <a:solidFill>
                  <a:srgbClr val="000000"/>
                </a:solidFill>
              </a:rPr>
              <a:t> Механические причины являются наиболее распространенной причиной люмбаго и насчитывают 80–90 % случаев. Следует отметить, что механические причины люмбаго остаются неизвестными в большинстве случаев, хотя им приписывают растяжения мышц или травмы связок в 65-75% случаев. Другие механические причины люмбаго включают дегенеративное заболевание межпозвонковых дисков или болезни суставов, позвоночные переломы, врожденные деформации (сколиоз, кифоз, переходные позвонки), спондилолиз и нестабильность позвоночника.</a:t>
            </a:r>
          </a:p>
          <a:p>
            <a:pPr>
              <a:spcAft>
                <a:spcPts val="600"/>
              </a:spcAft>
            </a:pPr>
            <a:r>
              <a:rPr lang="ru" sz="1200" b="0" i="0" dirty="0" smtClean="0">
                <a:solidFill>
                  <a:srgbClr val="000000"/>
                </a:solidFill>
              </a:rPr>
              <a:t>Нейрогенные причины боли, такие как грыжа межпозвоночного диска, спинальный стеноз и повреждения нервных корешков остеофитами, выявляются в 5–15% случаев люмбаго.</a:t>
            </a:r>
          </a:p>
          <a:p>
            <a:pPr>
              <a:spcAft>
                <a:spcPts val="600"/>
              </a:spcAft>
            </a:pPr>
            <a:r>
              <a:rPr lang="ru" sz="1200" b="0" i="0" dirty="0" smtClean="0">
                <a:solidFill>
                  <a:srgbClr val="000000"/>
                </a:solidFill>
              </a:rPr>
              <a:t>Немеханические причины (новообразования, инфекции, воспалительный артрит, болезнь Педжета) и иррадиирующая висцеральная боль (желудочно-кишечные заболевания, болезни почек, аневризма брюшной аорты) составляют 1–2% случаев люмбаго. Другие причины люмбаго включают фибромиалгию, соматоформные расстройства, «ложную» боль или симуляцию боли и составляют 2-4% случаев.</a:t>
            </a:r>
          </a:p>
          <a:p>
            <a:pPr>
              <a:spcBef>
                <a:spcPct val="0"/>
              </a:spcBef>
              <a:spcAft>
                <a:spcPts val="600"/>
              </a:spcAft>
            </a:pPr>
            <a:endParaRPr lang="en-US" dirty="0" smtClean="0"/>
          </a:p>
          <a:p>
            <a:pPr marL="0" indent="0" eaLnBrk="1" hangingPunct="1">
              <a:spcBef>
                <a:spcPct val="0"/>
              </a:spcBef>
              <a:spcAft>
                <a:spcPts val="600"/>
              </a:spcAft>
            </a:pPr>
            <a:r>
              <a:rPr lang="ru" sz="1200" b="1" i="0" dirty="0" smtClean="0">
                <a:solidFill>
                  <a:srgbClr val="000000"/>
                </a:solidFill>
              </a:rPr>
              <a:t>Список литературы</a:t>
            </a:r>
          </a:p>
          <a:p>
            <a:pPr marL="0" marR="0" indent="0" algn="l" defTabSz="914400" rtl="0" eaLnBrk="1" fontAlgn="auto" latinLnBrk="0" hangingPunct="1">
              <a:spcBef>
                <a:spcPct val="0"/>
              </a:spcBef>
              <a:spcAft>
                <a:spcPts val="600"/>
              </a:spcAft>
              <a:buClrTx/>
              <a:buSzTx/>
              <a:buFontTx/>
              <a:buNone/>
              <a:tabLst/>
              <a:defRPr/>
            </a:pPr>
            <a:r>
              <a:rPr lang="ru" sz="1200" b="0" i="0" dirty="0" smtClean="0">
                <a:solidFill>
                  <a:srgbClr val="000000"/>
                </a:solidFill>
              </a:rPr>
              <a:t>Cohen SP </a:t>
            </a:r>
            <a:r>
              <a:rPr lang="ru" sz="1200" b="0" i="1" dirty="0" smtClean="0">
                <a:solidFill>
                  <a:srgbClr val="000000"/>
                </a:solidFill>
              </a:rPr>
              <a:t>et al. </a:t>
            </a:r>
            <a:r>
              <a:rPr lang="ru" sz="1200" b="0" i="0" dirty="0" smtClean="0">
                <a:solidFill>
                  <a:srgbClr val="000000"/>
                </a:solidFill>
              </a:rPr>
              <a:t>Management of low back pain. </a:t>
            </a:r>
            <a:r>
              <a:rPr lang="ru" sz="1200" b="0" i="1" dirty="0" smtClean="0">
                <a:solidFill>
                  <a:srgbClr val="000000"/>
                </a:solidFill>
              </a:rPr>
              <a:t>BMJ</a:t>
            </a:r>
            <a:r>
              <a:rPr lang="ru" sz="1200" b="0" i="0" dirty="0" smtClean="0">
                <a:solidFill>
                  <a:srgbClr val="000000"/>
                </a:solidFill>
              </a:rPr>
              <a:t> 2008; 337:a2718.</a:t>
            </a:r>
          </a:p>
          <a:p>
            <a:pPr eaLnBrk="1" hangingPunct="1">
              <a:spcBef>
                <a:spcPct val="0"/>
              </a:spcBef>
              <a:spcAft>
                <a:spcPts val="600"/>
              </a:spcAft>
            </a:pPr>
            <a:endParaRPr lang="en-US" dirty="0" smtClean="0"/>
          </a:p>
        </p:txBody>
      </p:sp>
      <p:sp>
        <p:nvSpPr>
          <p:cNvPr id="2" name="TextBox 1"/>
          <p:cNvSpPr txBox="1"/>
          <p:nvPr/>
        </p:nvSpPr>
        <p:spPr>
          <a:xfrm>
            <a:off x="1340769" y="914585"/>
            <a:ext cx="184731" cy="375488"/>
          </a:xfrm>
          <a:prstGeom prst="rect">
            <a:avLst/>
          </a:prstGeom>
          <a:noFill/>
        </p:spPr>
        <p:txBody>
          <a:bodyPr wrap="none" rtlCol="0">
            <a:spAutoFit/>
          </a:bodyPr>
          <a:lstStyle/>
          <a:p>
            <a:endParaRPr lang="en-CA"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ea typeface="SimSun" pitchFamily="2" charset="-122"/>
              </a:defRPr>
            </a:lvl1pPr>
            <a:lvl2pPr marL="742950" indent="-285750" defTabSz="912813" eaLnBrk="0" hangingPunct="0">
              <a:defRPr>
                <a:solidFill>
                  <a:schemeClr val="tx1"/>
                </a:solidFill>
                <a:latin typeface="Arial" pitchFamily="34" charset="0"/>
                <a:ea typeface="SimSun" pitchFamily="2" charset="-122"/>
              </a:defRPr>
            </a:lvl2pPr>
            <a:lvl3pPr marL="1143000" indent="-228600" defTabSz="912813" eaLnBrk="0" hangingPunct="0">
              <a:defRPr>
                <a:solidFill>
                  <a:schemeClr val="tx1"/>
                </a:solidFill>
                <a:latin typeface="Arial" pitchFamily="34" charset="0"/>
                <a:ea typeface="SimSun" pitchFamily="2" charset="-122"/>
              </a:defRPr>
            </a:lvl3pPr>
            <a:lvl4pPr marL="1600200" indent="-228600" defTabSz="912813" eaLnBrk="0" hangingPunct="0">
              <a:defRPr>
                <a:solidFill>
                  <a:schemeClr val="tx1"/>
                </a:solidFill>
                <a:latin typeface="Arial" pitchFamily="34" charset="0"/>
                <a:ea typeface="SimSun" pitchFamily="2" charset="-122"/>
              </a:defRPr>
            </a:lvl4pPr>
            <a:lvl5pPr marL="2057400" indent="-228600" defTabSz="912813" eaLnBrk="0" hangingPunct="0">
              <a:defRPr>
                <a:solidFill>
                  <a:schemeClr val="tx1"/>
                </a:solidFill>
                <a:latin typeface="Arial" pitchFamily="34" charset="0"/>
                <a:ea typeface="SimSun" pitchFamily="2" charset="-122"/>
              </a:defRPr>
            </a:lvl5pPr>
            <a:lvl6pPr marL="2514600" indent="-228600" defTabSz="912813"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12813"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12813"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12813"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383D63BA-0F64-46FB-91D2-2BF5667032AD}" type="slidenum">
              <a:rPr lang="en-CA" sz="900" smtClean="0">
                <a:solidFill>
                  <a:prstClr val="black"/>
                </a:solidFill>
                <a:ea typeface="MS PGothic" pitchFamily="34" charset="-128"/>
              </a:rPr>
              <a:pPr eaLnBrk="1" hangingPunct="1"/>
              <a:t>11</a:t>
            </a:fld>
            <a:endParaRPr lang="en-CA" sz="900" dirty="0" smtClean="0">
              <a:solidFill>
                <a:prstClr val="black"/>
              </a:solidFill>
              <a:ea typeface="MS PGothic" pitchFamily="34" charset="-128"/>
            </a:endParaRPr>
          </a:p>
        </p:txBody>
      </p:sp>
      <p:sp>
        <p:nvSpPr>
          <p:cNvPr id="158723" name="Slide Number Placeholder 6"/>
          <p:cNvSpPr txBox="1">
            <a:spLocks noGrp="1"/>
          </p:cNvSpPr>
          <p:nvPr/>
        </p:nvSpPr>
        <p:spPr bwMode="auto">
          <a:xfrm>
            <a:off x="1" y="8831263"/>
            <a:ext cx="685641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4" rIns="91430" bIns="45714" anchor="b"/>
          <a:lstStyle>
            <a:lvl1pPr defTabSz="930275" eaLnBrk="0" hangingPunct="0">
              <a:defRPr>
                <a:solidFill>
                  <a:schemeClr val="tx1"/>
                </a:solidFill>
                <a:latin typeface="Arial" pitchFamily="34" charset="0"/>
                <a:ea typeface="SimSun" pitchFamily="2" charset="-122"/>
              </a:defRPr>
            </a:lvl1pPr>
            <a:lvl2pPr marL="742950" indent="-285750" defTabSz="930275" eaLnBrk="0" hangingPunct="0">
              <a:defRPr>
                <a:solidFill>
                  <a:schemeClr val="tx1"/>
                </a:solidFill>
                <a:latin typeface="Arial" pitchFamily="34" charset="0"/>
                <a:ea typeface="SimSun" pitchFamily="2" charset="-122"/>
              </a:defRPr>
            </a:lvl2pPr>
            <a:lvl3pPr marL="1143000" indent="-228600" defTabSz="930275" eaLnBrk="0" hangingPunct="0">
              <a:defRPr>
                <a:solidFill>
                  <a:schemeClr val="tx1"/>
                </a:solidFill>
                <a:latin typeface="Arial" pitchFamily="34" charset="0"/>
                <a:ea typeface="SimSun" pitchFamily="2" charset="-122"/>
              </a:defRPr>
            </a:lvl3pPr>
            <a:lvl4pPr marL="1600200" indent="-228600" defTabSz="930275" eaLnBrk="0" hangingPunct="0">
              <a:defRPr>
                <a:solidFill>
                  <a:schemeClr val="tx1"/>
                </a:solidFill>
                <a:latin typeface="Arial" pitchFamily="34" charset="0"/>
                <a:ea typeface="SimSun" pitchFamily="2" charset="-122"/>
              </a:defRPr>
            </a:lvl4pPr>
            <a:lvl5pPr marL="2057400" indent="-228600" defTabSz="930275" eaLnBrk="0" hangingPunct="0">
              <a:defRPr>
                <a:solidFill>
                  <a:schemeClr val="tx1"/>
                </a:solidFill>
                <a:latin typeface="Arial" pitchFamily="34" charset="0"/>
                <a:ea typeface="SimSun" pitchFamily="2" charset="-122"/>
              </a:defRPr>
            </a:lvl5pPr>
            <a:lvl6pPr marL="2514600" indent="-228600" defTabSz="930275"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30275"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30275"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30275"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fld id="{5AF0EC5D-C9B6-48B5-9A5D-8DAAE2A83B83}" type="slidenum">
              <a:rPr lang="en-CA" sz="900">
                <a:solidFill>
                  <a:prstClr val="black"/>
                </a:solidFill>
                <a:ea typeface="MS PGothic" pitchFamily="34" charset="-128"/>
              </a:rPr>
              <a:pPr algn="ctr" eaLnBrk="1" hangingPunct="1"/>
              <a:t>11</a:t>
            </a:fld>
            <a:endParaRPr lang="en-CA" sz="900" dirty="0">
              <a:solidFill>
                <a:prstClr val="black"/>
              </a:solidFill>
              <a:ea typeface="MS PGothic" pitchFamily="34" charset="-128"/>
            </a:endParaRPr>
          </a:p>
        </p:txBody>
      </p:sp>
      <p:sp>
        <p:nvSpPr>
          <p:cNvPr id="158724" name="Rectangle 2"/>
          <p:cNvSpPr>
            <a:spLocks noGrp="1" noRot="1" noChangeAspect="1" noChangeArrowheads="1" noTextEdit="1"/>
          </p:cNvSpPr>
          <p:nvPr>
            <p:ph type="sldImg"/>
          </p:nvPr>
        </p:nvSpPr>
        <p:spPr bwMode="auto">
          <a:xfrm>
            <a:off x="1096963" y="677863"/>
            <a:ext cx="4684712" cy="35147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9" name="Rectangle 3"/>
          <p:cNvSpPr>
            <a:spLocks noGrp="1" noChangeArrowheads="1"/>
          </p:cNvSpPr>
          <p:nvPr>
            <p:ph type="body" idx="1"/>
          </p:nvPr>
        </p:nvSpPr>
        <p:spPr>
          <a:xfrm>
            <a:off x="677863" y="4419603"/>
            <a:ext cx="5484812" cy="45386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01" tIns="45051" rIns="90101" bIns="45051">
            <a:noAutofit/>
          </a:bodyPr>
          <a:lstStyle/>
          <a:p>
            <a:pPr>
              <a:defRPr/>
            </a:pPr>
            <a:r>
              <a:rPr lang="ru" sz="1200" b="1" i="0" dirty="0" smtClean="0">
                <a:solidFill>
                  <a:srgbClr val="000000"/>
                </a:solidFill>
              </a:rPr>
              <a:t>Заметки докладчика</a:t>
            </a:r>
          </a:p>
          <a:p>
            <a:pPr>
              <a:defRPr/>
            </a:pPr>
            <a:r>
              <a:rPr lang="ru" sz="1200" b="0" i="0" dirty="0" smtClean="0">
                <a:solidFill>
                  <a:srgbClr val="000000"/>
                </a:solidFill>
              </a:rPr>
              <a:t>Хроническое люмбаго имеет несколько потенциальных механизмов и поэтому может существовать «состояние смешанной боли», при котором сочетаются ноцицептивная и нейропатическая боль </a:t>
            </a:r>
            <a:r>
              <a:rPr lang="ru-RU" sz="1200" b="0" i="0" dirty="0" smtClean="0">
                <a:solidFill>
                  <a:srgbClr val="000000"/>
                </a:solidFill>
              </a:rPr>
              <a:t>и (или)</a:t>
            </a:r>
            <a:r>
              <a:rPr lang="ru" sz="1200" b="0" i="0" dirty="0" smtClean="0">
                <a:solidFill>
                  <a:srgbClr val="000000"/>
                </a:solidFill>
              </a:rPr>
              <a:t> боль при центральной сенсибилизации/дисфункциональная боль. Следовательно, медикаментозное и немедикаментозное лечение, которое действует лучше для конкретного пациента, вероятно, зависит от механизмов возникновения боли. Таким образом, оценка состояния пациента должна включать определение механизма(ов) возникновения боли. </a:t>
            </a:r>
          </a:p>
          <a:p>
            <a:pPr>
              <a:defRPr/>
            </a:pPr>
            <a:endParaRPr lang="en-CA" dirty="0"/>
          </a:p>
          <a:p>
            <a:pPr>
              <a:defRPr/>
            </a:pPr>
            <a:r>
              <a:rPr lang="ru" sz="1200" b="1" i="0" dirty="0" smtClean="0">
                <a:solidFill>
                  <a:srgbClr val="000000"/>
                </a:solidFill>
              </a:rPr>
              <a:t>Список литературы</a:t>
            </a:r>
          </a:p>
          <a:p>
            <a:pPr marL="0" marR="0" indent="0" algn="l" defTabSz="914400" rtl="0" eaLnBrk="1" fontAlgn="auto" latinLnBrk="0" hangingPunct="1">
              <a:spcBef>
                <a:spcPts val="0"/>
              </a:spcBef>
              <a:buClrTx/>
              <a:buSzTx/>
              <a:buFontTx/>
              <a:buNone/>
              <a:tabLst/>
              <a:defRPr/>
            </a:pPr>
            <a:r>
              <a:rPr lang="ru" sz="1200" b="0" i="0" dirty="0" smtClean="0">
                <a:solidFill>
                  <a:srgbClr val="000000"/>
                </a:solidFill>
              </a:rPr>
              <a:t>Manusov EG. Evaluation and diagnosis of low back pain. </a:t>
            </a:r>
            <a:r>
              <a:rPr lang="ru" sz="1200" b="0" i="1" dirty="0" smtClean="0">
                <a:solidFill>
                  <a:srgbClr val="000000"/>
                </a:solidFill>
              </a:rPr>
              <a:t>Prim Care </a:t>
            </a:r>
            <a:r>
              <a:rPr lang="ru" sz="1200" b="0" i="0" dirty="0" smtClean="0">
                <a:solidFill>
                  <a:srgbClr val="000000"/>
                </a:solidFill>
              </a:rPr>
              <a:t>2012; 39(1):471-9. </a:t>
            </a:r>
          </a:p>
          <a:p>
            <a:pPr marL="0" marR="0" indent="0" algn="l" defTabSz="914400" rtl="0" eaLnBrk="1" fontAlgn="auto" latinLnBrk="0" hangingPunct="1">
              <a:spcBef>
                <a:spcPts val="0"/>
              </a:spcBef>
              <a:buClrTx/>
              <a:buSzTx/>
              <a:buFontTx/>
              <a:buNone/>
              <a:tabLst/>
              <a:defRPr/>
            </a:pPr>
            <a:r>
              <a:rPr lang="ru" sz="1200" b="0" i="0" dirty="0" smtClean="0">
                <a:solidFill>
                  <a:srgbClr val="000000"/>
                </a:solidFill>
              </a:rPr>
              <a:t>Neblett R </a:t>
            </a:r>
            <a:r>
              <a:rPr lang="ru" sz="1200" b="0" i="1" dirty="0" smtClean="0">
                <a:solidFill>
                  <a:srgbClr val="000000"/>
                </a:solidFill>
              </a:rPr>
              <a:t>et al. </a:t>
            </a:r>
            <a:r>
              <a:rPr lang="ru" sz="1200" b="0" i="0" dirty="0" smtClean="0">
                <a:solidFill>
                  <a:srgbClr val="000000"/>
                </a:solidFill>
              </a:rPr>
              <a:t>The Central Sensitization Inventory (CSI): establishing clinically significant values for identifying central sensitivity syndromes in an outpatient chronic pain sample. </a:t>
            </a:r>
            <a:r>
              <a:rPr lang="ru" sz="1200" b="0" i="1" dirty="0" smtClean="0">
                <a:solidFill>
                  <a:srgbClr val="000000"/>
                </a:solidFill>
              </a:rPr>
              <a:t>J Pain</a:t>
            </a:r>
            <a:r>
              <a:rPr lang="ru" sz="1200" b="0" i="0" dirty="0" smtClean="0">
                <a:solidFill>
                  <a:srgbClr val="000000"/>
                </a:solidFill>
              </a:rPr>
              <a:t> 2013; 14(5):438-45. </a:t>
            </a:r>
          </a:p>
          <a:p>
            <a:pPr marL="0" marR="0" indent="0" algn="l" defTabSz="914400" rtl="0" eaLnBrk="1" fontAlgn="auto" latinLnBrk="0" hangingPunct="1">
              <a:spcBef>
                <a:spcPts val="0"/>
              </a:spcBef>
              <a:buClrTx/>
              <a:buSzTx/>
              <a:buFontTx/>
              <a:buNone/>
              <a:tabLst/>
              <a:defRPr/>
            </a:pPr>
            <a:r>
              <a:rPr lang="ru" sz="1200" b="0" i="0" dirty="0" smtClean="0">
                <a:solidFill>
                  <a:srgbClr val="000000"/>
                </a:solidFill>
              </a:rPr>
              <a:t>Vellucci R. Heterogeneity of chronic pain. </a:t>
            </a:r>
            <a:r>
              <a:rPr lang="ru" sz="1200" b="0" i="1" dirty="0" smtClean="0">
                <a:solidFill>
                  <a:srgbClr val="000000"/>
                </a:solidFill>
              </a:rPr>
              <a:t>Clin Drug Investig</a:t>
            </a:r>
            <a:r>
              <a:rPr lang="ru" sz="1200" b="0" i="0" dirty="0" smtClean="0">
                <a:solidFill>
                  <a:srgbClr val="000000"/>
                </a:solidFill>
              </a:rPr>
              <a:t> 2012; 32(Suppl 1):3-10.</a:t>
            </a:r>
          </a:p>
          <a:p>
            <a:pPr>
              <a:defRPr/>
            </a:pPr>
            <a:r>
              <a:rPr lang="ru" sz="1200" b="0" i="0" dirty="0" smtClean="0">
                <a:solidFill>
                  <a:srgbClr val="000000"/>
                </a:solidFill>
              </a:rPr>
              <a:t>Woolf CJ, Salter MW. Neuronal plasticity: increasing the gain in pain. </a:t>
            </a:r>
            <a:r>
              <a:rPr lang="ru" sz="1200" b="0" i="1" dirty="0" smtClean="0">
                <a:solidFill>
                  <a:srgbClr val="000000"/>
                </a:solidFill>
              </a:rPr>
              <a:t>Science</a:t>
            </a:r>
            <a:r>
              <a:rPr lang="ru" sz="1200" b="0" i="0" dirty="0" smtClean="0">
                <a:solidFill>
                  <a:srgbClr val="000000"/>
                </a:solidFill>
              </a:rPr>
              <a:t> 2000; 288(5472):1765-9.</a:t>
            </a:r>
          </a:p>
          <a:p>
            <a:pPr>
              <a:defRPr/>
            </a:pPr>
            <a:endParaRPr lang="en-CA" dirty="0"/>
          </a:p>
          <a:p>
            <a:pPr>
              <a:defRPr/>
            </a:pPr>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ru" sz="1200" b="1" i="0" dirty="0" smtClean="0">
                <a:solidFill>
                  <a:srgbClr val="000000"/>
                </a:solidFill>
              </a:rPr>
              <a:t>Заметки докладчика</a:t>
            </a:r>
          </a:p>
          <a:p>
            <a:pPr>
              <a:spcAft>
                <a:spcPts val="600"/>
              </a:spcAft>
              <a:defRPr/>
            </a:pPr>
            <a:r>
              <a:rPr lang="ru" sz="1200" b="0" i="0" dirty="0" smtClean="0">
                <a:solidFill>
                  <a:srgbClr val="000000"/>
                </a:solidFill>
              </a:rPr>
              <a:t>Патофизиология люмбаго комплексная. Термин </a:t>
            </a:r>
            <a:r>
              <a:rPr lang="ru" sz="1200" b="0" i="1" dirty="0" smtClean="0">
                <a:solidFill>
                  <a:srgbClr val="000000"/>
                </a:solidFill>
              </a:rPr>
              <a:t>смешанный болевой синдром</a:t>
            </a:r>
            <a:r>
              <a:rPr lang="ru" sz="1200" b="0" i="0" dirty="0" smtClean="0">
                <a:solidFill>
                  <a:srgbClr val="000000"/>
                </a:solidFill>
              </a:rPr>
              <a:t> часто используется для описания боли при люмбаго, потому что его формируют ноцицептивный и нейропатический компоненты.</a:t>
            </a:r>
          </a:p>
          <a:p>
            <a:pPr>
              <a:spcAft>
                <a:spcPts val="600"/>
              </a:spcAft>
            </a:pPr>
            <a:endParaRPr lang="en-CA" dirty="0" smtClean="0"/>
          </a:p>
          <a:p>
            <a:pPr>
              <a:spcAft>
                <a:spcPts val="600"/>
              </a:spcAft>
            </a:pPr>
            <a:r>
              <a:rPr lang="ru" sz="1200" b="1" i="0" dirty="0" smtClean="0">
                <a:solidFill>
                  <a:srgbClr val="000000"/>
                </a:solidFill>
              </a:rPr>
              <a:t>Список литературы</a:t>
            </a:r>
          </a:p>
          <a:p>
            <a:pPr marL="0" marR="0" indent="0" algn="l" defTabSz="914400" rtl="0" eaLnBrk="1" fontAlgn="auto" latinLnBrk="0" hangingPunct="1">
              <a:spcBef>
                <a:spcPts val="0"/>
              </a:spcBef>
              <a:spcAft>
                <a:spcPts val="600"/>
              </a:spcAft>
              <a:buClrTx/>
              <a:buSzTx/>
              <a:buFontTx/>
              <a:buNone/>
              <a:tabLst/>
              <a:defRPr/>
            </a:pPr>
            <a:r>
              <a:rPr lang="ru" sz="1200" b="0" i="0" dirty="0" smtClean="0">
                <a:solidFill>
                  <a:srgbClr val="000000"/>
                </a:solidFill>
              </a:rPr>
              <a:t>Freynhagen R, Baron R. The evaluation of neuropathic components in low back pain. </a:t>
            </a:r>
            <a:r>
              <a:rPr lang="ru" sz="1200" b="0" i="1" dirty="0" smtClean="0">
                <a:solidFill>
                  <a:srgbClr val="000000"/>
                </a:solidFill>
              </a:rPr>
              <a:t>Curr Pain Headache Rep </a:t>
            </a:r>
            <a:r>
              <a:rPr lang="ru" sz="1200" b="0" i="0" dirty="0" smtClean="0">
                <a:solidFill>
                  <a:srgbClr val="000000"/>
                </a:solidFill>
              </a:rPr>
              <a:t>2009; 13(3):185-90.</a:t>
            </a:r>
          </a:p>
          <a:p>
            <a:pPr>
              <a:spcAft>
                <a:spcPts val="600"/>
              </a:spcAft>
            </a:pPr>
            <a:endParaRPr lang="en-US" dirty="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xmlns="" val="245758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spcAft>
                <a:spcPts val="600"/>
              </a:spcAft>
            </a:pPr>
            <a:r>
              <a:rPr lang="ru" sz="1200" b="1" i="0" dirty="0" smtClean="0">
                <a:solidFill>
                  <a:srgbClr val="000000"/>
                </a:solidFill>
              </a:rPr>
              <a:t>Заметки докладчика</a:t>
            </a:r>
          </a:p>
          <a:p>
            <a:pPr>
              <a:spcAft>
                <a:spcPts val="600"/>
              </a:spcAft>
            </a:pPr>
            <a:r>
              <a:rPr lang="ru" sz="1200" b="0" i="0" dirty="0" smtClean="0">
                <a:solidFill>
                  <a:srgbClr val="000000"/>
                </a:solidFill>
              </a:rPr>
              <a:t>На этом слайде перечислены некоторые из постулатов одного из самых плодовитых авторов по этому вопросу (Feynhagen) о потенциальном нейропатическом механизме боли при люмбаго, в дополнение к классическому механизму возникновения боли при сжатии нервого корешка.</a:t>
            </a:r>
          </a:p>
          <a:p>
            <a:pPr>
              <a:spcAft>
                <a:spcPts val="600"/>
              </a:spcAft>
            </a:pPr>
            <a:endParaRPr lang="en-CA" dirty="0"/>
          </a:p>
          <a:p>
            <a:pPr>
              <a:spcAft>
                <a:spcPts val="600"/>
              </a:spcAft>
            </a:pPr>
            <a:r>
              <a:rPr lang="ru" sz="1200" b="1" i="0" dirty="0" smtClean="0">
                <a:solidFill>
                  <a:srgbClr val="000000"/>
                </a:solidFill>
              </a:rPr>
              <a:t>Список литературы</a:t>
            </a:r>
          </a:p>
          <a:p>
            <a:pPr>
              <a:spcAft>
                <a:spcPts val="600"/>
              </a:spcAft>
              <a:defRPr/>
            </a:pPr>
            <a:r>
              <a:rPr lang="ru" sz="1200" b="0" i="0" dirty="0" smtClean="0">
                <a:solidFill>
                  <a:srgbClr val="000000"/>
                </a:solidFill>
              </a:rPr>
              <a:t>Freynhagen R, Baron R. The evaluation of neuropathic components in low back pain. </a:t>
            </a:r>
            <a:r>
              <a:rPr lang="ru" sz="1200" b="0" i="1" dirty="0" smtClean="0">
                <a:solidFill>
                  <a:srgbClr val="000000"/>
                </a:solidFill>
              </a:rPr>
              <a:t>Curr Pain Headache Rep </a:t>
            </a:r>
            <a:r>
              <a:rPr lang="ru" sz="1200" b="0" i="0" dirty="0" smtClean="0">
                <a:solidFill>
                  <a:srgbClr val="000000"/>
                </a:solidFill>
              </a:rPr>
              <a:t>2009; 13(3):185-90.</a:t>
            </a:r>
          </a:p>
          <a:p>
            <a:pPr>
              <a:spcAft>
                <a:spcPts val="600"/>
              </a:spcAft>
            </a:pPr>
            <a:endParaRPr lang="en-US" noProof="0" dirty="0"/>
          </a:p>
        </p:txBody>
      </p:sp>
      <p:sp>
        <p:nvSpPr>
          <p:cNvPr id="4" name="3 Marcador de número de diapositiva"/>
          <p:cNvSpPr>
            <a:spLocks noGrp="1"/>
          </p:cNvSpPr>
          <p:nvPr>
            <p:ph type="sldNum" sz="quarter" idx="10"/>
          </p:nvPr>
        </p:nvSpPr>
        <p:spPr/>
        <p:txBody>
          <a:bodyPr/>
          <a:lstStyle/>
          <a:p>
            <a:fld id="{DA689E47-83EE-446D-8FEE-E38964249D21}" type="slidenum">
              <a:rPr lang="es-MX" smtClean="0">
                <a:solidFill>
                  <a:prstClr val="black"/>
                </a:solidFill>
              </a:rPr>
              <a:pPr/>
              <a:t>13</a:t>
            </a:fld>
            <a:endParaRPr lang="es-MX" dirty="0">
              <a:solidFill>
                <a:prstClr val="black"/>
              </a:solidFill>
            </a:endParaRPr>
          </a:p>
        </p:txBody>
      </p:sp>
    </p:spTree>
    <p:extLst>
      <p:ext uri="{BB962C8B-B14F-4D97-AF65-F5344CB8AC3E}">
        <p14:creationId xmlns:p14="http://schemas.microsoft.com/office/powerpoint/2010/main" xmlns="" val="75100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8490"/>
            <a:ext cx="5486400" cy="4982209"/>
          </a:xfrm>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Задайте вопрос, который показан на слайде, участникам для стимулирования дискуссии.</a:t>
            </a:r>
          </a:p>
          <a:p>
            <a:pPr>
              <a:spcBef>
                <a:spcPts val="0"/>
              </a:spcBef>
              <a:spcAft>
                <a:spcPts val="600"/>
              </a:spcAft>
            </a:pPr>
            <a:endParaRPr lang="en-US" dirty="0" smtClean="0"/>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14</a:t>
            </a:fld>
            <a:endParaRPr lang="es-MX" dirty="0"/>
          </a:p>
        </p:txBody>
      </p:sp>
    </p:spTree>
    <p:extLst>
      <p:ext uri="{BB962C8B-B14F-4D97-AF65-F5344CB8AC3E}">
        <p14:creationId xmlns:p14="http://schemas.microsoft.com/office/powerpoint/2010/main" xmlns="" val="328244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 sz="1200" b="1" i="0" dirty="0" smtClean="0">
                <a:solidFill>
                  <a:srgbClr val="000000"/>
                </a:solidFill>
              </a:rPr>
              <a:t>Заметки докладчика</a:t>
            </a:r>
          </a:p>
          <a:p>
            <a:pPr>
              <a:spcAft>
                <a:spcPts val="600"/>
              </a:spcAft>
            </a:pPr>
            <a:r>
              <a:rPr lang="ru" sz="1200" b="0" i="0" dirty="0" smtClean="0">
                <a:solidFill>
                  <a:srgbClr val="000000"/>
                </a:solidFill>
              </a:rPr>
              <a:t>Обследование 173 больных в 1975 году показало, что большинство (85 %) пациентов с люмбаго выздоравливает на восьмой неделе независимо от методов лечения. После 12 недель остаются устойчивые группы менее 10% больных, у которых прогресс болезни очень медленный. В целом, в большинстве случаев люмбаго является острым, доброкачественным, локальным и проходит со временем.</a:t>
            </a:r>
          </a:p>
          <a:p>
            <a:pPr>
              <a:spcAft>
                <a:spcPts val="600"/>
              </a:spcAft>
            </a:pPr>
            <a:endParaRPr lang="en-CA" dirty="0" smtClean="0"/>
          </a:p>
          <a:p>
            <a:pPr>
              <a:spcAft>
                <a:spcPts val="600"/>
              </a:spcAft>
            </a:pPr>
            <a:r>
              <a:rPr lang="ru" sz="1200" b="1" i="0" dirty="0" smtClean="0">
                <a:solidFill>
                  <a:srgbClr val="000000"/>
                </a:solidFill>
              </a:rPr>
              <a:t>Список литературы</a:t>
            </a:r>
          </a:p>
          <a:p>
            <a:pPr marL="0" marR="0" indent="0" algn="l" defTabSz="914400" rtl="0" eaLnBrk="1" fontAlgn="auto" latinLnBrk="0" hangingPunct="1">
              <a:lnSpc>
                <a:spcPct val="100000"/>
              </a:lnSpc>
              <a:spcBef>
                <a:spcPts val="0"/>
              </a:spcBef>
              <a:spcAft>
                <a:spcPts val="0"/>
              </a:spcAft>
              <a:buClrTx/>
              <a:buSzTx/>
              <a:buFontTx/>
              <a:buNone/>
              <a:tabLst/>
              <a:defRPr/>
            </a:pPr>
            <a:r>
              <a:rPr lang="ru" sz="1200" b="0" i="0" dirty="0" smtClean="0">
                <a:solidFill>
                  <a:srgbClr val="000000"/>
                </a:solidFill>
              </a:rPr>
              <a:t>Gunn CC </a:t>
            </a:r>
            <a:r>
              <a:rPr lang="ru" sz="1200" b="0" i="1" dirty="0" smtClean="0">
                <a:solidFill>
                  <a:srgbClr val="000000"/>
                </a:solidFill>
              </a:rPr>
              <a:t>et al. </a:t>
            </a:r>
            <a:r>
              <a:rPr lang="ru" sz="1200" b="0" i="0" dirty="0" smtClean="0">
                <a:solidFill>
                  <a:srgbClr val="000000"/>
                </a:solidFill>
              </a:rPr>
              <a:t>Dry needling of muscle motor points for chronic low-back pain: a randomized clinical trial with long-term follow-up. </a:t>
            </a:r>
            <a:r>
              <a:rPr lang="ru" sz="1200" b="0" i="1" dirty="0" smtClean="0">
                <a:solidFill>
                  <a:srgbClr val="000000"/>
                </a:solidFill>
              </a:rPr>
              <a:t>Spine (Phila Pa 1976) </a:t>
            </a:r>
            <a:r>
              <a:rPr lang="ru" sz="1200" b="0" i="0" dirty="0" smtClean="0">
                <a:solidFill>
                  <a:srgbClr val="000000"/>
                </a:solidFill>
              </a:rPr>
              <a:t>1980; 5(3):279-91.</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15</a:t>
            </a:fld>
            <a:endParaRPr lang="es-MX" dirty="0">
              <a:solidFill>
                <a:prstClr val="black"/>
              </a:solidFill>
            </a:endParaRPr>
          </a:p>
        </p:txBody>
      </p:sp>
    </p:spTree>
    <p:extLst>
      <p:ext uri="{BB962C8B-B14F-4D97-AF65-F5344CB8AC3E}">
        <p14:creationId xmlns:p14="http://schemas.microsoft.com/office/powerpoint/2010/main" xmlns="" val="272100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00"/>
              </a:spcAft>
            </a:pPr>
            <a:r>
              <a:rPr lang="ru" sz="1100" b="1" i="0" dirty="0" smtClean="0">
                <a:solidFill>
                  <a:srgbClr val="000000"/>
                </a:solidFill>
              </a:rPr>
              <a:t>Заметки докладчика</a:t>
            </a:r>
          </a:p>
          <a:p>
            <a:pPr>
              <a:spcAft>
                <a:spcPts val="600"/>
              </a:spcAft>
            </a:pPr>
            <a:r>
              <a:rPr lang="ru" sz="1100" b="0" i="0" dirty="0" smtClean="0">
                <a:solidFill>
                  <a:srgbClr val="000000"/>
                </a:solidFill>
              </a:rPr>
              <a:t>На этом слайде показана схема ведения больных при люмбаго и корешковой боли Британского общества боли. Это согласованное руководство обеспечивает обзор передовой практики в области ведения больных с хроническим люмбаго, отражая неоднородность боли при люмбаго. Большинство руководств рассматривали только один аспект ухода, поэтому они имели разногласия и, возможно, ухудшали качество медицинской помощи. Кроме того некоторые из доказательств являются субъективным и низкого качества. Схема ведения больных при люмбаго Британского общества боли это междисциплинарная работа с участием пациентов. </a:t>
            </a:r>
          </a:p>
          <a:p>
            <a:pPr>
              <a:spcAft>
                <a:spcPts val="600"/>
              </a:spcAft>
            </a:pPr>
            <a:r>
              <a:rPr lang="ru" sz="1100" b="0" i="0" dirty="0" smtClean="0">
                <a:solidFill>
                  <a:srgbClr val="000000"/>
                </a:solidFill>
              </a:rPr>
              <a:t>В схеме описаны различные варианты люмбаго и перечислены возможные причины. Учитывая высокую заболеваемость люмбаго, цель была сосредоточиться на первичном медицинском обслуживании, где наибольший объем пациентов. Включение (в схему) корешковой боли дает возможность раннего лечения, потенциально избегая хирургического лечения. </a:t>
            </a:r>
          </a:p>
          <a:p>
            <a:pPr>
              <a:spcAft>
                <a:spcPts val="600"/>
              </a:spcAft>
            </a:pPr>
            <a:r>
              <a:rPr lang="ru" sz="1100" b="0" i="0" dirty="0" smtClean="0">
                <a:solidFill>
                  <a:srgbClr val="000000"/>
                </a:solidFill>
              </a:rPr>
              <a:t>Схема рекомендует самопомощь и раннюю оценку состояния пациента. Схема рекомендует обращение к ряду мероприятий, которые требуют времени, тесного межпрофессионального сотрудничества и биопсихосоциального обеспечения для пациентов, которые не реагируют на лечение. Схема использует поэтапный подход к лечению, который позволяет пациентам сделать осознанный выбор варианта лечения. Схема дает клиницистам четкие указания о вариантах ведения больных и рекомендует оптимальные методы для обеспечения последовательности и получения оптимальных результатов.</a:t>
            </a:r>
          </a:p>
          <a:p>
            <a:pPr>
              <a:spcAft>
                <a:spcPts val="600"/>
              </a:spcAft>
            </a:pPr>
            <a:endParaRPr lang="en-CA" sz="1100" dirty="0" smtClean="0"/>
          </a:p>
          <a:p>
            <a:pPr>
              <a:spcAft>
                <a:spcPts val="600"/>
              </a:spcAft>
            </a:pPr>
            <a:r>
              <a:rPr lang="ru" sz="1100" b="1" i="0" dirty="0" smtClean="0">
                <a:solidFill>
                  <a:srgbClr val="000000"/>
                </a:solidFill>
              </a:rPr>
              <a:t>Список литературы</a:t>
            </a:r>
          </a:p>
          <a:p>
            <a:pPr>
              <a:spcAft>
                <a:spcPts val="600"/>
              </a:spcAft>
            </a:pPr>
            <a:r>
              <a:rPr lang="ru" sz="1100" b="0" i="0" dirty="0" smtClean="0">
                <a:solidFill>
                  <a:srgbClr val="000000"/>
                </a:solidFill>
              </a:rPr>
              <a:t>Lee J </a:t>
            </a:r>
            <a:r>
              <a:rPr lang="ru" sz="1100" b="0" i="1" dirty="0" smtClean="0">
                <a:solidFill>
                  <a:srgbClr val="000000"/>
                </a:solidFill>
              </a:rPr>
              <a:t>et al. </a:t>
            </a:r>
            <a:r>
              <a:rPr lang="ru" sz="1100" b="0" i="0" dirty="0" smtClean="0">
                <a:solidFill>
                  <a:srgbClr val="000000"/>
                </a:solidFill>
              </a:rPr>
              <a:t>Low back and radicular pain: a pathway for care developed by the British Pain Society. </a:t>
            </a:r>
            <a:r>
              <a:rPr lang="ru" sz="1100" b="0" i="1" dirty="0" smtClean="0">
                <a:solidFill>
                  <a:srgbClr val="000000"/>
                </a:solidFill>
              </a:rPr>
              <a:t>Br J Anaesth</a:t>
            </a:r>
            <a:r>
              <a:rPr lang="ru" sz="1100" b="0" i="0" dirty="0" smtClean="0">
                <a:solidFill>
                  <a:srgbClr val="000000"/>
                </a:solidFill>
              </a:rPr>
              <a:t> 2013; 111(2):112-20.</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16</a:t>
            </a:fld>
            <a:endParaRPr lang="es-MX" dirty="0">
              <a:solidFill>
                <a:prstClr val="black"/>
              </a:solidFill>
            </a:endParaRPr>
          </a:p>
        </p:txBody>
      </p:sp>
    </p:spTree>
    <p:extLst>
      <p:ext uri="{BB962C8B-B14F-4D97-AF65-F5344CB8AC3E}">
        <p14:creationId xmlns:p14="http://schemas.microsoft.com/office/powerpoint/2010/main" xmlns="" val="261048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Задайте вопрос, который показан на слайде, участникам для стимулирования дискуссии.</a:t>
            </a:r>
          </a:p>
        </p:txBody>
      </p:sp>
      <p:sp>
        <p:nvSpPr>
          <p:cNvPr id="4" name="Slide Number Placeholder 3"/>
          <p:cNvSpPr>
            <a:spLocks noGrp="1"/>
          </p:cNvSpPr>
          <p:nvPr>
            <p:ph type="sldNum" sz="quarter" idx="10"/>
          </p:nvPr>
        </p:nvSpPr>
        <p:spPr/>
        <p:txBody>
          <a:bodyPr/>
          <a:lstStyle/>
          <a:p>
            <a:fld id="{EFE8784B-3E46-4D8A-B7C7-681B694BEE2E}" type="slidenum">
              <a:rPr lang="es-MX" smtClean="0"/>
              <a:pPr/>
              <a:t>17</a:t>
            </a:fld>
            <a:endParaRPr lang="es-MX" dirty="0"/>
          </a:p>
        </p:txBody>
      </p:sp>
    </p:spTree>
    <p:extLst>
      <p:ext uri="{BB962C8B-B14F-4D97-AF65-F5344CB8AC3E}">
        <p14:creationId xmlns:p14="http://schemas.microsoft.com/office/powerpoint/2010/main" xmlns="" val="271100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444E0A-8B3D-4221-8808-5A4AB2E2269F}" type="slidenum">
              <a:rPr lang="en-US">
                <a:solidFill>
                  <a:prstClr val="black"/>
                </a:solidFill>
              </a:rPr>
              <a:pPr eaLnBrk="1" hangingPunct="1"/>
              <a:t>18</a:t>
            </a:fld>
            <a:endParaRPr lang="en-US" dirty="0">
              <a:solidFill>
                <a:prstClr val="black"/>
              </a:solidFill>
            </a:endParaRPr>
          </a:p>
        </p:txBody>
      </p:sp>
      <p:sp>
        <p:nvSpPr>
          <p:cNvPr id="147459" name="Slide Image Placeholder 1"/>
          <p:cNvSpPr>
            <a:spLocks noGrp="1" noRot="1" noChangeAspect="1" noTextEdit="1"/>
          </p:cNvSpPr>
          <p:nvPr>
            <p:ph type="sldImg"/>
          </p:nvPr>
        </p:nvSpPr>
        <p:spPr>
          <a:ln/>
        </p:spPr>
      </p:sp>
      <p:sp>
        <p:nvSpPr>
          <p:cNvPr id="147460" name="Notes Placeholder 2"/>
          <p:cNvSpPr>
            <a:spLocks noGrp="1"/>
          </p:cNvSpPr>
          <p:nvPr>
            <p:ph type="body" idx="1"/>
          </p:nvPr>
        </p:nvSpPr>
        <p:spPr>
          <a:xfrm>
            <a:off x="685800" y="4428491"/>
            <a:ext cx="5486400" cy="4770100"/>
          </a:xfrm>
          <a:noFill/>
        </p:spPr>
        <p:txBody>
          <a:bodyPr>
            <a:normAutofit fontScale="92500" lnSpcReduction="10000"/>
          </a:bodyPr>
          <a:lstStyle/>
          <a:p>
            <a:pPr>
              <a:lnSpc>
                <a:spcPct val="110000"/>
              </a:lnSpc>
              <a:spcBef>
                <a:spcPct val="0"/>
              </a:spcBef>
              <a:spcAft>
                <a:spcPts val="600"/>
              </a:spcAft>
            </a:pPr>
            <a:r>
              <a:rPr lang="ru" sz="1200" b="1" i="0" dirty="0" smtClean="0">
                <a:solidFill>
                  <a:srgbClr val="000000"/>
                </a:solidFill>
              </a:rPr>
              <a:t>Заметки докладчика</a:t>
            </a:r>
          </a:p>
          <a:p>
            <a:pPr>
              <a:lnSpc>
                <a:spcPct val="110000"/>
              </a:lnSpc>
              <a:spcBef>
                <a:spcPct val="0"/>
              </a:spcBef>
              <a:spcAft>
                <a:spcPts val="600"/>
              </a:spcAft>
            </a:pPr>
            <a:r>
              <a:rPr lang="ru" sz="1200" b="0" i="0" dirty="0" smtClean="0">
                <a:solidFill>
                  <a:srgbClr val="000000"/>
                </a:solidFill>
              </a:rPr>
              <a:t>Клиническая категория «красные метки» включает в себя небольшой процент пациентов, которые демонстрируют «красные метки» - признаки, которые указывают на серьезные основное заболевание, такие как злокачественная опухоль, инфекционные процессы в позвоночнике, компрессионный перелом позвоночника, синдром конского хвоста или анкилозирующий спондилит.   Пациенты с тяжелым или прогрессирующим неврологическим дефектом, также включены в эту категорию. Показатели потенциально серьезных причин острого люмбаго включают недавние серьезные травмы или травмы средней тяжести у пациентов старше 50 лет, иммуносупрессию, внутривенное употребление наркотических препаратов или злоупотребление ими, пожилой возраст (старше 70 лет) и остеопороз.   Эти пациенты требуют немедленного осбледования </a:t>
            </a:r>
            <a:r>
              <a:rPr lang="ru-RU" sz="1200" b="0" i="0" dirty="0" smtClean="0">
                <a:solidFill>
                  <a:srgbClr val="000000"/>
                </a:solidFill>
              </a:rPr>
              <a:t>и (или)</a:t>
            </a:r>
            <a:r>
              <a:rPr lang="ru" sz="1200" b="0" i="0" dirty="0" smtClean="0">
                <a:solidFill>
                  <a:srgbClr val="000000"/>
                </a:solidFill>
              </a:rPr>
              <a:t> направления к специалисту. </a:t>
            </a:r>
          </a:p>
          <a:p>
            <a:pPr>
              <a:lnSpc>
                <a:spcPct val="110000"/>
              </a:lnSpc>
              <a:spcBef>
                <a:spcPct val="0"/>
              </a:spcBef>
              <a:spcAft>
                <a:spcPts val="600"/>
              </a:spcAft>
            </a:pPr>
            <a:r>
              <a:rPr lang="ru" sz="1200" b="0" i="0" dirty="0" smtClean="0">
                <a:solidFill>
                  <a:srgbClr val="000000"/>
                </a:solidFill>
              </a:rPr>
              <a:t>Диагностическое обследование может включать обычные лабораторные тесты (основная метаболическая панель, развёрнутый анализ крови), скорость оседания эритроцитов, C - реактивный белок, определение человеческого лейкоцитарного антигена В27, электрофорез сыворотки крови или мочи, электромиография и определение скорости проводимости нерва. Магнитно-резонансная томография как правило, считается начальным методом выбора визуализации для пациентов с красными метками. Ведение больных с красными метками состоит из лечения основного заболевания. Когда диагностировано конкретное основное заболевание, для планирования лечения могут понадобиться дополнительные методы визуализации.</a:t>
            </a:r>
          </a:p>
          <a:p>
            <a:pPr eaLnBrk="1" hangingPunct="1">
              <a:lnSpc>
                <a:spcPct val="110000"/>
              </a:lnSpc>
              <a:spcBef>
                <a:spcPct val="0"/>
              </a:spcBef>
              <a:spcAft>
                <a:spcPts val="600"/>
              </a:spcAft>
            </a:pPr>
            <a:endParaRPr lang="en-US" b="1" dirty="0" smtClean="0">
              <a:ea typeface="MS PGothic" pitchFamily="34" charset="-128"/>
            </a:endParaRPr>
          </a:p>
          <a:p>
            <a:pPr eaLnBrk="1" hangingPunct="1">
              <a:lnSpc>
                <a:spcPct val="110000"/>
              </a:lnSpc>
              <a:spcBef>
                <a:spcPct val="0"/>
              </a:spcBef>
              <a:spcAft>
                <a:spcPts val="600"/>
              </a:spcAft>
            </a:pPr>
            <a:r>
              <a:rPr lang="ru" sz="1200" b="1" i="0" dirty="0" smtClean="0">
                <a:solidFill>
                  <a:srgbClr val="000000"/>
                </a:solidFill>
              </a:rPr>
              <a:t>Список литературы</a:t>
            </a:r>
          </a:p>
          <a:p>
            <a:pPr marL="0" marR="0" indent="0" defTabSz="914400" rtl="0" eaLnBrk="1" fontAlgn="auto" latinLnBrk="0" hangingPunct="1">
              <a:lnSpc>
                <a:spcPct val="110000"/>
              </a:lnSpc>
              <a:spcBef>
                <a:spcPct val="0"/>
              </a:spcBef>
              <a:spcAft>
                <a:spcPts val="600"/>
              </a:spcAft>
              <a:buClrTx/>
              <a:buSzTx/>
              <a:buFontTx/>
              <a:buNone/>
              <a:tabLst/>
              <a:defRPr/>
            </a:pPr>
            <a:r>
              <a:rPr lang="ru" sz="1200" b="0" i="0" dirty="0" smtClean="0">
                <a:solidFill>
                  <a:srgbClr val="000000"/>
                </a:solidFill>
              </a:rPr>
              <a:t>Forseen SE, Corey AS. Clinical decision support and acute low back pain: </a:t>
            </a:r>
            <a:r>
              <a:rPr lang="es" sz="1200" dirty="0" smtClean="0"/>
              <a:t/>
            </a:r>
            <a:br>
              <a:rPr lang="es" sz="1200" dirty="0" smtClean="0"/>
            </a:br>
            <a:r>
              <a:rPr lang="ru" sz="1200" b="0" i="0" dirty="0" smtClean="0">
                <a:solidFill>
                  <a:srgbClr val="000000"/>
                </a:solidFill>
              </a:rPr>
              <a:t>evidence-based order sets. </a:t>
            </a:r>
            <a:r>
              <a:rPr lang="ru" sz="1200" b="0" i="1" dirty="0" smtClean="0">
                <a:solidFill>
                  <a:srgbClr val="000000"/>
                </a:solidFill>
              </a:rPr>
              <a:t>J Am Coll Radiol</a:t>
            </a:r>
            <a:r>
              <a:rPr lang="ru" sz="1200" b="0" i="0" dirty="0" smtClean="0">
                <a:solidFill>
                  <a:srgbClr val="000000"/>
                </a:solidFill>
              </a:rPr>
              <a:t> 2012; 9(10):704-12.</a:t>
            </a:r>
          </a:p>
        </p:txBody>
      </p:sp>
      <p:sp>
        <p:nvSpPr>
          <p:cNvPr id="147461"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48EC857-BE68-49D4-AD03-EF4897BCD3B9}" type="slidenum">
              <a:rPr lang="en-US" sz="1200">
                <a:solidFill>
                  <a:prstClr val="black"/>
                </a:solidFill>
                <a:latin typeface="Calibri" pitchFamily="34" charset="0"/>
              </a:rPr>
              <a:pPr algn="r" eaLnBrk="1" hangingPunct="1"/>
              <a:t>18</a:t>
            </a:fld>
            <a:endParaRPr lang="en-US" sz="1200" dirty="0">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00"/>
              </a:spcAft>
            </a:pPr>
            <a:r>
              <a:rPr lang="ru" sz="1200" b="1" i="0" dirty="0" smtClean="0">
                <a:solidFill>
                  <a:srgbClr val="000000"/>
                </a:solidFill>
              </a:rPr>
              <a:t>Заметки докладчика</a:t>
            </a:r>
          </a:p>
          <a:p>
            <a:pPr>
              <a:spcAft>
                <a:spcPts val="600"/>
              </a:spcAft>
            </a:pPr>
            <a:r>
              <a:rPr lang="ru" sz="1200" b="0" i="0" dirty="0" smtClean="0">
                <a:solidFill>
                  <a:srgbClr val="000000"/>
                </a:solidFill>
              </a:rPr>
              <a:t>Острое люмбаго часто является неспецифическим и поэтому не имеет определенной причины. На этом слайде перечислены некоторые из основных клинических причин возникновения люмбаго.</a:t>
            </a:r>
          </a:p>
          <a:p>
            <a:pPr>
              <a:spcAft>
                <a:spcPts val="600"/>
              </a:spcAft>
            </a:pPr>
            <a:r>
              <a:rPr lang="ru" sz="1200" b="0" i="0" dirty="0" smtClean="0">
                <a:solidFill>
                  <a:srgbClr val="000000"/>
                </a:solidFill>
              </a:rPr>
              <a:t>Хотя большинство пациентов выздоравливает быстро и с минимальным лечением, необходима правильная оценка состояния для выявления редких случаев серьезной основной патологии. Некоторые красные метки требуют агрессивного лечения или направления к специалисту, в то время как другие менее требовательны. Серьезные красные метки включают значительные травмы, связанные с возрастом</a:t>
            </a:r>
            <a:r>
              <a:rPr lang="es" sz="1200" dirty="0" smtClean="0"/>
              <a:t/>
            </a:r>
            <a:br>
              <a:rPr lang="es" sz="1200" dirty="0" smtClean="0"/>
            </a:br>
            <a:r>
              <a:rPr lang="ru" sz="1200" b="0" i="0" dirty="0" smtClean="0">
                <a:solidFill>
                  <a:srgbClr val="000000"/>
                </a:solidFill>
              </a:rPr>
              <a:t> (травмы, связанные с падением с высоты или автомобильной аварией у молодых пациентов, или травмы от незначительного падения или поднятия тяжести у пациентов с остеопорозом или возможным остеопорозом), значительным или прогрессивным двигательным или сенсорным дефектом, впервые выявленным недержанием кишечника или мочевого пузыря или задержка мочеиспускания, потеря тонуса анального сфинктера, седловидная блокада, рак с метастазами в кости в анамнезе, и подозрение на спинальную инфекцию. </a:t>
            </a:r>
          </a:p>
          <a:p>
            <a:pPr>
              <a:spcAft>
                <a:spcPts val="600"/>
              </a:spcAft>
            </a:pPr>
            <a:endParaRPr lang="en-CA" dirty="0" smtClean="0">
              <a:ea typeface="ＭＳ Ｐゴシック" pitchFamily="34" charset="-128"/>
            </a:endParaRPr>
          </a:p>
          <a:p>
            <a:pPr>
              <a:spcAft>
                <a:spcPts val="600"/>
              </a:spcAft>
            </a:pPr>
            <a:r>
              <a:rPr lang="ru" sz="1200" b="1" i="0" dirty="0" smtClean="0">
                <a:solidFill>
                  <a:srgbClr val="000000"/>
                </a:solidFill>
              </a:rPr>
              <a:t>Список литературы</a:t>
            </a:r>
          </a:p>
          <a:p>
            <a:pPr marL="0" marR="0" indent="0" algn="l" defTabSz="914400" rtl="0" eaLnBrk="1" fontAlgn="auto" latinLnBrk="0" hangingPunct="1">
              <a:spcBef>
                <a:spcPts val="0"/>
              </a:spcBef>
              <a:spcAft>
                <a:spcPts val="600"/>
              </a:spcAft>
              <a:buClrTx/>
              <a:buSzTx/>
              <a:buFontTx/>
              <a:buNone/>
              <a:tabLst/>
              <a:defRPr/>
            </a:pPr>
            <a:r>
              <a:rPr lang="ru" sz="1200" b="0" i="0" dirty="0" smtClean="0">
                <a:solidFill>
                  <a:srgbClr val="000000"/>
                </a:solidFill>
              </a:rPr>
              <a:t>Casazza BA. Diagnosis and treatment of acute low back pain. </a:t>
            </a:r>
            <a:r>
              <a:rPr lang="ru" sz="1200" b="0" i="1" dirty="0" smtClean="0">
                <a:solidFill>
                  <a:srgbClr val="000000"/>
                </a:solidFill>
              </a:rPr>
              <a:t>Am Fam Physician </a:t>
            </a:r>
            <a:r>
              <a:rPr lang="ru" sz="1200" b="0" i="0" dirty="0" smtClean="0">
                <a:solidFill>
                  <a:srgbClr val="000000"/>
                </a:solidFill>
              </a:rPr>
              <a:t>2012; 85(4):343-50.</a:t>
            </a:r>
          </a:p>
          <a:p>
            <a:pPr marL="0" marR="0" indent="0" algn="l" defTabSz="914400" rtl="0" eaLnBrk="1" fontAlgn="auto" latinLnBrk="0" hangingPunct="1">
              <a:spcBef>
                <a:spcPts val="0"/>
              </a:spcBef>
              <a:spcAft>
                <a:spcPts val="600"/>
              </a:spcAft>
              <a:buClrTx/>
              <a:buSzTx/>
              <a:buFontTx/>
              <a:buNone/>
              <a:tabLst/>
              <a:defRPr/>
            </a:pPr>
            <a:endParaRPr lang="en-CA" b="1" i="1"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altLang="en-US" b="1" dirty="0" smtClean="0"/>
              <a:t>Примечания докладчика</a:t>
            </a:r>
            <a:endParaRPr lang="en-CA" altLang="en-US" b="1" dirty="0" smtClean="0"/>
          </a:p>
          <a:p>
            <a:r>
              <a:rPr lang="ru-RU" dirty="0" smtClean="0"/>
              <a:t>Пожалуйста, представьте членов комитета по разработке</a:t>
            </a:r>
            <a:r>
              <a:rPr lang="en-CA" altLang="en-US" dirty="0" smtClean="0"/>
              <a:t>.</a:t>
            </a:r>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spcAft>
                <a:spcPts val="600"/>
              </a:spcAft>
            </a:pPr>
            <a:r>
              <a:rPr lang="ru" sz="1200" b="1" i="0" dirty="0" smtClean="0">
                <a:solidFill>
                  <a:srgbClr val="000000"/>
                </a:solidFill>
              </a:rPr>
              <a:t>Заметки докладчика</a:t>
            </a:r>
          </a:p>
          <a:p>
            <a:pPr eaLnBrk="1" hangingPunct="1">
              <a:spcBef>
                <a:spcPct val="0"/>
              </a:spcBef>
              <a:spcAft>
                <a:spcPts val="600"/>
              </a:spcAft>
            </a:pPr>
            <a:r>
              <a:rPr lang="ru" sz="1200" b="0" i="0" dirty="0" smtClean="0">
                <a:solidFill>
                  <a:srgbClr val="000000"/>
                </a:solidFill>
              </a:rPr>
              <a:t>Freynhagen и др. (2006 год) использовали скрининговый опросник для выявления нейропатической боли painDETECT для </a:t>
            </a:r>
            <a:r>
              <a:rPr lang="es" sz="1200" dirty="0" smtClean="0"/>
              <a:t/>
            </a:r>
            <a:br>
              <a:rPr lang="es" sz="1200" dirty="0" smtClean="0"/>
            </a:br>
            <a:r>
              <a:rPr lang="ru" sz="1200" b="0" i="0" dirty="0" smtClean="0">
                <a:solidFill>
                  <a:srgbClr val="000000"/>
                </a:solidFill>
              </a:rPr>
              <a:t>опроса 8000 немецких пациентов, страдающих от хронического люмбаго и выяснили, что 37% больных страдали в основном от нейропатической боли.</a:t>
            </a:r>
          </a:p>
          <a:p>
            <a:pPr eaLnBrk="1" hangingPunct="1">
              <a:spcBef>
                <a:spcPct val="0"/>
              </a:spcBef>
              <a:spcAft>
                <a:spcPts val="600"/>
              </a:spcAft>
            </a:pPr>
            <a:endParaRPr lang="en-US" b="1" dirty="0" smtClean="0"/>
          </a:p>
          <a:p>
            <a:pPr eaLnBrk="1" hangingPunct="1">
              <a:spcBef>
                <a:spcPct val="0"/>
              </a:spcBef>
              <a:spcAft>
                <a:spcPts val="600"/>
              </a:spcAft>
            </a:pPr>
            <a:r>
              <a:rPr lang="ru" sz="1200" b="1" i="0" dirty="0" smtClean="0">
                <a:solidFill>
                  <a:srgbClr val="000000"/>
                </a:solidFill>
              </a:rPr>
              <a:t>Список литературы</a:t>
            </a:r>
          </a:p>
          <a:p>
            <a:pPr>
              <a:spcAft>
                <a:spcPts val="600"/>
              </a:spcAft>
            </a:pPr>
            <a:r>
              <a:rPr lang="ru" sz="1200" b="0" i="0" dirty="0" smtClean="0">
                <a:solidFill>
                  <a:srgbClr val="000000"/>
                </a:solidFill>
              </a:rPr>
              <a:t>Freynhagen R </a:t>
            </a:r>
            <a:r>
              <a:rPr lang="ru" sz="1200" b="0" i="1" dirty="0" smtClean="0">
                <a:solidFill>
                  <a:srgbClr val="000000"/>
                </a:solidFill>
              </a:rPr>
              <a:t>et al. </a:t>
            </a:r>
            <a:r>
              <a:rPr lang="ru" sz="1200" b="0" i="0" dirty="0" smtClean="0">
                <a:solidFill>
                  <a:srgbClr val="000000"/>
                </a:solidFill>
              </a:rPr>
              <a:t>painDETECT: a new screening questionnaire to identify neuropathic components in patients with back pain. </a:t>
            </a:r>
            <a:r>
              <a:rPr lang="ru" sz="1200" b="0" i="1" dirty="0" smtClean="0">
                <a:solidFill>
                  <a:srgbClr val="000000"/>
                </a:solidFill>
              </a:rPr>
              <a:t>Curr Med Res Opin</a:t>
            </a:r>
            <a:r>
              <a:rPr lang="ru" sz="1200" b="0" i="0" dirty="0" smtClean="0">
                <a:solidFill>
                  <a:srgbClr val="000000"/>
                </a:solidFill>
              </a:rPr>
              <a:t> 2006; 22(10):1911-20.</a:t>
            </a:r>
          </a:p>
          <a:p>
            <a:pPr>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20</a:t>
            </a:fld>
            <a:endParaRPr lang="es-MX" dirty="0">
              <a:solidFill>
                <a:prstClr val="black"/>
              </a:solidFill>
            </a:endParaRPr>
          </a:p>
        </p:txBody>
      </p:sp>
    </p:spTree>
    <p:extLst>
      <p:ext uri="{BB962C8B-B14F-4D97-AF65-F5344CB8AC3E}">
        <p14:creationId xmlns:p14="http://schemas.microsoft.com/office/powerpoint/2010/main" xmlns="" val="3427538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060450" y="677863"/>
            <a:ext cx="4722813" cy="3543300"/>
          </a:xfrm>
          <a:ln/>
        </p:spPr>
      </p:sp>
      <p:sp>
        <p:nvSpPr>
          <p:cNvPr id="73732" name="Rectangle 3"/>
          <p:cNvSpPr>
            <a:spLocks noGrp="1" noChangeArrowheads="1"/>
          </p:cNvSpPr>
          <p:nvPr>
            <p:ph type="body" idx="1"/>
          </p:nvPr>
        </p:nvSpPr>
        <p:spPr>
          <a:xfrm>
            <a:off x="676295" y="4419647"/>
            <a:ext cx="5247781" cy="4876753"/>
          </a:xfrm>
          <a:ln/>
        </p:spPr>
        <p:txBody>
          <a:bodyPr lIns="90111" tIns="45056" rIns="90111" bIns="45056">
            <a:normAutofit fontScale="92500"/>
          </a:bodyPr>
          <a:lstStyle/>
          <a:p>
            <a:pPr>
              <a:lnSpc>
                <a:spcPct val="110000"/>
              </a:lnSpc>
              <a:spcAft>
                <a:spcPts val="600"/>
              </a:spcAft>
            </a:pPr>
            <a:r>
              <a:rPr lang="ru" sz="1200" b="1" i="0" dirty="0" smtClean="0">
                <a:solidFill>
                  <a:srgbClr val="000000"/>
                </a:solidFill>
              </a:rPr>
              <a:t>Заметки докладчика</a:t>
            </a:r>
          </a:p>
          <a:p>
            <a:pPr>
              <a:lnSpc>
                <a:spcPct val="110000"/>
              </a:lnSpc>
              <a:spcAft>
                <a:spcPts val="600"/>
              </a:spcAft>
            </a:pPr>
            <a:r>
              <a:rPr lang="ru" sz="1200" b="0" i="0" dirty="0" smtClean="0">
                <a:solidFill>
                  <a:srgbClr val="000000"/>
                </a:solidFill>
              </a:rPr>
              <a:t>Словесное описание боли может быть важной подсказкой о патофизиологических механизмах боли. Нейропатическая боль часто описывается как жжение, пощипывание или удары электрическим током. Ощущения покалывания или онемения также часто упоминаются при нейропатической боли.</a:t>
            </a:r>
          </a:p>
          <a:p>
            <a:pPr>
              <a:lnSpc>
                <a:spcPct val="110000"/>
              </a:lnSpc>
            </a:pPr>
            <a:r>
              <a:rPr lang="ru" sz="1200" b="0" i="0" dirty="0" smtClean="0">
                <a:solidFill>
                  <a:srgbClr val="000000"/>
                </a:solidFill>
              </a:rPr>
              <a:t>Методы скрининга нейропатической боли главным образом основаны на общем словесном описании боли, хотя некоторые способы скрининга также включают в себя простые прикроватные тесты. Примерами последних являются Шкала оценки </a:t>
            </a:r>
            <a:r>
              <a:rPr lang="ru-RU" sz="1200" b="0" i="0" dirty="0" err="1" smtClean="0">
                <a:solidFill>
                  <a:srgbClr val="000000"/>
                </a:solidFill>
              </a:rPr>
              <a:t>нейропатич</a:t>
            </a:r>
            <a:r>
              <a:rPr lang="ru" sz="1200" b="0" i="0" dirty="0" smtClean="0">
                <a:solidFill>
                  <a:srgbClr val="000000"/>
                </a:solidFill>
              </a:rPr>
              <a:t>еских симтомов и признаков (LANSS) и Опросник для выявления нейропатической боли из четырех вопросов (DN4), которые с приблизительной точностью 80% и 90% (по сравнению с экспертной клинической оценкой), соответственно, выявляют пациентов с нейропатической болью. Хотя скрининговые методы могут быть полезны, они не являются заменой для хорошей клинической оценки и не являются диагностическими методами.</a:t>
            </a:r>
          </a:p>
          <a:p>
            <a:pPr>
              <a:lnSpc>
                <a:spcPct val="110000"/>
              </a:lnSpc>
              <a:spcAft>
                <a:spcPts val="600"/>
              </a:spcAft>
            </a:pPr>
            <a:endParaRPr lang="en-GB" sz="1200" dirty="0" smtClean="0"/>
          </a:p>
          <a:p>
            <a:pPr>
              <a:lnSpc>
                <a:spcPct val="110000"/>
              </a:lnSpc>
              <a:spcAft>
                <a:spcPts val="600"/>
              </a:spcAft>
            </a:pPr>
            <a:r>
              <a:rPr lang="ru" sz="1200" b="1" i="0" dirty="0" smtClean="0">
                <a:solidFill>
                  <a:srgbClr val="000000"/>
                </a:solidFill>
              </a:rPr>
              <a:t>Список литературы </a:t>
            </a:r>
          </a:p>
          <a:p>
            <a:pPr marL="0" lvl="2">
              <a:lnSpc>
                <a:spcPct val="110000"/>
              </a:lnSpc>
              <a:spcAft>
                <a:spcPts val="600"/>
              </a:spcAft>
            </a:pPr>
            <a:r>
              <a:rPr lang="ru" sz="1200" b="0" i="0" dirty="0" smtClean="0">
                <a:solidFill>
                  <a:srgbClr val="000000"/>
                </a:solidFill>
              </a:rPr>
              <a:t>Baron R </a:t>
            </a:r>
            <a:r>
              <a:rPr lang="ru" sz="1200" b="0" i="1" dirty="0" smtClean="0">
                <a:solidFill>
                  <a:srgbClr val="000000"/>
                </a:solidFill>
              </a:rPr>
              <a:t>et al. </a:t>
            </a:r>
            <a:r>
              <a:rPr lang="ru" sz="1200" b="0" i="0" dirty="0" smtClean="0">
                <a:solidFill>
                  <a:srgbClr val="000000"/>
                </a:solidFill>
              </a:rPr>
              <a:t>Neuropathic pain: diagnosis, pathophysiological mechanisms, and treatment. </a:t>
            </a:r>
            <a:r>
              <a:rPr lang="ru" sz="1200" b="0" i="1" dirty="0" smtClean="0">
                <a:solidFill>
                  <a:srgbClr val="000000"/>
                </a:solidFill>
              </a:rPr>
              <a:t>Lancet Neurol </a:t>
            </a:r>
            <a:r>
              <a:rPr lang="ru" sz="1200" b="0" i="0" dirty="0" smtClean="0">
                <a:solidFill>
                  <a:srgbClr val="000000"/>
                </a:solidFill>
              </a:rPr>
              <a:t>2010; 9(8):807-19.</a:t>
            </a:r>
          </a:p>
          <a:p>
            <a:pPr marL="0" marR="0" indent="0" algn="l" defTabSz="914400" rtl="0" eaLnBrk="1" fontAlgn="auto" latinLnBrk="0" hangingPunct="1">
              <a:lnSpc>
                <a:spcPct val="110000"/>
              </a:lnSpc>
              <a:spcBef>
                <a:spcPts val="0"/>
              </a:spcBef>
              <a:spcAft>
                <a:spcPts val="600"/>
              </a:spcAft>
              <a:buClrTx/>
              <a:buSzTx/>
              <a:buFontTx/>
              <a:buNone/>
              <a:tabLst/>
              <a:defRPr/>
            </a:pPr>
            <a:r>
              <a:rPr lang="ru" sz="1200" b="0" i="0" dirty="0" smtClean="0">
                <a:solidFill>
                  <a:srgbClr val="000000"/>
                </a:solidFill>
              </a:rPr>
              <a:t>Bennett MI </a:t>
            </a:r>
            <a:r>
              <a:rPr lang="ru" sz="1200" b="0" i="1" dirty="0" smtClean="0">
                <a:solidFill>
                  <a:srgbClr val="000000"/>
                </a:solidFill>
              </a:rPr>
              <a:t>et al. </a:t>
            </a:r>
            <a:r>
              <a:rPr lang="ru" sz="1200" b="0" i="0" dirty="0" smtClean="0">
                <a:solidFill>
                  <a:srgbClr val="000000"/>
                </a:solidFill>
              </a:rPr>
              <a:t>Using screening tools to identify neuropathic pain. </a:t>
            </a:r>
            <a:r>
              <a:rPr lang="ru" sz="1200" b="0" i="1" dirty="0" smtClean="0">
                <a:solidFill>
                  <a:srgbClr val="000000"/>
                </a:solidFill>
              </a:rPr>
              <a:t>Pain</a:t>
            </a:r>
            <a:r>
              <a:rPr lang="ru" sz="1200" b="0" i="0" dirty="0" smtClean="0">
                <a:solidFill>
                  <a:srgbClr val="000000"/>
                </a:solidFill>
              </a:rPr>
              <a:t> 2007; 127(3):199-203.</a:t>
            </a:r>
          </a:p>
          <a:p>
            <a:pPr>
              <a:lnSpc>
                <a:spcPct val="110000"/>
              </a:lnSpc>
              <a:spcAft>
                <a:spcPts val="600"/>
              </a:spcAft>
            </a:pPr>
            <a:r>
              <a:rPr lang="ru" sz="1200" b="0" i="0" dirty="0" smtClean="0">
                <a:solidFill>
                  <a:srgbClr val="000000"/>
                </a:solidFill>
              </a:rPr>
              <a:t>Gilron I </a:t>
            </a:r>
            <a:r>
              <a:rPr lang="ru" sz="1200" b="0" i="1" dirty="0" smtClean="0">
                <a:solidFill>
                  <a:srgbClr val="000000"/>
                </a:solidFill>
              </a:rPr>
              <a:t>et al. </a:t>
            </a:r>
            <a:r>
              <a:rPr lang="ru" sz="1200" b="0" i="0" dirty="0" smtClean="0">
                <a:solidFill>
                  <a:srgbClr val="000000"/>
                </a:solidFill>
              </a:rPr>
              <a:t>Neuropathic pain: a practical guide for the clinician. </a:t>
            </a:r>
            <a:r>
              <a:rPr lang="ru" sz="1200" b="0" i="1" dirty="0" smtClean="0">
                <a:solidFill>
                  <a:srgbClr val="000000"/>
                </a:solidFill>
              </a:rPr>
              <a:t>CMAJ</a:t>
            </a:r>
            <a:r>
              <a:rPr lang="ru" sz="1200" b="0" i="0" dirty="0" smtClean="0">
                <a:solidFill>
                  <a:srgbClr val="000000"/>
                </a:solidFill>
              </a:rPr>
              <a:t> 2006; 175(3):265-75.</a:t>
            </a:r>
          </a:p>
          <a:p>
            <a:pPr>
              <a:lnSpc>
                <a:spcPct val="110000"/>
              </a:lnSpc>
              <a:spcAft>
                <a:spcPts val="600"/>
              </a:spcAft>
            </a:pPr>
            <a:endParaRPr lang="en-CA" b="1" dirty="0" smtClean="0"/>
          </a:p>
          <a:p>
            <a:pPr>
              <a:lnSpc>
                <a:spcPct val="110000"/>
              </a:lnSpc>
              <a:spcAft>
                <a:spcPts val="600"/>
              </a:spcAft>
            </a:pPr>
            <a:endParaRPr lang="en-US" dirty="0"/>
          </a:p>
        </p:txBody>
      </p:sp>
      <p:sp>
        <p:nvSpPr>
          <p:cNvPr id="75780" name="Rectangle 7"/>
          <p:cNvSpPr>
            <a:spLocks noGrp="1" noChangeArrowheads="1"/>
          </p:cNvSpPr>
          <p:nvPr>
            <p:ph type="sldNum" sz="quarter" idx="5"/>
          </p:nvPr>
        </p:nvSpPr>
        <p:spPr>
          <a:xfrm>
            <a:off x="3878330" y="8814781"/>
            <a:ext cx="2972004" cy="464316"/>
          </a:xfrm>
          <a:noFill/>
        </p:spPr>
        <p:txBody>
          <a:bodyPr/>
          <a:lstStyle/>
          <a:p>
            <a:fld id="{F91C4B29-D6E2-FA4F-B002-D831C95C6018}" type="slidenum">
              <a:rPr lang="en-GB">
                <a:solidFill>
                  <a:prstClr val="black"/>
                </a:solidFill>
              </a:rPr>
              <a:pPr/>
              <a:t>21</a:t>
            </a:fld>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2879"/>
            <a:ext cx="5486400" cy="4183380"/>
          </a:xfrm>
        </p:spPr>
        <p:txBody>
          <a:bodyPr/>
          <a:lstStyle/>
          <a:p>
            <a:pPr eaLnBrk="1" hangingPunct="1">
              <a:lnSpc>
                <a:spcPct val="110000"/>
              </a:lnSpc>
              <a:spcBef>
                <a:spcPct val="0"/>
              </a:spcBef>
            </a:pPr>
            <a:r>
              <a:rPr lang="ru" sz="1200" b="1" i="0" dirty="0" smtClean="0">
                <a:solidFill>
                  <a:srgbClr val="000000"/>
                </a:solidFill>
              </a:rPr>
              <a:t>Заметки докладчика</a:t>
            </a:r>
          </a:p>
          <a:p>
            <a:pPr eaLnBrk="1" hangingPunct="1">
              <a:lnSpc>
                <a:spcPct val="110000"/>
              </a:lnSpc>
              <a:spcBef>
                <a:spcPct val="0"/>
              </a:spcBef>
            </a:pPr>
            <a:r>
              <a:rPr lang="ru" sz="1200" b="0" i="0" dirty="0" smtClean="0">
                <a:solidFill>
                  <a:srgbClr val="000000"/>
                </a:solidFill>
              </a:rPr>
              <a:t>На этом слайде приведены методы скрининга, которые используется в настоящее время для выявления нейропатической боли.</a:t>
            </a:r>
          </a:p>
          <a:p>
            <a:pPr eaLnBrk="1" hangingPunct="1">
              <a:lnSpc>
                <a:spcPct val="110000"/>
              </a:lnSpc>
              <a:spcBef>
                <a:spcPct val="0"/>
              </a:spcBef>
            </a:pPr>
            <a:r>
              <a:rPr lang="ru" sz="1200" b="0" i="0" dirty="0" smtClean="0">
                <a:solidFill>
                  <a:srgbClr val="000000"/>
                </a:solidFill>
              </a:rPr>
              <a:t>Методы скрининга нейропатической боли главным образом основаны на общем словесном описании боли, хотя некоторые способы скрининга также включают в себя простые прикроватные тесты. Примерами последних являются Шкала боли LANSS и Опросник DN4, которые с приблизительной точностью 80 % для LANSS и 90 % для DN4 (по сравнению с экспертной клинической оценкой), выявляют пациентов с нейропатической болью. Cкрининговые методы не являются заменой для хорошей клинической оценки и не являются диагностическими методами.</a:t>
            </a:r>
          </a:p>
          <a:p>
            <a:endParaRPr lang="en-CA" dirty="0" smtClean="0"/>
          </a:p>
          <a:p>
            <a:r>
              <a:rPr lang="ru" sz="1200" b="1" i="0" dirty="0" smtClean="0">
                <a:solidFill>
                  <a:srgbClr val="000000"/>
                </a:solidFill>
              </a:rPr>
              <a:t>Список литературы</a:t>
            </a:r>
          </a:p>
          <a:p>
            <a:r>
              <a:rPr lang="ru" sz="1200" b="0" i="0" dirty="0" smtClean="0">
                <a:solidFill>
                  <a:srgbClr val="000000"/>
                </a:solidFill>
              </a:rPr>
              <a:t>Bennett MI </a:t>
            </a:r>
            <a:r>
              <a:rPr lang="ru" sz="1200" b="0" i="1" dirty="0" smtClean="0">
                <a:solidFill>
                  <a:srgbClr val="000000"/>
                </a:solidFill>
              </a:rPr>
              <a:t>et al. </a:t>
            </a:r>
            <a:r>
              <a:rPr lang="ru" sz="1200" b="0" i="0" dirty="0" smtClean="0">
                <a:solidFill>
                  <a:srgbClr val="000000"/>
                </a:solidFill>
              </a:rPr>
              <a:t>Using screening tools to identify neuropathic pain. </a:t>
            </a:r>
            <a:r>
              <a:rPr lang="ru" sz="1200" b="0" i="1" dirty="0" smtClean="0">
                <a:solidFill>
                  <a:srgbClr val="000000"/>
                </a:solidFill>
              </a:rPr>
              <a:t>Pain</a:t>
            </a:r>
            <a:r>
              <a:rPr lang="ru" sz="1200" b="0" i="0" dirty="0" smtClean="0">
                <a:solidFill>
                  <a:srgbClr val="000000"/>
                </a:solidFill>
              </a:rPr>
              <a:t> 2007; 127(3):199-203.</a:t>
            </a:r>
          </a:p>
          <a:p>
            <a:r>
              <a:rPr lang="ru" sz="1200" b="0" i="0" dirty="0" smtClean="0">
                <a:solidFill>
                  <a:srgbClr val="000000"/>
                </a:solidFill>
              </a:rPr>
              <a:t>Haanpää M </a:t>
            </a:r>
            <a:r>
              <a:rPr lang="ru" sz="1200" b="0" i="1" dirty="0" smtClean="0">
                <a:solidFill>
                  <a:srgbClr val="000000"/>
                </a:solidFill>
              </a:rPr>
              <a:t>et al. </a:t>
            </a:r>
            <a:r>
              <a:rPr lang="ru" sz="1200" b="0" i="0" dirty="0" smtClean="0">
                <a:solidFill>
                  <a:srgbClr val="000000"/>
                </a:solidFill>
              </a:rPr>
              <a:t>NeuPSIG guidelines on neuropathic pain assessment. </a:t>
            </a:r>
            <a:r>
              <a:rPr lang="ru" sz="1200" b="0" i="1" dirty="0" smtClean="0">
                <a:solidFill>
                  <a:srgbClr val="000000"/>
                </a:solidFill>
              </a:rPr>
              <a:t>Pain </a:t>
            </a:r>
            <a:r>
              <a:rPr lang="ru" sz="1200" b="0" i="0" dirty="0" smtClean="0">
                <a:solidFill>
                  <a:srgbClr val="000000"/>
                </a:solidFill>
              </a:rPr>
              <a:t>2011; 152(1):14-27. </a:t>
            </a:r>
          </a:p>
          <a:p>
            <a:endParaRPr lang="en-CA" dirty="0"/>
          </a:p>
          <a:p>
            <a:endParaRPr lang="en-CA"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xmlns="" val="3250072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Задайте вопрос, который показан на слайде, участникам для стимулирования дискуссии.</a:t>
            </a:r>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23</a:t>
            </a:fld>
            <a:endParaRPr lang="es-MX" dirty="0"/>
          </a:p>
        </p:txBody>
      </p:sp>
    </p:spTree>
    <p:extLst>
      <p:ext uri="{BB962C8B-B14F-4D97-AF65-F5344CB8AC3E}">
        <p14:creationId xmlns:p14="http://schemas.microsoft.com/office/powerpoint/2010/main" xmlns="" val="4148704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BE99C50-D0CD-496A-BA2A-624EBFD744FC}" type="slidenum">
              <a:rPr lang="en-US">
                <a:solidFill>
                  <a:prstClr val="black"/>
                </a:solidFill>
              </a:rPr>
              <a:pPr/>
              <a:t>24</a:t>
            </a:fld>
            <a:endParaRPr lang="en-US" dirty="0">
              <a:solidFill>
                <a:prstClr val="black"/>
              </a:solidFill>
            </a:endParaRPr>
          </a:p>
        </p:txBody>
      </p:sp>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p:txBody>
          <a:bodyPr/>
          <a:lstStyle/>
          <a:p>
            <a:pPr>
              <a:spcBef>
                <a:spcPct val="0"/>
              </a:spcBef>
              <a:spcAft>
                <a:spcPts val="600"/>
              </a:spcAft>
            </a:pPr>
            <a:r>
              <a:rPr lang="ru" sz="1200" b="1" i="0" dirty="0" smtClean="0">
                <a:solidFill>
                  <a:srgbClr val="000000"/>
                </a:solidFill>
              </a:rPr>
              <a:t>Заметки докладчика</a:t>
            </a:r>
          </a:p>
          <a:p>
            <a:pPr>
              <a:spcBef>
                <a:spcPct val="0"/>
              </a:spcBef>
              <a:spcAft>
                <a:spcPts val="600"/>
              </a:spcAft>
            </a:pPr>
            <a:r>
              <a:rPr lang="ru" sz="1200" b="0" i="0" dirty="0" smtClean="0">
                <a:solidFill>
                  <a:srgbClr val="000000"/>
                </a:solidFill>
              </a:rPr>
              <a:t>Этот слайд содержит рекомендации Национального института здоровья и качества медицинской помощи Великобритании (NICE = National Institute for Health and Care Excellence) по диспансерному наблюдению за пациентами с острым люмбаго. Эти рекомендации обычно применяются, если состояние пациента не указывает, что оценку следует проводить в течение более короткого периода времени. В связи с этим клиницисты могут рассмотреть группы риска, если боль сохраняется при наличии адекватного лечения: дети и подростки, женщины младше 30 лет, мужчины старше 60 лет, пациенты с конкретными сопутствующими заболеваниями (например, диабет) и пациенты с ослабленным иммунитетом  Следует также оценить психосоциальные факторы риска.</a:t>
            </a:r>
          </a:p>
          <a:p>
            <a:pPr>
              <a:spcBef>
                <a:spcPct val="0"/>
              </a:spcBef>
              <a:spcAft>
                <a:spcPts val="600"/>
              </a:spcAft>
            </a:pPr>
            <a:endParaRPr lang="en-CA" dirty="0" smtClean="0">
              <a:ea typeface="MS PGothic" pitchFamily="34" charset="-128"/>
            </a:endParaRPr>
          </a:p>
          <a:p>
            <a:pPr marL="0" indent="0">
              <a:spcBef>
                <a:spcPct val="0"/>
              </a:spcBef>
              <a:spcAft>
                <a:spcPts val="600"/>
              </a:spcAft>
              <a:buFont typeface="Arial" charset="0"/>
              <a:buNone/>
            </a:pPr>
            <a:r>
              <a:rPr lang="ru" sz="1200" b="1" i="0" dirty="0" smtClean="0">
                <a:solidFill>
                  <a:srgbClr val="000000"/>
                </a:solidFill>
              </a:rPr>
              <a:t>Список литературы</a:t>
            </a:r>
          </a:p>
          <a:p>
            <a:pPr>
              <a:spcAft>
                <a:spcPts val="600"/>
              </a:spcAft>
            </a:pPr>
            <a:r>
              <a:rPr lang="ru" sz="1200" b="0" i="0" dirty="0" smtClean="0">
                <a:solidFill>
                  <a:srgbClr val="000000"/>
                </a:solidFill>
              </a:rPr>
              <a:t>Ochoa G. In: Díaz Barriga JS, Gamarra AI (eds). </a:t>
            </a:r>
            <a:r>
              <a:rPr lang="ru" sz="1200" b="0" i="1" dirty="0" smtClean="0">
                <a:solidFill>
                  <a:srgbClr val="000000"/>
                </a:solidFill>
              </a:rPr>
              <a:t>Libro Dolor Musculoesquelético. </a:t>
            </a:r>
            <a:r>
              <a:rPr lang="ru" sz="1200" b="0" i="0" dirty="0" smtClean="0">
                <a:solidFill>
                  <a:srgbClr val="000000"/>
                </a:solidFill>
              </a:rPr>
              <a:t>Asociacion Colombiana para el Estudio del Dolor, ACED; Bogotá, Colombia: 2010.</a:t>
            </a:r>
          </a:p>
          <a:p>
            <a:pPr>
              <a:spcAft>
                <a:spcPts val="600"/>
              </a:spcAft>
            </a:pPr>
            <a:r>
              <a:rPr lang="ru" sz="1200" b="0" i="0" u="none" dirty="0" smtClean="0">
                <a:solidFill>
                  <a:srgbClr val="000000"/>
                </a:solidFill>
              </a:rPr>
              <a:t>Savigny P </a:t>
            </a:r>
            <a:r>
              <a:rPr lang="ru" sz="1200" b="0" i="1" u="none" dirty="0" smtClean="0">
                <a:solidFill>
                  <a:srgbClr val="000000"/>
                </a:solidFill>
              </a:rPr>
              <a:t>et al. Low Back Pain: Early Management of Persistent Non-specific Low Back Pain. </a:t>
            </a:r>
            <a:r>
              <a:rPr lang="ru" sz="1200" b="0" i="0" u="none" dirty="0" smtClean="0">
                <a:solidFill>
                  <a:srgbClr val="000000"/>
                </a:solidFill>
              </a:rPr>
              <a:t>National Collaborating Centre for Primary Care and Royal College of General Practitioners; London, UK: 2009.</a:t>
            </a:r>
          </a:p>
          <a:p>
            <a:pPr marL="171450" indent="-171450">
              <a:spcBef>
                <a:spcPct val="0"/>
              </a:spcBef>
              <a:spcAft>
                <a:spcPts val="600"/>
              </a:spcAft>
              <a:buFont typeface="Arial" charset="0"/>
              <a:buChar char="•"/>
            </a:pPr>
            <a:endParaRPr lang="en-CA" b="1" dirty="0"/>
          </a:p>
        </p:txBody>
      </p:sp>
      <p:sp>
        <p:nvSpPr>
          <p:cNvPr id="183300"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D1B84339-6D5A-4A9E-9104-FE412FA8448F}" type="slidenum">
              <a:rPr lang="en-US" sz="1200">
                <a:solidFill>
                  <a:prstClr val="black"/>
                </a:solidFill>
                <a:latin typeface="Calibri" pitchFamily="34" charset="0"/>
              </a:rPr>
              <a:pPr algn="r"/>
              <a:t>24</a:t>
            </a:fld>
            <a:endParaRPr lang="en-US" sz="1200" dirty="0">
              <a:solidFill>
                <a:prstClr val="black"/>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 sz="1200" b="1" i="0" dirty="0" smtClean="0">
                <a:solidFill>
                  <a:srgbClr val="000000"/>
                </a:solidFill>
              </a:rPr>
              <a:t>Заметки докладчика</a:t>
            </a:r>
          </a:p>
          <a:p>
            <a:pPr>
              <a:spcAft>
                <a:spcPts val="600"/>
              </a:spcAft>
            </a:pPr>
            <a:r>
              <a:rPr lang="ru" sz="1200" b="0" i="0" dirty="0" smtClean="0">
                <a:solidFill>
                  <a:srgbClr val="000000"/>
                </a:solidFill>
              </a:rPr>
              <a:t>На этом слайде показаны рекомендации Британского общества боли по диспансерному наблюдению за пациентами с острым люмбаго. Это согласованное руководство обеспечивает обзор передовой практики в области ведения больных с хронической болью в спине отражая неоднородность боли при люмбаго. Схема ведения больных при люмбаго Британского общества боли это междисциплинарная работа с участием пациентов. </a:t>
            </a:r>
          </a:p>
          <a:p>
            <a:pPr>
              <a:spcAft>
                <a:spcPts val="600"/>
              </a:spcAft>
            </a:pPr>
            <a:endParaRPr lang="en-CA" dirty="0" smtClean="0"/>
          </a:p>
          <a:p>
            <a:pPr>
              <a:spcAft>
                <a:spcPts val="600"/>
              </a:spcAft>
            </a:pPr>
            <a:r>
              <a:rPr lang="ru" sz="1200" b="1" i="0" dirty="0" smtClean="0">
                <a:solidFill>
                  <a:srgbClr val="000000"/>
                </a:solidFill>
              </a:rPr>
              <a:t>Список литературы</a:t>
            </a:r>
          </a:p>
          <a:p>
            <a:pPr>
              <a:spcAft>
                <a:spcPts val="600"/>
              </a:spcAft>
            </a:pPr>
            <a:r>
              <a:rPr lang="ru" sz="1200" b="0" i="0" dirty="0" smtClean="0">
                <a:solidFill>
                  <a:srgbClr val="000000"/>
                </a:solidFill>
              </a:rPr>
              <a:t>Lee J </a:t>
            </a:r>
            <a:r>
              <a:rPr lang="ru" sz="1200" b="0" i="1" dirty="0" smtClean="0">
                <a:solidFill>
                  <a:srgbClr val="000000"/>
                </a:solidFill>
              </a:rPr>
              <a:t>et al. </a:t>
            </a:r>
            <a:r>
              <a:rPr lang="ru" sz="1200" b="0" i="0" dirty="0" smtClean="0">
                <a:solidFill>
                  <a:srgbClr val="000000"/>
                </a:solidFill>
              </a:rPr>
              <a:t>Low back and radicular pain: a pathway for care developed by the British Pain Society. </a:t>
            </a:r>
            <a:r>
              <a:rPr lang="ru" sz="1200" b="0" i="1" dirty="0" smtClean="0">
                <a:solidFill>
                  <a:srgbClr val="000000"/>
                </a:solidFill>
              </a:rPr>
              <a:t>Br J Anaesth</a:t>
            </a:r>
            <a:r>
              <a:rPr lang="ru" sz="1200" b="0" i="0" dirty="0" smtClean="0">
                <a:solidFill>
                  <a:srgbClr val="000000"/>
                </a:solidFill>
              </a:rPr>
              <a:t> 2013; 111(2):112-20.</a:t>
            </a:r>
          </a:p>
          <a:p>
            <a:endParaRPr lang="en-CA" b="1"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25</a:t>
            </a:fld>
            <a:endParaRPr lang="es-MX" dirty="0">
              <a:solidFill>
                <a:prstClr val="black"/>
              </a:solidFill>
            </a:endParaRPr>
          </a:p>
        </p:txBody>
      </p:sp>
    </p:spTree>
    <p:extLst>
      <p:ext uri="{BB962C8B-B14F-4D97-AF65-F5344CB8AC3E}">
        <p14:creationId xmlns:p14="http://schemas.microsoft.com/office/powerpoint/2010/main" xmlns="" val="4109002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Задайте вопрос, который показан на слайде, участникам для стимулирования дискуссии.</a:t>
            </a:r>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26</a:t>
            </a:fld>
            <a:endParaRPr lang="es-MX" dirty="0"/>
          </a:p>
        </p:txBody>
      </p:sp>
    </p:spTree>
    <p:extLst>
      <p:ext uri="{BB962C8B-B14F-4D97-AF65-F5344CB8AC3E}">
        <p14:creationId xmlns:p14="http://schemas.microsoft.com/office/powerpoint/2010/main" xmlns="" val="2111172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10000"/>
              </a:lnSpc>
              <a:spcAft>
                <a:spcPts val="600"/>
              </a:spcAft>
            </a:pPr>
            <a:r>
              <a:rPr lang="ru" sz="1200" b="1" i="0" dirty="0" smtClean="0">
                <a:solidFill>
                  <a:srgbClr val="000000"/>
                </a:solidFill>
              </a:rPr>
              <a:t>Заметки докладчика</a:t>
            </a:r>
          </a:p>
          <a:p>
            <a:pPr>
              <a:lnSpc>
                <a:spcPct val="110000"/>
              </a:lnSpc>
              <a:spcAft>
                <a:spcPts val="600"/>
              </a:spcAft>
            </a:pPr>
            <a:r>
              <a:rPr lang="ru" sz="1200" b="0" i="0" dirty="0" smtClean="0">
                <a:solidFill>
                  <a:srgbClr val="000000"/>
                </a:solidFill>
              </a:rPr>
              <a:t>Клиницисты должны искать так называемые желтые метки, чтобы выявить пациентов с риском развития хронического люмбаго. Желтые метки - это характеристики пациента, которые могут указывать </a:t>
            </a:r>
            <a:r>
              <a:rPr lang="es" sz="1200" dirty="0" smtClean="0"/>
              <a:t/>
            </a:r>
            <a:br>
              <a:rPr lang="es" sz="1200" dirty="0" smtClean="0"/>
            </a:br>
            <a:r>
              <a:rPr lang="ru" sz="1200" b="0" i="0" dirty="0" smtClean="0">
                <a:solidFill>
                  <a:srgbClr val="000000"/>
                </a:solidFill>
              </a:rPr>
              <a:t>на долгосрочные проблемы, требующие большего внимания врача, особенно в том, что касается возвращения пациента на работу. </a:t>
            </a:r>
          </a:p>
          <a:p>
            <a:pPr>
              <a:lnSpc>
                <a:spcPct val="110000"/>
              </a:lnSpc>
              <a:spcAft>
                <a:spcPts val="600"/>
              </a:spcAft>
            </a:pPr>
            <a:r>
              <a:rPr lang="ru" sz="1200" b="0" i="0" dirty="0" smtClean="0">
                <a:solidFill>
                  <a:srgbClr val="000000"/>
                </a:solidFill>
              </a:rPr>
              <a:t>Желтые метки включают в себя: </a:t>
            </a:r>
          </a:p>
          <a:p>
            <a:pPr marL="180975" indent="-95250">
              <a:lnSpc>
                <a:spcPct val="110000"/>
              </a:lnSpc>
              <a:spcAft>
                <a:spcPts val="300"/>
              </a:spcAft>
              <a:buFont typeface="Arial" pitchFamily="34" charset="0"/>
              <a:buChar char="•"/>
            </a:pPr>
            <a:r>
              <a:rPr lang="ru" sz="1200" b="0" i="0" dirty="0" smtClean="0">
                <a:solidFill>
                  <a:srgbClr val="000000"/>
                </a:solidFill>
              </a:rPr>
              <a:t>Пессимистическое отношение к боли, чрезмерный страх передвижения и активности, и малая надежда на улучшение</a:t>
            </a:r>
          </a:p>
          <a:p>
            <a:pPr marL="180975" indent="-95250">
              <a:lnSpc>
                <a:spcPct val="110000"/>
              </a:lnSpc>
              <a:spcAft>
                <a:spcPts val="300"/>
              </a:spcAft>
              <a:buFont typeface="Arial" pitchFamily="34" charset="0"/>
              <a:buChar char="•"/>
            </a:pPr>
            <a:r>
              <a:rPr lang="ru" sz="1200" b="0" i="0" dirty="0" smtClean="0">
                <a:solidFill>
                  <a:srgbClr val="000000"/>
                </a:solidFill>
              </a:rPr>
              <a:t>Проблемы, связанные с работой (например, неудовлетворенность, конфликты)</a:t>
            </a:r>
          </a:p>
          <a:p>
            <a:pPr marL="180975" indent="-95250">
              <a:lnSpc>
                <a:spcPct val="110000"/>
              </a:lnSpc>
              <a:spcAft>
                <a:spcPts val="300"/>
              </a:spcAft>
              <a:buFont typeface="Arial" pitchFamily="34" charset="0"/>
              <a:buChar char="•"/>
            </a:pPr>
            <a:r>
              <a:rPr lang="ru" sz="1200" b="0" i="0" dirty="0" smtClean="0">
                <a:solidFill>
                  <a:srgbClr val="000000"/>
                </a:solidFill>
              </a:rPr>
              <a:t>Эмоциональные проблемы (например, депрессия, тревога, беспокойство)</a:t>
            </a:r>
          </a:p>
          <a:p>
            <a:pPr marL="180975" indent="-95250">
              <a:lnSpc>
                <a:spcPct val="110000"/>
              </a:lnSpc>
              <a:spcAft>
                <a:spcPts val="300"/>
              </a:spcAft>
              <a:buFont typeface="Arial" pitchFamily="34" charset="0"/>
              <a:buChar char="•"/>
            </a:pPr>
            <a:r>
              <a:rPr lang="ru" sz="1200" b="0" i="0" dirty="0" smtClean="0">
                <a:solidFill>
                  <a:srgbClr val="000000"/>
                </a:solidFill>
              </a:rPr>
              <a:t>Генерализированная боль (например, головная боль, усталость, головокружение)</a:t>
            </a:r>
          </a:p>
          <a:p>
            <a:pPr marL="180975" indent="-95250">
              <a:lnSpc>
                <a:spcPct val="110000"/>
              </a:lnSpc>
              <a:spcAft>
                <a:spcPts val="300"/>
              </a:spcAft>
              <a:buFont typeface="Arial" pitchFamily="34" charset="0"/>
              <a:buChar char="•"/>
            </a:pPr>
            <a:r>
              <a:rPr lang="ru" sz="1200" b="0" i="0" dirty="0" smtClean="0">
                <a:solidFill>
                  <a:srgbClr val="000000"/>
                </a:solidFill>
              </a:rPr>
              <a:t>Желание пассивного лечения, слабая активность</a:t>
            </a:r>
          </a:p>
          <a:p>
            <a:pPr marL="180975" indent="-95250">
              <a:lnSpc>
                <a:spcPct val="110000"/>
              </a:lnSpc>
              <a:spcAft>
                <a:spcPts val="300"/>
              </a:spcAft>
              <a:buFont typeface="Arial" pitchFamily="34" charset="0"/>
              <a:buChar char="•"/>
            </a:pPr>
            <a:r>
              <a:rPr lang="ru" sz="1200" b="0" i="0" dirty="0" smtClean="0">
                <a:solidFill>
                  <a:srgbClr val="000000"/>
                </a:solidFill>
              </a:rPr>
              <a:t>Предыдущие эпизоды люмбаго, которые наблюдались в течение длительного периода времени</a:t>
            </a:r>
          </a:p>
          <a:p>
            <a:pPr marL="180975" indent="-95250">
              <a:lnSpc>
                <a:spcPct val="110000"/>
              </a:lnSpc>
              <a:spcAft>
                <a:spcPts val="300"/>
              </a:spcAft>
              <a:buFont typeface="Arial" pitchFamily="34" charset="0"/>
              <a:buChar char="•"/>
            </a:pPr>
            <a:endParaRPr lang="en-CA" dirty="0"/>
          </a:p>
          <a:p>
            <a:pPr>
              <a:lnSpc>
                <a:spcPct val="110000"/>
              </a:lnSpc>
              <a:spcAft>
                <a:spcPts val="600"/>
              </a:spcAft>
            </a:pPr>
            <a:r>
              <a:rPr lang="ru" sz="1200" b="1" i="0" dirty="0" smtClean="0">
                <a:solidFill>
                  <a:srgbClr val="000000"/>
                </a:solidFill>
              </a:rPr>
              <a:t>Список литературы</a:t>
            </a:r>
          </a:p>
          <a:p>
            <a:pPr marL="0" marR="0" indent="0" algn="l" defTabSz="914400" rtl="0" eaLnBrk="1" fontAlgn="auto" latinLnBrk="0" hangingPunct="1">
              <a:lnSpc>
                <a:spcPct val="110000"/>
              </a:lnSpc>
              <a:spcBef>
                <a:spcPts val="0"/>
              </a:spcBef>
              <a:spcAft>
                <a:spcPts val="600"/>
              </a:spcAft>
              <a:buClrTx/>
              <a:buSzTx/>
              <a:buFontTx/>
              <a:buNone/>
              <a:tabLst/>
              <a:defRPr/>
            </a:pPr>
            <a:r>
              <a:rPr lang="ru" sz="1200" b="0" i="0" dirty="0" smtClean="0">
                <a:solidFill>
                  <a:srgbClr val="000000"/>
                </a:solidFill>
              </a:rPr>
              <a:t>Laerum E </a:t>
            </a:r>
            <a:r>
              <a:rPr lang="ru" sz="1200" b="0" i="1" dirty="0" smtClean="0">
                <a:solidFill>
                  <a:srgbClr val="000000"/>
                </a:solidFill>
              </a:rPr>
              <a:t>et al. </a:t>
            </a:r>
            <a:r>
              <a:rPr lang="ru" sz="1200" b="0" i="0" dirty="0" smtClean="0">
                <a:solidFill>
                  <a:srgbClr val="000000"/>
                </a:solidFill>
              </a:rPr>
              <a:t>Low back pain – still a clinical challenge. </a:t>
            </a:r>
            <a:r>
              <a:rPr lang="ru" sz="1200" b="0" i="1" dirty="0" smtClean="0">
                <a:solidFill>
                  <a:srgbClr val="000000"/>
                </a:solidFill>
              </a:rPr>
              <a:t>Tidsskr Nor Laegeforen</a:t>
            </a:r>
            <a:r>
              <a:rPr lang="ru" sz="1200" b="0" i="0" dirty="0" smtClean="0">
                <a:solidFill>
                  <a:srgbClr val="000000"/>
                </a:solidFill>
              </a:rPr>
              <a:t> 2010; 130(22):2248-51.</a:t>
            </a:r>
          </a:p>
          <a:p>
            <a:pPr>
              <a:lnSpc>
                <a:spcPct val="110000"/>
              </a:lnSpc>
              <a:spcAft>
                <a:spcPts val="600"/>
              </a:spcAft>
            </a:pPr>
            <a:endParaRPr lang="en-CA"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27</a:t>
            </a:fld>
            <a:endParaRPr lang="es-MX" dirty="0">
              <a:solidFill>
                <a:prstClr val="black"/>
              </a:solidFill>
            </a:endParaRPr>
          </a:p>
        </p:txBody>
      </p:sp>
    </p:spTree>
    <p:extLst>
      <p:ext uri="{BB962C8B-B14F-4D97-AF65-F5344CB8AC3E}">
        <p14:creationId xmlns:p14="http://schemas.microsoft.com/office/powerpoint/2010/main" xmlns="" val="2813325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 sz="1200" b="1" i="0" dirty="0" smtClean="0">
                <a:solidFill>
                  <a:srgbClr val="000000"/>
                </a:solidFill>
              </a:rPr>
              <a:t>Заметки докладчика</a:t>
            </a:r>
          </a:p>
          <a:p>
            <a:pPr>
              <a:spcAft>
                <a:spcPts val="600"/>
              </a:spcAft>
            </a:pPr>
            <a:r>
              <a:rPr lang="ru" sz="1200" b="0" i="0" dirty="0" smtClean="0">
                <a:solidFill>
                  <a:srgbClr val="000000"/>
                </a:solidFill>
              </a:rPr>
              <a:t>На этом слайде излагаются рекомендации Американской коллегии врачей и Американского общества по изучению боли для ведения пациентов с хроническим люмбаго. </a:t>
            </a:r>
          </a:p>
          <a:p>
            <a:pPr>
              <a:spcAft>
                <a:spcPts val="600"/>
              </a:spcAft>
            </a:pPr>
            <a:r>
              <a:rPr lang="ru" sz="1200" b="0" i="0" dirty="0" smtClean="0">
                <a:solidFill>
                  <a:srgbClr val="000000"/>
                </a:solidFill>
              </a:rPr>
              <a:t>Обратите внимание, что нужно переоценить состояние пациентов и пересмотреть диагноз даже если нет никаких признаков поражения нервных корешков, если пациенты по-прежнему страдают от постоянной боли, даже если причина боли не </a:t>
            </a:r>
            <a:r>
              <a:rPr lang="ru-RU" sz="1200" b="0" i="0" dirty="0" err="1" smtClean="0">
                <a:solidFill>
                  <a:srgbClr val="000000"/>
                </a:solidFill>
              </a:rPr>
              <a:t>нейропатич</a:t>
            </a:r>
            <a:r>
              <a:rPr lang="ru" sz="1200" b="0" i="0" dirty="0" smtClean="0">
                <a:solidFill>
                  <a:srgbClr val="000000"/>
                </a:solidFill>
              </a:rPr>
              <a:t>еская.</a:t>
            </a:r>
          </a:p>
          <a:p>
            <a:pPr>
              <a:spcAft>
                <a:spcPts val="600"/>
              </a:spcAft>
            </a:pPr>
            <a:endParaRPr lang="en-CA" dirty="0" smtClean="0"/>
          </a:p>
          <a:p>
            <a:pPr>
              <a:spcAft>
                <a:spcPts val="600"/>
              </a:spcAft>
            </a:pPr>
            <a:r>
              <a:rPr lang="ru" sz="1200" b="1" i="0" dirty="0" smtClean="0">
                <a:solidFill>
                  <a:srgbClr val="000000"/>
                </a:solidFill>
              </a:rPr>
              <a:t>Список литературы</a:t>
            </a:r>
          </a:p>
          <a:p>
            <a:r>
              <a:rPr lang="ru" sz="1200" b="0" i="0" dirty="0" smtClean="0">
                <a:solidFill>
                  <a:srgbClr val="000000"/>
                </a:solidFill>
              </a:rPr>
              <a:t>Chou </a:t>
            </a:r>
            <a:r>
              <a:rPr lang="ru" sz="1200" b="0" i="1" dirty="0" smtClean="0">
                <a:solidFill>
                  <a:srgbClr val="000000"/>
                </a:solidFill>
              </a:rPr>
              <a:t>R et al. </a:t>
            </a:r>
            <a:r>
              <a:rPr lang="ru" sz="1200" b="0" i="0" dirty="0" smtClean="0">
                <a:solidFill>
                  <a:srgbClr val="000000"/>
                </a:solidFill>
              </a:rPr>
              <a:t>Diagnosis and treatment of low back pain: a joint clinical practice guideline from the American College of Physicians and the American Pain Society. </a:t>
            </a:r>
            <a:r>
              <a:rPr lang="ru" sz="1200" b="0" i="1" dirty="0" smtClean="0">
                <a:solidFill>
                  <a:srgbClr val="000000"/>
                </a:solidFill>
              </a:rPr>
              <a:t>Ann Intern Med </a:t>
            </a:r>
            <a:r>
              <a:rPr lang="ru" sz="1200" b="0" i="0" dirty="0" smtClean="0">
                <a:solidFill>
                  <a:srgbClr val="000000"/>
                </a:solidFill>
              </a:rPr>
              <a:t>2007; 147(7):478-91.</a:t>
            </a:r>
          </a:p>
          <a:p>
            <a:endParaRPr lang="en-CA" dirty="0" smtClean="0">
              <a:solidFill>
                <a:srgbClr val="FF0000"/>
              </a:solidFill>
            </a:endParaRP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28</a:t>
            </a:fld>
            <a:endParaRPr lang="es-MX" dirty="0">
              <a:solidFill>
                <a:prstClr val="black"/>
              </a:solidFill>
            </a:endParaRPr>
          </a:p>
        </p:txBody>
      </p:sp>
    </p:spTree>
    <p:extLst>
      <p:ext uri="{BB962C8B-B14F-4D97-AF65-F5344CB8AC3E}">
        <p14:creationId xmlns:p14="http://schemas.microsoft.com/office/powerpoint/2010/main" xmlns="" val="1694804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rPr>
              <a:pPr/>
              <a:t>29</a:t>
            </a:fld>
            <a:endParaRPr lang="en-GB" dirty="0" smtClean="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normAutofit lnSpcReduction="10000"/>
          </a:bodyPr>
          <a:lstStyle/>
          <a:p>
            <a:pPr>
              <a:spcAft>
                <a:spcPts val="600"/>
              </a:spcAft>
            </a:pPr>
            <a:r>
              <a:rPr lang="ru" sz="1200" b="1" i="0" dirty="0" smtClean="0">
                <a:solidFill>
                  <a:srgbClr val="000000"/>
                </a:solidFill>
              </a:rPr>
              <a:t>Заметки докладчика</a:t>
            </a:r>
          </a:p>
          <a:p>
            <a:pPr>
              <a:spcAft>
                <a:spcPts val="600"/>
              </a:spcAft>
            </a:pPr>
            <a:r>
              <a:rPr lang="ru" sz="1200" b="0" i="0" dirty="0" smtClean="0">
                <a:solidFill>
                  <a:srgbClr val="000000"/>
                </a:solidFill>
              </a:rPr>
              <a:t>В 2011 году в докладе по изучению боли Института медицины, США (IOM = Institute of Medicine) говорится, что при уходе за пациентами с болью следует использовать психосоматический подход.</a:t>
            </a:r>
          </a:p>
          <a:p>
            <a:pPr>
              <a:spcAft>
                <a:spcPts val="600"/>
              </a:spcAft>
            </a:pPr>
            <a:r>
              <a:rPr lang="ru" sz="1200" b="0" i="0" dirty="0" smtClean="0">
                <a:solidFill>
                  <a:srgbClr val="000000"/>
                </a:solidFill>
              </a:rPr>
              <a:t>Биопсихосоциальной подход, который сочетает в себе физические и эмоциональные факторы в оценке и лечении хронической боли, предлагает уникальную ценную клиническую точку зрения. Эта психосоматическая точка зрения теперь общепринята исследователями боли и оказалась полезной для врачей разной специализации.</a:t>
            </a:r>
          </a:p>
          <a:p>
            <a:pPr>
              <a:spcAft>
                <a:spcPts val="600"/>
              </a:spcAft>
            </a:pPr>
            <a:r>
              <a:rPr lang="ru" sz="1200" b="0" i="0" dirty="0" smtClean="0">
                <a:solidFill>
                  <a:srgbClr val="000000"/>
                </a:solidFill>
              </a:rPr>
              <a:t>На этом анимированном слайде показаны компоненты, которые могут быть включены в мультимодальный подход к устранению боли.</a:t>
            </a:r>
          </a:p>
          <a:p>
            <a:pPr>
              <a:spcAft>
                <a:spcPts val="600"/>
              </a:spcAft>
            </a:pPr>
            <a:endParaRPr lang="en-CA" baseline="0" dirty="0" smtClean="0"/>
          </a:p>
          <a:p>
            <a:pPr>
              <a:spcAft>
                <a:spcPts val="600"/>
              </a:spcAft>
            </a:pPr>
            <a:r>
              <a:rPr lang="ru" sz="1200" b="1" i="0" dirty="0" smtClean="0">
                <a:solidFill>
                  <a:srgbClr val="000000"/>
                </a:solidFill>
              </a:rPr>
              <a:t>Список литературы</a:t>
            </a:r>
          </a:p>
          <a:p>
            <a:pPr>
              <a:spcAft>
                <a:spcPts val="600"/>
              </a:spcAft>
              <a:defRPr/>
            </a:pPr>
            <a:r>
              <a:rPr lang="ru" sz="1200" b="0" i="0" dirty="0" smtClean="0">
                <a:solidFill>
                  <a:srgbClr val="000000"/>
                </a:solidFill>
              </a:rPr>
              <a:t>Gatchel RJ </a:t>
            </a:r>
            <a:r>
              <a:rPr lang="ru" sz="1200" b="0" i="1" dirty="0" smtClean="0">
                <a:solidFill>
                  <a:srgbClr val="000000"/>
                </a:solidFill>
              </a:rPr>
              <a:t>et al. </a:t>
            </a:r>
            <a:r>
              <a:rPr lang="ru" sz="1200" b="0" i="0" dirty="0" smtClean="0">
                <a:solidFill>
                  <a:srgbClr val="000000"/>
                </a:solidFill>
              </a:rPr>
              <a:t>The biopsychosocial approach to chronic pain: scientific advances and future directions. </a:t>
            </a:r>
            <a:r>
              <a:rPr lang="ru" sz="1200" b="0" i="1" dirty="0" smtClean="0">
                <a:solidFill>
                  <a:srgbClr val="000000"/>
                </a:solidFill>
              </a:rPr>
              <a:t>Psychol Bull </a:t>
            </a:r>
            <a:r>
              <a:rPr lang="ru" sz="1200" b="0" i="0" dirty="0" smtClean="0">
                <a:solidFill>
                  <a:srgbClr val="000000"/>
                </a:solidFill>
              </a:rPr>
              <a:t>2007; 133(4):581-624.</a:t>
            </a:r>
          </a:p>
          <a:p>
            <a:pPr>
              <a:spcAft>
                <a:spcPts val="600"/>
              </a:spcAft>
              <a:defRPr/>
            </a:pPr>
            <a:r>
              <a:rPr lang="ru" sz="1200" b="0" i="0" dirty="0" smtClean="0">
                <a:solidFill>
                  <a:srgbClr val="000000"/>
                </a:solidFill>
              </a:rPr>
              <a:t>Institute of Medicine. </a:t>
            </a:r>
            <a:r>
              <a:rPr lang="ru" sz="1200" b="0" i="1" dirty="0" smtClean="0">
                <a:solidFill>
                  <a:srgbClr val="000000"/>
                </a:solidFill>
              </a:rPr>
              <a:t>Relieving Pain in America: A Blueprint for Transforming Prevention, Care, Education, and Research.</a:t>
            </a:r>
            <a:r>
              <a:rPr lang="ru" sz="1200" b="0" i="0" dirty="0" smtClean="0">
                <a:solidFill>
                  <a:srgbClr val="000000"/>
                </a:solidFill>
              </a:rPr>
              <a:t> National Academies Press; </a:t>
            </a:r>
            <a:r>
              <a:rPr lang="es" sz="1200" dirty="0" smtClean="0"/>
              <a:t/>
            </a:r>
            <a:br>
              <a:rPr lang="es" sz="1200" dirty="0" smtClean="0"/>
            </a:br>
            <a:r>
              <a:rPr lang="ru" sz="1200" b="0" i="0" dirty="0" smtClean="0">
                <a:solidFill>
                  <a:srgbClr val="000000"/>
                </a:solidFill>
              </a:rPr>
              <a:t>Washington, DC: 2011. </a:t>
            </a:r>
          </a:p>
          <a:p>
            <a:pPr>
              <a:spcAft>
                <a:spcPts val="600"/>
              </a:spcAft>
            </a:pPr>
            <a:r>
              <a:rPr lang="ru" sz="1200" b="0" i="0" dirty="0" smtClean="0">
                <a:solidFill>
                  <a:srgbClr val="000000"/>
                </a:solidFill>
              </a:rPr>
              <a:t>Mayo Foundation for Medical Education and Research. </a:t>
            </a:r>
            <a:r>
              <a:rPr lang="ru" sz="1200" b="0" i="1" dirty="0" smtClean="0">
                <a:solidFill>
                  <a:srgbClr val="000000"/>
                </a:solidFill>
              </a:rPr>
              <a:t>Comprehensive Pain Rehabilitation Center Program Guide. </a:t>
            </a:r>
            <a:r>
              <a:rPr lang="ru" sz="1200" b="0" i="0" dirty="0" smtClean="0">
                <a:solidFill>
                  <a:srgbClr val="000000"/>
                </a:solidFill>
              </a:rPr>
              <a:t>Mayo Clinic; Rochester, MN: 2006. </a:t>
            </a:r>
          </a:p>
          <a:p>
            <a:pPr>
              <a:spcAft>
                <a:spcPts val="600"/>
              </a:spcAft>
            </a:pPr>
            <a:endParaRPr lang="en-CA" dirty="0" smtClean="0"/>
          </a:p>
          <a:p>
            <a:pPr>
              <a:spcAft>
                <a:spcPts val="600"/>
              </a:spcAft>
            </a:pPr>
            <a:endParaRPr lang="en-GB" dirty="0" smtClean="0"/>
          </a:p>
          <a:p>
            <a:pPr eaLnBrk="1" hangingPunct="1">
              <a:spcAft>
                <a:spcPts val="600"/>
              </a:spcAft>
            </a:pPr>
            <a:endParaRPr lang="ru-RU" dirty="0" smtClean="0">
              <a:latin typeface="Arial" charset="0"/>
            </a:endParaRPr>
          </a:p>
          <a:p>
            <a:pPr eaLnBrk="1" hangingPunct="1">
              <a:spcAft>
                <a:spcPts val="600"/>
              </a:spcAft>
            </a:pPr>
            <a:endParaRPr lang="ru-RU"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 sz="1200" b="1" i="0" dirty="0" smtClean="0">
                <a:solidFill>
                  <a:srgbClr val="000000"/>
                </a:solidFill>
              </a:rPr>
              <a:t>Заметки докладчика</a:t>
            </a:r>
          </a:p>
          <a:p>
            <a:r>
              <a:rPr lang="ru" sz="1200" b="0" i="0" dirty="0" smtClean="0">
                <a:solidFill>
                  <a:srgbClr val="000000"/>
                </a:solidFill>
              </a:rPr>
              <a:t>Просмотрите цели обучения вместе с участниками и спросите их, имеют ли они дополнительные цели.</a:t>
            </a:r>
          </a:p>
          <a:p>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3</a:t>
            </a:fld>
            <a:endParaRPr lang="es-MX"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Задайте вопрос, который показан на слайде, участникам для стимулирования дискуссии.</a:t>
            </a:r>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30</a:t>
            </a:fld>
            <a:endParaRPr lang="es-MX" dirty="0"/>
          </a:p>
        </p:txBody>
      </p:sp>
    </p:spTree>
    <p:extLst>
      <p:ext uri="{BB962C8B-B14F-4D97-AF65-F5344CB8AC3E}">
        <p14:creationId xmlns:p14="http://schemas.microsoft.com/office/powerpoint/2010/main" xmlns="" val="840007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4CA104-525C-4166-A3A6-280003FE21D3}" type="slidenum">
              <a:rPr lang="en-US">
                <a:solidFill>
                  <a:prstClr val="black"/>
                </a:solidFill>
              </a:rPr>
              <a:pPr/>
              <a:t>31</a:t>
            </a:fld>
            <a:endParaRPr lang="en-US" dirty="0">
              <a:solidFill>
                <a:prstClr val="black"/>
              </a:solidFill>
            </a:endParaRPr>
          </a:p>
        </p:txBody>
      </p:sp>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xfrm>
            <a:off x="685800" y="4415789"/>
            <a:ext cx="5486400" cy="4878997"/>
          </a:xfrm>
        </p:spPr>
        <p:txBody>
          <a:bodyPr>
            <a:noAutofit/>
          </a:bodyPr>
          <a:lstStyle/>
          <a:p>
            <a:pPr>
              <a:spcBef>
                <a:spcPct val="0"/>
              </a:spcBef>
              <a:spcAft>
                <a:spcPts val="300"/>
              </a:spcAft>
            </a:pPr>
            <a:r>
              <a:rPr lang="ru" sz="900" b="1" i="0" dirty="0" smtClean="0">
                <a:solidFill>
                  <a:srgbClr val="000000"/>
                </a:solidFill>
              </a:rPr>
              <a:t>Заметки докладчика</a:t>
            </a:r>
          </a:p>
          <a:p>
            <a:pPr>
              <a:spcBef>
                <a:spcPct val="0"/>
              </a:spcBef>
              <a:spcAft>
                <a:spcPts val="300"/>
              </a:spcAft>
            </a:pPr>
            <a:r>
              <a:rPr lang="ru" sz="900" b="0" i="0" dirty="0" smtClean="0">
                <a:solidFill>
                  <a:srgbClr val="000000"/>
                </a:solidFill>
              </a:rPr>
              <a:t>Как показано на этой таблице, для помощи при люмбаго могут быть использованы разные немедикаментозные методы. Примечательно, что постельный режим и вытяжение </a:t>
            </a:r>
            <a:r>
              <a:rPr lang="ru" sz="900" b="1" i="0" dirty="0" smtClean="0">
                <a:solidFill>
                  <a:srgbClr val="000000"/>
                </a:solidFill>
              </a:rPr>
              <a:t>НЕ</a:t>
            </a:r>
            <a:r>
              <a:rPr lang="ru" sz="900" b="0" i="0" dirty="0" smtClean="0">
                <a:solidFill>
                  <a:srgbClr val="000000"/>
                </a:solidFill>
              </a:rPr>
              <a:t> являются полезными в лечении люмбаго. </a:t>
            </a:r>
          </a:p>
          <a:p>
            <a:pPr>
              <a:spcBef>
                <a:spcPct val="0"/>
              </a:spcBef>
              <a:spcAft>
                <a:spcPts val="300"/>
              </a:spcAft>
            </a:pPr>
            <a:endParaRPr lang="en-CA" sz="900" dirty="0" smtClean="0"/>
          </a:p>
          <a:p>
            <a:pPr>
              <a:spcBef>
                <a:spcPct val="0"/>
              </a:spcBef>
              <a:spcAft>
                <a:spcPts val="300"/>
              </a:spcAft>
            </a:pPr>
            <a:r>
              <a:rPr lang="ru" sz="900" b="1" i="0" dirty="0" smtClean="0">
                <a:solidFill>
                  <a:srgbClr val="000000"/>
                </a:solidFill>
              </a:rPr>
              <a:t>Список литературы</a:t>
            </a:r>
          </a:p>
          <a:p>
            <a:pPr>
              <a:spcBef>
                <a:spcPct val="0"/>
              </a:spcBef>
              <a:spcAft>
                <a:spcPts val="300"/>
              </a:spcAft>
            </a:pPr>
            <a:r>
              <a:rPr lang="ru" sz="900" b="0" i="0" dirty="0" smtClean="0">
                <a:solidFill>
                  <a:srgbClr val="000000"/>
                </a:solidFill>
              </a:rPr>
              <a:t>Chou R </a:t>
            </a:r>
            <a:r>
              <a:rPr lang="ru" sz="900" b="0" i="1" dirty="0" smtClean="0">
                <a:solidFill>
                  <a:srgbClr val="000000"/>
                </a:solidFill>
              </a:rPr>
              <a:t>et al. </a:t>
            </a:r>
            <a:r>
              <a:rPr lang="ru" sz="900" b="0" i="0" dirty="0" smtClean="0">
                <a:solidFill>
                  <a:srgbClr val="000000"/>
                </a:solidFill>
              </a:rPr>
              <a:t>Interventional therapies, surgery, and interdisciplinary rehabilitation for low back pain: an evidence-based clinical practice guideline from the American Pain Society. </a:t>
            </a:r>
            <a:r>
              <a:rPr lang="ru" sz="900" b="0" i="1" dirty="0" smtClean="0">
                <a:solidFill>
                  <a:srgbClr val="000000"/>
                </a:solidFill>
              </a:rPr>
              <a:t>Spine (Phila Pa 1976)</a:t>
            </a:r>
            <a:r>
              <a:rPr lang="ru" sz="900" b="0" i="0" dirty="0" smtClean="0">
                <a:solidFill>
                  <a:srgbClr val="000000"/>
                </a:solidFill>
              </a:rPr>
              <a:t> 2009; 34(10):1066-77.</a:t>
            </a:r>
          </a:p>
          <a:p>
            <a:pPr>
              <a:spcBef>
                <a:spcPct val="0"/>
              </a:spcBef>
              <a:spcAft>
                <a:spcPts val="300"/>
              </a:spcAft>
            </a:pPr>
            <a:r>
              <a:rPr lang="ru" sz="900" b="0" i="0" dirty="0" smtClean="0">
                <a:solidFill>
                  <a:srgbClr val="000000"/>
                </a:solidFill>
              </a:rPr>
              <a:t>Dagenais S </a:t>
            </a:r>
            <a:r>
              <a:rPr lang="ru" sz="900" b="0" i="1" dirty="0" smtClean="0">
                <a:solidFill>
                  <a:srgbClr val="000000"/>
                </a:solidFill>
              </a:rPr>
              <a:t>et al. </a:t>
            </a:r>
            <a:r>
              <a:rPr lang="ru" sz="900" b="0" i="0" dirty="0" smtClean="0">
                <a:solidFill>
                  <a:srgbClr val="000000"/>
                </a:solidFill>
              </a:rPr>
              <a:t>Evidence-informed management of chronic low back pain with prolotherapy. </a:t>
            </a:r>
            <a:r>
              <a:rPr lang="ru" sz="900" b="0" i="1" dirty="0" smtClean="0">
                <a:solidFill>
                  <a:srgbClr val="000000"/>
                </a:solidFill>
              </a:rPr>
              <a:t>Spine J</a:t>
            </a:r>
            <a:r>
              <a:rPr lang="ru" sz="900" b="0" i="0" dirty="0" smtClean="0">
                <a:solidFill>
                  <a:srgbClr val="000000"/>
                </a:solidFill>
              </a:rPr>
              <a:t> 2008; 8(1):203-12. </a:t>
            </a:r>
          </a:p>
          <a:p>
            <a:pPr>
              <a:spcBef>
                <a:spcPct val="0"/>
              </a:spcBef>
              <a:spcAft>
                <a:spcPts val="300"/>
              </a:spcAft>
            </a:pPr>
            <a:r>
              <a:rPr lang="ru" sz="900" b="0" i="0" dirty="0" smtClean="0">
                <a:solidFill>
                  <a:srgbClr val="000000"/>
                </a:solidFill>
              </a:rPr>
              <a:t>Gay RE, Brault JS. Evidence-informed management of chronic low back pain with traction therapy. </a:t>
            </a:r>
            <a:r>
              <a:rPr lang="ru" sz="900" b="0" i="1" dirty="0" smtClean="0">
                <a:solidFill>
                  <a:srgbClr val="000000"/>
                </a:solidFill>
              </a:rPr>
              <a:t>Spine J</a:t>
            </a:r>
            <a:r>
              <a:rPr lang="ru" sz="900" b="0" i="0" dirty="0" smtClean="0">
                <a:solidFill>
                  <a:srgbClr val="000000"/>
                </a:solidFill>
              </a:rPr>
              <a:t> 2008; 8(1):234-42.</a:t>
            </a:r>
          </a:p>
          <a:p>
            <a:pPr>
              <a:spcBef>
                <a:spcPct val="0"/>
              </a:spcBef>
              <a:spcAft>
                <a:spcPts val="300"/>
              </a:spcAft>
            </a:pPr>
            <a:r>
              <a:rPr lang="ru" sz="900" b="0" i="0" dirty="0" smtClean="0">
                <a:solidFill>
                  <a:srgbClr val="000000"/>
                </a:solidFill>
              </a:rPr>
              <a:t>Hagen KB </a:t>
            </a:r>
            <a:r>
              <a:rPr lang="ru" sz="900" b="0" i="1" dirty="0" smtClean="0">
                <a:solidFill>
                  <a:srgbClr val="000000"/>
                </a:solidFill>
              </a:rPr>
              <a:t>et al</a:t>
            </a:r>
            <a:r>
              <a:rPr lang="ru" sz="900" b="0" i="0" dirty="0" smtClean="0">
                <a:solidFill>
                  <a:srgbClr val="000000"/>
                </a:solidFill>
              </a:rPr>
              <a:t>. The updated Cochrane review of bed rest for low back pain and sciatica. </a:t>
            </a:r>
            <a:r>
              <a:rPr lang="ru" sz="900" b="0" i="1" dirty="0" smtClean="0">
                <a:solidFill>
                  <a:srgbClr val="000000"/>
                </a:solidFill>
              </a:rPr>
              <a:t>Spine (Phila Pa 1976).</a:t>
            </a:r>
            <a:r>
              <a:rPr lang="ru" sz="900" b="0" i="0" dirty="0" smtClean="0">
                <a:solidFill>
                  <a:srgbClr val="000000"/>
                </a:solidFill>
              </a:rPr>
              <a:t> 2005; 30(5):542-6.</a:t>
            </a:r>
          </a:p>
          <a:p>
            <a:pPr>
              <a:spcBef>
                <a:spcPct val="0"/>
              </a:spcBef>
              <a:spcAft>
                <a:spcPts val="300"/>
              </a:spcAft>
            </a:pPr>
            <a:r>
              <a:rPr lang="ru" sz="900" b="0" i="0" dirty="0" smtClean="0">
                <a:solidFill>
                  <a:srgbClr val="000000"/>
                </a:solidFill>
              </a:rPr>
              <a:t>Oleske DM </a:t>
            </a:r>
            <a:r>
              <a:rPr lang="ru" sz="900" b="0" i="1" dirty="0" smtClean="0">
                <a:solidFill>
                  <a:srgbClr val="000000"/>
                </a:solidFill>
              </a:rPr>
              <a:t>et al. </a:t>
            </a:r>
            <a:r>
              <a:rPr lang="ru" sz="900" b="0" i="0" dirty="0" smtClean="0">
                <a:solidFill>
                  <a:srgbClr val="000000"/>
                </a:solidFill>
              </a:rPr>
              <a:t>Are back supports plus education more effective than education alone in promoting recovery from low back pain?: Results from a randomized clinical trial. </a:t>
            </a:r>
            <a:r>
              <a:rPr lang="ru" sz="900" b="0" i="1" dirty="0" smtClean="0">
                <a:solidFill>
                  <a:srgbClr val="000000"/>
                </a:solidFill>
              </a:rPr>
              <a:t>Spine (Phila Pa 1976)</a:t>
            </a:r>
            <a:r>
              <a:rPr lang="ru" sz="900" b="0" i="0" dirty="0" smtClean="0">
                <a:solidFill>
                  <a:srgbClr val="000000"/>
                </a:solidFill>
              </a:rPr>
              <a:t> 2007; 32(19):2050-7.</a:t>
            </a:r>
          </a:p>
          <a:p>
            <a:pPr>
              <a:spcBef>
                <a:spcPct val="0"/>
              </a:spcBef>
              <a:spcAft>
                <a:spcPts val="300"/>
              </a:spcAft>
            </a:pPr>
            <a:r>
              <a:rPr lang="ru" sz="900" b="0" i="0" dirty="0" smtClean="0">
                <a:solidFill>
                  <a:srgbClr val="000000"/>
                </a:solidFill>
              </a:rPr>
              <a:t>Pillastrini P </a:t>
            </a:r>
            <a:r>
              <a:rPr lang="ru" sz="900" b="0" i="1" dirty="0" smtClean="0">
                <a:solidFill>
                  <a:srgbClr val="000000"/>
                </a:solidFill>
              </a:rPr>
              <a:t>et al. </a:t>
            </a:r>
            <a:r>
              <a:rPr lang="ru" sz="900" b="0" i="0" dirty="0" smtClean="0">
                <a:solidFill>
                  <a:srgbClr val="000000"/>
                </a:solidFill>
              </a:rPr>
              <a:t>An updated overview of clinical guidelines for chronic low back pain management in primary care. </a:t>
            </a:r>
            <a:r>
              <a:rPr lang="ru" sz="900" b="0" i="1" dirty="0" smtClean="0">
                <a:solidFill>
                  <a:srgbClr val="000000"/>
                </a:solidFill>
              </a:rPr>
              <a:t>Joint Bone Spine</a:t>
            </a:r>
            <a:r>
              <a:rPr lang="ru" sz="900" b="0" i="0" dirty="0" smtClean="0">
                <a:solidFill>
                  <a:srgbClr val="000000"/>
                </a:solidFill>
              </a:rPr>
              <a:t> 2012; 79(2):176-85.</a:t>
            </a:r>
          </a:p>
          <a:p>
            <a:pPr>
              <a:spcBef>
                <a:spcPct val="0"/>
              </a:spcBef>
              <a:spcAft>
                <a:spcPts val="300"/>
              </a:spcAft>
            </a:pPr>
            <a:r>
              <a:rPr lang="ru" sz="900" b="0" i="0" dirty="0" smtClean="0">
                <a:solidFill>
                  <a:srgbClr val="000000"/>
                </a:solidFill>
              </a:rPr>
              <a:t>Ramos-Remus CR </a:t>
            </a:r>
            <a:r>
              <a:rPr lang="ru" sz="900" b="0" i="1" dirty="0" smtClean="0">
                <a:solidFill>
                  <a:srgbClr val="000000"/>
                </a:solidFill>
              </a:rPr>
              <a:t>et al. </a:t>
            </a:r>
            <a:r>
              <a:rPr lang="ru" sz="900" b="0" i="0" dirty="0" smtClean="0">
                <a:solidFill>
                  <a:srgbClr val="000000"/>
                </a:solidFill>
              </a:rPr>
              <a:t>Evaluation of quality of life following treatment with etoricoxib in patients with arthritis or low-back pain: an open label, uncontrolled pilot study in Mexico. </a:t>
            </a:r>
            <a:r>
              <a:rPr lang="ru" sz="900" b="0" i="1" dirty="0" smtClean="0">
                <a:solidFill>
                  <a:srgbClr val="000000"/>
                </a:solidFill>
              </a:rPr>
              <a:t>Curr Med Res Opin</a:t>
            </a:r>
            <a:r>
              <a:rPr lang="ru" sz="900" b="0" i="0" dirty="0" smtClean="0">
                <a:solidFill>
                  <a:srgbClr val="000000"/>
                </a:solidFill>
              </a:rPr>
              <a:t> 2004; 20(5):691-8.</a:t>
            </a:r>
          </a:p>
          <a:p>
            <a:pPr>
              <a:spcBef>
                <a:spcPct val="0"/>
              </a:spcBef>
              <a:spcAft>
                <a:spcPts val="300"/>
              </a:spcAft>
            </a:pPr>
            <a:r>
              <a:rPr lang="ru" sz="900" b="0" i="0" dirty="0" smtClean="0">
                <a:solidFill>
                  <a:srgbClr val="000000"/>
                </a:solidFill>
              </a:rPr>
              <a:t>Romanò CL </a:t>
            </a:r>
            <a:r>
              <a:rPr lang="ru" sz="900" b="0" i="1" dirty="0" smtClean="0">
                <a:solidFill>
                  <a:srgbClr val="000000"/>
                </a:solidFill>
              </a:rPr>
              <a:t>et al. </a:t>
            </a:r>
            <a:r>
              <a:rPr lang="ru" sz="900" b="0" i="0" dirty="0" smtClean="0">
                <a:solidFill>
                  <a:srgbClr val="000000"/>
                </a:solidFill>
              </a:rPr>
              <a:t>Pregabalin, celecoxib, and their combination for treatment of chronic low-back pain. </a:t>
            </a:r>
            <a:r>
              <a:rPr lang="ru" sz="900" b="0" i="1" dirty="0" smtClean="0">
                <a:solidFill>
                  <a:srgbClr val="000000"/>
                </a:solidFill>
              </a:rPr>
              <a:t>J Orthop Traumatol </a:t>
            </a:r>
            <a:r>
              <a:rPr lang="ru" sz="900" b="0" i="0" dirty="0" smtClean="0">
                <a:solidFill>
                  <a:srgbClr val="000000"/>
                </a:solidFill>
              </a:rPr>
              <a:t>2009; 10(4):185-91.</a:t>
            </a:r>
          </a:p>
          <a:p>
            <a:pPr>
              <a:spcBef>
                <a:spcPct val="0"/>
              </a:spcBef>
              <a:spcAft>
                <a:spcPts val="300"/>
              </a:spcAft>
            </a:pPr>
            <a:r>
              <a:rPr lang="ru" sz="900" b="0" i="0" dirty="0" smtClean="0">
                <a:solidFill>
                  <a:srgbClr val="000000"/>
                </a:solidFill>
              </a:rPr>
              <a:t>Sakamoto C, Soen S. Efficacy and safety of the selective cyclooxygenase-2 inhibitor celecoxib in the treatment of rheumatoid arthritis and osteoarthritis in Japan. </a:t>
            </a:r>
            <a:r>
              <a:rPr lang="ru" sz="900" b="0" i="1" dirty="0" smtClean="0">
                <a:solidFill>
                  <a:srgbClr val="000000"/>
                </a:solidFill>
              </a:rPr>
              <a:t>Digestion</a:t>
            </a:r>
            <a:r>
              <a:rPr lang="ru" sz="900" b="0" i="0" dirty="0" smtClean="0">
                <a:solidFill>
                  <a:srgbClr val="000000"/>
                </a:solidFill>
              </a:rPr>
              <a:t> 2011; 83(1-2):108-23.</a:t>
            </a:r>
          </a:p>
          <a:p>
            <a:pPr>
              <a:spcBef>
                <a:spcPct val="0"/>
              </a:spcBef>
              <a:spcAft>
                <a:spcPts val="300"/>
              </a:spcAft>
            </a:pPr>
            <a:r>
              <a:rPr lang="ru" sz="900" b="0" i="0" dirty="0" smtClean="0">
                <a:solidFill>
                  <a:srgbClr val="000000"/>
                </a:solidFill>
              </a:rPr>
              <a:t>Savigny P </a:t>
            </a:r>
            <a:r>
              <a:rPr lang="ru" sz="900" b="0" i="1" dirty="0" smtClean="0">
                <a:solidFill>
                  <a:srgbClr val="000000"/>
                </a:solidFill>
              </a:rPr>
              <a:t>et al. Low Back Pain: Early Management of Persistent Non-specific Low Back Pain. </a:t>
            </a:r>
            <a:r>
              <a:rPr lang="ru" sz="900" b="0" i="0" dirty="0" smtClean="0">
                <a:solidFill>
                  <a:srgbClr val="000000"/>
                </a:solidFill>
              </a:rPr>
              <a:t>National Collaborating Centre for Primary Care and Royal College of General Practitioners; London, UK: 2009</a:t>
            </a:r>
          </a:p>
          <a:p>
            <a:pPr>
              <a:spcBef>
                <a:spcPct val="0"/>
              </a:spcBef>
              <a:spcAft>
                <a:spcPts val="300"/>
              </a:spcAft>
            </a:pPr>
            <a:r>
              <a:rPr lang="ru" sz="900" b="0" i="0" dirty="0" smtClean="0">
                <a:solidFill>
                  <a:srgbClr val="000000"/>
                </a:solidFill>
              </a:rPr>
              <a:t>Toward Optimized Practice. </a:t>
            </a:r>
            <a:r>
              <a:rPr lang="ru" sz="900" b="0" i="1" dirty="0" smtClean="0">
                <a:solidFill>
                  <a:srgbClr val="000000"/>
                </a:solidFill>
              </a:rPr>
              <a:t>Guidelines for the Evidence-Informed Primary Care Management of Low Back Pain. </a:t>
            </a:r>
            <a:r>
              <a:rPr lang="ru" sz="900" b="0" i="0" dirty="0" smtClean="0">
                <a:solidFill>
                  <a:srgbClr val="000000"/>
                </a:solidFill>
              </a:rPr>
              <a:t>Edmonton, AB: 2009.</a:t>
            </a:r>
          </a:p>
          <a:p>
            <a:pPr>
              <a:spcBef>
                <a:spcPct val="0"/>
              </a:spcBef>
              <a:spcAft>
                <a:spcPts val="300"/>
              </a:spcAft>
            </a:pPr>
            <a:endParaRPr lang="en-CA" sz="900" dirty="0" smtClean="0">
              <a:ea typeface="MS PGothic" pitchFamily="34" charset="-128"/>
            </a:endParaRPr>
          </a:p>
          <a:p>
            <a:pPr>
              <a:spcBef>
                <a:spcPct val="0"/>
              </a:spcBef>
              <a:spcAft>
                <a:spcPts val="300"/>
              </a:spcAft>
            </a:pPr>
            <a:endParaRPr lang="en-CA" sz="900" dirty="0" smtClean="0">
              <a:ea typeface="MS PGothic" pitchFamily="34" charset="-128"/>
            </a:endParaRPr>
          </a:p>
          <a:p>
            <a:pPr>
              <a:spcBef>
                <a:spcPct val="0"/>
              </a:spcBef>
              <a:spcAft>
                <a:spcPts val="300"/>
              </a:spcAft>
            </a:pPr>
            <a:endParaRPr lang="en-CA" sz="900" dirty="0" smtClean="0"/>
          </a:p>
          <a:p>
            <a:pPr>
              <a:spcBef>
                <a:spcPct val="0"/>
              </a:spcBef>
              <a:spcAft>
                <a:spcPts val="300"/>
              </a:spcAft>
            </a:pPr>
            <a:endParaRPr lang="en-CA" sz="900" dirty="0" smtClean="0"/>
          </a:p>
          <a:p>
            <a:pPr>
              <a:spcBef>
                <a:spcPct val="0"/>
              </a:spcBef>
              <a:spcAft>
                <a:spcPts val="300"/>
              </a:spcAft>
            </a:pPr>
            <a:endParaRPr lang="en-CA" sz="900" dirty="0" smtClean="0"/>
          </a:p>
          <a:p>
            <a:pPr>
              <a:lnSpc>
                <a:spcPct val="80000"/>
              </a:lnSpc>
              <a:spcBef>
                <a:spcPct val="0"/>
              </a:spcBef>
              <a:spcAft>
                <a:spcPts val="300"/>
              </a:spcAft>
            </a:pPr>
            <a:endParaRPr lang="en-CA" sz="900" dirty="0" smtClean="0"/>
          </a:p>
          <a:p>
            <a:pPr>
              <a:lnSpc>
                <a:spcPct val="80000"/>
              </a:lnSpc>
              <a:spcBef>
                <a:spcPct val="0"/>
              </a:spcBef>
              <a:spcAft>
                <a:spcPts val="300"/>
              </a:spcAft>
            </a:pPr>
            <a:endParaRPr lang="en-CA" sz="900" dirty="0" smtClean="0"/>
          </a:p>
          <a:p>
            <a:pPr>
              <a:lnSpc>
                <a:spcPct val="80000"/>
              </a:lnSpc>
              <a:spcBef>
                <a:spcPct val="0"/>
              </a:spcBef>
              <a:spcAft>
                <a:spcPts val="300"/>
              </a:spcAft>
            </a:pPr>
            <a:endParaRPr lang="en-CA" sz="900" dirty="0"/>
          </a:p>
        </p:txBody>
      </p:sp>
      <p:sp>
        <p:nvSpPr>
          <p:cNvPr id="355332"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D8FB329-6229-4902-937B-E95CD1FE23C6}" type="slidenum">
              <a:rPr lang="en-US" sz="1200">
                <a:solidFill>
                  <a:prstClr val="black"/>
                </a:solidFill>
                <a:latin typeface="Calibri" pitchFamily="34" charset="0"/>
              </a:rPr>
              <a:pPr algn="r"/>
              <a:t>31</a:t>
            </a:fld>
            <a:endParaRPr lang="en-US" sz="1200" dirty="0">
              <a:solidFill>
                <a:prstClr val="black"/>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46C980-FB8D-4773-A695-F732FD13FBF2}" type="slidenum">
              <a:rPr lang="en-US">
                <a:solidFill>
                  <a:prstClr val="black"/>
                </a:solidFill>
              </a:rPr>
              <a:pPr/>
              <a:t>32</a:t>
            </a:fld>
            <a:endParaRPr lang="en-US" dirty="0">
              <a:solidFill>
                <a:prstClr val="black"/>
              </a:solidFill>
            </a:endParaRPr>
          </a:p>
        </p:txBody>
      </p:sp>
      <p:sp>
        <p:nvSpPr>
          <p:cNvPr id="332802" name="1 Marcador de imagen de diapositiva"/>
          <p:cNvSpPr>
            <a:spLocks noGrp="1" noRot="1" noChangeAspect="1" noTextEdit="1"/>
          </p:cNvSpPr>
          <p:nvPr>
            <p:ph type="sldImg"/>
          </p:nvPr>
        </p:nvSpPr>
        <p:spPr>
          <a:ln/>
        </p:spPr>
      </p:sp>
      <p:sp>
        <p:nvSpPr>
          <p:cNvPr id="332803" name="2 Marcador de notas"/>
          <p:cNvSpPr>
            <a:spLocks noGrp="1"/>
          </p:cNvSpPr>
          <p:nvPr>
            <p:ph type="body" idx="1"/>
          </p:nvPr>
        </p:nvSpPr>
        <p:spPr>
          <a:xfrm>
            <a:off x="685800" y="4415790"/>
            <a:ext cx="5479504" cy="4183380"/>
          </a:xfrm>
        </p:spPr>
        <p:txBody>
          <a:bodyPr/>
          <a:lstStyle/>
          <a:p>
            <a:pPr>
              <a:spcBef>
                <a:spcPct val="0"/>
              </a:spcBef>
              <a:spcAft>
                <a:spcPts val="600"/>
              </a:spcAft>
            </a:pPr>
            <a:r>
              <a:rPr lang="ru" sz="1200" b="1" i="0" dirty="0" smtClean="0">
                <a:solidFill>
                  <a:srgbClr val="000000"/>
                </a:solidFill>
              </a:rPr>
              <a:t>Заметки докладчика</a:t>
            </a:r>
          </a:p>
          <a:p>
            <a:pPr>
              <a:spcBef>
                <a:spcPct val="0"/>
              </a:spcBef>
              <a:spcAft>
                <a:spcPts val="600"/>
              </a:spcAft>
            </a:pPr>
            <a:r>
              <a:rPr lang="ru" sz="1200" b="0" i="0" dirty="0" smtClean="0">
                <a:solidFill>
                  <a:srgbClr val="000000"/>
                </a:solidFill>
              </a:rPr>
              <a:t>Адекватное лечение люмбаго имеет важное значение, но является сложной задачей для многих врачей первичной медицинской помощи. Большинство пациентов с люмбаго можно лечить в условиях первичной медицинской помощи, если врач имеет достаточно знаний о лекарственных препаратах, используемых для лечения люмбаго. Целью основного лечения острого люмбаго является устранение боли и поддержание функции. Для пациентов с хроническим люмбаго, цель состоит в постоянном купировании боли и предотвращении будущих обострений.</a:t>
            </a:r>
          </a:p>
          <a:p>
            <a:pPr>
              <a:spcBef>
                <a:spcPct val="0"/>
              </a:spcBef>
              <a:spcAft>
                <a:spcPts val="600"/>
              </a:spcAft>
            </a:pPr>
            <a:r>
              <a:rPr lang="ru" sz="1200" b="0" i="0" dirty="0" smtClean="0">
                <a:solidFill>
                  <a:srgbClr val="000000"/>
                </a:solidFill>
              </a:rPr>
              <a:t>Лечение должно отвечать и ожиданиям пациента, и возможностям обезболивающего эффекта фармакотерапии. В общем, раннее информирование пациента о том, что он/она может ожидать от фармакологического лечения, может привести к более реалистичным ожиданиям пациента. Психосоциальные факторы и эмоциональные переживания являются предвестниками исхода лечения люмбаго больше, чем результаты физического обследования или длительность и интенсивность боли. </a:t>
            </a:r>
          </a:p>
          <a:p>
            <a:pPr>
              <a:spcBef>
                <a:spcPct val="0"/>
              </a:spcBef>
              <a:spcAft>
                <a:spcPts val="600"/>
              </a:spcAft>
            </a:pPr>
            <a:endParaRPr lang="en-CA" dirty="0" smtClean="0">
              <a:ea typeface="MS PGothic" pitchFamily="34" charset="-128"/>
            </a:endParaRPr>
          </a:p>
          <a:p>
            <a:pPr>
              <a:spcBef>
                <a:spcPct val="0"/>
              </a:spcBef>
              <a:spcAft>
                <a:spcPts val="600"/>
              </a:spcAft>
            </a:pPr>
            <a:r>
              <a:rPr lang="ru" sz="1200" b="1" i="0" dirty="0" smtClean="0">
                <a:solidFill>
                  <a:srgbClr val="000000"/>
                </a:solidFill>
              </a:rPr>
              <a:t>Список литературы</a:t>
            </a:r>
          </a:p>
          <a:p>
            <a:pPr marL="0" marR="0" indent="0" algn="l" defTabSz="914400" rtl="0" eaLnBrk="1" fontAlgn="auto" latinLnBrk="0" hangingPunct="1">
              <a:spcBef>
                <a:spcPct val="0"/>
              </a:spcBef>
              <a:spcAft>
                <a:spcPts val="600"/>
              </a:spcAft>
              <a:buClrTx/>
              <a:buSzTx/>
              <a:buFontTx/>
              <a:buNone/>
              <a:tabLst/>
              <a:defRPr/>
            </a:pPr>
            <a:r>
              <a:rPr lang="ru" sz="1200" b="0" i="0" dirty="0" smtClean="0">
                <a:solidFill>
                  <a:srgbClr val="000000"/>
                </a:solidFill>
              </a:rPr>
              <a:t>Miller SM. Low back pain: pharmacologic management. </a:t>
            </a:r>
            <a:r>
              <a:rPr lang="ru" sz="1200" b="0" i="1" dirty="0" smtClean="0">
                <a:solidFill>
                  <a:srgbClr val="000000"/>
                </a:solidFill>
              </a:rPr>
              <a:t>Prim Care </a:t>
            </a:r>
            <a:r>
              <a:rPr lang="ru" sz="1200" b="0" i="0" dirty="0" smtClean="0">
                <a:solidFill>
                  <a:srgbClr val="000000"/>
                </a:solidFill>
              </a:rPr>
              <a:t>2012; 39(3):499-510.</a:t>
            </a:r>
          </a:p>
        </p:txBody>
      </p:sp>
      <p:sp>
        <p:nvSpPr>
          <p:cNvPr id="332804" name="3 Marcador de número de diapositiva"/>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6FD96FD-9A9A-4342-BC94-41C418FF9F52}" type="slidenum">
              <a:rPr lang="es-ES" sz="1200">
                <a:solidFill>
                  <a:prstClr val="black"/>
                </a:solidFill>
                <a:latin typeface="Calibri" pitchFamily="34" charset="0"/>
              </a:rPr>
              <a:pPr algn="r"/>
              <a:t>32</a:t>
            </a:fld>
            <a:endParaRPr lang="es-ES" sz="1200" dirty="0">
              <a:solidFill>
                <a:prstClr val="black"/>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33</a:t>
            </a:fld>
            <a:endParaRPr lang="en-GB"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spcAft>
                <a:spcPts val="600"/>
              </a:spcAft>
              <a:buFontTx/>
              <a:buNone/>
            </a:pPr>
            <a:r>
              <a:rPr lang="ru" sz="1200" b="1" i="0" dirty="0" smtClean="0">
                <a:solidFill>
                  <a:srgbClr val="000000"/>
                </a:solidFill>
              </a:rPr>
              <a:t>Заметки докладчика</a:t>
            </a:r>
          </a:p>
          <a:p>
            <a:pPr>
              <a:spcBef>
                <a:spcPct val="0"/>
              </a:spcBef>
              <a:spcAft>
                <a:spcPts val="600"/>
              </a:spcAft>
            </a:pPr>
            <a:r>
              <a:rPr lang="ru" sz="1200" b="0" i="0" dirty="0" smtClean="0">
                <a:solidFill>
                  <a:srgbClr val="000000"/>
                </a:solidFill>
              </a:rPr>
              <a:t>Поврежденные ткани, воспалительные или опухолевые клетки высвобождают медиаторы </a:t>
            </a:r>
            <a:r>
              <a:rPr lang="es" sz="1200" dirty="0" smtClean="0"/>
              <a:t/>
            </a:r>
            <a:br>
              <a:rPr lang="es" sz="1200" dirty="0" smtClean="0"/>
            </a:br>
            <a:r>
              <a:rPr lang="ru" sz="1200" b="0" i="0" dirty="0" smtClean="0">
                <a:solidFill>
                  <a:srgbClr val="000000"/>
                </a:solidFill>
              </a:rPr>
              <a:t>(простагландины, брадикинин) создавая «воспалительный коктейль», который активирует или изменяет характер ответа на стимул болевых рецепторов чувствительных нервов. В результате повышается возбудимость периферической терминальной мембраны. Это периферическая сенсибилизация. Эти изменения приводят к изменениям в реакции нейронов в центральной нервной системе. Это центральная сенсибилизация. </a:t>
            </a:r>
          </a:p>
          <a:p>
            <a:pPr>
              <a:spcBef>
                <a:spcPct val="0"/>
              </a:spcBef>
              <a:spcAft>
                <a:spcPts val="600"/>
              </a:spcAft>
            </a:pPr>
            <a:endParaRPr lang="en-US" baseline="0" dirty="0" smtClean="0"/>
          </a:p>
          <a:p>
            <a:pPr eaLnBrk="1" hangingPunct="1">
              <a:spcBef>
                <a:spcPct val="0"/>
              </a:spcBef>
              <a:spcAft>
                <a:spcPts val="600"/>
              </a:spcAft>
              <a:buFontTx/>
              <a:buNone/>
            </a:pPr>
            <a:r>
              <a:rPr lang="ru" sz="1200" b="1" i="0" dirty="0" smtClean="0">
                <a:solidFill>
                  <a:srgbClr val="000000"/>
                </a:solidFill>
              </a:rPr>
              <a:t>Список литературы</a:t>
            </a:r>
          </a:p>
          <a:p>
            <a:pPr>
              <a:spcBef>
                <a:spcPct val="0"/>
              </a:spcBef>
              <a:spcAft>
                <a:spcPts val="600"/>
              </a:spcAft>
              <a:defRPr/>
            </a:pPr>
            <a:r>
              <a:rPr lang="ru" sz="1200" b="0" i="0" dirty="0" smtClean="0">
                <a:solidFill>
                  <a:srgbClr val="000000"/>
                </a:solidFill>
              </a:rPr>
              <a:t>Scholz J, Woolf CJ. Can we conquer pain? </a:t>
            </a:r>
            <a:r>
              <a:rPr lang="ru" sz="1200" b="0" i="1" dirty="0" smtClean="0">
                <a:solidFill>
                  <a:srgbClr val="000000"/>
                </a:solidFill>
              </a:rPr>
              <a:t>Nat Neurosci</a:t>
            </a:r>
            <a:r>
              <a:rPr lang="ru" sz="1200" b="0" i="0" dirty="0" smtClean="0">
                <a:solidFill>
                  <a:srgbClr val="000000"/>
                </a:solidFill>
              </a:rPr>
              <a:t> 2002; 5(Suppl):1062-7.</a:t>
            </a:r>
          </a:p>
          <a:p>
            <a:pPr>
              <a:spcBef>
                <a:spcPct val="0"/>
              </a:spcBef>
              <a:spcAft>
                <a:spcPts val="600"/>
              </a:spcAft>
              <a:defRPr/>
            </a:pPr>
            <a:endParaRPr lang="en-US" dirty="0" smtClean="0"/>
          </a:p>
          <a:p>
            <a:pPr eaLnBrk="1" hangingPunct="1">
              <a:spcBef>
                <a:spcPct val="0"/>
              </a:spcBef>
              <a:spcAft>
                <a:spcPts val="600"/>
              </a:spcAft>
              <a:buFontTx/>
              <a:buNone/>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64070-C2DA-4731-8A36-8F94593B3436}" type="slidenum">
              <a:rPr lang="en-US">
                <a:solidFill>
                  <a:prstClr val="black"/>
                </a:solidFill>
              </a:rPr>
              <a:pPr/>
              <a:t>34</a:t>
            </a:fld>
            <a:endParaRPr lang="en-US" dirty="0">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685800" y="4415790"/>
            <a:ext cx="5486400" cy="4700914"/>
          </a:xfrm>
        </p:spPr>
        <p:txBody>
          <a:bodyPr>
            <a:noAutofit/>
          </a:bodyPr>
          <a:lstStyle/>
          <a:p>
            <a:pPr>
              <a:spcBef>
                <a:spcPct val="0"/>
              </a:spcBef>
              <a:spcAft>
                <a:spcPts val="600"/>
              </a:spcAft>
            </a:pPr>
            <a:r>
              <a:rPr lang="ru" sz="1100" b="1" i="0" dirty="0" smtClean="0">
                <a:solidFill>
                  <a:srgbClr val="000000"/>
                </a:solidFill>
              </a:rPr>
              <a:t>Заметки докладчика</a:t>
            </a:r>
          </a:p>
          <a:p>
            <a:pPr>
              <a:spcBef>
                <a:spcPct val="0"/>
              </a:spcBef>
              <a:spcAft>
                <a:spcPts val="600"/>
              </a:spcAft>
            </a:pPr>
            <a:r>
              <a:rPr lang="ru" sz="1100" b="0" i="0" dirty="0" smtClean="0">
                <a:solidFill>
                  <a:srgbClr val="000000"/>
                </a:solidFill>
              </a:rPr>
              <a:t>Парацетамол может считаться препаратом первой линии для лечения острого или хронического люмбаго с болью легкой или умеренной интенсивности. Его показатели безопасности и низкая стоимость хорошо известны, хотя было доказано, что он имеет более слабый обезболивающий эффект, чем нестероидные противовоспалительные препараты и ингибиторы циклооксигеназы (ЦОГ), уменьшая боль по визуальной аналоговой шкале, в среднем, на 10 мм. Когда парацетамол используется при хроническом люмбаго, пациенты должны наблюдаться у врача в связи с возможным гепатотоксичным эффектом, особенно если используется максимально допустимая доза 4 г в день. Существует несколько исследований по эффективности парацетамола в лечении люмбаго. Большинство исследований были непродолжительными и доказательства эффективности посредственные. В повседневной практике следует использовать парацетамол в комбинации с другими препаратами. </a:t>
            </a:r>
          </a:p>
          <a:p>
            <a:pPr>
              <a:spcBef>
                <a:spcPct val="0"/>
              </a:spcBef>
              <a:spcAft>
                <a:spcPts val="600"/>
              </a:spcAft>
            </a:pPr>
            <a:endParaRPr lang="en-CA" sz="1100" spc="-10" dirty="0" smtClean="0">
              <a:ea typeface="MS PGothic" pitchFamily="34" charset="-128"/>
            </a:endParaRPr>
          </a:p>
          <a:p>
            <a:pPr>
              <a:spcBef>
                <a:spcPct val="0"/>
              </a:spcBef>
              <a:spcAft>
                <a:spcPts val="400"/>
              </a:spcAft>
            </a:pPr>
            <a:r>
              <a:rPr lang="ru" sz="1100" b="1" i="0" dirty="0" smtClean="0">
                <a:solidFill>
                  <a:srgbClr val="000000"/>
                </a:solidFill>
              </a:rPr>
              <a:t>Список литературы</a:t>
            </a:r>
          </a:p>
          <a:p>
            <a:pPr marL="0" marR="0" indent="0" algn="l" defTabSz="914400" rtl="0" eaLnBrk="1" fontAlgn="auto" latinLnBrk="0" hangingPunct="1">
              <a:spcBef>
                <a:spcPct val="0"/>
              </a:spcBef>
              <a:spcAft>
                <a:spcPts val="400"/>
              </a:spcAft>
              <a:buClrTx/>
              <a:buSzTx/>
              <a:buFontTx/>
              <a:buNone/>
              <a:tabLst/>
              <a:defRPr/>
            </a:pPr>
            <a:r>
              <a:rPr lang="ru" sz="1100" b="0" i="0" dirty="0" smtClean="0">
                <a:solidFill>
                  <a:srgbClr val="000000"/>
                </a:solidFill>
              </a:rPr>
              <a:t>Chou R </a:t>
            </a:r>
            <a:r>
              <a:rPr lang="ru" sz="1100" b="0" i="1" dirty="0" smtClean="0">
                <a:solidFill>
                  <a:srgbClr val="000000"/>
                </a:solidFill>
              </a:rPr>
              <a:t>et al.</a:t>
            </a:r>
            <a:r>
              <a:rPr lang="ru" sz="1100" b="0" i="0" dirty="0" smtClean="0">
                <a:solidFill>
                  <a:srgbClr val="000000"/>
                </a:solidFill>
              </a:rPr>
              <a:t> Medications for acute and chronic low back pain: a review of the evidence for an American Pain Society/American College of Physicians clinical practice guideline. </a:t>
            </a:r>
            <a:r>
              <a:rPr lang="es" sz="1100" dirty="0" smtClean="0"/>
              <a:t/>
            </a:r>
            <a:br>
              <a:rPr lang="es" sz="1100" dirty="0" smtClean="0"/>
            </a:br>
            <a:r>
              <a:rPr lang="ru" sz="1100" b="0" i="1" dirty="0" smtClean="0">
                <a:solidFill>
                  <a:srgbClr val="000000"/>
                </a:solidFill>
              </a:rPr>
              <a:t>Ann Intern Med</a:t>
            </a:r>
            <a:r>
              <a:rPr lang="ru" sz="1100" b="0" i="0" dirty="0" smtClean="0">
                <a:solidFill>
                  <a:srgbClr val="000000"/>
                </a:solidFill>
              </a:rPr>
              <a:t> 2007; 147(7):505-14.</a:t>
            </a:r>
          </a:p>
          <a:p>
            <a:pPr marL="0" marR="0" indent="0" algn="l" defTabSz="914400" rtl="0" eaLnBrk="1" fontAlgn="auto" latinLnBrk="0" hangingPunct="1">
              <a:spcBef>
                <a:spcPct val="0"/>
              </a:spcBef>
              <a:spcAft>
                <a:spcPts val="400"/>
              </a:spcAft>
              <a:buClrTx/>
              <a:buSzTx/>
              <a:buFontTx/>
              <a:buNone/>
              <a:tabLst/>
              <a:defRPr/>
            </a:pPr>
            <a:r>
              <a:rPr lang="ru" sz="1100" b="0" i="0" dirty="0" smtClean="0">
                <a:solidFill>
                  <a:srgbClr val="000000"/>
                </a:solidFill>
              </a:rPr>
              <a:t>Lee C </a:t>
            </a:r>
            <a:r>
              <a:rPr lang="ru" sz="1100" b="0" i="1" dirty="0" smtClean="0">
                <a:solidFill>
                  <a:srgbClr val="000000"/>
                </a:solidFill>
              </a:rPr>
              <a:t>et al. </a:t>
            </a:r>
            <a:r>
              <a:rPr lang="ru" sz="1100" b="0" i="0" dirty="0" smtClean="0">
                <a:solidFill>
                  <a:srgbClr val="000000"/>
                </a:solidFill>
              </a:rPr>
              <a:t>A comparison of the efficacy and safety of nonsteroidal antiinflammatory agents versus acetaminophen in the treatment of osteoarthritis: a meta-analysis. </a:t>
            </a:r>
            <a:r>
              <a:rPr lang="ru" sz="1100" b="0" i="1" dirty="0" smtClean="0">
                <a:solidFill>
                  <a:srgbClr val="000000"/>
                </a:solidFill>
              </a:rPr>
              <a:t>Arthritis Rheum </a:t>
            </a:r>
            <a:r>
              <a:rPr lang="ru" sz="1100" b="0" i="0" dirty="0" smtClean="0">
                <a:solidFill>
                  <a:srgbClr val="000000"/>
                </a:solidFill>
              </a:rPr>
              <a:t>2004; 51(5):746-54.</a:t>
            </a:r>
          </a:p>
          <a:p>
            <a:pPr marL="0" marR="0" indent="0" algn="l" defTabSz="914400" rtl="0" eaLnBrk="1" fontAlgn="auto" latinLnBrk="0" hangingPunct="1">
              <a:spcBef>
                <a:spcPct val="0"/>
              </a:spcBef>
              <a:spcAft>
                <a:spcPts val="400"/>
              </a:spcAft>
              <a:buClrTx/>
              <a:buSzTx/>
              <a:buFontTx/>
              <a:buNone/>
              <a:tabLst/>
              <a:defRPr/>
            </a:pPr>
            <a:r>
              <a:rPr lang="ru" sz="1100" b="0" i="0" dirty="0" smtClean="0">
                <a:solidFill>
                  <a:srgbClr val="000000"/>
                </a:solidFill>
              </a:rPr>
              <a:t>Lee J </a:t>
            </a:r>
            <a:r>
              <a:rPr lang="ru" sz="1100" b="0" i="1" dirty="0" smtClean="0">
                <a:solidFill>
                  <a:srgbClr val="000000"/>
                </a:solidFill>
              </a:rPr>
              <a:t>et al. </a:t>
            </a:r>
            <a:r>
              <a:rPr lang="ru" sz="1100" b="0" i="0" dirty="0" smtClean="0">
                <a:solidFill>
                  <a:srgbClr val="000000"/>
                </a:solidFill>
              </a:rPr>
              <a:t>Low back and radicular pain: a pathway for care developed by the British Pain Society. </a:t>
            </a:r>
            <a:r>
              <a:rPr lang="ru" sz="1100" b="0" i="1" dirty="0" smtClean="0">
                <a:solidFill>
                  <a:srgbClr val="000000"/>
                </a:solidFill>
              </a:rPr>
              <a:t>Br J Anaesth</a:t>
            </a:r>
            <a:r>
              <a:rPr lang="ru" sz="1100" b="0" i="0" dirty="0" smtClean="0">
                <a:solidFill>
                  <a:srgbClr val="000000"/>
                </a:solidFill>
              </a:rPr>
              <a:t> 2013; 111(1):112-20.</a:t>
            </a:r>
          </a:p>
          <a:p>
            <a:pPr marL="0" marR="0" indent="0" algn="l" defTabSz="914400" rtl="0" eaLnBrk="1" fontAlgn="auto" latinLnBrk="0" hangingPunct="1">
              <a:spcBef>
                <a:spcPct val="0"/>
              </a:spcBef>
              <a:spcAft>
                <a:spcPts val="400"/>
              </a:spcAft>
              <a:buClrTx/>
              <a:buSzTx/>
              <a:buFontTx/>
              <a:buNone/>
              <a:tabLst/>
              <a:defRPr/>
            </a:pPr>
            <a:r>
              <a:rPr lang="ru" sz="1100" b="0" i="0" dirty="0" smtClean="0">
                <a:solidFill>
                  <a:srgbClr val="000000"/>
                </a:solidFill>
              </a:rPr>
              <a:t>Mattia A, Coluzzi F. What anesthesiologists should know about paracetamol (acetaminophen). </a:t>
            </a:r>
            <a:r>
              <a:rPr lang="ru" sz="1100" b="0" i="1" dirty="0" smtClean="0">
                <a:solidFill>
                  <a:srgbClr val="000000"/>
                </a:solidFill>
              </a:rPr>
              <a:t>Minerva Anestesiol</a:t>
            </a:r>
            <a:r>
              <a:rPr lang="ru" sz="1100" b="0" i="0" dirty="0" smtClean="0">
                <a:solidFill>
                  <a:srgbClr val="000000"/>
                </a:solidFill>
              </a:rPr>
              <a:t> 2009; 75(11):644-53.</a:t>
            </a:r>
          </a:p>
          <a:p>
            <a:pPr marL="0" marR="0" indent="0" algn="l" defTabSz="914400" rtl="0" eaLnBrk="1" fontAlgn="auto" latinLnBrk="0" hangingPunct="1">
              <a:spcBef>
                <a:spcPct val="0"/>
              </a:spcBef>
              <a:spcAft>
                <a:spcPts val="400"/>
              </a:spcAft>
              <a:buClrTx/>
              <a:buSzTx/>
              <a:buFontTx/>
              <a:buNone/>
              <a:tabLst/>
              <a:defRPr/>
            </a:pPr>
            <a:r>
              <a:rPr lang="ru" sz="1100" b="0" i="0" dirty="0" smtClean="0">
                <a:solidFill>
                  <a:srgbClr val="000000"/>
                </a:solidFill>
              </a:rPr>
              <a:t>Watkins PB </a:t>
            </a:r>
            <a:r>
              <a:rPr lang="ru" sz="1100" b="0" i="1" dirty="0" smtClean="0">
                <a:solidFill>
                  <a:srgbClr val="000000"/>
                </a:solidFill>
              </a:rPr>
              <a:t>et al. </a:t>
            </a:r>
            <a:r>
              <a:rPr lang="ru" sz="1100" b="0" i="0" dirty="0" smtClean="0">
                <a:solidFill>
                  <a:srgbClr val="000000"/>
                </a:solidFill>
              </a:rPr>
              <a:t>Aminotransferase elevations in healthy adults receiving 4 grams of acetaminophen daily: a randomized controlled trial. </a:t>
            </a:r>
            <a:r>
              <a:rPr lang="ru" sz="1100" b="0" i="1" dirty="0" smtClean="0">
                <a:solidFill>
                  <a:srgbClr val="000000"/>
                </a:solidFill>
              </a:rPr>
              <a:t>JAMA</a:t>
            </a:r>
            <a:r>
              <a:rPr lang="ru" sz="1100" b="0" i="0" dirty="0" smtClean="0">
                <a:solidFill>
                  <a:srgbClr val="000000"/>
                </a:solidFill>
              </a:rPr>
              <a:t> 2006; 296(1):87-93.</a:t>
            </a:r>
          </a:p>
          <a:p>
            <a:pPr marL="0" marR="0" indent="0" algn="l" defTabSz="914400" rtl="0" eaLnBrk="1" fontAlgn="auto" latinLnBrk="0" hangingPunct="1">
              <a:spcBef>
                <a:spcPct val="0"/>
              </a:spcBef>
              <a:spcAft>
                <a:spcPts val="600"/>
              </a:spcAft>
              <a:buClrTx/>
              <a:buSzTx/>
              <a:buFontTx/>
              <a:buNone/>
              <a:tabLst/>
              <a:defRPr/>
            </a:pPr>
            <a:endParaRPr lang="en-CA" sz="1100" dirty="0" smtClean="0"/>
          </a:p>
          <a:p>
            <a:pPr marL="0" marR="0" indent="0" algn="l" defTabSz="914400" rtl="0" eaLnBrk="1" fontAlgn="auto" latinLnBrk="0" hangingPunct="1">
              <a:spcBef>
                <a:spcPct val="0"/>
              </a:spcBef>
              <a:spcAft>
                <a:spcPts val="600"/>
              </a:spcAft>
              <a:buClrTx/>
              <a:buSzTx/>
              <a:buFontTx/>
              <a:buNone/>
              <a:tabLst/>
              <a:defRPr/>
            </a:pPr>
            <a:endParaRPr lang="en-CA" sz="1100" dirty="0" smtClean="0"/>
          </a:p>
          <a:p>
            <a:pPr marL="0" marR="0" indent="0" algn="l" defTabSz="914400" rtl="0" eaLnBrk="1" fontAlgn="auto" latinLnBrk="0" hangingPunct="1">
              <a:spcBef>
                <a:spcPct val="0"/>
              </a:spcBef>
              <a:spcAft>
                <a:spcPts val="600"/>
              </a:spcAft>
              <a:buClrTx/>
              <a:buSzTx/>
              <a:buFontTx/>
              <a:buNone/>
              <a:tabLst/>
              <a:defRPr/>
            </a:pPr>
            <a:endParaRPr lang="en-CA" sz="1100" dirty="0" smtClean="0"/>
          </a:p>
          <a:p>
            <a:pPr marL="0" marR="0" indent="0" algn="l" defTabSz="914400" rtl="0" eaLnBrk="1" fontAlgn="auto" latinLnBrk="0" hangingPunct="1">
              <a:spcBef>
                <a:spcPct val="0"/>
              </a:spcBef>
              <a:spcAft>
                <a:spcPts val="600"/>
              </a:spcAft>
              <a:buClrTx/>
              <a:buSzTx/>
              <a:buFontTx/>
              <a:buNone/>
              <a:tabLst/>
              <a:defRPr/>
            </a:pPr>
            <a:endParaRPr lang="en-CA" sz="1100" dirty="0" smtClean="0"/>
          </a:p>
          <a:p>
            <a:pPr>
              <a:spcBef>
                <a:spcPct val="0"/>
              </a:spcBef>
              <a:spcAft>
                <a:spcPts val="600"/>
              </a:spcAft>
            </a:pPr>
            <a:endParaRPr lang="en-CA" sz="1100" b="1" dirty="0">
              <a:ea typeface="MS PGothic"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51C4A-7ECE-40D0-8952-8921AA583148}" type="slidenum">
              <a:rPr lang="en-US">
                <a:solidFill>
                  <a:prstClr val="black"/>
                </a:solidFill>
              </a:rPr>
              <a:pPr/>
              <a:t>35</a:t>
            </a:fld>
            <a:endParaRPr lang="en-US" dirty="0">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685800" y="4428490"/>
            <a:ext cx="5486400" cy="4579031"/>
          </a:xfrm>
        </p:spPr>
        <p:txBody>
          <a:bodyPr>
            <a:noAutofit/>
          </a:bodyPr>
          <a:lstStyle/>
          <a:p>
            <a:pPr>
              <a:spcBef>
                <a:spcPct val="0"/>
              </a:spcBef>
              <a:spcAft>
                <a:spcPts val="500"/>
              </a:spcAft>
            </a:pPr>
            <a:r>
              <a:rPr lang="ru" sz="1200" b="1" i="0" dirty="0" smtClean="0">
                <a:solidFill>
                  <a:srgbClr val="000000"/>
                </a:solidFill>
              </a:rPr>
              <a:t>Заметки докладчика</a:t>
            </a:r>
          </a:p>
          <a:p>
            <a:pPr>
              <a:spcBef>
                <a:spcPct val="0"/>
              </a:spcBef>
              <a:spcAft>
                <a:spcPts val="500"/>
              </a:spcAft>
            </a:pPr>
            <a:r>
              <a:rPr lang="ru" sz="1200" b="0" i="0" dirty="0" smtClean="0">
                <a:solidFill>
                  <a:srgbClr val="000000"/>
                </a:solidFill>
              </a:rPr>
              <a:t>нсНПВС и коксибы являются наиболее широко используемой группой препаратов для лечения люмбаго в острой и хронической фазах. Систематические обзоры литературы показали высокое качество доказательств, что нсНПВС/коксибы лучше чем плацебо в облегчении люмбаго и более эффективны по сравнению с парацетамолом. </a:t>
            </a:r>
          </a:p>
          <a:p>
            <a:pPr>
              <a:spcBef>
                <a:spcPct val="0"/>
              </a:spcBef>
              <a:spcAft>
                <a:spcPts val="500"/>
              </a:spcAft>
            </a:pPr>
            <a:r>
              <a:rPr lang="ru" sz="1200" b="0" i="0" dirty="0" smtClean="0">
                <a:solidFill>
                  <a:srgbClr val="000000"/>
                </a:solidFill>
              </a:rPr>
              <a:t>При использовании нсНПВС и коксибов необходимо учитывать профиль безопасности для желудочно-кишечного тракта, сердечно-сосудистой системы и почек.</a:t>
            </a:r>
          </a:p>
          <a:p>
            <a:pPr>
              <a:spcBef>
                <a:spcPct val="0"/>
              </a:spcBef>
              <a:spcAft>
                <a:spcPts val="500"/>
              </a:spcAft>
            </a:pPr>
            <a:r>
              <a:rPr lang="en-CA" dirty="0" smtClean="0">
                <a:ea typeface="MS PGothic" pitchFamily="34" charset="-128"/>
              </a:rPr>
              <a:t> </a:t>
            </a:r>
          </a:p>
          <a:p>
            <a:pPr>
              <a:spcBef>
                <a:spcPct val="0"/>
              </a:spcBef>
              <a:spcAft>
                <a:spcPts val="500"/>
              </a:spcAft>
            </a:pPr>
            <a:r>
              <a:rPr lang="ru" sz="1200" b="1" i="0" dirty="0" smtClean="0">
                <a:solidFill>
                  <a:srgbClr val="000000"/>
                </a:solidFill>
              </a:rPr>
              <a:t>Список литературы</a:t>
            </a:r>
          </a:p>
          <a:p>
            <a:pPr rtl="0">
              <a:spcAft>
                <a:spcPts val="500"/>
              </a:spcAft>
            </a:pPr>
            <a:r>
              <a:rPr lang="ru" sz="1200" b="0" i="0" u="none" dirty="0" smtClean="0">
                <a:solidFill>
                  <a:srgbClr val="000000"/>
                </a:solidFill>
              </a:rPr>
              <a:t>Chou R </a:t>
            </a:r>
            <a:r>
              <a:rPr lang="ru" sz="1200" b="0" i="1" u="none" dirty="0" smtClean="0">
                <a:solidFill>
                  <a:srgbClr val="000000"/>
                </a:solidFill>
              </a:rPr>
              <a:t>et al. </a:t>
            </a:r>
            <a:r>
              <a:rPr lang="ru" sz="1200" b="0" i="0" u="none" dirty="0" smtClean="0">
                <a:solidFill>
                  <a:srgbClr val="000000"/>
                </a:solidFill>
              </a:rPr>
              <a:t>Diagnosis and treatment of low back pain: a joint clinical practice guideline from the American College of Physicians and the American Pain Society. </a:t>
            </a:r>
            <a:r>
              <a:rPr lang="ru" sz="1200" b="0" i="1" u="none" dirty="0" smtClean="0">
                <a:solidFill>
                  <a:srgbClr val="000000"/>
                </a:solidFill>
              </a:rPr>
              <a:t>Ann Intern Med </a:t>
            </a:r>
            <a:r>
              <a:rPr lang="ru" sz="1200" b="0" i="0" u="none" dirty="0" smtClean="0">
                <a:solidFill>
                  <a:srgbClr val="000000"/>
                </a:solidFill>
              </a:rPr>
              <a:t>2007; 147(7):478-91.</a:t>
            </a:r>
          </a:p>
          <a:p>
            <a:pPr>
              <a:spcAft>
                <a:spcPts val="500"/>
              </a:spcAft>
              <a:defRPr/>
            </a:pPr>
            <a:r>
              <a:rPr lang="ru" sz="1200" b="0" i="0" dirty="0" smtClean="0">
                <a:solidFill>
                  <a:srgbClr val="000000"/>
                </a:solidFill>
              </a:rPr>
              <a:t>Lee J </a:t>
            </a:r>
            <a:r>
              <a:rPr lang="ru" sz="1200" b="0" i="1" dirty="0" smtClean="0">
                <a:solidFill>
                  <a:srgbClr val="000000"/>
                </a:solidFill>
              </a:rPr>
              <a:t>et al. </a:t>
            </a:r>
            <a:r>
              <a:rPr lang="ru" sz="1200" b="0" i="0" dirty="0" smtClean="0">
                <a:solidFill>
                  <a:srgbClr val="000000"/>
                </a:solidFill>
              </a:rPr>
              <a:t>Low back and radicular pain: a pathway for care developed by the British Pain Society. </a:t>
            </a:r>
            <a:r>
              <a:rPr lang="ru" sz="1200" b="0" i="1" dirty="0" smtClean="0">
                <a:solidFill>
                  <a:srgbClr val="000000"/>
                </a:solidFill>
              </a:rPr>
              <a:t>Br J Anaesth</a:t>
            </a:r>
            <a:r>
              <a:rPr lang="ru" sz="1200" b="0" i="0" dirty="0" smtClean="0">
                <a:solidFill>
                  <a:srgbClr val="000000"/>
                </a:solidFill>
              </a:rPr>
              <a:t> 2013; 111(1):112-20.</a:t>
            </a:r>
          </a:p>
          <a:p>
            <a:pPr>
              <a:spcAft>
                <a:spcPts val="500"/>
              </a:spcAft>
              <a:defRPr/>
            </a:pPr>
            <a:r>
              <a:rPr lang="ru" sz="1200" b="0" i="0" dirty="0" smtClean="0">
                <a:solidFill>
                  <a:srgbClr val="000000"/>
                </a:solidFill>
              </a:rPr>
              <a:t>Schnitzer TJ </a:t>
            </a:r>
            <a:r>
              <a:rPr lang="ru" sz="1200" b="0" i="1" dirty="0" smtClean="0">
                <a:solidFill>
                  <a:srgbClr val="000000"/>
                </a:solidFill>
              </a:rPr>
              <a:t>et al. </a:t>
            </a:r>
            <a:r>
              <a:rPr lang="ru" sz="1200" b="0" i="0" dirty="0" smtClean="0">
                <a:solidFill>
                  <a:srgbClr val="000000"/>
                </a:solidFill>
              </a:rPr>
              <a:t>A comprehensive review of clinical trials on the efficacy and safety of drugs for the treatment of low back pain. </a:t>
            </a:r>
            <a:r>
              <a:rPr lang="ru" sz="1200" b="0" i="1" dirty="0" smtClean="0">
                <a:solidFill>
                  <a:srgbClr val="000000"/>
                </a:solidFill>
              </a:rPr>
              <a:t>J Pain Symptom Manage</a:t>
            </a:r>
            <a:r>
              <a:rPr lang="ru" sz="1200" b="0" i="0" dirty="0" smtClean="0">
                <a:solidFill>
                  <a:srgbClr val="000000"/>
                </a:solidFill>
              </a:rPr>
              <a:t> 2004; 28(1):72-95.</a:t>
            </a:r>
          </a:p>
          <a:p>
            <a:pPr>
              <a:spcAft>
                <a:spcPts val="500"/>
              </a:spcAft>
              <a:defRPr/>
            </a:pPr>
            <a:r>
              <a:rPr lang="ru" sz="1200" b="0" i="0" dirty="0" smtClean="0">
                <a:solidFill>
                  <a:srgbClr val="000000"/>
                </a:solidFill>
              </a:rPr>
              <a:t>van Tulder MW </a:t>
            </a:r>
            <a:r>
              <a:rPr lang="ru" sz="1200" b="0" i="1" dirty="0" smtClean="0">
                <a:solidFill>
                  <a:srgbClr val="000000"/>
                </a:solidFill>
              </a:rPr>
              <a:t>et al. </a:t>
            </a:r>
            <a:r>
              <a:rPr lang="ru" sz="1200" b="0" i="0" dirty="0" smtClean="0">
                <a:solidFill>
                  <a:srgbClr val="000000"/>
                </a:solidFill>
              </a:rPr>
              <a:t>Lumbar supports for prevention and treatment of low back pain. </a:t>
            </a:r>
            <a:r>
              <a:rPr lang="ru" sz="1200" b="0" i="1" dirty="0" smtClean="0">
                <a:solidFill>
                  <a:srgbClr val="000000"/>
                </a:solidFill>
              </a:rPr>
              <a:t>Cochrane Database Syst Rev </a:t>
            </a:r>
            <a:r>
              <a:rPr lang="ru" sz="1200" b="0" i="0" dirty="0" smtClean="0">
                <a:solidFill>
                  <a:srgbClr val="000000"/>
                </a:solidFill>
              </a:rPr>
              <a:t>2000; 3:CD001823.</a:t>
            </a:r>
          </a:p>
          <a:p>
            <a:pPr marL="0" marR="0" indent="0" algn="l" defTabSz="914400" rtl="0" eaLnBrk="1" fontAlgn="auto" latinLnBrk="0" hangingPunct="1">
              <a:spcBef>
                <a:spcPts val="0"/>
              </a:spcBef>
              <a:spcAft>
                <a:spcPts val="500"/>
              </a:spcAft>
              <a:buClrTx/>
              <a:buSzTx/>
              <a:buFontTx/>
              <a:buNone/>
              <a:tabLst/>
              <a:defRPr/>
            </a:pPr>
            <a:r>
              <a:rPr lang="ru" sz="1200" b="0" i="0" dirty="0" smtClean="0">
                <a:solidFill>
                  <a:srgbClr val="000000"/>
                </a:solidFill>
              </a:rPr>
              <a:t>Vane JR, Botting RM. New insights into the mode of action of anti-inflammatory drugs. </a:t>
            </a:r>
            <a:r>
              <a:rPr lang="ru" sz="1200" b="0" i="1" dirty="0" smtClean="0">
                <a:solidFill>
                  <a:srgbClr val="000000"/>
                </a:solidFill>
              </a:rPr>
              <a:t>Inflamm Res</a:t>
            </a:r>
            <a:r>
              <a:rPr lang="ru" sz="1200" b="0" i="0" dirty="0" smtClean="0">
                <a:solidFill>
                  <a:srgbClr val="000000"/>
                </a:solidFill>
              </a:rPr>
              <a:t> 1995; 44(1):1-10.</a:t>
            </a:r>
          </a:p>
          <a:p>
            <a:pPr marL="0" marR="0" indent="0" algn="l" defTabSz="914400" rtl="0" eaLnBrk="1" fontAlgn="auto" latinLnBrk="0" hangingPunct="1">
              <a:spcBef>
                <a:spcPts val="0"/>
              </a:spcBef>
              <a:spcAft>
                <a:spcPts val="500"/>
              </a:spcAft>
              <a:buClrTx/>
              <a:buSzTx/>
              <a:buFontTx/>
              <a:buNone/>
              <a:tabLst/>
              <a:defRPr/>
            </a:pPr>
            <a:endParaRPr lang="en-CA" b="0" dirty="0" smtClean="0"/>
          </a:p>
          <a:p>
            <a:pPr marL="0" marR="0" indent="0" algn="l" defTabSz="914400" rtl="0" eaLnBrk="1" fontAlgn="auto" latinLnBrk="0" hangingPunct="1">
              <a:spcBef>
                <a:spcPts val="0"/>
              </a:spcBef>
              <a:spcAft>
                <a:spcPts val="500"/>
              </a:spcAft>
              <a:buClrTx/>
              <a:buSzTx/>
              <a:buFontTx/>
              <a:buNone/>
              <a:tabLst/>
              <a:defRPr/>
            </a:pPr>
            <a:endParaRPr lang="en-CA" b="0" dirty="0" smtClean="0"/>
          </a:p>
          <a:p>
            <a:pPr marL="0" marR="0" indent="0" algn="l" defTabSz="914400" rtl="0" eaLnBrk="1" fontAlgn="auto" latinLnBrk="0" hangingPunct="1">
              <a:spcBef>
                <a:spcPts val="0"/>
              </a:spcBef>
              <a:spcAft>
                <a:spcPts val="500"/>
              </a:spcAft>
              <a:buClrTx/>
              <a:buSzTx/>
              <a:buFontTx/>
              <a:buNone/>
              <a:tabLst/>
              <a:defRPr/>
            </a:pPr>
            <a:endParaRPr lang="en-CA" b="0" dirty="0" smtClean="0"/>
          </a:p>
          <a:p>
            <a:pPr rtl="0">
              <a:spcAft>
                <a:spcPts val="500"/>
              </a:spcAft>
            </a:pPr>
            <a:endParaRPr lang="en-CA" b="0" i="0" u="none" strike="noStrike" kern="1200" baseline="0" dirty="0" smtClean="0">
              <a:solidFill>
                <a:srgbClr val="FF0000"/>
              </a:solidFill>
            </a:endParaRPr>
          </a:p>
          <a:p>
            <a:pPr rtl="0">
              <a:spcAft>
                <a:spcPts val="500"/>
              </a:spcAft>
            </a:pPr>
            <a:endParaRPr lang="en-CA" b="1" i="0" u="none" strike="noStrike" kern="1200" baseline="0" dirty="0" smtClean="0">
              <a:solidFill>
                <a:srgbClr val="FF0000"/>
              </a:solidFill>
            </a:endParaRPr>
          </a:p>
          <a:p>
            <a:pPr>
              <a:spcBef>
                <a:spcPct val="0"/>
              </a:spcBef>
              <a:spcAft>
                <a:spcPts val="500"/>
              </a:spcAft>
            </a:pPr>
            <a:endParaRPr lang="en-CA" b="1" dirty="0">
              <a:ea typeface="MS PGothic"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Задайте вопрос, который показан на слайде, участникам для стимулирования дискуссии.</a:t>
            </a:r>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36</a:t>
            </a:fld>
            <a:endParaRPr lang="es-MX" dirty="0"/>
          </a:p>
        </p:txBody>
      </p:sp>
    </p:spTree>
    <p:extLst>
      <p:ext uri="{BB962C8B-B14F-4D97-AF65-F5344CB8AC3E}">
        <p14:creationId xmlns:p14="http://schemas.microsoft.com/office/powerpoint/2010/main" xmlns="" val="438292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a:lstStyle/>
          <a:p>
            <a:fld id="{1C0834CC-CF91-47D3-8609-7EDB5471AD43}" type="slidenum">
              <a:rPr lang="en-CA" altLang="zh-CN" smtClean="0">
                <a:solidFill>
                  <a:srgbClr val="000000"/>
                </a:solidFill>
                <a:ea typeface="SimSun" pitchFamily="2" charset="-122"/>
              </a:rPr>
              <a:pPr/>
              <a:t>37</a:t>
            </a:fld>
            <a:endParaRPr lang="en-CA" altLang="zh-CN" smtClean="0">
              <a:solidFill>
                <a:srgbClr val="000000"/>
              </a:solidFill>
              <a:ea typeface="SimSun" pitchFamily="2" charset="-122"/>
            </a:endParaRPr>
          </a:p>
        </p:txBody>
      </p:sp>
      <p:sp>
        <p:nvSpPr>
          <p:cNvPr id="112643" name="Rectangle 2"/>
          <p:cNvSpPr>
            <a:spLocks noGrp="1" noRot="1" noChangeAspect="1" noChangeArrowheads="1" noTextEdit="1"/>
          </p:cNvSpPr>
          <p:nvPr>
            <p:ph type="sldImg"/>
          </p:nvPr>
        </p:nvSpPr>
        <p:spPr bwMode="auto">
          <a:xfrm>
            <a:off x="1106488" y="695325"/>
            <a:ext cx="4648200" cy="3487738"/>
          </a:xfrm>
          <a:noFill/>
          <a:ln>
            <a:solidFill>
              <a:srgbClr val="000000"/>
            </a:solidFill>
            <a:miter lim="800000"/>
            <a:headEnd/>
            <a:tailEnd/>
          </a:ln>
        </p:spPr>
      </p:sp>
      <p:sp>
        <p:nvSpPr>
          <p:cNvPr id="112644" name="Rectangle 3"/>
          <p:cNvSpPr>
            <a:spLocks noGrp="1" noChangeArrowheads="1"/>
          </p:cNvSpPr>
          <p:nvPr>
            <p:ph type="body" idx="1"/>
          </p:nvPr>
        </p:nvSpPr>
        <p:spPr bwMode="auto">
          <a:xfrm>
            <a:off x="680210" y="4412011"/>
            <a:ext cx="5506899" cy="5558315"/>
          </a:xfrm>
          <a:noFill/>
        </p:spPr>
        <p:txBody>
          <a:bodyPr/>
          <a:lstStyle/>
          <a:p>
            <a:r>
              <a:rPr lang="ru-RU" b="1" dirty="0" smtClean="0"/>
              <a:t>Примечания докладчика</a:t>
            </a:r>
            <a:endParaRPr lang="en-CA" b="1" dirty="0" smtClean="0"/>
          </a:p>
          <a:p>
            <a:r>
              <a:rPr lang="ru-RU" dirty="0" smtClean="0"/>
              <a:t>Целью данного исследования являлся анализ имеющихся доказательств безопасности неселективных НПВС и </a:t>
            </a:r>
            <a:r>
              <a:rPr lang="ru-RU" dirty="0" err="1" smtClean="0"/>
              <a:t>коксибов</a:t>
            </a:r>
            <a:r>
              <a:rPr lang="ru-RU" dirty="0" smtClean="0"/>
              <a:t> в отношении сердечно-сосудистой системы. Полученные данные были взяты из всех крупных рандомизированных контролируемых исследований, в которых проводилось сравнение любых нестероидных противовоспалительных средств (НПВС) с другими НПВС или плацебо. Основной конечной точкой являлся инфаркт миокарда. Дополнительными конечными точками являлись инсульт, смерть от сердечно-сосудистых</a:t>
            </a:r>
            <a:r>
              <a:rPr lang="ru-RU" baseline="0" dirty="0" smtClean="0"/>
              <a:t> причин</a:t>
            </a:r>
            <a:r>
              <a:rPr lang="ru-RU" dirty="0" smtClean="0"/>
              <a:t> и смерть от любых причин. Кроме того, проводилось сравнение составной конечной точки, учитывавшей случаи </a:t>
            </a:r>
            <a:r>
              <a:rPr lang="ru-RU" dirty="0" err="1" smtClean="0"/>
              <a:t>нефатального</a:t>
            </a:r>
            <a:r>
              <a:rPr lang="ru-RU" dirty="0" smtClean="0"/>
              <a:t> инфаркта миокарда, </a:t>
            </a:r>
            <a:r>
              <a:rPr lang="ru-RU" dirty="0" err="1" smtClean="0"/>
              <a:t>нефатального</a:t>
            </a:r>
            <a:r>
              <a:rPr lang="ru-RU" dirty="0" smtClean="0"/>
              <a:t> инсульта или смерти от сердечно-сосудистых</a:t>
            </a:r>
            <a:r>
              <a:rPr lang="ru-RU" baseline="0" dirty="0" smtClean="0"/>
              <a:t> причин</a:t>
            </a:r>
            <a:r>
              <a:rPr lang="ru-RU" dirty="0" smtClean="0"/>
              <a:t>, по сравнению с плацебо.</a:t>
            </a:r>
          </a:p>
          <a:p>
            <a:r>
              <a:rPr lang="ru-RU" dirty="0" smtClean="0"/>
              <a:t>В анализ включены данные, полученные в рамках 31 исследования (</a:t>
            </a:r>
            <a:r>
              <a:rPr lang="ru-RU" dirty="0" err="1" smtClean="0"/>
              <a:t>n</a:t>
            </a:r>
            <a:r>
              <a:rPr lang="ru-RU" dirty="0" smtClean="0"/>
              <a:t> = 116429 пациентов), суммарная длительность наблюдения в которых составила &gt;115000 пациенто-лет. Данные пациенты получали </a:t>
            </a:r>
            <a:r>
              <a:rPr lang="ru-RU" dirty="0" err="1" smtClean="0"/>
              <a:t>напроксен</a:t>
            </a:r>
            <a:r>
              <a:rPr lang="ru-RU" dirty="0" smtClean="0"/>
              <a:t>, ибупрофен, </a:t>
            </a:r>
            <a:r>
              <a:rPr lang="ru-RU" dirty="0" err="1" smtClean="0"/>
              <a:t>диклофенак</a:t>
            </a:r>
            <a:r>
              <a:rPr lang="ru-RU" dirty="0" smtClean="0"/>
              <a:t>, </a:t>
            </a:r>
            <a:r>
              <a:rPr lang="ru-RU" dirty="0" err="1" smtClean="0"/>
              <a:t>целекоксиб</a:t>
            </a:r>
            <a:r>
              <a:rPr lang="ru-RU" dirty="0" smtClean="0"/>
              <a:t>, </a:t>
            </a:r>
            <a:r>
              <a:rPr lang="ru-RU" dirty="0" err="1" smtClean="0"/>
              <a:t>эторикоксиб</a:t>
            </a:r>
            <a:r>
              <a:rPr lang="ru-RU" dirty="0" smtClean="0"/>
              <a:t>, </a:t>
            </a:r>
            <a:r>
              <a:rPr lang="ru-RU" dirty="0" err="1" smtClean="0"/>
              <a:t>рофекоксиб</a:t>
            </a:r>
            <a:r>
              <a:rPr lang="ru-RU" dirty="0" smtClean="0"/>
              <a:t>, </a:t>
            </a:r>
            <a:r>
              <a:rPr lang="ru-RU" dirty="0" err="1" smtClean="0"/>
              <a:t>лумиракоксиб</a:t>
            </a:r>
            <a:r>
              <a:rPr lang="ru-RU" dirty="0" smtClean="0"/>
              <a:t> или плацебо.</a:t>
            </a:r>
          </a:p>
          <a:p>
            <a:r>
              <a:rPr lang="ru-RU" dirty="0" smtClean="0"/>
              <a:t>Применение</a:t>
            </a:r>
            <a:r>
              <a:rPr lang="ru-RU" baseline="0" dirty="0" smtClean="0"/>
              <a:t> в</a:t>
            </a:r>
            <a:r>
              <a:rPr lang="ru-RU" dirty="0" smtClean="0"/>
              <a:t>сех препаратов, как представляется, было связано с повышением риска составной конечной точки. Все НПВС, за исключением </a:t>
            </a:r>
            <a:r>
              <a:rPr lang="ru-RU" dirty="0" err="1" smtClean="0"/>
              <a:t>напроксена</a:t>
            </a:r>
            <a:r>
              <a:rPr lang="ru-RU" dirty="0" smtClean="0"/>
              <a:t>, характеризовались отношением частоты, превышающей 1,3, что расценивается в качестве общепринятого индикатора клинически значимого повышения риска.</a:t>
            </a:r>
          </a:p>
          <a:p>
            <a:r>
              <a:rPr lang="ru-RU" dirty="0" smtClean="0"/>
              <a:t>Авторы сделали заключение о том, что хотя некоторая неясность сохраняется, лишь ограниченные доказательства свидетельствуют о том, что любой из исследуемых препаратов являлся безопасным в отношении сердечно-сосудистой системы. </a:t>
            </a:r>
            <a:r>
              <a:rPr lang="ru-RU" dirty="0" err="1" smtClean="0"/>
              <a:t>Напроксен</a:t>
            </a:r>
            <a:r>
              <a:rPr lang="ru-RU" dirty="0" smtClean="0"/>
              <a:t> представлялся наименее опасным. При назначении любых НПВС необходимо учитывать сердечно-сосудистый риск .</a:t>
            </a:r>
          </a:p>
          <a:p>
            <a:endParaRPr lang="en-CA" altLang="zh-CN" dirty="0" smtClean="0"/>
          </a:p>
          <a:p>
            <a:r>
              <a:rPr lang="ru-RU" altLang="zh-CN" b="1" dirty="0" smtClean="0"/>
              <a:t>Литература</a:t>
            </a:r>
            <a:endParaRPr lang="en-CA" altLang="zh-CN" b="1" dirty="0" smtClean="0"/>
          </a:p>
          <a:p>
            <a:r>
              <a:rPr lang="en-CA" altLang="zh-CN" dirty="0" err="1" smtClean="0"/>
              <a:t>Trelle</a:t>
            </a:r>
            <a:r>
              <a:rPr lang="en-CA" altLang="zh-CN" dirty="0" smtClean="0"/>
              <a:t> S </a:t>
            </a:r>
            <a:r>
              <a:rPr lang="en-CA" altLang="zh-CN" i="1" dirty="0" smtClean="0"/>
              <a:t>et al. </a:t>
            </a:r>
            <a:r>
              <a:rPr lang="en-CA" altLang="zh-CN" dirty="0" smtClean="0"/>
              <a:t>Cardiovascular safety of non-steroidal anti-inflammatory drugs: network meta-analysis. </a:t>
            </a:r>
            <a:r>
              <a:rPr lang="en-CA" altLang="zh-CN" i="1" dirty="0" err="1" smtClean="0"/>
              <a:t>BMJ</a:t>
            </a:r>
            <a:r>
              <a:rPr lang="en-CA" altLang="zh-CN" dirty="0" smtClean="0"/>
              <a:t> 2011; </a:t>
            </a:r>
            <a:r>
              <a:rPr lang="en-CA" altLang="zh-CN" dirty="0" err="1" smtClean="0"/>
              <a:t>342:c7086</a:t>
            </a:r>
            <a:r>
              <a:rPr lang="en-CA" altLang="zh-CN" dirty="0" smtClean="0"/>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06488" y="695325"/>
            <a:ext cx="4648200" cy="3487738"/>
          </a:xfrm>
          <a:noFill/>
          <a:ln>
            <a:solidFill>
              <a:srgbClr val="000000"/>
            </a:solidFill>
            <a:miter lim="800000"/>
            <a:headEnd/>
            <a:tailEnd/>
          </a:ln>
        </p:spPr>
      </p:sp>
      <p:sp>
        <p:nvSpPr>
          <p:cNvPr id="113667" name="Rectangle 3"/>
          <p:cNvSpPr>
            <a:spLocks noGrp="1" noChangeArrowheads="1"/>
          </p:cNvSpPr>
          <p:nvPr>
            <p:ph type="body" idx="1"/>
          </p:nvPr>
        </p:nvSpPr>
        <p:spPr bwMode="auto">
          <a:xfrm>
            <a:off x="692633" y="4423034"/>
            <a:ext cx="5494476" cy="5596105"/>
          </a:xfrm>
          <a:noFill/>
        </p:spPr>
        <p:txBody>
          <a:bodyPr lIns="88624" tIns="44313" rIns="88624" bIns="44313"/>
          <a:lstStyle/>
          <a:p>
            <a:r>
              <a:rPr lang="ru-RU" b="1" dirty="0" smtClean="0"/>
              <a:t>Примечания докладчика</a:t>
            </a:r>
            <a:endParaRPr lang="en-CA" b="1" dirty="0" smtClean="0"/>
          </a:p>
          <a:p>
            <a:r>
              <a:rPr lang="ru-RU" dirty="0" smtClean="0"/>
              <a:t>Применение</a:t>
            </a:r>
            <a:r>
              <a:rPr lang="ru-RU" baseline="0" dirty="0" smtClean="0"/>
              <a:t> б</a:t>
            </a:r>
            <a:r>
              <a:rPr lang="ru-RU" dirty="0" smtClean="0"/>
              <a:t>ольшинства противовоспалительных средств было связано с развитием побочных эффектов в отношении</a:t>
            </a:r>
            <a:r>
              <a:rPr lang="ru-RU" baseline="0" dirty="0" smtClean="0"/>
              <a:t> </a:t>
            </a:r>
            <a:r>
              <a:rPr lang="ru-RU" dirty="0" smtClean="0"/>
              <a:t>желудочно-кишечного тракта. Степень повреждения слизистой желудочно-кишечного тракта может варьировать от выявляемых только при эндоскопическом исследовании изменений, не сопровождающихся клиническими проявлениями, до серьезных осложнений со стороны верхних отделов желудочно-кишечного тракта, которые, в отдельных случаях, могут быть фатальными. На данном слайде приведены сведения об относительном риске широкого спектра факторов осложнений со стороны желудочно-кишечного тракта, связанных с применением неселективных НПВС и </a:t>
            </a:r>
            <a:r>
              <a:rPr lang="ru-RU" dirty="0" err="1" smtClean="0"/>
              <a:t>коксибов</a:t>
            </a:r>
            <a:r>
              <a:rPr lang="ru-RU" dirty="0" smtClean="0"/>
              <a:t>. Перенесенное ранее желудочно-кишечное кровотечение из верхних отделов желудочно-кишечного тракта являлось единственным наиболее важным прогностическим фактором развития аналогичного кровотечения в будущем.</a:t>
            </a:r>
          </a:p>
          <a:p>
            <a:endParaRPr lang="en-CA" altLang="zh-CN" dirty="0" smtClean="0"/>
          </a:p>
          <a:p>
            <a:r>
              <a:rPr lang="ru-RU" altLang="zh-CN" b="1" dirty="0" smtClean="0"/>
              <a:t>Литература</a:t>
            </a:r>
            <a:endParaRPr lang="en-CA" altLang="zh-CN" b="1" dirty="0" smtClean="0"/>
          </a:p>
          <a:p>
            <a:r>
              <a:rPr lang="en-CA" altLang="zh-CN" dirty="0" err="1" smtClean="0"/>
              <a:t>Bardou</a:t>
            </a:r>
            <a:r>
              <a:rPr lang="en-CA" altLang="zh-CN" dirty="0" smtClean="0"/>
              <a:t> M, </a:t>
            </a:r>
            <a:r>
              <a:rPr lang="en-CA" altLang="zh-CN" dirty="0" err="1" smtClean="0"/>
              <a:t>Barkun</a:t>
            </a:r>
            <a:r>
              <a:rPr lang="en-CA" altLang="zh-CN" dirty="0" smtClean="0"/>
              <a:t> AN. Preventing the gastrointestinal adverse effects of </a:t>
            </a:r>
            <a:r>
              <a:rPr lang="en-CA" altLang="zh-CN" dirty="0" err="1" smtClean="0"/>
              <a:t>nonsteroidal</a:t>
            </a:r>
            <a:r>
              <a:rPr lang="en-CA" altLang="zh-CN" dirty="0" smtClean="0"/>
              <a:t> </a:t>
            </a:r>
            <a:br>
              <a:rPr lang="en-CA" altLang="zh-CN" dirty="0" smtClean="0"/>
            </a:br>
            <a:r>
              <a:rPr lang="en-CA" altLang="zh-CN" dirty="0" smtClean="0"/>
              <a:t>anti-inflammatory drugs: from risk factor identification to risk factor intervention. </a:t>
            </a:r>
            <a:br>
              <a:rPr lang="en-CA" altLang="zh-CN" dirty="0" smtClean="0"/>
            </a:br>
            <a:r>
              <a:rPr lang="en-CA" altLang="zh-CN" i="1" dirty="0" smtClean="0"/>
              <a:t>Joint Bone Spine </a:t>
            </a:r>
            <a:r>
              <a:rPr lang="en-CA" altLang="zh-CN" dirty="0" smtClean="0"/>
              <a:t>2010; 77(1):6-12. </a:t>
            </a:r>
          </a:p>
          <a:p>
            <a:r>
              <a:rPr lang="en-CA" altLang="zh-CN" dirty="0" smtClean="0"/>
              <a:t>Gabriel SE </a:t>
            </a:r>
            <a:r>
              <a:rPr lang="en-CA" altLang="zh-CN" i="1" dirty="0" smtClean="0"/>
              <a:t>et al. </a:t>
            </a:r>
            <a:r>
              <a:rPr lang="en-CA" altLang="zh-CN" dirty="0" smtClean="0"/>
              <a:t>Risk for serious gastrointestinal complications related to use of </a:t>
            </a:r>
            <a:r>
              <a:rPr lang="en-CA" altLang="zh-CN" dirty="0" err="1" smtClean="0"/>
              <a:t>nonsteroidal</a:t>
            </a:r>
            <a:r>
              <a:rPr lang="en-CA" altLang="zh-CN" dirty="0" smtClean="0"/>
              <a:t> anti-inflammatory drugs. A meta-analysis. </a:t>
            </a:r>
            <a:r>
              <a:rPr lang="en-CA" altLang="zh-CN" i="1" dirty="0" smtClean="0"/>
              <a:t>Ann Intern Med </a:t>
            </a:r>
            <a:r>
              <a:rPr lang="en-CA" altLang="zh-CN" dirty="0" smtClean="0"/>
              <a:t>1991; 115(10):787-96.</a:t>
            </a:r>
          </a:p>
          <a:p>
            <a:r>
              <a:rPr lang="en-CA" altLang="zh-CN" dirty="0" err="1" smtClean="0"/>
              <a:t>García</a:t>
            </a:r>
            <a:r>
              <a:rPr lang="en-CA" altLang="zh-CN" dirty="0" smtClean="0"/>
              <a:t> </a:t>
            </a:r>
            <a:r>
              <a:rPr lang="en-CA" altLang="zh-CN" dirty="0" err="1" smtClean="0"/>
              <a:t>Rodríguez</a:t>
            </a:r>
            <a:r>
              <a:rPr lang="en-CA" altLang="zh-CN" dirty="0" smtClean="0"/>
              <a:t> LA, </a:t>
            </a:r>
            <a:r>
              <a:rPr lang="en-CA" altLang="zh-CN" dirty="0" err="1" smtClean="0"/>
              <a:t>Hernández-Díaz</a:t>
            </a:r>
            <a:r>
              <a:rPr lang="en-CA" altLang="zh-CN" dirty="0" smtClean="0"/>
              <a:t> S. The risk of upper gastrointestinal complications associated with </a:t>
            </a:r>
            <a:r>
              <a:rPr lang="en-CA" altLang="zh-CN" dirty="0" err="1" smtClean="0"/>
              <a:t>nonsteroidal</a:t>
            </a:r>
            <a:r>
              <a:rPr lang="en-CA" altLang="zh-CN" dirty="0" smtClean="0"/>
              <a:t> anti-inflammatory drugs, </a:t>
            </a:r>
            <a:r>
              <a:rPr lang="en-CA" altLang="zh-CN" dirty="0" err="1" smtClean="0"/>
              <a:t>glucocorticoids</a:t>
            </a:r>
            <a:r>
              <a:rPr lang="en-CA" altLang="zh-CN" dirty="0" smtClean="0"/>
              <a:t>, acetaminophen, and combinations of these agents. </a:t>
            </a:r>
            <a:r>
              <a:rPr lang="en-CA" altLang="zh-CN" i="1" dirty="0" smtClean="0"/>
              <a:t>Arthritis Res </a:t>
            </a:r>
            <a:r>
              <a:rPr lang="en-CA" altLang="zh-CN" dirty="0" smtClean="0"/>
              <a:t>2001; 3(2):98-101.</a:t>
            </a:r>
          </a:p>
          <a:p>
            <a:r>
              <a:rPr lang="en-CA" altLang="zh-CN" dirty="0" err="1" smtClean="0"/>
              <a:t>García</a:t>
            </a:r>
            <a:r>
              <a:rPr lang="en-CA" altLang="zh-CN" dirty="0" smtClean="0"/>
              <a:t> </a:t>
            </a:r>
            <a:r>
              <a:rPr lang="en-CA" altLang="zh-CN" dirty="0" err="1" smtClean="0"/>
              <a:t>Rodríguez</a:t>
            </a:r>
            <a:r>
              <a:rPr lang="en-CA" altLang="zh-CN" dirty="0" smtClean="0"/>
              <a:t> LA, </a:t>
            </a:r>
            <a:r>
              <a:rPr lang="en-CA" altLang="zh-CN" dirty="0" err="1" smtClean="0"/>
              <a:t>Jick</a:t>
            </a:r>
            <a:r>
              <a:rPr lang="en-CA" altLang="zh-CN" dirty="0" smtClean="0"/>
              <a:t> H. Risk of upper gastrointestinal bleeding and perforation associated with individual non-steroidal anti-inflammatory drugs. </a:t>
            </a:r>
            <a:r>
              <a:rPr lang="en-CA" altLang="zh-CN" i="1" dirty="0" smtClean="0"/>
              <a:t>Lancet </a:t>
            </a:r>
            <a:r>
              <a:rPr lang="en-CA" altLang="zh-CN" dirty="0" smtClean="0"/>
              <a:t>1994; 343(8900):769-72.</a:t>
            </a:r>
          </a:p>
          <a:p>
            <a:endParaRPr lang="en-CA" altLang="zh-CN" dirty="0" smtClean="0"/>
          </a:p>
          <a:p>
            <a:endParaRPr lang="en-CA" altLang="zh-CN" dirty="0" smtClean="0"/>
          </a:p>
          <a:p>
            <a:endParaRPr lang="en-CA" altLang="zh-CN" dirty="0" smtClean="0"/>
          </a:p>
          <a:p>
            <a:pPr eaLnBrk="1" hangingPunct="1"/>
            <a:endParaRPr lang="en-CA" altLang="zh-CN" dirty="0" smtClean="0"/>
          </a:p>
        </p:txBody>
      </p:sp>
      <p:sp>
        <p:nvSpPr>
          <p:cNvPr id="113668" name="Slide Number Placeholder 3"/>
          <p:cNvSpPr>
            <a:spLocks noGrp="1"/>
          </p:cNvSpPr>
          <p:nvPr>
            <p:ph type="sldNum" sz="quarter" idx="5"/>
          </p:nvPr>
        </p:nvSpPr>
        <p:spPr bwMode="auto">
          <a:noFill/>
          <a:ln>
            <a:miter lim="800000"/>
            <a:headEnd/>
            <a:tailEnd/>
          </a:ln>
        </p:spPr>
        <p:txBody>
          <a:bodyPr/>
          <a:lstStyle/>
          <a:p>
            <a:fld id="{ED1FD89D-2F8B-4D84-8DC3-90E59F93F6E3}" type="slidenum">
              <a:rPr lang="en-CA" smtClean="0">
                <a:solidFill>
                  <a:srgbClr val="000000"/>
                </a:solidFill>
                <a:ea typeface="SimSun" pitchFamily="2" charset="-122"/>
              </a:rPr>
              <a:pPr/>
              <a:t>38</a:t>
            </a:fld>
            <a:endParaRPr lang="en-CA" smtClean="0">
              <a:solidFill>
                <a:srgbClr val="000000"/>
              </a:solidFill>
              <a:ea typeface="SimSun"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06488" y="695325"/>
            <a:ext cx="4648200" cy="3486150"/>
          </a:xfrm>
          <a:solidFill>
            <a:srgbClr val="FFFFFF"/>
          </a:solidFill>
          <a:ln>
            <a:solidFill>
              <a:srgbClr val="000000"/>
            </a:solidFill>
            <a:miter lim="800000"/>
            <a:headEnd/>
            <a:tailEnd/>
          </a:ln>
        </p:spPr>
      </p:sp>
      <p:sp>
        <p:nvSpPr>
          <p:cNvPr id="139269" name="Rectangle 3"/>
          <p:cNvSpPr>
            <a:spLocks noGrp="1" noChangeArrowheads="1"/>
          </p:cNvSpPr>
          <p:nvPr>
            <p:ph type="body" idx="1"/>
          </p:nvPr>
        </p:nvSpPr>
        <p:spPr>
          <a:xfrm>
            <a:off x="687975" y="4463974"/>
            <a:ext cx="5510005" cy="5575635"/>
          </a:xfrm>
        </p:spPr>
        <p:txBody>
          <a:bodyPr lIns="95386" tIns="47693" rIns="95386" bIns="47693">
            <a:noAutofit/>
          </a:bodyPr>
          <a:lstStyle/>
          <a:p>
            <a:pPr defTabSz="953995">
              <a:defRPr/>
            </a:pPr>
            <a:r>
              <a:rPr lang="ru-RU" sz="1100" b="1" dirty="0" smtClean="0"/>
              <a:t>Примечания докладчика</a:t>
            </a:r>
            <a:endParaRPr lang="en-US" sz="1100" b="1" dirty="0"/>
          </a:p>
          <a:p>
            <a:pPr>
              <a:defRPr/>
            </a:pPr>
            <a:r>
              <a:rPr lang="ru-RU" sz="1100" dirty="0" smtClean="0"/>
              <a:t>Большинство ранних исследований исходов в отношении желудочно-кишечного тракта преимущественно посвящено нежелательным явлениям со стороны верхних отделов данной системы органов. Тем не менее, при выборе анальгетика важно оценивать безопасность в отношении всего желудочно-кишечного тракта.</a:t>
            </a:r>
          </a:p>
          <a:p>
            <a:pPr>
              <a:defRPr/>
            </a:pPr>
            <a:r>
              <a:rPr lang="ru-RU" sz="1100" dirty="0" smtClean="0"/>
              <a:t>Клиническая значимость нежелательных явлений со стороны нижних отделов желудочно-кишечного тракта привлекает все больший интерес специалистов. Имеются убедительные доказательства того, что нежелательные эффекты неселективных НПВС и </a:t>
            </a:r>
            <a:r>
              <a:rPr lang="ru-RU" sz="1100" dirty="0" err="1" smtClean="0"/>
              <a:t>коксибов</a:t>
            </a:r>
            <a:r>
              <a:rPr lang="ru-RU" sz="1100" dirty="0" smtClean="0"/>
              <a:t> в отношении желудочно-кишечного тракта не ограничиваются только верхними отделами ЖКТ. На самом деле, в рамках исследований было высказано предположение о том, что у пациентов, получающих неселективные НПВС или коксибы, регистрируется повышение риска клинических нежелательных явлений со стороны нижних отделов желудочно-кишечного тракта (определявшихся как органы, расположенные дистальнее связки Трейтца или четвертого сегмента двенадцатиперстной кишки). Однако риск, связанный с применением </a:t>
            </a:r>
            <a:r>
              <a:rPr lang="ru-RU" sz="1100" dirty="0" err="1" smtClean="0"/>
              <a:t>коксибов</a:t>
            </a:r>
            <a:r>
              <a:rPr lang="ru-RU" sz="1100" dirty="0" smtClean="0"/>
              <a:t>, как представляется, значительно меньше связанного с применением неселективных НПВС.</a:t>
            </a:r>
          </a:p>
          <a:p>
            <a:pPr defTabSz="953995">
              <a:defRPr/>
            </a:pPr>
            <a:endParaRPr lang="en-US" sz="1100" baseline="30000" dirty="0"/>
          </a:p>
          <a:p>
            <a:pPr marL="171433" indent="-171433">
              <a:defRPr/>
            </a:pPr>
            <a:r>
              <a:rPr lang="ru-RU" sz="1100" b="1" dirty="0" smtClean="0">
                <a:ea typeface="ヒラギノ角ゴ Pro W3" pitchFamily="16" charset="-128"/>
              </a:rPr>
              <a:t>Литература</a:t>
            </a:r>
            <a:endParaRPr lang="en-US" sz="1100" b="1" dirty="0">
              <a:ea typeface="ヒラギノ角ゴ Pro W3" pitchFamily="16" charset="-128"/>
            </a:endParaRPr>
          </a:p>
          <a:p>
            <a:pPr>
              <a:defRPr/>
            </a:pPr>
            <a:r>
              <a:rPr lang="en-US" sz="1100" dirty="0">
                <a:ea typeface="ヒラギノ角ゴ Pro W3" pitchFamily="16" charset="-128"/>
              </a:rPr>
              <a:t>Allison MC </a:t>
            </a:r>
            <a:r>
              <a:rPr lang="en-US" sz="1100" i="1" dirty="0">
                <a:ea typeface="ヒラギノ角ゴ Pro W3" pitchFamily="16" charset="-128"/>
              </a:rPr>
              <a:t>et al. </a:t>
            </a:r>
            <a:r>
              <a:rPr lang="en-CA" sz="1100" dirty="0"/>
              <a:t>Gastrointestinal damage associated with the use of nonsteroidal antiinflammatory drugs. </a:t>
            </a:r>
            <a:r>
              <a:rPr lang="en-US" sz="1100" i="1" dirty="0">
                <a:ea typeface="ヒラギノ角ゴ Pro W3" pitchFamily="16" charset="-128"/>
              </a:rPr>
              <a:t>N Engl J Med</a:t>
            </a:r>
            <a:r>
              <a:rPr lang="en-US" sz="1100" dirty="0">
                <a:ea typeface="ヒラギノ角ゴ Pro W3" pitchFamily="16" charset="-128"/>
              </a:rPr>
              <a:t> 1992; 327(11):749-54; </a:t>
            </a:r>
            <a:endParaRPr lang="en-CA" sz="1100" b="1" dirty="0"/>
          </a:p>
          <a:p>
            <a:pPr>
              <a:defRPr/>
            </a:pPr>
            <a:r>
              <a:rPr lang="pt-BR" altLang="ko-KR" sz="1100" dirty="0">
                <a:ea typeface="Batang" pitchFamily="18" charset="-127"/>
                <a:cs typeface="ＭＳ Ｐゴシック" pitchFamily="34" charset="-128"/>
              </a:rPr>
              <a:t>Chan FK </a:t>
            </a:r>
            <a:r>
              <a:rPr lang="pt-BR" altLang="ko-KR" sz="1100" i="1" dirty="0">
                <a:ea typeface="Batang" pitchFamily="18" charset="-127"/>
                <a:cs typeface="ＭＳ Ｐゴシック" pitchFamily="34" charset="-128"/>
              </a:rPr>
              <a:t>et al. </a:t>
            </a:r>
            <a:r>
              <a:rPr lang="en-CA" sz="1100" dirty="0"/>
              <a:t>Celecoxib versus diclofenac and omeprazole in reducing the risk of recurrent ulcer bleeding in patients with arthritis. </a:t>
            </a:r>
            <a:r>
              <a:rPr lang="en-GB" sz="1100" i="1" dirty="0">
                <a:ea typeface="Batang" pitchFamily="18" charset="-127"/>
                <a:cs typeface="ＭＳ Ｐゴシック" pitchFamily="34" charset="-128"/>
              </a:rPr>
              <a:t>N Engl J Med</a:t>
            </a:r>
            <a:r>
              <a:rPr lang="en-GB" sz="1100" dirty="0">
                <a:ea typeface="Batang" pitchFamily="18" charset="-127"/>
                <a:cs typeface="ＭＳ Ｐゴシック" pitchFamily="34" charset="-128"/>
              </a:rPr>
              <a:t> 2002; 347(26):2104-10.</a:t>
            </a:r>
          </a:p>
          <a:p>
            <a:pPr>
              <a:defRPr/>
            </a:pPr>
            <a:r>
              <a:rPr lang="pt-BR" altLang="ko-KR" sz="1100" dirty="0">
                <a:ea typeface="Batang" pitchFamily="18" charset="-127"/>
                <a:cs typeface="ＭＳ Ｐゴシック" pitchFamily="34" charset="-128"/>
              </a:rPr>
              <a:t>Fujimori S </a:t>
            </a:r>
            <a:r>
              <a:rPr lang="pt-BR" altLang="ko-KR" sz="1100" i="1" dirty="0">
                <a:ea typeface="Batang" pitchFamily="18" charset="-127"/>
                <a:cs typeface="ＭＳ Ｐゴシック" pitchFamily="34" charset="-128"/>
              </a:rPr>
              <a:t>et al. </a:t>
            </a:r>
            <a:r>
              <a:rPr lang="en-CA" sz="1100" dirty="0"/>
              <a:t>Prevention of nonsteroidal anti-inflammatory drug-induced small-intestinal injury by prostaglandin: a pilot randomized controlled trial evaluated by capsule endoscopy. </a:t>
            </a:r>
            <a:r>
              <a:rPr lang="pt-BR" altLang="ko-KR" sz="1100" i="1" dirty="0">
                <a:ea typeface="Batang" pitchFamily="18" charset="-127"/>
                <a:cs typeface="ＭＳ Ｐゴシック" pitchFamily="34" charset="-128"/>
              </a:rPr>
              <a:t>Gastro Endoscopy</a:t>
            </a:r>
            <a:r>
              <a:rPr lang="pt-BR" altLang="ko-KR" sz="1100" dirty="0">
                <a:ea typeface="Batang" pitchFamily="18" charset="-127"/>
                <a:cs typeface="ＭＳ Ｐゴシック" pitchFamily="34" charset="-128"/>
              </a:rPr>
              <a:t> 2009; 69(7):1339-46.</a:t>
            </a:r>
          </a:p>
          <a:p>
            <a:pPr>
              <a:defRPr/>
            </a:pPr>
            <a:r>
              <a:rPr lang="pt-BR" altLang="ko-KR" sz="1100" dirty="0">
                <a:ea typeface="Batang" pitchFamily="18" charset="-127"/>
                <a:cs typeface="ＭＳ Ｐゴシック" pitchFamily="34" charset="-128"/>
              </a:rPr>
              <a:t>Laine L </a:t>
            </a:r>
            <a:r>
              <a:rPr lang="pt-BR" altLang="ko-KR" sz="1100" i="1" dirty="0">
                <a:ea typeface="Batang" pitchFamily="18" charset="-127"/>
                <a:cs typeface="ＭＳ Ｐゴシック" pitchFamily="34" charset="-128"/>
              </a:rPr>
              <a:t>et al. </a:t>
            </a:r>
            <a:r>
              <a:rPr lang="en-CA" sz="1100" dirty="0"/>
              <a:t>Serious lower gastrointestinal clinical events with nonselective NSAID or coxib use. </a:t>
            </a:r>
            <a:r>
              <a:rPr lang="pt-BR" altLang="ko-KR" sz="1100" i="1" dirty="0">
                <a:ea typeface="Batang" pitchFamily="18" charset="-127"/>
                <a:cs typeface="ＭＳ Ｐゴシック" pitchFamily="34" charset="-128"/>
              </a:rPr>
              <a:t>Gastroenterology</a:t>
            </a:r>
            <a:r>
              <a:rPr lang="pt-BR" altLang="ko-KR" sz="1100" dirty="0">
                <a:ea typeface="Batang" pitchFamily="18" charset="-127"/>
                <a:cs typeface="ＭＳ Ｐゴシック" pitchFamily="34" charset="-128"/>
              </a:rPr>
              <a:t> 2003; 124(2):288-92.</a:t>
            </a:r>
            <a:endParaRPr lang="en-GB" sz="1100" dirty="0">
              <a:ea typeface="ヒラギノ角ゴ Pro W3" pitchFamily="16" charset="-128"/>
            </a:endParaRPr>
          </a:p>
          <a:p>
            <a:pPr>
              <a:defRPr/>
            </a:pPr>
            <a:r>
              <a:rPr lang="pt-BR" altLang="ko-KR" sz="1100" dirty="0">
                <a:ea typeface="Batang" pitchFamily="18" charset="-127"/>
                <a:cs typeface="ＭＳ Ｐゴシック" pitchFamily="34" charset="-128"/>
              </a:rPr>
              <a:t>Lanas A, Sopeña F. </a:t>
            </a:r>
            <a:r>
              <a:rPr lang="en-CA" altLang="ko-KR" sz="1100" dirty="0">
                <a:ea typeface="Batang" pitchFamily="18" charset="-127"/>
                <a:cs typeface="ＭＳ Ｐゴシック" pitchFamily="34" charset="-128"/>
              </a:rPr>
              <a:t>Nonsteroidal anti-inflammatory drugs and lower gastrointestinal complications. </a:t>
            </a:r>
            <a:r>
              <a:rPr lang="pt-BR" altLang="ko-KR" sz="1100" i="1" dirty="0">
                <a:ea typeface="Batang" pitchFamily="18" charset="-127"/>
                <a:cs typeface="ＭＳ Ｐゴシック" pitchFamily="34" charset="-128"/>
              </a:rPr>
              <a:t>Gastroenterol Clin N Am</a:t>
            </a:r>
            <a:r>
              <a:rPr lang="pt-BR" altLang="ko-KR" sz="1100" dirty="0">
                <a:ea typeface="Batang" pitchFamily="18" charset="-127"/>
                <a:cs typeface="ＭＳ Ｐゴシック" pitchFamily="34" charset="-128"/>
              </a:rPr>
              <a:t> 2009; 38(2):333-53;</a:t>
            </a:r>
            <a:endParaRPr lang="en-CA" sz="1100" b="1" dirty="0">
              <a:ea typeface="ＭＳ Ｐゴシック" pitchFamily="34" charset="-128"/>
            </a:endParaRPr>
          </a:p>
        </p:txBody>
      </p:sp>
      <p:sp>
        <p:nvSpPr>
          <p:cNvPr id="114692" name="Rectangle 3"/>
          <p:cNvSpPr>
            <a:spLocks noChangeArrowheads="1"/>
          </p:cNvSpPr>
          <p:nvPr/>
        </p:nvSpPr>
        <p:spPr bwMode="auto">
          <a:xfrm>
            <a:off x="695740" y="4465547"/>
            <a:ext cx="5668410" cy="4254552"/>
          </a:xfrm>
          <a:prstGeom prst="rect">
            <a:avLst/>
          </a:prstGeom>
          <a:noFill/>
          <a:ln w="9525">
            <a:noFill/>
            <a:miter lim="800000"/>
            <a:headEnd/>
            <a:tailEnd/>
          </a:ln>
        </p:spPr>
        <p:txBody>
          <a:bodyPr lIns="97655" tIns="48829" rIns="97655" bIns="48829"/>
          <a:lstStyle/>
          <a:p>
            <a:pPr marL="267663" indent="-267663" defTabSz="940731">
              <a:lnSpc>
                <a:spcPct val="90000"/>
              </a:lnSpc>
              <a:spcBef>
                <a:spcPct val="50000"/>
              </a:spcBef>
              <a:buFontTx/>
              <a:buChar char="•"/>
            </a:pPr>
            <a:endParaRPr lang="en-GB" altLang="en-US" sz="1000" dirty="0"/>
          </a:p>
        </p:txBody>
      </p:sp>
      <p:sp>
        <p:nvSpPr>
          <p:cNvPr id="114693" name="Slide Number Placeholder 3"/>
          <p:cNvSpPr>
            <a:spLocks noGrp="1"/>
          </p:cNvSpPr>
          <p:nvPr>
            <p:ph type="sldNum" sz="quarter" idx="5"/>
          </p:nvPr>
        </p:nvSpPr>
        <p:spPr bwMode="auto">
          <a:noFill/>
          <a:ln>
            <a:miter lim="800000"/>
            <a:headEnd/>
            <a:tailEnd/>
          </a:ln>
        </p:spPr>
        <p:txBody>
          <a:bodyPr/>
          <a:lstStyle/>
          <a:p>
            <a:fld id="{1D547E16-73D5-4B97-9A1E-DC648E9D0D7B}" type="slidenum">
              <a:rPr lang="en-US" altLang="en-US" smtClean="0">
                <a:ea typeface="SimSun" pitchFamily="2" charset="-122"/>
              </a:rPr>
              <a:pPr/>
              <a:t>39</a:t>
            </a:fld>
            <a:endParaRPr lang="en-US" altLang="en-US" smtClean="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Этот слайд представляет содержание презентации.</a:t>
            </a:r>
          </a:p>
          <a:p>
            <a:pPr>
              <a:spcBef>
                <a:spcPts val="0"/>
              </a:spcBef>
              <a:spcAft>
                <a:spcPts val="600"/>
              </a:spcAft>
            </a:pPr>
            <a:endParaRPr lang="en-CA" dirty="0" smtClean="0"/>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4</a:t>
            </a:fld>
            <a:endParaRPr lang="es-MX" dirty="0"/>
          </a:p>
        </p:txBody>
      </p:sp>
    </p:spTree>
    <p:extLst>
      <p:ext uri="{BB962C8B-B14F-4D97-AF65-F5344CB8AC3E}">
        <p14:creationId xmlns:p14="http://schemas.microsoft.com/office/powerpoint/2010/main" xmlns="" val="2959162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40</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685800" y="4415789"/>
            <a:ext cx="5486400" cy="4782801"/>
          </a:xfrm>
        </p:spPr>
        <p:txBody>
          <a:bodyPr>
            <a:noAutofit/>
          </a:bodyPr>
          <a:lstStyle/>
          <a:p>
            <a:pPr>
              <a:spcBef>
                <a:spcPct val="0"/>
              </a:spcBef>
              <a:spcAft>
                <a:spcPts val="300"/>
              </a:spcAft>
            </a:pPr>
            <a:r>
              <a:rPr lang="ru" sz="700" b="1" i="0" dirty="0" smtClean="0">
                <a:solidFill>
                  <a:srgbClr val="000000"/>
                </a:solidFill>
              </a:rPr>
              <a:t>Заметки докладчика</a:t>
            </a:r>
          </a:p>
          <a:p>
            <a:pPr>
              <a:spcBef>
                <a:spcPct val="0"/>
              </a:spcBef>
              <a:spcAft>
                <a:spcPts val="300"/>
              </a:spcAft>
            </a:pPr>
            <a:r>
              <a:rPr lang="ru" b="0" i="0" dirty="0" smtClean="0"/>
              <a:t> </a:t>
            </a:r>
            <a:r>
              <a:rPr lang="ru" sz="700" b="0" i="0" dirty="0" smtClean="0">
                <a:solidFill>
                  <a:srgbClr val="000000"/>
                </a:solidFill>
              </a:rPr>
              <a:t>Опиоиды успешно используются для лечения умеренного или тяжелого острого или хронического люмбаго, особенно когда адекватное устранение боли другими анальгетиками (</a:t>
            </a:r>
            <a:r>
              <a:rPr lang="ru-RU" sz="700" b="0" i="0" dirty="0" smtClean="0">
                <a:solidFill>
                  <a:srgbClr val="000000"/>
                </a:solidFill>
              </a:rPr>
              <a:t>Парацетамол</a:t>
            </a:r>
            <a:r>
              <a:rPr lang="ru" sz="700" b="0" i="0" dirty="0" smtClean="0">
                <a:solidFill>
                  <a:srgbClr val="000000"/>
                </a:solidFill>
              </a:rPr>
              <a:t>, нсНПВС, коксибы) невозможно или маловероятно. Опиоиды теоретически могут использоваться как для ноцицептивного так и для нейропатического компонента люмбаго. Опиоиды действуют путем изменения активности лимбической системы для изменения чувственного и эмоционального аспектов боли. Они также активируют нисходящие пути, которые модулируют передачу болевых импульсов в спинном мозге и влияют на преобразование болевых раздражителей в нервные импульсы.</a:t>
            </a:r>
          </a:p>
          <a:p>
            <a:pPr>
              <a:spcBef>
                <a:spcPct val="0"/>
              </a:spcBef>
              <a:spcAft>
                <a:spcPts val="300"/>
              </a:spcAft>
            </a:pPr>
            <a:r>
              <a:rPr lang="ru" sz="700" b="0" i="0" dirty="0" smtClean="0">
                <a:solidFill>
                  <a:srgbClr val="000000"/>
                </a:solidFill>
              </a:rPr>
              <a:t>Перед тем как назначать опиоиды для кратковременного лечения люмбаго, необходимо взвесить риск и пользу применения этих препаратов. Применение опиоидов частично ограничено их недоступностью и определенными положениями в каждой стране. Опубликованные исследования не показали никаких существенных различий между наиболее широко используемыми опиоидами (трамадол, оксикодон, гидроморфон, морфин), чтобы рекомендовать какой-то конкретный опиоидный анальгетик. При каждом назначении опиоидов нужно рассматривать их профиль безопасности, в частности возможность злоупотребления или развития зависимости, при длительном применении и в зависимости от психологических факторов риска пациента. У пожилых людей широко распространены антихолинергические побочные реакции и седативный эффект при применении опиоидов.</a:t>
            </a:r>
          </a:p>
          <a:p>
            <a:pPr>
              <a:spcBef>
                <a:spcPct val="0"/>
              </a:spcBef>
              <a:spcAft>
                <a:spcPts val="300"/>
              </a:spcAft>
            </a:pPr>
            <a:r>
              <a:rPr lang="ru" sz="700" b="0" i="0" dirty="0" smtClean="0">
                <a:solidFill>
                  <a:srgbClr val="000000"/>
                </a:solidFill>
              </a:rPr>
              <a:t>Клиницисты должны тщательно пересмотреть состояние всех пациентов на длительном лечении опиоидами, которым повторно увеличивалась доза препарата. Когда доза опиоидов достигнет 200 мг/сут морфина или другого препарата в эквивалентой дозе, необходимо более частое и интенсивное наблюдение за пациентом, чтобы принять решение о продолжении терапии или рассмотреть дополнительные эскалации дозы. Целесообразно направить пациента в клинику лечения боли перед дальнейшим увеличением дозы опиоидных анальгетиков. Кроме того, всех пациентов, которые требуют длительного лечения опиоидными анальгетиками, необходимо направлять к специалисту для оценки состояния. </a:t>
            </a:r>
            <a:r>
              <a:rPr lang="es" sz="700" dirty="0" smtClean="0"/>
              <a:t/>
            </a:r>
            <a:br>
              <a:rPr lang="es" sz="700" dirty="0" smtClean="0"/>
            </a:br>
            <a:endParaRPr lang="es" sz="700" dirty="0" smtClean="0"/>
          </a:p>
          <a:p>
            <a:pPr>
              <a:spcBef>
                <a:spcPct val="0"/>
              </a:spcBef>
              <a:spcAft>
                <a:spcPts val="300"/>
              </a:spcAft>
            </a:pPr>
            <a:endParaRPr lang="en-CA" sz="750" dirty="0">
              <a:ea typeface="MS PGothic" pitchFamily="34" charset="-128"/>
            </a:endParaRPr>
          </a:p>
          <a:p>
            <a:pPr>
              <a:spcBef>
                <a:spcPct val="0"/>
              </a:spcBef>
              <a:spcAft>
                <a:spcPts val="300"/>
              </a:spcAft>
            </a:pPr>
            <a:r>
              <a:rPr lang="ru" sz="700" b="1" i="0" dirty="0" smtClean="0">
                <a:solidFill>
                  <a:srgbClr val="000000"/>
                </a:solidFill>
              </a:rPr>
              <a:t>Список литературы</a:t>
            </a:r>
          </a:p>
          <a:p>
            <a:pPr>
              <a:spcBef>
                <a:spcPct val="0"/>
              </a:spcBef>
              <a:spcAft>
                <a:spcPts val="300"/>
              </a:spcAft>
              <a:defRPr/>
            </a:pPr>
            <a:r>
              <a:rPr lang="ru" sz="700" b="0" i="0" dirty="0" smtClean="0">
                <a:solidFill>
                  <a:srgbClr val="000000"/>
                </a:solidFill>
              </a:rPr>
              <a:t>Chou R </a:t>
            </a:r>
            <a:r>
              <a:rPr lang="ru" sz="700" b="0" i="1" dirty="0" smtClean="0">
                <a:solidFill>
                  <a:srgbClr val="000000"/>
                </a:solidFill>
              </a:rPr>
              <a:t>et al. </a:t>
            </a:r>
            <a:r>
              <a:rPr lang="ru" sz="700" b="0" i="0" dirty="0" smtClean="0">
                <a:solidFill>
                  <a:srgbClr val="000000"/>
                </a:solidFill>
              </a:rPr>
              <a:t>Comparative efficacy and safety of long-acting oral opioids for chronic non-cancer pain: a systematic review. </a:t>
            </a:r>
            <a:r>
              <a:rPr lang="es" sz="700" dirty="0" smtClean="0"/>
              <a:t/>
            </a:r>
            <a:br>
              <a:rPr lang="es" sz="700" dirty="0" smtClean="0"/>
            </a:br>
            <a:r>
              <a:rPr lang="ru" sz="700" b="0" i="1" dirty="0" smtClean="0">
                <a:solidFill>
                  <a:srgbClr val="000000"/>
                </a:solidFill>
              </a:rPr>
              <a:t>J Pain Symptom Manage </a:t>
            </a:r>
            <a:r>
              <a:rPr lang="ru" sz="700" b="0" i="0" dirty="0" smtClean="0">
                <a:solidFill>
                  <a:srgbClr val="000000"/>
                </a:solidFill>
              </a:rPr>
              <a:t>2003; 26(5):1026-48.</a:t>
            </a:r>
          </a:p>
          <a:p>
            <a:pPr>
              <a:spcBef>
                <a:spcPct val="0"/>
              </a:spcBef>
              <a:spcAft>
                <a:spcPts val="300"/>
              </a:spcAft>
              <a:defRPr/>
            </a:pPr>
            <a:r>
              <a:rPr lang="ru" sz="700" b="0" i="0" dirty="0" smtClean="0">
                <a:solidFill>
                  <a:srgbClr val="000000"/>
                </a:solidFill>
              </a:rPr>
              <a:t>Chou R </a:t>
            </a:r>
            <a:r>
              <a:rPr lang="ru" sz="700" b="0" i="1" dirty="0" smtClean="0">
                <a:solidFill>
                  <a:srgbClr val="000000"/>
                </a:solidFill>
              </a:rPr>
              <a:t>et al. </a:t>
            </a:r>
            <a:r>
              <a:rPr lang="ru" sz="700" b="0" i="0" dirty="0" smtClean="0">
                <a:solidFill>
                  <a:srgbClr val="000000"/>
                </a:solidFill>
              </a:rPr>
              <a:t>Clinical guidelines for the use of chronic opioid therapy in chronic noncancer pain. </a:t>
            </a:r>
            <a:r>
              <a:rPr lang="ru" sz="700" b="0" i="1" dirty="0" smtClean="0">
                <a:solidFill>
                  <a:srgbClr val="000000"/>
                </a:solidFill>
              </a:rPr>
              <a:t>J Pain </a:t>
            </a:r>
            <a:r>
              <a:rPr lang="ru" sz="700" b="0" i="0" dirty="0" smtClean="0">
                <a:solidFill>
                  <a:srgbClr val="000000"/>
                </a:solidFill>
              </a:rPr>
              <a:t>2009; 10(2):113-30.</a:t>
            </a:r>
          </a:p>
          <a:p>
            <a:pPr>
              <a:spcBef>
                <a:spcPct val="0"/>
              </a:spcBef>
              <a:spcAft>
                <a:spcPts val="300"/>
              </a:spcAft>
              <a:defRPr/>
            </a:pPr>
            <a:r>
              <a:rPr lang="ru" sz="700" b="0" i="0" dirty="0" smtClean="0">
                <a:solidFill>
                  <a:srgbClr val="000000"/>
                </a:solidFill>
              </a:rPr>
              <a:t>Furlan AD</a:t>
            </a:r>
            <a:r>
              <a:rPr lang="ru" sz="700" b="0" i="1" dirty="0" smtClean="0">
                <a:solidFill>
                  <a:srgbClr val="000000"/>
                </a:solidFill>
              </a:rPr>
              <a:t> et al.</a:t>
            </a:r>
            <a:r>
              <a:rPr lang="ru" sz="700" b="0" i="0" dirty="0" smtClean="0">
                <a:solidFill>
                  <a:srgbClr val="000000"/>
                </a:solidFill>
              </a:rPr>
              <a:t> Opioids for chronic noncancer pain: a meta-analysis of effectiveness and side effects. </a:t>
            </a:r>
            <a:r>
              <a:rPr lang="ru" sz="700" b="0" i="1" dirty="0" smtClean="0">
                <a:solidFill>
                  <a:srgbClr val="000000"/>
                </a:solidFill>
              </a:rPr>
              <a:t>CMAJ</a:t>
            </a:r>
            <a:r>
              <a:rPr lang="ru" sz="700" b="0" i="0" dirty="0" smtClean="0">
                <a:solidFill>
                  <a:srgbClr val="000000"/>
                </a:solidFill>
              </a:rPr>
              <a:t> 2006; 17(11):1589-94.</a:t>
            </a:r>
          </a:p>
          <a:p>
            <a:pPr>
              <a:spcBef>
                <a:spcPct val="0"/>
              </a:spcBef>
              <a:spcAft>
                <a:spcPts val="300"/>
              </a:spcAft>
              <a:defRPr/>
            </a:pPr>
            <a:r>
              <a:rPr lang="ru" sz="700" b="0" i="0" dirty="0" smtClean="0">
                <a:solidFill>
                  <a:srgbClr val="000000"/>
                </a:solidFill>
              </a:rPr>
              <a:t>Kalso E</a:t>
            </a:r>
            <a:r>
              <a:rPr lang="ru" sz="700" b="0" i="1" dirty="0" smtClean="0">
                <a:solidFill>
                  <a:srgbClr val="000000"/>
                </a:solidFill>
              </a:rPr>
              <a:t> et al.</a:t>
            </a:r>
            <a:r>
              <a:rPr lang="ru" sz="700" b="0" i="0" dirty="0" smtClean="0">
                <a:solidFill>
                  <a:srgbClr val="000000"/>
                </a:solidFill>
              </a:rPr>
              <a:t> Opioids in chronic non-cancer pain: systematic review of efficacy and safety. </a:t>
            </a:r>
            <a:r>
              <a:rPr lang="ru" sz="700" b="0" i="1" dirty="0" smtClean="0">
                <a:solidFill>
                  <a:srgbClr val="000000"/>
                </a:solidFill>
              </a:rPr>
              <a:t>Pain</a:t>
            </a:r>
            <a:r>
              <a:rPr lang="ru" sz="700" b="0" i="0" dirty="0" smtClean="0">
                <a:solidFill>
                  <a:srgbClr val="000000"/>
                </a:solidFill>
              </a:rPr>
              <a:t> 2004; 112(3):372-80.</a:t>
            </a:r>
          </a:p>
          <a:p>
            <a:pPr>
              <a:spcBef>
                <a:spcPct val="0"/>
              </a:spcBef>
              <a:spcAft>
                <a:spcPts val="300"/>
              </a:spcAft>
              <a:defRPr/>
            </a:pPr>
            <a:r>
              <a:rPr lang="ru" sz="700" b="0" i="0" dirty="0" smtClean="0">
                <a:solidFill>
                  <a:srgbClr val="000000"/>
                </a:solidFill>
              </a:rPr>
              <a:t>Lee J </a:t>
            </a:r>
            <a:r>
              <a:rPr lang="ru" sz="700" b="0" i="1" dirty="0" smtClean="0">
                <a:solidFill>
                  <a:srgbClr val="000000"/>
                </a:solidFill>
              </a:rPr>
              <a:t>et al. </a:t>
            </a:r>
            <a:r>
              <a:rPr lang="ru" sz="700" b="0" i="0" dirty="0" smtClean="0">
                <a:solidFill>
                  <a:srgbClr val="000000"/>
                </a:solidFill>
              </a:rPr>
              <a:t>Low back and radicular pain: a pathway for care developed by the British Pain Society. </a:t>
            </a:r>
            <a:r>
              <a:rPr lang="ru" sz="700" b="0" i="1" dirty="0" smtClean="0">
                <a:solidFill>
                  <a:srgbClr val="000000"/>
                </a:solidFill>
              </a:rPr>
              <a:t>Br J Anaesth</a:t>
            </a:r>
            <a:r>
              <a:rPr lang="ru" sz="700" b="0" i="0" dirty="0" smtClean="0">
                <a:solidFill>
                  <a:srgbClr val="000000"/>
                </a:solidFill>
              </a:rPr>
              <a:t> 2013; 111(1):112-20.</a:t>
            </a:r>
          </a:p>
          <a:p>
            <a:pPr>
              <a:spcBef>
                <a:spcPct val="0"/>
              </a:spcBef>
              <a:spcAft>
                <a:spcPts val="300"/>
              </a:spcAft>
              <a:defRPr/>
            </a:pPr>
            <a:r>
              <a:rPr lang="ru" sz="700" b="0" i="0" dirty="0" smtClean="0">
                <a:solidFill>
                  <a:srgbClr val="000000"/>
                </a:solidFill>
              </a:rPr>
              <a:t>Martell BA </a:t>
            </a:r>
            <a:r>
              <a:rPr lang="ru" sz="700" b="0" i="1" dirty="0" smtClean="0">
                <a:solidFill>
                  <a:srgbClr val="000000"/>
                </a:solidFill>
              </a:rPr>
              <a:t>et al. </a:t>
            </a:r>
            <a:r>
              <a:rPr lang="ru" sz="700" b="0" i="0" dirty="0" smtClean="0">
                <a:solidFill>
                  <a:srgbClr val="000000"/>
                </a:solidFill>
              </a:rPr>
              <a:t>Systematic review: opioid treatment for chronic back pain: prevalence, efficacy, and association with addiction. </a:t>
            </a:r>
            <a:r>
              <a:rPr lang="es" sz="700" dirty="0" smtClean="0"/>
              <a:t/>
            </a:r>
            <a:br>
              <a:rPr lang="es" sz="700" dirty="0" smtClean="0"/>
            </a:br>
            <a:r>
              <a:rPr lang="ru" sz="700" b="0" i="1" u="none" dirty="0" smtClean="0">
                <a:solidFill>
                  <a:srgbClr val="000000"/>
                </a:solidFill>
              </a:rPr>
              <a:t>Ann Intern Med</a:t>
            </a:r>
            <a:r>
              <a:rPr lang="ru" sz="700" b="0" i="0" dirty="0" smtClean="0">
                <a:solidFill>
                  <a:srgbClr val="000000"/>
                </a:solidFill>
              </a:rPr>
              <a:t> 2007; 146(2):116-27.</a:t>
            </a:r>
          </a:p>
          <a:p>
            <a:pPr>
              <a:spcBef>
                <a:spcPct val="0"/>
              </a:spcBef>
              <a:spcAft>
                <a:spcPts val="300"/>
              </a:spcAft>
              <a:defRPr/>
            </a:pPr>
            <a:r>
              <a:rPr lang="ru" sz="700" b="0" i="0" dirty="0" smtClean="0">
                <a:solidFill>
                  <a:srgbClr val="000000"/>
                </a:solidFill>
              </a:rPr>
              <a:t>Rauck RL </a:t>
            </a:r>
            <a:r>
              <a:rPr lang="ru" sz="700" b="0" i="1" dirty="0" smtClean="0">
                <a:solidFill>
                  <a:srgbClr val="000000"/>
                </a:solidFill>
              </a:rPr>
              <a:t>et al</a:t>
            </a:r>
            <a:r>
              <a:rPr lang="ru" sz="700" b="0" i="0" dirty="0" smtClean="0">
                <a:solidFill>
                  <a:srgbClr val="000000"/>
                </a:solidFill>
              </a:rPr>
              <a:t>. The ACTION study: a randomized, open-label, multicenter trial comparing once-a-day extended-release morphine sulfate capsules (AVINZA) to twice-a-day controlled-release oxycodone hydrochloride tablets (OxyContin) for the treatment of chronic, moderate to severe low back pain. </a:t>
            </a:r>
            <a:r>
              <a:rPr lang="ru" sz="700" b="0" i="1" dirty="0" smtClean="0">
                <a:solidFill>
                  <a:srgbClr val="000000"/>
                </a:solidFill>
              </a:rPr>
              <a:t>J Opioid Manag </a:t>
            </a:r>
            <a:r>
              <a:rPr lang="ru" sz="700" b="0" i="0" dirty="0" smtClean="0">
                <a:solidFill>
                  <a:srgbClr val="000000"/>
                </a:solidFill>
              </a:rPr>
              <a:t>2006; 2(3):155-66.</a:t>
            </a:r>
          </a:p>
          <a:p>
            <a:pPr>
              <a:spcBef>
                <a:spcPct val="0"/>
              </a:spcBef>
              <a:spcAft>
                <a:spcPts val="300"/>
              </a:spcAft>
              <a:defRPr/>
            </a:pPr>
            <a:r>
              <a:rPr lang="ru" sz="700" b="0" i="0" dirty="0" smtClean="0">
                <a:solidFill>
                  <a:srgbClr val="000000"/>
                </a:solidFill>
              </a:rPr>
              <a:t>Reisine T, Pasternak G. In: Hardman JG </a:t>
            </a:r>
            <a:r>
              <a:rPr lang="ru" sz="700" b="0" i="1" dirty="0" smtClean="0">
                <a:solidFill>
                  <a:srgbClr val="000000"/>
                </a:solidFill>
              </a:rPr>
              <a:t>et al </a:t>
            </a:r>
            <a:r>
              <a:rPr lang="ru" sz="700" b="0" i="0" dirty="0" smtClean="0">
                <a:solidFill>
                  <a:srgbClr val="000000"/>
                </a:solidFill>
              </a:rPr>
              <a:t>(eds). </a:t>
            </a:r>
            <a:r>
              <a:rPr lang="ru" sz="700" b="0" i="1" dirty="0" smtClean="0">
                <a:solidFill>
                  <a:srgbClr val="000000"/>
                </a:solidFill>
              </a:rPr>
              <a:t>Goodman and Gilman’s: The Pharmacological Basics of Therapeutics.</a:t>
            </a:r>
            <a:r>
              <a:rPr lang="ru" sz="700" b="0" i="0" dirty="0" smtClean="0">
                <a:solidFill>
                  <a:srgbClr val="000000"/>
                </a:solidFill>
              </a:rPr>
              <a:t> 9th ed. McGraw-Hill; New York, NY: 1996.</a:t>
            </a:r>
          </a:p>
          <a:p>
            <a:pPr>
              <a:spcBef>
                <a:spcPct val="0"/>
              </a:spcBef>
              <a:spcAft>
                <a:spcPts val="300"/>
              </a:spcAft>
              <a:defRPr/>
            </a:pPr>
            <a:r>
              <a:rPr lang="ru" sz="700" b="0" i="0" dirty="0" smtClean="0">
                <a:solidFill>
                  <a:srgbClr val="000000"/>
                </a:solidFill>
              </a:rPr>
              <a:t>Trescot AM </a:t>
            </a:r>
            <a:r>
              <a:rPr lang="ru" sz="700" b="0" i="1" dirty="0" smtClean="0">
                <a:solidFill>
                  <a:srgbClr val="000000"/>
                </a:solidFill>
              </a:rPr>
              <a:t>et al. </a:t>
            </a:r>
            <a:r>
              <a:rPr lang="ru" sz="700" b="0" i="0" dirty="0" smtClean="0">
                <a:solidFill>
                  <a:srgbClr val="000000"/>
                </a:solidFill>
              </a:rPr>
              <a:t>Opioid pharmacology. </a:t>
            </a:r>
            <a:r>
              <a:rPr lang="ru" sz="700" b="0" i="1" dirty="0" smtClean="0">
                <a:solidFill>
                  <a:srgbClr val="000000"/>
                </a:solidFill>
              </a:rPr>
              <a:t>Pain Physician</a:t>
            </a:r>
            <a:r>
              <a:rPr lang="ru" sz="700" b="0" i="0" dirty="0" smtClean="0">
                <a:solidFill>
                  <a:srgbClr val="000000"/>
                </a:solidFill>
              </a:rPr>
              <a:t> 2008; 11(2 Suppl):S133-53.</a:t>
            </a:r>
          </a:p>
          <a:p>
            <a:pPr>
              <a:spcBef>
                <a:spcPct val="0"/>
              </a:spcBef>
              <a:spcAft>
                <a:spcPts val="300"/>
              </a:spcAft>
              <a:defRPr/>
            </a:pPr>
            <a:r>
              <a:rPr lang="ru" sz="700" b="0" i="0" dirty="0" smtClean="0">
                <a:solidFill>
                  <a:srgbClr val="000000"/>
                </a:solidFill>
              </a:rPr>
              <a:t>Scholz J, Woolf CJ. Can we conquer pain? </a:t>
            </a:r>
            <a:r>
              <a:rPr lang="ru" sz="700" b="0" i="1" dirty="0" smtClean="0">
                <a:solidFill>
                  <a:srgbClr val="000000"/>
                </a:solidFill>
              </a:rPr>
              <a:t>Nat Neurosci.</a:t>
            </a:r>
            <a:r>
              <a:rPr lang="ru" sz="700" b="0" i="0" dirty="0" smtClean="0">
                <a:solidFill>
                  <a:srgbClr val="000000"/>
                </a:solidFill>
              </a:rPr>
              <a:t> 2002; 5(Suppl):1062-7.</a:t>
            </a:r>
          </a:p>
          <a:p>
            <a:pPr marL="0" marR="0" indent="0" defTabSz="914400" rtl="0" eaLnBrk="1" fontAlgn="auto" latinLnBrk="0" hangingPunct="1">
              <a:spcBef>
                <a:spcPct val="0"/>
              </a:spcBef>
              <a:spcAft>
                <a:spcPts val="300"/>
              </a:spcAft>
              <a:buClrTx/>
              <a:buSzTx/>
              <a:buFontTx/>
              <a:buNone/>
              <a:tabLst/>
              <a:defRPr/>
            </a:pPr>
            <a:endParaRPr lang="en-CA" sz="750" b="0" dirty="0" smtClean="0"/>
          </a:p>
          <a:p>
            <a:pPr marL="0" marR="0" indent="0" defTabSz="914400" rtl="0" eaLnBrk="1" fontAlgn="auto" latinLnBrk="0" hangingPunct="1">
              <a:spcBef>
                <a:spcPct val="0"/>
              </a:spcBef>
              <a:spcAft>
                <a:spcPts val="300"/>
              </a:spcAft>
              <a:buClrTx/>
              <a:buSzTx/>
              <a:buFontTx/>
              <a:buNone/>
              <a:tabLst/>
              <a:defRPr/>
            </a:pPr>
            <a:endParaRPr lang="en-CA" sz="750" b="0" dirty="0" smtClean="0"/>
          </a:p>
          <a:p>
            <a:pPr marL="0" marR="0" indent="0" defTabSz="914400" rtl="0" eaLnBrk="1" fontAlgn="auto" latinLnBrk="0" hangingPunct="1">
              <a:spcBef>
                <a:spcPct val="0"/>
              </a:spcBef>
              <a:spcAft>
                <a:spcPts val="300"/>
              </a:spcAft>
              <a:buClrTx/>
              <a:buSzTx/>
              <a:buFontTx/>
              <a:buNone/>
              <a:tabLst/>
              <a:defRPr/>
            </a:pPr>
            <a:endParaRPr lang="en-CA" sz="750" b="0" dirty="0" smtClean="0"/>
          </a:p>
          <a:p>
            <a:pPr marL="0" marR="0" indent="0" defTabSz="914400" rtl="0" eaLnBrk="1" fontAlgn="auto" latinLnBrk="0" hangingPunct="1">
              <a:spcBef>
                <a:spcPct val="0"/>
              </a:spcBef>
              <a:spcAft>
                <a:spcPts val="30"/>
              </a:spcAft>
              <a:buClrTx/>
              <a:buSzTx/>
              <a:buFontTx/>
              <a:buNone/>
              <a:tabLst/>
              <a:defRPr/>
            </a:pPr>
            <a:endParaRPr lang="en-CA" sz="750" b="1" dirty="0" smtClean="0">
              <a:ea typeface="MS PGothic" pitchFamily="34" charset="-128"/>
            </a:endParaRPr>
          </a:p>
          <a:p>
            <a:pPr>
              <a:spcBef>
                <a:spcPct val="0"/>
              </a:spcBef>
              <a:spcAft>
                <a:spcPts val="30"/>
              </a:spcAft>
            </a:pPr>
            <a:endParaRPr lang="en-CA" sz="750" b="1" dirty="0" smtClean="0">
              <a:ea typeface="MS PGothic" pitchFamily="34" charset="-128"/>
            </a:endParaRPr>
          </a:p>
          <a:p>
            <a:pPr>
              <a:spcBef>
                <a:spcPct val="0"/>
              </a:spcBef>
            </a:pPr>
            <a:endParaRPr lang="en-CA" sz="750" b="1" dirty="0" smtClean="0">
              <a:ea typeface="MS PGothic" pitchFamily="34" charset="-128"/>
            </a:endParaRPr>
          </a:p>
          <a:p>
            <a:pPr>
              <a:spcBef>
                <a:spcPct val="0"/>
              </a:spcBef>
            </a:pPr>
            <a:endParaRPr lang="en-CA" sz="750" b="1" dirty="0">
              <a:ea typeface="MS PGothic"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15790"/>
            <a:ext cx="5486400" cy="4755506"/>
          </a:xfrm>
        </p:spPr>
        <p:txBody>
          <a:bodyPr>
            <a:noAutofit/>
          </a:bodyPr>
          <a:lstStyle/>
          <a:p>
            <a:r>
              <a:rPr lang="ru" sz="1000" b="1" i="0" dirty="0" smtClean="0">
                <a:solidFill>
                  <a:srgbClr val="000000"/>
                </a:solidFill>
              </a:rPr>
              <a:t>Заметки докладчика</a:t>
            </a:r>
          </a:p>
          <a:p>
            <a:r>
              <a:rPr lang="ru" sz="1000" b="0" i="0" dirty="0" smtClean="0">
                <a:solidFill>
                  <a:srgbClr val="000000"/>
                </a:solidFill>
              </a:rPr>
              <a:t>Трамадол - это синтетический опиоидный анальгетик, обладающий центральным действием. Хотя механизм его действия полностью не изучен, испытания на животных предположили существование, по крайней мере, двух взаимодополняющих механизмов: (1) связывание Трамадола и метаболита M1 с μ-опиоидными рецепторами; и (2) слабое ингибирование обратного захвата норадреналина и серотонина. Действие опиоидов является результатом низкой связывающей способности μ-опиоидных рецепторов материнских составных препарата и высокой - O-деметилированного метаболита M1. На моделях животных метаболит М1 имеет в 6 раз сильнее выраженность анальгезирующего действия и в 200 раз сильнее сродство к μ-опиоидных рецепторов, по сравнению с трамадолом. Относительный вклад трамадола и метаболита M1 в обезболивание зависит от концентраций каждого соединения в крови. Как и некоторые другие опиоидные анальгетики, трамадол ингибирует обратный захват норадреналина и серотонина in vitro. Эти механизмы могут независимо способствовать общему болеутоляющему профилю трамадола. </a:t>
            </a:r>
          </a:p>
          <a:p>
            <a:r>
              <a:rPr lang="ru" sz="1000" b="0" i="0" dirty="0" smtClean="0">
                <a:solidFill>
                  <a:srgbClr val="000000"/>
                </a:solidFill>
              </a:rPr>
              <a:t>Клинические отчеты свидетельствуют об эффективности трамадола для лечения острого и хронического люмбаго. Краткосрочное устранение боли и улучшение функции было продемонстрировано с применением трамадола в дозе 50-400 мг/день в течение 4 недель. </a:t>
            </a:r>
          </a:p>
          <a:p>
            <a:endParaRPr lang="en-CA" sz="1000" dirty="0" smtClean="0"/>
          </a:p>
          <a:p>
            <a:r>
              <a:rPr lang="ru" sz="1000" b="1" i="0" dirty="0" smtClean="0">
                <a:solidFill>
                  <a:srgbClr val="000000"/>
                </a:solidFill>
              </a:rPr>
              <a:t>Список литературы</a:t>
            </a:r>
          </a:p>
          <a:p>
            <a:r>
              <a:rPr lang="ru" sz="1000" b="0" i="0" dirty="0" smtClean="0">
                <a:solidFill>
                  <a:srgbClr val="000000"/>
                </a:solidFill>
              </a:rPr>
              <a:t>Baer P </a:t>
            </a:r>
            <a:r>
              <a:rPr lang="ru" sz="1000" b="0" i="1" dirty="0" smtClean="0">
                <a:solidFill>
                  <a:srgbClr val="000000"/>
                </a:solidFill>
              </a:rPr>
              <a:t>et al. </a:t>
            </a:r>
            <a:r>
              <a:rPr lang="ru" sz="1000" b="0" i="0" dirty="0" smtClean="0">
                <a:solidFill>
                  <a:srgbClr val="000000"/>
                </a:solidFill>
              </a:rPr>
              <a:t>Novel Therapeutic Approach to Chronic Low Back Pain. </a:t>
            </a:r>
            <a:r>
              <a:rPr lang="ru" sz="1000" b="0" i="1" dirty="0" smtClean="0">
                <a:solidFill>
                  <a:srgbClr val="000000"/>
                </a:solidFill>
              </a:rPr>
              <a:t>Can J Diagnosis </a:t>
            </a:r>
            <a:r>
              <a:rPr lang="ru" sz="1000" b="0" i="0" dirty="0" smtClean="0">
                <a:solidFill>
                  <a:srgbClr val="000000"/>
                </a:solidFill>
              </a:rPr>
              <a:t>2010; </a:t>
            </a:r>
            <a:r>
              <a:rPr lang="es" sz="1000" dirty="0" smtClean="0"/>
              <a:t/>
            </a:r>
            <a:br>
              <a:rPr lang="es" sz="1000" dirty="0" smtClean="0"/>
            </a:br>
            <a:r>
              <a:rPr lang="ru" sz="1000" b="0" i="0" dirty="0" smtClean="0">
                <a:solidFill>
                  <a:srgbClr val="000000"/>
                </a:solidFill>
              </a:rPr>
              <a:t>27(10):43-50.</a:t>
            </a:r>
          </a:p>
          <a:p>
            <a:r>
              <a:rPr lang="ru" sz="1000" b="0" i="0" dirty="0" smtClean="0">
                <a:solidFill>
                  <a:srgbClr val="000000"/>
                </a:solidFill>
              </a:rPr>
              <a:t>Deshpande A </a:t>
            </a:r>
            <a:r>
              <a:rPr lang="ru" sz="1000" b="0" i="1" dirty="0" smtClean="0">
                <a:solidFill>
                  <a:srgbClr val="000000"/>
                </a:solidFill>
              </a:rPr>
              <a:t>et al. </a:t>
            </a:r>
            <a:r>
              <a:rPr lang="ru" sz="1000" b="0" i="0" dirty="0" smtClean="0">
                <a:solidFill>
                  <a:srgbClr val="000000"/>
                </a:solidFill>
              </a:rPr>
              <a:t>Opioids for chronic low-back pain. </a:t>
            </a:r>
            <a:r>
              <a:rPr lang="ru" sz="1000" b="0" i="1" dirty="0" smtClean="0">
                <a:solidFill>
                  <a:srgbClr val="000000"/>
                </a:solidFill>
              </a:rPr>
              <a:t>Cochrane Database Syst Rev </a:t>
            </a:r>
            <a:r>
              <a:rPr lang="ru" sz="1000" b="0" i="0" dirty="0" smtClean="0">
                <a:solidFill>
                  <a:srgbClr val="000000"/>
                </a:solidFill>
              </a:rPr>
              <a:t>2007; 3:CD004959.</a:t>
            </a:r>
          </a:p>
          <a:p>
            <a:r>
              <a:rPr lang="ru" sz="1000" b="0" i="0" dirty="0" smtClean="0">
                <a:solidFill>
                  <a:srgbClr val="000000"/>
                </a:solidFill>
              </a:rPr>
              <a:t>Janssen Pharmaceuticals Inc. </a:t>
            </a:r>
            <a:r>
              <a:rPr lang="ru" sz="1000" b="0" i="1" dirty="0" smtClean="0">
                <a:solidFill>
                  <a:srgbClr val="000000"/>
                </a:solidFill>
              </a:rPr>
              <a:t>Tramadol Hydrochloride Tablets Full Prescribing Information. </a:t>
            </a:r>
            <a:r>
              <a:rPr lang="es" sz="1000" dirty="0" smtClean="0"/>
              <a:t/>
            </a:r>
            <a:br>
              <a:rPr lang="es" sz="1000" dirty="0" smtClean="0"/>
            </a:br>
            <a:r>
              <a:rPr lang="ru" sz="1000" b="0" i="0" dirty="0" smtClean="0">
                <a:solidFill>
                  <a:srgbClr val="000000"/>
                </a:solidFill>
              </a:rPr>
              <a:t>Titusville, NJ: 2013.</a:t>
            </a:r>
          </a:p>
          <a:p>
            <a:r>
              <a:rPr lang="ru" sz="1000" b="0" i="0" dirty="0" smtClean="0">
                <a:solidFill>
                  <a:srgbClr val="000000"/>
                </a:solidFill>
              </a:rPr>
              <a:t>Schofferman J, Mazanec D. Evidence-informed management of chronic low back pain with opioid analgesics. </a:t>
            </a:r>
            <a:r>
              <a:rPr lang="ru" sz="1000" b="0" i="1" dirty="0" smtClean="0">
                <a:solidFill>
                  <a:srgbClr val="000000"/>
                </a:solidFill>
              </a:rPr>
              <a:t>Spine J </a:t>
            </a:r>
            <a:r>
              <a:rPr lang="ru" sz="1000" b="0" i="0" dirty="0" smtClean="0">
                <a:solidFill>
                  <a:srgbClr val="000000"/>
                </a:solidFill>
              </a:rPr>
              <a:t>2008; 8(1):185-94.</a:t>
            </a:r>
          </a:p>
          <a:p>
            <a:r>
              <a:rPr lang="ru" sz="1000" b="0" i="0" dirty="0" smtClean="0">
                <a:solidFill>
                  <a:srgbClr val="000000"/>
                </a:solidFill>
              </a:rPr>
              <a:t>Vorsanger GJ </a:t>
            </a:r>
            <a:r>
              <a:rPr lang="ru" sz="1000" b="0" i="1" dirty="0" smtClean="0">
                <a:solidFill>
                  <a:srgbClr val="000000"/>
                </a:solidFill>
              </a:rPr>
              <a:t>et al. </a:t>
            </a:r>
            <a:r>
              <a:rPr lang="ru" sz="1000" b="0" i="0" dirty="0" smtClean="0">
                <a:solidFill>
                  <a:srgbClr val="000000"/>
                </a:solidFill>
              </a:rPr>
              <a:t>Extended-release tramadol (tramadol ER) in the treatment of chronic low back pain. </a:t>
            </a:r>
            <a:r>
              <a:rPr lang="ru" sz="1000" b="0" i="1" dirty="0" smtClean="0">
                <a:solidFill>
                  <a:srgbClr val="000000"/>
                </a:solidFill>
              </a:rPr>
              <a:t>J Opioid Manag</a:t>
            </a:r>
            <a:r>
              <a:rPr lang="ru" sz="1000" b="0" i="0" dirty="0" smtClean="0">
                <a:solidFill>
                  <a:srgbClr val="000000"/>
                </a:solidFill>
              </a:rPr>
              <a:t> 2008; 4(2):87-97.</a:t>
            </a:r>
          </a:p>
        </p:txBody>
      </p:sp>
      <p:sp>
        <p:nvSpPr>
          <p:cNvPr id="4" name="Slide Number Placeholder 3"/>
          <p:cNvSpPr>
            <a:spLocks noGrp="1"/>
          </p:cNvSpPr>
          <p:nvPr>
            <p:ph type="sldNum" sz="quarter" idx="10"/>
          </p:nvPr>
        </p:nvSpPr>
        <p:spPr/>
        <p:txBody>
          <a:bodyPr/>
          <a:lstStyle/>
          <a:p>
            <a:fld id="{AA7CD13B-4CE3-424D-A0B4-5EA6E94D24C4}" type="slidenum">
              <a:rPr lang="en-US" smtClean="0">
                <a:solidFill>
                  <a:prstClr val="black"/>
                </a:solidFill>
              </a:rPr>
              <a:pPr/>
              <a:t>41</a:t>
            </a:fld>
            <a:endParaRPr lang="en-US" dirty="0">
              <a:solidFill>
                <a:prstClr val="black"/>
              </a:solidFill>
            </a:endParaRPr>
          </a:p>
        </p:txBody>
      </p:sp>
      <p:sp>
        <p:nvSpPr>
          <p:cNvPr id="7" name="Slide Image Placeholder 6"/>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Задайте вопрос, который показан на слайде, участникам для стимулирования дискуссии.</a:t>
            </a:r>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42</a:t>
            </a:fld>
            <a:endParaRPr lang="es-MX" dirty="0"/>
          </a:p>
        </p:txBody>
      </p:sp>
    </p:spTree>
    <p:extLst>
      <p:ext uri="{BB962C8B-B14F-4D97-AF65-F5344CB8AC3E}">
        <p14:creationId xmlns:p14="http://schemas.microsoft.com/office/powerpoint/2010/main" xmlns="" val="3459047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xfrm>
            <a:off x="692633" y="4408862"/>
            <a:ext cx="5494476" cy="3980572"/>
          </a:xfrm>
          <a:solidFill>
            <a:srgbClr val="FFFFFF"/>
          </a:solidFill>
        </p:spPr>
        <p:txBody>
          <a:bodyPr/>
          <a:lstStyle/>
          <a:p>
            <a:r>
              <a:rPr lang="ru-RU" b="1" dirty="0" smtClean="0"/>
              <a:t>Примечания докладчика</a:t>
            </a:r>
            <a:endParaRPr lang="en-US" b="1" dirty="0" smtClean="0"/>
          </a:p>
          <a:p>
            <a:r>
              <a:rPr lang="ru-RU" dirty="0" smtClean="0"/>
              <a:t>Применение опиоидных анальгетиков с целью анальгетической терапии связано с развитием широкого спектра нежелательных эффектов, как показано на данном слайде. В частности, побочными эффектами данных препаратов в отношении желудочно-кишечного тракта могут являться тошнота, рвота и запор; в отношении центральной нервной системы – нарушение когнитивной функции, </a:t>
            </a:r>
            <a:r>
              <a:rPr lang="ru-RU" dirty="0" err="1" smtClean="0"/>
              <a:t>седация</a:t>
            </a:r>
            <a:r>
              <a:rPr lang="ru-RU" dirty="0" smtClean="0"/>
              <a:t>, головокружение и предобморочное состояние. Кроме того, возможно развитие угнетения дыхания, ортостатической гипотензии, обморока, крапивницы, мейоза, потливости и задержки мочи.</a:t>
            </a:r>
            <a:endParaRPr lang="en-US" dirty="0" smtClean="0"/>
          </a:p>
          <a:p>
            <a:endParaRPr lang="ru-RU" b="1" dirty="0" smtClean="0"/>
          </a:p>
          <a:p>
            <a:r>
              <a:rPr lang="ru-RU" b="1" dirty="0" smtClean="0"/>
              <a:t>Литература</a:t>
            </a:r>
            <a:endParaRPr lang="en-US" b="1" dirty="0" smtClean="0"/>
          </a:p>
          <a:p>
            <a:r>
              <a:rPr lang="en-CA" dirty="0" smtClean="0"/>
              <a:t>Moreland </a:t>
            </a:r>
            <a:r>
              <a:rPr lang="en-CA" dirty="0" err="1" smtClean="0"/>
              <a:t>LW</a:t>
            </a:r>
            <a:r>
              <a:rPr lang="en-CA" dirty="0" smtClean="0"/>
              <a:t>, St Clair </a:t>
            </a:r>
            <a:r>
              <a:rPr lang="en-CA" dirty="0" err="1" smtClean="0"/>
              <a:t>EW</a:t>
            </a:r>
            <a:r>
              <a:rPr lang="en-CA" dirty="0" smtClean="0"/>
              <a:t>. The use of analgesics in the management of pain in rheumatic diseases. </a:t>
            </a:r>
            <a:r>
              <a:rPr lang="en-CA" i="1" dirty="0" smtClean="0"/>
              <a:t>Rheum </a:t>
            </a:r>
            <a:r>
              <a:rPr lang="en-CA" i="1" dirty="0" err="1" smtClean="0"/>
              <a:t>Dis</a:t>
            </a:r>
            <a:r>
              <a:rPr lang="en-CA" i="1" dirty="0" smtClean="0"/>
              <a:t> </a:t>
            </a:r>
            <a:r>
              <a:rPr lang="en-CA" i="1" dirty="0" err="1" smtClean="0"/>
              <a:t>Clin</a:t>
            </a:r>
            <a:r>
              <a:rPr lang="en-CA" i="1" dirty="0" smtClean="0"/>
              <a:t> North Am</a:t>
            </a:r>
            <a:r>
              <a:rPr lang="en-CA" dirty="0" smtClean="0"/>
              <a:t> 1999; 25(1):153-91.</a:t>
            </a:r>
          </a:p>
          <a:p>
            <a:r>
              <a:rPr lang="en-US" dirty="0" err="1" smtClean="0"/>
              <a:t>Yaksh</a:t>
            </a:r>
            <a:r>
              <a:rPr lang="en-US" dirty="0" smtClean="0"/>
              <a:t> TL, Wallace MS. </a:t>
            </a:r>
            <a:r>
              <a:rPr lang="sv-SE" dirty="0" smtClean="0"/>
              <a:t>In:</a:t>
            </a:r>
            <a:r>
              <a:rPr lang="sv-SE" i="1" dirty="0" smtClean="0"/>
              <a:t> </a:t>
            </a:r>
            <a:r>
              <a:rPr lang="sv-SE" dirty="0" smtClean="0"/>
              <a:t>Brunton L </a:t>
            </a:r>
            <a:r>
              <a:rPr lang="sv-SE" i="1" dirty="0" smtClean="0"/>
              <a:t>et al </a:t>
            </a:r>
            <a:r>
              <a:rPr lang="sv-SE" dirty="0" smtClean="0"/>
              <a:t>(eds). </a:t>
            </a:r>
            <a:r>
              <a:rPr lang="en-US" i="1" dirty="0" smtClean="0"/>
              <a:t>Goodman and Gilman’s </a:t>
            </a:r>
            <a:br>
              <a:rPr lang="en-US" i="1" dirty="0" smtClean="0"/>
            </a:br>
            <a:r>
              <a:rPr lang="en-US" i="1" dirty="0" smtClean="0"/>
              <a:t>The Pharmacological Basis of Therapeutics</a:t>
            </a:r>
            <a:r>
              <a:rPr lang="en-US" dirty="0" smtClean="0"/>
              <a:t>. 12th ed. (online version). </a:t>
            </a:r>
            <a:br>
              <a:rPr lang="en-US" dirty="0" smtClean="0"/>
            </a:br>
            <a:r>
              <a:rPr lang="en-US" dirty="0" smtClean="0"/>
              <a:t>McGraw-Hill; New York, NY: 2010.</a:t>
            </a:r>
          </a:p>
        </p:txBody>
      </p:sp>
      <p:sp>
        <p:nvSpPr>
          <p:cNvPr id="117764" name="Rectangle 4"/>
          <p:cNvSpPr>
            <a:spLocks noChangeArrowheads="1"/>
          </p:cNvSpPr>
          <p:nvPr/>
        </p:nvSpPr>
        <p:spPr bwMode="black">
          <a:xfrm>
            <a:off x="164617" y="2665787"/>
            <a:ext cx="723693" cy="155884"/>
          </a:xfrm>
          <a:prstGeom prst="rect">
            <a:avLst/>
          </a:prstGeom>
          <a:noFill/>
          <a:ln w="9525">
            <a:noFill/>
            <a:miter lim="800000"/>
            <a:headEnd/>
            <a:tailEnd/>
          </a:ln>
        </p:spPr>
        <p:txBody>
          <a:bodyPr lIns="0" tIns="0" rIns="0" bIns="0">
            <a:spAutoFit/>
          </a:bodyPr>
          <a:lstStyle/>
          <a:p>
            <a:pPr defTabSz="904729" eaLnBrk="0" hangingPunct="0">
              <a:buClr>
                <a:srgbClr val="000000"/>
              </a:buClr>
              <a:buSzPct val="80000"/>
            </a:pPr>
            <a:endParaRPr lang="tr-TR" sz="1000" dirty="0">
              <a:solidFill>
                <a:srgbClr val="000000"/>
              </a:solidFill>
            </a:endParaRPr>
          </a:p>
        </p:txBody>
      </p:sp>
      <p:sp>
        <p:nvSpPr>
          <p:cNvPr id="117765" name="Slide Number Placeholder 3"/>
          <p:cNvSpPr>
            <a:spLocks noGrp="1"/>
          </p:cNvSpPr>
          <p:nvPr>
            <p:ph type="sldNum" sz="quarter" idx="5"/>
          </p:nvPr>
        </p:nvSpPr>
        <p:spPr bwMode="auto">
          <a:noFill/>
          <a:ln>
            <a:miter lim="800000"/>
            <a:headEnd/>
            <a:tailEnd/>
          </a:ln>
        </p:spPr>
        <p:txBody>
          <a:bodyPr/>
          <a:lstStyle/>
          <a:p>
            <a:fld id="{3C60DE72-CB8C-4A26-9340-864D2DB67EF2}" type="slidenum">
              <a:rPr lang="en-CA" smtClean="0">
                <a:solidFill>
                  <a:srgbClr val="000000"/>
                </a:solidFill>
                <a:ea typeface="SimSun" pitchFamily="2" charset="-122"/>
              </a:rPr>
              <a:pPr/>
              <a:t>43</a:t>
            </a:fld>
            <a:endParaRPr lang="en-CA" smtClean="0">
              <a:solidFill>
                <a:srgbClr val="000000"/>
              </a:solidFill>
              <a:ea typeface="SimSun"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214129-0BAC-40B7-B70A-D33F12BDB444}" type="slidenum">
              <a:rPr lang="en-US">
                <a:solidFill>
                  <a:prstClr val="black"/>
                </a:solidFill>
              </a:rPr>
              <a:pPr/>
              <a:t>44</a:t>
            </a:fld>
            <a:endParaRPr lang="en-US">
              <a:solidFill>
                <a:prstClr val="black"/>
              </a:solidFill>
            </a:endParaRPr>
          </a:p>
        </p:txBody>
      </p:sp>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xfrm>
            <a:off x="685800" y="4415789"/>
            <a:ext cx="5486400" cy="5001166"/>
          </a:xfrm>
        </p:spPr>
        <p:txBody>
          <a:bodyPr>
            <a:noAutofit/>
          </a:bodyPr>
          <a:lstStyle/>
          <a:p>
            <a:pPr>
              <a:spcBef>
                <a:spcPct val="0"/>
              </a:spcBef>
            </a:pPr>
            <a:r>
              <a:rPr lang="ru" sz="1100" b="1" i="0" dirty="0" smtClean="0">
                <a:solidFill>
                  <a:srgbClr val="000000"/>
                </a:solidFill>
              </a:rPr>
              <a:t>Заметки докладчика</a:t>
            </a:r>
          </a:p>
          <a:p>
            <a:pPr>
              <a:spcBef>
                <a:spcPct val="0"/>
              </a:spcBef>
            </a:pPr>
            <a:r>
              <a:rPr lang="ru" sz="1100" b="0" i="0" dirty="0" smtClean="0">
                <a:solidFill>
                  <a:srgbClr val="000000"/>
                </a:solidFill>
              </a:rPr>
              <a:t>Термин «миорелаксанты» весьма широк и включает в себя широкий спектр препаратов с различными показаниями и механизмы действия.</a:t>
            </a:r>
          </a:p>
          <a:p>
            <a:pPr>
              <a:spcBef>
                <a:spcPct val="0"/>
              </a:spcBef>
            </a:pPr>
            <a:r>
              <a:rPr lang="ru" sz="1100" b="0" i="0" dirty="0" smtClean="0">
                <a:solidFill>
                  <a:srgbClr val="000000"/>
                </a:solidFill>
              </a:rPr>
              <a:t>Миорелаксанты классифицируются как спазмолитические или антиспастические препараты. Спазмолитики используются для уменьшения мышечных спазмов, связанных с такими болезненными состояниями как люмбаго и включают бензодиазепины и небензодиазепиновые препараты. К небензодиазепинам относятся многие препараты, которые действуют на уровне ствола головного мозга или спинного мозга. Механизмы действия на центральную нервную систему до конца не изучены.</a:t>
            </a:r>
          </a:p>
          <a:p>
            <a:pPr>
              <a:spcBef>
                <a:spcPct val="0"/>
              </a:spcBef>
            </a:pPr>
            <a:r>
              <a:rPr lang="ru" sz="1100" b="0" i="0" dirty="0" smtClean="0">
                <a:solidFill>
                  <a:srgbClr val="000000"/>
                </a:solidFill>
              </a:rPr>
              <a:t>Использование миорелаксантов для лечения люмбаго является спорным, главным образом из-за их побочных эффектов (седативный эффект, сонливость, головная боль, затуманенное зрение, тошнота, рвота). Кроме того были зарегистрированы случаи злоупотребления или развития зависимости. Противоречие очевидно в национальных клинических рекомендациях для лечения люмбаго в первичном звене системы медицинского обслуживания. Некоторые руководства рекомендуют миорелаксанты самостоятельно или в сочетании с нестероидными противовоспалительными препаратами (НПВП), в то время как другие не рекомендуют миорелаксанты вообще. Тем не менее, 91 % врачей сообщили об использовании миорелаксантов, даже если в рекомендациях не советовалось их использовать. Роль мышечного спазма в патофизиологии люмбаго также является спорным. </a:t>
            </a:r>
          </a:p>
          <a:p>
            <a:pPr>
              <a:spcBef>
                <a:spcPct val="0"/>
              </a:spcBef>
            </a:pPr>
            <a:r>
              <a:rPr lang="ru" sz="1100" b="0" i="0" dirty="0" smtClean="0">
                <a:solidFill>
                  <a:srgbClr val="000000"/>
                </a:solidFill>
              </a:rPr>
              <a:t>Существует общее мнение, что миорелаксанты могут быть краткосрочно использованы при острой боли. Нет доказательств в поддержку их долгосрочного использования или рекомендаций к применению конкретного препарата. </a:t>
            </a:r>
          </a:p>
          <a:p>
            <a:pPr>
              <a:spcBef>
                <a:spcPct val="0"/>
              </a:spcBef>
            </a:pPr>
            <a:endParaRPr lang="en-CA" sz="1100" noProof="0" dirty="0" smtClean="0">
              <a:ea typeface="MS PGothic" pitchFamily="34" charset="-128"/>
            </a:endParaRPr>
          </a:p>
          <a:p>
            <a:pPr>
              <a:spcBef>
                <a:spcPct val="0"/>
              </a:spcBef>
            </a:pPr>
            <a:r>
              <a:rPr lang="ru" sz="1100" b="1" i="0" dirty="0" smtClean="0">
                <a:solidFill>
                  <a:srgbClr val="000000"/>
                </a:solidFill>
              </a:rPr>
              <a:t>Список литературы</a:t>
            </a:r>
          </a:p>
          <a:p>
            <a:pPr marL="0" marR="0" indent="0" algn="l" defTabSz="914400" rtl="0" eaLnBrk="1" fontAlgn="auto" latinLnBrk="0" hangingPunct="1">
              <a:spcBef>
                <a:spcPct val="0"/>
              </a:spcBef>
              <a:buClrTx/>
              <a:buSzTx/>
              <a:buFontTx/>
              <a:buNone/>
              <a:tabLst/>
              <a:defRPr/>
            </a:pPr>
            <a:r>
              <a:rPr lang="ru" sz="1100" b="0" i="0" dirty="0" smtClean="0">
                <a:solidFill>
                  <a:srgbClr val="000000"/>
                </a:solidFill>
              </a:rPr>
              <a:t>Chou R </a:t>
            </a:r>
            <a:r>
              <a:rPr lang="ru" sz="1100" b="0" i="1" dirty="0" smtClean="0">
                <a:solidFill>
                  <a:srgbClr val="000000"/>
                </a:solidFill>
              </a:rPr>
              <a:t>et al. </a:t>
            </a:r>
            <a:r>
              <a:rPr lang="ru" sz="1100" b="0" i="0" dirty="0" smtClean="0">
                <a:solidFill>
                  <a:srgbClr val="000000"/>
                </a:solidFill>
              </a:rPr>
              <a:t>Comparative efficacy and safety of skeletal muscle relaxants for spasticity and musculoskeletal conditions: a systematic review. </a:t>
            </a:r>
            <a:r>
              <a:rPr lang="ru" sz="1100" b="0" i="1" dirty="0" smtClean="0">
                <a:solidFill>
                  <a:srgbClr val="000000"/>
                </a:solidFill>
              </a:rPr>
              <a:t>J Pain Symptom Manage</a:t>
            </a:r>
            <a:r>
              <a:rPr lang="ru" sz="1100" b="0" i="0" dirty="0" smtClean="0">
                <a:solidFill>
                  <a:srgbClr val="000000"/>
                </a:solidFill>
              </a:rPr>
              <a:t> 2004; 28(2):140-75.</a:t>
            </a:r>
          </a:p>
          <a:p>
            <a:pPr marL="0" marR="0" indent="0" algn="l" defTabSz="914400" rtl="0" eaLnBrk="1" fontAlgn="auto" latinLnBrk="0" hangingPunct="1">
              <a:spcBef>
                <a:spcPct val="0"/>
              </a:spcBef>
              <a:buClrTx/>
              <a:buSzTx/>
              <a:buFontTx/>
              <a:buNone/>
              <a:tabLst/>
              <a:defRPr/>
            </a:pPr>
            <a:r>
              <a:rPr lang="ru" sz="1100" b="0" i="0" dirty="0" smtClean="0">
                <a:solidFill>
                  <a:srgbClr val="000000"/>
                </a:solidFill>
              </a:rPr>
              <a:t>van Tulder MW </a:t>
            </a:r>
            <a:r>
              <a:rPr lang="ru" sz="1100" b="0" i="1" dirty="0" smtClean="0">
                <a:solidFill>
                  <a:srgbClr val="000000"/>
                </a:solidFill>
              </a:rPr>
              <a:t>et al</a:t>
            </a:r>
            <a:r>
              <a:rPr lang="ru" sz="1100" b="0" i="0" dirty="0" smtClean="0">
                <a:solidFill>
                  <a:srgbClr val="000000"/>
                </a:solidFill>
              </a:rPr>
              <a:t>. Muscle relaxants for nonspecific low back pain: a systematic review within the framework of the Cochrane collaboration. </a:t>
            </a:r>
            <a:r>
              <a:rPr lang="ru" sz="1100" b="0" i="1" dirty="0" smtClean="0">
                <a:solidFill>
                  <a:srgbClr val="000000"/>
                </a:solidFill>
              </a:rPr>
              <a:t>Spine (Phila Pa 1976)</a:t>
            </a:r>
            <a:r>
              <a:rPr lang="ru" sz="1100" b="0" i="0" dirty="0" smtClean="0">
                <a:solidFill>
                  <a:srgbClr val="000000"/>
                </a:solidFill>
              </a:rPr>
              <a:t> 2003; 28(17):1978-92.</a:t>
            </a:r>
          </a:p>
          <a:p>
            <a:pPr marL="0" marR="0" indent="0" algn="l" defTabSz="914400" rtl="0" eaLnBrk="1" fontAlgn="auto" latinLnBrk="0" hangingPunct="1">
              <a:lnSpc>
                <a:spcPct val="80000"/>
              </a:lnSpc>
              <a:spcBef>
                <a:spcPct val="0"/>
              </a:spcBef>
              <a:spcAft>
                <a:spcPts val="300"/>
              </a:spcAft>
              <a:buClrTx/>
              <a:buSzTx/>
              <a:buFontTx/>
              <a:buNone/>
              <a:tabLst/>
              <a:defRPr/>
            </a:pPr>
            <a:endParaRPr lang="en-CA" sz="1100" b="1" noProof="0" dirty="0" smtClean="0">
              <a:ea typeface="MS PGothic" pitchFamily="34" charset="-128"/>
            </a:endParaRPr>
          </a:p>
          <a:p>
            <a:pPr marL="0" marR="0" indent="0" algn="l" defTabSz="914400" rtl="0" eaLnBrk="1" fontAlgn="auto" latinLnBrk="0" hangingPunct="1">
              <a:lnSpc>
                <a:spcPct val="80000"/>
              </a:lnSpc>
              <a:spcBef>
                <a:spcPct val="0"/>
              </a:spcBef>
              <a:spcAft>
                <a:spcPts val="300"/>
              </a:spcAft>
              <a:buClrTx/>
              <a:buSzTx/>
              <a:buFontTx/>
              <a:buNone/>
              <a:tabLst/>
              <a:defRPr/>
            </a:pPr>
            <a:endParaRPr lang="en-CA" sz="1100" b="1" noProof="0" dirty="0" smtClean="0">
              <a:ea typeface="MS PGothic" pitchFamily="34" charset="-128"/>
            </a:endParaRPr>
          </a:p>
        </p:txBody>
      </p:sp>
      <p:sp>
        <p:nvSpPr>
          <p:cNvPr id="168964"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70270FB5-4B01-4C0E-A93B-A6B3A0F79053}" type="slidenum">
              <a:rPr lang="en-US" sz="1200">
                <a:solidFill>
                  <a:prstClr val="black"/>
                </a:solidFill>
                <a:latin typeface="Calibri" pitchFamily="34" charset="0"/>
              </a:rPr>
              <a:pPr algn="r"/>
              <a:t>44</a:t>
            </a:fld>
            <a:endParaRPr lang="en-US" sz="1200" dirty="0">
              <a:solidFill>
                <a:prstClr val="black"/>
              </a:solidFill>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C34AD7C-96A2-48E1-8088-9A58F8A9E959}" type="slidenum">
              <a:rPr lang="en-GB">
                <a:solidFill>
                  <a:prstClr val="black"/>
                </a:solidFill>
              </a:rPr>
              <a:pPr/>
              <a:t>45</a:t>
            </a:fld>
            <a:endParaRPr lang="en-GB">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685800" y="4415790"/>
            <a:ext cx="5486400" cy="4890294"/>
          </a:xfrm>
          <a:noFill/>
          <a:ln/>
        </p:spPr>
        <p:txBody>
          <a:bodyPr>
            <a:noAutofit/>
          </a:bodyPr>
          <a:lstStyle/>
          <a:p>
            <a:r>
              <a:rPr lang="ru" sz="900" b="1" i="0" dirty="0" smtClean="0">
                <a:solidFill>
                  <a:srgbClr val="000000"/>
                </a:solidFill>
              </a:rPr>
              <a:t>Заметки докладчика</a:t>
            </a:r>
          </a:p>
          <a:p>
            <a:r>
              <a:rPr lang="ru" sz="900" b="0" i="0" dirty="0" smtClean="0">
                <a:solidFill>
                  <a:srgbClr val="000000"/>
                </a:solidFill>
              </a:rPr>
              <a:t>На этом слайде приведены некоторые варианты лечения нейропатической боли, указывающие, где действуют эти препараты.</a:t>
            </a:r>
          </a:p>
          <a:p>
            <a:r>
              <a:rPr lang="ru" sz="900" b="0" i="0" dirty="0" smtClean="0">
                <a:solidFill>
                  <a:srgbClr val="000000"/>
                </a:solidFill>
              </a:rPr>
              <a:t>Боль, которая возникает в результате поражения или заболевания, влияющих на соматосенсорную систему — это нейропатическая боль.</a:t>
            </a:r>
          </a:p>
          <a:p>
            <a:r>
              <a:rPr lang="ru" sz="900" b="0" i="0" dirty="0" smtClean="0">
                <a:solidFill>
                  <a:srgbClr val="000000"/>
                </a:solidFill>
              </a:rPr>
              <a:t>Периферические механизмы нейропатической боли включают повышенную возбудимость мембран ноцицептивных нейронов и эктопические разряды вдоль чувствительных нервов, что может привести к транскрипционным изменениям в ганглиях задних корешков (</a:t>
            </a:r>
            <a:r>
              <a:rPr lang="ru" sz="900" b="1" i="0" dirty="0" smtClean="0">
                <a:solidFill>
                  <a:srgbClr val="000000"/>
                </a:solidFill>
              </a:rPr>
              <a:t>периферическая сенсибилизация</a:t>
            </a:r>
            <a:r>
              <a:rPr lang="ru" sz="900" b="0" i="0" dirty="0" smtClean="0">
                <a:solidFill>
                  <a:srgbClr val="000000"/>
                </a:solidFill>
              </a:rPr>
              <a:t>). Периферические механизмы также могут вызвать изменения в центральной нервной системе (центральная механизмы).</a:t>
            </a:r>
          </a:p>
          <a:p>
            <a:r>
              <a:rPr lang="ru" sz="900" b="0" i="0" dirty="0" smtClean="0">
                <a:solidFill>
                  <a:srgbClr val="000000"/>
                </a:solidFill>
              </a:rPr>
              <a:t>Центральные механизмы в спинном мозге включают повышенную возбудимость нейронов задних рогов спинного мозга, прорастание неноцицептивных миелиновых-бета-афферентных нервных волокон в задние рога спинного мозга, которые образуют новые соединения с ноцицептивными нейронами в пластинке I и II, и потеря ингибирующего регулирования (расторможенность). Супраспинальные центральные механизмы включают включают повышенную возбудимость и изменения синаптической активности и реорганизации в ядрах ствола мозга, таламусе и коре головного мозга, связанные с матрицей боли (</a:t>
            </a:r>
            <a:r>
              <a:rPr lang="ru" sz="900" b="1" i="0" dirty="0" smtClean="0">
                <a:solidFill>
                  <a:srgbClr val="000000"/>
                </a:solidFill>
              </a:rPr>
              <a:t>Центральная сенсибилизация</a:t>
            </a:r>
            <a:r>
              <a:rPr lang="ru" sz="900" b="0" i="0" dirty="0" smtClean="0">
                <a:solidFill>
                  <a:srgbClr val="000000"/>
                </a:solidFill>
              </a:rPr>
              <a:t>).</a:t>
            </a:r>
          </a:p>
          <a:p>
            <a:endParaRPr lang="en-GB" sz="900" dirty="0"/>
          </a:p>
          <a:p>
            <a:pPr marL="173051" indent="-173051"/>
            <a:r>
              <a:rPr lang="ru" sz="900" b="1" i="0" dirty="0" smtClean="0">
                <a:solidFill>
                  <a:srgbClr val="000000"/>
                </a:solidFill>
              </a:rPr>
              <a:t>Список литературы</a:t>
            </a:r>
          </a:p>
          <a:p>
            <a:pPr defTabSz="922937">
              <a:spcAft>
                <a:spcPts val="303"/>
              </a:spcAft>
              <a:defRPr/>
            </a:pPr>
            <a:r>
              <a:rPr lang="ru" sz="900" b="0" i="0" dirty="0" smtClean="0">
                <a:solidFill>
                  <a:srgbClr val="000000"/>
                </a:solidFill>
              </a:rPr>
              <a:t>Attal N </a:t>
            </a:r>
            <a:r>
              <a:rPr lang="ru" sz="900" b="0" i="1" dirty="0" smtClean="0">
                <a:solidFill>
                  <a:srgbClr val="000000"/>
                </a:solidFill>
              </a:rPr>
              <a:t>et al. </a:t>
            </a:r>
            <a:r>
              <a:rPr lang="ru" sz="900" b="0" i="0" dirty="0" smtClean="0">
                <a:solidFill>
                  <a:srgbClr val="000000"/>
                </a:solidFill>
              </a:rPr>
              <a:t>EFNS guidelines on the pharmacological treatment of neuropathic pain: 2010 revision. </a:t>
            </a:r>
            <a:r>
              <a:rPr lang="ru" sz="900" b="0" i="1" dirty="0" smtClean="0">
                <a:solidFill>
                  <a:srgbClr val="000000"/>
                </a:solidFill>
              </a:rPr>
              <a:t>Eur J Neurol </a:t>
            </a:r>
            <a:r>
              <a:rPr lang="ru" sz="900" b="0" i="0" dirty="0" smtClean="0">
                <a:solidFill>
                  <a:srgbClr val="000000"/>
                </a:solidFill>
              </a:rPr>
              <a:t>2010; 17(9):1113-e88. </a:t>
            </a:r>
          </a:p>
          <a:p>
            <a:pPr defTabSz="922937">
              <a:spcAft>
                <a:spcPts val="303"/>
              </a:spcAft>
              <a:defRPr/>
            </a:pPr>
            <a:r>
              <a:rPr lang="ru" sz="900" b="0" i="0" dirty="0" smtClean="0">
                <a:solidFill>
                  <a:srgbClr val="000000"/>
                </a:solidFill>
              </a:rPr>
              <a:t>Beydoun A, Backonja MM</a:t>
            </a:r>
            <a:r>
              <a:rPr lang="ru" sz="900" b="0" i="1" dirty="0" smtClean="0">
                <a:solidFill>
                  <a:srgbClr val="000000"/>
                </a:solidFill>
              </a:rPr>
              <a:t>. </a:t>
            </a:r>
            <a:r>
              <a:rPr lang="ru" sz="900" b="0" i="0" dirty="0" smtClean="0">
                <a:solidFill>
                  <a:srgbClr val="000000"/>
                </a:solidFill>
              </a:rPr>
              <a:t>Mechanistic stratification of antineuralgic agents. </a:t>
            </a:r>
            <a:r>
              <a:rPr lang="ru" sz="900" b="0" i="1" dirty="0" smtClean="0">
                <a:solidFill>
                  <a:srgbClr val="000000"/>
                </a:solidFill>
              </a:rPr>
              <a:t>J Pain Symptom Manage </a:t>
            </a:r>
            <a:r>
              <a:rPr lang="ru" sz="900" b="0" i="0" dirty="0" smtClean="0">
                <a:solidFill>
                  <a:srgbClr val="000000"/>
                </a:solidFill>
              </a:rPr>
              <a:t>2003; </a:t>
            </a:r>
            <a:r>
              <a:rPr lang="es" sz="900" dirty="0" smtClean="0"/>
              <a:t/>
            </a:r>
            <a:br>
              <a:rPr lang="es" sz="900" dirty="0" smtClean="0"/>
            </a:br>
            <a:r>
              <a:rPr lang="ru" sz="900" b="0" i="0" dirty="0" smtClean="0">
                <a:solidFill>
                  <a:srgbClr val="000000"/>
                </a:solidFill>
              </a:rPr>
              <a:t>25(5 Suppl):S18-30.</a:t>
            </a:r>
          </a:p>
          <a:p>
            <a:pPr defTabSz="922937">
              <a:spcAft>
                <a:spcPts val="303"/>
              </a:spcAft>
              <a:defRPr/>
            </a:pPr>
            <a:r>
              <a:rPr lang="ru" sz="900" b="0" i="0" dirty="0" smtClean="0">
                <a:solidFill>
                  <a:srgbClr val="000000"/>
                </a:solidFill>
              </a:rPr>
              <a:t>Jarvis MF, Boyce-Rustay JM</a:t>
            </a:r>
            <a:r>
              <a:rPr lang="ru" sz="900" b="0" i="1" dirty="0" smtClean="0">
                <a:solidFill>
                  <a:srgbClr val="000000"/>
                </a:solidFill>
              </a:rPr>
              <a:t>. </a:t>
            </a:r>
            <a:r>
              <a:rPr lang="ru" sz="900" b="0" i="0" dirty="0" smtClean="0">
                <a:solidFill>
                  <a:srgbClr val="000000"/>
                </a:solidFill>
              </a:rPr>
              <a:t>Neuropathic pain: models and mechanisms. </a:t>
            </a:r>
            <a:r>
              <a:rPr lang="ru" sz="900" b="0" i="1" dirty="0" smtClean="0">
                <a:solidFill>
                  <a:srgbClr val="000000"/>
                </a:solidFill>
              </a:rPr>
              <a:t>Curr Pharm Des </a:t>
            </a:r>
            <a:r>
              <a:rPr lang="ru" sz="900" b="0" i="0" dirty="0" smtClean="0">
                <a:solidFill>
                  <a:srgbClr val="000000"/>
                </a:solidFill>
              </a:rPr>
              <a:t>2009; 15(15):1711-6.</a:t>
            </a:r>
          </a:p>
          <a:p>
            <a:pPr defTabSz="922937">
              <a:spcAft>
                <a:spcPts val="303"/>
              </a:spcAft>
              <a:defRPr/>
            </a:pPr>
            <a:r>
              <a:rPr lang="ru" sz="900" b="0" i="0" dirty="0" smtClean="0">
                <a:solidFill>
                  <a:srgbClr val="000000"/>
                </a:solidFill>
              </a:rPr>
              <a:t>Gilron I </a:t>
            </a:r>
            <a:r>
              <a:rPr lang="ru" sz="900" b="0" i="1" dirty="0" smtClean="0">
                <a:solidFill>
                  <a:srgbClr val="000000"/>
                </a:solidFill>
              </a:rPr>
              <a:t>et al. </a:t>
            </a:r>
            <a:r>
              <a:rPr lang="ru" sz="900" b="0" i="0" dirty="0" smtClean="0">
                <a:solidFill>
                  <a:srgbClr val="000000"/>
                </a:solidFill>
              </a:rPr>
              <a:t>Neuropathic pain: a practical guide for the clinician. </a:t>
            </a:r>
            <a:r>
              <a:rPr lang="ru" sz="900" b="0" i="1" dirty="0" smtClean="0">
                <a:solidFill>
                  <a:srgbClr val="000000"/>
                </a:solidFill>
              </a:rPr>
              <a:t>CMAJ </a:t>
            </a:r>
            <a:r>
              <a:rPr lang="ru" sz="900" b="0" i="0" dirty="0" smtClean="0">
                <a:solidFill>
                  <a:srgbClr val="000000"/>
                </a:solidFill>
              </a:rPr>
              <a:t>2006; 175(3):265-75. </a:t>
            </a:r>
          </a:p>
          <a:p>
            <a:pPr defTabSz="922937">
              <a:spcAft>
                <a:spcPts val="303"/>
              </a:spcAft>
              <a:defRPr/>
            </a:pPr>
            <a:r>
              <a:rPr lang="ru" sz="900" b="0" i="0" dirty="0" smtClean="0">
                <a:solidFill>
                  <a:srgbClr val="000000"/>
                </a:solidFill>
              </a:rPr>
              <a:t>Moisset X, Bouhassira D. Brain imaging of neuropathic pain. </a:t>
            </a:r>
            <a:r>
              <a:rPr lang="ru" sz="900" b="0" i="1" dirty="0" smtClean="0">
                <a:solidFill>
                  <a:srgbClr val="000000"/>
                </a:solidFill>
              </a:rPr>
              <a:t>NeuroImage</a:t>
            </a:r>
            <a:r>
              <a:rPr lang="ru" sz="900" b="0" i="0" dirty="0" smtClean="0">
                <a:solidFill>
                  <a:srgbClr val="000000"/>
                </a:solidFill>
              </a:rPr>
              <a:t> 2007; 37(Suppl 1):S80-8.</a:t>
            </a:r>
          </a:p>
          <a:p>
            <a:pPr defTabSz="922937">
              <a:spcAft>
                <a:spcPts val="303"/>
              </a:spcAft>
              <a:defRPr/>
            </a:pPr>
            <a:r>
              <a:rPr lang="ru" sz="900" b="0" i="0" dirty="0" smtClean="0">
                <a:solidFill>
                  <a:srgbClr val="000000"/>
                </a:solidFill>
              </a:rPr>
              <a:t>Morlion B. Pharmacotherapy of low back pain: targeting nociceptive and neuropathic pain components. </a:t>
            </a:r>
            <a:r>
              <a:rPr lang="es" sz="900" dirty="0" smtClean="0"/>
              <a:t/>
            </a:r>
            <a:br>
              <a:rPr lang="es" sz="900" dirty="0" smtClean="0"/>
            </a:br>
            <a:r>
              <a:rPr lang="ru" sz="900" b="0" i="1" dirty="0" smtClean="0">
                <a:solidFill>
                  <a:srgbClr val="000000"/>
                </a:solidFill>
              </a:rPr>
              <a:t>Curr Med Res Opin</a:t>
            </a:r>
            <a:r>
              <a:rPr lang="ru" sz="900" b="0" i="0" dirty="0" smtClean="0">
                <a:solidFill>
                  <a:srgbClr val="000000"/>
                </a:solidFill>
              </a:rPr>
              <a:t> 2011; 27(1):11-33.</a:t>
            </a:r>
          </a:p>
          <a:p>
            <a:pPr defTabSz="922937">
              <a:spcAft>
                <a:spcPts val="303"/>
              </a:spcAft>
              <a:defRPr/>
            </a:pPr>
            <a:r>
              <a:rPr lang="ru" sz="900" b="0" i="0" dirty="0" smtClean="0">
                <a:solidFill>
                  <a:srgbClr val="000000"/>
                </a:solidFill>
              </a:rPr>
              <a:t>Scholz J, Woolf CJ. Can we conquer pain? </a:t>
            </a:r>
            <a:r>
              <a:rPr lang="ru" sz="900" b="0" i="1" dirty="0" smtClean="0">
                <a:solidFill>
                  <a:srgbClr val="000000"/>
                </a:solidFill>
              </a:rPr>
              <a:t>Nat Neurosci</a:t>
            </a:r>
            <a:r>
              <a:rPr lang="ru" sz="900" b="0" i="0" dirty="0" smtClean="0">
                <a:solidFill>
                  <a:srgbClr val="000000"/>
                </a:solidFill>
              </a:rPr>
              <a:t> 2002; 5(Suppl):1062-7.</a:t>
            </a:r>
          </a:p>
          <a:p>
            <a:pPr defTabSz="922937">
              <a:spcAft>
                <a:spcPts val="303"/>
              </a:spcAft>
              <a:defRPr/>
            </a:pPr>
            <a:endParaRPr lang="fr-FR" sz="900" dirty="0"/>
          </a:p>
          <a:p>
            <a:pPr marL="173051" indent="-173051"/>
            <a:endParaRPr lang="en-US" sz="9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46</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685800" y="4415790"/>
            <a:ext cx="5486400" cy="4880610"/>
          </a:xfrm>
        </p:spPr>
        <p:txBody>
          <a:bodyPr>
            <a:noAutofit/>
          </a:bodyPr>
          <a:lstStyle/>
          <a:p>
            <a:pPr algn="just">
              <a:spcBef>
                <a:spcPct val="0"/>
              </a:spcBef>
            </a:pPr>
            <a:r>
              <a:rPr lang="ru" sz="1100" b="1" i="0" dirty="0" smtClean="0">
                <a:solidFill>
                  <a:srgbClr val="000000"/>
                </a:solidFill>
              </a:rPr>
              <a:t>Заметки докладчика</a:t>
            </a:r>
          </a:p>
          <a:p>
            <a:pPr>
              <a:spcBef>
                <a:spcPct val="0"/>
              </a:spcBef>
            </a:pPr>
            <a:r>
              <a:rPr lang="ru" sz="1100" b="0" i="0" dirty="0" smtClean="0">
                <a:solidFill>
                  <a:srgbClr val="000000"/>
                </a:solidFill>
              </a:rPr>
              <a:t>α</a:t>
            </a:r>
            <a:r>
              <a:rPr lang="ru" sz="1100" b="0" i="0" baseline="-25000" dirty="0" smtClean="0">
                <a:solidFill>
                  <a:srgbClr val="000000"/>
                </a:solidFill>
              </a:rPr>
              <a:t>2</a:t>
            </a:r>
            <a:r>
              <a:rPr lang="ru" sz="1100" b="0" i="0" dirty="0" smtClean="0">
                <a:solidFill>
                  <a:srgbClr val="000000"/>
                </a:solidFill>
              </a:rPr>
              <a:t>δ лиганды (например, прегабалин) могут использоваться при лечении люмбаго с нейропатическим компонентом. В литературе описан синергический эффект при одновременном использовании прегабалина и коксибов, комбинация этих препаратов была более эффективна для облегчения боли при хроническом люмбаго, чем любой из этих препаратов, используемый отдельно. Наиболее распространенными побочными эффектами прегабалина являются головокружение и сонливость. </a:t>
            </a:r>
          </a:p>
          <a:p>
            <a:pPr>
              <a:spcBef>
                <a:spcPct val="0"/>
              </a:spcBef>
            </a:pPr>
            <a:r>
              <a:rPr lang="ru" sz="1100" b="0" i="0" dirty="0" smtClean="0">
                <a:solidFill>
                  <a:srgbClr val="000000"/>
                </a:solidFill>
              </a:rPr>
              <a:t>Прегабалин связывается с α</a:t>
            </a:r>
            <a:r>
              <a:rPr lang="ru" sz="1100" b="0" i="0" baseline="-25000" dirty="0" smtClean="0">
                <a:solidFill>
                  <a:srgbClr val="000000"/>
                </a:solidFill>
              </a:rPr>
              <a:t>2</a:t>
            </a:r>
            <a:r>
              <a:rPr lang="ru" sz="1100" b="0" i="0" dirty="0" smtClean="0">
                <a:solidFill>
                  <a:srgbClr val="000000"/>
                </a:solidFill>
              </a:rPr>
              <a:t>δ субъединицами кальциевых каналов, которые активируется при нейропатической боли Связывание прегабалина с α</a:t>
            </a:r>
            <a:r>
              <a:rPr lang="ru" sz="1100" b="0" i="0" baseline="-25000" dirty="0" smtClean="0">
                <a:solidFill>
                  <a:srgbClr val="000000"/>
                </a:solidFill>
              </a:rPr>
              <a:t>2</a:t>
            </a:r>
            <a:r>
              <a:rPr lang="ru" sz="1100" b="0" i="0" dirty="0" smtClean="0">
                <a:solidFill>
                  <a:srgbClr val="000000"/>
                </a:solidFill>
              </a:rPr>
              <a:t>δ субъединицами кальциевых каналов ограничивает высвобождение медиаторов и уменьшает чувствительность к боли. </a:t>
            </a:r>
          </a:p>
          <a:p>
            <a:pPr>
              <a:spcBef>
                <a:spcPct val="0"/>
              </a:spcBef>
            </a:pPr>
            <a:endParaRPr lang="en-CA" sz="1100" dirty="0"/>
          </a:p>
          <a:p>
            <a:pPr>
              <a:spcBef>
                <a:spcPct val="0"/>
              </a:spcBef>
            </a:pPr>
            <a:r>
              <a:rPr lang="ru" sz="1100" b="1" i="0" dirty="0" smtClean="0">
                <a:solidFill>
                  <a:srgbClr val="000000"/>
                </a:solidFill>
              </a:rPr>
              <a:t>Список литературы</a:t>
            </a:r>
          </a:p>
          <a:p>
            <a:pPr>
              <a:spcBef>
                <a:spcPct val="0"/>
              </a:spcBef>
            </a:pPr>
            <a:r>
              <a:rPr lang="ru" sz="1100" b="0" i="0" dirty="0" smtClean="0">
                <a:solidFill>
                  <a:srgbClr val="000000"/>
                </a:solidFill>
              </a:rPr>
              <a:t>Attal N, Finnerup NB. Pharmacologic management of neuropathic pain. </a:t>
            </a:r>
            <a:r>
              <a:rPr lang="ru" sz="1100" b="0" i="1" dirty="0" smtClean="0">
                <a:solidFill>
                  <a:srgbClr val="000000"/>
                </a:solidFill>
              </a:rPr>
              <a:t>Pain Clinical Updates </a:t>
            </a:r>
            <a:r>
              <a:rPr lang="ru" sz="1100" b="0" i="0" dirty="0" smtClean="0">
                <a:solidFill>
                  <a:srgbClr val="000000"/>
                </a:solidFill>
              </a:rPr>
              <a:t>2010; 18(9):1-8.</a:t>
            </a:r>
          </a:p>
          <a:p>
            <a:pPr marL="0" marR="0" indent="0" defTabSz="914400" rtl="0" eaLnBrk="1" fontAlgn="auto" latinLnBrk="0" hangingPunct="1">
              <a:spcBef>
                <a:spcPct val="0"/>
              </a:spcBef>
              <a:buClrTx/>
              <a:buSzTx/>
              <a:buFontTx/>
              <a:buNone/>
              <a:tabLst/>
              <a:defRPr/>
            </a:pPr>
            <a:r>
              <a:rPr lang="ru" sz="1100" b="0" i="0" dirty="0" smtClean="0">
                <a:solidFill>
                  <a:srgbClr val="000000"/>
                </a:solidFill>
              </a:rPr>
              <a:t>Bauer CS </a:t>
            </a:r>
            <a:r>
              <a:rPr lang="ru" sz="1100" b="0" i="1" dirty="0" smtClean="0">
                <a:solidFill>
                  <a:srgbClr val="000000"/>
                </a:solidFill>
              </a:rPr>
              <a:t>et al.</a:t>
            </a:r>
            <a:r>
              <a:rPr lang="ru" sz="1100" b="0" i="0" dirty="0" smtClean="0">
                <a:solidFill>
                  <a:srgbClr val="000000"/>
                </a:solidFill>
              </a:rPr>
              <a:t> The increased trafficking of the calcium channel subunit alpha2delta-1 to presynaptic terminals in neuropathic pain is inhibited by the alpha2delta ligand pregabalin. </a:t>
            </a:r>
            <a:r>
              <a:rPr lang="es" sz="1100" dirty="0" smtClean="0"/>
              <a:t/>
            </a:r>
            <a:br>
              <a:rPr lang="es" sz="1100" dirty="0" smtClean="0"/>
            </a:br>
            <a:r>
              <a:rPr lang="ru" sz="1100" b="0" i="1" dirty="0" smtClean="0">
                <a:solidFill>
                  <a:srgbClr val="000000"/>
                </a:solidFill>
              </a:rPr>
              <a:t>J Neurosci</a:t>
            </a:r>
            <a:r>
              <a:rPr lang="ru" sz="1100" b="0" i="0" dirty="0" smtClean="0">
                <a:solidFill>
                  <a:srgbClr val="000000"/>
                </a:solidFill>
              </a:rPr>
              <a:t> 2009; 29(7):4076-88. </a:t>
            </a:r>
          </a:p>
          <a:p>
            <a:pPr marL="0" marR="0" indent="0" defTabSz="914400" rtl="0" eaLnBrk="1" fontAlgn="auto" latinLnBrk="0" hangingPunct="1">
              <a:spcBef>
                <a:spcPct val="0"/>
              </a:spcBef>
              <a:buClrTx/>
              <a:buSzTx/>
              <a:buFontTx/>
              <a:buNone/>
              <a:tabLst/>
              <a:defRPr/>
            </a:pPr>
            <a:r>
              <a:rPr lang="ru" sz="1100" b="0" i="0" dirty="0" smtClean="0">
                <a:solidFill>
                  <a:srgbClr val="000000"/>
                </a:solidFill>
              </a:rPr>
              <a:t>Chou </a:t>
            </a:r>
            <a:r>
              <a:rPr lang="ru" sz="1100" b="0" i="1" dirty="0" smtClean="0">
                <a:solidFill>
                  <a:srgbClr val="000000"/>
                </a:solidFill>
              </a:rPr>
              <a:t>R et al. </a:t>
            </a:r>
            <a:r>
              <a:rPr lang="ru" sz="1100" b="0" i="0" dirty="0" smtClean="0">
                <a:solidFill>
                  <a:srgbClr val="000000"/>
                </a:solidFill>
              </a:rPr>
              <a:t>Medications for acute and chronic low back pain: a review of the evidence for an American Pain Society/American College of Physicians clinical practice guideline. </a:t>
            </a:r>
            <a:r>
              <a:rPr lang="ru" sz="1100" b="0" i="1" dirty="0" smtClean="0">
                <a:solidFill>
                  <a:srgbClr val="000000"/>
                </a:solidFill>
              </a:rPr>
              <a:t>Ann Intern Med</a:t>
            </a:r>
            <a:r>
              <a:rPr lang="ru" sz="1100" b="0" i="0" dirty="0" smtClean="0">
                <a:solidFill>
                  <a:srgbClr val="000000"/>
                </a:solidFill>
              </a:rPr>
              <a:t> 2007; 147(7):505-14.</a:t>
            </a:r>
          </a:p>
          <a:p>
            <a:pPr marL="0" marR="0" indent="0" defTabSz="914400" rtl="0" eaLnBrk="1" fontAlgn="auto" latinLnBrk="0" hangingPunct="1">
              <a:spcBef>
                <a:spcPct val="0"/>
              </a:spcBef>
              <a:buClrTx/>
              <a:buSzTx/>
              <a:buFontTx/>
              <a:buNone/>
              <a:tabLst/>
              <a:defRPr/>
            </a:pPr>
            <a:r>
              <a:rPr lang="ru" sz="1100" b="0" i="0" dirty="0" smtClean="0">
                <a:solidFill>
                  <a:srgbClr val="000000"/>
                </a:solidFill>
              </a:rPr>
              <a:t>Lee J </a:t>
            </a:r>
            <a:r>
              <a:rPr lang="ru" sz="1100" b="0" i="1" dirty="0" smtClean="0">
                <a:solidFill>
                  <a:srgbClr val="000000"/>
                </a:solidFill>
              </a:rPr>
              <a:t>et al. </a:t>
            </a:r>
            <a:r>
              <a:rPr lang="ru" sz="1100" b="0" i="0" dirty="0" smtClean="0">
                <a:solidFill>
                  <a:srgbClr val="000000"/>
                </a:solidFill>
              </a:rPr>
              <a:t>Low back and radicular pain: a pathway for care developed by the British Pain Society. </a:t>
            </a:r>
            <a:r>
              <a:rPr lang="ru" sz="1100" b="0" i="1" dirty="0" smtClean="0">
                <a:solidFill>
                  <a:srgbClr val="000000"/>
                </a:solidFill>
              </a:rPr>
              <a:t>Br J Anaesth</a:t>
            </a:r>
            <a:r>
              <a:rPr lang="ru" sz="1100" b="0" i="0" dirty="0" smtClean="0">
                <a:solidFill>
                  <a:srgbClr val="000000"/>
                </a:solidFill>
              </a:rPr>
              <a:t> 2013; 111(1):112-20.</a:t>
            </a:r>
          </a:p>
          <a:p>
            <a:pPr marL="0" marR="0" indent="0" defTabSz="914400" rtl="0" eaLnBrk="1" fontAlgn="auto" latinLnBrk="0" hangingPunct="1">
              <a:spcBef>
                <a:spcPct val="0"/>
              </a:spcBef>
              <a:buClrTx/>
              <a:buSzTx/>
              <a:buFontTx/>
              <a:buNone/>
              <a:tabLst/>
              <a:defRPr/>
            </a:pPr>
            <a:r>
              <a:rPr lang="ru" sz="1100" b="0" i="0" dirty="0" smtClean="0">
                <a:solidFill>
                  <a:srgbClr val="000000"/>
                </a:solidFill>
              </a:rPr>
              <a:t>Romanò CL </a:t>
            </a:r>
            <a:r>
              <a:rPr lang="ru" sz="1100" b="0" i="1" dirty="0" smtClean="0">
                <a:solidFill>
                  <a:srgbClr val="000000"/>
                </a:solidFill>
              </a:rPr>
              <a:t>et al. </a:t>
            </a:r>
            <a:r>
              <a:rPr lang="ru" sz="1100" b="0" i="0" dirty="0" smtClean="0">
                <a:solidFill>
                  <a:srgbClr val="000000"/>
                </a:solidFill>
              </a:rPr>
              <a:t>Pregabalin, celecoxib, and their combination for treatment of chronic </a:t>
            </a:r>
            <a:r>
              <a:rPr lang="es" sz="1100" dirty="0" smtClean="0"/>
              <a:t/>
            </a:r>
            <a:br>
              <a:rPr lang="es" sz="1100" dirty="0" smtClean="0"/>
            </a:br>
            <a:r>
              <a:rPr lang="ru" sz="1100" b="0" i="0" dirty="0" smtClean="0">
                <a:solidFill>
                  <a:srgbClr val="000000"/>
                </a:solidFill>
              </a:rPr>
              <a:t>low-back pain </a:t>
            </a:r>
            <a:r>
              <a:rPr lang="ru" sz="1100" b="0" i="1" dirty="0" smtClean="0">
                <a:solidFill>
                  <a:srgbClr val="000000"/>
                </a:solidFill>
              </a:rPr>
              <a:t>J Orthop Traumatol </a:t>
            </a:r>
            <a:r>
              <a:rPr lang="ru" sz="1100" b="0" i="0" dirty="0" smtClean="0">
                <a:solidFill>
                  <a:srgbClr val="000000"/>
                </a:solidFill>
              </a:rPr>
              <a:t>2009; 10(10):185-91.</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47</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685800" y="4428490"/>
            <a:ext cx="5486400" cy="4742805"/>
          </a:xfrm>
        </p:spPr>
        <p:txBody>
          <a:bodyPr>
            <a:noAutofit/>
          </a:bodyPr>
          <a:lstStyle/>
          <a:p>
            <a:pPr>
              <a:spcBef>
                <a:spcPct val="0"/>
              </a:spcBef>
            </a:pPr>
            <a:r>
              <a:rPr lang="ru" sz="1200" b="1" i="0" dirty="0" smtClean="0">
                <a:solidFill>
                  <a:srgbClr val="000000"/>
                </a:solidFill>
              </a:rPr>
              <a:t>Заметки докладчика</a:t>
            </a:r>
          </a:p>
          <a:p>
            <a:pPr>
              <a:spcBef>
                <a:spcPct val="0"/>
              </a:spcBef>
            </a:pPr>
            <a:r>
              <a:rPr lang="ru" sz="1200" b="0" i="0" dirty="0" smtClean="0">
                <a:solidFill>
                  <a:srgbClr val="000000"/>
                </a:solidFill>
              </a:rPr>
              <a:t>Антидепрессанты могут использоваться в сочетании с другими методами лечения для облегчения люмбаго с нейропатическим компонентом. Однако антидепрессанты обычно не рекомендуется для лечения неспецифического острого люмбаго.</a:t>
            </a:r>
          </a:p>
          <a:p>
            <a:pPr>
              <a:spcBef>
                <a:spcPct val="0"/>
              </a:spcBef>
            </a:pPr>
            <a:r>
              <a:rPr lang="ru" sz="1200" b="0" i="0" dirty="0" smtClean="0">
                <a:solidFill>
                  <a:srgbClr val="000000"/>
                </a:solidFill>
              </a:rPr>
              <a:t>При использовании антидепрессантов нужно знать о возможности побочных эффектов, связанных с этими препаратами. ТЦА могут вызвать когнитивные расстройства, спутанность сознания, нарушение походки и падения. ИОЗСиН противопоказаны больным с тяжелой печёночной дисфункцией или нестабильной артериальной гипертензией.</a:t>
            </a:r>
          </a:p>
          <a:p>
            <a:pPr>
              <a:spcBef>
                <a:spcPct val="0"/>
              </a:spcBef>
            </a:pPr>
            <a:r>
              <a:rPr lang="ru" sz="1200" b="0" i="0" dirty="0" smtClean="0">
                <a:solidFill>
                  <a:srgbClr val="000000"/>
                </a:solidFill>
              </a:rPr>
              <a:t>Антидепрессанты модулируют боль путем ингибирования обратного захвата серотонина и норадреналина, тем самым усиливая нисходящую модуляцию и уменьшая болевые ощущения.</a:t>
            </a:r>
          </a:p>
          <a:p>
            <a:pPr>
              <a:spcBef>
                <a:spcPct val="0"/>
              </a:spcBef>
            </a:pPr>
            <a:endParaRPr lang="en-CA" dirty="0" smtClean="0"/>
          </a:p>
          <a:p>
            <a:pPr>
              <a:spcBef>
                <a:spcPct val="0"/>
              </a:spcBef>
            </a:pPr>
            <a:r>
              <a:rPr lang="ru" sz="1200" b="1" i="0" dirty="0" smtClean="0">
                <a:solidFill>
                  <a:srgbClr val="000000"/>
                </a:solidFill>
              </a:rPr>
              <a:t>Список литературы</a:t>
            </a:r>
          </a:p>
          <a:p>
            <a:pPr marL="0" marR="0" indent="0" defTabSz="914400" rtl="0" eaLnBrk="1" fontAlgn="auto" latinLnBrk="0" hangingPunct="1">
              <a:spcBef>
                <a:spcPct val="0"/>
              </a:spcBef>
              <a:buClrTx/>
              <a:buSzTx/>
              <a:buFontTx/>
              <a:buNone/>
              <a:tabLst/>
              <a:defRPr/>
            </a:pPr>
            <a:r>
              <a:rPr lang="ru" sz="1200" b="0" i="0" dirty="0" smtClean="0">
                <a:solidFill>
                  <a:srgbClr val="000000"/>
                </a:solidFill>
              </a:rPr>
              <a:t>Attal N, Finnerup NB. Pharmacologic management of neuropathic pain. </a:t>
            </a:r>
            <a:r>
              <a:rPr lang="ru" sz="1200" b="0" i="1" dirty="0" smtClean="0">
                <a:solidFill>
                  <a:srgbClr val="000000"/>
                </a:solidFill>
              </a:rPr>
              <a:t>Pain Clinical Updates </a:t>
            </a:r>
            <a:r>
              <a:rPr lang="ru" sz="1200" b="0" i="0" dirty="0" smtClean="0">
                <a:solidFill>
                  <a:srgbClr val="000000"/>
                </a:solidFill>
              </a:rPr>
              <a:t>2010; 18(9):1-8.</a:t>
            </a:r>
          </a:p>
          <a:p>
            <a:pPr marL="0" marR="0" indent="0" defTabSz="914400" rtl="0" eaLnBrk="1" fontAlgn="auto" latinLnBrk="0" hangingPunct="1">
              <a:spcBef>
                <a:spcPct val="0"/>
              </a:spcBef>
              <a:buClrTx/>
              <a:buSzTx/>
              <a:buFontTx/>
              <a:buNone/>
              <a:tabLst/>
              <a:defRPr/>
            </a:pPr>
            <a:r>
              <a:rPr lang="ru" sz="1200" b="0" i="0" dirty="0" smtClean="0">
                <a:solidFill>
                  <a:srgbClr val="000000"/>
                </a:solidFill>
              </a:rPr>
              <a:t>Lee J </a:t>
            </a:r>
            <a:r>
              <a:rPr lang="ru" sz="1200" b="0" i="1" dirty="0" smtClean="0">
                <a:solidFill>
                  <a:srgbClr val="000000"/>
                </a:solidFill>
              </a:rPr>
              <a:t>et al. </a:t>
            </a:r>
            <a:r>
              <a:rPr lang="ru" sz="1200" b="0" i="0" dirty="0" smtClean="0">
                <a:solidFill>
                  <a:srgbClr val="000000"/>
                </a:solidFill>
              </a:rPr>
              <a:t>Low back and radicular pain: a pathway for care developed by the British Pain Society. </a:t>
            </a:r>
            <a:r>
              <a:rPr lang="ru" sz="1200" b="0" i="1" dirty="0" smtClean="0">
                <a:solidFill>
                  <a:srgbClr val="000000"/>
                </a:solidFill>
              </a:rPr>
              <a:t>Br J Anaesth</a:t>
            </a:r>
            <a:r>
              <a:rPr lang="ru" sz="1200" b="0" i="0" dirty="0" smtClean="0">
                <a:solidFill>
                  <a:srgbClr val="000000"/>
                </a:solidFill>
              </a:rPr>
              <a:t> 2013; 111(1):112-20.</a:t>
            </a:r>
          </a:p>
          <a:p>
            <a:pPr marL="0" marR="0" indent="0" defTabSz="914400" rtl="0" eaLnBrk="1" fontAlgn="auto" latinLnBrk="0" hangingPunct="1">
              <a:spcBef>
                <a:spcPct val="0"/>
              </a:spcBef>
              <a:buClrTx/>
              <a:buSzTx/>
              <a:buFontTx/>
              <a:buNone/>
              <a:tabLst/>
              <a:defRPr/>
            </a:pPr>
            <a:r>
              <a:rPr lang="ru" sz="1200" b="0" i="0" dirty="0" smtClean="0">
                <a:solidFill>
                  <a:srgbClr val="000000"/>
                </a:solidFill>
              </a:rPr>
              <a:t>Skljarevski V </a:t>
            </a:r>
            <a:r>
              <a:rPr lang="ru" sz="1200" b="0" i="1" dirty="0" smtClean="0">
                <a:solidFill>
                  <a:srgbClr val="000000"/>
                </a:solidFill>
              </a:rPr>
              <a:t>et al. </a:t>
            </a:r>
            <a:r>
              <a:rPr lang="ru" sz="1200" b="0" i="0" dirty="0" smtClean="0">
                <a:solidFill>
                  <a:srgbClr val="000000"/>
                </a:solidFill>
              </a:rPr>
              <a:t>A double-blind, randomized trial of duloxetine versus placebo in the management of chronic low back pain. </a:t>
            </a:r>
            <a:r>
              <a:rPr lang="ru" sz="1200" b="0" i="1" dirty="0" smtClean="0">
                <a:solidFill>
                  <a:srgbClr val="000000"/>
                </a:solidFill>
              </a:rPr>
              <a:t>Eur J Neurol</a:t>
            </a:r>
            <a:r>
              <a:rPr lang="ru" sz="1200" b="0" i="0" dirty="0" smtClean="0">
                <a:solidFill>
                  <a:srgbClr val="000000"/>
                </a:solidFill>
              </a:rPr>
              <a:t> 2009; 16(9):1041-8.</a:t>
            </a:r>
          </a:p>
          <a:p>
            <a:pPr marL="0" marR="0" indent="0" defTabSz="914400" rtl="0" eaLnBrk="1" fontAlgn="auto" latinLnBrk="0" hangingPunct="1">
              <a:spcBef>
                <a:spcPct val="0"/>
              </a:spcBef>
              <a:buClrTx/>
              <a:buSzTx/>
              <a:buFontTx/>
              <a:buNone/>
              <a:tabLst/>
              <a:defRPr/>
            </a:pPr>
            <a:r>
              <a:rPr lang="ru" sz="1200" b="0" i="0" dirty="0" smtClean="0">
                <a:solidFill>
                  <a:srgbClr val="000000"/>
                </a:solidFill>
              </a:rPr>
              <a:t>Verdu </a:t>
            </a:r>
            <a:r>
              <a:rPr lang="ru" sz="1200" b="0" i="1" dirty="0" smtClean="0">
                <a:solidFill>
                  <a:srgbClr val="000000"/>
                </a:solidFill>
              </a:rPr>
              <a:t>B et al. </a:t>
            </a:r>
            <a:r>
              <a:rPr lang="ru" sz="1200" b="0" i="0" dirty="0" smtClean="0">
                <a:solidFill>
                  <a:srgbClr val="000000"/>
                </a:solidFill>
              </a:rPr>
              <a:t>Antidepressants for the treatment of chronic pain. </a:t>
            </a:r>
            <a:r>
              <a:rPr lang="ru" sz="1200" b="0" i="1" dirty="0" smtClean="0">
                <a:solidFill>
                  <a:srgbClr val="000000"/>
                </a:solidFill>
              </a:rPr>
              <a:t>Drugs</a:t>
            </a:r>
            <a:r>
              <a:rPr lang="ru" sz="1200" b="0" i="0" dirty="0" smtClean="0">
                <a:solidFill>
                  <a:srgbClr val="000000"/>
                </a:solidFill>
              </a:rPr>
              <a:t> 2008; </a:t>
            </a:r>
            <a:r>
              <a:rPr lang="es" sz="1200" dirty="0" smtClean="0"/>
              <a:t/>
            </a:r>
            <a:br>
              <a:rPr lang="es" sz="1200" dirty="0" smtClean="0"/>
            </a:br>
            <a:r>
              <a:rPr lang="ru" sz="1200" b="0" i="0" dirty="0" smtClean="0">
                <a:solidFill>
                  <a:srgbClr val="000000"/>
                </a:solidFill>
              </a:rPr>
              <a:t>68(18):2611-32.</a:t>
            </a:r>
          </a:p>
          <a:p>
            <a:pPr algn="just">
              <a:spcBef>
                <a:spcPct val="0"/>
              </a:spcBef>
            </a:pPr>
            <a:endParaRPr lang="en-CA" b="1" dirty="0">
              <a:ea typeface="MS PGothic"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D8420-ED77-4322-B88E-FA3DB185080B}" type="slidenum">
              <a:rPr lang="en-US">
                <a:solidFill>
                  <a:prstClr val="black"/>
                </a:solidFill>
              </a:rPr>
              <a:pPr/>
              <a:t>48</a:t>
            </a:fld>
            <a:endParaRPr lang="en-US" dirty="0">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685800" y="4415790"/>
            <a:ext cx="5486400" cy="4880610"/>
          </a:xfrm>
        </p:spPr>
        <p:txBody>
          <a:bodyPr>
            <a:noAutofit/>
          </a:bodyPr>
          <a:lstStyle/>
          <a:p>
            <a:pPr>
              <a:spcBef>
                <a:spcPct val="0"/>
              </a:spcBef>
              <a:spcAft>
                <a:spcPts val="300"/>
              </a:spcAft>
            </a:pPr>
            <a:r>
              <a:rPr lang="ru" sz="1000" b="1" i="0" dirty="0" smtClean="0">
                <a:solidFill>
                  <a:srgbClr val="000000"/>
                </a:solidFill>
              </a:rPr>
              <a:t>Заметки докладчика</a:t>
            </a:r>
          </a:p>
          <a:p>
            <a:pPr>
              <a:spcBef>
                <a:spcPct val="0"/>
              </a:spcBef>
              <a:spcAft>
                <a:spcPts val="300"/>
              </a:spcAft>
            </a:pPr>
            <a:r>
              <a:rPr lang="ru" sz="1000" b="0" i="0" dirty="0" smtClean="0">
                <a:solidFill>
                  <a:srgbClr val="000000"/>
                </a:solidFill>
              </a:rPr>
              <a:t>Некоторое медикаментозное лечение </a:t>
            </a:r>
            <a:r>
              <a:rPr lang="ru" sz="1000" b="1" i="0" dirty="0" smtClean="0">
                <a:solidFill>
                  <a:srgbClr val="000000"/>
                </a:solidFill>
              </a:rPr>
              <a:t>не рекомендуется</a:t>
            </a:r>
            <a:r>
              <a:rPr lang="ru" sz="1000" b="0" i="0" dirty="0" smtClean="0">
                <a:solidFill>
                  <a:srgbClr val="000000"/>
                </a:solidFill>
              </a:rPr>
              <a:t> при люмбаго. </a:t>
            </a:r>
            <a:r>
              <a:rPr lang="es" sz="1000" dirty="0" smtClean="0"/>
              <a:t/>
            </a:r>
            <a:br>
              <a:rPr lang="es" sz="1000" dirty="0" smtClean="0"/>
            </a:br>
            <a:r>
              <a:rPr lang="ru" sz="1000" b="0" i="0" dirty="0" smtClean="0">
                <a:solidFill>
                  <a:srgbClr val="000000"/>
                </a:solidFill>
              </a:rPr>
              <a:t>Chou и др.(2007) провели систематический обзор литературы по медикаментозному лечению люмбаго и нашли только 1 исследование, которое соответствовало критериям включения и оценивало эффективность АСК. Авторы пришли к выводу, что нет достаточных доказательств в поддержку рекомендации использования АСК для лечения люмбаго. </a:t>
            </a:r>
          </a:p>
          <a:p>
            <a:pPr>
              <a:spcBef>
                <a:spcPct val="0"/>
              </a:spcBef>
              <a:spcAft>
                <a:spcPts val="300"/>
              </a:spcAft>
            </a:pPr>
            <a:r>
              <a:rPr lang="ru" sz="1000" b="0" i="0" dirty="0" smtClean="0">
                <a:solidFill>
                  <a:srgbClr val="000000"/>
                </a:solidFill>
              </a:rPr>
              <a:t>Бензодиазепины оказались неэффективными в облегчении люмбаго и несут риск злоупотребления, развития зависимости и плохой переносимости.</a:t>
            </a:r>
          </a:p>
          <a:p>
            <a:pPr>
              <a:spcBef>
                <a:spcPct val="0"/>
              </a:spcBef>
              <a:spcAft>
                <a:spcPts val="300"/>
              </a:spcAft>
            </a:pPr>
            <a:r>
              <a:rPr lang="ru" sz="1000" b="0" i="0" dirty="0" smtClean="0">
                <a:solidFill>
                  <a:srgbClr val="000000"/>
                </a:solidFill>
              </a:rPr>
              <a:t>Ни пероральное, ни парентеральное применение системных кортикостероидов для лечения люмбаго не рекомендуется, поскольку они оказались не более эффективным, чем плацебо.</a:t>
            </a:r>
          </a:p>
          <a:p>
            <a:pPr>
              <a:spcBef>
                <a:spcPct val="0"/>
              </a:spcBef>
              <a:spcAft>
                <a:spcPts val="300"/>
              </a:spcAft>
            </a:pPr>
            <a:endParaRPr lang="en-CA" sz="1050" dirty="0" smtClean="0">
              <a:ea typeface="MS PGothic" pitchFamily="34" charset="-128"/>
            </a:endParaRPr>
          </a:p>
          <a:p>
            <a:pPr>
              <a:spcBef>
                <a:spcPct val="0"/>
              </a:spcBef>
              <a:spcAft>
                <a:spcPts val="300"/>
              </a:spcAft>
            </a:pPr>
            <a:r>
              <a:rPr lang="ru" sz="1000" b="1" i="0" dirty="0" smtClean="0">
                <a:solidFill>
                  <a:srgbClr val="000000"/>
                </a:solidFill>
              </a:rPr>
              <a:t>Список литературы</a:t>
            </a:r>
          </a:p>
          <a:p>
            <a:pPr>
              <a:spcBef>
                <a:spcPct val="0"/>
              </a:spcBef>
              <a:spcAft>
                <a:spcPts val="300"/>
              </a:spcAft>
            </a:pPr>
            <a:r>
              <a:rPr lang="ru" sz="1000" b="0" i="0" dirty="0" smtClean="0">
                <a:solidFill>
                  <a:srgbClr val="000000"/>
                </a:solidFill>
              </a:rPr>
              <a:t>Arbus L </a:t>
            </a:r>
            <a:r>
              <a:rPr lang="ru" sz="1000" b="0" i="1" dirty="0" smtClean="0">
                <a:solidFill>
                  <a:srgbClr val="000000"/>
                </a:solidFill>
              </a:rPr>
              <a:t>et al. </a:t>
            </a:r>
            <a:r>
              <a:rPr lang="ru" sz="1000" b="0" i="0" dirty="0" smtClean="0">
                <a:solidFill>
                  <a:srgbClr val="000000"/>
                </a:solidFill>
              </a:rPr>
              <a:t>Activity of tetrazepam in low back pain. </a:t>
            </a:r>
            <a:r>
              <a:rPr lang="ru" sz="1000" b="0" i="1" dirty="0" smtClean="0">
                <a:solidFill>
                  <a:srgbClr val="000000"/>
                </a:solidFill>
              </a:rPr>
              <a:t>Clin Trials J</a:t>
            </a:r>
            <a:r>
              <a:rPr lang="ru" sz="1000" b="0" i="0" dirty="0" smtClean="0">
                <a:solidFill>
                  <a:srgbClr val="000000"/>
                </a:solidFill>
              </a:rPr>
              <a:t> 1990; 27:58-67.</a:t>
            </a:r>
          </a:p>
          <a:p>
            <a:pPr marL="0" marR="0" indent="0" algn="l" defTabSz="914400" rtl="0" eaLnBrk="1" fontAlgn="auto" latinLnBrk="0" hangingPunct="1">
              <a:spcBef>
                <a:spcPct val="0"/>
              </a:spcBef>
              <a:spcAft>
                <a:spcPts val="300"/>
              </a:spcAft>
              <a:buClrTx/>
              <a:buSzTx/>
              <a:buFontTx/>
              <a:buNone/>
              <a:tabLst/>
              <a:defRPr/>
            </a:pPr>
            <a:r>
              <a:rPr lang="ru" sz="1000" b="0" i="0" dirty="0" smtClean="0">
                <a:solidFill>
                  <a:srgbClr val="000000"/>
                </a:solidFill>
              </a:rPr>
              <a:t>Chou </a:t>
            </a:r>
            <a:r>
              <a:rPr lang="ru" sz="1000" b="0" i="1" dirty="0" smtClean="0">
                <a:solidFill>
                  <a:srgbClr val="000000"/>
                </a:solidFill>
              </a:rPr>
              <a:t>R et al. </a:t>
            </a:r>
            <a:r>
              <a:rPr lang="ru" sz="1000" b="0" i="0" dirty="0" smtClean="0">
                <a:solidFill>
                  <a:srgbClr val="000000"/>
                </a:solidFill>
              </a:rPr>
              <a:t>Medications for acute and chronic low back pain: a review of the evidence for an American Pain Society/American College of Physicians clinical practice guideline. </a:t>
            </a:r>
            <a:r>
              <a:rPr lang="ru" sz="1000" b="0" i="1" dirty="0" smtClean="0">
                <a:solidFill>
                  <a:srgbClr val="000000"/>
                </a:solidFill>
              </a:rPr>
              <a:t>Ann Intern Med</a:t>
            </a:r>
            <a:r>
              <a:rPr lang="ru" sz="1000" b="0" i="0" dirty="0" smtClean="0">
                <a:solidFill>
                  <a:srgbClr val="000000"/>
                </a:solidFill>
              </a:rPr>
              <a:t> 2007; 147(7):505-14.</a:t>
            </a:r>
          </a:p>
          <a:p>
            <a:pPr marL="0" marR="0" indent="0" algn="l" defTabSz="914400" rtl="0" eaLnBrk="1" fontAlgn="auto" latinLnBrk="0" hangingPunct="1">
              <a:spcBef>
                <a:spcPct val="0"/>
              </a:spcBef>
              <a:spcAft>
                <a:spcPts val="300"/>
              </a:spcAft>
              <a:buClrTx/>
              <a:buSzTx/>
              <a:buFontTx/>
              <a:buNone/>
              <a:tabLst/>
              <a:defRPr/>
            </a:pPr>
            <a:r>
              <a:rPr lang="ru" sz="1000" b="0" i="0" dirty="0" smtClean="0">
                <a:solidFill>
                  <a:srgbClr val="000000"/>
                </a:solidFill>
              </a:rPr>
              <a:t>Derry S, Loke YK. Risk of gastrointestinal haemorrhage with long term use of aspirin: </a:t>
            </a:r>
            <a:r>
              <a:rPr lang="es" sz="1000" dirty="0" smtClean="0"/>
              <a:t/>
            </a:r>
            <a:br>
              <a:rPr lang="es" sz="1000" dirty="0" smtClean="0"/>
            </a:br>
            <a:r>
              <a:rPr lang="ru" sz="1000" b="0" i="0" dirty="0" smtClean="0">
                <a:solidFill>
                  <a:srgbClr val="000000"/>
                </a:solidFill>
              </a:rPr>
              <a:t>meta-analysis. </a:t>
            </a:r>
            <a:r>
              <a:rPr lang="ru" sz="1000" b="0" i="1" dirty="0" smtClean="0">
                <a:solidFill>
                  <a:srgbClr val="000000"/>
                </a:solidFill>
              </a:rPr>
              <a:t>BMJ</a:t>
            </a:r>
            <a:r>
              <a:rPr lang="ru" sz="1000" b="0" i="0" dirty="0" smtClean="0">
                <a:solidFill>
                  <a:srgbClr val="000000"/>
                </a:solidFill>
              </a:rPr>
              <a:t> 2000; 321(7270):1183-7.</a:t>
            </a:r>
          </a:p>
          <a:p>
            <a:pPr marL="0" marR="0" indent="0" algn="l" defTabSz="914400" rtl="0" eaLnBrk="1" fontAlgn="auto" latinLnBrk="0" hangingPunct="1">
              <a:spcBef>
                <a:spcPct val="0"/>
              </a:spcBef>
              <a:spcAft>
                <a:spcPts val="300"/>
              </a:spcAft>
              <a:buClrTx/>
              <a:buSzTx/>
              <a:buFontTx/>
              <a:buNone/>
              <a:tabLst/>
              <a:defRPr/>
            </a:pPr>
            <a:r>
              <a:rPr lang="ru" sz="1000" b="0" i="0" dirty="0" smtClean="0">
                <a:solidFill>
                  <a:srgbClr val="000000"/>
                </a:solidFill>
              </a:rPr>
              <a:t>Evans DP </a:t>
            </a:r>
            <a:r>
              <a:rPr lang="ru" sz="1000" b="0" i="1" dirty="0" smtClean="0">
                <a:solidFill>
                  <a:srgbClr val="000000"/>
                </a:solidFill>
              </a:rPr>
              <a:t>et al. </a:t>
            </a:r>
            <a:r>
              <a:rPr lang="ru" sz="1000" b="0" i="0" dirty="0" smtClean="0">
                <a:solidFill>
                  <a:srgbClr val="000000"/>
                </a:solidFill>
              </a:rPr>
              <a:t>Medicines of choice in low back pain. </a:t>
            </a:r>
            <a:r>
              <a:rPr lang="ru" sz="1000" b="0" i="1" dirty="0" smtClean="0">
                <a:solidFill>
                  <a:srgbClr val="000000"/>
                </a:solidFill>
              </a:rPr>
              <a:t>Curr Med Res Opin </a:t>
            </a:r>
            <a:r>
              <a:rPr lang="ru" sz="1000" b="0" i="0" dirty="0" smtClean="0">
                <a:solidFill>
                  <a:srgbClr val="000000"/>
                </a:solidFill>
              </a:rPr>
              <a:t>1980; 6(8):540-7.</a:t>
            </a:r>
          </a:p>
          <a:p>
            <a:pPr marL="0" marR="0" indent="0" algn="l" defTabSz="914400" rtl="0" eaLnBrk="1" fontAlgn="auto" latinLnBrk="0" hangingPunct="1">
              <a:spcBef>
                <a:spcPct val="0"/>
              </a:spcBef>
              <a:spcAft>
                <a:spcPts val="300"/>
              </a:spcAft>
              <a:buClrTx/>
              <a:buSzTx/>
              <a:buFontTx/>
              <a:buNone/>
              <a:tabLst/>
              <a:defRPr/>
            </a:pPr>
            <a:r>
              <a:rPr lang="ru" sz="1000" b="0" i="0" dirty="0" smtClean="0">
                <a:solidFill>
                  <a:srgbClr val="000000"/>
                </a:solidFill>
              </a:rPr>
              <a:t>Finckh A </a:t>
            </a:r>
            <a:r>
              <a:rPr lang="ru" sz="1000" b="0" i="1" dirty="0" smtClean="0">
                <a:solidFill>
                  <a:srgbClr val="000000"/>
                </a:solidFill>
              </a:rPr>
              <a:t>et al. </a:t>
            </a:r>
            <a:r>
              <a:rPr lang="ru" sz="1000" b="0" i="0" dirty="0" smtClean="0">
                <a:solidFill>
                  <a:srgbClr val="000000"/>
                </a:solidFill>
              </a:rPr>
              <a:t>Short-term efficacy of intravenous pulse glucocorticoids in acute discogenic sciatica. A randomized controlled trial. </a:t>
            </a:r>
            <a:r>
              <a:rPr lang="ru" sz="1000" b="0" i="1" dirty="0" smtClean="0">
                <a:solidFill>
                  <a:srgbClr val="000000"/>
                </a:solidFill>
              </a:rPr>
              <a:t>Spine (Phila Pa 1976) </a:t>
            </a:r>
            <a:r>
              <a:rPr lang="ru" sz="1000" b="0" i="0" dirty="0" smtClean="0">
                <a:solidFill>
                  <a:srgbClr val="000000"/>
                </a:solidFill>
              </a:rPr>
              <a:t>2006; 31(4):377-81.</a:t>
            </a:r>
          </a:p>
          <a:p>
            <a:pPr marL="0" marR="0" indent="0" algn="l" defTabSz="914400" rtl="0" eaLnBrk="1" fontAlgn="auto" latinLnBrk="0" hangingPunct="1">
              <a:spcBef>
                <a:spcPct val="0"/>
              </a:spcBef>
              <a:spcAft>
                <a:spcPts val="300"/>
              </a:spcAft>
              <a:buClrTx/>
              <a:buSzTx/>
              <a:buFontTx/>
              <a:buNone/>
              <a:tabLst/>
              <a:defRPr/>
            </a:pPr>
            <a:r>
              <a:rPr lang="ru" sz="1000" b="0" i="0" dirty="0" smtClean="0">
                <a:solidFill>
                  <a:srgbClr val="000000"/>
                </a:solidFill>
              </a:rPr>
              <a:t>Friedman BW </a:t>
            </a:r>
            <a:r>
              <a:rPr lang="ru" sz="1000" b="0" i="1" dirty="0" smtClean="0">
                <a:solidFill>
                  <a:srgbClr val="000000"/>
                </a:solidFill>
              </a:rPr>
              <a:t>et al. </a:t>
            </a:r>
            <a:r>
              <a:rPr lang="ru" sz="1000" b="0" i="0" dirty="0" smtClean="0">
                <a:solidFill>
                  <a:srgbClr val="000000"/>
                </a:solidFill>
              </a:rPr>
              <a:t>Parenteral</a:t>
            </a:r>
            <a:r>
              <a:rPr lang="ru" sz="1000" b="0" i="1" dirty="0" smtClean="0">
                <a:solidFill>
                  <a:srgbClr val="000000"/>
                </a:solidFill>
              </a:rPr>
              <a:t> </a:t>
            </a:r>
            <a:r>
              <a:rPr lang="ru" sz="1000" b="0" i="0" dirty="0" smtClean="0">
                <a:solidFill>
                  <a:srgbClr val="000000"/>
                </a:solidFill>
              </a:rPr>
              <a:t>corticosteroids for Emergency Department patients with non-radicular low back pain. </a:t>
            </a:r>
            <a:r>
              <a:rPr lang="ru" sz="1000" b="0" i="1" dirty="0" smtClean="0">
                <a:solidFill>
                  <a:srgbClr val="000000"/>
                </a:solidFill>
              </a:rPr>
              <a:t>J Emerg Med</a:t>
            </a:r>
            <a:r>
              <a:rPr lang="ru" sz="1000" b="0" i="0" dirty="0" smtClean="0">
                <a:solidFill>
                  <a:srgbClr val="000000"/>
                </a:solidFill>
              </a:rPr>
              <a:t> 2006; 31(4):365-70.</a:t>
            </a:r>
          </a:p>
          <a:p>
            <a:pPr marL="0" marR="0" indent="0" algn="l" defTabSz="914400" rtl="0" eaLnBrk="1" fontAlgn="auto" latinLnBrk="0" hangingPunct="1">
              <a:spcBef>
                <a:spcPct val="0"/>
              </a:spcBef>
              <a:spcAft>
                <a:spcPts val="300"/>
              </a:spcAft>
              <a:buClrTx/>
              <a:buSzTx/>
              <a:buFontTx/>
              <a:buNone/>
              <a:tabLst/>
              <a:defRPr/>
            </a:pPr>
            <a:r>
              <a:rPr lang="ru" sz="1000" b="0" i="0" dirty="0" smtClean="0">
                <a:solidFill>
                  <a:srgbClr val="000000"/>
                </a:solidFill>
              </a:rPr>
              <a:t>Haimovic IC, Beresford HR. Dexamethasone is not superior to placebo for treating lumbosacral radicular pain. </a:t>
            </a:r>
            <a:r>
              <a:rPr lang="ru" sz="1000" b="0" i="1" dirty="0" smtClean="0">
                <a:solidFill>
                  <a:srgbClr val="000000"/>
                </a:solidFill>
              </a:rPr>
              <a:t>Neurology</a:t>
            </a:r>
            <a:r>
              <a:rPr lang="ru" sz="1000" b="0" i="0" dirty="0" smtClean="0">
                <a:solidFill>
                  <a:srgbClr val="000000"/>
                </a:solidFill>
              </a:rPr>
              <a:t> 1986; 36(12):1593-4.</a:t>
            </a:r>
          </a:p>
          <a:p>
            <a:pPr marL="0" marR="0" indent="0" algn="l" defTabSz="914400" rtl="0" eaLnBrk="1" fontAlgn="auto" latinLnBrk="0" hangingPunct="1">
              <a:spcBef>
                <a:spcPct val="0"/>
              </a:spcBef>
              <a:spcAft>
                <a:spcPts val="300"/>
              </a:spcAft>
              <a:buClrTx/>
              <a:buSzTx/>
              <a:buFontTx/>
              <a:buNone/>
              <a:tabLst/>
              <a:defRPr/>
            </a:pPr>
            <a:r>
              <a:rPr lang="ru" sz="1000" b="0" i="0" dirty="0" smtClean="0">
                <a:solidFill>
                  <a:srgbClr val="000000"/>
                </a:solidFill>
              </a:rPr>
              <a:t>Medina Santillán </a:t>
            </a:r>
            <a:r>
              <a:rPr lang="ru" sz="1000" b="0" i="1" dirty="0" smtClean="0">
                <a:solidFill>
                  <a:srgbClr val="000000"/>
                </a:solidFill>
              </a:rPr>
              <a:t>R et al. </a:t>
            </a:r>
            <a:r>
              <a:rPr lang="ru" sz="1000" b="0" i="0" dirty="0" smtClean="0">
                <a:solidFill>
                  <a:srgbClr val="000000"/>
                </a:solidFill>
              </a:rPr>
              <a:t>Dexamethasone alone versus dexamethasone plus complex B vitamins in the therapy of low back pain. </a:t>
            </a:r>
            <a:r>
              <a:rPr lang="ru" sz="1000" b="0" i="1" dirty="0" smtClean="0">
                <a:solidFill>
                  <a:srgbClr val="000000"/>
                </a:solidFill>
              </a:rPr>
              <a:t>Proc West Pharmacol Soc </a:t>
            </a:r>
            <a:r>
              <a:rPr lang="ru" sz="1000" b="0" i="0" dirty="0" smtClean="0">
                <a:solidFill>
                  <a:srgbClr val="000000"/>
                </a:solidFill>
              </a:rPr>
              <a:t>2000; 43:69-70.</a:t>
            </a:r>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a:spcBef>
                <a:spcPct val="0"/>
              </a:spcBef>
              <a:spcAft>
                <a:spcPts val="300"/>
              </a:spcAft>
            </a:pPr>
            <a:endParaRPr lang="en-CA" sz="1050" b="1" dirty="0">
              <a:ea typeface="MS PGothic"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28491"/>
            <a:ext cx="5486400" cy="4660918"/>
          </a:xfrm>
        </p:spPr>
        <p:txBody>
          <a:bodyPr>
            <a:noAutofit/>
          </a:bodyPr>
          <a:lstStyle/>
          <a:p>
            <a:pPr>
              <a:lnSpc>
                <a:spcPct val="90000"/>
              </a:lnSpc>
              <a:spcAft>
                <a:spcPts val="300"/>
              </a:spcAft>
            </a:pPr>
            <a:r>
              <a:rPr lang="ru" sz="1100" b="1" i="0" dirty="0" smtClean="0">
                <a:solidFill>
                  <a:srgbClr val="000000"/>
                </a:solidFill>
              </a:rPr>
              <a:t>Заметки докладчика</a:t>
            </a:r>
          </a:p>
          <a:p>
            <a:pPr>
              <a:lnSpc>
                <a:spcPct val="90000"/>
              </a:lnSpc>
              <a:spcAft>
                <a:spcPts val="300"/>
              </a:spcAft>
            </a:pPr>
            <a:r>
              <a:rPr lang="ru" sz="1100" b="0" i="0" dirty="0" smtClean="0">
                <a:solidFill>
                  <a:srgbClr val="000000"/>
                </a:solidFill>
              </a:rPr>
              <a:t>На этом слайде показаны рекомендации для лечения люмбаго в соответствии с уровнем доказательств. </a:t>
            </a:r>
          </a:p>
          <a:p>
            <a:pPr>
              <a:lnSpc>
                <a:spcPct val="90000"/>
              </a:lnSpc>
              <a:spcAft>
                <a:spcPts val="300"/>
              </a:spcAft>
            </a:pPr>
            <a:r>
              <a:rPr lang="ru" sz="1100" b="1" i="0" dirty="0" smtClean="0">
                <a:solidFill>
                  <a:srgbClr val="000000"/>
                </a:solidFill>
              </a:rPr>
              <a:t>Рекомендации уровня А (непротиворечащие друг другу доказательства):</a:t>
            </a:r>
          </a:p>
          <a:p>
            <a:pPr marL="171450" indent="-171450">
              <a:lnSpc>
                <a:spcPct val="90000"/>
              </a:lnSpc>
              <a:spcAft>
                <a:spcPts val="300"/>
              </a:spcAft>
              <a:buFont typeface="Arial" pitchFamily="34" charset="0"/>
              <a:buChar char="•"/>
            </a:pPr>
            <a:r>
              <a:rPr lang="ru" sz="1100" b="0" i="0" dirty="0" smtClean="0">
                <a:solidFill>
                  <a:srgbClr val="000000"/>
                </a:solidFill>
              </a:rPr>
              <a:t>Постельный режим не помогает при неспецифическом остром люмбаго и не рекомендуется.</a:t>
            </a:r>
          </a:p>
          <a:p>
            <a:pPr marL="171450" indent="-171450">
              <a:lnSpc>
                <a:spcPct val="90000"/>
              </a:lnSpc>
              <a:spcAft>
                <a:spcPts val="300"/>
              </a:spcAft>
              <a:buFont typeface="Arial" pitchFamily="34" charset="0"/>
              <a:buChar char="•"/>
            </a:pPr>
            <a:r>
              <a:rPr lang="ru" sz="1100" b="0" i="0" dirty="0" smtClean="0">
                <a:solidFill>
                  <a:srgbClr val="000000"/>
                </a:solidFill>
              </a:rPr>
              <a:t>Применение нсНПВС/коксибов, парацетамола и миорелаксантов является эффективным методом лечения </a:t>
            </a:r>
            <a:r>
              <a:rPr lang="es" sz="1100" dirty="0" smtClean="0"/>
              <a:t/>
            </a:r>
            <a:br>
              <a:rPr lang="es" sz="1100" dirty="0" smtClean="0"/>
            </a:br>
            <a:r>
              <a:rPr lang="ru" sz="1100" b="0" i="0" dirty="0" smtClean="0">
                <a:solidFill>
                  <a:srgbClr val="000000"/>
                </a:solidFill>
              </a:rPr>
              <a:t>неспецифического острого люмбаго</a:t>
            </a:r>
          </a:p>
          <a:p>
            <a:pPr>
              <a:lnSpc>
                <a:spcPct val="90000"/>
              </a:lnSpc>
              <a:spcAft>
                <a:spcPts val="300"/>
              </a:spcAft>
            </a:pPr>
            <a:r>
              <a:rPr lang="ru" sz="1100" b="1" i="0" dirty="0" smtClean="0">
                <a:solidFill>
                  <a:srgbClr val="000000"/>
                </a:solidFill>
              </a:rPr>
              <a:t>Рекомендации уровня Б (доказательства протиречивы) </a:t>
            </a:r>
          </a:p>
          <a:p>
            <a:pPr marL="171450" indent="-171450">
              <a:lnSpc>
                <a:spcPct val="90000"/>
              </a:lnSpc>
              <a:spcAft>
                <a:spcPts val="300"/>
              </a:spcAft>
              <a:buFont typeface="Arial" pitchFamily="34" charset="0"/>
              <a:buChar char="•"/>
            </a:pPr>
            <a:r>
              <a:rPr lang="ru" sz="1100" b="0" i="0" dirty="0" smtClean="0">
                <a:solidFill>
                  <a:srgbClr val="000000"/>
                </a:solidFill>
              </a:rPr>
              <a:t>Обучение пациентов благоприятно сказывается на лечении Пациентам следует рекомендовать оставаться активными, избегать поднятия тяжестей и как можно скорее вернуться к нормальной деятельности. Лечащим врачам следует обсудить с пациентами часто доброкачественный характер люмбаго.</a:t>
            </a:r>
          </a:p>
          <a:p>
            <a:pPr marL="171450" indent="-171450">
              <a:lnSpc>
                <a:spcPct val="90000"/>
              </a:lnSpc>
              <a:spcAft>
                <a:spcPts val="300"/>
              </a:spcAft>
              <a:buFont typeface="Arial" pitchFamily="34" charset="0"/>
              <a:buChar char="•"/>
            </a:pPr>
            <a:r>
              <a:rPr lang="ru" sz="1100" b="0" i="0" dirty="0" smtClean="0">
                <a:solidFill>
                  <a:srgbClr val="000000"/>
                </a:solidFill>
              </a:rPr>
              <a:t>Стабилизация позвоночника может уменьшить риск рецидива и необходимость медицинских услуг</a:t>
            </a:r>
          </a:p>
          <a:p>
            <a:pPr marL="171450" indent="-171450">
              <a:lnSpc>
                <a:spcPct val="90000"/>
              </a:lnSpc>
              <a:spcAft>
                <a:spcPts val="300"/>
              </a:spcAft>
              <a:buFont typeface="Arial" pitchFamily="34" charset="0"/>
              <a:buChar char="•"/>
            </a:pPr>
            <a:r>
              <a:rPr lang="ru" sz="1100" b="0" i="0" dirty="0" smtClean="0">
                <a:solidFill>
                  <a:srgbClr val="000000"/>
                </a:solidFill>
              </a:rPr>
              <a:t>Спинальная манипуляционная терапия и хиропрактика не являются более выгодными, чем организованное лечение и их добавление не улучшает результаты</a:t>
            </a:r>
          </a:p>
          <a:p>
            <a:pPr>
              <a:lnSpc>
                <a:spcPct val="90000"/>
              </a:lnSpc>
              <a:spcAft>
                <a:spcPts val="300"/>
              </a:spcAft>
            </a:pPr>
            <a:r>
              <a:rPr lang="ru" sz="1100" b="1" i="0" dirty="0" smtClean="0">
                <a:solidFill>
                  <a:srgbClr val="000000"/>
                </a:solidFill>
              </a:rPr>
              <a:t>Рекомендации уровня В (всеобщее согласие):</a:t>
            </a:r>
          </a:p>
          <a:p>
            <a:pPr marL="171450" indent="-171450">
              <a:lnSpc>
                <a:spcPct val="90000"/>
              </a:lnSpc>
              <a:spcAft>
                <a:spcPts val="300"/>
              </a:spcAft>
              <a:buFont typeface="Arial" pitchFamily="34" charset="0"/>
              <a:buChar char="•"/>
            </a:pPr>
            <a:r>
              <a:rPr lang="ru" sz="1100" b="0" i="0" dirty="0" smtClean="0">
                <a:solidFill>
                  <a:srgbClr val="000000"/>
                </a:solidFill>
              </a:rPr>
              <a:t>Красные метки являются общепринятыми для больных острым люмбаго и не обязательно указывают на серьезную патологию. Врачи должны опираться на всесторонний клинический подход при оценке красных меток, чтобы исключить серьезные причины острого люмбаго.</a:t>
            </a:r>
          </a:p>
          <a:p>
            <a:pPr marL="171450" indent="-171450">
              <a:lnSpc>
                <a:spcPct val="90000"/>
              </a:lnSpc>
              <a:spcAft>
                <a:spcPts val="300"/>
              </a:spcAft>
              <a:buFont typeface="Arial" pitchFamily="34" charset="0"/>
              <a:buChar char="•"/>
            </a:pPr>
            <a:r>
              <a:rPr lang="ru" sz="1100" b="0" i="0" dirty="0" smtClean="0">
                <a:solidFill>
                  <a:srgbClr val="000000"/>
                </a:solidFill>
              </a:rPr>
              <a:t>Методы визуализации не показаны без подозрения серьезной патологии у больных острым люмбаго.</a:t>
            </a:r>
          </a:p>
          <a:p>
            <a:pPr marL="171450" indent="-171450">
              <a:lnSpc>
                <a:spcPct val="90000"/>
              </a:lnSpc>
              <a:spcAft>
                <a:spcPts val="300"/>
              </a:spcAft>
              <a:buFont typeface="Arial" pitchFamily="34" charset="0"/>
              <a:buChar char="•"/>
            </a:pPr>
            <a:endParaRPr lang="en-CA" sz="1100" dirty="0" smtClean="0"/>
          </a:p>
          <a:p>
            <a:pPr>
              <a:lnSpc>
                <a:spcPct val="90000"/>
              </a:lnSpc>
              <a:spcAft>
                <a:spcPts val="300"/>
              </a:spcAft>
            </a:pPr>
            <a:r>
              <a:rPr lang="ru" sz="1100" b="1" i="0" dirty="0" smtClean="0">
                <a:solidFill>
                  <a:srgbClr val="000000"/>
                </a:solidFill>
              </a:rPr>
              <a:t>Список литературы</a:t>
            </a:r>
          </a:p>
          <a:p>
            <a:pPr>
              <a:lnSpc>
                <a:spcPct val="90000"/>
              </a:lnSpc>
              <a:spcAft>
                <a:spcPts val="300"/>
              </a:spcAft>
            </a:pPr>
            <a:r>
              <a:rPr lang="ru" sz="1100" b="0" i="0" dirty="0" smtClean="0">
                <a:solidFill>
                  <a:srgbClr val="000000"/>
                </a:solidFill>
              </a:rPr>
              <a:t>Casazza BA. Diagnosis and treatment of acute low back pain. </a:t>
            </a:r>
            <a:r>
              <a:rPr lang="ru" sz="1100" b="0" i="1" dirty="0" smtClean="0">
                <a:solidFill>
                  <a:srgbClr val="000000"/>
                </a:solidFill>
              </a:rPr>
              <a:t>Am Fam Physician</a:t>
            </a:r>
            <a:r>
              <a:rPr lang="ru" sz="1100" b="0" i="0" dirty="0" smtClean="0">
                <a:solidFill>
                  <a:srgbClr val="000000"/>
                </a:solidFill>
              </a:rPr>
              <a:t> 2012; 85(4):343-50.</a:t>
            </a:r>
          </a:p>
          <a:p>
            <a:pPr>
              <a:lnSpc>
                <a:spcPct val="90000"/>
              </a:lnSpc>
              <a:spcAft>
                <a:spcPts val="300"/>
              </a:spcAft>
            </a:pPr>
            <a:endParaRPr lang="en-CA" sz="1100"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49</a:t>
            </a:fld>
            <a:endParaRPr lang="es-MX"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xmlns="" val="341100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8491"/>
            <a:ext cx="5486400" cy="4974816"/>
          </a:xfrm>
        </p:spPr>
        <p:txBody>
          <a:bodyPr>
            <a:noAutofit/>
          </a:bodyPr>
          <a:lstStyle/>
          <a:p>
            <a:pPr>
              <a:lnSpc>
                <a:spcPct val="120000"/>
              </a:lnSpc>
            </a:pPr>
            <a:r>
              <a:rPr lang="ru" sz="1000" b="1" i="0" dirty="0" smtClean="0">
                <a:solidFill>
                  <a:srgbClr val="000000"/>
                </a:solidFill>
              </a:rPr>
              <a:t>Заметки докладчика</a:t>
            </a:r>
          </a:p>
          <a:p>
            <a:pPr>
              <a:lnSpc>
                <a:spcPct val="120000"/>
              </a:lnSpc>
            </a:pPr>
            <a:r>
              <a:rPr lang="ru" sz="1000" b="0" i="0" dirty="0" smtClean="0">
                <a:solidFill>
                  <a:srgbClr val="000000"/>
                </a:solidFill>
              </a:rPr>
              <a:t>Люмбаго определяется как боль и дискомфорт ниже реберной дуги и выше ягодичных складок, с иррадиацией в нижнюю конечность или без нее. </a:t>
            </a:r>
          </a:p>
          <a:p>
            <a:pPr>
              <a:lnSpc>
                <a:spcPct val="120000"/>
              </a:lnSpc>
            </a:pPr>
            <a:r>
              <a:rPr lang="ru" sz="1000" b="0" i="0" dirty="0" smtClean="0">
                <a:solidFill>
                  <a:srgbClr val="000000"/>
                </a:solidFill>
              </a:rPr>
              <a:t>Острая боль отличается от хронической боли тем, что острая боль является ответом на травмы или конкретные события и как правило проходит сама менее чем через 3 месяца. Хронической болью, с другой стороны, является боль, которая длится дольше, чем время необходимое для излечения нормальной ткани </a:t>
            </a:r>
            <a:r>
              <a:rPr lang="es" sz="1000" dirty="0" smtClean="0"/>
              <a:t/>
            </a:r>
            <a:br>
              <a:rPr lang="es" sz="1000" dirty="0" smtClean="0"/>
            </a:br>
            <a:r>
              <a:rPr lang="ru" sz="1000" b="0" i="0" dirty="0" smtClean="0">
                <a:solidFill>
                  <a:srgbClr val="000000"/>
                </a:solidFill>
              </a:rPr>
              <a:t>(более 3 месяцев). Хотя термин «подострая боль» не принят в номенклатуре боли Международной ассоциацией по изучению боли (МАИБ), подострой болью, как правило, считается боль, которая длится в течение 6-12 недель. Подсчитано, что у около 10% больных с подострой болью боль переходит в хроническую. </a:t>
            </a:r>
          </a:p>
          <a:p>
            <a:pPr>
              <a:lnSpc>
                <a:spcPct val="120000"/>
              </a:lnSpc>
            </a:pPr>
            <a:endParaRPr lang="en-US" sz="1050" dirty="0" smtClean="0"/>
          </a:p>
          <a:p>
            <a:pPr>
              <a:lnSpc>
                <a:spcPct val="120000"/>
              </a:lnSpc>
            </a:pPr>
            <a:r>
              <a:rPr lang="ru" sz="1000" b="1" i="0" dirty="0" smtClean="0">
                <a:solidFill>
                  <a:srgbClr val="000000"/>
                </a:solidFill>
              </a:rPr>
              <a:t>Список литературы</a:t>
            </a:r>
          </a:p>
          <a:p>
            <a:pPr marL="142875" indent="-142875">
              <a:lnSpc>
                <a:spcPct val="120000"/>
              </a:lnSpc>
              <a:buFont typeface="+mj-lt"/>
              <a:buAutoNum type="arabicPeriod"/>
            </a:pPr>
            <a:r>
              <a:rPr lang="ru" sz="1000" b="0" i="0" dirty="0" smtClean="0">
                <a:solidFill>
                  <a:srgbClr val="000000"/>
                </a:solidFill>
              </a:rPr>
              <a:t>Airaksinen O </a:t>
            </a:r>
            <a:r>
              <a:rPr lang="ru" sz="1000" b="0" i="1" dirty="0" smtClean="0">
                <a:solidFill>
                  <a:srgbClr val="000000"/>
                </a:solidFill>
              </a:rPr>
              <a:t>et al. </a:t>
            </a:r>
            <a:r>
              <a:rPr lang="ru" sz="1000" b="0" i="0" dirty="0" smtClean="0">
                <a:solidFill>
                  <a:srgbClr val="000000"/>
                </a:solidFill>
              </a:rPr>
              <a:t>European guidelines for the management of chronic nonspecific low back pain. </a:t>
            </a:r>
            <a:r>
              <a:rPr lang="ru" sz="1000" b="0" i="1" dirty="0" smtClean="0">
                <a:solidFill>
                  <a:srgbClr val="000000"/>
                </a:solidFill>
              </a:rPr>
              <a:t>Eur Spine J</a:t>
            </a:r>
            <a:r>
              <a:rPr lang="ru" sz="1000" b="0" i="0" dirty="0" smtClean="0">
                <a:solidFill>
                  <a:srgbClr val="000000"/>
                </a:solidFill>
              </a:rPr>
              <a:t> 2006; 15(Suppl 2):S192-300.</a:t>
            </a:r>
          </a:p>
          <a:p>
            <a:pPr marL="142875" indent="-142875">
              <a:lnSpc>
                <a:spcPct val="120000"/>
              </a:lnSpc>
              <a:buFont typeface="+mj-lt"/>
              <a:buAutoNum type="arabicPeriod"/>
            </a:pPr>
            <a:r>
              <a:rPr lang="ru" sz="1000" b="0" i="0" dirty="0" smtClean="0">
                <a:solidFill>
                  <a:srgbClr val="000000"/>
                </a:solidFill>
              </a:rPr>
              <a:t>International Association for the Study of Pain. </a:t>
            </a:r>
            <a:r>
              <a:rPr lang="ru" sz="1000" b="0" i="1" dirty="0" smtClean="0">
                <a:solidFill>
                  <a:srgbClr val="000000"/>
                </a:solidFill>
              </a:rPr>
              <a:t>Unrelieved Pain Is a Major Global Healthcare Problem. </a:t>
            </a:r>
            <a:r>
              <a:rPr lang="ru" sz="1000" b="0" i="0" dirty="0" smtClean="0">
                <a:solidFill>
                  <a:srgbClr val="000000"/>
                </a:solidFill>
              </a:rPr>
              <a:t>Available at: http://www.iasp-pain.org/AM/Template.cfm?Section=Press_Release&amp;Template=/CM/ContentDisplay.cfm&amp;ContentID=2908. Accessed: July 22, 2013.</a:t>
            </a:r>
          </a:p>
          <a:p>
            <a:pPr marL="142875" indent="-142875">
              <a:lnSpc>
                <a:spcPct val="120000"/>
              </a:lnSpc>
              <a:buFont typeface="+mj-lt"/>
              <a:buAutoNum type="arabicPeriod"/>
            </a:pPr>
            <a:r>
              <a:rPr lang="ru" sz="1000" b="0" i="0" dirty="0" smtClean="0">
                <a:solidFill>
                  <a:srgbClr val="000000"/>
                </a:solidFill>
              </a:rPr>
              <a:t>National Pain Summit Initiative. </a:t>
            </a:r>
            <a:r>
              <a:rPr lang="ru" sz="1000" b="0" i="1" dirty="0" smtClean="0">
                <a:solidFill>
                  <a:srgbClr val="000000"/>
                </a:solidFill>
              </a:rPr>
              <a:t>National Pain Strategy: Pain Management for All Australians. </a:t>
            </a:r>
            <a:r>
              <a:rPr lang="ru" sz="1000" b="0" i="0" dirty="0" smtClean="0">
                <a:solidFill>
                  <a:srgbClr val="000000"/>
                </a:solidFill>
              </a:rPr>
              <a:t>Available at: http://www.iasp-pain.org/PainSummit/Australia_2010PainStrategy.pdf. </a:t>
            </a:r>
            <a:r>
              <a:rPr lang="es" sz="1000" dirty="0" smtClean="0"/>
              <a:t/>
            </a:r>
            <a:br>
              <a:rPr lang="es" sz="1000" dirty="0" smtClean="0"/>
            </a:br>
            <a:r>
              <a:rPr lang="ru" sz="1000" b="0" i="0" dirty="0" smtClean="0">
                <a:solidFill>
                  <a:srgbClr val="000000"/>
                </a:solidFill>
              </a:rPr>
              <a:t>Accessed: July 22, 2013.</a:t>
            </a:r>
          </a:p>
          <a:p>
            <a:pPr>
              <a:lnSpc>
                <a:spcPct val="110000"/>
              </a:lnSpc>
              <a:spcBef>
                <a:spcPts val="600"/>
              </a:spcBef>
            </a:pPr>
            <a:endParaRPr lang="en-US" sz="1050" dirty="0" smtClean="0"/>
          </a:p>
          <a:p>
            <a:pPr>
              <a:lnSpc>
                <a:spcPct val="110000"/>
              </a:lnSpc>
              <a:spcBef>
                <a:spcPts val="600"/>
              </a:spcBef>
            </a:pPr>
            <a:endParaRPr lang="en-US" sz="1050" dirty="0"/>
          </a:p>
        </p:txBody>
      </p:sp>
      <p:sp>
        <p:nvSpPr>
          <p:cNvPr id="4" name="Slide Number Placeholder 3"/>
          <p:cNvSpPr>
            <a:spLocks noGrp="1"/>
          </p:cNvSpPr>
          <p:nvPr>
            <p:ph type="sldNum" sz="quarter" idx="10"/>
          </p:nvPr>
        </p:nvSpPr>
        <p:spPr/>
        <p:txBody>
          <a:bodyPr/>
          <a:lstStyle/>
          <a:p>
            <a:fld id="{26EE3837-FAC3-4AF5-AFC9-0F67F9E94C5D}" type="slidenum">
              <a:rPr lang="es-VE" smtClean="0">
                <a:solidFill>
                  <a:prstClr val="black"/>
                </a:solidFill>
              </a:rPr>
              <a:pPr/>
              <a:t>5</a:t>
            </a:fld>
            <a:endParaRPr lang="es-VE" dirty="0">
              <a:solidFill>
                <a:prstClr val="black"/>
              </a:solidFill>
            </a:endParaRPr>
          </a:p>
        </p:txBody>
      </p:sp>
    </p:spTree>
    <p:extLst>
      <p:ext uri="{BB962C8B-B14F-4D97-AF65-F5344CB8AC3E}">
        <p14:creationId xmlns:p14="http://schemas.microsoft.com/office/powerpoint/2010/main" xmlns="" val="540878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ru" sz="1200" b="1" i="0" dirty="0" smtClean="0">
                <a:solidFill>
                  <a:srgbClr val="000000"/>
                </a:solidFill>
              </a:rPr>
              <a:t>Заметки докладчика</a:t>
            </a:r>
          </a:p>
          <a:p>
            <a:pPr>
              <a:spcAft>
                <a:spcPts val="600"/>
              </a:spcAft>
            </a:pPr>
            <a:r>
              <a:rPr lang="ru" b="0" i="0" dirty="0" smtClean="0"/>
              <a:t> </a:t>
            </a:r>
            <a:r>
              <a:rPr lang="ru" sz="1200" b="0" i="0" dirty="0" smtClean="0">
                <a:solidFill>
                  <a:srgbClr val="000000"/>
                </a:solidFill>
              </a:rPr>
              <a:t>Этот слайд демонстрирует основные рекомендации по лечению люмбаго. Острое, неспецифическое люмбаго без красных меток можно лечить парацетамолом, нсНПВС и коксибами. У больных старше 45 лет </a:t>
            </a:r>
            <a:r>
              <a:rPr lang="es" sz="1200" dirty="0" smtClean="0"/>
              <a:t/>
            </a:r>
            <a:br>
              <a:rPr lang="es" sz="1200" dirty="0" smtClean="0"/>
            </a:br>
            <a:r>
              <a:rPr lang="ru" sz="1200" b="0" i="0" dirty="0" smtClean="0">
                <a:solidFill>
                  <a:srgbClr val="000000"/>
                </a:solidFill>
              </a:rPr>
              <a:t>совместно с нсНПВС/коксибами назначают ИПП для уменьшения риска развития побочных эффектов со стороны желудочно-кишечного тракта. Слабые опиоиды и миорелаксанты могут также использоваться при лечении острого неспецифического люмбаго. В случаях острого неспецифического люмбаго с корешковыми болями следует рассмотреть дополнительное назначение α</a:t>
            </a:r>
            <a:r>
              <a:rPr lang="ru" sz="1200" b="0" i="0" baseline="-25000" dirty="0" smtClean="0">
                <a:solidFill>
                  <a:srgbClr val="000000"/>
                </a:solidFill>
              </a:rPr>
              <a:t>2</a:t>
            </a:r>
            <a:r>
              <a:rPr lang="ru" sz="1200" b="0" i="0" dirty="0" smtClean="0">
                <a:solidFill>
                  <a:srgbClr val="000000"/>
                </a:solidFill>
              </a:rPr>
              <a:t>δ лигандов или ТЦА.</a:t>
            </a:r>
          </a:p>
          <a:p>
            <a:pPr>
              <a:spcAft>
                <a:spcPts val="600"/>
              </a:spcAft>
            </a:pPr>
            <a:r>
              <a:rPr lang="ru" sz="1200" b="0" i="0" dirty="0" smtClean="0">
                <a:solidFill>
                  <a:srgbClr val="000000"/>
                </a:solidFill>
              </a:rPr>
              <a:t>Пациентов с хроническим неспецифическим люмбаго необходимо направить к специалисту. Эти пациенты нуждаются в комплексном медикаментозном лечении, которое включает опиоиды и препараты от нейропатической боли. Следует также рассмотреть назначение когнитивно-поведенческой терапии и интервенционных методов лечения боли. В качестве последней возможности, некоторым пациентам можно посоветовать оперативное лечение.</a:t>
            </a:r>
          </a:p>
          <a:p>
            <a:pPr>
              <a:spcAft>
                <a:spcPts val="600"/>
              </a:spcAft>
            </a:pPr>
            <a:endParaRPr lang="en-CA" dirty="0" smtClean="0"/>
          </a:p>
          <a:p>
            <a:pPr>
              <a:spcAft>
                <a:spcPts val="600"/>
              </a:spcAft>
            </a:pPr>
            <a:r>
              <a:rPr lang="ru" sz="1200" b="0" i="0" dirty="0" smtClean="0">
                <a:solidFill>
                  <a:srgbClr val="000000"/>
                </a:solidFill>
              </a:rPr>
              <a:t> </a:t>
            </a:r>
            <a:r>
              <a:rPr lang="ru" sz="1200" b="1" i="0" dirty="0" smtClean="0">
                <a:solidFill>
                  <a:srgbClr val="000000"/>
                </a:solidFill>
              </a:rPr>
              <a:t>Список литературы</a:t>
            </a:r>
          </a:p>
          <a:p>
            <a:pPr marL="0" marR="0" indent="0" algn="l" defTabSz="914400" rtl="0" eaLnBrk="1" fontAlgn="auto" latinLnBrk="0" hangingPunct="1">
              <a:lnSpc>
                <a:spcPct val="100000"/>
              </a:lnSpc>
              <a:spcBef>
                <a:spcPts val="0"/>
              </a:spcBef>
              <a:spcAft>
                <a:spcPts val="0"/>
              </a:spcAft>
              <a:buClrTx/>
              <a:buSzTx/>
              <a:buFontTx/>
              <a:buNone/>
              <a:tabLst/>
              <a:defRPr/>
            </a:pPr>
            <a:r>
              <a:rPr lang="ru" sz="1200" b="0" i="0" dirty="0" smtClean="0">
                <a:solidFill>
                  <a:srgbClr val="000000"/>
                </a:solidFill>
              </a:rPr>
              <a:t>Lee J </a:t>
            </a:r>
            <a:r>
              <a:rPr lang="ru" sz="1200" b="0" i="1" dirty="0" smtClean="0">
                <a:solidFill>
                  <a:srgbClr val="000000"/>
                </a:solidFill>
              </a:rPr>
              <a:t>et al. </a:t>
            </a:r>
            <a:r>
              <a:rPr lang="ru" sz="1200" b="0" i="0" dirty="0" smtClean="0">
                <a:solidFill>
                  <a:srgbClr val="000000"/>
                </a:solidFill>
              </a:rPr>
              <a:t>Low back and radicular pain: a pathway for care developed by the British Pain Society. </a:t>
            </a:r>
            <a:r>
              <a:rPr lang="ru" sz="1200" b="0" i="1" dirty="0" smtClean="0">
                <a:solidFill>
                  <a:srgbClr val="000000"/>
                </a:solidFill>
              </a:rPr>
              <a:t>Br J Anaesth</a:t>
            </a:r>
            <a:r>
              <a:rPr lang="ru" sz="1200" b="0" i="0" dirty="0" smtClean="0">
                <a:solidFill>
                  <a:srgbClr val="000000"/>
                </a:solidFill>
              </a:rPr>
              <a:t> 2013; 111(1):112-20.</a:t>
            </a:r>
          </a:p>
          <a:p>
            <a:endParaRPr lang="en-CA" b="1"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50</a:t>
            </a:fld>
            <a:endParaRPr lang="es-MX" dirty="0">
              <a:solidFill>
                <a:prstClr val="black"/>
              </a:solidFill>
            </a:endParaRPr>
          </a:p>
        </p:txBody>
      </p:sp>
    </p:spTree>
    <p:extLst>
      <p:ext uri="{BB962C8B-B14F-4D97-AF65-F5344CB8AC3E}">
        <p14:creationId xmlns:p14="http://schemas.microsoft.com/office/powerpoint/2010/main" xmlns="" val="1639003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На этом слайде выделены основные пункты этой презентации. </a:t>
            </a:r>
          </a:p>
          <a:p>
            <a:pPr>
              <a:spcBef>
                <a:spcPts val="0"/>
              </a:spcBef>
              <a:spcAft>
                <a:spcPts val="600"/>
              </a:spcAft>
            </a:pPr>
            <a:r>
              <a:rPr lang="ru" sz="1200" b="0" i="0" dirty="0" smtClean="0">
                <a:solidFill>
                  <a:srgbClr val="000000"/>
                </a:solidFill>
              </a:rPr>
              <a:t>Основные пункты презентации продолжается на следующем слайде.</a:t>
            </a:r>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51</a:t>
            </a:fld>
            <a:endParaRPr lang="es-MX" dirty="0"/>
          </a:p>
        </p:txBody>
      </p:sp>
    </p:spTree>
    <p:extLst>
      <p:ext uri="{BB962C8B-B14F-4D97-AF65-F5344CB8AC3E}">
        <p14:creationId xmlns:p14="http://schemas.microsoft.com/office/powerpoint/2010/main" xmlns="" val="1319974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ru" sz="1200" b="1" i="0" dirty="0" smtClean="0">
                <a:solidFill>
                  <a:srgbClr val="000000"/>
                </a:solidFill>
              </a:rPr>
              <a:t>Заметки докладчика</a:t>
            </a:r>
          </a:p>
          <a:p>
            <a:pPr>
              <a:spcBef>
                <a:spcPts val="0"/>
              </a:spcBef>
              <a:spcAft>
                <a:spcPts val="600"/>
              </a:spcAft>
            </a:pPr>
            <a:r>
              <a:rPr lang="ru" sz="1200" b="0" i="0" dirty="0" smtClean="0">
                <a:solidFill>
                  <a:srgbClr val="000000"/>
                </a:solidFill>
              </a:rPr>
              <a:t>На этом слайде выделены основные пункты этой презентации. </a:t>
            </a:r>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52</a:t>
            </a:fld>
            <a:endParaRPr lang="es-MX" dirty="0"/>
          </a:p>
        </p:txBody>
      </p:sp>
    </p:spTree>
    <p:extLst>
      <p:ext uri="{BB962C8B-B14F-4D97-AF65-F5344CB8AC3E}">
        <p14:creationId xmlns:p14="http://schemas.microsoft.com/office/powerpoint/2010/main" xmlns="" val="131997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600"/>
              </a:spcAft>
            </a:pPr>
            <a:r>
              <a:rPr lang="ru" sz="1100" b="1" i="0" dirty="0" smtClean="0">
                <a:solidFill>
                  <a:srgbClr val="000000"/>
                </a:solidFill>
              </a:rPr>
              <a:t>Заметки докладчика</a:t>
            </a:r>
          </a:p>
          <a:p>
            <a:pPr>
              <a:spcBef>
                <a:spcPts val="0"/>
              </a:spcBef>
              <a:spcAft>
                <a:spcPts val="600"/>
              </a:spcAft>
            </a:pPr>
            <a:r>
              <a:rPr lang="ru" sz="1100" b="0" i="0" dirty="0" smtClean="0">
                <a:solidFill>
                  <a:srgbClr val="000000"/>
                </a:solidFill>
              </a:rPr>
              <a:t>Задайте вопрос, который показан на слайде, участникам для стимулирования дискуссии.</a:t>
            </a:r>
          </a:p>
          <a:p>
            <a:pPr>
              <a:spcBef>
                <a:spcPts val="0"/>
              </a:spcBef>
              <a:spcAft>
                <a:spcPts val="600"/>
              </a:spcAft>
            </a:pPr>
            <a:endParaRPr lang="en-US" sz="1100"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6</a:t>
            </a:fld>
            <a:endParaRPr lang="es-MX" dirty="0"/>
          </a:p>
        </p:txBody>
      </p:sp>
    </p:spTree>
    <p:extLst>
      <p:ext uri="{BB962C8B-B14F-4D97-AF65-F5344CB8AC3E}">
        <p14:creationId xmlns:p14="http://schemas.microsoft.com/office/powerpoint/2010/main" xmlns="" val="106221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89"/>
            <a:ext cx="5486400" cy="5014813"/>
          </a:xfrm>
        </p:spPr>
        <p:txBody>
          <a:bodyPr>
            <a:noAutofit/>
          </a:bodyPr>
          <a:lstStyle/>
          <a:p>
            <a:pPr>
              <a:spcAft>
                <a:spcPts val="600"/>
              </a:spcAft>
            </a:pPr>
            <a:r>
              <a:rPr lang="ru" sz="1200" b="1" i="0" dirty="0" smtClean="0">
                <a:solidFill>
                  <a:srgbClr val="000000"/>
                </a:solidFill>
              </a:rPr>
              <a:t>Заметки докладчика</a:t>
            </a:r>
          </a:p>
          <a:p>
            <a:pPr>
              <a:lnSpc>
                <a:spcPct val="90000"/>
              </a:lnSpc>
              <a:spcAft>
                <a:spcPts val="600"/>
              </a:spcAft>
            </a:pPr>
            <a:r>
              <a:rPr lang="ru" sz="1200" b="0" i="0" dirty="0" smtClean="0">
                <a:solidFill>
                  <a:srgbClr val="000000"/>
                </a:solidFill>
              </a:rPr>
              <a:t>Люмбаго является одной из наиболее распространенных проблем со здоровьем. Учитывая, что более чем 80 % взрослых испытывают боль в пояснице в некоторые периоды в жизни, то не удивительно, что люмбаго является главной причиной нетрудоспособности, связанной с работой и второй наиболее распространенной причиной (после респираторных болезней) для посещения больницы. Исследования показали, что случаи люмбаго являются наиболее частыми среди людей в возрасте 20-30 лет и что общая распространенность увеличивается с возрастом до 60-65 лет, после которого распространенность постепенно снижается. Распространенность люмбаго между женщинами и мужчинами одинакова. </a:t>
            </a:r>
          </a:p>
          <a:p>
            <a:pPr>
              <a:lnSpc>
                <a:spcPct val="90000"/>
              </a:lnSpc>
              <a:spcAft>
                <a:spcPts val="600"/>
              </a:spcAft>
            </a:pPr>
            <a:endParaRPr lang="en-CA" b="1" dirty="0" smtClean="0"/>
          </a:p>
          <a:p>
            <a:pPr>
              <a:lnSpc>
                <a:spcPct val="90000"/>
              </a:lnSpc>
              <a:spcAft>
                <a:spcPts val="600"/>
              </a:spcAft>
            </a:pPr>
            <a:r>
              <a:rPr lang="ru" sz="1200" b="1" i="0" dirty="0" smtClean="0">
                <a:solidFill>
                  <a:srgbClr val="000000"/>
                </a:solidFill>
              </a:rPr>
              <a:t>Список литературы</a:t>
            </a:r>
          </a:p>
          <a:p>
            <a:pPr>
              <a:lnSpc>
                <a:spcPct val="90000"/>
              </a:lnSpc>
              <a:spcAft>
                <a:spcPts val="600"/>
              </a:spcAft>
            </a:pPr>
            <a:r>
              <a:rPr lang="ru" sz="1200" b="0" i="0" dirty="0" smtClean="0">
                <a:solidFill>
                  <a:srgbClr val="000000"/>
                </a:solidFill>
              </a:rPr>
              <a:t>Bassols A </a:t>
            </a:r>
            <a:r>
              <a:rPr lang="ru" sz="1200" b="0" i="1" dirty="0" smtClean="0">
                <a:solidFill>
                  <a:srgbClr val="000000"/>
                </a:solidFill>
              </a:rPr>
              <a:t>et al. </a:t>
            </a:r>
            <a:r>
              <a:rPr lang="ru" sz="1200" b="0" i="0" dirty="0" smtClean="0">
                <a:solidFill>
                  <a:srgbClr val="000000"/>
                </a:solidFill>
              </a:rPr>
              <a:t>Back pain in the general population of Catalonia (Spain). Prevalence, characteristics and therapeutic behavior. </a:t>
            </a:r>
            <a:r>
              <a:rPr lang="ru" sz="1200" b="0" i="1" dirty="0" smtClean="0">
                <a:solidFill>
                  <a:srgbClr val="000000"/>
                </a:solidFill>
              </a:rPr>
              <a:t>Gac Sanit </a:t>
            </a:r>
            <a:r>
              <a:rPr lang="ru" sz="1200" b="0" i="0" dirty="0" smtClean="0">
                <a:solidFill>
                  <a:srgbClr val="000000"/>
                </a:solidFill>
              </a:rPr>
              <a:t>2003; 17(2):97-107.</a:t>
            </a:r>
          </a:p>
          <a:p>
            <a:pPr>
              <a:lnSpc>
                <a:spcPct val="90000"/>
              </a:lnSpc>
              <a:spcAft>
                <a:spcPts val="600"/>
              </a:spcAft>
            </a:pPr>
            <a:r>
              <a:rPr lang="ru" sz="1200" b="0" i="0" dirty="0" smtClean="0">
                <a:solidFill>
                  <a:srgbClr val="000000"/>
                </a:solidFill>
              </a:rPr>
              <a:t>Hart LG </a:t>
            </a:r>
            <a:r>
              <a:rPr lang="ru" sz="1200" b="0" i="1" dirty="0" smtClean="0">
                <a:solidFill>
                  <a:srgbClr val="000000"/>
                </a:solidFill>
              </a:rPr>
              <a:t>et al. </a:t>
            </a:r>
            <a:r>
              <a:rPr lang="ru" sz="1200" b="0" i="0" dirty="0" smtClean="0">
                <a:solidFill>
                  <a:srgbClr val="000000"/>
                </a:solidFill>
              </a:rPr>
              <a:t>Physician office visits for low back pain. Frequency, clinical evaluation, and treatment patterns from a U.S. national survey. </a:t>
            </a:r>
            <a:r>
              <a:rPr lang="ru" sz="1200" b="0" i="1" dirty="0" smtClean="0">
                <a:solidFill>
                  <a:srgbClr val="000000"/>
                </a:solidFill>
              </a:rPr>
              <a:t>Spine (Phila Pa 1976)</a:t>
            </a:r>
            <a:r>
              <a:rPr lang="ru" sz="1200" b="0" i="0" dirty="0" smtClean="0">
                <a:solidFill>
                  <a:srgbClr val="000000"/>
                </a:solidFill>
              </a:rPr>
              <a:t> 1995; 20(1):11-9.</a:t>
            </a:r>
          </a:p>
          <a:p>
            <a:pPr>
              <a:lnSpc>
                <a:spcPct val="90000"/>
              </a:lnSpc>
              <a:spcAft>
                <a:spcPts val="600"/>
              </a:spcAft>
            </a:pPr>
            <a:r>
              <a:rPr lang="ru" sz="1200" b="0" i="0" dirty="0" smtClean="0">
                <a:solidFill>
                  <a:srgbClr val="000000"/>
                </a:solidFill>
              </a:rPr>
              <a:t>Hoy D </a:t>
            </a:r>
            <a:r>
              <a:rPr lang="ru" sz="1200" b="0" i="1" dirty="0" smtClean="0">
                <a:solidFill>
                  <a:srgbClr val="000000"/>
                </a:solidFill>
              </a:rPr>
              <a:t>et al. </a:t>
            </a:r>
            <a:r>
              <a:rPr lang="ru" sz="1200" b="0" i="0" dirty="0" smtClean="0">
                <a:solidFill>
                  <a:srgbClr val="000000"/>
                </a:solidFill>
              </a:rPr>
              <a:t>The epidemiology of low back pain. </a:t>
            </a:r>
            <a:r>
              <a:rPr lang="ru" sz="1200" b="0" i="1" dirty="0" smtClean="0">
                <a:solidFill>
                  <a:srgbClr val="000000"/>
                </a:solidFill>
              </a:rPr>
              <a:t>Best Pract Res Clin Rheumatol</a:t>
            </a:r>
            <a:r>
              <a:rPr lang="ru" sz="1200" b="0" i="0" dirty="0" smtClean="0">
                <a:solidFill>
                  <a:srgbClr val="000000"/>
                </a:solidFill>
              </a:rPr>
              <a:t> 2010; 24(6):769-81.</a:t>
            </a:r>
          </a:p>
          <a:p>
            <a:pPr>
              <a:lnSpc>
                <a:spcPct val="90000"/>
              </a:lnSpc>
              <a:spcAft>
                <a:spcPts val="600"/>
              </a:spcAft>
            </a:pPr>
            <a:r>
              <a:rPr lang="ru" sz="1200" b="0" i="0" dirty="0" smtClean="0">
                <a:solidFill>
                  <a:srgbClr val="000000"/>
                </a:solidFill>
              </a:rPr>
              <a:t>National Institutes of Health. </a:t>
            </a:r>
            <a:r>
              <a:rPr lang="ru" sz="1200" b="0" i="1" dirty="0" smtClean="0">
                <a:solidFill>
                  <a:srgbClr val="000000"/>
                </a:solidFill>
              </a:rPr>
              <a:t>Low Back Pain Fact Sheet. </a:t>
            </a:r>
            <a:r>
              <a:rPr lang="es" sz="1200" dirty="0" smtClean="0"/>
              <a:t/>
            </a:r>
            <a:br>
              <a:rPr lang="es" sz="1200" dirty="0" smtClean="0"/>
            </a:br>
            <a:r>
              <a:rPr lang="ru" sz="1200" b="0" i="0" dirty="0" smtClean="0">
                <a:solidFill>
                  <a:srgbClr val="000000"/>
                </a:solidFill>
              </a:rPr>
              <a:t>Available at: http://www.ninds.nih.gov/disorders/backpain/detail_backpain.htm. Accessed: July 22, 2013.</a:t>
            </a:r>
          </a:p>
          <a:p>
            <a:pPr>
              <a:lnSpc>
                <a:spcPct val="90000"/>
              </a:lnSpc>
              <a:spcAft>
                <a:spcPts val="600"/>
              </a:spcAft>
            </a:pPr>
            <a:r>
              <a:rPr lang="ru" sz="1200" b="0" i="0" dirty="0" smtClean="0">
                <a:solidFill>
                  <a:srgbClr val="000000"/>
                </a:solidFill>
              </a:rPr>
              <a:t>Walker BF. The prevalence of low back pain: a systematic review of the literature from 1966 to 1998.</a:t>
            </a:r>
            <a:r>
              <a:rPr lang="ru" sz="1200" b="0" i="1" dirty="0" smtClean="0">
                <a:solidFill>
                  <a:srgbClr val="000000"/>
                </a:solidFill>
              </a:rPr>
              <a:t> J Spinal Disord </a:t>
            </a:r>
            <a:r>
              <a:rPr lang="ru" sz="1200" b="0" i="0" dirty="0" smtClean="0">
                <a:solidFill>
                  <a:srgbClr val="000000"/>
                </a:solidFill>
              </a:rPr>
              <a:t>2000; 13(3):205-17.</a:t>
            </a:r>
          </a:p>
          <a:p>
            <a:pPr>
              <a:spcAft>
                <a:spcPts val="600"/>
              </a:spcAft>
            </a:pPr>
            <a:endParaRPr lang="en-CA" dirty="0"/>
          </a:p>
          <a:p>
            <a:pPr>
              <a:spcAft>
                <a:spcPts val="600"/>
              </a:spcAft>
            </a:pPr>
            <a:endParaRPr lang="en-CA" dirty="0" smtClean="0"/>
          </a:p>
          <a:p>
            <a:pPr>
              <a:spcAft>
                <a:spcPts val="600"/>
              </a:spcAft>
            </a:pPr>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7</a:t>
            </a:fld>
            <a:endParaRPr lang="es-MX" dirty="0">
              <a:solidFill>
                <a:prstClr val="black"/>
              </a:solidFill>
            </a:endParaRPr>
          </a:p>
        </p:txBody>
      </p:sp>
    </p:spTree>
    <p:extLst>
      <p:ext uri="{BB962C8B-B14F-4D97-AF65-F5344CB8AC3E}">
        <p14:creationId xmlns:p14="http://schemas.microsoft.com/office/powerpoint/2010/main" xmlns="" val="164989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551512" cy="4700914"/>
          </a:xfrm>
        </p:spPr>
        <p:txBody>
          <a:bodyPr>
            <a:noAutofit/>
          </a:bodyPr>
          <a:lstStyle/>
          <a:p>
            <a:pPr>
              <a:lnSpc>
                <a:spcPct val="90000"/>
              </a:lnSpc>
              <a:spcAft>
                <a:spcPts val="600"/>
              </a:spcAft>
            </a:pPr>
            <a:r>
              <a:rPr lang="ru" sz="1200" b="1" i="0" dirty="0" smtClean="0">
                <a:solidFill>
                  <a:srgbClr val="000000"/>
                </a:solidFill>
              </a:rPr>
              <a:t>Заметки докладчика</a:t>
            </a:r>
          </a:p>
          <a:p>
            <a:pPr>
              <a:lnSpc>
                <a:spcPct val="90000"/>
              </a:lnSpc>
              <a:spcAft>
                <a:spcPts val="600"/>
              </a:spcAft>
            </a:pPr>
            <a:r>
              <a:rPr lang="ru" sz="1200" b="0" i="0" dirty="0" smtClean="0">
                <a:solidFill>
                  <a:srgbClr val="000000"/>
                </a:solidFill>
              </a:rPr>
              <a:t>Гой и др. (2012) провели систематический обзор глобальной распространенности люмбаго для изучения влияния определения случая заболевания, частоты заболевания за определенный период времени и других показателей на распространенность заболевания. Они рассмотрели 165 общих демографических исследований из 54 стран, опубликованных в период между 1980 и 2009 годами. Результаты показали, что люмбаго является серьезной проблемой во всем мире, с высоким уровнем распространенности среди женщин в возрасте 40–80 лет. После поправки на методологические колебания, оценка среднего значения ± стандартная ошибка измерения точечной распространенности составила 11,9 ± 2,0% и распространенность за 1 месяц составила 23,2 ± 2,9%.  </a:t>
            </a:r>
          </a:p>
          <a:p>
            <a:pPr>
              <a:lnSpc>
                <a:spcPct val="90000"/>
              </a:lnSpc>
              <a:spcAft>
                <a:spcPts val="600"/>
              </a:spcAft>
            </a:pPr>
            <a:r>
              <a:rPr lang="ru" sz="1200" b="0" i="0" dirty="0" smtClean="0">
                <a:solidFill>
                  <a:srgbClr val="000000"/>
                </a:solidFill>
              </a:rPr>
              <a:t>Срезами распространенности заболевания были: точечная распространенность (n = 243), 1 месяц (n = 145), 1 год (n = 271) и за период жизни (n = 133). Распространенность заболевания значительно отличались в зависимости от частоты заболевания за определенный период времени (F = 29.15, </a:t>
            </a:r>
            <a:r>
              <a:rPr lang="es" sz="1200" dirty="0" smtClean="0"/>
              <a:t/>
            </a:r>
            <a:br>
              <a:rPr lang="es" sz="1200" dirty="0" smtClean="0"/>
            </a:br>
            <a:r>
              <a:rPr lang="ru" sz="1200" b="0" i="1" dirty="0" smtClean="0">
                <a:solidFill>
                  <a:srgbClr val="000000"/>
                </a:solidFill>
              </a:rPr>
              <a:t>p </a:t>
            </a:r>
            <a:r>
              <a:rPr lang="ru" sz="1200" b="0" i="0" dirty="0" smtClean="0">
                <a:solidFill>
                  <a:srgbClr val="000000"/>
                </a:solidFill>
              </a:rPr>
              <a:t>&lt; 0,001). Среднее точечной распространенности (18,3%) было значительно ниже, чем 1-месячной распространенности (30,8%) (T = 9,8, </a:t>
            </a:r>
            <a:r>
              <a:rPr lang="ru" sz="1200" b="0" i="1" dirty="0" smtClean="0">
                <a:solidFill>
                  <a:srgbClr val="000000"/>
                </a:solidFill>
              </a:rPr>
              <a:t>p </a:t>
            </a:r>
            <a:r>
              <a:rPr lang="ru" sz="1200" b="0" i="0" dirty="0" smtClean="0">
                <a:solidFill>
                  <a:srgbClr val="000000"/>
                </a:solidFill>
              </a:rPr>
              <a:t>&lt; 0,001) и 1-месячная распространенность была значительно ниже, чем годовая распространенность (38,0%) (T = -4.0, </a:t>
            </a:r>
            <a:r>
              <a:rPr lang="ru" sz="1200" b="0" i="1" dirty="0" smtClean="0">
                <a:solidFill>
                  <a:srgbClr val="000000"/>
                </a:solidFill>
              </a:rPr>
              <a:t>p </a:t>
            </a:r>
            <a:r>
              <a:rPr lang="ru" sz="1200" b="0" i="0" dirty="0" smtClean="0">
                <a:solidFill>
                  <a:srgbClr val="000000"/>
                </a:solidFill>
              </a:rPr>
              <a:t>&lt; 0,001). Годовая распространенность и распространенность за период жизни (38,9%) существенно не отличались. Регрессионный анализ точечной распространенности был значительно ниже, чем 1-месячной, годовой и распространенности за период жизни.</a:t>
            </a:r>
          </a:p>
          <a:p>
            <a:pPr>
              <a:lnSpc>
                <a:spcPct val="90000"/>
              </a:lnSpc>
              <a:spcAft>
                <a:spcPts val="600"/>
              </a:spcAft>
            </a:pPr>
            <a:r>
              <a:rPr lang="ru" sz="1200" b="0" i="0" dirty="0" smtClean="0">
                <a:solidFill>
                  <a:srgbClr val="000000"/>
                </a:solidFill>
              </a:rPr>
              <a:t>Результаты свидетельствуют о том, что люмбаго продолжает быть очень распространенной проблемой во всем мире и абсолютное число людей с люмбаго скорее всего существенно возрастет в ближайшие десятилетия, по мере старения населения. </a:t>
            </a:r>
          </a:p>
          <a:p>
            <a:pPr>
              <a:lnSpc>
                <a:spcPct val="90000"/>
              </a:lnSpc>
              <a:spcAft>
                <a:spcPts val="600"/>
              </a:spcAft>
            </a:pPr>
            <a:endParaRPr lang="en-CA" b="1" dirty="0" smtClean="0"/>
          </a:p>
          <a:p>
            <a:pPr>
              <a:lnSpc>
                <a:spcPct val="90000"/>
              </a:lnSpc>
              <a:spcAft>
                <a:spcPts val="600"/>
              </a:spcAft>
            </a:pPr>
            <a:r>
              <a:rPr lang="ru" sz="1200" b="1" i="0" dirty="0" smtClean="0">
                <a:solidFill>
                  <a:srgbClr val="000000"/>
                </a:solidFill>
              </a:rPr>
              <a:t>Список литературы</a:t>
            </a:r>
          </a:p>
          <a:p>
            <a:pPr>
              <a:lnSpc>
                <a:spcPct val="90000"/>
              </a:lnSpc>
              <a:spcAft>
                <a:spcPts val="600"/>
              </a:spcAft>
            </a:pPr>
            <a:r>
              <a:rPr lang="ru" sz="1200" b="0" i="0" dirty="0" smtClean="0">
                <a:solidFill>
                  <a:srgbClr val="000000"/>
                </a:solidFill>
              </a:rPr>
              <a:t>Hoy D </a:t>
            </a:r>
            <a:r>
              <a:rPr lang="ru" sz="1200" b="0" i="1" dirty="0" smtClean="0">
                <a:solidFill>
                  <a:srgbClr val="000000"/>
                </a:solidFill>
              </a:rPr>
              <a:t>et al. </a:t>
            </a:r>
            <a:r>
              <a:rPr lang="ru" sz="1200" b="0" i="0" dirty="0" smtClean="0">
                <a:solidFill>
                  <a:srgbClr val="000000"/>
                </a:solidFill>
              </a:rPr>
              <a:t>A systematic review of the global prevalence of low back pain. </a:t>
            </a:r>
            <a:r>
              <a:rPr lang="es" sz="1200" dirty="0" smtClean="0"/>
              <a:t/>
            </a:r>
            <a:br>
              <a:rPr lang="es" sz="1200" dirty="0" smtClean="0"/>
            </a:br>
            <a:r>
              <a:rPr lang="ru" sz="1200" b="0" i="1" dirty="0" smtClean="0">
                <a:solidFill>
                  <a:srgbClr val="000000"/>
                </a:solidFill>
              </a:rPr>
              <a:t>Arthritis Rheum </a:t>
            </a:r>
            <a:r>
              <a:rPr lang="ru" sz="1200" b="0" i="0" dirty="0" smtClean="0">
                <a:solidFill>
                  <a:srgbClr val="000000"/>
                </a:solidFill>
              </a:rPr>
              <a:t>2012; 64(6):2028-37. </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8</a:t>
            </a:fld>
            <a:endParaRPr lang="es-MX" dirty="0">
              <a:solidFill>
                <a:prstClr val="black"/>
              </a:solidFill>
            </a:endParaRPr>
          </a:p>
        </p:txBody>
      </p:sp>
    </p:spTree>
    <p:extLst>
      <p:ext uri="{BB962C8B-B14F-4D97-AF65-F5344CB8AC3E}">
        <p14:creationId xmlns:p14="http://schemas.microsoft.com/office/powerpoint/2010/main" xmlns="" val="84465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0"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600"/>
              </a:spcAft>
            </a:pPr>
            <a:r>
              <a:rPr lang="ru" sz="1200" b="1" i="0" dirty="0" smtClean="0">
                <a:solidFill>
                  <a:srgbClr val="000000"/>
                </a:solidFill>
              </a:rPr>
              <a:t>Заметки докладчика</a:t>
            </a:r>
          </a:p>
          <a:p>
            <a:pPr>
              <a:spcBef>
                <a:spcPct val="0"/>
              </a:spcBef>
              <a:spcAft>
                <a:spcPts val="600"/>
              </a:spcAft>
            </a:pPr>
            <a:r>
              <a:rPr lang="ru" sz="1200" b="0" i="0" dirty="0" smtClean="0">
                <a:solidFill>
                  <a:srgbClr val="000000"/>
                </a:solidFill>
              </a:rPr>
              <a:t>Хроническая нераковая боль является глобальной проблемой, которая вызывает страдание, является причиной оказания медицинской помощи и влияет на мощность местной экономики. Канадские исследования хронической боли II (CCPSII = Canadian Chronic Pain Study II), опубликованные в 2007 году, были призваны оценить изменения в распространенности и лечении хронической нераковой боли и отношение к использованию сильных обезболивающих, по сравнению с результатами исследований 2001 года (CCPSI) и предоставить обзор стандартов помощи при облегчении боли в Канаде. Стандартная, компьютерно-телефонная технология опроса была применена к случайным образом выбранным членам демографического анкетирования и к врачам первичного медицинского обслуживания, которые надают помощь при умеренной и тяжелой хронической нераковой боли.</a:t>
            </a:r>
          </a:p>
          <a:p>
            <a:pPr>
              <a:spcBef>
                <a:spcPct val="0"/>
              </a:spcBef>
              <a:spcAft>
                <a:spcPts val="600"/>
              </a:spcAft>
            </a:pPr>
            <a:r>
              <a:rPr lang="ru" sz="1200" b="0" i="0" dirty="0" smtClean="0">
                <a:solidFill>
                  <a:srgbClr val="000000"/>
                </a:solidFill>
              </a:rPr>
              <a:t>Результаты показали, что люмбаго является основной причиной хронической нераковой боли и представляет почти половину случаев нераковой хронической мышечноскелетной боли.</a:t>
            </a:r>
          </a:p>
          <a:p>
            <a:pPr>
              <a:spcBef>
                <a:spcPct val="0"/>
              </a:spcBef>
              <a:spcAft>
                <a:spcPts val="600"/>
              </a:spcAft>
            </a:pPr>
            <a:endParaRPr lang="en-CA" dirty="0">
              <a:ea typeface="ＭＳ Ｐゴシック" pitchFamily="34" charset="-128"/>
            </a:endParaRPr>
          </a:p>
          <a:p>
            <a:pPr eaLnBrk="1" hangingPunct="1">
              <a:spcBef>
                <a:spcPct val="0"/>
              </a:spcBef>
              <a:spcAft>
                <a:spcPts val="600"/>
              </a:spcAft>
            </a:pPr>
            <a:r>
              <a:rPr lang="ru" sz="1200" b="1" i="0" dirty="0" smtClean="0">
                <a:solidFill>
                  <a:srgbClr val="000000"/>
                </a:solidFill>
              </a:rPr>
              <a:t>Список литературы</a:t>
            </a:r>
          </a:p>
          <a:p>
            <a:pPr eaLnBrk="1" hangingPunct="1">
              <a:spcBef>
                <a:spcPct val="0"/>
              </a:spcBef>
            </a:pPr>
            <a:r>
              <a:rPr lang="ru" sz="1200" b="0" i="0" dirty="0" smtClean="0">
                <a:solidFill>
                  <a:srgbClr val="000000"/>
                </a:solidFill>
              </a:rPr>
              <a:t>Boulanger A </a:t>
            </a:r>
            <a:r>
              <a:rPr lang="ru" sz="1200" b="0" i="1" u="none" dirty="0" smtClean="0">
                <a:solidFill>
                  <a:srgbClr val="000000"/>
                </a:solidFill>
              </a:rPr>
              <a:t>et al</a:t>
            </a:r>
            <a:r>
              <a:rPr lang="ru" sz="1200" b="0" i="1" dirty="0" smtClean="0">
                <a:solidFill>
                  <a:srgbClr val="000000"/>
                </a:solidFill>
              </a:rPr>
              <a:t>. </a:t>
            </a:r>
            <a:r>
              <a:rPr lang="ru" sz="1200" b="0" i="0" dirty="0" smtClean="0">
                <a:solidFill>
                  <a:srgbClr val="000000"/>
                </a:solidFill>
              </a:rPr>
              <a:t>Chronic pain in Canada: have we improved our management of chronic noncancer pain? </a:t>
            </a:r>
            <a:r>
              <a:rPr lang="ru" sz="1200" b="0" i="1" dirty="0" smtClean="0">
                <a:solidFill>
                  <a:srgbClr val="000000"/>
                </a:solidFill>
              </a:rPr>
              <a:t>Pain Res Manag</a:t>
            </a:r>
            <a:r>
              <a:rPr lang="ru" sz="1200" b="0" i="0" dirty="0" smtClean="0">
                <a:solidFill>
                  <a:srgbClr val="000000"/>
                </a:solidFill>
              </a:rPr>
              <a:t> 2007; 12(1):39-47.</a:t>
            </a:r>
          </a:p>
        </p:txBody>
      </p:sp>
      <p:sp>
        <p:nvSpPr>
          <p:cNvPr id="22531"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09" indent="-285734" eaLnBrk="0" hangingPunct="0">
              <a:defRPr sz="2400">
                <a:solidFill>
                  <a:schemeClr val="tx1"/>
                </a:solidFill>
                <a:latin typeface="Arial" pitchFamily="34" charset="0"/>
                <a:ea typeface="ＭＳ Ｐゴシック" pitchFamily="34" charset="-128"/>
              </a:defRPr>
            </a:lvl2pPr>
            <a:lvl3pPr marL="1142937" indent="-228587" eaLnBrk="0" hangingPunct="0">
              <a:defRPr sz="2400">
                <a:solidFill>
                  <a:schemeClr val="tx1"/>
                </a:solidFill>
                <a:latin typeface="Arial" pitchFamily="34" charset="0"/>
                <a:ea typeface="ＭＳ Ｐゴシック" pitchFamily="34" charset="-128"/>
              </a:defRPr>
            </a:lvl3pPr>
            <a:lvl4pPr marL="1600112" indent="-228587" eaLnBrk="0" hangingPunct="0">
              <a:defRPr sz="2400">
                <a:solidFill>
                  <a:schemeClr val="tx1"/>
                </a:solidFill>
                <a:latin typeface="Arial" pitchFamily="34" charset="0"/>
                <a:ea typeface="ＭＳ Ｐゴシック" pitchFamily="34" charset="-128"/>
              </a:defRPr>
            </a:lvl4pPr>
            <a:lvl5pPr marL="2057287" indent="-228587" eaLnBrk="0" hangingPunct="0">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3CCAFA-9DFE-47D2-B919-DDFE2F9A1F43}" type="slidenum">
              <a:rPr lang="es-VE" sz="1200">
                <a:solidFill>
                  <a:prstClr val="black"/>
                </a:solidFill>
                <a:latin typeface="Calibri" pitchFamily="34" charset="0"/>
              </a:rPr>
              <a:pPr eaLnBrk="1" hangingPunct="1"/>
              <a:t>9</a:t>
            </a:fld>
            <a:endParaRPr lang="es-VE" sz="1200" dirty="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dirty="0"/>
            </a:lvl1pPr>
          </a:lstStyle>
          <a:p>
            <a:pPr lvl="0" eaLnBrk="0" fontAlgn="base" hangingPunct="0">
              <a:lnSpc>
                <a:spcPct val="85000"/>
              </a:lnSpc>
              <a:spcAft>
                <a:spcPct val="0"/>
              </a:spcAft>
            </a:pPr>
            <a:r>
              <a:rPr lang="fr-CA" smtClean="0"/>
              <a:t>Cliquez et modifiez le titre</a:t>
            </a:r>
            <a:endParaRPr lang="fr-FR" dirty="0"/>
          </a:p>
        </p:txBody>
      </p:sp>
      <p:sp>
        <p:nvSpPr>
          <p:cNvPr id="3" name="Sous-titre 2"/>
          <p:cNvSpPr>
            <a:spLocks noGrp="1"/>
          </p:cNvSpPr>
          <p:nvPr>
            <p:ph type="subTitle" idx="1"/>
          </p:nvPr>
        </p:nvSpPr>
        <p:spPr>
          <a:xfrm>
            <a:off x="1371600" y="3886200"/>
            <a:ext cx="6400800" cy="17526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fr-FR" dirty="0">
                <a:solidFill>
                  <a:schemeClr val="tx1">
                    <a:tint val="75000"/>
                  </a:schemeClr>
                </a:solidFill>
              </a:defRPr>
            </a:lvl1pPr>
          </a:lstStyle>
          <a:p>
            <a:pPr marL="0" lvl="0" indent="0" algn="ctr" eaLnBrk="0" fontAlgn="base" hangingPunct="0">
              <a:spcAft>
                <a:spcPct val="0"/>
              </a:spcAft>
              <a:buFont typeface="Arial" pitchFamily="34" charset="0"/>
              <a:buNone/>
            </a:pPr>
            <a:r>
              <a:rPr lang="fr-CA"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086E771A-77C8-4169-B4FD-128293993836}" type="datetime1">
              <a:rPr lang="es-MX" smtClean="0"/>
              <a:pPr/>
              <a:t>08/12/2013</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388939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8066C35C-8115-4EDC-909B-656EE7AA440C}" type="datetime1">
              <a:rPr lang="es-MX" smtClean="0"/>
              <a:pPr/>
              <a:t>08/12/2013</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273166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394974AA-9443-4000-8F7B-F6F9F98F9066}" type="datetime1">
              <a:rPr lang="es-MX" smtClean="0"/>
              <a:pPr/>
              <a:t>08/12/2013</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42165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4829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78275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40737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08/12/2013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002592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08/12/2013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07505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08/12/2013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9553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08/12/2013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23936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08/12/2013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7199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CB2D124C-1787-4571-BC29-4D6E29EF249C}" type="datetime1">
              <a:rPr lang="es-MX" smtClean="0"/>
              <a:pPr/>
              <a:t>08/12/2013</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8"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2647204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08/12/2013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835662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057074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586378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225211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3286934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88814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650141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113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4171278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340352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E923D8BC-9593-443B-B282-6C2DF4307247}" type="datetime1">
              <a:rPr lang="es-MX" smtClean="0"/>
              <a:pPr/>
              <a:t>08/12/2013</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349905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618540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280317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909184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934263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12/8/2013 5:26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a:t>
            </a:fld>
            <a:endParaRPr lang="en-GB" altLang="zh-TW" dirty="0">
              <a:solidFill>
                <a:prstClr val="black">
                  <a:tint val="75000"/>
                </a:prstClr>
              </a:solidFill>
            </a:endParaRPr>
          </a:p>
        </p:txBody>
      </p:sp>
    </p:spTree>
    <p:extLst>
      <p:ext uri="{BB962C8B-B14F-4D97-AF65-F5344CB8AC3E}">
        <p14:creationId xmlns:p14="http://schemas.microsoft.com/office/powerpoint/2010/main" xmlns="" val="2982798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964161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413670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026000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43841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00928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29A9D5F-15BD-4E39-8A9F-D11FDF5A34AF}" type="datetime1">
              <a:rPr lang="es-MX" smtClean="0"/>
              <a:pPr/>
              <a:t>08/12/2013</a:t>
            </a:fld>
            <a:endParaRPr lang="es-MX"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8"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2541856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98128593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942525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460119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943854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235880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362816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12/8/2013 5:26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a:t>
            </a:fld>
            <a:endParaRPr lang="en-GB" altLang="zh-TW">
              <a:solidFill>
                <a:prstClr val="black">
                  <a:tint val="75000"/>
                </a:prstClr>
              </a:solidFill>
            </a:endParaRPr>
          </a:p>
        </p:txBody>
      </p:sp>
    </p:spTree>
    <p:extLst>
      <p:ext uri="{BB962C8B-B14F-4D97-AF65-F5344CB8AC3E}">
        <p14:creationId xmlns:p14="http://schemas.microsoft.com/office/powerpoint/2010/main" xmlns="" val="74563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0F02FCB1-2C7E-48FE-AFB6-C4DD5DA12CBD}" type="datetime1">
              <a:rPr lang="en-CA"/>
              <a:pPr>
                <a:defRPr/>
              </a:pPr>
              <a:t>08/12/2013</a:t>
            </a:fld>
            <a:endParaRPr lang="en-CA"/>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EBC21B9E-90FA-4F75-B3E5-E0E62E7B1030}" type="slidenum">
              <a:rPr lang="en-CA"/>
              <a:pPr>
                <a:defRPr/>
              </a:pPr>
              <a:t>‹#›</a:t>
            </a:fld>
            <a:endParaRPr lang="en-CA"/>
          </a:p>
        </p:txBody>
      </p:sp>
    </p:spTree>
    <p:extLst>
      <p:ext uri="{BB962C8B-B14F-4D97-AF65-F5344CB8AC3E}">
        <p14:creationId xmlns:p14="http://schemas.microsoft.com/office/powerpoint/2010/main" xmlns="" val="3851434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2AF30EF-E8A0-480D-A2B3-15E6618FFF89}" type="datetime1">
              <a:rPr lang="en-CA"/>
              <a:pPr>
                <a:defRPr/>
              </a:pPr>
              <a:t>08/12/2013</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E9201C2-9AFE-4563-91D3-6E12E8CD7575}" type="slidenum">
              <a:rPr lang="en-CA"/>
              <a:pPr>
                <a:defRPr/>
              </a:pPr>
              <a:t>‹#›</a:t>
            </a:fld>
            <a:endParaRPr lang="en-CA"/>
          </a:p>
        </p:txBody>
      </p:sp>
    </p:spTree>
    <p:extLst>
      <p:ext uri="{BB962C8B-B14F-4D97-AF65-F5344CB8AC3E}">
        <p14:creationId xmlns:p14="http://schemas.microsoft.com/office/powerpoint/2010/main" xmlns="" val="3982510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B5DF8A68-84C0-4001-A655-208EB6AA82DE}" type="datetime1">
              <a:rPr lang="en-CA"/>
              <a:pPr>
                <a:defRPr/>
              </a:pPr>
              <a:t>08/12/2013</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27908533-0036-4D1B-8AD1-74995F9EE0E9}" type="slidenum">
              <a:rPr lang="en-CA"/>
              <a:pPr>
                <a:defRPr/>
              </a:pPr>
              <a:t>‹#›</a:t>
            </a:fld>
            <a:endParaRPr lang="en-CA"/>
          </a:p>
        </p:txBody>
      </p:sp>
    </p:spTree>
    <p:extLst>
      <p:ext uri="{BB962C8B-B14F-4D97-AF65-F5344CB8AC3E}">
        <p14:creationId xmlns:p14="http://schemas.microsoft.com/office/powerpoint/2010/main" xmlns="" val="353555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568817CD-653A-467D-96F6-96FE1E29E6DD}" type="datetime1">
              <a:rPr lang="es-MX" smtClean="0"/>
              <a:pPr/>
              <a:t>08/12/2013</a:t>
            </a:fld>
            <a:endParaRPr lang="es-MX" dirty="0"/>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10" name="Slide Number Placeholder 3"/>
          <p:cNvSpPr>
            <a:spLocks noGrp="1"/>
          </p:cNvSpPr>
          <p:nvPr>
            <p:ph type="sldNum" sz="quarter" idx="12"/>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257083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86C7E20F-B2B4-4061-8850-A9F42E8BD33E}" type="datetime1">
              <a:rPr lang="en-CA"/>
              <a:pPr>
                <a:defRPr/>
              </a:pPr>
              <a:t>08/12/2013</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3B9D5648-AA55-4673-B423-2056DB7F70AB}" type="slidenum">
              <a:rPr lang="en-CA"/>
              <a:pPr>
                <a:defRPr/>
              </a:pPr>
              <a:t>‹#›</a:t>
            </a:fld>
            <a:endParaRPr lang="en-CA"/>
          </a:p>
        </p:txBody>
      </p:sp>
    </p:spTree>
    <p:extLst>
      <p:ext uri="{BB962C8B-B14F-4D97-AF65-F5344CB8AC3E}">
        <p14:creationId xmlns:p14="http://schemas.microsoft.com/office/powerpoint/2010/main" xmlns="" val="3308941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2D31D6E7-2E7F-47B8-8B3C-ACE84C735492}" type="datetime1">
              <a:rPr lang="en-CA"/>
              <a:pPr>
                <a:defRPr/>
              </a:pPr>
              <a:t>08/12/2013</a:t>
            </a:fld>
            <a:endParaRPr lang="en-CA"/>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4189E67-CBEC-46C1-A0C2-C2E52DF81DEB}" type="slidenum">
              <a:rPr lang="en-CA"/>
              <a:pPr>
                <a:defRPr/>
              </a:pPr>
              <a:t>‹#›</a:t>
            </a:fld>
            <a:endParaRPr lang="en-CA"/>
          </a:p>
        </p:txBody>
      </p:sp>
    </p:spTree>
    <p:extLst>
      <p:ext uri="{BB962C8B-B14F-4D97-AF65-F5344CB8AC3E}">
        <p14:creationId xmlns:p14="http://schemas.microsoft.com/office/powerpoint/2010/main" xmlns="" val="4186148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7758AE9-A20F-48B5-BDAA-A720A55A3EEC}" type="datetime1">
              <a:rPr lang="en-CA"/>
              <a:pPr>
                <a:defRPr/>
              </a:pPr>
              <a:t>08/12/2013</a:t>
            </a:fld>
            <a:endParaRPr lang="en-CA"/>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DC32471-42B3-443F-89A6-8DF77420890B}" type="slidenum">
              <a:rPr lang="en-CA"/>
              <a:pPr>
                <a:defRPr/>
              </a:pPr>
              <a:t>‹#›</a:t>
            </a:fld>
            <a:endParaRPr lang="en-CA"/>
          </a:p>
        </p:txBody>
      </p:sp>
    </p:spTree>
    <p:extLst>
      <p:ext uri="{BB962C8B-B14F-4D97-AF65-F5344CB8AC3E}">
        <p14:creationId xmlns:p14="http://schemas.microsoft.com/office/powerpoint/2010/main" xmlns="" val="1878202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6FC749D-4184-4C71-801E-9E89F5E534B7}" type="datetime1">
              <a:rPr lang="en-CA"/>
              <a:pPr>
                <a:defRPr/>
              </a:pPr>
              <a:t>08/12/2013</a:t>
            </a:fld>
            <a:endParaRPr lang="en-CA"/>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017A4F1F-CBEA-4B0B-9147-BBE04B5D3436}" type="slidenum">
              <a:rPr lang="en-CA"/>
              <a:pPr>
                <a:defRPr/>
              </a:pPr>
              <a:t>‹#›</a:t>
            </a:fld>
            <a:endParaRPr lang="en-CA"/>
          </a:p>
        </p:txBody>
      </p:sp>
    </p:spTree>
    <p:extLst>
      <p:ext uri="{BB962C8B-B14F-4D97-AF65-F5344CB8AC3E}">
        <p14:creationId xmlns:p14="http://schemas.microsoft.com/office/powerpoint/2010/main" xmlns="" val="3729610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1E3DDC4-A8DF-48F0-A2E5-D19B3E8914D5}" type="datetime1">
              <a:rPr lang="en-CA"/>
              <a:pPr>
                <a:defRPr/>
              </a:pPr>
              <a:t>08/12/2013</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B998AE39-2C82-4DF2-99F6-7AF0F261EA18}" type="slidenum">
              <a:rPr lang="en-CA"/>
              <a:pPr>
                <a:defRPr/>
              </a:pPr>
              <a:t>‹#›</a:t>
            </a:fld>
            <a:endParaRPr lang="en-CA"/>
          </a:p>
        </p:txBody>
      </p:sp>
    </p:spTree>
    <p:extLst>
      <p:ext uri="{BB962C8B-B14F-4D97-AF65-F5344CB8AC3E}">
        <p14:creationId xmlns:p14="http://schemas.microsoft.com/office/powerpoint/2010/main" xmlns="" val="2829253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44A7E68-E419-46A1-9FB6-76BA2F7678A9}" type="datetime1">
              <a:rPr lang="en-CA"/>
              <a:pPr>
                <a:defRPr/>
              </a:pPr>
              <a:t>08/12/2013</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2897DCE-49BC-4449-A8D0-ED3A4559F4A6}" type="slidenum">
              <a:rPr lang="en-CA"/>
              <a:pPr>
                <a:defRPr/>
              </a:pPr>
              <a:t>‹#›</a:t>
            </a:fld>
            <a:endParaRPr lang="en-CA"/>
          </a:p>
        </p:txBody>
      </p:sp>
    </p:spTree>
    <p:extLst>
      <p:ext uri="{BB962C8B-B14F-4D97-AF65-F5344CB8AC3E}">
        <p14:creationId xmlns:p14="http://schemas.microsoft.com/office/powerpoint/2010/main" xmlns="" val="38354398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C4C4404B-BA79-445C-BD61-9352AD1889CF}" type="datetime1">
              <a:rPr lang="en-CA"/>
              <a:pPr>
                <a:defRPr/>
              </a:pPr>
              <a:t>08/12/2013</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D427C78-3E33-4B65-B7CC-C84836E3AA38}" type="slidenum">
              <a:rPr lang="en-CA"/>
              <a:pPr>
                <a:defRPr/>
              </a:pPr>
              <a:t>‹#›</a:t>
            </a:fld>
            <a:endParaRPr lang="en-CA"/>
          </a:p>
        </p:txBody>
      </p:sp>
    </p:spTree>
    <p:extLst>
      <p:ext uri="{BB962C8B-B14F-4D97-AF65-F5344CB8AC3E}">
        <p14:creationId xmlns:p14="http://schemas.microsoft.com/office/powerpoint/2010/main" xmlns="" val="454725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FCA37D0-401F-4CEE-8E0D-5176B878823C}" type="datetime1">
              <a:rPr lang="en-CA"/>
              <a:pPr>
                <a:defRPr/>
              </a:pPr>
              <a:t>08/12/2013</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8E8F8CB5-DB8A-47E4-A517-98A54BE62433}" type="slidenum">
              <a:rPr lang="en-CA"/>
              <a:pPr>
                <a:defRPr/>
              </a:pPr>
              <a:t>‹#›</a:t>
            </a:fld>
            <a:endParaRPr lang="en-CA"/>
          </a:p>
        </p:txBody>
      </p:sp>
    </p:spTree>
    <p:extLst>
      <p:ext uri="{BB962C8B-B14F-4D97-AF65-F5344CB8AC3E}">
        <p14:creationId xmlns:p14="http://schemas.microsoft.com/office/powerpoint/2010/main" xmlns="" val="2205102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5448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4298934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FE345C5A-DFB9-4F3C-AFB6-0E90FC4B611B}" type="datetime1">
              <a:rPr lang="es-MX" smtClean="0"/>
              <a:pPr/>
              <a:t>08/12/2013</a:t>
            </a:fld>
            <a:endParaRPr lang="es-MX" dirty="0"/>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3771738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63802554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08/12/2013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9712390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08/12/2013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96015775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08/12/2013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95731236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08/12/2013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xmlns="" val="210627214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08/12/2013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12213984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08/12/2013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2869788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7215434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33355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1F8440F3-B0AA-4CD3-949B-7E1557F0837F}" type="datetime1">
              <a:rPr lang="es-MX" smtClean="0"/>
              <a:pPr/>
              <a:t>08/12/2013</a:t>
            </a:fld>
            <a:endParaRPr lang="es-MX" dirty="0"/>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5"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203890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BE598ABE-A80C-499B-A00E-A91EA75FA6A8}" type="datetime1">
              <a:rPr lang="es-MX" smtClean="0"/>
              <a:pPr/>
              <a:t>08/12/2013</a:t>
            </a:fld>
            <a:endParaRPr lang="es-MX"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8"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136049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FCEF0F4-22FE-4AA3-AA8E-D2D94B1BBC9E}" type="datetime1">
              <a:rPr lang="es-MX" smtClean="0"/>
              <a:pPr/>
              <a:t>08/12/2013</a:t>
            </a:fld>
            <a:endParaRPr lang="es-MX"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8"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284434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57200" y="25939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fontAlgn="base" hangingPunct="0">
              <a:lnSpc>
                <a:spcPct val="85000"/>
              </a:lnSpc>
              <a:spcAft>
                <a:spcPct val="0"/>
              </a:spcAft>
            </a:pPr>
            <a:r>
              <a:rPr lang="fr-CA" dirty="0" smtClean="0"/>
              <a:t>Cliquez et modifiez le titre</a:t>
            </a:r>
            <a:br>
              <a:rPr lang="fr-CA" dirty="0" smtClean="0"/>
            </a:br>
            <a:r>
              <a:rPr lang="fr-CA" dirty="0" err="1" smtClean="0"/>
              <a:t>xxxxxxxxxx</a:t>
            </a:r>
            <a:endParaRPr lang="fr-FR" dirty="0"/>
          </a:p>
        </p:txBody>
      </p:sp>
      <p:sp>
        <p:nvSpPr>
          <p:cNvPr id="3" name="Espace réservé du texte 2"/>
          <p:cNvSpPr>
            <a:spLocks noGrp="1"/>
          </p:cNvSpPr>
          <p:nvPr>
            <p:ph type="body" idx="1"/>
          </p:nvPr>
        </p:nvSpPr>
        <p:spPr>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Font typeface="Arial" pitchFamily="34" charset="0"/>
            </a:pPr>
            <a:r>
              <a:rPr lang="fr-CA" dirty="0" smtClean="0"/>
              <a:t>Cliquez pour modifier les styles du texte du masque</a:t>
            </a:r>
          </a:p>
          <a:p>
            <a:pPr lvl="1" eaLnBrk="0" fontAlgn="base" hangingPunct="0">
              <a:spcAft>
                <a:spcPct val="0"/>
              </a:spcAft>
              <a:buFont typeface="Arial" pitchFamily="34" charset="0"/>
            </a:pPr>
            <a:r>
              <a:rPr lang="fr-CA" dirty="0" smtClean="0"/>
              <a:t>Deuxième niveau</a:t>
            </a:r>
          </a:p>
          <a:p>
            <a:pPr lvl="2" eaLnBrk="0" fontAlgn="base" hangingPunct="0">
              <a:spcAft>
                <a:spcPct val="0"/>
              </a:spcAft>
              <a:buFont typeface="Arial" pitchFamily="34" charset="0"/>
            </a:pPr>
            <a:r>
              <a:rPr lang="fr-CA" dirty="0" smtClean="0"/>
              <a:t>Troisième niveau</a:t>
            </a:r>
          </a:p>
          <a:p>
            <a:pPr lvl="3" eaLnBrk="0" fontAlgn="base" hangingPunct="0">
              <a:spcAft>
                <a:spcPct val="0"/>
              </a:spcAft>
              <a:buFont typeface="Arial" pitchFamily="34" charset="0"/>
            </a:pPr>
            <a:r>
              <a:rPr lang="fr-CA" dirty="0" smtClean="0"/>
              <a:t>Quatrième niveau</a:t>
            </a:r>
          </a:p>
          <a:p>
            <a:pPr lvl="4" eaLnBrk="0" fontAlgn="base" hangingPunct="0">
              <a:spcAft>
                <a:spcPct val="0"/>
              </a:spcAft>
              <a:buFont typeface="Arial" pitchFamily="34" charset="0"/>
            </a:pPr>
            <a:r>
              <a:rPr lang="fr-CA" dirty="0" smtClean="0"/>
              <a:t>Cinquième niveau</a:t>
            </a:r>
            <a:endParaRPr lang="fr-FR" dirty="0"/>
          </a:p>
        </p:txBody>
      </p:sp>
      <p:sp>
        <p:nvSpPr>
          <p:cNvPr id="6"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p14="http://schemas.microsoft.com/office/powerpoint/2010/main" xmlns="" val="3212198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lang="fr-FR" altLang="zh-CN" sz="4000" kern="1200" dirty="0">
          <a:solidFill>
            <a:srgbClr val="002060"/>
          </a:solidFill>
          <a:latin typeface="+mj-lt"/>
          <a:ea typeface="SimSun" pitchFamily="2" charset="-122"/>
          <a:cs typeface="+mj-cs"/>
        </a:defRPr>
      </a:lvl1pPr>
    </p:titleStyle>
    <p:bodyStyle>
      <a:lvl1pPr marL="342900" indent="-342900" algn="l" defTabSz="457200" rtl="0" eaLnBrk="1" latinLnBrk="0" hangingPunct="1">
        <a:spcBef>
          <a:spcPct val="20000"/>
        </a:spcBef>
        <a:buFont typeface="Arial"/>
        <a:buChar char="•"/>
        <a:defRPr lang="fr-CA" altLang="zh-CN" sz="3200" kern="1200" dirty="0" smtClean="0">
          <a:solidFill>
            <a:srgbClr val="002060"/>
          </a:solidFill>
          <a:latin typeface="+mn-lt"/>
          <a:ea typeface="SimSun" pitchFamily="2" charset="-122"/>
          <a:cs typeface="+mn-cs"/>
        </a:defRPr>
      </a:lvl1pPr>
      <a:lvl2pPr marL="742950" indent="-285750" algn="l" defTabSz="457200" rtl="0" eaLnBrk="1" latinLnBrk="0" hangingPunct="1">
        <a:spcBef>
          <a:spcPct val="20000"/>
        </a:spcBef>
        <a:buFont typeface="Arial"/>
        <a:buChar char="–"/>
        <a:defRPr lang="fr-CA" altLang="zh-CN" sz="2800" kern="1200" dirty="0" smtClean="0">
          <a:solidFill>
            <a:srgbClr val="002060"/>
          </a:solidFill>
          <a:latin typeface="+mn-lt"/>
          <a:ea typeface="SimSun" pitchFamily="2" charset="-122"/>
          <a:cs typeface="+mn-cs"/>
        </a:defRPr>
      </a:lvl2pPr>
      <a:lvl3pPr marL="1143000" indent="-228600" algn="l" defTabSz="457200" rtl="0" eaLnBrk="1" latinLnBrk="0" hangingPunct="1">
        <a:spcBef>
          <a:spcPct val="20000"/>
        </a:spcBef>
        <a:buFont typeface="Arial"/>
        <a:buChar char="•"/>
        <a:defRPr lang="fr-CA" altLang="zh-CN" sz="2400" kern="1200" dirty="0" smtClean="0">
          <a:solidFill>
            <a:srgbClr val="002060"/>
          </a:solidFill>
          <a:latin typeface="+mn-lt"/>
          <a:ea typeface="SimSun" pitchFamily="2" charset="-122"/>
          <a:cs typeface="+mn-cs"/>
        </a:defRPr>
      </a:lvl3pPr>
      <a:lvl4pPr marL="1600200" indent="-228600" algn="l" defTabSz="457200" rtl="0" eaLnBrk="1" latinLnBrk="0" hangingPunct="1">
        <a:spcBef>
          <a:spcPct val="20000"/>
        </a:spcBef>
        <a:buFont typeface="Arial"/>
        <a:buChar char="–"/>
        <a:defRPr lang="fr-CA" altLang="zh-CN" sz="2000" kern="1200" dirty="0" smtClean="0">
          <a:solidFill>
            <a:srgbClr val="002060"/>
          </a:solidFill>
          <a:latin typeface="+mn-lt"/>
          <a:ea typeface="SimSun" pitchFamily="2" charset="-122"/>
          <a:cs typeface="+mn-cs"/>
        </a:defRPr>
      </a:lvl4pPr>
      <a:lvl5pPr marL="2057400" indent="-228600" algn="l" defTabSz="457200" rtl="0" eaLnBrk="1" latinLnBrk="0" hangingPunct="1">
        <a:spcBef>
          <a:spcPct val="20000"/>
        </a:spcBef>
        <a:buFont typeface="Arial"/>
        <a:buChar char="»"/>
        <a:defRPr lang="fr-FR" altLang="zh-CN" sz="2000" kern="1200" dirty="0">
          <a:solidFill>
            <a:srgbClr val="002060"/>
          </a:solidFill>
          <a:latin typeface="+mn-lt"/>
          <a:ea typeface="SimSun" pitchFamily="2"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15740589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08/12/2013</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4562795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08/12/2013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97973199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098" name="Picture 7" descr="PPT_fond_23mai2013_3.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itle Placeholder 1"/>
          <p:cNvSpPr>
            <a:spLocks noGrp="1"/>
          </p:cNvSpPr>
          <p:nvPr>
            <p:ph type="title"/>
          </p:nvPr>
        </p:nvSpPr>
        <p:spPr bwMode="auto">
          <a:xfrm>
            <a:off x="457200" y="341784"/>
            <a:ext cx="8229600" cy="1143000"/>
          </a:xfrm>
          <a:prstGeom prst="rect">
            <a:avLst/>
          </a:prstGeom>
          <a:extLst/>
        </p:spPr>
        <p:txBody>
          <a:bodyPr vert="horz" lIns="91440" tIns="45720" rIns="91440" bIns="45720" rtlCol="0" anchor="ctr">
            <a:normAutofit/>
          </a:bodyPr>
          <a:lstStyle/>
          <a:p>
            <a:pPr lvl="0" defTabSz="914400" eaLnBrk="1" latinLnBrk="0" hangingPunct="1">
              <a:lnSpc>
                <a:spcPct val="85000"/>
              </a:lnSpc>
              <a:buNone/>
            </a:pPr>
            <a:r>
              <a:rPr lang="en-US" smtClean="0"/>
              <a:t>Click to edit Master title style</a:t>
            </a:r>
            <a:endParaRPr lang="en-CA" smtClean="0"/>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08/12/2013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A6C174E5-F291-414E-A916-DD95399515DC}" type="slidenum">
              <a:rPr lang="en-CA"/>
              <a:pPr>
                <a:defRPr/>
              </a:pPr>
              <a:t>‹#›</a:t>
            </a:fld>
            <a:endParaRPr lang="en-CA"/>
          </a:p>
        </p:txBody>
      </p:sp>
    </p:spTree>
    <p:extLst>
      <p:ext uri="{BB962C8B-B14F-4D97-AF65-F5344CB8AC3E}">
        <p14:creationId xmlns:p14="http://schemas.microsoft.com/office/powerpoint/2010/main" xmlns="" val="317525916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eaLnBrk="0" fontAlgn="base" hangingPunct="0">
        <a:spcBef>
          <a:spcPct val="0"/>
        </a:spcBef>
        <a:spcAft>
          <a:spcPct val="0"/>
        </a:spcAft>
        <a:defRPr lang="en-CA" sz="4000" b="0" kern="1200" smtClean="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08/12/2013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xmlns="" val="3647997038"/>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52.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hyperlink" Target="http://www.iasp-pain.org/PainSummit/Australia_2010PainStrategy.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nds.nih.gov/disorders/backpain/detail_backpain.htm"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lients\Clients N-Z\PFIZER_GLOBAL\LYRICA\2013\GPFLY1301 Pain Education Activities\Pieces_Produites\Presentations\Background\Toutes_lesTitle_Slides\Visuel_KNOW_LOW_BACK_PAIN_TitleSlid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p:txBody>
          <a:bodyPr/>
          <a:lstStyle/>
          <a:p>
            <a:pPr>
              <a:defRPr/>
            </a:pPr>
            <a:r>
              <a:rPr lang="en-CA" smtClean="0"/>
              <a:t/>
            </a:r>
            <a:br>
              <a:rPr lang="en-CA" smtClean="0"/>
            </a:br>
            <a:fld id="{0818CAAA-595C-40BF-BDA9-176ED7A49E95}" type="slidenum">
              <a:rPr lang="en-CA" smtClean="0"/>
              <a:pPr>
                <a:defRPr/>
              </a:pPr>
              <a:t>1</a:t>
            </a:fld>
            <a:endParaRPr lang="en-CA" dirty="0"/>
          </a:p>
        </p:txBody>
      </p:sp>
      <p:sp>
        <p:nvSpPr>
          <p:cNvPr id="5" name="TextBox 4"/>
          <p:cNvSpPr txBox="1">
            <a:spLocks noChangeArrowheads="1"/>
          </p:cNvSpPr>
          <p:nvPr/>
        </p:nvSpPr>
        <p:spPr bwMode="auto">
          <a:xfrm>
            <a:off x="3338498" y="2537456"/>
            <a:ext cx="4174822" cy="1938992"/>
          </a:xfrm>
          <a:prstGeom prst="rect">
            <a:avLst/>
          </a:prstGeom>
          <a:solidFill>
            <a:schemeClr val="bg1"/>
          </a:solidFill>
          <a:ln w="9525">
            <a:noFill/>
            <a:miter lim="800000"/>
            <a:headEnd/>
            <a:tailEnd/>
          </a:ln>
        </p:spPr>
        <p:txBody>
          <a:bodyPr wrap="square">
            <a:spAutoFit/>
          </a:bodyPr>
          <a:lstStyle/>
          <a:p>
            <a:pPr algn="ctr"/>
            <a:r>
              <a:rPr lang="ru-RU" sz="4000" b="1" dirty="0">
                <a:solidFill>
                  <a:schemeClr val="accent1"/>
                </a:solidFill>
              </a:rPr>
              <a:t>ЧТО </a:t>
            </a:r>
            <a:r>
              <a:rPr lang="ru-RU" sz="4000" b="1" dirty="0" smtClean="0">
                <a:solidFill>
                  <a:schemeClr val="accent1"/>
                </a:solidFill>
              </a:rPr>
              <a:t>СЛЕДУЕТ ЗНАТЬ </a:t>
            </a:r>
            <a:r>
              <a:rPr lang="ru-RU" sz="4000" b="1" dirty="0" smtClean="0">
                <a:solidFill>
                  <a:schemeClr val="accent1"/>
                </a:solidFill>
              </a:rPr>
              <a:t>О БОЛИ ВНИЗУ СПИНЫ</a:t>
            </a:r>
            <a:endParaRPr lang="ru-RU" sz="4000" b="1"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eaLnBrk="1" hangingPunct="1"/>
            <a:r>
              <a:rPr lang="ru" sz="4400" b="0" i="0" dirty="0" smtClean="0">
                <a:solidFill>
                  <a:srgbClr val="002060"/>
                </a:solidFill>
              </a:rPr>
              <a:t>Общие причины </a:t>
            </a:r>
            <a:r>
              <a:rPr lang="ru" sz="4400" b="0" i="0" dirty="0" smtClean="0">
                <a:solidFill>
                  <a:srgbClr val="002060"/>
                </a:solidFill>
              </a:rPr>
              <a:t>БНС</a:t>
            </a:r>
            <a:endParaRPr lang="ru" sz="4400" b="0" i="0" dirty="0" smtClean="0">
              <a:solidFill>
                <a:srgbClr val="002060"/>
              </a:solidFill>
            </a:endParaRPr>
          </a:p>
        </p:txBody>
      </p:sp>
      <p:sp>
        <p:nvSpPr>
          <p:cNvPr id="75780" name="TextBox 7"/>
          <p:cNvSpPr txBox="1">
            <a:spLocks noChangeArrowheads="1"/>
          </p:cNvSpPr>
          <p:nvPr/>
        </p:nvSpPr>
        <p:spPr bwMode="auto">
          <a:xfrm>
            <a:off x="107504" y="6369343"/>
            <a:ext cx="7666038"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 sz="1100" b="0" i="0" dirty="0" smtClean="0">
                <a:solidFill>
                  <a:srgbClr val="002060"/>
                </a:solidFill>
              </a:rPr>
              <a:t>Cohen S. </a:t>
            </a:r>
            <a:r>
              <a:rPr lang="ru" sz="1100" b="0" i="1" dirty="0" smtClean="0">
                <a:solidFill>
                  <a:srgbClr val="002060"/>
                </a:solidFill>
              </a:rPr>
              <a:t>BMJ</a:t>
            </a:r>
            <a:r>
              <a:rPr lang="ru" sz="1100" b="0" i="0" dirty="0" smtClean="0">
                <a:solidFill>
                  <a:srgbClr val="002060"/>
                </a:solidFill>
              </a:rPr>
              <a:t> 2008; 337:a2718.</a:t>
            </a:r>
          </a:p>
        </p:txBody>
      </p:sp>
      <p:sp>
        <p:nvSpPr>
          <p:cNvPr id="5" name="Slide Number Placeholder 2"/>
          <p:cNvSpPr txBox="1">
            <a:spLocks noGrp="1"/>
          </p:cNvSpPr>
          <p:nvPr/>
        </p:nvSpPr>
        <p:spPr>
          <a:xfrm>
            <a:off x="7239000" y="6648450"/>
            <a:ext cx="1905000" cy="171450"/>
          </a:xfrm>
          <a:prstGeom prst="rect">
            <a:avLst/>
          </a:prstGeom>
          <a:noFill/>
        </p:spPr>
        <p:txBody>
          <a:bodyPr anchor="ctr"/>
          <a:lstStyle/>
          <a:p>
            <a:pPr>
              <a:defRPr/>
            </a:pPr>
            <a:fld id="{2C4F6FEE-5C48-4624-98ED-272315C111FA}" type="slidenum">
              <a:rPr lang="en-US" sz="1200">
                <a:solidFill>
                  <a:prstClr val="white">
                    <a:tint val="75000"/>
                  </a:prstClr>
                </a:solidFill>
              </a:rPr>
              <a:pPr>
                <a:defRPr/>
              </a:pPr>
              <a:t>10</a:t>
            </a:fld>
            <a:endParaRPr lang="en-US" sz="1200" dirty="0">
              <a:solidFill>
                <a:prstClr val="white">
                  <a:tint val="75000"/>
                </a:prstClr>
              </a:solidFill>
            </a:endParaRPr>
          </a:p>
        </p:txBody>
      </p:sp>
      <p:sp>
        <p:nvSpPr>
          <p:cNvPr id="3" name="Rectangle 2"/>
          <p:cNvSpPr/>
          <p:nvPr/>
        </p:nvSpPr>
        <p:spPr>
          <a:xfrm>
            <a:off x="250825" y="1628800"/>
            <a:ext cx="864165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i="0" dirty="0" smtClean="0">
                <a:solidFill>
                  <a:srgbClr val="FFFFFF"/>
                </a:solidFill>
              </a:rPr>
              <a:t>Механические (80-90 %)</a:t>
            </a:r>
          </a:p>
          <a:p>
            <a:pPr algn="ctr"/>
            <a:r>
              <a:rPr lang="ru" sz="1600" b="0" i="0" dirty="0" smtClean="0">
                <a:solidFill>
                  <a:srgbClr val="FFFFFF"/>
                </a:solidFill>
              </a:rPr>
              <a:t>(дегенерация диска, перелом позвонков, неустойчивость позвонков, неизвестная причина </a:t>
            </a:r>
            <a:r>
              <a:rPr lang="ru" sz="1600" dirty="0" smtClean="0">
                <a:solidFill>
                  <a:srgbClr val="FFFFFF"/>
                </a:solidFill>
              </a:rPr>
              <a:t> </a:t>
            </a:r>
            <a:r>
              <a:rPr lang="ru" sz="1600" dirty="0" smtClean="0">
                <a:solidFill>
                  <a:srgbClr val="FFFFFF"/>
                </a:solidFill>
              </a:rPr>
              <a:t>- </a:t>
            </a:r>
            <a:r>
              <a:rPr lang="ru" sz="1600" b="0" i="0" dirty="0" smtClean="0">
                <a:solidFill>
                  <a:srgbClr val="FFFFFF"/>
                </a:solidFill>
              </a:rPr>
              <a:t>в </a:t>
            </a:r>
            <a:r>
              <a:rPr lang="ru" sz="1600" b="0" i="0" dirty="0" smtClean="0">
                <a:solidFill>
                  <a:srgbClr val="FFFFFF"/>
                </a:solidFill>
              </a:rPr>
              <a:t>большинстве </a:t>
            </a:r>
            <a:r>
              <a:rPr lang="ru" sz="1600" b="0" i="0" dirty="0" smtClean="0">
                <a:solidFill>
                  <a:srgbClr val="FFFFFF"/>
                </a:solidFill>
              </a:rPr>
              <a:t>случаев)</a:t>
            </a:r>
            <a:endParaRPr lang="ru" sz="1600" b="0" i="0" dirty="0" smtClean="0">
              <a:solidFill>
                <a:srgbClr val="FFFFFF"/>
              </a:solidFill>
            </a:endParaRPr>
          </a:p>
        </p:txBody>
      </p:sp>
      <p:sp>
        <p:nvSpPr>
          <p:cNvPr id="8" name="Rectangle 7"/>
          <p:cNvSpPr/>
          <p:nvPr/>
        </p:nvSpPr>
        <p:spPr>
          <a:xfrm>
            <a:off x="539552" y="2636912"/>
            <a:ext cx="78845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i="0" dirty="0" smtClean="0">
                <a:solidFill>
                  <a:srgbClr val="FFFFFF"/>
                </a:solidFill>
              </a:rPr>
              <a:t>Неврогенные </a:t>
            </a:r>
            <a:r>
              <a:rPr lang="ru" sz="1600" b="1" i="0" dirty="0" smtClean="0">
                <a:solidFill>
                  <a:srgbClr val="FFFFFF"/>
                </a:solidFill>
              </a:rPr>
              <a:t>(5-15 %)</a:t>
            </a:r>
          </a:p>
          <a:p>
            <a:pPr algn="ctr"/>
            <a:r>
              <a:rPr lang="ru" sz="1600" b="0" i="0" dirty="0" smtClean="0">
                <a:solidFill>
                  <a:srgbClr val="FFFFFF"/>
                </a:solidFill>
              </a:rPr>
              <a:t>(грыжа </a:t>
            </a:r>
            <a:r>
              <a:rPr lang="ru" sz="1600" b="0" i="0" dirty="0" smtClean="0">
                <a:solidFill>
                  <a:srgbClr val="FFFFFF"/>
                </a:solidFill>
              </a:rPr>
              <a:t>межпозвонкового </a:t>
            </a:r>
            <a:r>
              <a:rPr lang="ru" sz="1600" b="0" i="0" dirty="0" smtClean="0">
                <a:solidFill>
                  <a:srgbClr val="FFFFFF"/>
                </a:solidFill>
              </a:rPr>
              <a:t>диска, </a:t>
            </a:r>
            <a:r>
              <a:rPr lang="ru" sz="1600" b="0" i="0" dirty="0" smtClean="0">
                <a:solidFill>
                  <a:srgbClr val="FFFFFF"/>
                </a:solidFill>
              </a:rPr>
              <a:t> поясничный </a:t>
            </a:r>
            <a:r>
              <a:rPr lang="ru" sz="1600" b="0" i="0" dirty="0" smtClean="0">
                <a:solidFill>
                  <a:srgbClr val="FFFFFF"/>
                </a:solidFill>
              </a:rPr>
              <a:t>стеноз, </a:t>
            </a:r>
            <a:r>
              <a:rPr lang="ru" sz="1600" b="0" i="0" dirty="0" smtClean="0">
                <a:solidFill>
                  <a:srgbClr val="FFFFFF"/>
                </a:solidFill>
              </a:rPr>
              <a:t>повреждение спинномозговых корешков </a:t>
            </a:r>
            <a:r>
              <a:rPr lang="ru" sz="1600" b="0" i="0" dirty="0" smtClean="0">
                <a:solidFill>
                  <a:srgbClr val="FFFFFF"/>
                </a:solidFill>
              </a:rPr>
              <a:t>остеофитами)</a:t>
            </a:r>
          </a:p>
        </p:txBody>
      </p:sp>
      <p:sp>
        <p:nvSpPr>
          <p:cNvPr id="9" name="Rectangle 8"/>
          <p:cNvSpPr/>
          <p:nvPr/>
        </p:nvSpPr>
        <p:spPr>
          <a:xfrm>
            <a:off x="1207032" y="3576114"/>
            <a:ext cx="6984467"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i="0" dirty="0" smtClean="0">
                <a:solidFill>
                  <a:srgbClr val="FFFFFF"/>
                </a:solidFill>
              </a:rPr>
              <a:t>Немеханические поражения позвоночника (1-2 %)</a:t>
            </a:r>
          </a:p>
          <a:p>
            <a:pPr algn="ctr"/>
            <a:r>
              <a:rPr lang="ru" sz="1600" b="0" i="0" dirty="0" smtClean="0">
                <a:solidFill>
                  <a:srgbClr val="FFFFFF"/>
                </a:solidFill>
              </a:rPr>
              <a:t>(новообразования, инфекции, </a:t>
            </a:r>
            <a:r>
              <a:rPr lang="ru" sz="1600" b="0" i="0" dirty="0" smtClean="0">
                <a:solidFill>
                  <a:srgbClr val="FFFFFF"/>
                </a:solidFill>
              </a:rPr>
              <a:t>воспалительныое заболевания, </a:t>
            </a:r>
            <a:r>
              <a:rPr lang="ru" sz="1600" b="0" i="0" dirty="0" smtClean="0">
                <a:solidFill>
                  <a:srgbClr val="FFFFFF"/>
                </a:solidFill>
              </a:rPr>
              <a:t>болезнь Педжета </a:t>
            </a:r>
            <a:r>
              <a:rPr lang="ru" sz="1600" b="0" i="0" dirty="0" smtClean="0">
                <a:solidFill>
                  <a:srgbClr val="FFFFFF"/>
                </a:solidFill>
              </a:rPr>
              <a:t> - деформирующая остеодистрофия)</a:t>
            </a:r>
            <a:endParaRPr lang="ru" sz="1600" b="0" i="0" dirty="0" smtClean="0">
              <a:solidFill>
                <a:srgbClr val="FFFFFF"/>
              </a:solidFill>
            </a:endParaRPr>
          </a:p>
        </p:txBody>
      </p:sp>
      <p:sp>
        <p:nvSpPr>
          <p:cNvPr id="10" name="Rectangle 9"/>
          <p:cNvSpPr/>
          <p:nvPr/>
        </p:nvSpPr>
        <p:spPr>
          <a:xfrm>
            <a:off x="1207032" y="4437112"/>
            <a:ext cx="698446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i="0" dirty="0" smtClean="0">
                <a:solidFill>
                  <a:srgbClr val="FFFFFF"/>
                </a:solidFill>
              </a:rPr>
              <a:t>Иррадиирующая висцеральная боль (1-2 %)</a:t>
            </a:r>
          </a:p>
          <a:p>
            <a:pPr algn="ctr"/>
            <a:r>
              <a:rPr lang="ru" sz="1600" b="0" i="0" dirty="0" smtClean="0">
                <a:solidFill>
                  <a:srgbClr val="FFFFFF"/>
                </a:solidFill>
              </a:rPr>
              <a:t>(желудочно-кишечные </a:t>
            </a:r>
            <a:r>
              <a:rPr lang="ru" sz="1600" b="0" i="0" dirty="0" smtClean="0">
                <a:solidFill>
                  <a:srgbClr val="FFFFFF"/>
                </a:solidFill>
              </a:rPr>
              <a:t>заболевания, болезни почек, аневризма брюшной аорты)</a:t>
            </a:r>
          </a:p>
        </p:txBody>
      </p:sp>
      <p:sp>
        <p:nvSpPr>
          <p:cNvPr id="11" name="Rectangle 10"/>
          <p:cNvSpPr/>
          <p:nvPr/>
        </p:nvSpPr>
        <p:spPr>
          <a:xfrm>
            <a:off x="1906004" y="5445224"/>
            <a:ext cx="5331296" cy="6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i="0" dirty="0" smtClean="0">
                <a:solidFill>
                  <a:srgbClr val="FFFFFF"/>
                </a:solidFill>
              </a:rPr>
              <a:t>Прочие (2-4 %)</a:t>
            </a:r>
          </a:p>
          <a:p>
            <a:pPr algn="ctr"/>
            <a:r>
              <a:rPr lang="ru" sz="1600" b="0" i="0" dirty="0" smtClean="0">
                <a:solidFill>
                  <a:srgbClr val="FFFFFF"/>
                </a:solidFill>
              </a:rPr>
              <a:t>(фибромиалгия, соматоформные расстройства, </a:t>
            </a:r>
            <a:r>
              <a:rPr lang="ru" sz="1600" b="0" i="0" dirty="0" smtClean="0">
                <a:solidFill>
                  <a:srgbClr val="FFFFFF"/>
                </a:solidFill>
              </a:rPr>
              <a:t>психогенная </a:t>
            </a:r>
            <a:r>
              <a:rPr lang="ru" sz="1600" b="0" i="0" dirty="0" smtClean="0">
                <a:solidFill>
                  <a:srgbClr val="FFFFFF"/>
                </a:solidFill>
              </a:rPr>
              <a:t>боль)</a:t>
            </a:r>
          </a:p>
        </p:txBody>
      </p:sp>
      <p:sp>
        <p:nvSpPr>
          <p:cNvPr id="12" name="Slide Number Placeholder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10</a:t>
            </a:fld>
            <a:endParaRPr lang="en-CA" dirty="0" smtClean="0">
              <a:solidFill>
                <a:srgbClr val="000000"/>
              </a:solidFill>
            </a:endParaRPr>
          </a:p>
        </p:txBody>
      </p:sp>
    </p:spTree>
    <p:extLst>
      <p:ext uri="{BB962C8B-B14F-4D97-AF65-F5344CB8AC3E}">
        <p14:creationId xmlns:p14="http://schemas.microsoft.com/office/powerpoint/2010/main" xmlns="" val="62615585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889841815"/>
              </p:ext>
            </p:extLst>
          </p:nvPr>
        </p:nvGraphicFramePr>
        <p:xfrm>
          <a:off x="457200" y="150467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7763" name="Text Box 5"/>
          <p:cNvSpPr txBox="1">
            <a:spLocks noChangeArrowheads="1"/>
          </p:cNvSpPr>
          <p:nvPr/>
        </p:nvSpPr>
        <p:spPr bwMode="auto">
          <a:xfrm>
            <a:off x="3012779" y="3573016"/>
            <a:ext cx="2924747"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r>
              <a:rPr lang="ru" sz="1600" b="1" i="0" dirty="0" smtClean="0">
                <a:solidFill>
                  <a:srgbClr val="C00000"/>
                </a:solidFill>
              </a:rPr>
              <a:t>Установлено что </a:t>
            </a:r>
            <a:r>
              <a:rPr lang="ru" sz="1600" b="1" i="0" dirty="0" smtClean="0">
                <a:solidFill>
                  <a:srgbClr val="C00000"/>
                </a:solidFill>
              </a:rPr>
              <a:t>хроническая </a:t>
            </a:r>
            <a:r>
              <a:rPr lang="es" sz="1600" dirty="0" smtClean="0"/>
              <a:t/>
            </a:r>
            <a:br>
              <a:rPr lang="es" sz="1600" dirty="0" smtClean="0"/>
            </a:br>
            <a:r>
              <a:rPr lang="ru" sz="1600" b="1" dirty="0" smtClean="0">
                <a:solidFill>
                  <a:srgbClr val="C00000"/>
                </a:solidFill>
              </a:rPr>
              <a:t>БНС</a:t>
            </a:r>
            <a:r>
              <a:rPr lang="ru" sz="1600" b="1" i="0" dirty="0" smtClean="0">
                <a:solidFill>
                  <a:srgbClr val="C00000"/>
                </a:solidFill>
              </a:rPr>
              <a:t> </a:t>
            </a:r>
            <a:r>
              <a:rPr lang="ru" sz="1600" b="1" i="0" dirty="0" smtClean="0">
                <a:solidFill>
                  <a:srgbClr val="C00000"/>
                </a:solidFill>
              </a:rPr>
              <a:t>имеет несколько потенциальных механизмов. Это называется «смешанной болью» </a:t>
            </a:r>
          </a:p>
        </p:txBody>
      </p:sp>
      <p:sp>
        <p:nvSpPr>
          <p:cNvPr id="117764" name="Rectangle 4"/>
          <p:cNvSpPr>
            <a:spLocks noChangeArrowheads="1"/>
          </p:cNvSpPr>
          <p:nvPr/>
        </p:nvSpPr>
        <p:spPr bwMode="auto">
          <a:xfrm>
            <a:off x="323528" y="4129038"/>
            <a:ext cx="3026097"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 sz="1800" b="1" i="0" dirty="0" smtClean="0">
                <a:solidFill>
                  <a:srgbClr val="000000"/>
                </a:solidFill>
              </a:rPr>
              <a:t>Ноцицептивная боль</a:t>
            </a:r>
          </a:p>
          <a:p>
            <a:pPr algn="ctr"/>
            <a:r>
              <a:rPr lang="ru" b="0" i="0" dirty="0" smtClean="0"/>
              <a:t> </a:t>
            </a:r>
            <a:r>
              <a:rPr lang="ru" sz="1600" b="0" i="0" dirty="0" smtClean="0">
                <a:solidFill>
                  <a:srgbClr val="000000"/>
                </a:solidFill>
              </a:rPr>
              <a:t>Большинство пациентов с </a:t>
            </a:r>
            <a:r>
              <a:rPr lang="es" sz="1600" dirty="0" smtClean="0"/>
              <a:t/>
            </a:r>
            <a:br>
              <a:rPr lang="es" sz="1600" dirty="0" smtClean="0"/>
            </a:br>
            <a:r>
              <a:rPr lang="ru" sz="1600" b="0" i="0" dirty="0" smtClean="0">
                <a:solidFill>
                  <a:srgbClr val="000000"/>
                </a:solidFill>
              </a:rPr>
              <a:t> </a:t>
            </a:r>
            <a:r>
              <a:rPr lang="ru" sz="1600" b="0" i="0" dirty="0" smtClean="0">
                <a:solidFill>
                  <a:srgbClr val="000000"/>
                </a:solidFill>
              </a:rPr>
              <a:t>острой неспецифической </a:t>
            </a:r>
            <a:r>
              <a:rPr lang="es" sz="1600" dirty="0" smtClean="0"/>
              <a:t/>
            </a:r>
            <a:br>
              <a:rPr lang="es" sz="1600" dirty="0" smtClean="0"/>
            </a:br>
            <a:r>
              <a:rPr lang="ru" sz="1600" b="0" i="0" dirty="0" smtClean="0">
                <a:solidFill>
                  <a:srgbClr val="000000"/>
                </a:solidFill>
              </a:rPr>
              <a:t> </a:t>
            </a:r>
            <a:r>
              <a:rPr lang="ru" sz="1600" dirty="0" smtClean="0">
                <a:solidFill>
                  <a:srgbClr val="000000"/>
                </a:solidFill>
              </a:rPr>
              <a:t>БНС</a:t>
            </a:r>
            <a:r>
              <a:rPr lang="ru" sz="1600" b="0" i="0" dirty="0" smtClean="0">
                <a:solidFill>
                  <a:srgbClr val="000000"/>
                </a:solidFill>
              </a:rPr>
              <a:t> </a:t>
            </a:r>
            <a:r>
              <a:rPr lang="ru" sz="1600" b="0" i="0" dirty="0" smtClean="0">
                <a:solidFill>
                  <a:srgbClr val="000000"/>
                </a:solidFill>
              </a:rPr>
              <a:t>(85 %) </a:t>
            </a:r>
          </a:p>
        </p:txBody>
      </p:sp>
      <p:sp>
        <p:nvSpPr>
          <p:cNvPr id="117765" name="Rectangle 5"/>
          <p:cNvSpPr>
            <a:spLocks noChangeArrowheads="1"/>
          </p:cNvSpPr>
          <p:nvPr/>
        </p:nvSpPr>
        <p:spPr bwMode="auto">
          <a:xfrm>
            <a:off x="5724128" y="4129038"/>
            <a:ext cx="27368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ru-RU" sz="1800" b="1" i="0" dirty="0" smtClean="0">
                <a:solidFill>
                  <a:schemeClr val="bg1"/>
                </a:solidFill>
              </a:rPr>
              <a:t>Невропатическая </a:t>
            </a:r>
            <a:r>
              <a:rPr lang="ru-RU" sz="1800" b="1" i="0" dirty="0" smtClean="0">
                <a:solidFill>
                  <a:schemeClr val="bg1"/>
                </a:solidFill>
              </a:rPr>
              <a:t>боль</a:t>
            </a:r>
            <a:r>
              <a:rPr lang="ru-RU" sz="2000" dirty="0" smtClean="0">
                <a:solidFill>
                  <a:schemeClr val="bg1"/>
                </a:solidFill>
              </a:rPr>
              <a:t/>
            </a:r>
            <a:br>
              <a:rPr lang="ru-RU" sz="2000" dirty="0" smtClean="0">
                <a:solidFill>
                  <a:schemeClr val="bg1"/>
                </a:solidFill>
              </a:rPr>
            </a:br>
            <a:r>
              <a:rPr lang="ru-RU" b="0" i="0" dirty="0" smtClean="0">
                <a:solidFill>
                  <a:schemeClr val="bg1"/>
                </a:solidFill>
              </a:rPr>
              <a:t>Радикулопатия (7 %) </a:t>
            </a:r>
          </a:p>
        </p:txBody>
      </p:sp>
      <p:sp>
        <p:nvSpPr>
          <p:cNvPr id="117766" name="Rectangle 6"/>
          <p:cNvSpPr>
            <a:spLocks noChangeArrowheads="1"/>
          </p:cNvSpPr>
          <p:nvPr/>
        </p:nvSpPr>
        <p:spPr bwMode="auto">
          <a:xfrm>
            <a:off x="2208213" y="1936725"/>
            <a:ext cx="4799012"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ru" sz="1800" b="1" i="0" dirty="0" smtClean="0">
                <a:solidFill>
                  <a:srgbClr val="000000"/>
                </a:solidFill>
              </a:rPr>
              <a:t>Центральная сенситизация /</a:t>
            </a:r>
            <a:r>
              <a:rPr lang="es" sz="1800" dirty="0" smtClean="0"/>
              <a:t/>
            </a:r>
            <a:br>
              <a:rPr lang="es" sz="1800" dirty="0" smtClean="0"/>
            </a:br>
            <a:r>
              <a:rPr lang="ru" sz="1800" b="1" i="0" dirty="0" smtClean="0">
                <a:solidFill>
                  <a:srgbClr val="000000"/>
                </a:solidFill>
              </a:rPr>
              <a:t>дисфункциональная боль</a:t>
            </a:r>
          </a:p>
          <a:p>
            <a:pPr algn="ctr"/>
            <a:r>
              <a:rPr lang="ru" sz="1600" b="0" i="0" dirty="0" smtClean="0">
                <a:solidFill>
                  <a:srgbClr val="000000"/>
                </a:solidFill>
              </a:rPr>
              <a:t>Может развиваться с течением времени у </a:t>
            </a:r>
            <a:r>
              <a:rPr lang="es" sz="1600" dirty="0" smtClean="0"/>
              <a:t/>
            </a:r>
            <a:br>
              <a:rPr lang="es" sz="1600" dirty="0" smtClean="0"/>
            </a:br>
            <a:r>
              <a:rPr lang="ru" sz="1600" b="0" i="0" dirty="0" smtClean="0">
                <a:solidFill>
                  <a:srgbClr val="000000"/>
                </a:solidFill>
              </a:rPr>
              <a:t>некоторых пациентов с </a:t>
            </a:r>
            <a:r>
              <a:rPr lang="ru" sz="1600" b="0" i="0" dirty="0" smtClean="0">
                <a:solidFill>
                  <a:srgbClr val="000000"/>
                </a:solidFill>
              </a:rPr>
              <a:t>хронической БНС</a:t>
            </a:r>
            <a:endParaRPr lang="ru" sz="1600" b="0" i="0" dirty="0" smtClean="0">
              <a:solidFill>
                <a:srgbClr val="000000"/>
              </a:solidFill>
            </a:endParaRPr>
          </a:p>
        </p:txBody>
      </p:sp>
      <p:sp>
        <p:nvSpPr>
          <p:cNvPr id="10" name="Rectangle 2"/>
          <p:cNvSpPr txBox="1">
            <a:spLocks noChangeArrowheads="1"/>
          </p:cNvSpPr>
          <p:nvPr/>
        </p:nvSpPr>
        <p:spPr>
          <a:xfrm>
            <a:off x="492125" y="260350"/>
            <a:ext cx="8229600" cy="1143000"/>
          </a:xfrm>
          <a:prstGeom prst="rect">
            <a:avLst/>
          </a:prstGeom>
        </p:spPr>
        <p:txBody>
          <a:bodyPr lIns="0" tIns="0" rIns="0" bIns="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 sz="3600" b="0" i="0" dirty="0" smtClean="0">
                <a:solidFill>
                  <a:srgbClr val="002060"/>
                </a:solidFill>
              </a:rPr>
              <a:t>Патофизиология </a:t>
            </a:r>
            <a:r>
              <a:rPr lang="ru" sz="3600" b="0" i="0" dirty="0" smtClean="0">
                <a:solidFill>
                  <a:srgbClr val="002060"/>
                </a:solidFill>
              </a:rPr>
              <a:t>БНС</a:t>
            </a:r>
            <a:endParaRPr lang="ru" sz="3600" b="0" i="0" dirty="0" smtClean="0">
              <a:solidFill>
                <a:srgbClr val="002060"/>
              </a:solidFill>
            </a:endParaRPr>
          </a:p>
        </p:txBody>
      </p:sp>
      <p:sp>
        <p:nvSpPr>
          <p:cNvPr id="117768" name="Slide Number Placeholder 5"/>
          <p:cNvSpPr>
            <a:spLocks noGrp="1"/>
          </p:cNvSpPr>
          <p:nvPr>
            <p:ph type="sldNum" sz="quarter" idx="12"/>
          </p:nvPr>
        </p:nvSpPr>
        <p:spPr bwMode="auto">
          <a:xfrm>
            <a:off x="6804248" y="645333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D29A8DF-3C57-4A26-85D1-D2B494772097}" type="slidenum">
              <a:rPr lang="en-CA" smtClean="0">
                <a:solidFill>
                  <a:prstClr val="black"/>
                </a:solidFill>
              </a:rPr>
              <a:pPr eaLnBrk="1" hangingPunct="1"/>
              <a:t>11</a:t>
            </a:fld>
            <a:endParaRPr lang="en-CA" dirty="0" smtClean="0">
              <a:solidFill>
                <a:prstClr val="black"/>
              </a:solidFill>
            </a:endParaRPr>
          </a:p>
        </p:txBody>
      </p:sp>
      <p:sp>
        <p:nvSpPr>
          <p:cNvPr id="13" name="TextBox 12"/>
          <p:cNvSpPr txBox="1"/>
          <p:nvPr/>
        </p:nvSpPr>
        <p:spPr>
          <a:xfrm>
            <a:off x="74613" y="6453336"/>
            <a:ext cx="8025779" cy="430887"/>
          </a:xfrm>
          <a:prstGeom prst="rect">
            <a:avLst/>
          </a:prstGeom>
          <a:noFill/>
        </p:spPr>
        <p:txBody>
          <a:bodyPr wrap="square">
            <a:spAutoFit/>
          </a:bodyPr>
          <a:lstStyle/>
          <a:p>
            <a:pPr>
              <a:defRPr/>
            </a:pPr>
            <a:r>
              <a:rPr lang="ru" sz="1100" b="0" i="0" dirty="0" smtClean="0">
                <a:solidFill>
                  <a:srgbClr val="002060"/>
                </a:solidFill>
              </a:rPr>
              <a:t>Manusov EG. </a:t>
            </a:r>
            <a:r>
              <a:rPr lang="ru" sz="1100" b="0" i="1" dirty="0" smtClean="0">
                <a:solidFill>
                  <a:srgbClr val="002060"/>
                </a:solidFill>
              </a:rPr>
              <a:t>Prim Care</a:t>
            </a:r>
            <a:r>
              <a:rPr lang="ru" sz="1100" b="0" i="0" dirty="0" smtClean="0">
                <a:solidFill>
                  <a:srgbClr val="002060"/>
                </a:solidFill>
              </a:rPr>
              <a:t> 2012; 39(3):471-9; Neblett R </a:t>
            </a:r>
            <a:r>
              <a:rPr lang="ru" sz="1100" b="0" i="1" dirty="0" smtClean="0">
                <a:solidFill>
                  <a:srgbClr val="002060"/>
                </a:solidFill>
              </a:rPr>
              <a:t>et al. Pain</a:t>
            </a:r>
            <a:r>
              <a:rPr lang="ru" sz="1100" b="0" i="0" dirty="0" smtClean="0">
                <a:solidFill>
                  <a:srgbClr val="002060"/>
                </a:solidFill>
              </a:rPr>
              <a:t> 2013; 14(5):438-45; </a:t>
            </a:r>
            <a:r>
              <a:rPr lang="es" sz="1100" dirty="0" smtClean="0"/>
              <a:t/>
            </a:r>
            <a:br>
              <a:rPr lang="es" sz="1100" dirty="0" smtClean="0"/>
            </a:br>
            <a:r>
              <a:rPr lang="ru" sz="1100" b="0" i="0" dirty="0" smtClean="0">
                <a:solidFill>
                  <a:srgbClr val="002060"/>
                </a:solidFill>
              </a:rPr>
              <a:t>Vellucci R. </a:t>
            </a:r>
            <a:r>
              <a:rPr lang="ru" sz="1100" b="0" i="1" dirty="0" smtClean="0">
                <a:solidFill>
                  <a:srgbClr val="002060"/>
                </a:solidFill>
              </a:rPr>
              <a:t>Clin Drug Investig</a:t>
            </a:r>
            <a:r>
              <a:rPr lang="ru" sz="1100" b="0" i="0" dirty="0" smtClean="0">
                <a:solidFill>
                  <a:srgbClr val="002060"/>
                </a:solidFill>
              </a:rPr>
              <a:t> 2012; 32(Suppl 1):3-10; Woolf CJ, Salter MW. </a:t>
            </a:r>
            <a:r>
              <a:rPr lang="ru" sz="1100" b="0" i="1" dirty="0" smtClean="0">
                <a:solidFill>
                  <a:srgbClr val="002060"/>
                </a:solidFill>
              </a:rPr>
              <a:t>Science</a:t>
            </a:r>
            <a:r>
              <a:rPr lang="ru" sz="1100" b="0" i="0" dirty="0" smtClean="0">
                <a:solidFill>
                  <a:srgbClr val="002060"/>
                </a:solidFill>
              </a:rPr>
              <a:t> 2000; 288(5472):1765-9.</a:t>
            </a:r>
          </a:p>
        </p:txBody>
      </p:sp>
    </p:spTree>
    <p:extLst>
      <p:ext uri="{BB962C8B-B14F-4D97-AF65-F5344CB8AC3E}">
        <p14:creationId xmlns:p14="http://schemas.microsoft.com/office/powerpoint/2010/main" xmlns="" val="90491494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685800" algn="l"/>
              </a:tabLst>
            </a:pPr>
            <a:r>
              <a:rPr lang="ru" sz="3200" b="0" i="0" dirty="0" smtClean="0">
                <a:solidFill>
                  <a:srgbClr val="002060"/>
                </a:solidFill>
              </a:rPr>
              <a:t> При </a:t>
            </a:r>
            <a:r>
              <a:rPr lang="ru" sz="3200" b="0" i="0" dirty="0" smtClean="0">
                <a:solidFill>
                  <a:srgbClr val="002060"/>
                </a:solidFill>
              </a:rPr>
              <a:t>БНС </a:t>
            </a:r>
            <a:r>
              <a:rPr lang="ru" sz="3200" b="0" i="0" dirty="0" smtClean="0">
                <a:solidFill>
                  <a:srgbClr val="002060"/>
                </a:solidFill>
              </a:rPr>
              <a:t>могут иметь место ноцицептивный и </a:t>
            </a:r>
            <a:r>
              <a:rPr lang="ru" sz="3200" b="0" i="0" dirty="0" smtClean="0">
                <a:solidFill>
                  <a:srgbClr val="002060"/>
                </a:solidFill>
              </a:rPr>
              <a:t>невропатический </a:t>
            </a:r>
            <a:r>
              <a:rPr lang="ru" sz="3200" b="0" i="0" dirty="0" smtClean="0">
                <a:solidFill>
                  <a:srgbClr val="002060"/>
                </a:solidFill>
              </a:rPr>
              <a:t>компоненты боли</a:t>
            </a:r>
          </a:p>
        </p:txBody>
      </p:sp>
      <p:sp>
        <p:nvSpPr>
          <p:cNvPr id="3" name="Slide Number Placeholder 2"/>
          <p:cNvSpPr>
            <a:spLocks noGrp="1"/>
          </p:cNvSpPr>
          <p:nvPr>
            <p:ph type="sldNum" sz="quarter" idx="12"/>
          </p:nvPr>
        </p:nvSpPr>
        <p:spPr/>
        <p:txBody>
          <a:bodyPr/>
          <a:lstStyle/>
          <a:p>
            <a:pPr>
              <a:defRPr/>
            </a:pPr>
            <a:fld id="{DF872715-803E-4E5E-B3ED-B791142CDA22}" type="slidenum">
              <a:rPr lang="en-US" smtClean="0">
                <a:solidFill>
                  <a:prstClr val="black"/>
                </a:solidFill>
              </a:rPr>
              <a:pPr>
                <a:defRPr/>
              </a:pPr>
              <a:t>12</a:t>
            </a:fld>
            <a:endParaRPr lang="en-US" dirty="0">
              <a:solidFill>
                <a:prstClr val="black"/>
              </a:solidFill>
            </a:endParaRPr>
          </a:p>
        </p:txBody>
      </p:sp>
      <p:pic>
        <p:nvPicPr>
          <p:cNvPr id="4" name="Picture 3" descr="Slide_06_v02"/>
          <p:cNvPicPr>
            <a:picLocks noChangeAspect="1" noChangeArrowheads="1"/>
          </p:cNvPicPr>
          <p:nvPr/>
        </p:nvPicPr>
        <p:blipFill>
          <a:blip r:embed="rId3" cstate="print"/>
          <a:srcRect/>
          <a:stretch>
            <a:fillRect/>
          </a:stretch>
        </p:blipFill>
        <p:spPr bwMode="auto">
          <a:xfrm>
            <a:off x="734587" y="1795933"/>
            <a:ext cx="1598613" cy="4105275"/>
          </a:xfrm>
          <a:prstGeom prst="rect">
            <a:avLst/>
          </a:prstGeom>
          <a:ln>
            <a:noFill/>
          </a:ln>
          <a:effectLst>
            <a:outerShdw blurRad="292100" dist="139700" dir="2700000" algn="tl" rotWithShape="0">
              <a:srgbClr val="333333">
                <a:alpha val="65000"/>
              </a:srgbClr>
            </a:outerShdw>
          </a:effectLst>
        </p:spPr>
      </p:pic>
      <p:pic>
        <p:nvPicPr>
          <p:cNvPr id="5" name="Picture 4" descr="Slide_05b_v01"/>
          <p:cNvPicPr>
            <a:picLocks noChangeAspect="1" noChangeArrowheads="1"/>
          </p:cNvPicPr>
          <p:nvPr/>
        </p:nvPicPr>
        <p:blipFill>
          <a:blip r:embed="rId4" cstate="print"/>
          <a:srcRect/>
          <a:stretch>
            <a:fillRect/>
          </a:stretch>
        </p:blipFill>
        <p:spPr bwMode="auto">
          <a:xfrm>
            <a:off x="6732421" y="1795933"/>
            <a:ext cx="1600200" cy="4110038"/>
          </a:xfrm>
          <a:prstGeom prst="rect">
            <a:avLst/>
          </a:prstGeom>
          <a:ln>
            <a:noFill/>
          </a:ln>
          <a:effectLst>
            <a:outerShdw blurRad="292100" dist="139700" dir="2700000" algn="tl" rotWithShape="0">
              <a:srgbClr val="333333">
                <a:alpha val="65000"/>
              </a:srgbClr>
            </a:outerShdw>
          </a:effectLst>
        </p:spPr>
      </p:pic>
      <p:pic>
        <p:nvPicPr>
          <p:cNvPr id="6" name="Picture 6" descr="Slides_11 to 13_man with pain and nerve"/>
          <p:cNvPicPr>
            <a:picLocks noChangeArrowheads="1"/>
          </p:cNvPicPr>
          <p:nvPr/>
        </p:nvPicPr>
        <p:blipFill>
          <a:blip r:embed="rId5" cstate="print"/>
          <a:srcRect t="2434" r="174" b="2097"/>
          <a:stretch>
            <a:fillRect/>
          </a:stretch>
        </p:blipFill>
        <p:spPr bwMode="auto">
          <a:xfrm>
            <a:off x="3642711" y="1631865"/>
            <a:ext cx="1770590" cy="4461431"/>
          </a:xfrm>
          <a:prstGeom prst="rect">
            <a:avLst/>
          </a:prstGeom>
          <a:ln>
            <a:noFill/>
          </a:ln>
          <a:effectLst>
            <a:outerShdw blurRad="292100" dist="139700" dir="2700000" algn="tl" rotWithShape="0">
              <a:srgbClr val="333333">
                <a:alpha val="65000"/>
              </a:srgbClr>
            </a:outerShdw>
          </a:effectLst>
        </p:spPr>
      </p:pic>
      <p:sp>
        <p:nvSpPr>
          <p:cNvPr id="7" name="Text Box 8"/>
          <p:cNvSpPr txBox="1">
            <a:spLocks noChangeArrowheads="1"/>
          </p:cNvSpPr>
          <p:nvPr/>
        </p:nvSpPr>
        <p:spPr bwMode="auto">
          <a:xfrm>
            <a:off x="6388586" y="6021288"/>
            <a:ext cx="2788520" cy="338554"/>
          </a:xfrm>
          <a:prstGeom prst="rect">
            <a:avLst/>
          </a:prstGeom>
          <a:noFill/>
          <a:ln w="9525">
            <a:noFill/>
            <a:miter lim="800000"/>
            <a:headEnd/>
            <a:tailEnd/>
          </a:ln>
        </p:spPr>
        <p:txBody>
          <a:bodyPr wrap="none">
            <a:spAutoFit/>
          </a:bodyPr>
          <a:lstStyle/>
          <a:p>
            <a:pPr eaLnBrk="0" hangingPunct="0"/>
            <a:r>
              <a:rPr lang="ru" sz="1600" b="1" i="0" dirty="0" smtClean="0">
                <a:solidFill>
                  <a:srgbClr val="002060"/>
                </a:solidFill>
              </a:rPr>
              <a:t>Невропатический </a:t>
            </a:r>
            <a:r>
              <a:rPr lang="ru" sz="1600" b="1" i="0" dirty="0" smtClean="0">
                <a:solidFill>
                  <a:srgbClr val="002060"/>
                </a:solidFill>
              </a:rPr>
              <a:t>компонент</a:t>
            </a:r>
          </a:p>
        </p:txBody>
      </p:sp>
      <p:sp>
        <p:nvSpPr>
          <p:cNvPr id="8" name="Text Box 9"/>
          <p:cNvSpPr txBox="1">
            <a:spLocks noChangeArrowheads="1"/>
          </p:cNvSpPr>
          <p:nvPr/>
        </p:nvSpPr>
        <p:spPr bwMode="auto">
          <a:xfrm>
            <a:off x="395536" y="6021288"/>
            <a:ext cx="2276714" cy="338554"/>
          </a:xfrm>
          <a:prstGeom prst="rect">
            <a:avLst/>
          </a:prstGeom>
          <a:noFill/>
          <a:ln w="9525">
            <a:noFill/>
            <a:miter lim="800000"/>
            <a:headEnd/>
            <a:tailEnd/>
          </a:ln>
        </p:spPr>
        <p:txBody>
          <a:bodyPr wrap="none">
            <a:spAutoFit/>
          </a:bodyPr>
          <a:lstStyle/>
          <a:p>
            <a:pPr eaLnBrk="0" hangingPunct="0"/>
            <a:r>
              <a:rPr lang="ru" sz="1600" b="1" i="0" dirty="0" smtClean="0">
                <a:solidFill>
                  <a:srgbClr val="002060"/>
                </a:solidFill>
              </a:rPr>
              <a:t>Ноцицептивный компонент </a:t>
            </a:r>
          </a:p>
        </p:txBody>
      </p:sp>
      <p:sp>
        <p:nvSpPr>
          <p:cNvPr id="10" name="AutoShape 11"/>
          <p:cNvSpPr>
            <a:spLocks noChangeArrowheads="1"/>
          </p:cNvSpPr>
          <p:nvPr/>
        </p:nvSpPr>
        <p:spPr bwMode="auto">
          <a:xfrm>
            <a:off x="2365301" y="3939058"/>
            <a:ext cx="1277410" cy="369888"/>
          </a:xfrm>
          <a:prstGeom prst="curvedUpArrow">
            <a:avLst>
              <a:gd name="adj1" fmla="val 65503"/>
              <a:gd name="adj2" fmla="val 131083"/>
              <a:gd name="adj3" fmla="val 33333"/>
            </a:avLst>
          </a:prstGeom>
          <a:solidFill>
            <a:schemeClr val="accent1"/>
          </a:solidFill>
          <a:ln w="9525">
            <a:noFill/>
            <a:miter lim="800000"/>
            <a:headEnd/>
            <a:tailEnd/>
          </a:ln>
        </p:spPr>
        <p:txBody>
          <a:bodyPr wrap="none" anchor="ctr"/>
          <a:lstStyle/>
          <a:p>
            <a:endParaRPr lang="es-ES_tradnl" dirty="0">
              <a:solidFill>
                <a:prstClr val="white"/>
              </a:solidFill>
            </a:endParaRPr>
          </a:p>
        </p:txBody>
      </p:sp>
      <p:sp>
        <p:nvSpPr>
          <p:cNvPr id="11" name="AutoShape 12"/>
          <p:cNvSpPr>
            <a:spLocks noChangeArrowheads="1"/>
          </p:cNvSpPr>
          <p:nvPr/>
        </p:nvSpPr>
        <p:spPr bwMode="auto">
          <a:xfrm flipH="1">
            <a:off x="5391908" y="3929533"/>
            <a:ext cx="1277410" cy="369888"/>
          </a:xfrm>
          <a:prstGeom prst="curvedUpArrow">
            <a:avLst>
              <a:gd name="adj1" fmla="val 65503"/>
              <a:gd name="adj2" fmla="val 131083"/>
              <a:gd name="adj3" fmla="val 33333"/>
            </a:avLst>
          </a:prstGeom>
          <a:solidFill>
            <a:schemeClr val="accent1"/>
          </a:solidFill>
          <a:ln w="9525">
            <a:noFill/>
            <a:miter lim="800000"/>
            <a:headEnd/>
            <a:tailEnd/>
          </a:ln>
        </p:spPr>
        <p:txBody>
          <a:bodyPr wrap="none" anchor="ctr"/>
          <a:lstStyle/>
          <a:p>
            <a:endParaRPr lang="es-ES_tradnl" dirty="0">
              <a:solidFill>
                <a:prstClr val="white"/>
              </a:solidFill>
            </a:endParaRPr>
          </a:p>
        </p:txBody>
      </p:sp>
      <p:sp>
        <p:nvSpPr>
          <p:cNvPr id="13" name="TextBox 12"/>
          <p:cNvSpPr txBox="1"/>
          <p:nvPr/>
        </p:nvSpPr>
        <p:spPr>
          <a:xfrm>
            <a:off x="88638" y="6364107"/>
            <a:ext cx="7666038" cy="398070"/>
          </a:xfrm>
          <a:prstGeom prst="rect">
            <a:avLst/>
          </a:prstGeom>
          <a:noFill/>
        </p:spPr>
        <p:txBody>
          <a:bodyPr wrap="square" lIns="0" tIns="0" rIns="0" bIns="0" rtlCol="0" anchor="b" anchorCtr="0">
            <a:noAutofit/>
          </a:bodyPr>
          <a:lstStyle/>
          <a:p>
            <a:r>
              <a:rPr lang="ru" sz="1100" b="0" i="0" dirty="0" smtClean="0">
                <a:solidFill>
                  <a:srgbClr val="002060"/>
                </a:solidFill>
              </a:rPr>
              <a:t>Freynhagen R, Baron R. </a:t>
            </a:r>
            <a:r>
              <a:rPr lang="ru" sz="1100" b="0" i="1" dirty="0" smtClean="0">
                <a:solidFill>
                  <a:srgbClr val="002060"/>
                </a:solidFill>
              </a:rPr>
              <a:t>Curr Pain Headache Rep </a:t>
            </a:r>
            <a:r>
              <a:rPr lang="ru" sz="1100" b="0" i="0" dirty="0" smtClean="0">
                <a:solidFill>
                  <a:srgbClr val="002060"/>
                </a:solidFill>
              </a:rPr>
              <a:t>2009; 13(3):185-90</a:t>
            </a:r>
            <a:r>
              <a:rPr lang="ru" sz="1100" b="0" i="1" dirty="0" smtClean="0">
                <a:solidFill>
                  <a:srgbClr val="002060"/>
                </a:solidFill>
              </a:rPr>
              <a:t>.</a:t>
            </a:r>
          </a:p>
        </p:txBody>
      </p:sp>
    </p:spTree>
    <p:extLst>
      <p:ext uri="{BB962C8B-B14F-4D97-AF65-F5344CB8AC3E}">
        <p14:creationId xmlns:p14="http://schemas.microsoft.com/office/powerpoint/2010/main" xmlns="" val="1159964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 sz="4400" b="0" i="0" dirty="0" smtClean="0">
                <a:solidFill>
                  <a:srgbClr val="002060"/>
                </a:solidFill>
              </a:rPr>
              <a:t>Невропатический </a:t>
            </a:r>
            <a:r>
              <a:rPr lang="ru" sz="4400" b="0" i="0" dirty="0" smtClean="0">
                <a:solidFill>
                  <a:srgbClr val="002060"/>
                </a:solidFill>
              </a:rPr>
              <a:t>компонент </a:t>
            </a:r>
            <a:r>
              <a:rPr lang="es" sz="4400" dirty="0" smtClean="0"/>
              <a:t/>
            </a:r>
            <a:br>
              <a:rPr lang="es" sz="4400" dirty="0" smtClean="0"/>
            </a:br>
            <a:r>
              <a:rPr lang="ru" sz="4400" b="0" i="0" dirty="0" smtClean="0">
                <a:solidFill>
                  <a:srgbClr val="002060"/>
                </a:solidFill>
              </a:rPr>
              <a:t>БНС</a:t>
            </a:r>
            <a:endParaRPr lang="ru" sz="4400" b="0" i="0" dirty="0" smtClean="0">
              <a:solidFill>
                <a:srgbClr val="002060"/>
              </a:solidFill>
            </a:endParaRPr>
          </a:p>
        </p:txBody>
      </p:sp>
      <p:sp>
        <p:nvSpPr>
          <p:cNvPr id="20482" name="5 Marcador de contenido"/>
          <p:cNvSpPr>
            <a:spLocks noGrp="1"/>
          </p:cNvSpPr>
          <p:nvPr>
            <p:ph idx="1"/>
          </p:nvPr>
        </p:nvSpPr>
        <p:spPr>
          <a:xfrm>
            <a:off x="280738" y="1855365"/>
            <a:ext cx="8686800" cy="4525963"/>
          </a:xfrm>
        </p:spPr>
        <p:txBody>
          <a:bodyPr>
            <a:noAutofit/>
          </a:bodyPr>
          <a:lstStyle/>
          <a:p>
            <a:pPr marL="0" indent="0">
              <a:spcBef>
                <a:spcPts val="1200"/>
              </a:spcBef>
              <a:spcAft>
                <a:spcPts val="600"/>
              </a:spcAft>
              <a:buSzPct val="90000"/>
              <a:buNone/>
            </a:pPr>
            <a:r>
              <a:rPr lang="ru" sz="2800" b="0" i="0" dirty="0" smtClean="0">
                <a:solidFill>
                  <a:srgbClr val="002060"/>
                </a:solidFill>
              </a:rPr>
              <a:t>Невропатический </a:t>
            </a:r>
            <a:r>
              <a:rPr lang="ru" sz="2800" b="0" i="0" dirty="0" smtClean="0">
                <a:solidFill>
                  <a:srgbClr val="002060"/>
                </a:solidFill>
              </a:rPr>
              <a:t>компонент </a:t>
            </a:r>
            <a:r>
              <a:rPr lang="ru" sz="2800" b="0" i="0" dirty="0" smtClean="0">
                <a:solidFill>
                  <a:srgbClr val="002060"/>
                </a:solidFill>
              </a:rPr>
              <a:t>БНС </a:t>
            </a:r>
            <a:r>
              <a:rPr lang="ru" sz="2800" b="0" i="0" dirty="0" smtClean="0">
                <a:solidFill>
                  <a:srgbClr val="002060"/>
                </a:solidFill>
              </a:rPr>
              <a:t>может быть вызван:</a:t>
            </a:r>
          </a:p>
          <a:p>
            <a:pPr marL="538163" lvl="1" indent="-211138">
              <a:spcBef>
                <a:spcPts val="0"/>
              </a:spcBef>
              <a:spcAft>
                <a:spcPts val="600"/>
              </a:spcAft>
              <a:buSzPct val="100000"/>
              <a:buFont typeface="Arial" pitchFamily="34" charset="0"/>
              <a:buChar char="•"/>
            </a:pPr>
            <a:r>
              <a:rPr lang="ru" sz="2400" b="0" i="0" dirty="0" smtClean="0">
                <a:solidFill>
                  <a:srgbClr val="002060"/>
                </a:solidFill>
              </a:rPr>
              <a:t>Ноцицептивной реиннервацией повреждений в пределах дегенеративного диска (</a:t>
            </a:r>
            <a:r>
              <a:rPr lang="ru" sz="2400" b="0" i="1" dirty="0" smtClean="0">
                <a:solidFill>
                  <a:srgbClr val="002060"/>
                </a:solidFill>
              </a:rPr>
              <a:t>локализованная </a:t>
            </a:r>
            <a:r>
              <a:rPr lang="ru" sz="2400" b="0" i="1" dirty="0" smtClean="0">
                <a:solidFill>
                  <a:srgbClr val="002060"/>
                </a:solidFill>
              </a:rPr>
              <a:t>невропатическая </a:t>
            </a:r>
            <a:r>
              <a:rPr lang="ru" sz="2400" b="0" i="1" dirty="0" smtClean="0">
                <a:solidFill>
                  <a:srgbClr val="002060"/>
                </a:solidFill>
              </a:rPr>
              <a:t>боль</a:t>
            </a:r>
            <a:r>
              <a:rPr lang="ru" sz="2400" b="0" i="0" dirty="0" smtClean="0">
                <a:solidFill>
                  <a:srgbClr val="002060"/>
                </a:solidFill>
              </a:rPr>
              <a:t>)</a:t>
            </a:r>
          </a:p>
          <a:p>
            <a:pPr marL="538163" lvl="1" indent="-211138">
              <a:spcBef>
                <a:spcPts val="0"/>
              </a:spcBef>
              <a:spcAft>
                <a:spcPts val="600"/>
              </a:spcAft>
              <a:buSzPct val="100000"/>
              <a:buFont typeface="Arial" pitchFamily="34" charset="0"/>
              <a:buChar char="•"/>
            </a:pPr>
            <a:r>
              <a:rPr lang="ru" sz="2400" b="0" i="0" dirty="0" smtClean="0">
                <a:solidFill>
                  <a:srgbClr val="002060"/>
                </a:solidFill>
              </a:rPr>
              <a:t>Механическим </a:t>
            </a:r>
            <a:r>
              <a:rPr lang="ru" sz="2400" b="0" i="0" dirty="0" smtClean="0">
                <a:solidFill>
                  <a:srgbClr val="002060"/>
                </a:solidFill>
              </a:rPr>
              <a:t>сдавлением спинномозгового корешка (</a:t>
            </a:r>
            <a:r>
              <a:rPr lang="ru" sz="2400" b="0" i="1" dirty="0" smtClean="0">
                <a:solidFill>
                  <a:srgbClr val="002060"/>
                </a:solidFill>
              </a:rPr>
              <a:t>механическая невропатическая </a:t>
            </a:r>
            <a:r>
              <a:rPr lang="ru" sz="2400" b="0" i="1" dirty="0" smtClean="0">
                <a:solidFill>
                  <a:srgbClr val="002060"/>
                </a:solidFill>
              </a:rPr>
              <a:t>боль </a:t>
            </a:r>
            <a:r>
              <a:rPr lang="ru" sz="2400" b="0" i="0" dirty="0" smtClean="0">
                <a:solidFill>
                  <a:srgbClr val="002060"/>
                </a:solidFill>
              </a:rPr>
              <a:t>)</a:t>
            </a:r>
            <a:endParaRPr lang="ru" sz="2400" b="0" i="0" dirty="0" smtClean="0">
              <a:solidFill>
                <a:srgbClr val="002060"/>
              </a:solidFill>
            </a:endParaRPr>
          </a:p>
          <a:p>
            <a:pPr marL="538163" lvl="1" indent="-211138">
              <a:spcBef>
                <a:spcPts val="0"/>
              </a:spcBef>
              <a:spcAft>
                <a:spcPts val="600"/>
              </a:spcAft>
              <a:buSzPct val="100000"/>
              <a:buFont typeface="Arial" pitchFamily="34" charset="0"/>
              <a:buChar char="•"/>
            </a:pPr>
            <a:r>
              <a:rPr lang="ru" sz="2400" b="0" i="0" dirty="0" smtClean="0">
                <a:solidFill>
                  <a:srgbClr val="002060"/>
                </a:solidFill>
              </a:rPr>
              <a:t>Высвобождением воспалительных медиаторов из дегенеративного диска, </a:t>
            </a:r>
            <a:r>
              <a:rPr lang="ru" sz="2400" b="0" i="0" dirty="0" smtClean="0">
                <a:solidFill>
                  <a:srgbClr val="002060"/>
                </a:solidFill>
              </a:rPr>
              <a:t>(</a:t>
            </a:r>
            <a:r>
              <a:rPr lang="ru" sz="2400" b="0" i="1" dirty="0" smtClean="0">
                <a:solidFill>
                  <a:srgbClr val="002060"/>
                </a:solidFill>
              </a:rPr>
              <a:t>воспалительная </a:t>
            </a:r>
            <a:r>
              <a:rPr lang="ru" sz="2400" b="0" i="0" dirty="0" smtClean="0">
                <a:solidFill>
                  <a:srgbClr val="002060"/>
                </a:solidFill>
              </a:rPr>
              <a:t> невропатическая боль), </a:t>
            </a:r>
            <a:r>
              <a:rPr lang="ru" sz="2400" b="0" i="0" dirty="0" smtClean="0">
                <a:solidFill>
                  <a:srgbClr val="002060"/>
                </a:solidFill>
              </a:rPr>
              <a:t>но без механического </a:t>
            </a:r>
            <a:r>
              <a:rPr lang="ru" sz="2400" b="0" i="0" dirty="0" smtClean="0">
                <a:solidFill>
                  <a:srgbClr val="002060"/>
                </a:solidFill>
              </a:rPr>
              <a:t>сдавления</a:t>
            </a:r>
            <a:endParaRPr lang="ru" sz="2400" b="0" i="0" dirty="0" smtClean="0">
              <a:solidFill>
                <a:srgbClr val="002060"/>
              </a:solidFill>
            </a:endParaRPr>
          </a:p>
        </p:txBody>
      </p:sp>
      <p:sp>
        <p:nvSpPr>
          <p:cNvPr id="5" name="Slide Number Placeholder 2"/>
          <p:cNvSpPr>
            <a:spLocks noGrp="1"/>
          </p:cNvSpPr>
          <p:nvPr>
            <p:ph type="sldNum" sz="quarter" idx="12"/>
          </p:nvPr>
        </p:nvSpPr>
        <p:spPr/>
        <p:txBody>
          <a:bodyPr/>
          <a:lstStyle/>
          <a:p>
            <a:pPr>
              <a:defRPr/>
            </a:pPr>
            <a:fld id="{DF872715-803E-4E5E-B3ED-B791142CDA22}" type="slidenum">
              <a:rPr lang="en-US" smtClean="0">
                <a:solidFill>
                  <a:prstClr val="black"/>
                </a:solidFill>
              </a:rPr>
              <a:pPr>
                <a:defRPr/>
              </a:pPr>
              <a:t>13</a:t>
            </a:fld>
            <a:endParaRPr lang="en-US" dirty="0">
              <a:solidFill>
                <a:prstClr val="black"/>
              </a:solidFill>
            </a:endParaRPr>
          </a:p>
        </p:txBody>
      </p:sp>
      <p:sp>
        <p:nvSpPr>
          <p:cNvPr id="7" name="TextBox 6"/>
          <p:cNvSpPr txBox="1"/>
          <p:nvPr/>
        </p:nvSpPr>
        <p:spPr>
          <a:xfrm>
            <a:off x="88638" y="6364107"/>
            <a:ext cx="7666038" cy="398070"/>
          </a:xfrm>
          <a:prstGeom prst="rect">
            <a:avLst/>
          </a:prstGeom>
          <a:noFill/>
        </p:spPr>
        <p:txBody>
          <a:bodyPr wrap="square" lIns="0" tIns="0" rIns="0" bIns="0" rtlCol="0" anchor="b" anchorCtr="0">
            <a:noAutofit/>
          </a:bodyPr>
          <a:lstStyle/>
          <a:p>
            <a:r>
              <a:rPr lang="ru" sz="1100" b="0" i="0" dirty="0" smtClean="0">
                <a:solidFill>
                  <a:srgbClr val="002060"/>
                </a:solidFill>
              </a:rPr>
              <a:t>Freynhagen R, Baron R. </a:t>
            </a:r>
            <a:r>
              <a:rPr lang="ru" sz="1100" b="0" i="1" dirty="0" smtClean="0">
                <a:solidFill>
                  <a:srgbClr val="002060"/>
                </a:solidFill>
              </a:rPr>
              <a:t>Curr Pain Headache Rep </a:t>
            </a:r>
            <a:r>
              <a:rPr lang="ru" sz="1100" b="0" i="0" dirty="0" smtClean="0">
                <a:solidFill>
                  <a:srgbClr val="002060"/>
                </a:solidFill>
              </a:rPr>
              <a:t>2009; 13(3):185-90</a:t>
            </a:r>
            <a:r>
              <a:rPr lang="ru" sz="1100" b="0" i="1" dirty="0" smtClean="0">
                <a:solidFill>
                  <a:srgbClr val="002060"/>
                </a:solidFill>
              </a:rPr>
              <a:t>.</a:t>
            </a:r>
          </a:p>
        </p:txBody>
      </p:sp>
    </p:spTree>
    <p:extLst>
      <p:ext uri="{BB962C8B-B14F-4D97-AF65-F5344CB8AC3E}">
        <p14:creationId xmlns:p14="http://schemas.microsoft.com/office/powerpoint/2010/main" xmlns="" val="27632192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Вопрос для обсуждения</a:t>
            </a:r>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14</a:t>
            </a:fld>
            <a:endParaRPr lang="en-CA"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rcRect l="2489" t="3435" r="-2489" b="19701"/>
          <a:stretch>
            <a:fillRect/>
          </a:stretch>
        </p:blipFill>
        <p:spPr bwMode="auto">
          <a:xfrm>
            <a:off x="1828800" y="1228725"/>
            <a:ext cx="5486400"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p:cNvSpPr/>
          <p:nvPr/>
        </p:nvSpPr>
        <p:spPr>
          <a:xfrm>
            <a:off x="1152525" y="2824163"/>
            <a:ext cx="6867525" cy="2016125"/>
          </a:xfrm>
          <a:prstGeom prst="roundRect">
            <a:avLst/>
          </a:prstGeom>
          <a:noFill/>
          <a:ln w="25400" cap="flat" cmpd="sng" algn="ctr">
            <a:noFill/>
            <a:prstDash val="solid"/>
          </a:ln>
          <a:effectLst/>
        </p:spPr>
        <p:txBody>
          <a:bodyPr anchor="ctr">
            <a:normAutofit fontScale="92500"/>
          </a:bodyPr>
          <a:lstStyle/>
          <a:p>
            <a:pPr algn="ctr" fontAlgn="auto">
              <a:lnSpc>
                <a:spcPct val="80000"/>
              </a:lnSpc>
              <a:spcBef>
                <a:spcPct val="20000"/>
              </a:spcBef>
              <a:spcAft>
                <a:spcPts val="0"/>
              </a:spcAft>
              <a:buClr>
                <a:srgbClr val="0092FF"/>
              </a:buClr>
              <a:defRPr/>
            </a:pPr>
            <a:r>
              <a:rPr lang="ru" sz="4000" b="1" cap="small" dirty="0" smtClean="0">
                <a:solidFill>
                  <a:srgbClr val="0043C8"/>
                </a:solidFill>
              </a:rPr>
              <a:t>с</a:t>
            </a:r>
            <a:r>
              <a:rPr lang="ru" sz="4000" b="1" i="0" cap="small" dirty="0" smtClean="0">
                <a:solidFill>
                  <a:srgbClr val="0043C8"/>
                </a:solidFill>
              </a:rPr>
              <a:t>колько времени нужно большинству ваших пациентов, чтобы </a:t>
            </a:r>
            <a:r>
              <a:rPr lang="ru" sz="4000" b="1" cap="small" dirty="0" smtClean="0">
                <a:solidFill>
                  <a:srgbClr val="0043C8"/>
                </a:solidFill>
              </a:rPr>
              <a:t>справиться с бнс</a:t>
            </a:r>
            <a:r>
              <a:rPr lang="ru" sz="4000" b="1" i="0" cap="small" dirty="0" smtClean="0">
                <a:solidFill>
                  <a:srgbClr val="0043C8"/>
                </a:solidFill>
              </a:rPr>
              <a:t>?</a:t>
            </a:r>
            <a:endParaRPr lang="ru" sz="4000" b="1" i="0" cap="small" dirty="0" smtClean="0">
              <a:solidFill>
                <a:srgbClr val="0043C8"/>
              </a:solidFill>
            </a:endParaRPr>
          </a:p>
        </p:txBody>
      </p:sp>
      <p:sp>
        <p:nvSpPr>
          <p:cNvPr id="10"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smtClean="0"/>
              <a:t/>
            </a:r>
            <a:br>
              <a:rPr lang="en-CA" smtClean="0"/>
            </a:br>
            <a:fld id="{0818CAAA-595C-40BF-BDA9-176ED7A49E95}" type="slidenum">
              <a:rPr lang="en-CA" smtClean="0"/>
              <a:pPr>
                <a:defRPr/>
              </a:pPr>
              <a:t>14</a:t>
            </a:fld>
            <a:endParaRPr lang="en-CA" dirty="0"/>
          </a:p>
        </p:txBody>
      </p:sp>
    </p:spTree>
    <p:extLst>
      <p:ext uri="{BB962C8B-B14F-4D97-AF65-F5344CB8AC3E}">
        <p14:creationId xmlns:p14="http://schemas.microsoft.com/office/powerpoint/2010/main" xmlns="" val="4015565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p:cNvSpPr>
          <p:nvPr/>
        </p:nvSpPr>
        <p:spPr bwMode="auto">
          <a:xfrm>
            <a:off x="1793024" y="1675572"/>
            <a:ext cx="5775225" cy="3900665"/>
          </a:xfrm>
          <a:custGeom>
            <a:avLst/>
            <a:gdLst>
              <a:gd name="T0" fmla="*/ 0 w 4340"/>
              <a:gd name="T1" fmla="*/ 0 h 3118"/>
              <a:gd name="T2" fmla="*/ 0 w 4340"/>
              <a:gd name="T3" fmla="*/ 4949825 h 3118"/>
              <a:gd name="T4" fmla="*/ 7046912 w 4340"/>
              <a:gd name="T5" fmla="*/ 4949825 h 3118"/>
              <a:gd name="T6" fmla="*/ 0 60000 65536"/>
              <a:gd name="T7" fmla="*/ 0 60000 65536"/>
              <a:gd name="T8" fmla="*/ 0 60000 65536"/>
            </a:gdLst>
            <a:ahLst/>
            <a:cxnLst>
              <a:cxn ang="T6">
                <a:pos x="T0" y="T1"/>
              </a:cxn>
              <a:cxn ang="T7">
                <a:pos x="T2" y="T3"/>
              </a:cxn>
              <a:cxn ang="T8">
                <a:pos x="T4" y="T5"/>
              </a:cxn>
            </a:cxnLst>
            <a:rect l="0" t="0" r="r" b="b"/>
            <a:pathLst>
              <a:path w="4340" h="3118">
                <a:moveTo>
                  <a:pt x="0" y="0"/>
                </a:moveTo>
                <a:lnTo>
                  <a:pt x="0" y="3118"/>
                </a:lnTo>
                <a:lnTo>
                  <a:pt x="4340" y="3118"/>
                </a:lnTo>
              </a:path>
            </a:pathLst>
          </a:custGeom>
          <a:noFill/>
          <a:ln w="28575" cap="flat" cmpd="sng">
            <a:solidFill>
              <a:schemeClr val="bg1"/>
            </a:solidFill>
            <a:prstDash val="solid"/>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grpSp>
        <p:nvGrpSpPr>
          <p:cNvPr id="16387" name="Group 3"/>
          <p:cNvGrpSpPr>
            <a:grpSpLocks/>
          </p:cNvGrpSpPr>
          <p:nvPr/>
        </p:nvGrpSpPr>
        <p:grpSpPr bwMode="auto">
          <a:xfrm>
            <a:off x="1664223" y="2461563"/>
            <a:ext cx="128801" cy="3114676"/>
            <a:chOff x="626" y="1233"/>
            <a:chExt cx="129" cy="2342"/>
          </a:xfrm>
        </p:grpSpPr>
        <p:sp>
          <p:nvSpPr>
            <p:cNvPr id="16413" name="Line 4"/>
            <p:cNvSpPr>
              <a:spLocks noChangeShapeType="1"/>
            </p:cNvSpPr>
            <p:nvPr/>
          </p:nvSpPr>
          <p:spPr bwMode="auto">
            <a:xfrm>
              <a:off x="626" y="3575"/>
              <a:ext cx="129"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14" name="Line 5"/>
            <p:cNvSpPr>
              <a:spLocks noChangeShapeType="1"/>
            </p:cNvSpPr>
            <p:nvPr/>
          </p:nvSpPr>
          <p:spPr bwMode="auto">
            <a:xfrm>
              <a:off x="626" y="3106"/>
              <a:ext cx="129"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15" name="Line 6"/>
            <p:cNvSpPr>
              <a:spLocks noChangeShapeType="1"/>
            </p:cNvSpPr>
            <p:nvPr/>
          </p:nvSpPr>
          <p:spPr bwMode="auto">
            <a:xfrm>
              <a:off x="626" y="2638"/>
              <a:ext cx="129"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16" name="Line 7"/>
            <p:cNvSpPr>
              <a:spLocks noChangeShapeType="1"/>
            </p:cNvSpPr>
            <p:nvPr/>
          </p:nvSpPr>
          <p:spPr bwMode="auto">
            <a:xfrm>
              <a:off x="626" y="2169"/>
              <a:ext cx="129"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17" name="Line 8"/>
            <p:cNvSpPr>
              <a:spLocks noChangeShapeType="1"/>
            </p:cNvSpPr>
            <p:nvPr/>
          </p:nvSpPr>
          <p:spPr bwMode="auto">
            <a:xfrm>
              <a:off x="626" y="1701"/>
              <a:ext cx="129"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18" name="Line 9"/>
            <p:cNvSpPr>
              <a:spLocks noChangeShapeType="1"/>
            </p:cNvSpPr>
            <p:nvPr/>
          </p:nvSpPr>
          <p:spPr bwMode="auto">
            <a:xfrm>
              <a:off x="626" y="1233"/>
              <a:ext cx="129"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grpSp>
      <p:grpSp>
        <p:nvGrpSpPr>
          <p:cNvPr id="16388" name="Group 10"/>
          <p:cNvGrpSpPr>
            <a:grpSpLocks/>
          </p:cNvGrpSpPr>
          <p:nvPr/>
        </p:nvGrpSpPr>
        <p:grpSpPr bwMode="auto">
          <a:xfrm>
            <a:off x="1793024" y="5577568"/>
            <a:ext cx="5426552" cy="158261"/>
            <a:chOff x="755" y="3576"/>
            <a:chExt cx="4171" cy="258"/>
          </a:xfrm>
        </p:grpSpPr>
        <p:sp>
          <p:nvSpPr>
            <p:cNvPr id="16404" name="Line 11"/>
            <p:cNvSpPr>
              <a:spLocks noChangeShapeType="1"/>
            </p:cNvSpPr>
            <p:nvPr/>
          </p:nvSpPr>
          <p:spPr bwMode="auto">
            <a:xfrm>
              <a:off x="755" y="357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05" name="Line 12"/>
            <p:cNvSpPr>
              <a:spLocks noChangeShapeType="1"/>
            </p:cNvSpPr>
            <p:nvPr/>
          </p:nvSpPr>
          <p:spPr bwMode="auto">
            <a:xfrm>
              <a:off x="1241" y="357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06" name="Line 13"/>
            <p:cNvSpPr>
              <a:spLocks noChangeShapeType="1"/>
            </p:cNvSpPr>
            <p:nvPr/>
          </p:nvSpPr>
          <p:spPr bwMode="auto">
            <a:xfrm>
              <a:off x="1728" y="357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07" name="Line 14"/>
            <p:cNvSpPr>
              <a:spLocks noChangeShapeType="1"/>
            </p:cNvSpPr>
            <p:nvPr/>
          </p:nvSpPr>
          <p:spPr bwMode="auto">
            <a:xfrm>
              <a:off x="2214" y="357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08" name="Line 15"/>
            <p:cNvSpPr>
              <a:spLocks noChangeShapeType="1"/>
            </p:cNvSpPr>
            <p:nvPr/>
          </p:nvSpPr>
          <p:spPr bwMode="auto">
            <a:xfrm>
              <a:off x="2701" y="357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09" name="Line 16"/>
            <p:cNvSpPr>
              <a:spLocks noChangeShapeType="1"/>
            </p:cNvSpPr>
            <p:nvPr/>
          </p:nvSpPr>
          <p:spPr bwMode="auto">
            <a:xfrm>
              <a:off x="3188" y="357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10" name="Line 17"/>
            <p:cNvSpPr>
              <a:spLocks noChangeShapeType="1"/>
            </p:cNvSpPr>
            <p:nvPr/>
          </p:nvSpPr>
          <p:spPr bwMode="auto">
            <a:xfrm>
              <a:off x="3674" y="360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11" name="Line 18"/>
            <p:cNvSpPr>
              <a:spLocks noChangeShapeType="1"/>
            </p:cNvSpPr>
            <p:nvPr/>
          </p:nvSpPr>
          <p:spPr bwMode="auto">
            <a:xfrm>
              <a:off x="4191" y="357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12" name="Line 19"/>
            <p:cNvSpPr>
              <a:spLocks noChangeShapeType="1"/>
            </p:cNvSpPr>
            <p:nvPr/>
          </p:nvSpPr>
          <p:spPr bwMode="auto">
            <a:xfrm>
              <a:off x="4926" y="3576"/>
              <a:ext cx="0" cy="22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grpSp>
      <p:grpSp>
        <p:nvGrpSpPr>
          <p:cNvPr id="16389" name="Group 20"/>
          <p:cNvGrpSpPr>
            <a:grpSpLocks/>
          </p:cNvGrpSpPr>
          <p:nvPr/>
        </p:nvGrpSpPr>
        <p:grpSpPr bwMode="auto">
          <a:xfrm>
            <a:off x="5168935" y="5497773"/>
            <a:ext cx="195153" cy="210128"/>
            <a:chOff x="2830" y="2046"/>
            <a:chExt cx="150" cy="158"/>
          </a:xfrm>
        </p:grpSpPr>
        <p:sp useBgFill="1">
          <p:nvSpPr>
            <p:cNvPr id="16401" name="Freeform 21"/>
            <p:cNvSpPr>
              <a:spLocks/>
            </p:cNvSpPr>
            <p:nvPr/>
          </p:nvSpPr>
          <p:spPr bwMode="auto">
            <a:xfrm>
              <a:off x="2832" y="2056"/>
              <a:ext cx="140" cy="140"/>
            </a:xfrm>
            <a:custGeom>
              <a:avLst/>
              <a:gdLst>
                <a:gd name="T0" fmla="*/ 0 w 140"/>
                <a:gd name="T1" fmla="*/ 140 h 140"/>
                <a:gd name="T2" fmla="*/ 76 w 140"/>
                <a:gd name="T3" fmla="*/ 140 h 140"/>
                <a:gd name="T4" fmla="*/ 140 w 140"/>
                <a:gd name="T5" fmla="*/ 0 h 140"/>
                <a:gd name="T6" fmla="*/ 68 w 140"/>
                <a:gd name="T7" fmla="*/ 0 h 140"/>
                <a:gd name="T8" fmla="*/ 0 w 140"/>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0">
                  <a:moveTo>
                    <a:pt x="0" y="140"/>
                  </a:moveTo>
                  <a:lnTo>
                    <a:pt x="76" y="140"/>
                  </a:lnTo>
                  <a:lnTo>
                    <a:pt x="140" y="0"/>
                  </a:lnTo>
                  <a:lnTo>
                    <a:pt x="68" y="0"/>
                  </a:lnTo>
                  <a:lnTo>
                    <a:pt x="0" y="140"/>
                  </a:lnTo>
                  <a:close/>
                </a:path>
              </a:pathLst>
            </a:custGeom>
            <a:ln>
              <a:noFill/>
            </a:ln>
            <a:effectLst/>
            <a:extLst>
              <a:ext uri="{91240B29-F687-4F45-9708-019B960494DF}">
                <a14:hiddenLine xmlns:a14="http://schemas.microsoft.com/office/drawing/2010/main" xmlns="" w="19050" cap="flat" cmpd="sng">
                  <a:solidFill>
                    <a:srgbClr val="00FF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02" name="Line 22"/>
            <p:cNvSpPr>
              <a:spLocks noChangeShapeType="1"/>
            </p:cNvSpPr>
            <p:nvPr/>
          </p:nvSpPr>
          <p:spPr bwMode="auto">
            <a:xfrm flipH="1">
              <a:off x="2830" y="2046"/>
              <a:ext cx="80" cy="158"/>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03" name="Line 23"/>
            <p:cNvSpPr>
              <a:spLocks noChangeShapeType="1"/>
            </p:cNvSpPr>
            <p:nvPr/>
          </p:nvSpPr>
          <p:spPr bwMode="auto">
            <a:xfrm flipH="1">
              <a:off x="2900" y="2046"/>
              <a:ext cx="80" cy="158"/>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grpSp>
      <p:grpSp>
        <p:nvGrpSpPr>
          <p:cNvPr id="16390" name="Group 24"/>
          <p:cNvGrpSpPr>
            <a:grpSpLocks/>
          </p:cNvGrpSpPr>
          <p:nvPr/>
        </p:nvGrpSpPr>
        <p:grpSpPr bwMode="auto">
          <a:xfrm>
            <a:off x="6660232" y="5497773"/>
            <a:ext cx="195153" cy="210128"/>
            <a:chOff x="2830" y="2046"/>
            <a:chExt cx="150" cy="158"/>
          </a:xfrm>
        </p:grpSpPr>
        <p:sp useBgFill="1">
          <p:nvSpPr>
            <p:cNvPr id="16398" name="Freeform 25"/>
            <p:cNvSpPr>
              <a:spLocks/>
            </p:cNvSpPr>
            <p:nvPr/>
          </p:nvSpPr>
          <p:spPr bwMode="auto">
            <a:xfrm>
              <a:off x="2832" y="2056"/>
              <a:ext cx="140" cy="140"/>
            </a:xfrm>
            <a:custGeom>
              <a:avLst/>
              <a:gdLst>
                <a:gd name="T0" fmla="*/ 0 w 140"/>
                <a:gd name="T1" fmla="*/ 140 h 140"/>
                <a:gd name="T2" fmla="*/ 76 w 140"/>
                <a:gd name="T3" fmla="*/ 140 h 140"/>
                <a:gd name="T4" fmla="*/ 140 w 140"/>
                <a:gd name="T5" fmla="*/ 0 h 140"/>
                <a:gd name="T6" fmla="*/ 68 w 140"/>
                <a:gd name="T7" fmla="*/ 0 h 140"/>
                <a:gd name="T8" fmla="*/ 0 w 140"/>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0">
                  <a:moveTo>
                    <a:pt x="0" y="140"/>
                  </a:moveTo>
                  <a:lnTo>
                    <a:pt x="76" y="140"/>
                  </a:lnTo>
                  <a:lnTo>
                    <a:pt x="140" y="0"/>
                  </a:lnTo>
                  <a:lnTo>
                    <a:pt x="68" y="0"/>
                  </a:lnTo>
                  <a:lnTo>
                    <a:pt x="0" y="140"/>
                  </a:lnTo>
                  <a:close/>
                </a:path>
              </a:pathLst>
            </a:custGeom>
            <a:ln>
              <a:noFill/>
            </a:ln>
            <a:effectLst/>
            <a:extLst>
              <a:ext uri="{91240B29-F687-4F45-9708-019B960494DF}">
                <a14:hiddenLine xmlns:a14="http://schemas.microsoft.com/office/drawing/2010/main" xmlns="" w="19050" cap="flat" cmpd="sng">
                  <a:solidFill>
                    <a:srgbClr val="00FF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399" name="Line 26"/>
            <p:cNvSpPr>
              <a:spLocks noChangeShapeType="1"/>
            </p:cNvSpPr>
            <p:nvPr/>
          </p:nvSpPr>
          <p:spPr bwMode="auto">
            <a:xfrm flipH="1">
              <a:off x="2830" y="2046"/>
              <a:ext cx="80" cy="158"/>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400" name="Line 27"/>
            <p:cNvSpPr>
              <a:spLocks noChangeShapeType="1"/>
            </p:cNvSpPr>
            <p:nvPr/>
          </p:nvSpPr>
          <p:spPr bwMode="auto">
            <a:xfrm flipH="1">
              <a:off x="2900" y="2046"/>
              <a:ext cx="80" cy="158"/>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grpSp>
      <p:sp>
        <p:nvSpPr>
          <p:cNvPr id="16391" name="Freeform 28"/>
          <p:cNvSpPr>
            <a:spLocks/>
          </p:cNvSpPr>
          <p:nvPr/>
        </p:nvSpPr>
        <p:spPr bwMode="auto">
          <a:xfrm>
            <a:off x="1945243" y="2387088"/>
            <a:ext cx="5507216" cy="2748947"/>
          </a:xfrm>
          <a:custGeom>
            <a:avLst/>
            <a:gdLst>
              <a:gd name="T0" fmla="*/ 77788 w 4233"/>
              <a:gd name="T1" fmla="*/ 0 h 2067"/>
              <a:gd name="T2" fmla="*/ 1768475 w 4233"/>
              <a:gd name="T3" fmla="*/ 2854325 h 2067"/>
              <a:gd name="T4" fmla="*/ 6719888 w 4233"/>
              <a:gd name="T5" fmla="*/ 3189287 h 2067"/>
              <a:gd name="T6" fmla="*/ 0 60000 65536"/>
              <a:gd name="T7" fmla="*/ 0 60000 65536"/>
              <a:gd name="T8" fmla="*/ 0 60000 65536"/>
            </a:gdLst>
            <a:ahLst/>
            <a:cxnLst>
              <a:cxn ang="T6">
                <a:pos x="T0" y="T1"/>
              </a:cxn>
              <a:cxn ang="T7">
                <a:pos x="T2" y="T3"/>
              </a:cxn>
              <a:cxn ang="T8">
                <a:pos x="T4" y="T5"/>
              </a:cxn>
            </a:cxnLst>
            <a:rect l="0" t="0" r="r" b="b"/>
            <a:pathLst>
              <a:path w="4233" h="2067">
                <a:moveTo>
                  <a:pt x="49" y="0"/>
                </a:moveTo>
                <a:cubicBezTo>
                  <a:pt x="0" y="1011"/>
                  <a:pt x="111" y="1473"/>
                  <a:pt x="1114" y="1798"/>
                </a:cubicBezTo>
                <a:cubicBezTo>
                  <a:pt x="1936" y="2067"/>
                  <a:pt x="3583" y="1965"/>
                  <a:pt x="4233" y="2009"/>
                </a:cubicBezTo>
              </a:path>
            </a:pathLst>
          </a:custGeom>
          <a:noFill/>
          <a:ln w="57150" cap="flat" cmpd="sng">
            <a:solidFill>
              <a:srgbClr val="00FF00"/>
            </a:solidFill>
            <a:prstDash val="solid"/>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dirty="0">
              <a:solidFill>
                <a:prstClr val="white"/>
              </a:solidFill>
            </a:endParaRPr>
          </a:p>
        </p:txBody>
      </p:sp>
      <p:sp>
        <p:nvSpPr>
          <p:cNvPr id="16392" name="Text Box 29"/>
          <p:cNvSpPr txBox="1">
            <a:spLocks noChangeArrowheads="1"/>
          </p:cNvSpPr>
          <p:nvPr/>
        </p:nvSpPr>
        <p:spPr bwMode="auto">
          <a:xfrm>
            <a:off x="1065803" y="2255425"/>
            <a:ext cx="612732" cy="2968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105000"/>
              </a:lnSpc>
              <a:spcBef>
                <a:spcPct val="17000"/>
              </a:spcBef>
            </a:pPr>
            <a:r>
              <a:rPr lang="ru" sz="2000" b="1" i="0" dirty="0" smtClean="0">
                <a:solidFill>
                  <a:srgbClr val="000000"/>
                </a:solidFill>
              </a:rPr>
              <a:t>100</a:t>
            </a:r>
          </a:p>
          <a:p>
            <a:pPr algn="r" eaLnBrk="1" hangingPunct="1">
              <a:lnSpc>
                <a:spcPct val="105000"/>
              </a:lnSpc>
              <a:spcBef>
                <a:spcPct val="17000"/>
              </a:spcBef>
            </a:pPr>
            <a:endParaRPr lang="en-CA" sz="1400" b="1" dirty="0" smtClean="0">
              <a:solidFill>
                <a:prstClr val="black"/>
              </a:solidFill>
            </a:endParaRPr>
          </a:p>
          <a:p>
            <a:pPr algn="r" eaLnBrk="1" hangingPunct="1">
              <a:lnSpc>
                <a:spcPct val="105000"/>
              </a:lnSpc>
              <a:spcBef>
                <a:spcPct val="17000"/>
              </a:spcBef>
            </a:pPr>
            <a:r>
              <a:rPr lang="ru" sz="2000" b="1" i="0" dirty="0" smtClean="0">
                <a:solidFill>
                  <a:srgbClr val="000000"/>
                </a:solidFill>
              </a:rPr>
              <a:t>80</a:t>
            </a:r>
          </a:p>
          <a:p>
            <a:pPr algn="r" eaLnBrk="1" hangingPunct="1">
              <a:lnSpc>
                <a:spcPct val="105000"/>
              </a:lnSpc>
              <a:spcBef>
                <a:spcPct val="17000"/>
              </a:spcBef>
            </a:pPr>
            <a:endParaRPr lang="en-CA" sz="1200" b="1" dirty="0" smtClean="0">
              <a:solidFill>
                <a:prstClr val="black"/>
              </a:solidFill>
            </a:endParaRPr>
          </a:p>
          <a:p>
            <a:pPr algn="r" eaLnBrk="1" hangingPunct="1">
              <a:lnSpc>
                <a:spcPct val="105000"/>
              </a:lnSpc>
              <a:spcBef>
                <a:spcPct val="17000"/>
              </a:spcBef>
            </a:pPr>
            <a:r>
              <a:rPr lang="ru" sz="2000" b="1" i="0" dirty="0" smtClean="0">
                <a:solidFill>
                  <a:srgbClr val="000000"/>
                </a:solidFill>
              </a:rPr>
              <a:t>60</a:t>
            </a:r>
          </a:p>
          <a:p>
            <a:pPr algn="r" eaLnBrk="1" hangingPunct="1">
              <a:lnSpc>
                <a:spcPct val="105000"/>
              </a:lnSpc>
              <a:spcBef>
                <a:spcPct val="17000"/>
              </a:spcBef>
            </a:pPr>
            <a:endParaRPr lang="en-CA" sz="1200" b="1" dirty="0" smtClean="0">
              <a:solidFill>
                <a:prstClr val="black"/>
              </a:solidFill>
            </a:endParaRPr>
          </a:p>
          <a:p>
            <a:pPr algn="r" eaLnBrk="1" hangingPunct="1">
              <a:lnSpc>
                <a:spcPct val="105000"/>
              </a:lnSpc>
              <a:spcBef>
                <a:spcPct val="17000"/>
              </a:spcBef>
            </a:pPr>
            <a:r>
              <a:rPr lang="ru" sz="2000" b="1" i="0" dirty="0" smtClean="0">
                <a:solidFill>
                  <a:srgbClr val="000000"/>
                </a:solidFill>
              </a:rPr>
              <a:t>40</a:t>
            </a:r>
          </a:p>
          <a:p>
            <a:pPr algn="r" eaLnBrk="1" hangingPunct="1">
              <a:lnSpc>
                <a:spcPct val="105000"/>
              </a:lnSpc>
              <a:spcBef>
                <a:spcPct val="17000"/>
              </a:spcBef>
            </a:pPr>
            <a:endParaRPr lang="en-CA" sz="1400" b="1" dirty="0" smtClean="0">
              <a:solidFill>
                <a:prstClr val="black"/>
              </a:solidFill>
            </a:endParaRPr>
          </a:p>
          <a:p>
            <a:pPr algn="r" eaLnBrk="1" hangingPunct="1">
              <a:lnSpc>
                <a:spcPct val="105000"/>
              </a:lnSpc>
              <a:spcBef>
                <a:spcPct val="17000"/>
              </a:spcBef>
            </a:pPr>
            <a:r>
              <a:rPr lang="ru" sz="2000" b="1" i="0" dirty="0" smtClean="0">
                <a:solidFill>
                  <a:srgbClr val="000000"/>
                </a:solidFill>
              </a:rPr>
              <a:t>20</a:t>
            </a:r>
          </a:p>
        </p:txBody>
      </p:sp>
      <p:sp>
        <p:nvSpPr>
          <p:cNvPr id="16393" name="Text Box 30"/>
          <p:cNvSpPr txBox="1">
            <a:spLocks noChangeArrowheads="1"/>
          </p:cNvSpPr>
          <p:nvPr/>
        </p:nvSpPr>
        <p:spPr bwMode="auto">
          <a:xfrm>
            <a:off x="1910688" y="5807645"/>
            <a:ext cx="5860614"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7000"/>
              </a:spcBef>
            </a:pPr>
            <a:r>
              <a:rPr lang="ru" sz="2000" b="1" i="0" dirty="0" smtClean="0">
                <a:solidFill>
                  <a:srgbClr val="000000"/>
                </a:solidFill>
              </a:rPr>
              <a:t>20    40     60     80    100    40    180      300</a:t>
            </a:r>
          </a:p>
        </p:txBody>
      </p:sp>
      <p:sp>
        <p:nvSpPr>
          <p:cNvPr id="16394" name="Text Box 31"/>
          <p:cNvSpPr txBox="1">
            <a:spLocks noChangeArrowheads="1"/>
          </p:cNvSpPr>
          <p:nvPr/>
        </p:nvSpPr>
        <p:spPr bwMode="auto">
          <a:xfrm>
            <a:off x="4245819" y="6204231"/>
            <a:ext cx="1702902" cy="393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7000"/>
              </a:spcBef>
            </a:pPr>
            <a:r>
              <a:rPr lang="ru" sz="2000" b="1" i="0" dirty="0" smtClean="0">
                <a:solidFill>
                  <a:srgbClr val="000000"/>
                </a:solidFill>
              </a:rPr>
              <a:t>Время (дни) </a:t>
            </a:r>
          </a:p>
        </p:txBody>
      </p:sp>
      <p:sp>
        <p:nvSpPr>
          <p:cNvPr id="16395" name="Text Box 32"/>
          <p:cNvSpPr txBox="1">
            <a:spLocks noChangeArrowheads="1"/>
          </p:cNvSpPr>
          <p:nvPr/>
        </p:nvSpPr>
        <p:spPr bwMode="auto">
          <a:xfrm rot="16200000">
            <a:off x="65333" y="3509809"/>
            <a:ext cx="1552028" cy="393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00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7000"/>
              </a:spcBef>
            </a:pPr>
            <a:r>
              <a:rPr lang="ru" sz="2000" b="1" i="0" dirty="0" smtClean="0">
                <a:solidFill>
                  <a:srgbClr val="000000"/>
                </a:solidFill>
              </a:rPr>
              <a:t>% случаев</a:t>
            </a:r>
          </a:p>
        </p:txBody>
      </p:sp>
      <p:sp>
        <p:nvSpPr>
          <p:cNvPr id="16396" name="Text Box 33"/>
          <p:cNvSpPr txBox="1">
            <a:spLocks noChangeArrowheads="1"/>
          </p:cNvSpPr>
          <p:nvPr/>
        </p:nvSpPr>
        <p:spPr bwMode="auto">
          <a:xfrm>
            <a:off x="2129857" y="1352408"/>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sz="3600" dirty="0">
              <a:solidFill>
                <a:prstClr val="black"/>
              </a:solidFill>
            </a:endParaRPr>
          </a:p>
        </p:txBody>
      </p:sp>
      <p:sp>
        <p:nvSpPr>
          <p:cNvPr id="16397" name="Text Box 34"/>
          <p:cNvSpPr txBox="1">
            <a:spLocks noChangeArrowheads="1"/>
          </p:cNvSpPr>
          <p:nvPr/>
        </p:nvSpPr>
        <p:spPr bwMode="auto">
          <a:xfrm>
            <a:off x="3151570" y="2225618"/>
            <a:ext cx="5448286" cy="1277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200"/>
              </a:spcAft>
            </a:pPr>
            <a:r>
              <a:rPr lang="ru" sz="1800" b="1" i="0" dirty="0" smtClean="0">
                <a:solidFill>
                  <a:srgbClr val="002060"/>
                </a:solidFill>
              </a:rPr>
              <a:t>В большинстве случаев </a:t>
            </a:r>
            <a:r>
              <a:rPr lang="ru" sz="1800" b="1" i="0" dirty="0" smtClean="0">
                <a:solidFill>
                  <a:srgbClr val="002060"/>
                </a:solidFill>
              </a:rPr>
              <a:t>БНС </a:t>
            </a:r>
            <a:r>
              <a:rPr lang="ru" sz="1800" b="1" i="0" dirty="0" smtClean="0">
                <a:solidFill>
                  <a:srgbClr val="002060"/>
                </a:solidFill>
              </a:rPr>
              <a:t>является:</a:t>
            </a:r>
          </a:p>
          <a:p>
            <a:pPr marL="457200" indent="-279400" eaLnBrk="1" hangingPunct="1">
              <a:spcAft>
                <a:spcPts val="200"/>
              </a:spcAft>
              <a:buFont typeface="Arial" pitchFamily="34" charset="0"/>
              <a:buChar char="•"/>
            </a:pPr>
            <a:r>
              <a:rPr lang="ru" sz="1800" b="0" i="0" dirty="0" smtClean="0">
                <a:solidFill>
                  <a:srgbClr val="002060"/>
                </a:solidFill>
              </a:rPr>
              <a:t>Острой</a:t>
            </a:r>
            <a:endParaRPr lang="ru" sz="1800" b="0" i="0" dirty="0" smtClean="0">
              <a:solidFill>
                <a:srgbClr val="002060"/>
              </a:solidFill>
            </a:endParaRPr>
          </a:p>
          <a:p>
            <a:pPr marL="457200" indent="-279400" eaLnBrk="1" hangingPunct="1">
              <a:spcAft>
                <a:spcPts val="200"/>
              </a:spcAft>
              <a:buFont typeface="Arial" pitchFamily="34" charset="0"/>
              <a:buChar char="•"/>
            </a:pPr>
            <a:r>
              <a:rPr lang="ru" sz="1800" b="0" i="0" dirty="0" smtClean="0">
                <a:solidFill>
                  <a:srgbClr val="002060"/>
                </a:solidFill>
              </a:rPr>
              <a:t>Доброкачественной </a:t>
            </a:r>
            <a:endParaRPr lang="ru" sz="1800" b="0" i="0" dirty="0" smtClean="0">
              <a:solidFill>
                <a:srgbClr val="002060"/>
              </a:solidFill>
            </a:endParaRPr>
          </a:p>
          <a:p>
            <a:pPr marL="457200" indent="-279400" eaLnBrk="1" hangingPunct="1">
              <a:spcAft>
                <a:spcPts val="200"/>
              </a:spcAft>
              <a:buFont typeface="Arial" pitchFamily="34" charset="0"/>
              <a:buChar char="•"/>
            </a:pPr>
            <a:r>
              <a:rPr lang="ru" sz="1800" b="0" i="0" dirty="0" smtClean="0">
                <a:solidFill>
                  <a:srgbClr val="002060"/>
                </a:solidFill>
              </a:rPr>
              <a:t>Локализованной </a:t>
            </a:r>
            <a:r>
              <a:rPr lang="ru" sz="1800" b="0" i="0" dirty="0" smtClean="0">
                <a:solidFill>
                  <a:srgbClr val="002060"/>
                </a:solidFill>
              </a:rPr>
              <a:t>и </a:t>
            </a:r>
            <a:r>
              <a:rPr lang="ru" sz="1800" b="0" i="0" dirty="0" smtClean="0">
                <a:solidFill>
                  <a:srgbClr val="002060"/>
                </a:solidFill>
              </a:rPr>
              <a:t>проходящей </a:t>
            </a:r>
            <a:r>
              <a:rPr lang="ru" sz="1800" b="0" i="0" dirty="0" smtClean="0">
                <a:solidFill>
                  <a:srgbClr val="002060"/>
                </a:solidFill>
              </a:rPr>
              <a:t>со временем</a:t>
            </a:r>
          </a:p>
        </p:txBody>
      </p:sp>
      <p:sp>
        <p:nvSpPr>
          <p:cNvPr id="4" name="Title 3"/>
          <p:cNvSpPr>
            <a:spLocks noGrp="1"/>
          </p:cNvSpPr>
          <p:nvPr>
            <p:ph type="title"/>
          </p:nvPr>
        </p:nvSpPr>
        <p:spPr/>
        <p:txBody>
          <a:bodyPr>
            <a:normAutofit/>
          </a:bodyPr>
          <a:lstStyle/>
          <a:p>
            <a:pPr>
              <a:defRPr/>
            </a:pPr>
            <a:r>
              <a:rPr lang="ru" sz="4300" b="0" i="0" dirty="0" smtClean="0">
                <a:solidFill>
                  <a:srgbClr val="002060"/>
                </a:solidFill>
              </a:rPr>
              <a:t>Естественное течение БНС</a:t>
            </a:r>
            <a:endParaRPr lang="ru" sz="4300" b="0" i="0" dirty="0" smtClean="0">
              <a:solidFill>
                <a:srgbClr val="002060"/>
              </a:solidFill>
            </a:endParaRPr>
          </a:p>
        </p:txBody>
      </p:sp>
      <p:sp>
        <p:nvSpPr>
          <p:cNvPr id="38" name="TextBox 7"/>
          <p:cNvSpPr txBox="1">
            <a:spLocks noChangeArrowheads="1"/>
          </p:cNvSpPr>
          <p:nvPr/>
        </p:nvSpPr>
        <p:spPr bwMode="auto">
          <a:xfrm>
            <a:off x="221042" y="6411623"/>
            <a:ext cx="7666038"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 sz="1100" b="0" i="0" dirty="0" smtClean="0">
                <a:solidFill>
                  <a:srgbClr val="002060"/>
                </a:solidFill>
              </a:rPr>
              <a:t>Взято из: Gunn CC </a:t>
            </a:r>
            <a:r>
              <a:rPr lang="ru" sz="1100" b="0" i="1" dirty="0" smtClean="0">
                <a:solidFill>
                  <a:srgbClr val="002060"/>
                </a:solidFill>
              </a:rPr>
              <a:t>et al. Spine </a:t>
            </a:r>
            <a:r>
              <a:rPr lang="ru" sz="1100" b="0" i="0" dirty="0" smtClean="0">
                <a:solidFill>
                  <a:srgbClr val="002060"/>
                </a:solidFill>
              </a:rPr>
              <a:t>1980; 5(3):279-91.</a:t>
            </a:r>
          </a:p>
        </p:txBody>
      </p:sp>
      <p:sp>
        <p:nvSpPr>
          <p:cNvPr id="39"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D29A8DF-3C57-4A26-85D1-D2B494772097}" type="slidenum">
              <a:rPr lang="en-CA" smtClean="0">
                <a:solidFill>
                  <a:prstClr val="black"/>
                </a:solidFill>
              </a:rPr>
              <a:pPr eaLnBrk="1" hangingPunct="1"/>
              <a:t>15</a:t>
            </a:fld>
            <a:endParaRPr lang="en-CA" dirty="0" smtClean="0">
              <a:solidFill>
                <a:prstClr val="black"/>
              </a:solidFill>
            </a:endParaRPr>
          </a:p>
        </p:txBody>
      </p:sp>
    </p:spTree>
    <p:extLst>
      <p:ext uri="{BB962C8B-B14F-4D97-AF65-F5344CB8AC3E}">
        <p14:creationId xmlns:p14="http://schemas.microsoft.com/office/powerpoint/2010/main" xmlns="" val="431203418"/>
      </p:ext>
    </p:extLst>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5451348" y="4365104"/>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64743" y="4387348"/>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91092" y="4365104"/>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556" y="6304562"/>
            <a:ext cx="7786742" cy="430887"/>
          </a:xfrm>
          <a:prstGeom prst="rect">
            <a:avLst/>
          </a:prstGeom>
        </p:spPr>
        <p:txBody>
          <a:bodyPr wrap="square">
            <a:spAutoFit/>
          </a:bodyPr>
          <a:lstStyle/>
          <a:p>
            <a:endParaRPr lang="en-US" sz="1100" dirty="0" smtClean="0">
              <a:solidFill>
                <a:srgbClr val="002060"/>
              </a:solidFill>
            </a:endParaRPr>
          </a:p>
          <a:p>
            <a:r>
              <a:rPr lang="ru" sz="1100" b="0" i="0" dirty="0" smtClean="0">
                <a:solidFill>
                  <a:srgbClr val="002060"/>
                </a:solidFill>
              </a:rPr>
              <a:t>Взято из: Lee J </a:t>
            </a:r>
            <a:r>
              <a:rPr lang="ru" sz="1100" b="0" i="1" dirty="0" smtClean="0">
                <a:solidFill>
                  <a:srgbClr val="002060"/>
                </a:solidFill>
              </a:rPr>
              <a:t>et al. Br J Anaesth</a:t>
            </a:r>
            <a:r>
              <a:rPr lang="ru" sz="1100" b="0" i="0" dirty="0" smtClean="0">
                <a:solidFill>
                  <a:srgbClr val="002060"/>
                </a:solidFill>
              </a:rPr>
              <a:t> 2013; 111(1):112-20.</a:t>
            </a:r>
          </a:p>
        </p:txBody>
      </p:sp>
      <p:sp>
        <p:nvSpPr>
          <p:cNvPr id="2" name="Title 1"/>
          <p:cNvSpPr>
            <a:spLocks noGrp="1"/>
          </p:cNvSpPr>
          <p:nvPr>
            <p:ph type="title"/>
          </p:nvPr>
        </p:nvSpPr>
        <p:spPr>
          <a:xfrm>
            <a:off x="457200" y="274638"/>
            <a:ext cx="8003232" cy="1143000"/>
          </a:xfrm>
        </p:spPr>
        <p:txBody>
          <a:bodyPr>
            <a:normAutofit/>
          </a:bodyPr>
          <a:lstStyle/>
          <a:p>
            <a:r>
              <a:rPr lang="ru" sz="4400" b="0" i="0" dirty="0" smtClean="0">
                <a:solidFill>
                  <a:srgbClr val="002060"/>
                </a:solidFill>
              </a:rPr>
              <a:t>Ведение больных с </a:t>
            </a:r>
            <a:r>
              <a:rPr lang="ru" sz="4400" b="0" i="0" dirty="0" smtClean="0">
                <a:solidFill>
                  <a:srgbClr val="002060"/>
                </a:solidFill>
              </a:rPr>
              <a:t>БНС</a:t>
            </a:r>
            <a:endParaRPr lang="ru" sz="4400" b="0" i="0" dirty="0" smtClean="0">
              <a:solidFill>
                <a:srgbClr val="002060"/>
              </a:solidFill>
            </a:endParaRPr>
          </a:p>
        </p:txBody>
      </p:sp>
      <p:sp>
        <p:nvSpPr>
          <p:cNvPr id="8" name="Freeform 7"/>
          <p:cNvSpPr/>
          <p:nvPr/>
        </p:nvSpPr>
        <p:spPr>
          <a:xfrm>
            <a:off x="5095712" y="3540497"/>
            <a:ext cx="2420412" cy="377666"/>
          </a:xfrm>
          <a:custGeom>
            <a:avLst/>
            <a:gdLst/>
            <a:ahLst/>
            <a:cxnLst/>
            <a:rect l="0" t="0" r="0" b="0"/>
            <a:pathLst>
              <a:path>
                <a:moveTo>
                  <a:pt x="0" y="0"/>
                </a:moveTo>
                <a:lnTo>
                  <a:pt x="0" y="243967"/>
                </a:lnTo>
                <a:lnTo>
                  <a:pt x="2420412" y="243967"/>
                </a:lnTo>
                <a:lnTo>
                  <a:pt x="2420412" y="377666"/>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878856" y="3540497"/>
            <a:ext cx="2216855" cy="388412"/>
          </a:xfrm>
          <a:custGeom>
            <a:avLst/>
            <a:gdLst/>
            <a:ahLst/>
            <a:cxnLst/>
            <a:rect l="0" t="0" r="0" b="0"/>
            <a:pathLst>
              <a:path>
                <a:moveTo>
                  <a:pt x="2216855" y="0"/>
                </a:moveTo>
                <a:lnTo>
                  <a:pt x="2216855" y="254714"/>
                </a:lnTo>
                <a:lnTo>
                  <a:pt x="0" y="254714"/>
                </a:lnTo>
                <a:lnTo>
                  <a:pt x="0" y="3884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5048744" y="2917902"/>
            <a:ext cx="91440" cy="254612"/>
          </a:xfrm>
          <a:custGeom>
            <a:avLst/>
            <a:gdLst/>
            <a:ahLst/>
            <a:cxnLst/>
            <a:rect l="0" t="0" r="0" b="0"/>
            <a:pathLst>
              <a:path>
                <a:moveTo>
                  <a:pt x="45720" y="0"/>
                </a:moveTo>
                <a:lnTo>
                  <a:pt x="45720" y="120914"/>
                </a:lnTo>
                <a:lnTo>
                  <a:pt x="46967" y="120914"/>
                </a:lnTo>
                <a:lnTo>
                  <a:pt x="46967" y="2546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5048744" y="2266371"/>
            <a:ext cx="91440" cy="280180"/>
          </a:xfrm>
          <a:custGeom>
            <a:avLst/>
            <a:gdLst/>
            <a:ahLst/>
            <a:cxnLst/>
            <a:rect l="0" t="0" r="0" b="0"/>
            <a:pathLst>
              <a:path>
                <a:moveTo>
                  <a:pt x="46967" y="0"/>
                </a:moveTo>
                <a:lnTo>
                  <a:pt x="46967" y="146482"/>
                </a:lnTo>
                <a:lnTo>
                  <a:pt x="45720" y="146482"/>
                </a:lnTo>
                <a:lnTo>
                  <a:pt x="45720" y="2801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2878854" y="1896523"/>
            <a:ext cx="4637270" cy="369847"/>
          </a:xfrm>
          <a:custGeom>
            <a:avLst/>
            <a:gdLst>
              <a:gd name="connsiteX0" fmla="*/ 0 w 4783790"/>
              <a:gd name="connsiteY0" fmla="*/ 0 h 369847"/>
              <a:gd name="connsiteX1" fmla="*/ 4783790 w 4783790"/>
              <a:gd name="connsiteY1" fmla="*/ 0 h 369847"/>
              <a:gd name="connsiteX2" fmla="*/ 4783790 w 4783790"/>
              <a:gd name="connsiteY2" fmla="*/ 369847 h 369847"/>
              <a:gd name="connsiteX3" fmla="*/ 0 w 4783790"/>
              <a:gd name="connsiteY3" fmla="*/ 369847 h 369847"/>
              <a:gd name="connsiteX4" fmla="*/ 0 w 4783790"/>
              <a:gd name="connsiteY4" fmla="*/ 0 h 36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3790" h="369847">
                <a:moveTo>
                  <a:pt x="0" y="0"/>
                </a:moveTo>
                <a:lnTo>
                  <a:pt x="4783790" y="0"/>
                </a:lnTo>
                <a:lnTo>
                  <a:pt x="4783790" y="369847"/>
                </a:lnTo>
                <a:lnTo>
                  <a:pt x="0" y="36984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Клиническая картина: </a:t>
            </a:r>
            <a:r>
              <a:rPr lang="ru" sz="1800" b="0" i="0" dirty="0" smtClean="0">
                <a:solidFill>
                  <a:srgbClr val="FFFFFF"/>
                </a:solidFill>
              </a:rPr>
              <a:t>острая БНС</a:t>
            </a:r>
            <a:endParaRPr lang="ru" sz="1800" b="0" i="0" dirty="0" smtClean="0">
              <a:solidFill>
                <a:srgbClr val="FFFFFF"/>
              </a:solidFill>
            </a:endParaRPr>
          </a:p>
        </p:txBody>
      </p:sp>
      <p:sp>
        <p:nvSpPr>
          <p:cNvPr id="17" name="Freeform 16"/>
          <p:cNvSpPr/>
          <p:nvPr/>
        </p:nvSpPr>
        <p:spPr>
          <a:xfrm>
            <a:off x="2878856" y="2546551"/>
            <a:ext cx="4637267" cy="371350"/>
          </a:xfrm>
          <a:custGeom>
            <a:avLst/>
            <a:gdLst>
              <a:gd name="connsiteX0" fmla="*/ 0 w 4827592"/>
              <a:gd name="connsiteY0" fmla="*/ 0 h 371350"/>
              <a:gd name="connsiteX1" fmla="*/ 4827592 w 4827592"/>
              <a:gd name="connsiteY1" fmla="*/ 0 h 371350"/>
              <a:gd name="connsiteX2" fmla="*/ 4827592 w 4827592"/>
              <a:gd name="connsiteY2" fmla="*/ 371350 h 371350"/>
              <a:gd name="connsiteX3" fmla="*/ 0 w 4827592"/>
              <a:gd name="connsiteY3" fmla="*/ 371350 h 371350"/>
              <a:gd name="connsiteX4" fmla="*/ 0 w 4827592"/>
              <a:gd name="connsiteY4" fmla="*/ 0 h 37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592" h="371350">
                <a:moveTo>
                  <a:pt x="0" y="0"/>
                </a:moveTo>
                <a:lnTo>
                  <a:pt x="4827592" y="0"/>
                </a:lnTo>
                <a:lnTo>
                  <a:pt x="4827592" y="371350"/>
                </a:lnTo>
                <a:lnTo>
                  <a:pt x="0" y="3713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dirty="0" smtClean="0">
                <a:solidFill>
                  <a:srgbClr val="FFFFFF"/>
                </a:solidFill>
              </a:rPr>
              <a:t>Анамнез</a:t>
            </a:r>
            <a:r>
              <a:rPr lang="ru" sz="1800" b="0" i="0" dirty="0" smtClean="0">
                <a:solidFill>
                  <a:srgbClr val="FFFFFF"/>
                </a:solidFill>
              </a:rPr>
              <a:t> </a:t>
            </a:r>
            <a:r>
              <a:rPr lang="ru" sz="1800" b="0" i="0" dirty="0" smtClean="0">
                <a:solidFill>
                  <a:srgbClr val="FFFFFF"/>
                </a:solidFill>
              </a:rPr>
              <a:t>и осмотр</a:t>
            </a:r>
          </a:p>
        </p:txBody>
      </p:sp>
      <p:sp>
        <p:nvSpPr>
          <p:cNvPr id="18" name="Freeform 17"/>
          <p:cNvSpPr/>
          <p:nvPr/>
        </p:nvSpPr>
        <p:spPr>
          <a:xfrm>
            <a:off x="2878854" y="3172514"/>
            <a:ext cx="4637269" cy="367982"/>
          </a:xfrm>
          <a:custGeom>
            <a:avLst/>
            <a:gdLst>
              <a:gd name="connsiteX0" fmla="*/ 0 w 4791838"/>
              <a:gd name="connsiteY0" fmla="*/ 0 h 367982"/>
              <a:gd name="connsiteX1" fmla="*/ 4791838 w 4791838"/>
              <a:gd name="connsiteY1" fmla="*/ 0 h 367982"/>
              <a:gd name="connsiteX2" fmla="*/ 4791838 w 4791838"/>
              <a:gd name="connsiteY2" fmla="*/ 367982 h 367982"/>
              <a:gd name="connsiteX3" fmla="*/ 0 w 4791838"/>
              <a:gd name="connsiteY3" fmla="*/ 367982 h 367982"/>
              <a:gd name="connsiteX4" fmla="*/ 0 w 4791838"/>
              <a:gd name="connsiteY4" fmla="*/ 0 h 36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38" h="367982">
                <a:moveTo>
                  <a:pt x="0" y="0"/>
                </a:moveTo>
                <a:lnTo>
                  <a:pt x="4791838" y="0"/>
                </a:lnTo>
                <a:lnTo>
                  <a:pt x="4791838" y="367982"/>
                </a:lnTo>
                <a:lnTo>
                  <a:pt x="0" y="36798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Красные </a:t>
            </a:r>
            <a:r>
              <a:rPr lang="ru" dirty="0" smtClean="0">
                <a:solidFill>
                  <a:srgbClr val="FFFFFF"/>
                </a:solidFill>
              </a:rPr>
              <a:t>флажки</a:t>
            </a:r>
            <a:r>
              <a:rPr lang="ru" sz="1800" b="0" i="0" dirty="0" smtClean="0">
                <a:solidFill>
                  <a:srgbClr val="FFFFFF"/>
                </a:solidFill>
              </a:rPr>
              <a:t>?</a:t>
            </a:r>
            <a:endParaRPr lang="ru" sz="1800" b="0" i="0" dirty="0" smtClean="0">
              <a:solidFill>
                <a:srgbClr val="FFFFFF"/>
              </a:solidFill>
            </a:endParaRPr>
          </a:p>
        </p:txBody>
      </p:sp>
      <p:sp>
        <p:nvSpPr>
          <p:cNvPr id="19" name="Freeform 18"/>
          <p:cNvSpPr/>
          <p:nvPr/>
        </p:nvSpPr>
        <p:spPr>
          <a:xfrm>
            <a:off x="179512" y="3928910"/>
            <a:ext cx="6169159" cy="458438"/>
          </a:xfrm>
          <a:custGeom>
            <a:avLst/>
            <a:gdLst>
              <a:gd name="connsiteX0" fmla="*/ 0 w 2945705"/>
              <a:gd name="connsiteY0" fmla="*/ 0 h 458438"/>
              <a:gd name="connsiteX1" fmla="*/ 2945705 w 2945705"/>
              <a:gd name="connsiteY1" fmla="*/ 0 h 458438"/>
              <a:gd name="connsiteX2" fmla="*/ 2945705 w 2945705"/>
              <a:gd name="connsiteY2" fmla="*/ 458438 h 458438"/>
              <a:gd name="connsiteX3" fmla="*/ 0 w 2945705"/>
              <a:gd name="connsiteY3" fmla="*/ 458438 h 458438"/>
              <a:gd name="connsiteX4" fmla="*/ 0 w 2945705"/>
              <a:gd name="connsiteY4" fmla="*/ 0 h 45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705" h="458438">
                <a:moveTo>
                  <a:pt x="0" y="0"/>
                </a:moveTo>
                <a:lnTo>
                  <a:pt x="2945705" y="0"/>
                </a:lnTo>
                <a:lnTo>
                  <a:pt x="2945705" y="458438"/>
                </a:lnTo>
                <a:lnTo>
                  <a:pt x="0" y="45843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Дифференциальный </a:t>
            </a:r>
            <a:r>
              <a:rPr lang="ru" sz="1800" b="0" i="0" dirty="0" smtClean="0">
                <a:solidFill>
                  <a:srgbClr val="FFFFFF"/>
                </a:solidFill>
              </a:rPr>
              <a:t>диагноз</a:t>
            </a:r>
          </a:p>
        </p:txBody>
      </p:sp>
      <p:sp>
        <p:nvSpPr>
          <p:cNvPr id="20" name="Freeform 19"/>
          <p:cNvSpPr/>
          <p:nvPr/>
        </p:nvSpPr>
        <p:spPr>
          <a:xfrm>
            <a:off x="179512" y="4653136"/>
            <a:ext cx="2023161" cy="864096"/>
          </a:xfrm>
          <a:custGeom>
            <a:avLst/>
            <a:gdLst>
              <a:gd name="connsiteX0" fmla="*/ 0 w 2023161"/>
              <a:gd name="connsiteY0" fmla="*/ 0 h 636658"/>
              <a:gd name="connsiteX1" fmla="*/ 2023161 w 2023161"/>
              <a:gd name="connsiteY1" fmla="*/ 0 h 636658"/>
              <a:gd name="connsiteX2" fmla="*/ 2023161 w 2023161"/>
              <a:gd name="connsiteY2" fmla="*/ 636658 h 636658"/>
              <a:gd name="connsiteX3" fmla="*/ 0 w 2023161"/>
              <a:gd name="connsiteY3" fmla="*/ 636658 h 636658"/>
              <a:gd name="connsiteX4" fmla="*/ 0 w 2023161"/>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61" h="636658">
                <a:moveTo>
                  <a:pt x="0" y="0"/>
                </a:moveTo>
                <a:lnTo>
                  <a:pt x="2023161" y="0"/>
                </a:lnTo>
                <a:lnTo>
                  <a:pt x="2023161"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400" b="0" i="0" dirty="0" smtClean="0">
                <a:solidFill>
                  <a:srgbClr val="FFFFFF"/>
                </a:solidFill>
              </a:rPr>
              <a:t>Восстановление </a:t>
            </a:r>
            <a:r>
              <a:rPr lang="ru" sz="1400" b="0" i="0" dirty="0" smtClean="0">
                <a:solidFill>
                  <a:srgbClr val="FFFFFF"/>
                </a:solidFill>
              </a:rPr>
              <a:t>подвижности и </a:t>
            </a:r>
            <a:r>
              <a:rPr lang="ru" sz="1400" b="0" i="0" dirty="0" smtClean="0">
                <a:solidFill>
                  <a:srgbClr val="FFFFFF"/>
                </a:solidFill>
              </a:rPr>
              <a:t>избегание </a:t>
            </a:r>
            <a:r>
              <a:rPr lang="ru" sz="1400" b="0" i="0" dirty="0" smtClean="0">
                <a:solidFill>
                  <a:srgbClr val="FFFFFF"/>
                </a:solidFill>
              </a:rPr>
              <a:t>постельного режима</a:t>
            </a:r>
          </a:p>
        </p:txBody>
      </p:sp>
      <p:sp>
        <p:nvSpPr>
          <p:cNvPr id="21" name="Freeform 20"/>
          <p:cNvSpPr/>
          <p:nvPr/>
        </p:nvSpPr>
        <p:spPr>
          <a:xfrm>
            <a:off x="2339754" y="4653136"/>
            <a:ext cx="2025892" cy="864096"/>
          </a:xfrm>
          <a:custGeom>
            <a:avLst/>
            <a:gdLst>
              <a:gd name="connsiteX0" fmla="*/ 0 w 1838021"/>
              <a:gd name="connsiteY0" fmla="*/ 0 h 636658"/>
              <a:gd name="connsiteX1" fmla="*/ 1838021 w 1838021"/>
              <a:gd name="connsiteY1" fmla="*/ 0 h 636658"/>
              <a:gd name="connsiteX2" fmla="*/ 1838021 w 1838021"/>
              <a:gd name="connsiteY2" fmla="*/ 636658 h 636658"/>
              <a:gd name="connsiteX3" fmla="*/ 0 w 1838021"/>
              <a:gd name="connsiteY3" fmla="*/ 636658 h 636658"/>
              <a:gd name="connsiteX4" fmla="*/ 0 w 1838021"/>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21" h="636658">
                <a:moveTo>
                  <a:pt x="0" y="0"/>
                </a:moveTo>
                <a:lnTo>
                  <a:pt x="1838021" y="0"/>
                </a:lnTo>
                <a:lnTo>
                  <a:pt x="1838021"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Адекватное</a:t>
            </a:r>
            <a:r>
              <a:rPr lang="es" sz="1800" dirty="0" smtClean="0"/>
              <a:t/>
            </a:r>
            <a:br>
              <a:rPr lang="es" sz="1800" dirty="0" smtClean="0"/>
            </a:br>
            <a:r>
              <a:rPr lang="ru" sz="1800" b="0" i="0" dirty="0" smtClean="0">
                <a:solidFill>
                  <a:srgbClr val="FFFFFF"/>
                </a:solidFill>
              </a:rPr>
              <a:t>обезболивание</a:t>
            </a:r>
          </a:p>
        </p:txBody>
      </p:sp>
      <p:sp>
        <p:nvSpPr>
          <p:cNvPr id="22" name="Freeform 21"/>
          <p:cNvSpPr/>
          <p:nvPr/>
        </p:nvSpPr>
        <p:spPr>
          <a:xfrm>
            <a:off x="179512" y="5638912"/>
            <a:ext cx="6126406" cy="392054"/>
          </a:xfrm>
          <a:custGeom>
            <a:avLst/>
            <a:gdLst>
              <a:gd name="connsiteX0" fmla="*/ 0 w 4532144"/>
              <a:gd name="connsiteY0" fmla="*/ 0 h 392054"/>
              <a:gd name="connsiteX1" fmla="*/ 4532144 w 4532144"/>
              <a:gd name="connsiteY1" fmla="*/ 0 h 392054"/>
              <a:gd name="connsiteX2" fmla="*/ 4532144 w 4532144"/>
              <a:gd name="connsiteY2" fmla="*/ 392054 h 392054"/>
              <a:gd name="connsiteX3" fmla="*/ 0 w 4532144"/>
              <a:gd name="connsiteY3" fmla="*/ 392054 h 392054"/>
              <a:gd name="connsiteX4" fmla="*/ 0 w 4532144"/>
              <a:gd name="connsiteY4" fmla="*/ 0 h 39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44" h="392054">
                <a:moveTo>
                  <a:pt x="0" y="0"/>
                </a:moveTo>
                <a:lnTo>
                  <a:pt x="4532144" y="0"/>
                </a:lnTo>
                <a:lnTo>
                  <a:pt x="4532144" y="392054"/>
                </a:lnTo>
                <a:lnTo>
                  <a:pt x="0" y="3920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Проанализируйте и оцените </a:t>
            </a:r>
            <a:r>
              <a:rPr lang="ru" sz="1800" b="0" i="0" dirty="0" smtClean="0">
                <a:solidFill>
                  <a:srgbClr val="FFFFFF"/>
                </a:solidFill>
              </a:rPr>
              <a:t>улучшение </a:t>
            </a:r>
            <a:r>
              <a:rPr lang="ru" sz="1800" b="0" i="0" dirty="0" smtClean="0">
                <a:solidFill>
                  <a:srgbClr val="FFFFFF"/>
                </a:solidFill>
              </a:rPr>
              <a:t>в течение 2 недель</a:t>
            </a:r>
          </a:p>
        </p:txBody>
      </p:sp>
      <p:sp>
        <p:nvSpPr>
          <p:cNvPr id="23" name="Freeform 22"/>
          <p:cNvSpPr/>
          <p:nvPr/>
        </p:nvSpPr>
        <p:spPr>
          <a:xfrm>
            <a:off x="4551970" y="4653136"/>
            <a:ext cx="1796702" cy="864096"/>
          </a:xfrm>
          <a:custGeom>
            <a:avLst/>
            <a:gdLst>
              <a:gd name="connsiteX0" fmla="*/ 0 w 1796702"/>
              <a:gd name="connsiteY0" fmla="*/ 0 h 636658"/>
              <a:gd name="connsiteX1" fmla="*/ 1796702 w 1796702"/>
              <a:gd name="connsiteY1" fmla="*/ 0 h 636658"/>
              <a:gd name="connsiteX2" fmla="*/ 1796702 w 1796702"/>
              <a:gd name="connsiteY2" fmla="*/ 636658 h 636658"/>
              <a:gd name="connsiteX3" fmla="*/ 0 w 1796702"/>
              <a:gd name="connsiteY3" fmla="*/ 636658 h 636658"/>
              <a:gd name="connsiteX4" fmla="*/ 0 w 1796702"/>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02" h="636658">
                <a:moveTo>
                  <a:pt x="0" y="0"/>
                </a:moveTo>
                <a:lnTo>
                  <a:pt x="1796702" y="0"/>
                </a:lnTo>
                <a:lnTo>
                  <a:pt x="1796702"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Обучение </a:t>
            </a:r>
            <a:r>
              <a:rPr lang="ru" sz="1800" b="0" i="0" dirty="0" smtClean="0">
                <a:solidFill>
                  <a:srgbClr val="FFFFFF"/>
                </a:solidFill>
              </a:rPr>
              <a:t>и консультации по самопомощи</a:t>
            </a:r>
          </a:p>
        </p:txBody>
      </p:sp>
      <p:sp>
        <p:nvSpPr>
          <p:cNvPr id="24" name="Freeform 23"/>
          <p:cNvSpPr/>
          <p:nvPr/>
        </p:nvSpPr>
        <p:spPr>
          <a:xfrm>
            <a:off x="6633479" y="3918163"/>
            <a:ext cx="2186993" cy="997962"/>
          </a:xfrm>
          <a:custGeom>
            <a:avLst/>
            <a:gdLst>
              <a:gd name="connsiteX0" fmla="*/ 0 w 1765289"/>
              <a:gd name="connsiteY0" fmla="*/ 0 h 997962"/>
              <a:gd name="connsiteX1" fmla="*/ 1765289 w 1765289"/>
              <a:gd name="connsiteY1" fmla="*/ 0 h 997962"/>
              <a:gd name="connsiteX2" fmla="*/ 1765289 w 1765289"/>
              <a:gd name="connsiteY2" fmla="*/ 997962 h 997962"/>
              <a:gd name="connsiteX3" fmla="*/ 0 w 1765289"/>
              <a:gd name="connsiteY3" fmla="*/ 997962 h 997962"/>
              <a:gd name="connsiteX4" fmla="*/ 0 w 1765289"/>
              <a:gd name="connsiteY4" fmla="*/ 0 h 99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289" h="997962">
                <a:moveTo>
                  <a:pt x="0" y="0"/>
                </a:moveTo>
                <a:lnTo>
                  <a:pt x="1765289" y="0"/>
                </a:lnTo>
                <a:lnTo>
                  <a:pt x="1765289" y="997962"/>
                </a:lnTo>
                <a:lnTo>
                  <a:pt x="0" y="99796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Обследование и помощь; </a:t>
            </a:r>
            <a:r>
              <a:rPr lang="es" sz="1800" dirty="0" smtClean="0"/>
              <a:t/>
            </a:r>
            <a:br>
              <a:rPr lang="es" sz="1800" dirty="0" smtClean="0"/>
            </a:br>
            <a:r>
              <a:rPr lang="ru" sz="1800" b="0" i="0" dirty="0" smtClean="0">
                <a:solidFill>
                  <a:srgbClr val="FFFFFF"/>
                </a:solidFill>
              </a:rPr>
              <a:t>направление к </a:t>
            </a:r>
            <a:r>
              <a:rPr lang="ru" sz="1800" b="0" i="0" dirty="0" smtClean="0">
                <a:solidFill>
                  <a:srgbClr val="FFFFFF"/>
                </a:solidFill>
              </a:rPr>
              <a:t>специалисту</a:t>
            </a:r>
          </a:p>
        </p:txBody>
      </p:sp>
      <p:sp>
        <p:nvSpPr>
          <p:cNvPr id="38" name="TextBox 37"/>
          <p:cNvSpPr txBox="1"/>
          <p:nvPr/>
        </p:nvSpPr>
        <p:spPr>
          <a:xfrm>
            <a:off x="3518302" y="3491716"/>
            <a:ext cx="460382" cy="369332"/>
          </a:xfrm>
          <a:prstGeom prst="rect">
            <a:avLst/>
          </a:prstGeom>
          <a:noFill/>
        </p:spPr>
        <p:txBody>
          <a:bodyPr wrap="none" rtlCol="0">
            <a:spAutoFit/>
          </a:bodyPr>
          <a:lstStyle/>
          <a:p>
            <a:r>
              <a:rPr lang="ru" sz="1800" b="1" i="0" dirty="0" smtClean="0">
                <a:solidFill>
                  <a:srgbClr val="0C6FCF"/>
                </a:solidFill>
              </a:rPr>
              <a:t>Нет</a:t>
            </a:r>
          </a:p>
        </p:txBody>
      </p:sp>
      <p:sp>
        <p:nvSpPr>
          <p:cNvPr id="39" name="TextBox 38"/>
          <p:cNvSpPr txBox="1"/>
          <p:nvPr/>
        </p:nvSpPr>
        <p:spPr>
          <a:xfrm>
            <a:off x="6075727" y="3491716"/>
            <a:ext cx="493212" cy="369332"/>
          </a:xfrm>
          <a:prstGeom prst="rect">
            <a:avLst/>
          </a:prstGeom>
          <a:noFill/>
        </p:spPr>
        <p:txBody>
          <a:bodyPr wrap="none" rtlCol="0">
            <a:spAutoFit/>
          </a:bodyPr>
          <a:lstStyle/>
          <a:p>
            <a:r>
              <a:rPr lang="ru" sz="1800" b="1" i="0" dirty="0" smtClean="0">
                <a:solidFill>
                  <a:srgbClr val="C03932"/>
                </a:solidFill>
              </a:rPr>
              <a:t>Да</a:t>
            </a:r>
          </a:p>
        </p:txBody>
      </p:sp>
      <p:sp>
        <p:nvSpPr>
          <p:cNvPr id="40"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D29A8DF-3C57-4A26-85D1-D2B494772097}" type="slidenum">
              <a:rPr lang="en-CA" smtClean="0">
                <a:solidFill>
                  <a:prstClr val="black"/>
                </a:solidFill>
              </a:rPr>
              <a:pPr eaLnBrk="1" hangingPunct="1"/>
              <a:t>16</a:t>
            </a:fld>
            <a:endParaRPr lang="en-CA" dirty="0" smtClean="0">
              <a:solidFill>
                <a:prstClr val="black"/>
              </a:solidFill>
            </a:endParaRPr>
          </a:p>
        </p:txBody>
      </p:sp>
    </p:spTree>
    <p:extLst>
      <p:ext uri="{BB962C8B-B14F-4D97-AF65-F5344CB8AC3E}">
        <p14:creationId xmlns:p14="http://schemas.microsoft.com/office/powerpoint/2010/main" xmlns="" val="3448870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Вопрос для обсуждения</a:t>
            </a:r>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17</a:t>
            </a:fld>
            <a:endParaRPr lang="en-CA"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t="8398" b="11177"/>
          <a:stretch>
            <a:fillRect/>
          </a:stretch>
        </p:blipFill>
        <p:spPr bwMode="auto">
          <a:xfrm>
            <a:off x="1436688" y="1146175"/>
            <a:ext cx="6256337" cy="503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p:nvPr/>
        </p:nvSpPr>
        <p:spPr>
          <a:xfrm>
            <a:off x="1403350" y="2781300"/>
            <a:ext cx="6488113" cy="20875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80000"/>
              </a:lnSpc>
              <a:spcBef>
                <a:spcPct val="20000"/>
              </a:spcBef>
              <a:buClr>
                <a:schemeClr val="accent5"/>
              </a:buClr>
              <a:buFont typeface="Arial" pitchFamily="34" charset="0"/>
              <a:buNone/>
              <a:defRPr/>
            </a:pPr>
            <a:r>
              <a:rPr lang="ru" sz="4000" b="1" i="0" cap="small" dirty="0" smtClean="0">
                <a:solidFill>
                  <a:srgbClr val="5F9127"/>
                </a:solidFill>
              </a:rPr>
              <a:t>когда вы направляете </a:t>
            </a:r>
            <a:r>
              <a:rPr lang="ru" sz="4000" b="1" i="0" cap="small" dirty="0" smtClean="0">
                <a:solidFill>
                  <a:srgbClr val="5F9127"/>
                </a:solidFill>
              </a:rPr>
              <a:t>пациентов </a:t>
            </a:r>
            <a:r>
              <a:rPr lang="ru" sz="4000" b="1" i="0" cap="small" dirty="0" smtClean="0">
                <a:solidFill>
                  <a:srgbClr val="5F9127"/>
                </a:solidFill>
              </a:rPr>
              <a:t>с </a:t>
            </a:r>
            <a:r>
              <a:rPr lang="ru" sz="4000" b="1" i="0" cap="small" dirty="0" smtClean="0">
                <a:solidFill>
                  <a:srgbClr val="5F9127"/>
                </a:solidFill>
              </a:rPr>
              <a:t>острой БНС к </a:t>
            </a:r>
            <a:r>
              <a:rPr lang="ru" sz="4000" b="1" i="0" cap="small" dirty="0" smtClean="0">
                <a:solidFill>
                  <a:srgbClr val="5F9127"/>
                </a:solidFill>
              </a:rPr>
              <a:t>специалисту?</a:t>
            </a:r>
          </a:p>
        </p:txBody>
      </p:sp>
      <p:sp>
        <p:nvSpPr>
          <p:cNvPr id="10"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smtClean="0"/>
              <a:t/>
            </a:r>
            <a:br>
              <a:rPr lang="en-CA" smtClean="0"/>
            </a:br>
            <a:fld id="{0818CAAA-595C-40BF-BDA9-176ED7A49E95}" type="slidenum">
              <a:rPr lang="en-CA" smtClean="0"/>
              <a:pPr>
                <a:defRPr/>
              </a:pPr>
              <a:t>17</a:t>
            </a:fld>
            <a:endParaRPr lang="en-CA" dirty="0"/>
          </a:p>
        </p:txBody>
      </p:sp>
    </p:spTree>
    <p:extLst>
      <p:ext uri="{BB962C8B-B14F-4D97-AF65-F5344CB8AC3E}">
        <p14:creationId xmlns:p14="http://schemas.microsoft.com/office/powerpoint/2010/main" xmlns="" val="33189055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idx="4294967295"/>
          </p:nvPr>
        </p:nvSpPr>
        <p:spPr>
          <a:xfrm>
            <a:off x="1171074" y="114218"/>
            <a:ext cx="7972937" cy="1143000"/>
          </a:xfrm>
        </p:spPr>
        <p:txBody>
          <a:bodyPr>
            <a:noAutofit/>
          </a:bodyPr>
          <a:lstStyle/>
          <a:p>
            <a:r>
              <a:rPr lang="ru" sz="3200" b="0" i="0" dirty="0" smtClean="0">
                <a:solidFill>
                  <a:srgbClr val="002060"/>
                </a:solidFill>
              </a:rPr>
              <a:t> «Красные </a:t>
            </a:r>
            <a:r>
              <a:rPr lang="ru" sz="3200" dirty="0" smtClean="0">
                <a:solidFill>
                  <a:srgbClr val="002060"/>
                </a:solidFill>
              </a:rPr>
              <a:t>флажки</a:t>
            </a:r>
            <a:r>
              <a:rPr lang="ru" sz="3200" b="0" i="0" dirty="0" smtClean="0">
                <a:solidFill>
                  <a:srgbClr val="002060"/>
                </a:solidFill>
              </a:rPr>
              <a:t>» </a:t>
            </a:r>
            <a:r>
              <a:rPr lang="ru" sz="3200" b="0" i="0" dirty="0" smtClean="0">
                <a:solidFill>
                  <a:srgbClr val="002060"/>
                </a:solidFill>
              </a:rPr>
              <a:t>требуют немедленного </a:t>
            </a:r>
            <a:r>
              <a:rPr lang="es" sz="3200" dirty="0" smtClean="0"/>
              <a:t/>
            </a:r>
            <a:br>
              <a:rPr lang="es" sz="3200" dirty="0" smtClean="0"/>
            </a:br>
            <a:r>
              <a:rPr lang="ru" sz="3200" b="0" i="0" dirty="0" smtClean="0">
                <a:solidFill>
                  <a:srgbClr val="002060"/>
                </a:solidFill>
              </a:rPr>
              <a:t> осбледования </a:t>
            </a:r>
            <a:r>
              <a:rPr lang="ru-RU" sz="3200" b="0" i="0" dirty="0" smtClean="0">
                <a:solidFill>
                  <a:srgbClr val="002060"/>
                </a:solidFill>
              </a:rPr>
              <a:t>и (или)</a:t>
            </a:r>
            <a:r>
              <a:rPr lang="ru" sz="3200" b="0" i="0" dirty="0" smtClean="0">
                <a:solidFill>
                  <a:srgbClr val="002060"/>
                </a:solidFill>
              </a:rPr>
              <a:t> направления к специалисту</a:t>
            </a:r>
          </a:p>
        </p:txBody>
      </p:sp>
      <p:sp>
        <p:nvSpPr>
          <p:cNvPr id="7" name="Slide Number Placeholder 2"/>
          <p:cNvSpPr txBox="1">
            <a:spLocks noGrp="1"/>
          </p:cNvSpPr>
          <p:nvPr/>
        </p:nvSpPr>
        <p:spPr>
          <a:xfrm>
            <a:off x="7239000" y="6648450"/>
            <a:ext cx="1905000" cy="171450"/>
          </a:xfrm>
          <a:prstGeom prst="rect">
            <a:avLst/>
          </a:prstGeom>
          <a:noFill/>
        </p:spPr>
        <p:txBody>
          <a:bodyPr anchor="ctr"/>
          <a:lstStyle/>
          <a:p>
            <a:pPr>
              <a:defRPr/>
            </a:pPr>
            <a:fld id="{2355AA6C-251A-4360-BA05-069CFE33E27C}" type="slidenum">
              <a:rPr lang="en-US" sz="1200">
                <a:solidFill>
                  <a:prstClr val="white">
                    <a:tint val="75000"/>
                  </a:prstClr>
                </a:solidFill>
              </a:rPr>
              <a:pPr>
                <a:defRPr/>
              </a:pPr>
              <a:t>18</a:t>
            </a:fld>
            <a:endParaRPr lang="en-US" sz="1200" dirty="0">
              <a:solidFill>
                <a:prstClr val="white">
                  <a:tint val="75000"/>
                </a:prstClr>
              </a:solidFill>
            </a:endParaRPr>
          </a:p>
        </p:txBody>
      </p:sp>
      <p:sp>
        <p:nvSpPr>
          <p:cNvPr id="6" name="10 Cinta perforada"/>
          <p:cNvSpPr/>
          <p:nvPr/>
        </p:nvSpPr>
        <p:spPr>
          <a:xfrm>
            <a:off x="179512" y="150960"/>
            <a:ext cx="1456420" cy="1117800"/>
          </a:xfrm>
          <a:prstGeom prst="flowChartPunchedTap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910067975"/>
              </p:ext>
            </p:extLst>
          </p:nvPr>
        </p:nvGraphicFramePr>
        <p:xfrm>
          <a:off x="467544" y="1649984"/>
          <a:ext cx="8316000" cy="4940234"/>
        </p:xfrm>
        <a:graphic>
          <a:graphicData uri="http://schemas.openxmlformats.org/drawingml/2006/table">
            <a:tbl>
              <a:tblPr firstRow="1" bandRow="1">
                <a:tableStyleId>{5C22544A-7EE6-4342-B048-85BDC9FD1C3A}</a:tableStyleId>
              </a:tblPr>
              <a:tblGrid>
                <a:gridCol w="2628000"/>
                <a:gridCol w="2988624"/>
                <a:gridCol w="2699376"/>
              </a:tblGrid>
              <a:tr h="370840">
                <a:tc>
                  <a:txBody>
                    <a:bodyPr/>
                    <a:lstStyle/>
                    <a:p>
                      <a:pPr algn="ctr">
                        <a:spcBef>
                          <a:spcPts val="0"/>
                        </a:spcBef>
                        <a:spcAft>
                          <a:spcPts val="0"/>
                        </a:spcAft>
                      </a:pPr>
                      <a:r>
                        <a:rPr lang="ru" sz="1800" b="1" i="0" dirty="0" smtClean="0">
                          <a:solidFill>
                            <a:srgbClr val="FFFFFF"/>
                          </a:solidFill>
                        </a:rPr>
                        <a:t>Возможное заболевание</a:t>
                      </a:r>
                    </a:p>
                  </a:txBody>
                  <a:tcPr anchor="ctr"/>
                </a:tc>
                <a:tc>
                  <a:txBody>
                    <a:bodyPr/>
                    <a:lstStyle/>
                    <a:p>
                      <a:pPr marL="0" algn="ctr">
                        <a:spcBef>
                          <a:spcPts val="0"/>
                        </a:spcBef>
                        <a:spcAft>
                          <a:spcPts val="0"/>
                        </a:spcAft>
                      </a:pPr>
                      <a:r>
                        <a:rPr lang="ru" sz="1800" b="1" i="0" smtClean="0">
                          <a:solidFill>
                            <a:srgbClr val="FFFFFF"/>
                          </a:solidFill>
                        </a:rPr>
                        <a:t>Красные флажки</a:t>
                      </a:r>
                      <a:endParaRPr lang="ru" sz="1800" b="1" i="0" dirty="0" smtClean="0">
                        <a:solidFill>
                          <a:srgbClr val="FFFFFF"/>
                        </a:solidFill>
                      </a:endParaRPr>
                    </a:p>
                  </a:txBody>
                  <a:tcPr anchor="ctr">
                    <a:lnR w="12700" cap="flat" cmpd="sng" algn="ctr">
                      <a:no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 sz="1800" b="1" i="0" dirty="0" smtClean="0">
                        <a:solidFill>
                          <a:srgbClr val="FFFFFF"/>
                        </a:solidFill>
                      </a:endParaRPr>
                    </a:p>
                    <a:p>
                      <a:pPr>
                        <a:spcBef>
                          <a:spcPts val="0"/>
                        </a:spcBef>
                        <a:spcAft>
                          <a:spcPts val="0"/>
                        </a:spcAft>
                      </a:pPr>
                      <a:endParaRPr lang="en-CA" dirty="0"/>
                    </a:p>
                  </a:txBody>
                  <a:tcPr anchor="ctr">
                    <a:lnL w="12700" cap="flat" cmpd="sng" algn="ctr">
                      <a:noFill/>
                      <a:prstDash val="solid"/>
                      <a:round/>
                      <a:headEnd type="none" w="med" len="med"/>
                      <a:tailEnd type="none" w="med" len="med"/>
                    </a:lnL>
                  </a:tcPr>
                </a:tc>
              </a:tr>
              <a:tr h="778477">
                <a:tc>
                  <a:txBody>
                    <a:bodyPr/>
                    <a:lstStyle/>
                    <a:p>
                      <a:r>
                        <a:rPr lang="ru" sz="1800" b="0" i="0" dirty="0" smtClean="0">
                          <a:solidFill>
                            <a:srgbClr val="000000"/>
                          </a:solidFill>
                        </a:rPr>
                        <a:t>Онкологическое</a:t>
                      </a:r>
                      <a:r>
                        <a:rPr lang="ru" sz="1800" b="0" i="0" baseline="0" dirty="0" smtClean="0">
                          <a:solidFill>
                            <a:srgbClr val="000000"/>
                          </a:solidFill>
                        </a:rPr>
                        <a:t> заболевание</a:t>
                      </a:r>
                      <a:endParaRPr lang="ru" sz="1800" b="0" i="0" dirty="0" smtClean="0">
                        <a:solidFill>
                          <a:srgbClr val="000000"/>
                        </a:solidFill>
                      </a:endParaRPr>
                    </a:p>
                  </a:txBody>
                  <a:tcPr anchor="ctr"/>
                </a:tc>
                <a:tc>
                  <a:txBody>
                    <a:bodyPr/>
                    <a:lstStyle/>
                    <a:p>
                      <a:pPr marL="196850" indent="-196850">
                        <a:buFont typeface="Arial" pitchFamily="34" charset="0"/>
                        <a:buChar char="•"/>
                      </a:pPr>
                      <a:r>
                        <a:rPr lang="ru" sz="1800" b="0" i="0" dirty="0" smtClean="0">
                          <a:solidFill>
                            <a:srgbClr val="000000"/>
                          </a:solidFill>
                        </a:rPr>
                        <a:t>Рак в анамнезе</a:t>
                      </a:r>
                    </a:p>
                    <a:p>
                      <a:pPr marL="196850" indent="-196850">
                        <a:buFont typeface="Arial" pitchFamily="34" charset="0"/>
                        <a:buChar char="•"/>
                      </a:pPr>
                      <a:r>
                        <a:rPr lang="ru" sz="1800" b="0" i="0" dirty="0" smtClean="0">
                          <a:solidFill>
                            <a:srgbClr val="000000"/>
                          </a:solidFill>
                        </a:rPr>
                        <a:t>Потеря веса</a:t>
                      </a:r>
                    </a:p>
                  </a:txBody>
                  <a:tcPr anchor="ctr">
                    <a:lnR w="12700" cap="flat" cmpd="sng" algn="ctr">
                      <a:noFill/>
                      <a:prstDash val="solid"/>
                      <a:round/>
                      <a:headEnd type="none" w="med" len="med"/>
                      <a:tailEnd type="none" w="med" len="med"/>
                    </a:lnR>
                  </a:tcPr>
                </a:tc>
                <a:tc>
                  <a:txBody>
                    <a:bodyPr/>
                    <a:lstStyle/>
                    <a:p>
                      <a:pPr marL="196850" marR="0" indent="-196850" algn="l" defTabSz="914400" rtl="0" eaLnBrk="1" fontAlgn="auto" latinLnBrk="0" hangingPunct="1">
                        <a:lnSpc>
                          <a:spcPct val="100000"/>
                        </a:lnSpc>
                        <a:spcBef>
                          <a:spcPts val="0"/>
                        </a:spcBef>
                        <a:spcAft>
                          <a:spcPts val="0"/>
                        </a:spcAft>
                        <a:buClrTx/>
                        <a:buSzTx/>
                        <a:buFont typeface="Arial" pitchFamily="34" charset="0"/>
                        <a:buChar char="•"/>
                        <a:tabLst/>
                        <a:defRPr/>
                      </a:pPr>
                      <a:r>
                        <a:rPr lang="ru" sz="1800" b="0" i="0" dirty="0" smtClean="0">
                          <a:solidFill>
                            <a:srgbClr val="000000"/>
                          </a:solidFill>
                        </a:rPr>
                        <a:t>Возраст старше 50 лет</a:t>
                      </a:r>
                    </a:p>
                    <a:p>
                      <a:pPr marL="196850" indent="-196850">
                        <a:buFont typeface="Arial" pitchFamily="34" charset="0"/>
                        <a:buChar char="•"/>
                      </a:pPr>
                      <a:endParaRPr lang="en-CA" dirty="0"/>
                    </a:p>
                  </a:txBody>
                  <a:tcPr anchor="ctr">
                    <a:lnL w="12700" cap="flat" cmpd="sng" algn="ctr">
                      <a:noFill/>
                      <a:prstDash val="solid"/>
                      <a:round/>
                      <a:headEnd type="none" w="med" len="med"/>
                      <a:tailEnd type="none" w="med" len="med"/>
                    </a:lnL>
                  </a:tcPr>
                </a:tc>
              </a:tr>
              <a:tr h="778477">
                <a:tc>
                  <a:txBody>
                    <a:bodyPr/>
                    <a:lstStyle/>
                    <a:p>
                      <a:r>
                        <a:rPr lang="ru" sz="1800" b="0" i="0" dirty="0" smtClean="0">
                          <a:solidFill>
                            <a:srgbClr val="000000"/>
                          </a:solidFill>
                        </a:rPr>
                        <a:t>Инфекция</a:t>
                      </a:r>
                    </a:p>
                  </a:txBody>
                  <a:tcPr anchor="ctr"/>
                </a:tc>
                <a:tc>
                  <a:txBody>
                    <a:bodyPr/>
                    <a:lstStyle/>
                    <a:p>
                      <a:pPr marL="196850" indent="-196850">
                        <a:buFont typeface="Arial" pitchFamily="34" charset="0"/>
                        <a:buChar char="•"/>
                      </a:pPr>
                      <a:r>
                        <a:rPr lang="ru" sz="1800" b="0" i="0" dirty="0" smtClean="0">
                          <a:solidFill>
                            <a:srgbClr val="000000"/>
                          </a:solidFill>
                        </a:rPr>
                        <a:t>Лихорадка</a:t>
                      </a:r>
                    </a:p>
                    <a:p>
                      <a:pPr marL="196850" indent="-196850">
                        <a:buFont typeface="Arial" pitchFamily="34" charset="0"/>
                        <a:buChar char="•"/>
                      </a:pPr>
                      <a:r>
                        <a:rPr lang="ru" sz="1800" b="0" i="0" dirty="0" smtClean="0">
                          <a:solidFill>
                            <a:srgbClr val="000000"/>
                          </a:solidFill>
                        </a:rPr>
                        <a:t>Внутривенное употребление наркотиков</a:t>
                      </a:r>
                    </a:p>
                  </a:txBody>
                  <a:tcPr anchor="ctr">
                    <a:lnR w="12700" cap="flat" cmpd="sng" algn="ctr">
                      <a:noFill/>
                      <a:prstDash val="solid"/>
                      <a:round/>
                      <a:headEnd type="none" w="med" len="med"/>
                      <a:tailEnd type="none" w="med" len="med"/>
                    </a:lnR>
                  </a:tcPr>
                </a:tc>
                <a:tc>
                  <a:txBody>
                    <a:bodyPr/>
                    <a:lstStyle/>
                    <a:p>
                      <a:pPr marL="196850" marR="0" indent="-196850" algn="l" defTabSz="914400" rtl="0" eaLnBrk="1" fontAlgn="auto" latinLnBrk="0" hangingPunct="1">
                        <a:lnSpc>
                          <a:spcPct val="100000"/>
                        </a:lnSpc>
                        <a:spcBef>
                          <a:spcPts val="0"/>
                        </a:spcBef>
                        <a:spcAft>
                          <a:spcPts val="0"/>
                        </a:spcAft>
                        <a:buClrTx/>
                        <a:buSzTx/>
                        <a:buFont typeface="Arial" pitchFamily="34" charset="0"/>
                        <a:buChar char="•"/>
                        <a:tabLst/>
                        <a:defRPr/>
                      </a:pPr>
                      <a:r>
                        <a:rPr lang="ru" sz="1800" b="0" i="0" dirty="0" smtClean="0">
                          <a:solidFill>
                            <a:srgbClr val="000000"/>
                          </a:solidFill>
                        </a:rPr>
                        <a:t>Недавние случаи инфекции</a:t>
                      </a:r>
                    </a:p>
                    <a:p>
                      <a:pPr marL="196850" indent="-196850">
                        <a:buFont typeface="Arial" pitchFamily="34" charset="0"/>
                        <a:buChar char="•"/>
                      </a:pPr>
                      <a:endParaRPr lang="en-CA" dirty="0"/>
                    </a:p>
                  </a:txBody>
                  <a:tcPr anchor="ctr">
                    <a:lnL w="12700" cap="flat" cmpd="sng" algn="ctr">
                      <a:noFill/>
                      <a:prstDash val="solid"/>
                      <a:round/>
                      <a:headEnd type="none" w="med" len="med"/>
                      <a:tailEnd type="none" w="med" len="med"/>
                    </a:lnL>
                  </a:tcPr>
                </a:tc>
              </a:tr>
              <a:tr h="778477">
                <a:tc>
                  <a:txBody>
                    <a:bodyPr/>
                    <a:lstStyle/>
                    <a:p>
                      <a:r>
                        <a:rPr lang="ru" sz="1800" b="0" i="0" dirty="0" smtClean="0">
                          <a:solidFill>
                            <a:srgbClr val="000000"/>
                          </a:solidFill>
                        </a:rPr>
                        <a:t>Перелом</a:t>
                      </a:r>
                    </a:p>
                  </a:txBody>
                  <a:tcPr anchor="ctr"/>
                </a:tc>
                <a:tc>
                  <a:txBody>
                    <a:bodyPr/>
                    <a:lstStyle/>
                    <a:p>
                      <a:pPr marL="196850" indent="-196850">
                        <a:buFont typeface="Arial" pitchFamily="34" charset="0"/>
                        <a:buChar char="•"/>
                      </a:pPr>
                      <a:r>
                        <a:rPr lang="ru" sz="1800" b="0" i="0" dirty="0" smtClean="0">
                          <a:solidFill>
                            <a:srgbClr val="000000"/>
                          </a:solidFill>
                        </a:rPr>
                        <a:t>Остеопороз</a:t>
                      </a:r>
                    </a:p>
                    <a:p>
                      <a:pPr marL="196850" indent="-196850">
                        <a:buFont typeface="Arial" pitchFamily="34" charset="0"/>
                        <a:buChar char="•"/>
                      </a:pPr>
                      <a:r>
                        <a:rPr lang="ru" sz="1800" b="0" i="0" dirty="0" smtClean="0">
                          <a:solidFill>
                            <a:srgbClr val="000000"/>
                          </a:solidFill>
                        </a:rPr>
                        <a:t>Использование стероидов</a:t>
                      </a:r>
                    </a:p>
                  </a:txBody>
                  <a:tcPr anchor="ctr">
                    <a:lnR w="12700" cap="flat" cmpd="sng" algn="ctr">
                      <a:noFill/>
                      <a:prstDash val="solid"/>
                      <a:round/>
                      <a:headEnd type="none" w="med" len="med"/>
                      <a:tailEnd type="none" w="med" len="med"/>
                    </a:lnR>
                  </a:tcPr>
                </a:tc>
                <a:tc>
                  <a:txBody>
                    <a:bodyPr/>
                    <a:lstStyle/>
                    <a:p>
                      <a:pPr marL="196850" indent="-196850">
                        <a:buFont typeface="Arial" pitchFamily="34" charset="0"/>
                        <a:buChar char="•"/>
                      </a:pPr>
                      <a:r>
                        <a:rPr lang="ru" sz="1800" b="0" i="0" dirty="0" smtClean="0">
                          <a:solidFill>
                            <a:srgbClr val="000000"/>
                          </a:solidFill>
                        </a:rPr>
                        <a:t>Травма</a:t>
                      </a:r>
                    </a:p>
                    <a:p>
                      <a:pPr marL="196850" indent="-196850">
                        <a:buFont typeface="Arial" pitchFamily="34" charset="0"/>
                        <a:buChar char="•"/>
                      </a:pPr>
                      <a:r>
                        <a:rPr lang="ru" sz="1800" b="0" i="0" dirty="0" smtClean="0">
                          <a:solidFill>
                            <a:srgbClr val="000000"/>
                          </a:solidFill>
                        </a:rPr>
                        <a:t>Пожилой возраст</a:t>
                      </a:r>
                    </a:p>
                  </a:txBody>
                  <a:tcPr anchor="ctr">
                    <a:lnL w="12700" cap="flat" cmpd="sng" algn="ctr">
                      <a:noFill/>
                      <a:prstDash val="solid"/>
                      <a:round/>
                      <a:headEnd type="none" w="med" len="med"/>
                      <a:tailEnd type="none" w="med" len="med"/>
                    </a:lnL>
                  </a:tcPr>
                </a:tc>
              </a:tr>
              <a:tr h="778477">
                <a:tc>
                  <a:txBody>
                    <a:bodyPr/>
                    <a:lstStyle/>
                    <a:p>
                      <a:r>
                        <a:rPr lang="ru" sz="1800" b="0" i="0" dirty="0" smtClean="0">
                          <a:solidFill>
                            <a:srgbClr val="000000"/>
                          </a:solidFill>
                        </a:rPr>
                        <a:t>Очаговый неврологический дефицит</a:t>
                      </a:r>
                    </a:p>
                  </a:txBody>
                  <a:tcPr anchor="ctr"/>
                </a:tc>
                <a:tc gridSpan="2">
                  <a:txBody>
                    <a:bodyPr/>
                    <a:lstStyle/>
                    <a:p>
                      <a:pPr marL="196850" indent="-196850">
                        <a:buFont typeface="Arial" pitchFamily="34" charset="0"/>
                        <a:buChar char="•"/>
                      </a:pPr>
                      <a:r>
                        <a:rPr lang="ru" sz="1800" b="0" i="0" dirty="0" smtClean="0">
                          <a:solidFill>
                            <a:srgbClr val="000000"/>
                          </a:solidFill>
                        </a:rPr>
                        <a:t>Прогрессирующая  или</a:t>
                      </a:r>
                      <a:r>
                        <a:rPr lang="ru" sz="1800" b="0" i="0" baseline="0" dirty="0" smtClean="0">
                          <a:solidFill>
                            <a:srgbClr val="000000"/>
                          </a:solidFill>
                        </a:rPr>
                        <a:t> инвалидизирующая симптоматика</a:t>
                      </a:r>
                      <a:endParaRPr lang="ru" sz="1800" b="0" i="0" dirty="0" smtClean="0">
                        <a:solidFill>
                          <a:srgbClr val="000000"/>
                        </a:solidFill>
                      </a:endParaRPr>
                    </a:p>
                  </a:txBody>
                  <a:tcPr anchor="ctr"/>
                </a:tc>
                <a:tc hMerge="1">
                  <a:txBody>
                    <a:bodyPr/>
                    <a:lstStyle/>
                    <a:p>
                      <a:endParaRPr lang="en-CA"/>
                    </a:p>
                  </a:txBody>
                  <a:tcPr/>
                </a:tc>
              </a:tr>
              <a:tr h="778477">
                <a:tc>
                  <a:txBody>
                    <a:bodyPr/>
                    <a:lstStyle/>
                    <a:p>
                      <a:r>
                        <a:rPr lang="ru" sz="1800" b="0" i="0" dirty="0" smtClean="0">
                          <a:solidFill>
                            <a:srgbClr val="000000"/>
                          </a:solidFill>
                        </a:rPr>
                        <a:t>Синдром конского хвоста</a:t>
                      </a:r>
                    </a:p>
                  </a:txBody>
                  <a:tcPr anchor="ctr"/>
                </a:tc>
                <a:tc>
                  <a:txBody>
                    <a:bodyPr/>
                    <a:lstStyle/>
                    <a:p>
                      <a:pPr marL="196850" indent="-196850" algn="l" defTabSz="914400" rtl="0" eaLnBrk="1" latinLnBrk="0" hangingPunct="1">
                        <a:buFont typeface="Arial" pitchFamily="34" charset="0"/>
                        <a:buChar char="•"/>
                      </a:pPr>
                      <a:r>
                        <a:rPr lang="ru" sz="1800" b="0" i="0" dirty="0" smtClean="0">
                          <a:solidFill>
                            <a:srgbClr val="000000"/>
                          </a:solidFill>
                        </a:rPr>
                        <a:t>Задержка мочеиспускания</a:t>
                      </a:r>
                    </a:p>
                    <a:p>
                      <a:pPr marL="196850" indent="-196850" algn="l" defTabSz="914400" rtl="0" eaLnBrk="1" latinLnBrk="0" hangingPunct="1">
                        <a:buFont typeface="Arial" pitchFamily="34" charset="0"/>
                        <a:buChar char="•"/>
                      </a:pPr>
                      <a:r>
                        <a:rPr lang="ru" sz="1800" b="0" i="0" dirty="0" smtClean="0">
                          <a:solidFill>
                            <a:srgbClr val="000000"/>
                          </a:solidFill>
                        </a:rPr>
                        <a:t>Многоуровневый двигательный дефект</a:t>
                      </a:r>
                    </a:p>
                  </a:txBody>
                  <a:tcPr anchor="ctr">
                    <a:lnR w="12700" cap="flat" cmpd="sng" algn="ctr">
                      <a:noFill/>
                      <a:prstDash val="solid"/>
                      <a:round/>
                      <a:headEnd type="none" w="med" len="med"/>
                      <a:tailEnd type="none" w="med" len="med"/>
                    </a:lnR>
                  </a:tcPr>
                </a:tc>
                <a:tc>
                  <a:txBody>
                    <a:bodyPr/>
                    <a:lstStyle/>
                    <a:p>
                      <a:pPr marL="196850" indent="-196850">
                        <a:buFont typeface="Arial" pitchFamily="34" charset="0"/>
                        <a:buChar char="•"/>
                      </a:pPr>
                      <a:r>
                        <a:rPr lang="ru" sz="1800" b="0" i="0" dirty="0" smtClean="0">
                          <a:solidFill>
                            <a:srgbClr val="000000"/>
                          </a:solidFill>
                        </a:rPr>
                        <a:t>Недержание кала</a:t>
                      </a:r>
                    </a:p>
                    <a:p>
                      <a:pPr marL="196850" indent="-196850">
                        <a:buFont typeface="Arial" pitchFamily="34" charset="0"/>
                        <a:buChar char="•"/>
                      </a:pPr>
                      <a:r>
                        <a:rPr lang="ru" sz="1800" b="0" i="0" dirty="0" smtClean="0">
                          <a:solidFill>
                            <a:srgbClr val="000000"/>
                          </a:solidFill>
                        </a:rPr>
                        <a:t>Седловидная </a:t>
                      </a:r>
                      <a:r>
                        <a:rPr lang="ru" sz="1800" b="0" i="0" dirty="0" smtClean="0">
                          <a:solidFill>
                            <a:srgbClr val="000000"/>
                          </a:solidFill>
                        </a:rPr>
                        <a:t>анестезия</a:t>
                      </a:r>
                      <a:endParaRPr lang="ru" sz="1800" b="0" i="0" dirty="0" smtClean="0">
                        <a:solidFill>
                          <a:srgbClr val="000000"/>
                        </a:solidFill>
                      </a:endParaRPr>
                    </a:p>
                  </a:txBody>
                  <a:tcPr anchor="ctr">
                    <a:lnL w="12700" cap="flat" cmpd="sng" algn="ctr">
                      <a:noFill/>
                      <a:prstDash val="solid"/>
                      <a:round/>
                      <a:headEnd type="none" w="med" len="med"/>
                      <a:tailEnd type="none" w="med" len="med"/>
                    </a:lnL>
                  </a:tcPr>
                </a:tc>
              </a:tr>
            </a:tbl>
          </a:graphicData>
        </a:graphic>
      </p:graphicFrame>
      <p:sp>
        <p:nvSpPr>
          <p:cNvPr id="5" name="Rectangle 4"/>
          <p:cNvSpPr/>
          <p:nvPr/>
        </p:nvSpPr>
        <p:spPr>
          <a:xfrm>
            <a:off x="323528" y="6573679"/>
            <a:ext cx="3597460" cy="261610"/>
          </a:xfrm>
          <a:prstGeom prst="rect">
            <a:avLst/>
          </a:prstGeom>
        </p:spPr>
        <p:txBody>
          <a:bodyPr wrap="none">
            <a:spAutoFit/>
          </a:bodyPr>
          <a:lstStyle/>
          <a:p>
            <a:r>
              <a:rPr lang="ru" sz="1100" b="0" i="0" dirty="0" smtClean="0">
                <a:solidFill>
                  <a:srgbClr val="002060"/>
                </a:solidFill>
              </a:rPr>
              <a:t>Forseen. SE, Corey AS. </a:t>
            </a:r>
            <a:r>
              <a:rPr lang="ru" sz="1100" b="0" i="1" dirty="0" smtClean="0">
                <a:solidFill>
                  <a:srgbClr val="002060"/>
                </a:solidFill>
              </a:rPr>
              <a:t>J Am Coll Radiol </a:t>
            </a:r>
            <a:r>
              <a:rPr lang="ru" sz="1100" b="0" i="0" dirty="0" smtClean="0">
                <a:solidFill>
                  <a:srgbClr val="002060"/>
                </a:solidFill>
              </a:rPr>
              <a:t>2012; 9(10):704-12.</a:t>
            </a:r>
          </a:p>
        </p:txBody>
      </p:sp>
      <p:sp>
        <p:nvSpPr>
          <p:cNvPr id="9"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xmlns="" val="2589125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918"/>
            <a:ext cx="8229600" cy="11430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b="0" i="0" dirty="0" smtClean="0"/>
              <a:t> </a:t>
            </a:r>
            <a:r>
              <a:rPr lang="ru" sz="4000" b="0" i="0" dirty="0" smtClean="0">
                <a:solidFill>
                  <a:srgbClr val="002060"/>
                </a:solidFill>
              </a:rPr>
              <a:t>Дифференциальная диагностика </a:t>
            </a:r>
            <a:r>
              <a:rPr lang="es" sz="4000" dirty="0" smtClean="0"/>
              <a:t/>
            </a:r>
            <a:br>
              <a:rPr lang="es" sz="4000" dirty="0" smtClean="0"/>
            </a:br>
            <a:r>
              <a:rPr lang="ru" sz="4000" b="0" i="0" dirty="0" smtClean="0">
                <a:solidFill>
                  <a:srgbClr val="002060"/>
                </a:solidFill>
              </a:rPr>
              <a:t>острой БНС</a:t>
            </a:r>
            <a:endParaRPr lang="ru" sz="4000" b="0" i="0" dirty="0" smtClean="0">
              <a:solidFill>
                <a:srgbClr val="002060"/>
              </a:solidFill>
            </a:endParaRPr>
          </a:p>
        </p:txBody>
      </p:sp>
      <p:sp>
        <p:nvSpPr>
          <p:cNvPr id="10" name="Slide Number Placeholder 2"/>
          <p:cNvSpPr>
            <a:spLocks noGrp="1"/>
          </p:cNvSpPr>
          <p:nvPr>
            <p:ph type="sldNum" sz="quarter" idx="4"/>
          </p:nvPr>
        </p:nvSpPr>
        <p:spPr/>
        <p:txBody>
          <a:bodyPr/>
          <a:lstStyle/>
          <a:p>
            <a:pPr>
              <a:defRPr/>
            </a:pPr>
            <a:r>
              <a:rPr lang="en-CA" dirty="0" smtClean="0"/>
              <a:t/>
            </a:r>
            <a:br>
              <a:rPr lang="en-CA" dirty="0" smtClean="0"/>
            </a:br>
            <a:fld id="{0818CAAA-595C-40BF-BDA9-176ED7A49E95}" type="slidenum">
              <a:rPr lang="en-CA" smtClean="0"/>
              <a:pPr>
                <a:defRPr/>
              </a:pPr>
              <a:t>19</a:t>
            </a:fld>
            <a:endParaRPr lang="en-CA" dirty="0"/>
          </a:p>
        </p:txBody>
      </p:sp>
      <p:sp>
        <p:nvSpPr>
          <p:cNvPr id="8" name="Rectangle 7"/>
          <p:cNvSpPr/>
          <p:nvPr/>
        </p:nvSpPr>
        <p:spPr>
          <a:xfrm>
            <a:off x="79285" y="6622584"/>
            <a:ext cx="2941831" cy="246221"/>
          </a:xfrm>
          <a:prstGeom prst="rect">
            <a:avLst/>
          </a:prstGeom>
        </p:spPr>
        <p:txBody>
          <a:bodyPr wrap="none">
            <a:spAutoFit/>
          </a:bodyPr>
          <a:lstStyle/>
          <a:p>
            <a:r>
              <a:rPr lang="ru" sz="1000" b="0" i="0" dirty="0" smtClean="0">
                <a:solidFill>
                  <a:srgbClr val="002060"/>
                </a:solidFill>
              </a:rPr>
              <a:t> Casazza BA. </a:t>
            </a:r>
            <a:r>
              <a:rPr lang="ru" sz="1000" b="0" i="1" dirty="0" smtClean="0">
                <a:solidFill>
                  <a:srgbClr val="002060"/>
                </a:solidFill>
              </a:rPr>
              <a:t>Am Fam Physician </a:t>
            </a:r>
            <a:r>
              <a:rPr lang="ru" sz="1000" b="0" i="0" dirty="0" smtClean="0">
                <a:solidFill>
                  <a:srgbClr val="002060"/>
                </a:solidFill>
              </a:rPr>
              <a:t>2012; 85(4):343-50. </a:t>
            </a:r>
          </a:p>
        </p:txBody>
      </p:sp>
      <p:sp>
        <p:nvSpPr>
          <p:cNvPr id="9" name="Rounded Rectangle 8"/>
          <p:cNvSpPr/>
          <p:nvPr/>
        </p:nvSpPr>
        <p:spPr>
          <a:xfrm>
            <a:off x="319314" y="5535824"/>
            <a:ext cx="8505372" cy="802914"/>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2400" b="1" i="0" dirty="0" smtClean="0">
                <a:solidFill>
                  <a:srgbClr val="FFFFFF"/>
                </a:solidFill>
              </a:rPr>
              <a:t>Всегда, если возможно, необходимо идентифицировать и лечить основные причины боли!</a:t>
            </a:r>
          </a:p>
        </p:txBody>
      </p:sp>
      <p:graphicFrame>
        <p:nvGraphicFramePr>
          <p:cNvPr id="5" name="Table 4"/>
          <p:cNvGraphicFramePr>
            <a:graphicFrameLocks noGrp="1"/>
          </p:cNvGraphicFramePr>
          <p:nvPr>
            <p:extLst>
              <p:ext uri="{D42A27DB-BD31-4B8C-83A1-F6EECF244321}">
                <p14:modId xmlns:p14="http://schemas.microsoft.com/office/powerpoint/2010/main" xmlns="" val="270317444"/>
              </p:ext>
            </p:extLst>
          </p:nvPr>
        </p:nvGraphicFramePr>
        <p:xfrm>
          <a:off x="306519" y="1182184"/>
          <a:ext cx="8532000" cy="4328160"/>
        </p:xfrm>
        <a:graphic>
          <a:graphicData uri="http://schemas.openxmlformats.org/drawingml/2006/table">
            <a:tbl>
              <a:tblPr firstRow="1" bandRow="1">
                <a:tableStyleId>{5C22544A-7EE6-4342-B048-85BDC9FD1C3A}</a:tableStyleId>
              </a:tblPr>
              <a:tblGrid>
                <a:gridCol w="2844000"/>
                <a:gridCol w="2844000"/>
                <a:gridCol w="2844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 sz="1600" b="1" i="0" dirty="0" smtClean="0">
                          <a:solidFill>
                            <a:srgbClr val="FFFFFF"/>
                          </a:solidFill>
                        </a:rPr>
                        <a:t>Заболевания связанные с позвоночником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BB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 sz="1600" b="1" i="0" dirty="0" smtClean="0">
                          <a:solidFill>
                            <a:srgbClr val="FFFFFF"/>
                          </a:solidFill>
                        </a:rPr>
                        <a:t>Системные заболевания</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8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 sz="1600" b="1" i="0" dirty="0" smtClean="0">
                          <a:solidFill>
                            <a:srgbClr val="FFFFFF"/>
                          </a:solidFill>
                        </a:rPr>
                        <a:t>Отраженная боль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DBF"/>
                    </a:solidFill>
                  </a:tcPr>
                </a:tc>
              </a:tr>
              <a:tr h="370840">
                <a:tc>
                  <a:txBody>
                    <a:bodyPr/>
                    <a:lstStyle/>
                    <a:p>
                      <a:pPr marL="203200" lvl="1" indent="-203200">
                        <a:buFont typeface="Arial" pitchFamily="34" charset="0"/>
                        <a:buChar char="•"/>
                      </a:pPr>
                      <a:r>
                        <a:rPr lang="ru" sz="1600" b="0" i="0" dirty="0" smtClean="0">
                          <a:solidFill>
                            <a:srgbClr val="FFFFFF"/>
                          </a:solidFill>
                        </a:rPr>
                        <a:t>Компрессионный перелом</a:t>
                      </a:r>
                    </a:p>
                    <a:p>
                      <a:pPr marL="203200" lvl="1" indent="-203200">
                        <a:buFont typeface="Arial" pitchFamily="34" charset="0"/>
                        <a:buChar char="•"/>
                      </a:pPr>
                      <a:r>
                        <a:rPr lang="ru" sz="1600" b="0" i="0" dirty="0" smtClean="0">
                          <a:solidFill>
                            <a:srgbClr val="FFFFFF"/>
                          </a:solidFill>
                        </a:rPr>
                        <a:t>Растяжение связок позвоночника в поясничном отделе</a:t>
                      </a:r>
                    </a:p>
                    <a:p>
                      <a:pPr marL="203200" lvl="1" indent="-203200">
                        <a:buFont typeface="Arial" pitchFamily="34" charset="0"/>
                        <a:buChar char="•"/>
                      </a:pPr>
                      <a:r>
                        <a:rPr lang="ru" sz="1600" b="0" i="0" dirty="0" smtClean="0">
                          <a:solidFill>
                            <a:srgbClr val="FFFFFF"/>
                          </a:solidFill>
                        </a:rPr>
                        <a:t>Грыжа </a:t>
                      </a:r>
                      <a:r>
                        <a:rPr lang="ru" sz="1600" b="0" i="0" dirty="0" smtClean="0">
                          <a:solidFill>
                            <a:srgbClr val="FFFFFF"/>
                          </a:solidFill>
                        </a:rPr>
                        <a:t>межпозвонкового </a:t>
                      </a:r>
                      <a:r>
                        <a:rPr lang="ru" sz="1600" b="0" i="0" dirty="0" smtClean="0">
                          <a:solidFill>
                            <a:srgbClr val="FFFFFF"/>
                          </a:solidFill>
                        </a:rPr>
                        <a:t>диска</a:t>
                      </a:r>
                    </a:p>
                    <a:p>
                      <a:pPr marL="203200" lvl="1" indent="-203200">
                        <a:buFont typeface="Arial" pitchFamily="34" charset="0"/>
                        <a:buChar char="•"/>
                      </a:pPr>
                      <a:r>
                        <a:rPr lang="ru" sz="1600" b="0" i="0" dirty="0" smtClean="0">
                          <a:solidFill>
                            <a:srgbClr val="FFFFFF"/>
                          </a:solidFill>
                        </a:rPr>
                        <a:t>Стеноз спинномозгового канала</a:t>
                      </a:r>
                    </a:p>
                    <a:p>
                      <a:pPr marL="203200" lvl="1" indent="-203200">
                        <a:buFont typeface="Arial" pitchFamily="34" charset="0"/>
                        <a:buChar char="•"/>
                      </a:pPr>
                      <a:r>
                        <a:rPr lang="ru" sz="1600" b="0" i="0" dirty="0" smtClean="0">
                          <a:solidFill>
                            <a:srgbClr val="FFFFFF"/>
                          </a:solidFill>
                        </a:rPr>
                        <a:t>Спондилолистез</a:t>
                      </a:r>
                    </a:p>
                    <a:p>
                      <a:pPr marL="203200" lvl="1" indent="-203200">
                        <a:buFont typeface="Arial" pitchFamily="34" charset="0"/>
                        <a:buChar char="•"/>
                      </a:pPr>
                      <a:r>
                        <a:rPr lang="ru" sz="1600" b="0" i="0" dirty="0" smtClean="0">
                          <a:solidFill>
                            <a:srgbClr val="FFFFFF"/>
                          </a:solidFill>
                        </a:rPr>
                        <a:t>Спондилолиз</a:t>
                      </a:r>
                    </a:p>
                    <a:p>
                      <a:pPr marL="203200" lvl="1" indent="-203200">
                        <a:buFont typeface="Arial" pitchFamily="34" charset="0"/>
                        <a:buChar char="•"/>
                      </a:pPr>
                      <a:r>
                        <a:rPr lang="ru" sz="1600" b="0" i="0" dirty="0" smtClean="0">
                          <a:solidFill>
                            <a:srgbClr val="FFFFFF"/>
                          </a:solidFill>
                        </a:rPr>
                        <a:t>Спондилез (дегенерация </a:t>
                      </a:r>
                      <a:r>
                        <a:rPr lang="ru" sz="1600" b="0" i="0" dirty="0" smtClean="0">
                          <a:solidFill>
                            <a:srgbClr val="FFFFFF"/>
                          </a:solidFill>
                        </a:rPr>
                        <a:t>межпозвонкового </a:t>
                      </a:r>
                      <a:r>
                        <a:rPr lang="ru" sz="1600" b="0" i="0" dirty="0" smtClean="0">
                          <a:solidFill>
                            <a:srgbClr val="FFFFFF"/>
                          </a:solidFill>
                        </a:rPr>
                        <a:t>диска или дугоотростчатого сустава)</a:t>
                      </a:r>
                    </a:p>
                    <a:p>
                      <a:endParaRPr lang="en-CA" sz="1600"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BBFF"/>
                    </a:solidFill>
                  </a:tcPr>
                </a:tc>
                <a:tc>
                  <a:txBody>
                    <a:bodyPr/>
                    <a:lstStyle/>
                    <a:p>
                      <a:pPr marL="203200" lvl="1" indent="-203200">
                        <a:buFont typeface="Arial" pitchFamily="34" charset="0"/>
                        <a:buChar char="•"/>
                      </a:pPr>
                      <a:r>
                        <a:rPr lang="ru" sz="1600" b="0" i="0" dirty="0" smtClean="0">
                          <a:solidFill>
                            <a:srgbClr val="FFFFFF"/>
                          </a:solidFill>
                        </a:rPr>
                        <a:t>Злокачественные новообразования</a:t>
                      </a:r>
                    </a:p>
                    <a:p>
                      <a:pPr marL="203200" lvl="1" indent="-203200">
                        <a:buFont typeface="Arial" pitchFamily="34" charset="0"/>
                        <a:buChar char="•"/>
                      </a:pPr>
                      <a:r>
                        <a:rPr lang="ru" sz="1600" b="0" i="0" dirty="0" smtClean="0">
                          <a:solidFill>
                            <a:srgbClr val="FFFFFF"/>
                          </a:solidFill>
                        </a:rPr>
                        <a:t>Инфекция (воспаление </a:t>
                      </a:r>
                      <a:r>
                        <a:rPr lang="ru" sz="1600" b="0" i="0" dirty="0" smtClean="0">
                          <a:solidFill>
                            <a:srgbClr val="FFFFFF"/>
                          </a:solidFill>
                        </a:rPr>
                        <a:t>межпозвонкового </a:t>
                      </a:r>
                      <a:r>
                        <a:rPr lang="ru" sz="1600" b="0" i="0" dirty="0" smtClean="0">
                          <a:solidFill>
                            <a:srgbClr val="FFFFFF"/>
                          </a:solidFill>
                        </a:rPr>
                        <a:t>диска/остеомиелит)</a:t>
                      </a:r>
                    </a:p>
                    <a:p>
                      <a:pPr marL="203200" lvl="1" indent="-203200">
                        <a:buFont typeface="Arial" pitchFamily="34" charset="0"/>
                        <a:buChar char="•"/>
                      </a:pPr>
                      <a:r>
                        <a:rPr lang="ru" sz="1600" b="0" i="0" dirty="0" smtClean="0">
                          <a:solidFill>
                            <a:srgbClr val="FFFFFF"/>
                          </a:solidFill>
                        </a:rPr>
                        <a:t>Системные заболевания соединительной ткани</a:t>
                      </a:r>
                    </a:p>
                    <a:p>
                      <a:pPr marL="203200" lvl="1" indent="-203200">
                        <a:buFont typeface="Arial" pitchFamily="34" charset="0"/>
                        <a:buChar char="•"/>
                      </a:pPr>
                      <a:r>
                        <a:rPr lang="ru" sz="1600" b="0" i="0" dirty="0" smtClean="0">
                          <a:solidFill>
                            <a:srgbClr val="FFFFFF"/>
                          </a:solidFill>
                        </a:rPr>
                        <a:t>Воспалительная спондилоартропатия</a:t>
                      </a:r>
                    </a:p>
                    <a:p>
                      <a:pPr marL="203200" indent="-203200">
                        <a:buFont typeface="Arial" pitchFamily="34" charset="0"/>
                        <a:buChar char="•"/>
                      </a:pPr>
                      <a:endParaRPr lang="en-CA" sz="1600"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84F1"/>
                    </a:solidFill>
                  </a:tcPr>
                </a:tc>
                <a:tc>
                  <a:txBody>
                    <a:bodyPr/>
                    <a:lstStyle/>
                    <a:p>
                      <a:pPr marL="203200" lvl="1" indent="-203200">
                        <a:buFont typeface="Arial" pitchFamily="34" charset="0"/>
                        <a:buChar char="•"/>
                      </a:pPr>
                      <a:r>
                        <a:rPr lang="ru" sz="1600" b="0" i="0" dirty="0" smtClean="0">
                          <a:solidFill>
                            <a:srgbClr val="FFFFFF"/>
                          </a:solidFill>
                        </a:rPr>
                        <a:t>Желудочно-кишечные заболевания (панкреатит, язвенная болезнь, холецистит)</a:t>
                      </a:r>
                    </a:p>
                    <a:p>
                      <a:pPr marL="203200" lvl="1" indent="-203200">
                        <a:buFont typeface="Arial" pitchFamily="34" charset="0"/>
                        <a:buChar char="•"/>
                      </a:pPr>
                      <a:r>
                        <a:rPr lang="ru" sz="1600" b="0" i="0" dirty="0" smtClean="0">
                          <a:solidFill>
                            <a:srgbClr val="FFFFFF"/>
                          </a:solidFill>
                        </a:rPr>
                        <a:t>Заболевания </a:t>
                      </a:r>
                      <a:r>
                        <a:rPr lang="ru" sz="1600" b="0" i="0" baseline="0" dirty="0" smtClean="0">
                          <a:solidFill>
                            <a:srgbClr val="FFFFFF"/>
                          </a:solidFill>
                        </a:rPr>
                        <a:t> </a:t>
                      </a:r>
                      <a:r>
                        <a:rPr lang="ru-RU" sz="1600" b="0" i="0" baseline="0" dirty="0" smtClean="0">
                          <a:solidFill>
                            <a:srgbClr val="FFFFFF"/>
                          </a:solidFill>
                        </a:rPr>
                        <a:t>органом малого таза </a:t>
                      </a:r>
                      <a:r>
                        <a:rPr lang="ru" sz="1600" b="0" i="0" dirty="0" smtClean="0">
                          <a:solidFill>
                            <a:srgbClr val="FFFFFF"/>
                          </a:solidFill>
                        </a:rPr>
                        <a:t>(эндометриоз</a:t>
                      </a:r>
                      <a:r>
                        <a:rPr lang="ru" sz="1600" b="0" i="0" dirty="0" smtClean="0">
                          <a:solidFill>
                            <a:srgbClr val="FFFFFF"/>
                          </a:solidFill>
                        </a:rPr>
                        <a:t>, воспалительные заболевания </a:t>
                      </a:r>
                      <a:r>
                        <a:rPr lang="ru" sz="1600" b="0" i="0" dirty="0" smtClean="0">
                          <a:solidFill>
                            <a:srgbClr val="FFFFFF"/>
                          </a:solidFill>
                        </a:rPr>
                        <a:t>, </a:t>
                      </a:r>
                      <a:r>
                        <a:rPr lang="ru" sz="1600" b="0" i="0" dirty="0" smtClean="0">
                          <a:solidFill>
                            <a:srgbClr val="FFFFFF"/>
                          </a:solidFill>
                        </a:rPr>
                        <a:t>простатит)</a:t>
                      </a:r>
                    </a:p>
                    <a:p>
                      <a:pPr marL="203200" lvl="1" indent="-203200">
                        <a:buFont typeface="Arial" pitchFamily="34" charset="0"/>
                        <a:buChar char="•"/>
                      </a:pPr>
                      <a:r>
                        <a:rPr lang="ru" sz="1600" b="0" i="0" dirty="0" smtClean="0">
                          <a:solidFill>
                            <a:srgbClr val="FFFFFF"/>
                          </a:solidFill>
                        </a:rPr>
                        <a:t>Заболевания забрюшинного пространства (почечная колика, пиелонефрит)</a:t>
                      </a:r>
                    </a:p>
                    <a:p>
                      <a:pPr marL="203200" lvl="1" indent="-203200">
                        <a:buFont typeface="Arial" pitchFamily="34" charset="0"/>
                        <a:buChar char="•"/>
                      </a:pPr>
                      <a:r>
                        <a:rPr lang="ru" sz="1600" b="0" i="0" dirty="0" smtClean="0">
                          <a:solidFill>
                            <a:srgbClr val="FFFFFF"/>
                          </a:solidFill>
                        </a:rPr>
                        <a:t>Опоясывающий герпес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DBF"/>
                    </a:solidFill>
                  </a:tcPr>
                </a:tc>
              </a:tr>
            </a:tbl>
          </a:graphicData>
        </a:graphic>
      </p:graphicFrame>
    </p:spTree>
    <p:extLst>
      <p:ext uri="{BB962C8B-B14F-4D97-AF65-F5344CB8AC3E}">
        <p14:creationId xmlns:p14="http://schemas.microsoft.com/office/powerpoint/2010/main" xmlns="" val="636404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7595936" y="6300203"/>
            <a:ext cx="2133600" cy="365125"/>
          </a:xfrm>
          <a:prstGeom prst="rect">
            <a:avLst/>
          </a:prstGeom>
        </p:spPr>
        <p:txBody>
          <a:bodyPr/>
          <a:lstStyle/>
          <a:p>
            <a:pPr>
              <a:defRPr/>
            </a:pPr>
            <a:r>
              <a:rPr dirty="0"/>
              <a:t/>
            </a:r>
            <a:br>
              <a:rPr dirty="0"/>
            </a:br>
            <a:endParaRPr dirty="0"/>
          </a:p>
        </p:txBody>
      </p:sp>
      <p:sp>
        <p:nvSpPr>
          <p:cNvPr id="10243" name="Title 1"/>
          <p:cNvSpPr>
            <a:spLocks noGrp="1"/>
          </p:cNvSpPr>
          <p:nvPr>
            <p:ph type="title"/>
          </p:nvPr>
        </p:nvSpPr>
        <p:spPr>
          <a:xfrm>
            <a:off x="457200" y="263525"/>
            <a:ext cx="8229600" cy="1143000"/>
          </a:xfrm>
        </p:spPr>
        <p:txBody>
          <a:bodyPr/>
          <a:lstStyle/>
          <a:p>
            <a:r>
              <a:rPr lang="ru-RU" altLang="en-US" dirty="0" smtClean="0"/>
              <a:t>Комитет по разработке</a:t>
            </a:r>
            <a:endParaRPr lang="en-US" altLang="en-US" dirty="0" smtClean="0"/>
          </a:p>
        </p:txBody>
      </p:sp>
      <p:sp>
        <p:nvSpPr>
          <p:cNvPr id="4" name="Rectangle 3"/>
          <p:cNvSpPr/>
          <p:nvPr/>
        </p:nvSpPr>
        <p:spPr>
          <a:xfrm>
            <a:off x="395288" y="1443038"/>
            <a:ext cx="2881312" cy="5402262"/>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Mario H. Cardiel, MD, MSc</a:t>
            </a:r>
          </a:p>
          <a:p>
            <a:r>
              <a:rPr lang="ru-RU" sz="1600" dirty="0" smtClean="0">
                <a:solidFill>
                  <a:srgbClr val="0C6FCF">
                    <a:lumMod val="75000"/>
                  </a:srgbClr>
                </a:solidFill>
              </a:rPr>
              <a:t>Ревматолог</a:t>
            </a:r>
            <a:endParaRPr lang="en-CA" sz="1600" dirty="0" smtClean="0">
              <a:solidFill>
                <a:srgbClr val="0C6FCF">
                  <a:lumMod val="75000"/>
                </a:srgbClr>
              </a:solidFill>
            </a:endParaRPr>
          </a:p>
          <a:p>
            <a:r>
              <a:rPr lang="ru-RU" sz="1600" dirty="0" smtClean="0">
                <a:solidFill>
                  <a:srgbClr val="0C6FCF">
                    <a:lumMod val="75000"/>
                  </a:srgbClr>
                </a:solidFill>
              </a:rPr>
              <a:t>Морелия</a:t>
            </a:r>
            <a:r>
              <a:rPr lang="en-CA" sz="1600" dirty="0" smtClean="0">
                <a:solidFill>
                  <a:srgbClr val="0C6FCF">
                    <a:lumMod val="75000"/>
                  </a:srgbClr>
                </a:solidFill>
              </a:rPr>
              <a:t>, </a:t>
            </a:r>
            <a:r>
              <a:rPr lang="ru-RU" sz="1600" dirty="0" smtClean="0">
                <a:solidFill>
                  <a:srgbClr val="0C6FCF">
                    <a:lumMod val="75000"/>
                  </a:srgbClr>
                </a:solidFill>
              </a:rPr>
              <a:t>Мексика</a:t>
            </a:r>
            <a:endParaRPr lang="en-CA" sz="1600" dirty="0">
              <a:solidFill>
                <a:srgbClr val="0C6FCF">
                  <a:lumMod val="75000"/>
                </a:srgbClr>
              </a:solidFill>
              <a:latin typeface="Calibri"/>
              <a:ea typeface="+mn-ea"/>
            </a:endParaRPr>
          </a:p>
          <a:p>
            <a:pPr fontAlgn="auto">
              <a:spcBef>
                <a:spcPts val="0"/>
              </a:spcBef>
              <a:spcAft>
                <a:spcPts val="0"/>
              </a:spcAft>
              <a:defRPr/>
            </a:pPr>
            <a:r>
              <a:rPr lang="en-CA" sz="1600" dirty="0">
                <a:solidFill>
                  <a:prstClr val="white"/>
                </a:solidFill>
                <a:latin typeface="Calibri"/>
                <a:ea typeface="+mn-ea"/>
              </a:rPr>
              <a:t> </a:t>
            </a:r>
            <a:endParaRPr lang="en-CA" sz="2400" dirty="0">
              <a:solidFill>
                <a:prstClr val="white"/>
              </a:solidFill>
              <a:latin typeface="Calibri"/>
              <a:ea typeface="+mn-ea"/>
            </a:endParaRPr>
          </a:p>
          <a:p>
            <a:r>
              <a:rPr lang="en-CA" sz="1600" b="1" dirty="0" smtClean="0">
                <a:solidFill>
                  <a:prstClr val="black"/>
                </a:solidFill>
              </a:rPr>
              <a:t>Andrei Danilov, MD, DSc</a:t>
            </a:r>
          </a:p>
          <a:p>
            <a:r>
              <a:rPr lang="ru-RU" sz="1600" dirty="0" smtClean="0">
                <a:solidFill>
                  <a:srgbClr val="0C6FCF">
                    <a:lumMod val="75000"/>
                  </a:srgbClr>
                </a:solidFill>
              </a:rPr>
              <a:t>Невролог</a:t>
            </a:r>
            <a:endParaRPr lang="en-CA" sz="1600" dirty="0" smtClean="0">
              <a:solidFill>
                <a:srgbClr val="0C6FCF">
                  <a:lumMod val="75000"/>
                </a:srgbClr>
              </a:solidFill>
            </a:endParaRPr>
          </a:p>
          <a:p>
            <a:r>
              <a:rPr lang="ru-RU" sz="1600" dirty="0" smtClean="0">
                <a:solidFill>
                  <a:srgbClr val="0C6FCF">
                    <a:lumMod val="75000"/>
                  </a:srgbClr>
                </a:solidFill>
              </a:rPr>
              <a:t>Москва</a:t>
            </a:r>
            <a:r>
              <a:rPr lang="en-CA" sz="1600" dirty="0" smtClean="0">
                <a:solidFill>
                  <a:srgbClr val="0C6FCF">
                    <a:lumMod val="75000"/>
                  </a:srgbClr>
                </a:solidFill>
              </a:rPr>
              <a:t>, </a:t>
            </a:r>
            <a:r>
              <a:rPr lang="ru-RU" sz="1600" dirty="0" smtClean="0">
                <a:solidFill>
                  <a:srgbClr val="0C6FCF">
                    <a:lumMod val="75000"/>
                  </a:srgbClr>
                </a:solidFill>
              </a:rPr>
              <a:t>Россия</a:t>
            </a:r>
            <a:endParaRPr lang="en-CA" sz="1600" dirty="0" smtClean="0">
              <a:solidFill>
                <a:srgbClr val="0C6FCF">
                  <a:lumMod val="75000"/>
                </a:srgbClr>
              </a:solidFill>
            </a:endParaRPr>
          </a:p>
          <a:p>
            <a:r>
              <a:rPr lang="en-CA" sz="1600" dirty="0" smtClean="0">
                <a:solidFill>
                  <a:prstClr val="white"/>
                </a:solidFill>
              </a:rPr>
              <a:t> </a:t>
            </a:r>
          </a:p>
          <a:p>
            <a:r>
              <a:rPr lang="en-CA" sz="1600" b="1" dirty="0" smtClean="0">
                <a:solidFill>
                  <a:prstClr val="black"/>
                </a:solidFill>
              </a:rPr>
              <a:t>Smail Daoudi, MD</a:t>
            </a:r>
          </a:p>
          <a:p>
            <a:r>
              <a:rPr lang="ru-RU" sz="1600" dirty="0" smtClean="0">
                <a:solidFill>
                  <a:srgbClr val="0C6FCF">
                    <a:lumMod val="75000"/>
                  </a:srgbClr>
                </a:solidFill>
              </a:rPr>
              <a:t>Невролог</a:t>
            </a:r>
            <a:endParaRPr lang="en-CA" sz="1600" dirty="0" smtClean="0">
              <a:solidFill>
                <a:srgbClr val="0C6FCF">
                  <a:lumMod val="75000"/>
                </a:srgbClr>
              </a:solidFill>
            </a:endParaRPr>
          </a:p>
          <a:p>
            <a:r>
              <a:rPr lang="ru-RU" sz="1600" dirty="0" smtClean="0">
                <a:solidFill>
                  <a:srgbClr val="0C6FCF">
                    <a:lumMod val="75000"/>
                  </a:srgbClr>
                </a:solidFill>
              </a:rPr>
              <a:t>Тизи-Узу</a:t>
            </a:r>
            <a:r>
              <a:rPr lang="fr-CA" sz="1600" dirty="0" smtClean="0">
                <a:solidFill>
                  <a:srgbClr val="0C6FCF">
                    <a:lumMod val="75000"/>
                  </a:srgbClr>
                </a:solidFill>
              </a:rPr>
              <a:t>, </a:t>
            </a:r>
            <a:r>
              <a:rPr lang="ru-RU" sz="1600" dirty="0" smtClean="0">
                <a:solidFill>
                  <a:srgbClr val="0C6FCF">
                    <a:lumMod val="75000"/>
                  </a:srgbClr>
                </a:solidFill>
              </a:rPr>
              <a:t>Алжир</a:t>
            </a:r>
            <a:endParaRPr lang="fr-CA" sz="1600" dirty="0" smtClean="0">
              <a:solidFill>
                <a:srgbClr val="0C6FCF">
                  <a:lumMod val="75000"/>
                </a:srgbClr>
              </a:solidFill>
            </a:endParaRPr>
          </a:p>
          <a:p>
            <a:endParaRPr lang="fr-CA" sz="1600" dirty="0" smtClean="0">
              <a:solidFill>
                <a:prstClr val="white"/>
              </a:solidFill>
            </a:endParaRPr>
          </a:p>
          <a:p>
            <a:r>
              <a:rPr lang="fr-CA" sz="1600" b="1" dirty="0" smtClean="0">
                <a:solidFill>
                  <a:prstClr val="black"/>
                </a:solidFill>
              </a:rPr>
              <a:t>João Batista S. Garcia, MD, PhD</a:t>
            </a:r>
            <a:endParaRPr lang="en-CA" sz="1600" b="1" dirty="0" smtClean="0">
              <a:solidFill>
                <a:prstClr val="black"/>
              </a:solidFill>
            </a:endParaRPr>
          </a:p>
          <a:p>
            <a:r>
              <a:rPr lang="ru-RU" sz="1600" dirty="0" smtClean="0">
                <a:solidFill>
                  <a:srgbClr val="0C6FCF">
                    <a:lumMod val="75000"/>
                  </a:srgbClr>
                </a:solidFill>
              </a:rPr>
              <a:t>Анестезиолог</a:t>
            </a:r>
            <a:endParaRPr lang="en-CA" sz="1600" dirty="0" smtClean="0">
              <a:solidFill>
                <a:srgbClr val="0C6FCF">
                  <a:lumMod val="75000"/>
                </a:srgbClr>
              </a:solidFill>
            </a:endParaRPr>
          </a:p>
          <a:p>
            <a:r>
              <a:rPr lang="ru-RU" sz="1600" dirty="0" smtClean="0">
                <a:solidFill>
                  <a:srgbClr val="0C6FCF">
                    <a:lumMod val="75000"/>
                  </a:srgbClr>
                </a:solidFill>
              </a:rPr>
              <a:t>Сан-Луис</a:t>
            </a:r>
            <a:r>
              <a:rPr lang="en-CA" sz="1600" dirty="0" smtClean="0">
                <a:solidFill>
                  <a:srgbClr val="0C6FCF">
                    <a:lumMod val="75000"/>
                  </a:srgbClr>
                </a:solidFill>
              </a:rPr>
              <a:t>, </a:t>
            </a:r>
            <a:r>
              <a:rPr lang="ru-RU" sz="1600" dirty="0" smtClean="0">
                <a:solidFill>
                  <a:srgbClr val="0C6FCF">
                    <a:lumMod val="75000"/>
                  </a:srgbClr>
                </a:solidFill>
              </a:rPr>
              <a:t>Бразилия</a:t>
            </a:r>
            <a:endParaRPr lang="en-CA" sz="1600" dirty="0" smtClean="0">
              <a:solidFill>
                <a:srgbClr val="0C6FCF">
                  <a:lumMod val="75000"/>
                </a:srgbClr>
              </a:solidFill>
            </a:endParaRPr>
          </a:p>
          <a:p>
            <a:endParaRPr lang="en-CA" sz="1600" dirty="0" smtClean="0">
              <a:solidFill>
                <a:srgbClr val="0C6FCF">
                  <a:lumMod val="75000"/>
                </a:srgbClr>
              </a:solidFill>
            </a:endParaRPr>
          </a:p>
          <a:p>
            <a:r>
              <a:rPr lang="en-CA" sz="1600" b="1" dirty="0" smtClean="0">
                <a:solidFill>
                  <a:prstClr val="black"/>
                </a:solidFill>
              </a:rPr>
              <a:t>Yuzhou Guan, MD</a:t>
            </a:r>
          </a:p>
          <a:p>
            <a:r>
              <a:rPr lang="ru-RU" sz="1600" dirty="0" smtClean="0">
                <a:solidFill>
                  <a:srgbClr val="0C6FCF">
                    <a:lumMod val="75000"/>
                  </a:srgbClr>
                </a:solidFill>
              </a:rPr>
              <a:t>Невролог</a:t>
            </a:r>
            <a:endParaRPr lang="en-CA" sz="1600" dirty="0" smtClean="0">
              <a:solidFill>
                <a:srgbClr val="0C6FCF">
                  <a:lumMod val="75000"/>
                </a:srgbClr>
              </a:solidFill>
            </a:endParaRPr>
          </a:p>
          <a:p>
            <a:r>
              <a:rPr lang="ru-RU" sz="1600" dirty="0" smtClean="0">
                <a:solidFill>
                  <a:srgbClr val="0C6FCF">
                    <a:lumMod val="75000"/>
                  </a:srgbClr>
                </a:solidFill>
              </a:rPr>
              <a:t>Пекин</a:t>
            </a:r>
            <a:r>
              <a:rPr lang="en-CA" sz="1600" dirty="0" smtClean="0">
                <a:solidFill>
                  <a:srgbClr val="0C6FCF">
                    <a:lumMod val="75000"/>
                  </a:srgbClr>
                </a:solidFill>
              </a:rPr>
              <a:t>, </a:t>
            </a:r>
            <a:r>
              <a:rPr lang="ru-RU" sz="1600" dirty="0" smtClean="0">
                <a:solidFill>
                  <a:srgbClr val="0C6FCF">
                    <a:lumMod val="75000"/>
                  </a:srgbClr>
                </a:solidFill>
              </a:rPr>
              <a:t>Китай</a:t>
            </a:r>
            <a:endParaRPr lang="en-CA" sz="1600" dirty="0">
              <a:solidFill>
                <a:srgbClr val="0C6FCF">
                  <a:lumMod val="75000"/>
                </a:srgbClr>
              </a:solidFill>
              <a:latin typeface="Calibri"/>
            </a:endParaRPr>
          </a:p>
          <a:p>
            <a:pPr fontAlgn="auto">
              <a:spcBef>
                <a:spcPts val="0"/>
              </a:spcBef>
              <a:spcAft>
                <a:spcPts val="0"/>
              </a:spcAft>
              <a:defRPr/>
            </a:pPr>
            <a:endParaRPr lang="en-CA" sz="1700" dirty="0">
              <a:solidFill>
                <a:prstClr val="white"/>
              </a:solidFill>
              <a:latin typeface="Calibri"/>
              <a:ea typeface="+mn-ea"/>
            </a:endParaRPr>
          </a:p>
          <a:p>
            <a:pPr fontAlgn="auto">
              <a:spcBef>
                <a:spcPts val="0"/>
              </a:spcBef>
              <a:spcAft>
                <a:spcPts val="0"/>
              </a:spcAft>
              <a:defRPr/>
            </a:pPr>
            <a:r>
              <a:rPr lang="fr-CA" sz="1700" dirty="0">
                <a:solidFill>
                  <a:prstClr val="white"/>
                </a:solidFill>
                <a:latin typeface="Calibri"/>
                <a:ea typeface="+mn-ea"/>
              </a:rPr>
              <a:t> </a:t>
            </a:r>
            <a:endParaRPr lang="en-CA" sz="1700" dirty="0">
              <a:solidFill>
                <a:prstClr val="white"/>
              </a:solidFill>
              <a:latin typeface="Calibri"/>
              <a:ea typeface="+mn-ea"/>
            </a:endParaRPr>
          </a:p>
        </p:txBody>
      </p:sp>
      <p:sp>
        <p:nvSpPr>
          <p:cNvPr id="5" name="Rectangle 4"/>
          <p:cNvSpPr/>
          <p:nvPr/>
        </p:nvSpPr>
        <p:spPr>
          <a:xfrm>
            <a:off x="3276600" y="1443038"/>
            <a:ext cx="2805113" cy="5262979"/>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Jianhao Lin, MD</a:t>
            </a:r>
          </a:p>
          <a:p>
            <a:pPr fontAlgn="auto">
              <a:spcBef>
                <a:spcPts val="0"/>
              </a:spcBef>
              <a:spcAft>
                <a:spcPts val="0"/>
              </a:spcAft>
              <a:defRPr/>
            </a:pPr>
            <a:r>
              <a:rPr lang="ru-RU" sz="1600" dirty="0" smtClean="0">
                <a:solidFill>
                  <a:srgbClr val="0C6FCF">
                    <a:lumMod val="75000"/>
                  </a:srgbClr>
                </a:solidFill>
                <a:latin typeface="Calibri"/>
                <a:ea typeface="+mn-ea"/>
              </a:rPr>
              <a:t>Ортопед</a:t>
            </a:r>
            <a:endParaRPr lang="en-CA" sz="1600" dirty="0">
              <a:solidFill>
                <a:srgbClr val="0C6FCF">
                  <a:lumMod val="75000"/>
                </a:srgbClr>
              </a:solidFill>
              <a:latin typeface="Calibri"/>
              <a:ea typeface="+mn-ea"/>
            </a:endParaRPr>
          </a:p>
          <a:p>
            <a:pPr fontAlgn="auto">
              <a:spcBef>
                <a:spcPts val="0"/>
              </a:spcBef>
              <a:spcAft>
                <a:spcPts val="0"/>
              </a:spcAft>
              <a:defRPr/>
            </a:pPr>
            <a:r>
              <a:rPr lang="ru-RU" sz="1600" dirty="0" smtClean="0">
                <a:solidFill>
                  <a:srgbClr val="0C6FCF">
                    <a:lumMod val="75000"/>
                  </a:srgbClr>
                </a:solidFill>
              </a:rPr>
              <a:t>Пекин</a:t>
            </a:r>
            <a:r>
              <a:rPr lang="en-CA" sz="1600" dirty="0" smtClean="0">
                <a:solidFill>
                  <a:srgbClr val="0C6FCF">
                    <a:lumMod val="75000"/>
                  </a:srgbClr>
                </a:solidFill>
              </a:rPr>
              <a:t>, </a:t>
            </a:r>
            <a:r>
              <a:rPr lang="ru-RU" sz="1600" dirty="0" smtClean="0">
                <a:solidFill>
                  <a:srgbClr val="0C6FCF">
                    <a:lumMod val="75000"/>
                  </a:srgbClr>
                </a:solidFill>
              </a:rPr>
              <a:t>Китай</a:t>
            </a:r>
            <a:endParaRPr lang="en-CA" sz="1600" dirty="0">
              <a:solidFill>
                <a:srgbClr val="0C6FCF">
                  <a:lumMod val="75000"/>
                </a:srgbClr>
              </a:solidFill>
              <a:latin typeface="Calibri"/>
              <a:ea typeface="+mn-ea"/>
            </a:endParaRPr>
          </a:p>
          <a:p>
            <a:pPr fontAlgn="auto">
              <a:spcBef>
                <a:spcPts val="0"/>
              </a:spcBef>
              <a:spcAft>
                <a:spcPts val="0"/>
              </a:spcAft>
              <a:defRPr/>
            </a:pPr>
            <a:r>
              <a:rPr lang="en-CA" sz="1600" dirty="0">
                <a:solidFill>
                  <a:srgbClr val="0C6FCF">
                    <a:lumMod val="75000"/>
                  </a:srgbClr>
                </a:solidFill>
                <a:latin typeface="Calibri"/>
                <a:ea typeface="+mn-ea"/>
              </a:rPr>
              <a:t> </a:t>
            </a:r>
          </a:p>
          <a:p>
            <a:r>
              <a:rPr lang="en-CA" sz="1600" b="1" dirty="0" smtClean="0">
                <a:solidFill>
                  <a:prstClr val="black"/>
                </a:solidFill>
              </a:rPr>
              <a:t>Supranee Niruthisard, MD</a:t>
            </a:r>
          </a:p>
          <a:p>
            <a:r>
              <a:rPr lang="ru-RU" sz="1600" dirty="0" smtClean="0">
                <a:solidFill>
                  <a:srgbClr val="0C6FCF">
                    <a:lumMod val="75000"/>
                  </a:srgbClr>
                </a:solidFill>
              </a:rPr>
              <a:t>Специалист по лечению боли</a:t>
            </a:r>
            <a:endParaRPr lang="en-CA" sz="1600" dirty="0" smtClean="0">
              <a:solidFill>
                <a:srgbClr val="0C6FCF">
                  <a:lumMod val="75000"/>
                </a:srgbClr>
              </a:solidFill>
            </a:endParaRPr>
          </a:p>
          <a:p>
            <a:r>
              <a:rPr lang="ru-RU" sz="1600" dirty="0" smtClean="0">
                <a:solidFill>
                  <a:srgbClr val="0C6FCF">
                    <a:lumMod val="75000"/>
                  </a:srgbClr>
                </a:solidFill>
              </a:rPr>
              <a:t>Бангкок</a:t>
            </a:r>
            <a:r>
              <a:rPr lang="en-CA" sz="1600" dirty="0" smtClean="0">
                <a:solidFill>
                  <a:srgbClr val="0C6FCF">
                    <a:lumMod val="75000"/>
                  </a:srgbClr>
                </a:solidFill>
              </a:rPr>
              <a:t>, </a:t>
            </a:r>
            <a:r>
              <a:rPr lang="ru-RU" sz="1600" dirty="0" smtClean="0">
                <a:solidFill>
                  <a:srgbClr val="0C6FCF">
                    <a:lumMod val="75000"/>
                  </a:srgbClr>
                </a:solidFill>
              </a:rPr>
              <a:t>Таиланд</a:t>
            </a:r>
            <a:endParaRPr lang="en-CA" sz="1600" dirty="0" smtClean="0">
              <a:solidFill>
                <a:srgbClr val="0C6FCF">
                  <a:lumMod val="75000"/>
                </a:srgbClr>
              </a:solidFill>
            </a:endParaRPr>
          </a:p>
          <a:p>
            <a:r>
              <a:rPr lang="en-CA" sz="1600" dirty="0" smtClean="0">
                <a:solidFill>
                  <a:prstClr val="white"/>
                </a:solidFill>
              </a:rPr>
              <a:t> </a:t>
            </a:r>
          </a:p>
          <a:p>
            <a:r>
              <a:rPr lang="en-CA" sz="1600" b="1" dirty="0" smtClean="0">
                <a:solidFill>
                  <a:prstClr val="black"/>
                </a:solidFill>
              </a:rPr>
              <a:t>Germán Ochoa, MD</a:t>
            </a:r>
          </a:p>
          <a:p>
            <a:r>
              <a:rPr lang="ru-RU" sz="1600" dirty="0" smtClean="0">
                <a:solidFill>
                  <a:srgbClr val="0C6FCF">
                    <a:lumMod val="75000"/>
                  </a:srgbClr>
                </a:solidFill>
              </a:rPr>
              <a:t>Ортопед</a:t>
            </a:r>
            <a:endParaRPr lang="en-CA" sz="1600" dirty="0" smtClean="0">
              <a:solidFill>
                <a:srgbClr val="0C6FCF">
                  <a:lumMod val="75000"/>
                </a:srgbClr>
              </a:solidFill>
            </a:endParaRPr>
          </a:p>
          <a:p>
            <a:r>
              <a:rPr lang="ru-RU" sz="1600" dirty="0" smtClean="0">
                <a:solidFill>
                  <a:srgbClr val="0C6FCF">
                    <a:lumMod val="75000"/>
                  </a:srgbClr>
                </a:solidFill>
              </a:rPr>
              <a:t>Богота</a:t>
            </a:r>
            <a:r>
              <a:rPr lang="en-CA" sz="1600" dirty="0" smtClean="0">
                <a:solidFill>
                  <a:srgbClr val="0C6FCF">
                    <a:lumMod val="75000"/>
                  </a:srgbClr>
                </a:solidFill>
              </a:rPr>
              <a:t>, </a:t>
            </a:r>
            <a:r>
              <a:rPr lang="ru-RU" sz="1600" dirty="0" smtClean="0">
                <a:solidFill>
                  <a:srgbClr val="0C6FCF">
                    <a:lumMod val="75000"/>
                  </a:srgbClr>
                </a:solidFill>
              </a:rPr>
              <a:t>Колумбия</a:t>
            </a:r>
            <a:endParaRPr lang="en-CA" sz="1600" dirty="0" smtClean="0">
              <a:solidFill>
                <a:srgbClr val="0C6FCF">
                  <a:lumMod val="75000"/>
                </a:srgbClr>
              </a:solidFill>
            </a:endParaRPr>
          </a:p>
          <a:p>
            <a:endParaRPr lang="en-CA" sz="1600" dirty="0" smtClean="0">
              <a:solidFill>
                <a:prstClr val="white"/>
              </a:solidFill>
            </a:endParaRPr>
          </a:p>
          <a:p>
            <a:r>
              <a:rPr lang="en-CA" sz="1600" b="1" dirty="0" smtClean="0">
                <a:solidFill>
                  <a:prstClr val="black"/>
                </a:solidFill>
              </a:rPr>
              <a:t>Milton Raff, MD, BSc</a:t>
            </a:r>
          </a:p>
          <a:p>
            <a:r>
              <a:rPr lang="ru-RU" sz="1600" dirty="0" smtClean="0">
                <a:solidFill>
                  <a:srgbClr val="0C6FCF">
                    <a:lumMod val="75000"/>
                  </a:srgbClr>
                </a:solidFill>
              </a:rPr>
              <a:t>Консультант-анестезиолог</a:t>
            </a:r>
            <a:endParaRPr lang="en-CA" sz="1600" dirty="0" smtClean="0">
              <a:solidFill>
                <a:srgbClr val="0C6FCF">
                  <a:lumMod val="75000"/>
                </a:srgbClr>
              </a:solidFill>
            </a:endParaRPr>
          </a:p>
          <a:p>
            <a:r>
              <a:rPr lang="ru-RU" sz="1600" dirty="0" smtClean="0">
                <a:solidFill>
                  <a:srgbClr val="0C6FCF">
                    <a:lumMod val="75000"/>
                  </a:srgbClr>
                </a:solidFill>
              </a:rPr>
              <a:t>Кейптаун</a:t>
            </a:r>
            <a:r>
              <a:rPr lang="en-CA" sz="1600" dirty="0" smtClean="0">
                <a:solidFill>
                  <a:srgbClr val="0C6FCF">
                    <a:lumMod val="75000"/>
                  </a:srgbClr>
                </a:solidFill>
              </a:rPr>
              <a:t>, </a:t>
            </a:r>
            <a:r>
              <a:rPr lang="ru-RU" sz="1600" dirty="0" smtClean="0">
                <a:solidFill>
                  <a:srgbClr val="0C6FCF">
                    <a:lumMod val="75000"/>
                  </a:srgbClr>
                </a:solidFill>
              </a:rPr>
              <a:t>Южно-Африканская Республика</a:t>
            </a:r>
            <a:endParaRPr lang="en-CA" sz="1600" dirty="0" smtClean="0">
              <a:solidFill>
                <a:srgbClr val="0C6FCF">
                  <a:lumMod val="75000"/>
                </a:srgbClr>
              </a:solidFill>
            </a:endParaRPr>
          </a:p>
          <a:p>
            <a:endParaRPr lang="en-CA" sz="1600" dirty="0" smtClean="0">
              <a:solidFill>
                <a:srgbClr val="0C6FCF">
                  <a:lumMod val="75000"/>
                </a:srgbClr>
              </a:solidFill>
            </a:endParaRPr>
          </a:p>
          <a:p>
            <a:r>
              <a:rPr lang="en-CA" sz="1600" b="1" dirty="0" smtClean="0">
                <a:solidFill>
                  <a:prstClr val="black"/>
                </a:solidFill>
              </a:rPr>
              <a:t>Raymond L. Rosales, MD, PhD</a:t>
            </a:r>
          </a:p>
          <a:p>
            <a:r>
              <a:rPr lang="ru-RU" sz="1600" dirty="0" smtClean="0">
                <a:solidFill>
                  <a:srgbClr val="0C6FCF">
                    <a:lumMod val="75000"/>
                  </a:srgbClr>
                </a:solidFill>
              </a:rPr>
              <a:t>Невролог</a:t>
            </a:r>
            <a:endParaRPr lang="en-CA" sz="1600" dirty="0" smtClean="0">
              <a:solidFill>
                <a:srgbClr val="0C6FCF">
                  <a:lumMod val="75000"/>
                </a:srgbClr>
              </a:solidFill>
            </a:endParaRPr>
          </a:p>
          <a:p>
            <a:r>
              <a:rPr lang="ru-RU" sz="1600" dirty="0" smtClean="0">
                <a:solidFill>
                  <a:srgbClr val="0C6FCF">
                    <a:lumMod val="75000"/>
                  </a:srgbClr>
                </a:solidFill>
              </a:rPr>
              <a:t>Манила</a:t>
            </a:r>
            <a:r>
              <a:rPr lang="en-CA" sz="1600" dirty="0" smtClean="0">
                <a:solidFill>
                  <a:srgbClr val="0C6FCF">
                    <a:lumMod val="75000"/>
                  </a:srgbClr>
                </a:solidFill>
              </a:rPr>
              <a:t>, </a:t>
            </a:r>
            <a:r>
              <a:rPr lang="ru-RU" sz="1600" dirty="0" smtClean="0">
                <a:solidFill>
                  <a:srgbClr val="0C6FCF">
                    <a:lumMod val="75000"/>
                  </a:srgbClr>
                </a:solidFill>
              </a:rPr>
              <a:t>Филиппины</a:t>
            </a:r>
            <a:endParaRPr lang="en-CA" sz="1600" dirty="0">
              <a:solidFill>
                <a:srgbClr val="0C6FCF">
                  <a:lumMod val="75000"/>
                </a:srgbClr>
              </a:solidFill>
              <a:latin typeface="Calibri"/>
            </a:endParaRPr>
          </a:p>
          <a:p>
            <a:pPr fontAlgn="auto">
              <a:spcBef>
                <a:spcPts val="0"/>
              </a:spcBef>
              <a:spcAft>
                <a:spcPts val="0"/>
              </a:spcAft>
              <a:defRPr/>
            </a:pPr>
            <a:endParaRPr lang="en-CA" sz="1600" dirty="0">
              <a:solidFill>
                <a:prstClr val="white"/>
              </a:solidFill>
              <a:latin typeface="Calibri"/>
              <a:ea typeface="+mn-ea"/>
            </a:endParaRPr>
          </a:p>
        </p:txBody>
      </p:sp>
      <p:sp>
        <p:nvSpPr>
          <p:cNvPr id="6" name="Rectangle 5"/>
          <p:cNvSpPr/>
          <p:nvPr/>
        </p:nvSpPr>
        <p:spPr>
          <a:xfrm>
            <a:off x="6008688" y="1447800"/>
            <a:ext cx="2955925" cy="4278313"/>
          </a:xfrm>
          <a:prstGeom prst="rect">
            <a:avLst/>
          </a:prstGeom>
        </p:spPr>
        <p:txBody>
          <a:bodyPr>
            <a:spAutoFit/>
          </a:bodyPr>
          <a:lstStyle/>
          <a:p>
            <a:r>
              <a:rPr lang="en-CA" sz="1600" b="1" dirty="0" smtClean="0">
                <a:solidFill>
                  <a:prstClr val="black"/>
                </a:solidFill>
              </a:rPr>
              <a:t>Jose Antonio San Juan, MD</a:t>
            </a:r>
          </a:p>
          <a:p>
            <a:r>
              <a:rPr lang="ru-RU" sz="1600" dirty="0" smtClean="0">
                <a:solidFill>
                  <a:srgbClr val="0C6FCF">
                    <a:lumMod val="75000"/>
                  </a:srgbClr>
                </a:solidFill>
              </a:rPr>
              <a:t>Хирург-ортопед</a:t>
            </a:r>
            <a:endParaRPr lang="en-CA" sz="1600" dirty="0" smtClean="0">
              <a:solidFill>
                <a:srgbClr val="0C6FCF">
                  <a:lumMod val="75000"/>
                </a:srgbClr>
              </a:solidFill>
            </a:endParaRPr>
          </a:p>
          <a:p>
            <a:r>
              <a:rPr lang="ru-RU" sz="1600" dirty="0" smtClean="0">
                <a:solidFill>
                  <a:srgbClr val="0C6FCF">
                    <a:lumMod val="75000"/>
                  </a:srgbClr>
                </a:solidFill>
              </a:rPr>
              <a:t>Себу Сити</a:t>
            </a:r>
            <a:r>
              <a:rPr lang="en-CA" sz="1600" dirty="0" smtClean="0">
                <a:solidFill>
                  <a:srgbClr val="0C6FCF">
                    <a:lumMod val="75000"/>
                  </a:srgbClr>
                </a:solidFill>
              </a:rPr>
              <a:t>, </a:t>
            </a:r>
            <a:r>
              <a:rPr lang="ru-RU" sz="1600" dirty="0" smtClean="0">
                <a:solidFill>
                  <a:srgbClr val="0C6FCF">
                    <a:lumMod val="75000"/>
                  </a:srgbClr>
                </a:solidFill>
              </a:rPr>
              <a:t>Филиппины</a:t>
            </a:r>
            <a:endParaRPr lang="en-CA" sz="1600" dirty="0" smtClean="0">
              <a:solidFill>
                <a:srgbClr val="0C6FCF">
                  <a:lumMod val="75000"/>
                </a:srgbClr>
              </a:solidFill>
            </a:endParaRPr>
          </a:p>
          <a:p>
            <a:r>
              <a:rPr lang="en-CA" sz="1600" dirty="0" smtClean="0">
                <a:solidFill>
                  <a:prstClr val="white"/>
                </a:solidFill>
              </a:rPr>
              <a:t> </a:t>
            </a:r>
          </a:p>
          <a:p>
            <a:r>
              <a:rPr lang="en-CA" sz="1600" b="1" dirty="0" smtClean="0">
                <a:solidFill>
                  <a:prstClr val="black"/>
                </a:solidFill>
              </a:rPr>
              <a:t>Ammar Salti, MD</a:t>
            </a:r>
          </a:p>
          <a:p>
            <a:r>
              <a:rPr lang="ru-RU" sz="1600" dirty="0" smtClean="0">
                <a:solidFill>
                  <a:srgbClr val="0C6FCF">
                    <a:lumMod val="75000"/>
                  </a:srgbClr>
                </a:solidFill>
              </a:rPr>
              <a:t>Консультант-анестезиолог</a:t>
            </a:r>
            <a:endParaRPr lang="en-CA" sz="1600" dirty="0" smtClean="0">
              <a:solidFill>
                <a:srgbClr val="0C6FCF">
                  <a:lumMod val="75000"/>
                </a:srgbClr>
              </a:solidFill>
            </a:endParaRPr>
          </a:p>
          <a:p>
            <a:r>
              <a:rPr lang="ru-RU" sz="1600" dirty="0" smtClean="0">
                <a:solidFill>
                  <a:srgbClr val="0C6FCF">
                    <a:lumMod val="75000"/>
                  </a:srgbClr>
                </a:solidFill>
              </a:rPr>
              <a:t>Абу Даби</a:t>
            </a:r>
            <a:r>
              <a:rPr lang="en-CA" sz="1600" dirty="0" smtClean="0">
                <a:solidFill>
                  <a:srgbClr val="0C6FCF">
                    <a:lumMod val="75000"/>
                  </a:srgbClr>
                </a:solidFill>
              </a:rPr>
              <a:t>, </a:t>
            </a:r>
            <a:r>
              <a:rPr lang="ru-RU" sz="1600" dirty="0" smtClean="0">
                <a:solidFill>
                  <a:srgbClr val="0C6FCF">
                    <a:lumMod val="75000"/>
                  </a:srgbClr>
                </a:solidFill>
              </a:rPr>
              <a:t>Объединенные Арабские Эмираты</a:t>
            </a:r>
            <a:endParaRPr lang="en-CA" sz="1600" dirty="0" smtClean="0">
              <a:solidFill>
                <a:srgbClr val="0C6FCF">
                  <a:lumMod val="75000"/>
                </a:srgbClr>
              </a:solidFill>
            </a:endParaRPr>
          </a:p>
          <a:p>
            <a:endParaRPr lang="en-CA" sz="1600" dirty="0" smtClean="0">
              <a:solidFill>
                <a:prstClr val="white"/>
              </a:solidFill>
            </a:endParaRPr>
          </a:p>
          <a:p>
            <a:r>
              <a:rPr lang="en-CA" sz="1600" b="1" dirty="0" smtClean="0">
                <a:solidFill>
                  <a:prstClr val="black"/>
                </a:solidFill>
              </a:rPr>
              <a:t>Xinping Tian, MD</a:t>
            </a:r>
          </a:p>
          <a:p>
            <a:r>
              <a:rPr lang="ru-RU" sz="1600" dirty="0" smtClean="0">
                <a:solidFill>
                  <a:srgbClr val="0C6FCF">
                    <a:lumMod val="75000"/>
                  </a:srgbClr>
                </a:solidFill>
              </a:rPr>
              <a:t>Ревматолог</a:t>
            </a:r>
            <a:endParaRPr lang="en-CA" sz="1600" dirty="0" smtClean="0">
              <a:solidFill>
                <a:srgbClr val="0C6FCF">
                  <a:lumMod val="75000"/>
                </a:srgbClr>
              </a:solidFill>
            </a:endParaRPr>
          </a:p>
          <a:p>
            <a:r>
              <a:rPr lang="ru-RU" sz="1600" dirty="0" smtClean="0">
                <a:solidFill>
                  <a:srgbClr val="0C6FCF">
                    <a:lumMod val="75000"/>
                  </a:srgbClr>
                </a:solidFill>
              </a:rPr>
              <a:t>Пекин</a:t>
            </a:r>
            <a:r>
              <a:rPr lang="en-CA" sz="1600" dirty="0" smtClean="0">
                <a:solidFill>
                  <a:srgbClr val="0C6FCF">
                    <a:lumMod val="75000"/>
                  </a:srgbClr>
                </a:solidFill>
              </a:rPr>
              <a:t>, </a:t>
            </a:r>
            <a:r>
              <a:rPr lang="ru-RU" sz="1600" dirty="0" smtClean="0">
                <a:solidFill>
                  <a:srgbClr val="0C6FCF">
                    <a:lumMod val="75000"/>
                  </a:srgbClr>
                </a:solidFill>
              </a:rPr>
              <a:t>Китай</a:t>
            </a:r>
            <a:endParaRPr lang="en-CA" sz="1600" dirty="0" smtClean="0">
              <a:solidFill>
                <a:srgbClr val="0C6FCF">
                  <a:lumMod val="75000"/>
                </a:srgbClr>
              </a:solidFill>
            </a:endParaRPr>
          </a:p>
          <a:p>
            <a:r>
              <a:rPr lang="en-CA" sz="1600" dirty="0" smtClean="0">
                <a:solidFill>
                  <a:prstClr val="white"/>
                </a:solidFill>
              </a:rPr>
              <a:t> </a:t>
            </a:r>
          </a:p>
          <a:p>
            <a:r>
              <a:rPr lang="en-CA" sz="1600" b="1" dirty="0" smtClean="0">
                <a:solidFill>
                  <a:prstClr val="black"/>
                </a:solidFill>
              </a:rPr>
              <a:t>Işin Ünal-Çevik, MD, PhD</a:t>
            </a:r>
          </a:p>
          <a:p>
            <a:r>
              <a:rPr lang="ru-RU" sz="1600" dirty="0" smtClean="0">
                <a:solidFill>
                  <a:srgbClr val="0C6FCF">
                    <a:lumMod val="75000"/>
                  </a:srgbClr>
                </a:solidFill>
              </a:rPr>
              <a:t>Невролог</a:t>
            </a:r>
            <a:r>
              <a:rPr lang="en-CA" sz="1600" dirty="0" smtClean="0">
                <a:solidFill>
                  <a:srgbClr val="0C6FCF">
                    <a:lumMod val="75000"/>
                  </a:srgbClr>
                </a:solidFill>
              </a:rPr>
              <a:t>, </a:t>
            </a:r>
            <a:r>
              <a:rPr lang="ru-RU" sz="1600" dirty="0" smtClean="0">
                <a:solidFill>
                  <a:srgbClr val="0C6FCF">
                    <a:lumMod val="75000"/>
                  </a:srgbClr>
                </a:solidFill>
              </a:rPr>
              <a:t>специалист в области лечения боли и нейронаук</a:t>
            </a:r>
            <a:endParaRPr lang="en-CA" sz="1600" dirty="0" smtClean="0">
              <a:solidFill>
                <a:srgbClr val="0C6FCF">
                  <a:lumMod val="75000"/>
                </a:srgbClr>
              </a:solidFill>
            </a:endParaRPr>
          </a:p>
          <a:p>
            <a:r>
              <a:rPr lang="ru-RU" sz="1600" dirty="0" smtClean="0">
                <a:solidFill>
                  <a:srgbClr val="0C6FCF">
                    <a:lumMod val="75000"/>
                  </a:srgbClr>
                </a:solidFill>
              </a:rPr>
              <a:t>Анкара</a:t>
            </a:r>
            <a:r>
              <a:rPr lang="en-CA" sz="1600" dirty="0" smtClean="0">
                <a:solidFill>
                  <a:srgbClr val="0C6FCF">
                    <a:lumMod val="75000"/>
                  </a:srgbClr>
                </a:solidFill>
              </a:rPr>
              <a:t>, </a:t>
            </a:r>
            <a:r>
              <a:rPr lang="ru-RU" sz="1600" dirty="0" smtClean="0">
                <a:solidFill>
                  <a:srgbClr val="0C6FCF">
                    <a:lumMod val="75000"/>
                  </a:srgbClr>
                </a:solidFill>
              </a:rPr>
              <a:t>Турция </a:t>
            </a:r>
            <a:endParaRPr lang="en-CA" sz="1700" dirty="0">
              <a:solidFill>
                <a:prstClr val="white"/>
              </a:solidFill>
              <a:latin typeface="+mn-lt"/>
            </a:endParaRPr>
          </a:p>
        </p:txBody>
      </p:sp>
      <p:sp>
        <p:nvSpPr>
          <p:cNvPr id="3" name="TextBox 2"/>
          <p:cNvSpPr txBox="1"/>
          <p:nvPr/>
        </p:nvSpPr>
        <p:spPr>
          <a:xfrm>
            <a:off x="2509838" y="6430127"/>
            <a:ext cx="5982472" cy="369332"/>
          </a:xfrm>
          <a:prstGeom prst="rect">
            <a:avLst/>
          </a:prstGeom>
          <a:noFill/>
        </p:spPr>
        <p:txBody>
          <a:bodyPr wrap="none">
            <a:spAutoFit/>
          </a:bodyPr>
          <a:lstStyle/>
          <a:p>
            <a:r>
              <a:rPr lang="ru-RU" i="1" dirty="0" smtClean="0">
                <a:solidFill>
                  <a:srgbClr val="002060"/>
                </a:solidFill>
              </a:rPr>
              <a:t>Данная программа поддерживается компанией</a:t>
            </a:r>
            <a:r>
              <a:rPr lang="en-CA" i="1" dirty="0" smtClean="0">
                <a:solidFill>
                  <a:srgbClr val="002060"/>
                </a:solidFill>
              </a:rPr>
              <a:t> Pfizer Inc.</a:t>
            </a:r>
            <a:endParaRPr lang="en-CA" i="1" dirty="0">
              <a:solidFill>
                <a:srgbClr val="002060"/>
              </a:solidFill>
            </a:endParaRPr>
          </a:p>
        </p:txBody>
      </p:sp>
    </p:spTree>
    <p:extLst>
      <p:ext uri="{BB962C8B-B14F-4D97-AF65-F5344CB8AC3E}">
        <p14:creationId xmlns="" xmlns:p14="http://schemas.microsoft.com/office/powerpoint/2010/main" val="12703056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 b="0" i="0" dirty="0" smtClean="0"/>
              <a:t> </a:t>
            </a:r>
            <a:r>
              <a:rPr lang="ru" sz="4400" b="0" i="0" dirty="0" smtClean="0">
                <a:solidFill>
                  <a:srgbClr val="002060"/>
                </a:solidFill>
              </a:rPr>
              <a:t>Невропатический </a:t>
            </a:r>
            <a:r>
              <a:rPr lang="ru" sz="4400" b="0" i="0" dirty="0" smtClean="0">
                <a:solidFill>
                  <a:srgbClr val="002060"/>
                </a:solidFill>
              </a:rPr>
              <a:t>компонент </a:t>
            </a:r>
            <a:r>
              <a:rPr lang="es" sz="4400" dirty="0" smtClean="0"/>
              <a:t/>
            </a:r>
            <a:br>
              <a:rPr lang="es" sz="4400" dirty="0" smtClean="0"/>
            </a:br>
            <a:r>
              <a:rPr lang="ru" sz="4400" b="0" i="0" dirty="0" smtClean="0">
                <a:solidFill>
                  <a:srgbClr val="002060"/>
                </a:solidFill>
              </a:rPr>
              <a:t>при </a:t>
            </a:r>
            <a:r>
              <a:rPr lang="ru" sz="4400" b="0" i="0" dirty="0" smtClean="0">
                <a:solidFill>
                  <a:srgbClr val="002060"/>
                </a:solidFill>
              </a:rPr>
              <a:t>хронической БНС</a:t>
            </a:r>
            <a:endParaRPr lang="ru" sz="4400" b="0" i="0" dirty="0" smtClean="0">
              <a:solidFill>
                <a:srgbClr val="002060"/>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20</a:t>
            </a:fld>
            <a:endParaRPr lang="en-CA" dirty="0">
              <a:solidFill>
                <a:prstClr val="white">
                  <a:tint val="75000"/>
                </a:prstClr>
              </a:solidFill>
            </a:endParaRPr>
          </a:p>
        </p:txBody>
      </p:sp>
      <p:sp>
        <p:nvSpPr>
          <p:cNvPr id="5" name="Up Arrow 4"/>
          <p:cNvSpPr/>
          <p:nvPr/>
        </p:nvSpPr>
        <p:spPr>
          <a:xfrm>
            <a:off x="1547664" y="1556792"/>
            <a:ext cx="6408712" cy="4608512"/>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2466020" y="2768729"/>
            <a:ext cx="4572000" cy="3108543"/>
          </a:xfrm>
          <a:prstGeom prst="rect">
            <a:avLst/>
          </a:prstGeom>
        </p:spPr>
        <p:txBody>
          <a:bodyPr>
            <a:spAutoFit/>
          </a:bodyPr>
          <a:lstStyle/>
          <a:p>
            <a:pPr algn="ctr"/>
            <a:r>
              <a:rPr lang="ru" sz="2800" b="0" i="0" dirty="0" smtClean="0">
                <a:solidFill>
                  <a:srgbClr val="002060"/>
                </a:solidFill>
              </a:rPr>
              <a:t>До 37 % </a:t>
            </a:r>
            <a:r>
              <a:rPr lang="es" sz="2800" dirty="0" smtClean="0"/>
              <a:t/>
            </a:r>
            <a:br>
              <a:rPr lang="es" sz="2800" dirty="0" smtClean="0"/>
            </a:br>
            <a:r>
              <a:rPr lang="ru" sz="2800" b="0" i="0" dirty="0" smtClean="0">
                <a:solidFill>
                  <a:srgbClr val="002060"/>
                </a:solidFill>
              </a:rPr>
              <a:t>больных с </a:t>
            </a:r>
            <a:r>
              <a:rPr lang="ru" sz="2800" b="0" i="0" dirty="0" smtClean="0">
                <a:solidFill>
                  <a:srgbClr val="002060"/>
                </a:solidFill>
              </a:rPr>
              <a:t>хронической </a:t>
            </a:r>
            <a:r>
              <a:rPr lang="es" sz="2800" dirty="0" smtClean="0"/>
              <a:t/>
            </a:r>
            <a:br>
              <a:rPr lang="es" sz="2800" dirty="0" smtClean="0"/>
            </a:br>
            <a:r>
              <a:rPr lang="ru" sz="2800" dirty="0" smtClean="0">
                <a:solidFill>
                  <a:srgbClr val="002060"/>
                </a:solidFill>
              </a:rPr>
              <a:t>БНС</a:t>
            </a:r>
            <a:r>
              <a:rPr lang="es" sz="2800" dirty="0" smtClean="0"/>
              <a:t/>
            </a:r>
            <a:br>
              <a:rPr lang="es" sz="2800" dirty="0" smtClean="0"/>
            </a:br>
            <a:r>
              <a:rPr lang="ru" sz="2800" b="0" i="0" dirty="0" smtClean="0">
                <a:solidFill>
                  <a:srgbClr val="002060"/>
                </a:solidFill>
              </a:rPr>
              <a:t>могут иметь </a:t>
            </a:r>
            <a:r>
              <a:rPr lang="es" sz="2800" dirty="0" smtClean="0"/>
              <a:t/>
            </a:r>
            <a:br>
              <a:rPr lang="es" sz="2800" dirty="0" smtClean="0"/>
            </a:br>
            <a:r>
              <a:rPr lang="ru" sz="2800" b="1" i="0" dirty="0" smtClean="0">
                <a:solidFill>
                  <a:srgbClr val="002060"/>
                </a:solidFill>
              </a:rPr>
              <a:t>невропатический </a:t>
            </a:r>
            <a:r>
              <a:rPr lang="es" sz="2800" dirty="0" smtClean="0"/>
              <a:t/>
            </a:r>
            <a:br>
              <a:rPr lang="es" sz="2800" dirty="0" smtClean="0"/>
            </a:br>
            <a:r>
              <a:rPr lang="ru" sz="2800" b="1" i="0" dirty="0" smtClean="0">
                <a:solidFill>
                  <a:srgbClr val="002060"/>
                </a:solidFill>
              </a:rPr>
              <a:t>компонент </a:t>
            </a:r>
            <a:r>
              <a:rPr lang="ru" sz="2800" b="0" i="0" dirty="0" smtClean="0">
                <a:solidFill>
                  <a:srgbClr val="002060"/>
                </a:solidFill>
              </a:rPr>
              <a:t>боли </a:t>
            </a:r>
            <a:r>
              <a:rPr lang="es" sz="2800" dirty="0" smtClean="0"/>
              <a:t/>
            </a:r>
            <a:br>
              <a:rPr lang="es" sz="2800" dirty="0" smtClean="0"/>
            </a:br>
            <a:r>
              <a:rPr lang="ru" sz="2800" b="0" i="0" dirty="0" smtClean="0">
                <a:solidFill>
                  <a:srgbClr val="002060"/>
                </a:solidFill>
              </a:rPr>
              <a:t> </a:t>
            </a:r>
          </a:p>
        </p:txBody>
      </p:sp>
      <p:sp>
        <p:nvSpPr>
          <p:cNvPr id="7" name="Rectangle 6"/>
          <p:cNvSpPr/>
          <p:nvPr/>
        </p:nvSpPr>
        <p:spPr>
          <a:xfrm>
            <a:off x="179512" y="6508750"/>
            <a:ext cx="7056784" cy="261610"/>
          </a:xfrm>
          <a:prstGeom prst="rect">
            <a:avLst/>
          </a:prstGeom>
        </p:spPr>
        <p:txBody>
          <a:bodyPr wrap="square">
            <a:spAutoFit/>
          </a:bodyPr>
          <a:lstStyle/>
          <a:p>
            <a:r>
              <a:rPr lang="ru" sz="1100" b="0" i="0" dirty="0" smtClean="0">
                <a:solidFill>
                  <a:srgbClr val="002060"/>
                </a:solidFill>
              </a:rPr>
              <a:t>Freynhagen R </a:t>
            </a:r>
            <a:r>
              <a:rPr lang="ru" sz="1100" b="0" i="1" dirty="0" smtClean="0">
                <a:solidFill>
                  <a:srgbClr val="002060"/>
                </a:solidFill>
              </a:rPr>
              <a:t>et al. Curr Med Res Opin</a:t>
            </a:r>
            <a:r>
              <a:rPr lang="ru" sz="1100" b="0" i="0" dirty="0" smtClean="0">
                <a:solidFill>
                  <a:srgbClr val="002060"/>
                </a:solidFill>
              </a:rPr>
              <a:t> 2006; 22(10):1911-20.</a:t>
            </a:r>
          </a:p>
        </p:txBody>
      </p:sp>
      <p:sp>
        <p:nvSpPr>
          <p:cNvPr id="8"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xmlns="" val="779574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33672" y="393601"/>
            <a:ext cx="8686800" cy="1019175"/>
          </a:xfrm>
        </p:spPr>
        <p:txBody>
          <a:bodyPr>
            <a:normAutofit fontScale="90000"/>
          </a:bodyPr>
          <a:lstStyle/>
          <a:p>
            <a:pPr eaLnBrk="1" hangingPunct="1"/>
            <a:r>
              <a:rPr lang="ru" sz="4400" b="0" i="0" dirty="0" smtClean="0">
                <a:solidFill>
                  <a:srgbClr val="002060"/>
                </a:solidFill>
              </a:rPr>
              <a:t>Распознавание </a:t>
            </a:r>
            <a:r>
              <a:rPr lang="ru" sz="4400" b="0" i="0" dirty="0" smtClean="0">
                <a:solidFill>
                  <a:srgbClr val="002060"/>
                </a:solidFill>
              </a:rPr>
              <a:t>невропатической </a:t>
            </a:r>
            <a:r>
              <a:rPr lang="ru" sz="4400" b="0" i="0" dirty="0" smtClean="0">
                <a:solidFill>
                  <a:srgbClr val="002060"/>
                </a:solidFill>
              </a:rPr>
              <a:t>боли</a:t>
            </a:r>
          </a:p>
        </p:txBody>
      </p:sp>
      <p:sp>
        <p:nvSpPr>
          <p:cNvPr id="3075" name="Rectangle 4"/>
          <p:cNvSpPr>
            <a:spLocks noChangeArrowheads="1"/>
          </p:cNvSpPr>
          <p:nvPr/>
        </p:nvSpPr>
        <p:spPr bwMode="auto">
          <a:xfrm>
            <a:off x="539552" y="3666491"/>
            <a:ext cx="8604448" cy="461665"/>
          </a:xfrm>
          <a:prstGeom prst="rect">
            <a:avLst/>
          </a:prstGeom>
          <a:noFill/>
          <a:ln w="25400">
            <a:noFill/>
            <a:miter lim="800000"/>
            <a:headEnd/>
            <a:tailEnd/>
          </a:ln>
        </p:spPr>
        <p:txBody>
          <a:bodyPr wrap="square" tIns="91440" bIns="91440">
            <a:spAutoFit/>
          </a:bodyPr>
          <a:lstStyle/>
          <a:p>
            <a:pPr eaLnBrk="0" hangingPunct="0">
              <a:buClr>
                <a:srgbClr val="FFFFFF"/>
              </a:buClr>
              <a:buSzPct val="120000"/>
              <a:defRPr/>
            </a:pPr>
            <a:r>
              <a:rPr lang="ru" sz="1800" b="1" i="1" dirty="0" smtClean="0">
                <a:solidFill>
                  <a:srgbClr val="002060"/>
                </a:solidFill>
              </a:rPr>
              <a:t>Жжение </a:t>
            </a:r>
            <a:r>
              <a:rPr lang="ru" sz="1800" b="1" i="1" dirty="0" smtClean="0">
                <a:solidFill>
                  <a:srgbClr val="002060"/>
                </a:solidFill>
              </a:rPr>
              <a:t>            Пощипывание       Покалывание</a:t>
            </a:r>
            <a:endParaRPr lang="ru" sz="1800" b="1" i="1" dirty="0" smtClean="0">
              <a:solidFill>
                <a:srgbClr val="002060"/>
              </a:solidFill>
            </a:endParaRPr>
          </a:p>
        </p:txBody>
      </p:sp>
      <p:sp>
        <p:nvSpPr>
          <p:cNvPr id="2" name="Rectangle 1"/>
          <p:cNvSpPr/>
          <p:nvPr/>
        </p:nvSpPr>
        <p:spPr>
          <a:xfrm>
            <a:off x="94758" y="6563520"/>
            <a:ext cx="7285554" cy="246221"/>
          </a:xfrm>
          <a:prstGeom prst="rect">
            <a:avLst/>
          </a:prstGeom>
        </p:spPr>
        <p:txBody>
          <a:bodyPr wrap="square">
            <a:spAutoFit/>
          </a:bodyPr>
          <a:lstStyle/>
          <a:p>
            <a:pPr marL="180975" lvl="2" indent="-180975"/>
            <a:r>
              <a:rPr lang="ru" sz="1000" b="0" i="0" dirty="0" smtClean="0">
                <a:solidFill>
                  <a:srgbClr val="002060"/>
                </a:solidFill>
              </a:rPr>
              <a:t>Baron R </a:t>
            </a:r>
            <a:r>
              <a:rPr lang="ru" sz="1000" b="0" i="1" dirty="0" smtClean="0">
                <a:solidFill>
                  <a:srgbClr val="002060"/>
                </a:solidFill>
              </a:rPr>
              <a:t>et al. Lancet Neurol. </a:t>
            </a:r>
            <a:r>
              <a:rPr lang="ru" sz="1000" b="0" i="0" dirty="0" smtClean="0">
                <a:solidFill>
                  <a:srgbClr val="002060"/>
                </a:solidFill>
              </a:rPr>
              <a:t>2010; 9(8):807-19; Bennett MI </a:t>
            </a:r>
            <a:r>
              <a:rPr lang="ru" sz="1000" b="0" i="1" dirty="0" smtClean="0">
                <a:solidFill>
                  <a:srgbClr val="002060"/>
                </a:solidFill>
              </a:rPr>
              <a:t>et al. Pain </a:t>
            </a:r>
            <a:r>
              <a:rPr lang="ru" sz="1000" b="0" i="0" dirty="0" smtClean="0">
                <a:solidFill>
                  <a:srgbClr val="002060"/>
                </a:solidFill>
              </a:rPr>
              <a:t>2007; 127(3):199-203; Gilron I </a:t>
            </a:r>
            <a:r>
              <a:rPr lang="ru" sz="1000" b="0" i="1" dirty="0" smtClean="0">
                <a:solidFill>
                  <a:srgbClr val="002060"/>
                </a:solidFill>
              </a:rPr>
              <a:t>et al. CMAJ </a:t>
            </a:r>
            <a:r>
              <a:rPr lang="ru" sz="1000" b="0" i="0" dirty="0" smtClean="0">
                <a:solidFill>
                  <a:srgbClr val="002060"/>
                </a:solidFill>
              </a:rPr>
              <a:t>2006; 175(3):265-75. </a:t>
            </a:r>
          </a:p>
        </p:txBody>
      </p:sp>
      <p:sp>
        <p:nvSpPr>
          <p:cNvPr id="19" name="Slide Number Placeholder 18"/>
          <p:cNvSpPr>
            <a:spLocks noGrp="1"/>
          </p:cNvSpPr>
          <p:nvPr>
            <p:ph type="sldNum" sz="quarter" idx="12"/>
          </p:nvPr>
        </p:nvSpPr>
        <p:spPr/>
        <p:txBody>
          <a:bodyPr/>
          <a:lstStyle/>
          <a:p>
            <a:fld id="{903B8EED-60FF-4798-B00A-5F8F0039E366}" type="slidenum">
              <a:rPr lang="en-CA" smtClean="0">
                <a:solidFill>
                  <a:prstClr val="black"/>
                </a:solidFill>
              </a:rPr>
              <a:pPr/>
              <a:t>21</a:t>
            </a:fld>
            <a:endParaRPr lang="en-CA" dirty="0">
              <a:solidFill>
                <a:prstClr val="black"/>
              </a:solidFill>
            </a:endParaRPr>
          </a:p>
        </p:txBody>
      </p:sp>
      <p:pic>
        <p:nvPicPr>
          <p:cNvPr id="22" name="Picture 5" descr="Semptom Bilinclendirmesi ayak görselleri"/>
          <p:cNvPicPr>
            <a:picLocks noChangeAspect="1" noChangeArrowheads="1"/>
          </p:cNvPicPr>
          <p:nvPr/>
        </p:nvPicPr>
        <p:blipFill rotWithShape="1">
          <a:blip r:embed="rId3" cstate="print"/>
          <a:srcRect t="7300" b="29219"/>
          <a:stretch/>
        </p:blipFill>
        <p:spPr bwMode="auto">
          <a:xfrm>
            <a:off x="97040" y="2132856"/>
            <a:ext cx="9020175" cy="1572126"/>
          </a:xfrm>
          <a:prstGeom prst="rect">
            <a:avLst/>
          </a:prstGeom>
          <a:noFill/>
          <a:ln w="9525">
            <a:noFill/>
            <a:miter lim="800000"/>
            <a:headEnd/>
            <a:tailEnd/>
          </a:ln>
        </p:spPr>
      </p:pic>
      <p:sp>
        <p:nvSpPr>
          <p:cNvPr id="23" name="Rectangle 4"/>
          <p:cNvSpPr>
            <a:spLocks noChangeArrowheads="1"/>
          </p:cNvSpPr>
          <p:nvPr/>
        </p:nvSpPr>
        <p:spPr bwMode="auto">
          <a:xfrm>
            <a:off x="408595" y="1283832"/>
            <a:ext cx="8280920" cy="923330"/>
          </a:xfrm>
          <a:prstGeom prst="rect">
            <a:avLst/>
          </a:prstGeom>
          <a:noFill/>
          <a:ln w="25400">
            <a:noFill/>
            <a:miter lim="800000"/>
            <a:headEnd/>
            <a:tailEnd/>
          </a:ln>
        </p:spPr>
        <p:txBody>
          <a:bodyPr wrap="square" tIns="91440" bIns="91440">
            <a:spAutoFit/>
          </a:bodyPr>
          <a:lstStyle/>
          <a:p>
            <a:pPr marL="168275" indent="-168275" algn="ctr" eaLnBrk="0" hangingPunct="0">
              <a:buClr>
                <a:srgbClr val="FFFFFF"/>
              </a:buClr>
              <a:buSzPct val="120000"/>
              <a:defRPr/>
            </a:pPr>
            <a:r>
              <a:rPr lang="ru" sz="2400" b="1" i="0" dirty="0" smtClean="0">
                <a:solidFill>
                  <a:srgbClr val="746113"/>
                </a:solidFill>
              </a:rPr>
              <a:t>Будьте </a:t>
            </a:r>
            <a:r>
              <a:rPr lang="ru" sz="2400" b="1" i="0" dirty="0" smtClean="0">
                <a:solidFill>
                  <a:srgbClr val="746113"/>
                </a:solidFill>
              </a:rPr>
              <a:t>внимательны </a:t>
            </a:r>
            <a:r>
              <a:rPr lang="ru" sz="2400" b="1" i="0" dirty="0" smtClean="0">
                <a:solidFill>
                  <a:srgbClr val="746113"/>
                </a:solidFill>
              </a:rPr>
              <a:t>в отношении общего словесного описания </a:t>
            </a:r>
            <a:r>
              <a:rPr lang="ru" sz="2400" b="1" i="0" dirty="0" smtClean="0">
                <a:solidFill>
                  <a:srgbClr val="746113"/>
                </a:solidFill>
              </a:rPr>
              <a:t>невропатической </a:t>
            </a:r>
            <a:r>
              <a:rPr lang="ru" sz="2400" b="1" i="0" dirty="0" smtClean="0">
                <a:solidFill>
                  <a:srgbClr val="746113"/>
                </a:solidFill>
              </a:rPr>
              <a:t>боли.</a:t>
            </a:r>
          </a:p>
        </p:txBody>
      </p:sp>
      <p:sp>
        <p:nvSpPr>
          <p:cNvPr id="3" name="TextBox 2"/>
          <p:cNvSpPr txBox="1"/>
          <p:nvPr/>
        </p:nvSpPr>
        <p:spPr>
          <a:xfrm>
            <a:off x="408595" y="4565448"/>
            <a:ext cx="8149963" cy="1631216"/>
          </a:xfrm>
          <a:prstGeom prst="rect">
            <a:avLst/>
          </a:prstGeom>
          <a:noFill/>
        </p:spPr>
        <p:txBody>
          <a:bodyPr wrap="square" rtlCol="0">
            <a:spAutoFit/>
          </a:bodyPr>
          <a:lstStyle/>
          <a:p>
            <a:pPr marL="285750" indent="-285750">
              <a:buFont typeface="Arial" pitchFamily="34" charset="0"/>
              <a:buChar char="•"/>
            </a:pPr>
            <a:r>
              <a:rPr lang="ru" sz="2000" b="0" i="0" dirty="0" smtClean="0">
                <a:solidFill>
                  <a:srgbClr val="002060"/>
                </a:solidFill>
              </a:rPr>
              <a:t>Существуют различные способы скрининга </a:t>
            </a:r>
            <a:r>
              <a:rPr lang="ru" sz="2000" b="0" i="0" dirty="0" smtClean="0">
                <a:solidFill>
                  <a:srgbClr val="002060"/>
                </a:solidFill>
              </a:rPr>
              <a:t>невропатической </a:t>
            </a:r>
            <a:r>
              <a:rPr lang="ru" sz="2000" b="0" i="0" dirty="0" smtClean="0">
                <a:solidFill>
                  <a:srgbClr val="002060"/>
                </a:solidFill>
              </a:rPr>
              <a:t>боли</a:t>
            </a:r>
          </a:p>
          <a:p>
            <a:pPr marL="285750" indent="-285750">
              <a:buFont typeface="Arial" pitchFamily="34" charset="0"/>
              <a:buChar char="•"/>
            </a:pPr>
            <a:r>
              <a:rPr lang="ru" sz="2000" b="0" i="0" dirty="0" smtClean="0">
                <a:solidFill>
                  <a:srgbClr val="002060"/>
                </a:solidFill>
              </a:rPr>
              <a:t>Способы в большинстве основаны на общем словесном описании боли, </a:t>
            </a:r>
            <a:r>
              <a:rPr lang="ru" sz="2000" b="0" i="0" dirty="0" smtClean="0">
                <a:solidFill>
                  <a:srgbClr val="002060"/>
                </a:solidFill>
              </a:rPr>
              <a:t>хотя </a:t>
            </a:r>
            <a:r>
              <a:rPr lang="ru" sz="2000" b="0" i="0" dirty="0" smtClean="0">
                <a:solidFill>
                  <a:srgbClr val="002060"/>
                </a:solidFill>
              </a:rPr>
              <a:t>некоторые </a:t>
            </a:r>
            <a:r>
              <a:rPr lang="ru" sz="2000" b="0" i="0" dirty="0" smtClean="0">
                <a:solidFill>
                  <a:srgbClr val="002060"/>
                </a:solidFill>
              </a:rPr>
              <a:t>включают </a:t>
            </a:r>
            <a:r>
              <a:rPr lang="ru" sz="2000" b="0" i="0" dirty="0" smtClean="0">
                <a:solidFill>
                  <a:srgbClr val="002060"/>
                </a:solidFill>
              </a:rPr>
              <a:t>в себя </a:t>
            </a:r>
            <a:r>
              <a:rPr lang="ru" sz="2000" b="0" i="0" dirty="0" smtClean="0">
                <a:solidFill>
                  <a:srgbClr val="002060"/>
                </a:solidFill>
              </a:rPr>
              <a:t>диагностические </a:t>
            </a:r>
            <a:r>
              <a:rPr lang="ru" sz="2000" b="0" i="0" dirty="0" smtClean="0">
                <a:solidFill>
                  <a:srgbClr val="002060"/>
                </a:solidFill>
              </a:rPr>
              <a:t>пробы</a:t>
            </a:r>
          </a:p>
          <a:p>
            <a:pPr marL="285750" indent="-285750">
              <a:buFont typeface="Arial" pitchFamily="34" charset="0"/>
              <a:buChar char="•"/>
            </a:pPr>
            <a:r>
              <a:rPr lang="ru" sz="2000" b="0" i="0" dirty="0" smtClean="0">
                <a:solidFill>
                  <a:srgbClr val="002060"/>
                </a:solidFill>
              </a:rPr>
              <a:t>Выбор способа </a:t>
            </a:r>
            <a:r>
              <a:rPr lang="ru" sz="2000" b="0" i="0" dirty="0" smtClean="0">
                <a:solidFill>
                  <a:srgbClr val="002060"/>
                </a:solidFill>
              </a:rPr>
              <a:t>диагностики должен </a:t>
            </a:r>
            <a:r>
              <a:rPr lang="ru" sz="2000" b="0" i="0" dirty="0" smtClean="0">
                <a:solidFill>
                  <a:srgbClr val="002060"/>
                </a:solidFill>
              </a:rPr>
              <a:t>основываться на простоте использования</a:t>
            </a:r>
          </a:p>
        </p:txBody>
      </p:sp>
      <p:sp>
        <p:nvSpPr>
          <p:cNvPr id="9" name="Прямоугольник 8"/>
          <p:cNvSpPr/>
          <p:nvPr/>
        </p:nvSpPr>
        <p:spPr>
          <a:xfrm>
            <a:off x="5531815" y="3709556"/>
            <a:ext cx="1783823" cy="923330"/>
          </a:xfrm>
          <a:prstGeom prst="rect">
            <a:avLst/>
          </a:prstGeom>
        </p:spPr>
        <p:txBody>
          <a:bodyPr wrap="none">
            <a:spAutoFit/>
          </a:bodyPr>
          <a:lstStyle/>
          <a:p>
            <a:pPr algn="ctr"/>
            <a:r>
              <a:rPr lang="ru" b="1" i="1" dirty="0" smtClean="0">
                <a:solidFill>
                  <a:srgbClr val="002060"/>
                </a:solidFill>
              </a:rPr>
              <a:t>Удары </a:t>
            </a:r>
            <a:endParaRPr lang="ru" b="1" i="1" dirty="0" smtClean="0">
              <a:solidFill>
                <a:srgbClr val="002060"/>
              </a:solidFill>
            </a:endParaRPr>
          </a:p>
          <a:p>
            <a:pPr algn="ctr"/>
            <a:r>
              <a:rPr lang="ru-RU" b="1" i="1" dirty="0" smtClean="0">
                <a:solidFill>
                  <a:srgbClr val="002060"/>
                </a:solidFill>
              </a:rPr>
              <a:t>э</a:t>
            </a:r>
            <a:r>
              <a:rPr lang="ru" b="1" i="1" dirty="0" smtClean="0">
                <a:solidFill>
                  <a:srgbClr val="002060"/>
                </a:solidFill>
              </a:rPr>
              <a:t>лектрическим</a:t>
            </a:r>
          </a:p>
          <a:p>
            <a:pPr algn="ctr"/>
            <a:r>
              <a:rPr lang="ru" b="1" i="1" dirty="0" smtClean="0">
                <a:solidFill>
                  <a:srgbClr val="002060"/>
                </a:solidFill>
              </a:rPr>
              <a:t> током</a:t>
            </a:r>
            <a:endParaRPr lang="ru-RU" dirty="0"/>
          </a:p>
        </p:txBody>
      </p:sp>
      <p:sp>
        <p:nvSpPr>
          <p:cNvPr id="10" name="Прямоугольник 9"/>
          <p:cNvSpPr/>
          <p:nvPr/>
        </p:nvSpPr>
        <p:spPr>
          <a:xfrm>
            <a:off x="7621100" y="3725597"/>
            <a:ext cx="1217000" cy="369332"/>
          </a:xfrm>
          <a:prstGeom prst="rect">
            <a:avLst/>
          </a:prstGeom>
        </p:spPr>
        <p:txBody>
          <a:bodyPr wrap="none">
            <a:spAutoFit/>
          </a:bodyPr>
          <a:lstStyle/>
          <a:p>
            <a:r>
              <a:rPr lang="ru" b="1" i="1" dirty="0" smtClean="0">
                <a:solidFill>
                  <a:srgbClr val="002060"/>
                </a:solidFill>
              </a:rPr>
              <a:t>Онемение</a:t>
            </a:r>
            <a:endParaRPr lang="ru-RU" dirty="0"/>
          </a:p>
        </p:txBody>
      </p:sp>
    </p:spTree>
    <p:extLst>
      <p:ext uri="{BB962C8B-B14F-4D97-AF65-F5344CB8AC3E}">
        <p14:creationId xmlns:p14="http://schemas.microsoft.com/office/powerpoint/2010/main" xmlns="" val="668387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142"/>
            <a:ext cx="8229600" cy="1143000"/>
          </a:xfrm>
        </p:spPr>
        <p:txBody>
          <a:bodyPr vert="horz" lIns="91440" tIns="45720" rIns="91440" bIns="45720" rtlCol="0" anchor="ctr">
            <a:normAutofit/>
          </a:bodyPr>
          <a:lstStyle/>
          <a:p>
            <a:pPr>
              <a:lnSpc>
                <a:spcPct val="85000"/>
              </a:lnSpc>
            </a:pPr>
            <a:r>
              <a:rPr lang="ru" sz="4000" b="0" i="0" dirty="0" smtClean="0">
                <a:solidFill>
                  <a:srgbClr val="002060"/>
                </a:solidFill>
              </a:rPr>
              <a:t>Способы скрининга </a:t>
            </a:r>
            <a:r>
              <a:rPr lang="ru" sz="4000" b="0" i="0" dirty="0" smtClean="0">
                <a:solidFill>
                  <a:srgbClr val="002060"/>
                </a:solidFill>
              </a:rPr>
              <a:t>невропатической </a:t>
            </a:r>
            <a:r>
              <a:rPr lang="ru" sz="4000" b="0" i="0" dirty="0" smtClean="0">
                <a:solidFill>
                  <a:srgbClr val="002060"/>
                </a:solidFill>
              </a:rPr>
              <a:t>боли</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95081362"/>
              </p:ext>
            </p:extLst>
          </p:nvPr>
        </p:nvGraphicFramePr>
        <p:xfrm>
          <a:off x="323528" y="1341632"/>
          <a:ext cx="8496492" cy="4923968"/>
        </p:xfrm>
        <a:graphic>
          <a:graphicData uri="http://schemas.openxmlformats.org/drawingml/2006/table">
            <a:tbl>
              <a:tblPr firstRow="1" bandRow="1">
                <a:tableStyleId>{5C22544A-7EE6-4342-B048-85BDC9FD1C3A}</a:tableStyleId>
              </a:tblPr>
              <a:tblGrid>
                <a:gridCol w="3803333"/>
                <a:gridCol w="909955"/>
                <a:gridCol w="646430"/>
                <a:gridCol w="665480"/>
                <a:gridCol w="1491679"/>
                <a:gridCol w="979615"/>
              </a:tblGrid>
              <a:tr h="504368">
                <a:tc>
                  <a:txBody>
                    <a:bodyPr/>
                    <a:lstStyle/>
                    <a:p>
                      <a:endParaRPr lang="en-CA" sz="1600" dirty="0"/>
                    </a:p>
                  </a:txBody>
                  <a:tcPr/>
                </a:tc>
                <a:tc>
                  <a:txBody>
                    <a:bodyPr/>
                    <a:lstStyle/>
                    <a:p>
                      <a:pPr algn="ctr"/>
                      <a:r>
                        <a:rPr lang="ru" sz="1600" b="1" i="0" dirty="0" smtClean="0">
                          <a:solidFill>
                            <a:srgbClr val="FFFFFF"/>
                          </a:solidFill>
                        </a:rPr>
                        <a:t>LANSS</a:t>
                      </a:r>
                    </a:p>
                  </a:txBody>
                  <a:tcPr/>
                </a:tc>
                <a:tc>
                  <a:txBody>
                    <a:bodyPr/>
                    <a:lstStyle/>
                    <a:p>
                      <a:pPr algn="ctr"/>
                      <a:r>
                        <a:rPr lang="ru" sz="1600" b="1" i="0" dirty="0" smtClean="0">
                          <a:solidFill>
                            <a:srgbClr val="FFFFFF"/>
                          </a:solidFill>
                        </a:rPr>
                        <a:t>DN4</a:t>
                      </a:r>
                    </a:p>
                  </a:txBody>
                  <a:tcPr/>
                </a:tc>
                <a:tc>
                  <a:txBody>
                    <a:bodyPr/>
                    <a:lstStyle/>
                    <a:p>
                      <a:pPr algn="ctr"/>
                      <a:r>
                        <a:rPr lang="ru" sz="1600" b="1" i="0" dirty="0" smtClean="0">
                          <a:solidFill>
                            <a:srgbClr val="FFFFFF"/>
                          </a:solidFill>
                        </a:rPr>
                        <a:t>NPQ</a:t>
                      </a:r>
                    </a:p>
                  </a:txBody>
                  <a:tcPr/>
                </a:tc>
                <a:tc>
                  <a:txBody>
                    <a:bodyPr/>
                    <a:lstStyle/>
                    <a:p>
                      <a:pPr algn="ctr"/>
                      <a:r>
                        <a:rPr lang="ru" sz="1600" b="1" i="0" dirty="0" smtClean="0">
                          <a:solidFill>
                            <a:srgbClr val="FFFFFF"/>
                          </a:solidFill>
                        </a:rPr>
                        <a:t>painDETECT</a:t>
                      </a:r>
                    </a:p>
                  </a:txBody>
                  <a:tcPr/>
                </a:tc>
                <a:tc>
                  <a:txBody>
                    <a:bodyPr/>
                    <a:lstStyle/>
                    <a:p>
                      <a:pPr algn="ctr"/>
                      <a:r>
                        <a:rPr lang="ru" sz="1600" b="1" i="0" dirty="0" smtClean="0">
                          <a:solidFill>
                            <a:srgbClr val="FFFFFF"/>
                          </a:solidFill>
                        </a:rPr>
                        <a:t>ID Pain</a:t>
                      </a:r>
                    </a:p>
                  </a:txBody>
                  <a:tcPr/>
                </a:tc>
              </a:tr>
              <a:tr h="186328">
                <a:tc gridSpan="6">
                  <a:txBody>
                    <a:bodyPr/>
                    <a:lstStyle/>
                    <a:p>
                      <a:r>
                        <a:rPr lang="ru" sz="1600" b="0" i="1" dirty="0" smtClean="0">
                          <a:solidFill>
                            <a:srgbClr val="000000"/>
                          </a:solidFill>
                        </a:rPr>
                        <a:t>Симптомы</a:t>
                      </a:r>
                    </a:p>
                  </a:txBody>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r>
              <a:tr h="128032">
                <a:tc>
                  <a:txBody>
                    <a:bodyPr/>
                    <a:lstStyle/>
                    <a:p>
                      <a:r>
                        <a:rPr lang="ru" sz="1600" b="0" i="0" dirty="0" smtClean="0">
                          <a:solidFill>
                            <a:srgbClr val="000000"/>
                          </a:solidFill>
                        </a:rPr>
                        <a:t>Покалывание, пощипывание, </a:t>
                      </a:r>
                      <a:r>
                        <a:rPr lang="ru" sz="1600" b="0" i="0" dirty="0" smtClean="0">
                          <a:solidFill>
                            <a:srgbClr val="000000"/>
                          </a:solidFill>
                        </a:rPr>
                        <a:t>иголки </a:t>
                      </a:r>
                      <a:r>
                        <a:rPr lang="ru" sz="1600" b="0" i="0" dirty="0" smtClean="0">
                          <a:solidFill>
                            <a:srgbClr val="000000"/>
                          </a:solidFill>
                        </a:rPr>
                        <a:t>в коже</a:t>
                      </a:r>
                    </a:p>
                  </a:txBody>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r>
              <a:tr h="141744">
                <a:tc>
                  <a:txBody>
                    <a:bodyPr/>
                    <a:lstStyle/>
                    <a:p>
                      <a:r>
                        <a:rPr lang="ru" sz="1600" b="0" i="0" dirty="0" smtClean="0">
                          <a:solidFill>
                            <a:srgbClr val="000000"/>
                          </a:solidFill>
                        </a:rPr>
                        <a:t>Поражение электрическим током</a:t>
                      </a:r>
                    </a:p>
                  </a:txBody>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r>
              <a:tr h="0">
                <a:tc>
                  <a:txBody>
                    <a:bodyPr/>
                    <a:lstStyle/>
                    <a:p>
                      <a:r>
                        <a:rPr lang="ru" sz="1600" b="0" i="0" dirty="0" smtClean="0">
                          <a:solidFill>
                            <a:srgbClr val="000000"/>
                          </a:solidFill>
                        </a:rPr>
                        <a:t>Ощущение тепла или жжения</a:t>
                      </a:r>
                    </a:p>
                  </a:txBody>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c>
                  <a:txBody>
                    <a:bodyPr/>
                    <a:lstStyle/>
                    <a:p>
                      <a:pPr algn="ctr"/>
                      <a:r>
                        <a:rPr lang="ru" sz="1600" b="0" i="0" dirty="0" smtClean="0">
                          <a:solidFill>
                            <a:srgbClr val="000000"/>
                          </a:solidFill>
                        </a:rPr>
                        <a:t>x</a:t>
                      </a:r>
                    </a:p>
                  </a:txBody>
                  <a:tcPr>
                    <a:solidFill>
                      <a:schemeClr val="accent4">
                        <a:lumMod val="60000"/>
                        <a:lumOff val="40000"/>
                      </a:schemeClr>
                    </a:solidFill>
                  </a:tcPr>
                </a:tc>
              </a:tr>
              <a:tr h="0">
                <a:tc>
                  <a:txBody>
                    <a:bodyPr/>
                    <a:lstStyle/>
                    <a:p>
                      <a:r>
                        <a:rPr lang="ru" sz="1600" b="0" i="0" dirty="0" smtClean="0">
                          <a:solidFill>
                            <a:srgbClr val="000000"/>
                          </a:solidFill>
                        </a:rPr>
                        <a:t>Онемение</a:t>
                      </a:r>
                    </a:p>
                  </a:txBody>
                  <a:tcPr/>
                </a:tc>
                <a:tc>
                  <a:txBody>
                    <a:bodyPr/>
                    <a:lstStyle/>
                    <a:p>
                      <a:pPr algn="ctr"/>
                      <a:endParaRPr lang="en-CA" sz="1600" b="0" dirty="0">
                        <a:latin typeface="+mn-lt"/>
                      </a:endParaRPr>
                    </a:p>
                  </a:txBody>
                  <a:tcPr>
                    <a:solidFill>
                      <a:srgbClr val="CCD5ED"/>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r>
              <a:tr h="0">
                <a:tc>
                  <a:txBody>
                    <a:bodyPr/>
                    <a:lstStyle/>
                    <a:p>
                      <a:r>
                        <a:rPr lang="ru" sz="1600" b="0" i="0" dirty="0" smtClean="0">
                          <a:solidFill>
                            <a:srgbClr val="000000"/>
                          </a:solidFill>
                        </a:rPr>
                        <a:t>Боль, вызванная легким прикосновением </a:t>
                      </a:r>
                    </a:p>
                  </a:txBody>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endParaRPr lang="en-CA" sz="1600" b="0" dirty="0">
                        <a:latin typeface="+mn-lt"/>
                      </a:endParaRPr>
                    </a:p>
                  </a:txBody>
                  <a:tcPr>
                    <a:solidFill>
                      <a:srgbClr val="E7EBF6"/>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r>
              <a:tr h="124584">
                <a:tc>
                  <a:txBody>
                    <a:bodyPr/>
                    <a:lstStyle/>
                    <a:p>
                      <a:r>
                        <a:rPr lang="ru" sz="1600" b="0" i="0" dirty="0" smtClean="0">
                          <a:solidFill>
                            <a:srgbClr val="000000"/>
                          </a:solidFill>
                        </a:rPr>
                        <a:t>Болезненное ощущение холода или </a:t>
                      </a:r>
                      <a:r>
                        <a:rPr lang="ru" sz="1600" b="0" i="0" dirty="0" smtClean="0">
                          <a:solidFill>
                            <a:srgbClr val="000000"/>
                          </a:solidFill>
                        </a:rPr>
                        <a:t>холодящая </a:t>
                      </a:r>
                      <a:r>
                        <a:rPr lang="ru" sz="1600" b="0" i="0" dirty="0" smtClean="0">
                          <a:solidFill>
                            <a:srgbClr val="000000"/>
                          </a:solidFill>
                        </a:rPr>
                        <a:t>боль</a:t>
                      </a:r>
                    </a:p>
                  </a:txBody>
                  <a:tcPr/>
                </a:tc>
                <a:tc>
                  <a:txBody>
                    <a:bodyPr/>
                    <a:lstStyle/>
                    <a:p>
                      <a:pPr algn="ctr"/>
                      <a:endParaRPr lang="en-CA" sz="1600" b="0" dirty="0">
                        <a:latin typeface="+mn-lt"/>
                      </a:endParaRPr>
                    </a:p>
                  </a:txBody>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endParaRPr lang="en-CA" sz="1600" b="0" dirty="0">
                        <a:latin typeface="+mn-lt"/>
                      </a:endParaRPr>
                    </a:p>
                  </a:txBody>
                  <a:tcPr/>
                </a:tc>
                <a:tc>
                  <a:txBody>
                    <a:bodyPr/>
                    <a:lstStyle/>
                    <a:p>
                      <a:pPr algn="ctr"/>
                      <a:endParaRPr lang="en-CA" sz="1600" b="0" dirty="0">
                        <a:latin typeface="+mn-lt"/>
                      </a:endParaRPr>
                    </a:p>
                  </a:txBody>
                  <a:tcPr/>
                </a:tc>
              </a:tr>
              <a:tr h="0">
                <a:tc gridSpan="6">
                  <a:txBody>
                    <a:bodyPr/>
                    <a:lstStyle/>
                    <a:p>
                      <a:r>
                        <a:rPr lang="ru" sz="1600" b="0" i="1" dirty="0" smtClean="0">
                          <a:solidFill>
                            <a:srgbClr val="000000"/>
                          </a:solidFill>
                        </a:rPr>
                        <a:t>Клиническое обследование</a:t>
                      </a:r>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r>
              <a:tr h="117688">
                <a:tc>
                  <a:txBody>
                    <a:bodyPr/>
                    <a:lstStyle/>
                    <a:p>
                      <a:r>
                        <a:rPr lang="ru" sz="1600" b="0" i="0" dirty="0" smtClean="0">
                          <a:solidFill>
                            <a:srgbClr val="000000"/>
                          </a:solidFill>
                        </a:rPr>
                        <a:t>Тест на аллодинию</a:t>
                      </a:r>
                    </a:p>
                  </a:txBody>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endParaRPr lang="en-CA" sz="1600" b="0" dirty="0">
                        <a:latin typeface="+mn-lt"/>
                      </a:endParaRPr>
                    </a:p>
                  </a:txBody>
                  <a:tcPr/>
                </a:tc>
                <a:tc>
                  <a:txBody>
                    <a:bodyPr/>
                    <a:lstStyle/>
                    <a:p>
                      <a:pPr algn="ctr"/>
                      <a:endParaRPr lang="en-CA" sz="1600" b="0" dirty="0">
                        <a:latin typeface="+mn-lt"/>
                      </a:endParaRPr>
                    </a:p>
                  </a:txBody>
                  <a:tcPr/>
                </a:tc>
                <a:tc>
                  <a:txBody>
                    <a:bodyPr/>
                    <a:lstStyle/>
                    <a:p>
                      <a:pPr algn="ctr"/>
                      <a:endParaRPr lang="en-CA" sz="1600" b="0" dirty="0">
                        <a:latin typeface="+mn-lt"/>
                      </a:endParaRPr>
                    </a:p>
                  </a:txBody>
                  <a:tcPr/>
                </a:tc>
              </a:tr>
              <a:tr h="131400">
                <a:tc>
                  <a:txBody>
                    <a:bodyPr/>
                    <a:lstStyle/>
                    <a:p>
                      <a:r>
                        <a:rPr lang="ru" sz="1600" b="0" i="0" dirty="0" smtClean="0">
                          <a:solidFill>
                            <a:srgbClr val="000000"/>
                          </a:solidFill>
                        </a:rPr>
                        <a:t>Повышен </a:t>
                      </a:r>
                      <a:r>
                        <a:rPr lang="ru" sz="1600" b="0" i="0" dirty="0" smtClean="0">
                          <a:solidFill>
                            <a:srgbClr val="000000"/>
                          </a:solidFill>
                        </a:rPr>
                        <a:t>порог чувствительности на легкое прикосновение</a:t>
                      </a:r>
                    </a:p>
                  </a:txBody>
                  <a:tcPr/>
                </a:tc>
                <a:tc>
                  <a:txBody>
                    <a:bodyPr/>
                    <a:lstStyle/>
                    <a:p>
                      <a:pPr algn="ctr"/>
                      <a:endParaRPr lang="en-CA" sz="1600" b="0" dirty="0">
                        <a:latin typeface="+mn-lt"/>
                      </a:endParaRPr>
                    </a:p>
                  </a:txBody>
                  <a:tcPr/>
                </a:tc>
                <a:tc>
                  <a:txBody>
                    <a:bodyPr/>
                    <a:lstStyle/>
                    <a:p>
                      <a:pPr algn="ctr"/>
                      <a:r>
                        <a:rPr lang="ru" sz="1600" b="0" i="0" dirty="0" smtClean="0">
                          <a:solidFill>
                            <a:srgbClr val="000000"/>
                          </a:solidFill>
                        </a:rPr>
                        <a:t>X</a:t>
                      </a:r>
                    </a:p>
                  </a:txBody>
                  <a:tcPr/>
                </a:tc>
                <a:tc>
                  <a:txBody>
                    <a:bodyPr/>
                    <a:lstStyle/>
                    <a:p>
                      <a:pPr algn="ctr"/>
                      <a:endParaRPr lang="en-CA" sz="1600" b="0" dirty="0">
                        <a:latin typeface="+mn-lt"/>
                      </a:endParaRPr>
                    </a:p>
                  </a:txBody>
                  <a:tcPr/>
                </a:tc>
                <a:tc>
                  <a:txBody>
                    <a:bodyPr/>
                    <a:lstStyle/>
                    <a:p>
                      <a:pPr algn="ctr"/>
                      <a:endParaRPr lang="en-CA" sz="1600" b="0" dirty="0">
                        <a:latin typeface="+mn-lt"/>
                      </a:endParaRPr>
                    </a:p>
                  </a:txBody>
                  <a:tcPr/>
                </a:tc>
                <a:tc>
                  <a:txBody>
                    <a:bodyPr/>
                    <a:lstStyle/>
                    <a:p>
                      <a:pPr algn="ctr"/>
                      <a:endParaRPr lang="en-CA" sz="1600" b="0" dirty="0">
                        <a:latin typeface="+mn-lt"/>
                      </a:endParaRPr>
                    </a:p>
                  </a:txBody>
                  <a:tcPr/>
                </a:tc>
              </a:tr>
              <a:tr h="145112">
                <a:tc>
                  <a:txBody>
                    <a:bodyPr/>
                    <a:lstStyle/>
                    <a:p>
                      <a:r>
                        <a:rPr lang="ru" sz="1600" b="0" i="0" dirty="0" smtClean="0">
                          <a:solidFill>
                            <a:srgbClr val="000000"/>
                          </a:solidFill>
                        </a:rPr>
                        <a:t>Болевой порог на укол </a:t>
                      </a:r>
                      <a:r>
                        <a:rPr lang="ru" sz="1600" b="0" i="0" dirty="0" smtClean="0">
                          <a:solidFill>
                            <a:srgbClr val="000000"/>
                          </a:solidFill>
                        </a:rPr>
                        <a:t>иглой</a:t>
                      </a:r>
                      <a:endParaRPr lang="ru" sz="1600" b="0" i="0" dirty="0" smtClean="0">
                        <a:solidFill>
                          <a:srgbClr val="000000"/>
                        </a:solidFill>
                      </a:endParaRPr>
                    </a:p>
                  </a:txBody>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r>
                        <a:rPr lang="ru" sz="1600" b="0" i="0" dirty="0" smtClean="0">
                          <a:solidFill>
                            <a:srgbClr val="000000"/>
                          </a:solidFill>
                        </a:rPr>
                        <a:t>X</a:t>
                      </a:r>
                    </a:p>
                  </a:txBody>
                  <a:tcPr>
                    <a:solidFill>
                      <a:schemeClr val="accent4">
                        <a:lumMod val="40000"/>
                        <a:lumOff val="60000"/>
                      </a:schemeClr>
                    </a:solidFill>
                  </a:tcPr>
                </a:tc>
                <a:tc>
                  <a:txBody>
                    <a:bodyPr/>
                    <a:lstStyle/>
                    <a:p>
                      <a:pPr algn="ctr"/>
                      <a:endParaRPr lang="en-CA" sz="1600" b="0" dirty="0">
                        <a:latin typeface="+mn-lt"/>
                      </a:endParaRPr>
                    </a:p>
                  </a:txBody>
                  <a:tcPr/>
                </a:tc>
                <a:tc>
                  <a:txBody>
                    <a:bodyPr/>
                    <a:lstStyle/>
                    <a:p>
                      <a:pPr algn="ctr"/>
                      <a:endParaRPr lang="en-CA" sz="1600" b="0" dirty="0">
                        <a:latin typeface="+mn-lt"/>
                      </a:endParaRPr>
                    </a:p>
                  </a:txBody>
                  <a:tcPr/>
                </a:tc>
                <a:tc>
                  <a:txBody>
                    <a:bodyPr/>
                    <a:lstStyle/>
                    <a:p>
                      <a:pPr algn="ctr"/>
                      <a:endParaRPr lang="en-CA" sz="1600" b="0" dirty="0">
                        <a:latin typeface="+mn-lt"/>
                      </a:endParaRPr>
                    </a:p>
                  </a:txBody>
                  <a:tcPr/>
                </a:tc>
              </a:tr>
            </a:tbl>
          </a:graphicData>
        </a:graphic>
      </p:graphicFrame>
      <p:sp>
        <p:nvSpPr>
          <p:cNvPr id="6" name="Rectangle 5"/>
          <p:cNvSpPr/>
          <p:nvPr/>
        </p:nvSpPr>
        <p:spPr>
          <a:xfrm>
            <a:off x="109641" y="6313076"/>
            <a:ext cx="8347723" cy="553998"/>
          </a:xfrm>
          <a:prstGeom prst="rect">
            <a:avLst/>
          </a:prstGeom>
        </p:spPr>
        <p:txBody>
          <a:bodyPr wrap="square">
            <a:spAutoFit/>
          </a:bodyPr>
          <a:lstStyle/>
          <a:p>
            <a:r>
              <a:rPr lang="ru" sz="1000" b="1" i="0" dirty="0" smtClean="0">
                <a:solidFill>
                  <a:srgbClr val="002060"/>
                </a:solidFill>
              </a:rPr>
              <a:t>DN4 = Опросник для выявления нейропатической боли из четырех вопросов; </a:t>
            </a:r>
            <a:r>
              <a:rPr lang="es" sz="1000" dirty="0" smtClean="0"/>
              <a:t/>
            </a:r>
            <a:br>
              <a:rPr lang="es" sz="1000" dirty="0" smtClean="0"/>
            </a:br>
            <a:r>
              <a:rPr lang="ru" sz="1000" b="1" i="0" dirty="0" smtClean="0">
                <a:solidFill>
                  <a:srgbClr val="002060"/>
                </a:solidFill>
              </a:rPr>
              <a:t>LANSS = Шкала оценки </a:t>
            </a:r>
            <a:r>
              <a:rPr lang="ru-RU" sz="1000" b="1" i="0" dirty="0" err="1" smtClean="0">
                <a:solidFill>
                  <a:srgbClr val="002060"/>
                </a:solidFill>
              </a:rPr>
              <a:t>нейропатич</a:t>
            </a:r>
            <a:r>
              <a:rPr lang="ru" sz="1000" b="1" i="0" dirty="0" smtClean="0">
                <a:solidFill>
                  <a:srgbClr val="002060"/>
                </a:solidFill>
              </a:rPr>
              <a:t>еских симтомов и признаков; NPQ = Вопросник нейропатической боли</a:t>
            </a:r>
          </a:p>
          <a:p>
            <a:r>
              <a:rPr lang="ru" sz="900" b="0" i="0" dirty="0" smtClean="0">
                <a:solidFill>
                  <a:srgbClr val="002060"/>
                </a:solidFill>
              </a:rPr>
              <a:t>Bennett MI </a:t>
            </a:r>
            <a:r>
              <a:rPr lang="ru" sz="900" b="0" i="1" dirty="0" smtClean="0">
                <a:solidFill>
                  <a:srgbClr val="002060"/>
                </a:solidFill>
              </a:rPr>
              <a:t>et al. Pain</a:t>
            </a:r>
            <a:r>
              <a:rPr lang="ru" sz="900" b="0" i="0" dirty="0" smtClean="0">
                <a:solidFill>
                  <a:srgbClr val="002060"/>
                </a:solidFill>
              </a:rPr>
              <a:t> 2007; 127(3):199-203; Haanpää M </a:t>
            </a:r>
            <a:r>
              <a:rPr lang="ru" sz="900" b="0" i="1" dirty="0" smtClean="0">
                <a:solidFill>
                  <a:srgbClr val="002060"/>
                </a:solidFill>
              </a:rPr>
              <a:t>et al. Pain </a:t>
            </a:r>
            <a:r>
              <a:rPr lang="ru" sz="900" b="0" i="0" dirty="0" smtClean="0">
                <a:solidFill>
                  <a:srgbClr val="002060"/>
                </a:solidFill>
              </a:rPr>
              <a:t>2011; 152(1):14-27. </a:t>
            </a:r>
          </a:p>
        </p:txBody>
      </p:sp>
      <p:sp>
        <p:nvSpPr>
          <p:cNvPr id="3" name="Rectangle 2"/>
          <p:cNvSpPr/>
          <p:nvPr/>
        </p:nvSpPr>
        <p:spPr>
          <a:xfrm>
            <a:off x="4722126" y="2547478"/>
            <a:ext cx="3903260" cy="923330"/>
          </a:xfrm>
          <a:prstGeom prst="rect">
            <a:avLst/>
          </a:prstGeom>
          <a:solidFill>
            <a:schemeClr val="accent4">
              <a:lumMod val="75000"/>
            </a:schemeClr>
          </a:solidFill>
        </p:spPr>
        <p:txBody>
          <a:bodyPr wrap="square">
            <a:spAutoFit/>
          </a:bodyPr>
          <a:lstStyle/>
          <a:p>
            <a:pPr algn="ctr"/>
            <a:r>
              <a:rPr lang="ru" sz="1800" b="0" i="0" dirty="0" smtClean="0">
                <a:solidFill>
                  <a:srgbClr val="FFFFFF"/>
                </a:solidFill>
              </a:rPr>
              <a:t>Способы скрининга </a:t>
            </a:r>
            <a:r>
              <a:rPr lang="ru" sz="1800" b="0" i="0" dirty="0" smtClean="0">
                <a:solidFill>
                  <a:srgbClr val="FFFFFF"/>
                </a:solidFill>
              </a:rPr>
              <a:t>невропатической </a:t>
            </a:r>
            <a:r>
              <a:rPr lang="ru" sz="1800" b="0" i="0" dirty="0" smtClean="0">
                <a:solidFill>
                  <a:srgbClr val="FFFFFF"/>
                </a:solidFill>
              </a:rPr>
              <a:t>боли основанные на общем словесном описании боли</a:t>
            </a:r>
          </a:p>
        </p:txBody>
      </p:sp>
      <p:sp>
        <p:nvSpPr>
          <p:cNvPr id="5" name="TextBox 4"/>
          <p:cNvSpPr txBox="1"/>
          <p:nvPr/>
        </p:nvSpPr>
        <p:spPr>
          <a:xfrm>
            <a:off x="4108157" y="2156947"/>
            <a:ext cx="607859" cy="1569660"/>
          </a:xfrm>
          <a:prstGeom prst="rect">
            <a:avLst/>
          </a:prstGeom>
          <a:noFill/>
        </p:spPr>
        <p:txBody>
          <a:bodyPr wrap="none" rtlCol="0">
            <a:spAutoFit/>
          </a:bodyPr>
          <a:lstStyle/>
          <a:p>
            <a:r>
              <a:rPr lang="en-CA" sz="9600" b="1" dirty="0">
                <a:solidFill>
                  <a:srgbClr val="8064A2">
                    <a:lumMod val="75000"/>
                  </a:srgbClr>
                </a:solidFill>
              </a:rPr>
              <a:t>}</a:t>
            </a:r>
          </a:p>
        </p:txBody>
      </p:sp>
      <p:sp>
        <p:nvSpPr>
          <p:cNvPr id="7" name="Rectangle 6"/>
          <p:cNvSpPr/>
          <p:nvPr/>
        </p:nvSpPr>
        <p:spPr>
          <a:xfrm>
            <a:off x="323529" y="2217742"/>
            <a:ext cx="3816424" cy="158417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9" name="Rectangle 8"/>
          <p:cNvSpPr/>
          <p:nvPr/>
        </p:nvSpPr>
        <p:spPr>
          <a:xfrm>
            <a:off x="323528" y="5046694"/>
            <a:ext cx="3816424" cy="119972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0" name="TextBox 9"/>
          <p:cNvSpPr txBox="1"/>
          <p:nvPr/>
        </p:nvSpPr>
        <p:spPr>
          <a:xfrm>
            <a:off x="4108157" y="4753304"/>
            <a:ext cx="607859" cy="1569660"/>
          </a:xfrm>
          <a:prstGeom prst="rect">
            <a:avLst/>
          </a:prstGeom>
          <a:noFill/>
        </p:spPr>
        <p:txBody>
          <a:bodyPr wrap="none" rtlCol="0">
            <a:spAutoFit/>
          </a:bodyPr>
          <a:lstStyle/>
          <a:p>
            <a:r>
              <a:rPr lang="en-CA" sz="9600" b="1" dirty="0">
                <a:solidFill>
                  <a:srgbClr val="8064A2">
                    <a:lumMod val="75000"/>
                  </a:srgbClr>
                </a:solidFill>
              </a:rPr>
              <a:t>}</a:t>
            </a:r>
          </a:p>
        </p:txBody>
      </p:sp>
      <p:sp>
        <p:nvSpPr>
          <p:cNvPr id="11" name="Rectangle 10"/>
          <p:cNvSpPr/>
          <p:nvPr/>
        </p:nvSpPr>
        <p:spPr>
          <a:xfrm>
            <a:off x="4860032" y="5190861"/>
            <a:ext cx="3600265" cy="923330"/>
          </a:xfrm>
          <a:prstGeom prst="rect">
            <a:avLst/>
          </a:prstGeom>
          <a:solidFill>
            <a:schemeClr val="accent4">
              <a:lumMod val="75000"/>
            </a:schemeClr>
          </a:solidFill>
        </p:spPr>
        <p:txBody>
          <a:bodyPr wrap="square">
            <a:spAutoFit/>
          </a:bodyPr>
          <a:lstStyle/>
          <a:p>
            <a:pPr algn="ctr"/>
            <a:r>
              <a:rPr lang="ru" sz="1800" b="0" i="0" dirty="0" smtClean="0">
                <a:solidFill>
                  <a:srgbClr val="FFFFFF"/>
                </a:solidFill>
              </a:rPr>
              <a:t>Некоторые способы скрининга также  </a:t>
            </a:r>
            <a:r>
              <a:rPr lang="ru" sz="1800" b="0" i="0" dirty="0" smtClean="0">
                <a:solidFill>
                  <a:srgbClr val="FFFFFF"/>
                </a:solidFill>
              </a:rPr>
              <a:t>включают </a:t>
            </a:r>
            <a:r>
              <a:rPr lang="ru" sz="1800" b="0" i="0" dirty="0" smtClean="0">
                <a:solidFill>
                  <a:srgbClr val="FFFFFF"/>
                </a:solidFill>
              </a:rPr>
              <a:t>неврологическое обследование</a:t>
            </a:r>
          </a:p>
        </p:txBody>
      </p:sp>
      <p:sp>
        <p:nvSpPr>
          <p:cNvPr id="12" name="Rounded Rectangle 11"/>
          <p:cNvSpPr/>
          <p:nvPr/>
        </p:nvSpPr>
        <p:spPr>
          <a:xfrm>
            <a:off x="790591" y="4066725"/>
            <a:ext cx="7398836"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lnSpc>
                <a:spcPct val="85000"/>
              </a:lnSpc>
            </a:pPr>
            <a:r>
              <a:rPr lang="ru" sz="2400" b="0" i="0" dirty="0" smtClean="0">
                <a:solidFill>
                  <a:srgbClr val="FFFFFF"/>
                </a:solidFill>
              </a:rPr>
              <a:t>Выберите способ(ы), основанные на</a:t>
            </a:r>
            <a:r>
              <a:rPr lang="ru" sz="2400" b="1" i="0" dirty="0" smtClean="0">
                <a:solidFill>
                  <a:srgbClr val="FFFFFF"/>
                </a:solidFill>
              </a:rPr>
              <a:t> </a:t>
            </a:r>
            <a:r>
              <a:rPr lang="ru" sz="2400" b="1" i="1" dirty="0" smtClean="0">
                <a:solidFill>
                  <a:srgbClr val="FFFFFF"/>
                </a:solidFill>
              </a:rPr>
              <a:t>простоте использования </a:t>
            </a:r>
            <a:r>
              <a:rPr lang="ru" sz="2400" b="0" i="0" dirty="0" smtClean="0">
                <a:solidFill>
                  <a:srgbClr val="FFFFFF"/>
                </a:solidFill>
              </a:rPr>
              <a:t>и </a:t>
            </a:r>
            <a:r>
              <a:rPr lang="ru" sz="2400" b="1" i="1" dirty="0" smtClean="0">
                <a:solidFill>
                  <a:srgbClr val="FFFFFF"/>
                </a:solidFill>
              </a:rPr>
              <a:t>понятности на местном языке</a:t>
            </a:r>
          </a:p>
        </p:txBody>
      </p:sp>
    </p:spTree>
    <p:extLst>
      <p:ext uri="{BB962C8B-B14F-4D97-AF65-F5344CB8AC3E}">
        <p14:creationId xmlns:p14="http://schemas.microsoft.com/office/powerpoint/2010/main" xmlns="" val="314230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animBg="1"/>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Вопрос для обсуждения</a:t>
            </a:r>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23</a:t>
            </a:fld>
            <a:endParaRPr lang="en-CA"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rcRect l="2116" t="4167" r="-2116" b="13559"/>
          <a:stretch>
            <a:fillRect/>
          </a:stretch>
        </p:blipFill>
        <p:spPr bwMode="auto">
          <a:xfrm>
            <a:off x="1473200" y="928688"/>
            <a:ext cx="6313488" cy="519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17"/>
          <p:cNvSpPr txBox="1">
            <a:spLocks/>
          </p:cNvSpPr>
          <p:nvPr/>
        </p:nvSpPr>
        <p:spPr>
          <a:xfrm>
            <a:off x="458788" y="2349500"/>
            <a:ext cx="8229600" cy="2768600"/>
          </a:xfrm>
          <a:prstGeom prst="roundRect">
            <a:avLst/>
          </a:prstGeom>
          <a:noFill/>
          <a:ln w="25400" cap="flat" cmpd="sng" algn="ctr">
            <a:noFill/>
            <a:prstDash val="soli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lgn="l" defTabSz="914400" rtl="0" eaLnBrk="1" latinLnBrk="0" hangingPunct="1">
              <a:spcBef>
                <a:spcPct val="20000"/>
              </a:spcBef>
              <a:buClr>
                <a:srgbClr val="002060"/>
              </a:buClr>
              <a:buFont typeface="Arial" pitchFamily="34" charset="0"/>
              <a:buChar char="•"/>
              <a:defRPr lang="en-US" sz="3200" kern="1200" dirty="0" smtClean="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lvl="0" indent="0" algn="ctr">
              <a:lnSpc>
                <a:spcPct val="80000"/>
              </a:lnSpc>
              <a:buClr>
                <a:srgbClr val="0092FF"/>
              </a:buClr>
              <a:buNone/>
              <a:defRPr/>
            </a:pPr>
            <a:r>
              <a:rPr lang="ru" sz="4000" b="1" i="0" cap="small" dirty="0" smtClean="0">
                <a:solidFill>
                  <a:srgbClr val="604A7B"/>
                </a:solidFill>
              </a:rPr>
              <a:t>как часто вы ведете диспансерное наблюдение пациентов, которые обращаются с </a:t>
            </a:r>
            <a:r>
              <a:rPr lang="ru" sz="4000" b="1" i="0" cap="small" dirty="0" smtClean="0">
                <a:solidFill>
                  <a:srgbClr val="604A7B"/>
                </a:solidFill>
              </a:rPr>
              <a:t>острой БНС?</a:t>
            </a:r>
            <a:endParaRPr lang="ru" sz="4000" b="1" i="0" cap="small" dirty="0" smtClean="0">
              <a:solidFill>
                <a:srgbClr val="604A7B"/>
              </a:solidFill>
            </a:endParaRPr>
          </a:p>
        </p:txBody>
      </p:sp>
      <p:sp>
        <p:nvSpPr>
          <p:cNvPr id="10"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23</a:t>
            </a:fld>
            <a:endParaRPr lang="en-CA" dirty="0"/>
          </a:p>
        </p:txBody>
      </p:sp>
    </p:spTree>
    <p:extLst>
      <p:ext uri="{BB962C8B-B14F-4D97-AF65-F5344CB8AC3E}">
        <p14:creationId xmlns:p14="http://schemas.microsoft.com/office/powerpoint/2010/main" xmlns="" val="20596527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a:xfrm>
            <a:off x="457200" y="124510"/>
            <a:ext cx="8229600" cy="1143000"/>
          </a:xfrm>
        </p:spPr>
        <p:txBody>
          <a:bodyPr>
            <a:normAutofit/>
          </a:bodyPr>
          <a:lstStyle/>
          <a:p>
            <a:r>
              <a:rPr lang="ru" sz="3200" b="0" i="0" dirty="0" smtClean="0">
                <a:solidFill>
                  <a:srgbClr val="002060"/>
                </a:solidFill>
              </a:rPr>
              <a:t>Рекомендации по диспансерному наблюдению пациентов с </a:t>
            </a:r>
            <a:r>
              <a:rPr lang="ru" sz="3200" b="0" i="0" dirty="0" smtClean="0">
                <a:solidFill>
                  <a:srgbClr val="002060"/>
                </a:solidFill>
              </a:rPr>
              <a:t>острой БНС </a:t>
            </a:r>
            <a:endParaRPr lang="ru" sz="3200" b="0" i="0" dirty="0" smtClean="0">
              <a:solidFill>
                <a:srgbClr val="002060"/>
              </a:solidFill>
            </a:endParaRPr>
          </a:p>
        </p:txBody>
      </p:sp>
      <p:graphicFrame>
        <p:nvGraphicFramePr>
          <p:cNvPr id="5" name="4 Tabla"/>
          <p:cNvGraphicFramePr>
            <a:graphicFrameLocks noGrp="1"/>
          </p:cNvGraphicFramePr>
          <p:nvPr>
            <p:extLst>
              <p:ext uri="{D42A27DB-BD31-4B8C-83A1-F6EECF244321}">
                <p14:modId xmlns:p14="http://schemas.microsoft.com/office/powerpoint/2010/main" xmlns="" val="1064397234"/>
              </p:ext>
            </p:extLst>
          </p:nvPr>
        </p:nvGraphicFramePr>
        <p:xfrm>
          <a:off x="227122" y="1256536"/>
          <a:ext cx="8712000" cy="4175773"/>
        </p:xfrm>
        <a:graphic>
          <a:graphicData uri="http://schemas.openxmlformats.org/drawingml/2006/table">
            <a:tbl>
              <a:tblPr/>
              <a:tblGrid>
                <a:gridCol w="4500040"/>
                <a:gridCol w="4211960"/>
              </a:tblGrid>
              <a:tr h="45720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ru" sz="1400" b="1" i="0" u="none" dirty="0" smtClean="0">
                          <a:solidFill>
                            <a:srgbClr val="FFFFFF"/>
                          </a:solidFill>
                        </a:rPr>
                        <a:t>Контингент больных</a:t>
                      </a:r>
                    </a:p>
                  </a:txBody>
                  <a:tcPr marT="45721" marB="45721"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ru" sz="1400" b="1" i="0" u="none" dirty="0" smtClean="0">
                          <a:solidFill>
                            <a:srgbClr val="FFFFFF"/>
                          </a:solidFill>
                        </a:rPr>
                        <a:t>Частота диспансерного наблюдения</a:t>
                      </a:r>
                    </a:p>
                  </a:txBody>
                  <a:tcPr marT="45721" marB="45721"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077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ru" sz="1400" b="0" i="0" u="none" dirty="0" smtClean="0">
                          <a:solidFill>
                            <a:srgbClr val="002060"/>
                          </a:solidFill>
                        </a:rPr>
                        <a:t>Все</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2 недели после </a:t>
                      </a:r>
                      <a:r>
                        <a:rPr lang="ru" sz="1400" b="0" i="0" u="none" dirty="0" smtClean="0">
                          <a:solidFill>
                            <a:srgbClr val="002060"/>
                          </a:solidFill>
                        </a:rPr>
                        <a:t>первичного </a:t>
                      </a:r>
                      <a:r>
                        <a:rPr lang="ru" sz="1400" b="0" i="0" u="none" dirty="0" smtClean="0">
                          <a:solidFill>
                            <a:srgbClr val="002060"/>
                          </a:solidFill>
                        </a:rPr>
                        <a:t>посещения</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Варианты наблюдения: по телефону, электронной почте или </a:t>
                      </a:r>
                      <a:r>
                        <a:rPr lang="ru" sz="1400" b="0" i="0" u="none" dirty="0" smtClean="0">
                          <a:solidFill>
                            <a:srgbClr val="002060"/>
                          </a:solidFill>
                        </a:rPr>
                        <a:t>посещения </a:t>
                      </a:r>
                      <a:r>
                        <a:rPr lang="ru" sz="1400" b="0" i="0" u="none" dirty="0" smtClean="0">
                          <a:solidFill>
                            <a:srgbClr val="002060"/>
                          </a:solidFill>
                        </a:rPr>
                        <a:t>пациента</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Дополнительные варианты наблюдения</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252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ru" sz="1400" b="0" i="0" u="none" dirty="0" smtClean="0">
                          <a:solidFill>
                            <a:srgbClr val="002060"/>
                          </a:solidFill>
                        </a:rPr>
                        <a:t>Пациенты группы высокого риска развития хронической боли*</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Целесообразны ранние и более </a:t>
                      </a:r>
                      <a:r>
                        <a:rPr lang="es" sz="1400" dirty="0" smtClean="0"/>
                        <a:t/>
                      </a:r>
                      <a:br>
                        <a:rPr lang="es" sz="1400" dirty="0" smtClean="0"/>
                      </a:br>
                      <a:r>
                        <a:rPr lang="ru" sz="1400" b="0" i="0" u="none" dirty="0" smtClean="0">
                          <a:solidFill>
                            <a:srgbClr val="002060"/>
                          </a:solidFill>
                        </a:rPr>
                        <a:t>частые посещения </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330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ru" sz="1400" b="0" i="0" u="none" dirty="0" smtClean="0">
                          <a:solidFill>
                            <a:srgbClr val="002060"/>
                          </a:solidFill>
                        </a:rPr>
                        <a:t>Пожилые пациенты или пациенты с:</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Прогрессированием симптомов или отсутствием </a:t>
                      </a:r>
                      <a:r>
                        <a:rPr lang="es" sz="1400" dirty="0" smtClean="0"/>
                        <a:t/>
                      </a:r>
                      <a:br>
                        <a:rPr lang="es" sz="1400" dirty="0" smtClean="0"/>
                      </a:br>
                      <a:r>
                        <a:rPr lang="ru" sz="1400" b="0" i="0" u="none" dirty="0" smtClean="0">
                          <a:solidFill>
                            <a:srgbClr val="002060"/>
                          </a:solidFill>
                        </a:rPr>
                        <a:t>значительного улучшения</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Сильной болью или функциональным дефектом</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Признаками </a:t>
                      </a:r>
                      <a:r>
                        <a:rPr lang="ru" sz="1400" b="0" i="0" u="none" dirty="0" smtClean="0">
                          <a:solidFill>
                            <a:srgbClr val="002060"/>
                          </a:solidFill>
                        </a:rPr>
                        <a:t>радикулопатии </a:t>
                      </a:r>
                      <a:r>
                        <a:rPr lang="ru" sz="1400" b="0" i="0" u="none" dirty="0" smtClean="0">
                          <a:solidFill>
                            <a:srgbClr val="002060"/>
                          </a:solidFill>
                        </a:rPr>
                        <a:t>или стеноза </a:t>
                      </a:r>
                      <a:r>
                        <a:rPr lang="ru" sz="1400" b="0" i="0" u="none" dirty="0" smtClean="0">
                          <a:solidFill>
                            <a:srgbClr val="002060"/>
                          </a:solidFill>
                        </a:rPr>
                        <a:t>позвоночного</a:t>
                      </a:r>
                      <a:r>
                        <a:rPr lang="ru" sz="1400" b="0" i="0" u="none" baseline="0" dirty="0" smtClean="0">
                          <a:solidFill>
                            <a:srgbClr val="002060"/>
                          </a:solidFill>
                        </a:rPr>
                        <a:t> канала</a:t>
                      </a:r>
                      <a:endParaRPr lang="ru" sz="1400" b="0" i="0" u="none" dirty="0" smtClean="0">
                        <a:solidFill>
                          <a:srgbClr val="002060"/>
                        </a:solidFill>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Целесообразны ранние и более частые повторные </a:t>
                      </a:r>
                      <a:r>
                        <a:rPr lang="ru" sz="1400" b="0" i="0" u="none" dirty="0" smtClean="0">
                          <a:solidFill>
                            <a:srgbClr val="002060"/>
                          </a:solidFill>
                        </a:rPr>
                        <a:t>осмотры</a:t>
                      </a:r>
                      <a:endParaRPr lang="ru" sz="1400" b="0" i="0" u="none" dirty="0" smtClean="0">
                        <a:solidFill>
                          <a:srgbClr val="002060"/>
                        </a:solidFill>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53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ru" sz="1400" b="0" i="0" u="none" dirty="0" smtClean="0">
                          <a:solidFill>
                            <a:srgbClr val="002060"/>
                          </a:solidFill>
                        </a:rPr>
                        <a:t>Пациенты, направленные на </a:t>
                      </a:r>
                      <a:r>
                        <a:rPr lang="ru" sz="1400" b="0" i="0" u="none" dirty="0" smtClean="0">
                          <a:solidFill>
                            <a:srgbClr val="002060"/>
                          </a:solidFill>
                        </a:rPr>
                        <a:t>мануальную терапию</a:t>
                      </a:r>
                      <a:r>
                        <a:rPr lang="ru" sz="1400" b="0" i="0" u="none" dirty="0" smtClean="0">
                          <a:solidFill>
                            <a:srgbClr val="002060"/>
                          </a:solidFill>
                        </a:rPr>
                        <a:t>, </a:t>
                      </a:r>
                      <a:r>
                        <a:rPr lang="ru" sz="1400" b="0" i="0" u="none" dirty="0" smtClean="0">
                          <a:solidFill>
                            <a:srgbClr val="002060"/>
                          </a:solidFill>
                        </a:rPr>
                        <a:t>иглорефлексотерапию </a:t>
                      </a:r>
                      <a:r>
                        <a:rPr lang="ru" sz="1400" b="0" i="0" u="none" dirty="0" smtClean="0">
                          <a:solidFill>
                            <a:srgbClr val="002060"/>
                          </a:solidFill>
                        </a:rPr>
                        <a:t>или массаж</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lang="ru" sz="1400" b="0" i="0" u="none" dirty="0" smtClean="0">
                          <a:solidFill>
                            <a:srgbClr val="002060"/>
                          </a:solidFill>
                        </a:rPr>
                        <a:t>После 4 посещений направить пациента к специалисту для </a:t>
                      </a:r>
                      <a:r>
                        <a:rPr lang="ru" sz="1400" b="0" i="0" u="none" dirty="0" smtClean="0">
                          <a:solidFill>
                            <a:srgbClr val="002060"/>
                          </a:solidFill>
                        </a:rPr>
                        <a:t>определения</a:t>
                      </a:r>
                      <a:r>
                        <a:rPr lang="ru" sz="1400" b="0" i="0" u="none" baseline="0" dirty="0" smtClean="0">
                          <a:solidFill>
                            <a:srgbClr val="002060"/>
                          </a:solidFill>
                        </a:rPr>
                        <a:t> как</a:t>
                      </a:r>
                      <a:r>
                        <a:rPr lang="ru" sz="1400" b="0" i="0" u="none" dirty="0" smtClean="0">
                          <a:solidFill>
                            <a:srgbClr val="002060"/>
                          </a:solidFill>
                        </a:rPr>
                        <a:t> улучшились функкциональные вожможности</a:t>
                      </a:r>
                      <a:endParaRPr lang="ru" sz="1400" b="0" i="0" u="none" dirty="0" smtClean="0">
                        <a:solidFill>
                          <a:srgbClr val="002060"/>
                        </a:solidFill>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24</a:t>
            </a:fld>
            <a:endParaRPr lang="en-CA" dirty="0">
              <a:solidFill>
                <a:prstClr val="black"/>
              </a:solidFill>
            </a:endParaRPr>
          </a:p>
        </p:txBody>
      </p:sp>
      <p:sp>
        <p:nvSpPr>
          <p:cNvPr id="7" name="Rectangle 5"/>
          <p:cNvSpPr>
            <a:spLocks noChangeArrowheads="1"/>
          </p:cNvSpPr>
          <p:nvPr/>
        </p:nvSpPr>
        <p:spPr bwMode="auto">
          <a:xfrm>
            <a:off x="250130" y="5755529"/>
            <a:ext cx="8066286" cy="955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nSpc>
                <a:spcPct val="90000"/>
              </a:lnSpc>
            </a:pPr>
            <a:r>
              <a:rPr lang="ru" sz="1200" b="1" i="0" dirty="0" smtClean="0">
                <a:solidFill>
                  <a:srgbClr val="002060"/>
                </a:solidFill>
              </a:rPr>
              <a:t>*Рассмотрите желтые </a:t>
            </a:r>
            <a:r>
              <a:rPr lang="ru" sz="1200" b="1" dirty="0" smtClean="0">
                <a:solidFill>
                  <a:srgbClr val="002060"/>
                </a:solidFill>
              </a:rPr>
              <a:t>флажки</a:t>
            </a:r>
            <a:r>
              <a:rPr lang="ru" sz="1200" b="1" i="0" dirty="0" smtClean="0">
                <a:solidFill>
                  <a:srgbClr val="002060"/>
                </a:solidFill>
              </a:rPr>
              <a:t>; </a:t>
            </a:r>
            <a:r>
              <a:rPr lang="ru" sz="1200" b="1" i="0" dirty="0" smtClean="0">
                <a:solidFill>
                  <a:srgbClr val="002060"/>
                </a:solidFill>
              </a:rPr>
              <a:t>кроме того, можно рассмотреть группы риска, если боль сохраняется при наличии адекватного лечения</a:t>
            </a:r>
            <a:r>
              <a:rPr lang="ru" sz="1200" b="1" i="0" dirty="0" smtClean="0">
                <a:solidFill>
                  <a:srgbClr val="002060"/>
                </a:solidFill>
              </a:rPr>
              <a:t>: дети </a:t>
            </a:r>
            <a:r>
              <a:rPr lang="ru" sz="1200" b="1" i="0" dirty="0" smtClean="0">
                <a:solidFill>
                  <a:srgbClr val="002060"/>
                </a:solidFill>
              </a:rPr>
              <a:t>и подростки, женщины младше 30 лет, мужчины старше 60 лет, пациенты с конкретными сопутствующими заболеваниями (например, диабет) и пациенты с ослабленным иммунитетом </a:t>
            </a:r>
          </a:p>
          <a:p>
            <a:pPr marL="0" lvl="4">
              <a:lnSpc>
                <a:spcPct val="90000"/>
              </a:lnSpc>
            </a:pPr>
            <a:r>
              <a:rPr lang="ru" sz="1100" b="0" i="0" dirty="0" smtClean="0">
                <a:solidFill>
                  <a:srgbClr val="002060"/>
                </a:solidFill>
              </a:rPr>
              <a:t>Ochoa G. In: Díaz Barriga JS, Gamarra AI (eds). </a:t>
            </a:r>
            <a:r>
              <a:rPr lang="ru" sz="1100" b="0" i="1" dirty="0" smtClean="0">
                <a:solidFill>
                  <a:srgbClr val="002060"/>
                </a:solidFill>
              </a:rPr>
              <a:t>Libro Dolor Musculoesquelético</a:t>
            </a:r>
            <a:r>
              <a:rPr lang="ru" sz="1100" b="0" i="0" dirty="0" smtClean="0">
                <a:solidFill>
                  <a:srgbClr val="002060"/>
                </a:solidFill>
              </a:rPr>
              <a:t>. Asociacion Colombiana para el Estudio del Dolor, ACED; Bogotá, Colombia: 2010; Savigny P </a:t>
            </a:r>
            <a:r>
              <a:rPr lang="ru" sz="1100" b="0" i="1" dirty="0" smtClean="0">
                <a:solidFill>
                  <a:srgbClr val="002060"/>
                </a:solidFill>
              </a:rPr>
              <a:t>et al. Low Back Pain: Early Management of Persistent Non-specific Low Back Pain. </a:t>
            </a:r>
            <a:r>
              <a:rPr lang="ru" sz="1100" b="0" i="0" dirty="0" smtClean="0">
                <a:solidFill>
                  <a:srgbClr val="002060"/>
                </a:solidFill>
              </a:rPr>
              <a:t>National Collaborating Centre for Primary Care and Royal College of General Practitioners; London, UK: 2009.</a:t>
            </a:r>
          </a:p>
        </p:txBody>
      </p:sp>
    </p:spTree>
    <p:extLst>
      <p:ext uri="{BB962C8B-B14F-4D97-AF65-F5344CB8AC3E}">
        <p14:creationId xmlns:p14="http://schemas.microsoft.com/office/powerpoint/2010/main" xmlns="" val="1280637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normAutofit fontScale="90000"/>
          </a:bodyPr>
          <a:lstStyle/>
          <a:p>
            <a:r>
              <a:rPr lang="ru" sz="4400" b="0" i="0" dirty="0" smtClean="0">
                <a:solidFill>
                  <a:srgbClr val="002060"/>
                </a:solidFill>
              </a:rPr>
              <a:t>Диспансерное наблюдение пациентов с </a:t>
            </a:r>
            <a:r>
              <a:rPr lang="ru" sz="4400" b="0" i="0" dirty="0" smtClean="0">
                <a:solidFill>
                  <a:srgbClr val="002060"/>
                </a:solidFill>
              </a:rPr>
              <a:t>острой БНС</a:t>
            </a:r>
            <a:endParaRPr lang="ru" sz="4400" b="0" i="0" dirty="0" smtClean="0">
              <a:solidFill>
                <a:srgbClr val="002060"/>
              </a:solidFill>
            </a:endParaRPr>
          </a:p>
        </p:txBody>
      </p:sp>
      <p:sp>
        <p:nvSpPr>
          <p:cNvPr id="20" name="Freeform 19"/>
          <p:cNvSpPr/>
          <p:nvPr/>
        </p:nvSpPr>
        <p:spPr>
          <a:xfrm>
            <a:off x="2883033" y="1475874"/>
            <a:ext cx="5040000" cy="484327"/>
          </a:xfrm>
          <a:custGeom>
            <a:avLst/>
            <a:gdLst>
              <a:gd name="connsiteX0" fmla="*/ 0 w 3628571"/>
              <a:gd name="connsiteY0" fmla="*/ 0 h 746841"/>
              <a:gd name="connsiteX1" fmla="*/ 3628571 w 3628571"/>
              <a:gd name="connsiteY1" fmla="*/ 0 h 746841"/>
              <a:gd name="connsiteX2" fmla="*/ 3628571 w 3628571"/>
              <a:gd name="connsiteY2" fmla="*/ 746841 h 746841"/>
              <a:gd name="connsiteX3" fmla="*/ 0 w 3628571"/>
              <a:gd name="connsiteY3" fmla="*/ 746841 h 746841"/>
              <a:gd name="connsiteX4" fmla="*/ 0 w 3628571"/>
              <a:gd name="connsiteY4" fmla="*/ 0 h 74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571" h="746841">
                <a:moveTo>
                  <a:pt x="0" y="0"/>
                </a:moveTo>
                <a:lnTo>
                  <a:pt x="3628571" y="0"/>
                </a:lnTo>
                <a:lnTo>
                  <a:pt x="3628571" y="746841"/>
                </a:lnTo>
                <a:lnTo>
                  <a:pt x="0" y="74684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FFFFFF"/>
                </a:solidFill>
              </a:rPr>
              <a:t>Проанализируйте и оцените улучшения в течение 2 недель</a:t>
            </a:r>
          </a:p>
        </p:txBody>
      </p:sp>
      <p:sp>
        <p:nvSpPr>
          <p:cNvPr id="21" name="Freeform 20"/>
          <p:cNvSpPr/>
          <p:nvPr/>
        </p:nvSpPr>
        <p:spPr>
          <a:xfrm>
            <a:off x="1331640" y="2132856"/>
            <a:ext cx="2834903" cy="360000"/>
          </a:xfrm>
          <a:custGeom>
            <a:avLst/>
            <a:gdLst>
              <a:gd name="connsiteX0" fmla="*/ 0 w 1562784"/>
              <a:gd name="connsiteY0" fmla="*/ 0 h 558243"/>
              <a:gd name="connsiteX1" fmla="*/ 1562784 w 1562784"/>
              <a:gd name="connsiteY1" fmla="*/ 0 h 558243"/>
              <a:gd name="connsiteX2" fmla="*/ 1562784 w 1562784"/>
              <a:gd name="connsiteY2" fmla="*/ 558243 h 558243"/>
              <a:gd name="connsiteX3" fmla="*/ 0 w 1562784"/>
              <a:gd name="connsiteY3" fmla="*/ 558243 h 558243"/>
              <a:gd name="connsiteX4" fmla="*/ 0 w 1562784"/>
              <a:gd name="connsiteY4" fmla="*/ 0 h 55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784" h="558243">
                <a:moveTo>
                  <a:pt x="0" y="0"/>
                </a:moveTo>
                <a:lnTo>
                  <a:pt x="1562784" y="0"/>
                </a:lnTo>
                <a:lnTo>
                  <a:pt x="1562784" y="558243"/>
                </a:lnTo>
                <a:lnTo>
                  <a:pt x="0" y="5582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FFFFFF"/>
                </a:solidFill>
              </a:rPr>
              <a:t>Без улучшения или ухудшения</a:t>
            </a:r>
          </a:p>
        </p:txBody>
      </p:sp>
      <p:sp>
        <p:nvSpPr>
          <p:cNvPr id="22" name="Freeform 21"/>
          <p:cNvSpPr/>
          <p:nvPr/>
        </p:nvSpPr>
        <p:spPr>
          <a:xfrm>
            <a:off x="609409" y="2834828"/>
            <a:ext cx="2466000" cy="720000"/>
          </a:xfrm>
          <a:custGeom>
            <a:avLst/>
            <a:gdLst>
              <a:gd name="connsiteX0" fmla="*/ 0 w 2415489"/>
              <a:gd name="connsiteY0" fmla="*/ 0 h 780113"/>
              <a:gd name="connsiteX1" fmla="*/ 2415489 w 2415489"/>
              <a:gd name="connsiteY1" fmla="*/ 0 h 780113"/>
              <a:gd name="connsiteX2" fmla="*/ 2415489 w 2415489"/>
              <a:gd name="connsiteY2" fmla="*/ 780113 h 780113"/>
              <a:gd name="connsiteX3" fmla="*/ 0 w 2415489"/>
              <a:gd name="connsiteY3" fmla="*/ 780113 h 780113"/>
              <a:gd name="connsiteX4" fmla="*/ 0 w 2415489"/>
              <a:gd name="connsiteY4" fmla="*/ 0 h 78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489" h="780113">
                <a:moveTo>
                  <a:pt x="0" y="0"/>
                </a:moveTo>
                <a:lnTo>
                  <a:pt x="2415489" y="0"/>
                </a:lnTo>
                <a:lnTo>
                  <a:pt x="2415489" y="780113"/>
                </a:lnTo>
                <a:lnTo>
                  <a:pt x="0" y="78011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FFFFFF"/>
                </a:solidFill>
              </a:rPr>
              <a:t>Оцените степень риска </a:t>
            </a:r>
            <a:r>
              <a:rPr lang="es" sz="1600" dirty="0" smtClean="0"/>
              <a:t/>
            </a:r>
            <a:br>
              <a:rPr lang="es" sz="1600" dirty="0" smtClean="0"/>
            </a:br>
            <a:r>
              <a:rPr lang="ru" sz="1600" b="0" i="0" dirty="0" smtClean="0">
                <a:solidFill>
                  <a:srgbClr val="FFFFFF"/>
                </a:solidFill>
              </a:rPr>
              <a:t>стойкой нетрудоспособности </a:t>
            </a:r>
          </a:p>
        </p:txBody>
      </p:sp>
      <p:sp>
        <p:nvSpPr>
          <p:cNvPr id="23" name="Freeform 22"/>
          <p:cNvSpPr/>
          <p:nvPr/>
        </p:nvSpPr>
        <p:spPr>
          <a:xfrm>
            <a:off x="609409" y="4077072"/>
            <a:ext cx="2466000" cy="360000"/>
          </a:xfrm>
          <a:custGeom>
            <a:avLst/>
            <a:gdLst>
              <a:gd name="connsiteX0" fmla="*/ 0 w 1561258"/>
              <a:gd name="connsiteY0" fmla="*/ 0 h 279121"/>
              <a:gd name="connsiteX1" fmla="*/ 1561258 w 1561258"/>
              <a:gd name="connsiteY1" fmla="*/ 0 h 279121"/>
              <a:gd name="connsiteX2" fmla="*/ 1561258 w 1561258"/>
              <a:gd name="connsiteY2" fmla="*/ 279121 h 279121"/>
              <a:gd name="connsiteX3" fmla="*/ 0 w 1561258"/>
              <a:gd name="connsiteY3" fmla="*/ 279121 h 279121"/>
              <a:gd name="connsiteX4" fmla="*/ 0 w 1561258"/>
              <a:gd name="connsiteY4" fmla="*/ 0 h 27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1">
                <a:moveTo>
                  <a:pt x="0" y="0"/>
                </a:moveTo>
                <a:lnTo>
                  <a:pt x="1561258" y="0"/>
                </a:lnTo>
                <a:lnTo>
                  <a:pt x="1561258" y="279121"/>
                </a:lnTo>
                <a:lnTo>
                  <a:pt x="0" y="2791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1" i="0" dirty="0" smtClean="0">
                <a:solidFill>
                  <a:srgbClr val="FFFFFF"/>
                </a:solidFill>
              </a:rPr>
              <a:t>Низкая степень риска</a:t>
            </a:r>
          </a:p>
        </p:txBody>
      </p:sp>
      <p:sp>
        <p:nvSpPr>
          <p:cNvPr id="24" name="Freeform 23"/>
          <p:cNvSpPr/>
          <p:nvPr/>
        </p:nvSpPr>
        <p:spPr>
          <a:xfrm>
            <a:off x="3382461" y="4077072"/>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1" i="0" dirty="0" smtClean="0">
                <a:solidFill>
                  <a:srgbClr val="002060"/>
                </a:solidFill>
              </a:rPr>
              <a:t>Средняя степень риска</a:t>
            </a:r>
          </a:p>
        </p:txBody>
      </p:sp>
      <p:sp>
        <p:nvSpPr>
          <p:cNvPr id="25" name="Freeform 24"/>
          <p:cNvSpPr/>
          <p:nvPr/>
        </p:nvSpPr>
        <p:spPr>
          <a:xfrm>
            <a:off x="3347864" y="4636168"/>
            <a:ext cx="2466000" cy="420078"/>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002060"/>
                </a:solidFill>
              </a:rPr>
              <a:t>Направьте к физиотерапевту</a:t>
            </a:r>
          </a:p>
        </p:txBody>
      </p:sp>
      <p:sp>
        <p:nvSpPr>
          <p:cNvPr id="26" name="Freeform 25"/>
          <p:cNvSpPr/>
          <p:nvPr/>
        </p:nvSpPr>
        <p:spPr>
          <a:xfrm>
            <a:off x="3330136" y="5165558"/>
            <a:ext cx="2466000" cy="461459"/>
          </a:xfrm>
          <a:custGeom>
            <a:avLst/>
            <a:gdLst>
              <a:gd name="connsiteX0" fmla="*/ 0 w 1561258"/>
              <a:gd name="connsiteY0" fmla="*/ 0 h 279121"/>
              <a:gd name="connsiteX1" fmla="*/ 1561258 w 1561258"/>
              <a:gd name="connsiteY1" fmla="*/ 0 h 279121"/>
              <a:gd name="connsiteX2" fmla="*/ 1561258 w 1561258"/>
              <a:gd name="connsiteY2" fmla="*/ 279121 h 279121"/>
              <a:gd name="connsiteX3" fmla="*/ 0 w 1561258"/>
              <a:gd name="connsiteY3" fmla="*/ 279121 h 279121"/>
              <a:gd name="connsiteX4" fmla="*/ 0 w 1561258"/>
              <a:gd name="connsiteY4" fmla="*/ 0 h 27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1">
                <a:moveTo>
                  <a:pt x="0" y="0"/>
                </a:moveTo>
                <a:lnTo>
                  <a:pt x="1561258" y="0"/>
                </a:lnTo>
                <a:lnTo>
                  <a:pt x="1561258" y="279121"/>
                </a:lnTo>
                <a:lnTo>
                  <a:pt x="0" y="2791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FFFFFF"/>
                </a:solidFill>
              </a:rPr>
              <a:t>Наблюдайте в течение 12 недель</a:t>
            </a:r>
          </a:p>
        </p:txBody>
      </p:sp>
      <p:sp>
        <p:nvSpPr>
          <p:cNvPr id="27" name="Freeform 26"/>
          <p:cNvSpPr/>
          <p:nvPr/>
        </p:nvSpPr>
        <p:spPr>
          <a:xfrm>
            <a:off x="457199" y="5847042"/>
            <a:ext cx="4042793"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FFFFFF"/>
                </a:solidFill>
              </a:rPr>
              <a:t>Нет улучшения: направьте к специалисту</a:t>
            </a:r>
          </a:p>
        </p:txBody>
      </p:sp>
      <p:sp>
        <p:nvSpPr>
          <p:cNvPr id="28" name="Freeform 27"/>
          <p:cNvSpPr/>
          <p:nvPr/>
        </p:nvSpPr>
        <p:spPr>
          <a:xfrm>
            <a:off x="4749969" y="5847041"/>
            <a:ext cx="4172652" cy="441464"/>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FFFFFF"/>
                </a:solidFill>
              </a:rPr>
              <a:t>Есть улучшение: продолжайте поддерживающее лечение</a:t>
            </a:r>
          </a:p>
        </p:txBody>
      </p:sp>
      <p:sp>
        <p:nvSpPr>
          <p:cNvPr id="29" name="Freeform 28"/>
          <p:cNvSpPr/>
          <p:nvPr/>
        </p:nvSpPr>
        <p:spPr>
          <a:xfrm>
            <a:off x="6456620" y="4077072"/>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1" i="0" dirty="0" smtClean="0">
                <a:solidFill>
                  <a:srgbClr val="002060"/>
                </a:solidFill>
              </a:rPr>
              <a:t>Высокая степень риска</a:t>
            </a:r>
          </a:p>
        </p:txBody>
      </p:sp>
      <p:sp>
        <p:nvSpPr>
          <p:cNvPr id="30" name="Freeform 29"/>
          <p:cNvSpPr/>
          <p:nvPr/>
        </p:nvSpPr>
        <p:spPr>
          <a:xfrm>
            <a:off x="6456619" y="4572000"/>
            <a:ext cx="2493535" cy="818147"/>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002060"/>
                </a:solidFill>
              </a:rPr>
              <a:t>Направьте </a:t>
            </a:r>
            <a:r>
              <a:rPr lang="ru" sz="1600" dirty="0" smtClean="0">
                <a:solidFill>
                  <a:srgbClr val="002060"/>
                </a:solidFill>
              </a:rPr>
              <a:t>для</a:t>
            </a:r>
            <a:r>
              <a:rPr lang="ru" sz="1600" b="0" i="0" dirty="0" smtClean="0">
                <a:solidFill>
                  <a:srgbClr val="002060"/>
                </a:solidFill>
              </a:rPr>
              <a:t> </a:t>
            </a:r>
            <a:r>
              <a:rPr lang="es" sz="1600" dirty="0" smtClean="0"/>
              <a:t/>
            </a:r>
            <a:br>
              <a:rPr lang="es" sz="1600" dirty="0" smtClean="0"/>
            </a:br>
            <a:r>
              <a:rPr lang="ru" sz="1600" b="0" i="0" dirty="0" smtClean="0">
                <a:solidFill>
                  <a:srgbClr val="002060"/>
                </a:solidFill>
              </a:rPr>
              <a:t>проведениея биопсихосоциальной </a:t>
            </a:r>
            <a:r>
              <a:rPr lang="ru" sz="1600" b="0" i="0" dirty="0" smtClean="0">
                <a:solidFill>
                  <a:srgbClr val="002060"/>
                </a:solidFill>
              </a:rPr>
              <a:t>оценки</a:t>
            </a:r>
          </a:p>
        </p:txBody>
      </p:sp>
      <p:sp>
        <p:nvSpPr>
          <p:cNvPr id="31" name="Freeform 30"/>
          <p:cNvSpPr/>
          <p:nvPr/>
        </p:nvSpPr>
        <p:spPr>
          <a:xfrm>
            <a:off x="3449715" y="2830359"/>
            <a:ext cx="2466000" cy="1080000"/>
          </a:xfrm>
          <a:custGeom>
            <a:avLst/>
            <a:gdLst>
              <a:gd name="connsiteX0" fmla="*/ 0 w 2984116"/>
              <a:gd name="connsiteY0" fmla="*/ 0 h 777304"/>
              <a:gd name="connsiteX1" fmla="*/ 2984116 w 2984116"/>
              <a:gd name="connsiteY1" fmla="*/ 0 h 777304"/>
              <a:gd name="connsiteX2" fmla="*/ 2984116 w 2984116"/>
              <a:gd name="connsiteY2" fmla="*/ 777304 h 777304"/>
              <a:gd name="connsiteX3" fmla="*/ 0 w 2984116"/>
              <a:gd name="connsiteY3" fmla="*/ 777304 h 777304"/>
              <a:gd name="connsiteX4" fmla="*/ 0 w 2984116"/>
              <a:gd name="connsiteY4" fmla="*/ 0 h 77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116" h="777304">
                <a:moveTo>
                  <a:pt x="0" y="0"/>
                </a:moveTo>
                <a:lnTo>
                  <a:pt x="2984116" y="0"/>
                </a:lnTo>
                <a:lnTo>
                  <a:pt x="2984116" y="777304"/>
                </a:lnTo>
                <a:lnTo>
                  <a:pt x="0" y="7773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400" b="0" i="0" dirty="0" smtClean="0">
                <a:solidFill>
                  <a:srgbClr val="FFFFFF"/>
                </a:solidFill>
              </a:rPr>
              <a:t>Направьте к специалисту, если есть </a:t>
            </a:r>
            <a:r>
              <a:rPr lang="ru" sz="1400" b="0" i="0" dirty="0" smtClean="0">
                <a:solidFill>
                  <a:srgbClr val="FFFFFF"/>
                </a:solidFill>
              </a:rPr>
              <a:t>тяжелая, </a:t>
            </a:r>
            <a:r>
              <a:rPr lang="ru" sz="1400" b="0" i="0" dirty="0" smtClean="0">
                <a:solidFill>
                  <a:srgbClr val="FFFFFF"/>
                </a:solidFill>
              </a:rPr>
              <a:t>не поддающийся лечению </a:t>
            </a:r>
            <a:r>
              <a:rPr lang="ru" sz="1400" b="0" i="0" dirty="0" smtClean="0">
                <a:solidFill>
                  <a:srgbClr val="FFFFFF"/>
                </a:solidFill>
              </a:rPr>
              <a:t>радикулопатия/неврологическое </a:t>
            </a:r>
            <a:r>
              <a:rPr lang="ru" sz="1400" b="0" i="0" dirty="0" smtClean="0">
                <a:solidFill>
                  <a:srgbClr val="FFFFFF"/>
                </a:solidFill>
              </a:rPr>
              <a:t>расстройство</a:t>
            </a:r>
          </a:p>
        </p:txBody>
      </p:sp>
      <p:sp>
        <p:nvSpPr>
          <p:cNvPr id="32" name="Freeform 31"/>
          <p:cNvSpPr/>
          <p:nvPr/>
        </p:nvSpPr>
        <p:spPr>
          <a:xfrm>
            <a:off x="5982969" y="2204864"/>
            <a:ext cx="2977071" cy="360000"/>
          </a:xfrm>
          <a:custGeom>
            <a:avLst/>
            <a:gdLst>
              <a:gd name="connsiteX0" fmla="*/ 0 w 1561258"/>
              <a:gd name="connsiteY0" fmla="*/ 0 h 278847"/>
              <a:gd name="connsiteX1" fmla="*/ 1561258 w 1561258"/>
              <a:gd name="connsiteY1" fmla="*/ 0 h 278847"/>
              <a:gd name="connsiteX2" fmla="*/ 1561258 w 1561258"/>
              <a:gd name="connsiteY2" fmla="*/ 278847 h 278847"/>
              <a:gd name="connsiteX3" fmla="*/ 0 w 1561258"/>
              <a:gd name="connsiteY3" fmla="*/ 278847 h 278847"/>
              <a:gd name="connsiteX4" fmla="*/ 0 w 1561258"/>
              <a:gd name="connsiteY4" fmla="*/ 0 h 27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8847">
                <a:moveTo>
                  <a:pt x="0" y="0"/>
                </a:moveTo>
                <a:lnTo>
                  <a:pt x="1561258" y="0"/>
                </a:lnTo>
                <a:lnTo>
                  <a:pt x="1561258" y="278847"/>
                </a:lnTo>
                <a:lnTo>
                  <a:pt x="0" y="27884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FFFFFF"/>
                </a:solidFill>
              </a:rPr>
              <a:t>Есть улучшение</a:t>
            </a:r>
          </a:p>
        </p:txBody>
      </p:sp>
      <p:sp>
        <p:nvSpPr>
          <p:cNvPr id="33" name="Freeform 32"/>
          <p:cNvSpPr/>
          <p:nvPr/>
        </p:nvSpPr>
        <p:spPr>
          <a:xfrm>
            <a:off x="5982969" y="2834828"/>
            <a:ext cx="2977071" cy="360000"/>
          </a:xfrm>
          <a:custGeom>
            <a:avLst/>
            <a:gdLst>
              <a:gd name="connsiteX0" fmla="*/ 0 w 1561258"/>
              <a:gd name="connsiteY0" fmla="*/ 0 h 507504"/>
              <a:gd name="connsiteX1" fmla="*/ 1561258 w 1561258"/>
              <a:gd name="connsiteY1" fmla="*/ 0 h 507504"/>
              <a:gd name="connsiteX2" fmla="*/ 1561258 w 1561258"/>
              <a:gd name="connsiteY2" fmla="*/ 507504 h 507504"/>
              <a:gd name="connsiteX3" fmla="*/ 0 w 1561258"/>
              <a:gd name="connsiteY3" fmla="*/ 507504 h 507504"/>
              <a:gd name="connsiteX4" fmla="*/ 0 w 1561258"/>
              <a:gd name="connsiteY4" fmla="*/ 0 h 50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507504">
                <a:moveTo>
                  <a:pt x="0" y="0"/>
                </a:moveTo>
                <a:lnTo>
                  <a:pt x="1561258" y="0"/>
                </a:lnTo>
                <a:lnTo>
                  <a:pt x="1561258" y="507504"/>
                </a:lnTo>
                <a:lnTo>
                  <a:pt x="0" y="5075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ru" sz="1600" b="0" i="0" dirty="0" smtClean="0">
                <a:solidFill>
                  <a:srgbClr val="FFFFFF"/>
                </a:solidFill>
              </a:rPr>
              <a:t>Продолжайте текущее лечение</a:t>
            </a:r>
          </a:p>
        </p:txBody>
      </p:sp>
      <p:cxnSp>
        <p:nvCxnSpPr>
          <p:cNvPr id="44" name="Straight Connector 43"/>
          <p:cNvCxnSpPr/>
          <p:nvPr/>
        </p:nvCxnSpPr>
        <p:spPr>
          <a:xfrm>
            <a:off x="3421288" y="1916832"/>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52320" y="1960201"/>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43564" y="2564864"/>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842409" y="2502410"/>
            <a:ext cx="0" cy="341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79912" y="2442532"/>
            <a:ext cx="0" cy="392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842409" y="3554828"/>
            <a:ext cx="0" cy="522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63136" y="4437072"/>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732295" y="4443663"/>
            <a:ext cx="0" cy="1604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63136" y="5056246"/>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79912" y="5602379"/>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220072" y="5602379"/>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42409" y="4437071"/>
            <a:ext cx="0" cy="10099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842409" y="5445223"/>
            <a:ext cx="150545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760807" y="5559312"/>
            <a:ext cx="1928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680864" y="5390147"/>
            <a:ext cx="3304" cy="1691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867978" y="4005064"/>
            <a:ext cx="58128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572000" y="4012409"/>
            <a:ext cx="0" cy="6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80864" y="4005064"/>
            <a:ext cx="875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25</a:t>
            </a:fld>
            <a:endParaRPr lang="en-CA" dirty="0">
              <a:solidFill>
                <a:prstClr val="black"/>
              </a:solidFill>
            </a:endParaRPr>
          </a:p>
        </p:txBody>
      </p:sp>
      <p:sp>
        <p:nvSpPr>
          <p:cNvPr id="39" name="Rectangle 38"/>
          <p:cNvSpPr/>
          <p:nvPr/>
        </p:nvSpPr>
        <p:spPr>
          <a:xfrm>
            <a:off x="161556" y="6304562"/>
            <a:ext cx="7786742" cy="430887"/>
          </a:xfrm>
          <a:prstGeom prst="rect">
            <a:avLst/>
          </a:prstGeom>
        </p:spPr>
        <p:txBody>
          <a:bodyPr wrap="square">
            <a:spAutoFit/>
          </a:bodyPr>
          <a:lstStyle/>
          <a:p>
            <a:endParaRPr lang="en-US" sz="1100" dirty="0" smtClean="0">
              <a:solidFill>
                <a:srgbClr val="002060"/>
              </a:solidFill>
            </a:endParaRPr>
          </a:p>
          <a:p>
            <a:r>
              <a:rPr lang="ru" sz="1100" b="0" i="0" dirty="0" smtClean="0">
                <a:solidFill>
                  <a:srgbClr val="002060"/>
                </a:solidFill>
              </a:rPr>
              <a:t>Взято из: Lee J </a:t>
            </a:r>
            <a:r>
              <a:rPr lang="ru" sz="1100" b="0" i="1" dirty="0" smtClean="0">
                <a:solidFill>
                  <a:srgbClr val="002060"/>
                </a:solidFill>
              </a:rPr>
              <a:t>et al. Br J Anaesth</a:t>
            </a:r>
            <a:r>
              <a:rPr lang="ru" sz="1100" b="0" i="0" dirty="0" smtClean="0">
                <a:solidFill>
                  <a:srgbClr val="002060"/>
                </a:solidFill>
              </a:rPr>
              <a:t> 2013; 111(1):112-20.</a:t>
            </a:r>
          </a:p>
        </p:txBody>
      </p:sp>
    </p:spTree>
    <p:extLst>
      <p:ext uri="{BB962C8B-B14F-4D97-AF65-F5344CB8AC3E}">
        <p14:creationId xmlns:p14="http://schemas.microsoft.com/office/powerpoint/2010/main" xmlns="" val="3383439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Вопрос для обсуждения</a:t>
            </a:r>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26</a:t>
            </a:fld>
            <a:endParaRPr lang="en-CA"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t="9309" b="9869"/>
          <a:stretch>
            <a:fillRect/>
          </a:stretch>
        </p:blipFill>
        <p:spPr bwMode="auto">
          <a:xfrm>
            <a:off x="1411288" y="1509713"/>
            <a:ext cx="6051550" cy="489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p:nvPr/>
        </p:nvSpPr>
        <p:spPr>
          <a:xfrm>
            <a:off x="1281113" y="2973388"/>
            <a:ext cx="6553200" cy="201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80000"/>
              </a:lnSpc>
              <a:spcBef>
                <a:spcPct val="20000"/>
              </a:spcBef>
              <a:buClr>
                <a:srgbClr val="0092FF"/>
              </a:buClr>
              <a:buFont typeface="Arial" pitchFamily="34" charset="0"/>
              <a:buNone/>
              <a:defRPr/>
            </a:pPr>
            <a:r>
              <a:rPr lang="ru" sz="4000" b="1" i="0" cap="small" dirty="0" smtClean="0">
                <a:solidFill>
                  <a:srgbClr val="902B25"/>
                </a:solidFill>
              </a:rPr>
              <a:t>в вашей практике вы регулярно оцениваете риск развития хронической боли? </a:t>
            </a:r>
            <a:r>
              <a:rPr lang="es" sz="4000" dirty="0" smtClean="0"/>
              <a:t/>
            </a:r>
            <a:br>
              <a:rPr lang="es" sz="4000" dirty="0" smtClean="0"/>
            </a:br>
            <a:r>
              <a:rPr lang="ru" sz="4000" b="1" i="0" cap="small" dirty="0" smtClean="0">
                <a:solidFill>
                  <a:srgbClr val="902B25"/>
                </a:solidFill>
              </a:rPr>
              <a:t>Если да, то каким образом?</a:t>
            </a:r>
          </a:p>
        </p:txBody>
      </p:sp>
      <p:sp>
        <p:nvSpPr>
          <p:cNvPr id="8"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26</a:t>
            </a:fld>
            <a:endParaRPr lang="en-CA" dirty="0"/>
          </a:p>
        </p:txBody>
      </p:sp>
    </p:spTree>
    <p:extLst>
      <p:ext uri="{BB962C8B-B14F-4D97-AF65-F5344CB8AC3E}">
        <p14:creationId xmlns:p14="http://schemas.microsoft.com/office/powerpoint/2010/main" xmlns="" val="8157207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a:xfrm>
            <a:off x="457200" y="1556792"/>
            <a:ext cx="8365958" cy="1224037"/>
          </a:xfrm>
          <a:solidFill>
            <a:schemeClr val="accent3"/>
          </a:solidFill>
          <a:scene3d>
            <a:camera prst="orthographicFront"/>
            <a:lightRig rig="threePt" dir="t"/>
          </a:scene3d>
          <a:sp3d>
            <a:bevelT/>
          </a:sp3d>
        </p:spPr>
        <p:txBody>
          <a:bodyPr>
            <a:noAutofit/>
          </a:bodyPr>
          <a:lstStyle/>
          <a:p>
            <a:r>
              <a:rPr lang="ru" sz="2000" b="1" i="0" dirty="0" smtClean="0">
                <a:solidFill>
                  <a:srgbClr val="002060"/>
                </a:solidFill>
              </a:rPr>
              <a:t>Желтые </a:t>
            </a:r>
            <a:r>
              <a:rPr lang="ru" sz="2000" b="1" dirty="0" smtClean="0"/>
              <a:t>флажки</a:t>
            </a:r>
            <a:r>
              <a:rPr lang="ru" sz="2000" b="1" i="0" dirty="0" smtClean="0">
                <a:solidFill>
                  <a:srgbClr val="002060"/>
                </a:solidFill>
              </a:rPr>
              <a:t> </a:t>
            </a:r>
            <a:r>
              <a:rPr lang="ru" sz="2000" b="1" i="0" dirty="0" smtClean="0">
                <a:solidFill>
                  <a:srgbClr val="002060"/>
                </a:solidFill>
              </a:rPr>
              <a:t>- </a:t>
            </a:r>
            <a:r>
              <a:rPr lang="ru" sz="2000" b="1" i="0" dirty="0" smtClean="0">
                <a:solidFill>
                  <a:srgbClr val="002060"/>
                </a:solidFill>
              </a:rPr>
              <a:t>характеристики </a:t>
            </a:r>
            <a:r>
              <a:rPr lang="ru" sz="2000" b="1" i="0" dirty="0" smtClean="0">
                <a:solidFill>
                  <a:srgbClr val="002060"/>
                </a:solidFill>
              </a:rPr>
              <a:t>пациента, которые могут указывать </a:t>
            </a:r>
            <a:r>
              <a:rPr lang="es" sz="2000" dirty="0" smtClean="0"/>
              <a:t/>
            </a:r>
            <a:br>
              <a:rPr lang="es" sz="2000" dirty="0" smtClean="0"/>
            </a:br>
            <a:r>
              <a:rPr lang="ru" sz="2000" b="1" i="0" dirty="0" smtClean="0">
                <a:solidFill>
                  <a:srgbClr val="002060"/>
                </a:solidFill>
              </a:rPr>
              <a:t>на </a:t>
            </a:r>
            <a:r>
              <a:rPr lang="ru" sz="2000" b="1" i="0" dirty="0" smtClean="0">
                <a:solidFill>
                  <a:srgbClr val="002060"/>
                </a:solidFill>
              </a:rPr>
              <a:t>трудности, </a:t>
            </a:r>
            <a:r>
              <a:rPr lang="ru" sz="2000" b="1" i="0" dirty="0" smtClean="0">
                <a:solidFill>
                  <a:srgbClr val="002060"/>
                </a:solidFill>
              </a:rPr>
              <a:t>требующие большего внимания врача, особенно в том, что касается возвращения пациента на работу.</a:t>
            </a:r>
          </a:p>
        </p:txBody>
      </p:sp>
      <p:sp>
        <p:nvSpPr>
          <p:cNvPr id="140291" name="Rectangle 3"/>
          <p:cNvSpPr>
            <a:spLocks noGrp="1"/>
          </p:cNvSpPr>
          <p:nvPr>
            <p:ph type="body" idx="1"/>
          </p:nvPr>
        </p:nvSpPr>
        <p:spPr>
          <a:xfrm>
            <a:off x="432743" y="2996952"/>
            <a:ext cx="8460432" cy="3168352"/>
          </a:xfrm>
        </p:spPr>
        <p:txBody>
          <a:bodyPr>
            <a:normAutofit/>
          </a:bodyPr>
          <a:lstStyle/>
          <a:p>
            <a:pPr marL="165100" indent="-165100">
              <a:spcBef>
                <a:spcPts val="0"/>
              </a:spcBef>
              <a:spcAft>
                <a:spcPts val="300"/>
              </a:spcAft>
            </a:pPr>
            <a:r>
              <a:rPr lang="ru" sz="1800" b="0" i="0" dirty="0" smtClean="0">
                <a:solidFill>
                  <a:srgbClr val="002060"/>
                </a:solidFill>
              </a:rPr>
              <a:t>Пессимистическое отношение к боли, чрезмерный страх передвижения и активности и малая надежда на улучшение</a:t>
            </a:r>
          </a:p>
          <a:p>
            <a:pPr marL="165100" indent="-165100">
              <a:spcBef>
                <a:spcPts val="0"/>
              </a:spcBef>
              <a:spcAft>
                <a:spcPts val="300"/>
              </a:spcAft>
            </a:pPr>
            <a:r>
              <a:rPr lang="ru" sz="1800" b="0" i="0" dirty="0" smtClean="0">
                <a:solidFill>
                  <a:srgbClr val="002060"/>
                </a:solidFill>
              </a:rPr>
              <a:t>Проблемы, связанные с работой </a:t>
            </a:r>
            <a:r>
              <a:rPr lang="ru" sz="1800" b="0" i="0" dirty="0" smtClean="0">
                <a:solidFill>
                  <a:srgbClr val="002060"/>
                </a:solidFill>
              </a:rPr>
              <a:t>(неудовлетворенность</a:t>
            </a:r>
            <a:r>
              <a:rPr lang="ru" sz="1800" b="0" i="0" dirty="0" smtClean="0">
                <a:solidFill>
                  <a:srgbClr val="002060"/>
                </a:solidFill>
              </a:rPr>
              <a:t>, конфликты)</a:t>
            </a:r>
          </a:p>
          <a:p>
            <a:pPr marL="165100" indent="-165100">
              <a:spcBef>
                <a:spcPts val="0"/>
              </a:spcBef>
              <a:spcAft>
                <a:spcPts val="300"/>
              </a:spcAft>
            </a:pPr>
            <a:r>
              <a:rPr lang="ru" sz="1800" b="0" i="0" dirty="0" smtClean="0">
                <a:solidFill>
                  <a:srgbClr val="002060"/>
                </a:solidFill>
              </a:rPr>
              <a:t>Эмоциональные проблемы </a:t>
            </a:r>
            <a:r>
              <a:rPr lang="ru" sz="1800" b="0" i="0" dirty="0" smtClean="0">
                <a:solidFill>
                  <a:srgbClr val="002060"/>
                </a:solidFill>
              </a:rPr>
              <a:t>(депрессия</a:t>
            </a:r>
            <a:r>
              <a:rPr lang="ru" sz="1800" b="0" i="0" dirty="0" smtClean="0">
                <a:solidFill>
                  <a:srgbClr val="002060"/>
                </a:solidFill>
              </a:rPr>
              <a:t>, тревога, беспокойство)</a:t>
            </a:r>
          </a:p>
          <a:p>
            <a:pPr marL="165100" indent="-165100">
              <a:spcBef>
                <a:spcPts val="0"/>
              </a:spcBef>
              <a:spcAft>
                <a:spcPts val="300"/>
              </a:spcAft>
            </a:pPr>
            <a:r>
              <a:rPr lang="ru" sz="1800" dirty="0" smtClean="0"/>
              <a:t>Распространенная</a:t>
            </a:r>
            <a:r>
              <a:rPr lang="ru" sz="1800" b="0" i="0" dirty="0" smtClean="0">
                <a:solidFill>
                  <a:srgbClr val="002060"/>
                </a:solidFill>
              </a:rPr>
              <a:t> </a:t>
            </a:r>
            <a:r>
              <a:rPr lang="ru" sz="1800" b="0" i="0" dirty="0" smtClean="0">
                <a:solidFill>
                  <a:srgbClr val="002060"/>
                </a:solidFill>
              </a:rPr>
              <a:t>боль </a:t>
            </a:r>
            <a:r>
              <a:rPr lang="ru" sz="1800" b="0" i="0" dirty="0" smtClean="0">
                <a:solidFill>
                  <a:srgbClr val="002060"/>
                </a:solidFill>
              </a:rPr>
              <a:t>(головная </a:t>
            </a:r>
            <a:r>
              <a:rPr lang="ru" sz="1800" b="0" i="0" dirty="0" smtClean="0">
                <a:solidFill>
                  <a:srgbClr val="002060"/>
                </a:solidFill>
              </a:rPr>
              <a:t>боль, усталость, головокружение)</a:t>
            </a:r>
          </a:p>
          <a:p>
            <a:pPr marL="165100" indent="-165100">
              <a:spcBef>
                <a:spcPts val="0"/>
              </a:spcBef>
              <a:spcAft>
                <a:spcPts val="300"/>
              </a:spcAft>
            </a:pPr>
            <a:r>
              <a:rPr lang="ru" sz="1800" b="0" i="0" dirty="0" smtClean="0">
                <a:solidFill>
                  <a:srgbClr val="002060"/>
                </a:solidFill>
              </a:rPr>
              <a:t>Желание пассивного лечения, слабая активность</a:t>
            </a:r>
          </a:p>
          <a:p>
            <a:pPr marL="165100" indent="-165100">
              <a:spcBef>
                <a:spcPts val="0"/>
              </a:spcBef>
              <a:spcAft>
                <a:spcPts val="300"/>
              </a:spcAft>
            </a:pPr>
            <a:r>
              <a:rPr lang="ru" sz="1800" b="0" i="0" dirty="0" smtClean="0">
                <a:solidFill>
                  <a:srgbClr val="002060"/>
                </a:solidFill>
              </a:rPr>
              <a:t>Предыдущие эпизоды </a:t>
            </a:r>
            <a:r>
              <a:rPr lang="ru" sz="1800" b="0" i="0" dirty="0" smtClean="0">
                <a:solidFill>
                  <a:srgbClr val="002060"/>
                </a:solidFill>
              </a:rPr>
              <a:t>БНС, </a:t>
            </a:r>
            <a:r>
              <a:rPr lang="ru" sz="1800" b="0" i="0" dirty="0" smtClean="0">
                <a:solidFill>
                  <a:srgbClr val="002060"/>
                </a:solidFill>
              </a:rPr>
              <a:t>которые наблюдались в течение длительного периода времени</a:t>
            </a:r>
          </a:p>
          <a:p>
            <a:pPr>
              <a:spcAft>
                <a:spcPts val="300"/>
              </a:spcAft>
            </a:pPr>
            <a:endParaRPr lang="en-US" sz="1800" dirty="0"/>
          </a:p>
          <a:p>
            <a:pPr>
              <a:spcAft>
                <a:spcPts val="300"/>
              </a:spcAft>
            </a:pPr>
            <a:endParaRPr lang="en-US" sz="1800" dirty="0"/>
          </a:p>
          <a:p>
            <a:pPr>
              <a:spcAft>
                <a:spcPts val="300"/>
              </a:spcAft>
            </a:pPr>
            <a:endParaRPr lang="en-US" sz="1800" dirty="0"/>
          </a:p>
          <a:p>
            <a:pPr>
              <a:spcAft>
                <a:spcPts val="300"/>
              </a:spcAft>
            </a:pPr>
            <a:endParaRPr lang="en-US" sz="1800" dirty="0"/>
          </a:p>
        </p:txBody>
      </p:sp>
      <p:sp>
        <p:nvSpPr>
          <p:cNvPr id="8" name="10 Cinta perforada"/>
          <p:cNvSpPr/>
          <p:nvPr/>
        </p:nvSpPr>
        <p:spPr>
          <a:xfrm>
            <a:off x="250824" y="150960"/>
            <a:ext cx="1385107" cy="1117800"/>
          </a:xfrm>
          <a:prstGeom prst="flowChartPunchedTape">
            <a:avLst/>
          </a:prstGeom>
          <a:solidFill>
            <a:srgbClr val="F8A11D"/>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40293" name="Text Box 5"/>
          <p:cNvSpPr txBox="1">
            <a:spLocks noChangeArrowheads="1"/>
          </p:cNvSpPr>
          <p:nvPr/>
        </p:nvSpPr>
        <p:spPr bwMode="auto">
          <a:xfrm>
            <a:off x="1707415" y="188640"/>
            <a:ext cx="718576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ru" sz="3200" b="0" i="0" dirty="0" smtClean="0">
                <a:solidFill>
                  <a:srgbClr val="000000"/>
                </a:solidFill>
              </a:rPr>
              <a:t>Пациенты находящиеся в группе риска развития хронической боли </a:t>
            </a:r>
          </a:p>
        </p:txBody>
      </p:sp>
      <p:sp>
        <p:nvSpPr>
          <p:cNvPr id="140294" name="Rectangle 6"/>
          <p:cNvSpPr>
            <a:spLocks noChangeArrowheads="1"/>
          </p:cNvSpPr>
          <p:nvPr/>
        </p:nvSpPr>
        <p:spPr bwMode="auto">
          <a:xfrm>
            <a:off x="212725" y="6501398"/>
            <a:ext cx="864235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lvl="4"/>
            <a:r>
              <a:rPr lang="ru" sz="1100" b="0" i="0" dirty="0" smtClean="0">
                <a:solidFill>
                  <a:srgbClr val="002060"/>
                </a:solidFill>
              </a:rPr>
              <a:t>Laerum E </a:t>
            </a:r>
            <a:r>
              <a:rPr lang="ru" sz="1100" b="0" i="1" dirty="0" smtClean="0">
                <a:solidFill>
                  <a:srgbClr val="002060"/>
                </a:solidFill>
              </a:rPr>
              <a:t>et al. Tidsskr Nor Laegeforen</a:t>
            </a:r>
            <a:r>
              <a:rPr lang="ru" sz="1100" b="0" i="0" dirty="0" smtClean="0">
                <a:solidFill>
                  <a:srgbClr val="002060"/>
                </a:solidFill>
              </a:rPr>
              <a:t> 2010; 130(22):2248-51.</a:t>
            </a: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xmlns="" val="1769815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flipH="1">
            <a:off x="4584408" y="1973552"/>
            <a:ext cx="11257" cy="8793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039556" y="2852936"/>
            <a:ext cx="16721" cy="2698049"/>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83768" y="2852936"/>
            <a:ext cx="0" cy="272638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003232" cy="1143000"/>
          </a:xfrm>
        </p:spPr>
        <p:txBody>
          <a:bodyPr>
            <a:normAutofit fontScale="90000"/>
          </a:bodyPr>
          <a:lstStyle/>
          <a:p>
            <a:r>
              <a:rPr lang="ru" sz="4400" b="0" i="0" dirty="0" smtClean="0">
                <a:solidFill>
                  <a:srgbClr val="002060"/>
                </a:solidFill>
              </a:rPr>
              <a:t>Ведение больных с </a:t>
            </a:r>
            <a:r>
              <a:rPr lang="ru" sz="4400" b="0" i="0" dirty="0" smtClean="0">
                <a:solidFill>
                  <a:srgbClr val="002060"/>
                </a:solidFill>
              </a:rPr>
              <a:t>хронической </a:t>
            </a:r>
            <a:r>
              <a:rPr lang="es" sz="4400" dirty="0" smtClean="0"/>
              <a:t/>
            </a:r>
            <a:br>
              <a:rPr lang="es" sz="4400" dirty="0" smtClean="0"/>
            </a:br>
            <a:r>
              <a:rPr lang="ru" dirty="0" smtClean="0"/>
              <a:t>БНС</a:t>
            </a:r>
            <a:r>
              <a:rPr lang="ru" sz="4400" b="0" i="0" dirty="0" smtClean="0">
                <a:solidFill>
                  <a:srgbClr val="002060"/>
                </a:solidFill>
              </a:rPr>
              <a:t>*</a:t>
            </a:r>
            <a:endParaRPr lang="ru" sz="4400" b="0" i="0" dirty="0" smtClean="0">
              <a:solidFill>
                <a:srgbClr val="002060"/>
              </a:solidFill>
            </a:endParaRPr>
          </a:p>
        </p:txBody>
      </p:sp>
      <p:sp>
        <p:nvSpPr>
          <p:cNvPr id="3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28</a:t>
            </a:fld>
            <a:endParaRPr lang="en-CA" dirty="0">
              <a:solidFill>
                <a:prstClr val="black"/>
              </a:solidFill>
            </a:endParaRPr>
          </a:p>
        </p:txBody>
      </p:sp>
      <p:sp>
        <p:nvSpPr>
          <p:cNvPr id="38" name="Rectangle 37"/>
          <p:cNvSpPr/>
          <p:nvPr/>
        </p:nvSpPr>
        <p:spPr>
          <a:xfrm>
            <a:off x="161556" y="6367100"/>
            <a:ext cx="7786742" cy="446276"/>
          </a:xfrm>
          <a:prstGeom prst="rect">
            <a:avLst/>
          </a:prstGeom>
        </p:spPr>
        <p:txBody>
          <a:bodyPr wrap="square">
            <a:spAutoFit/>
          </a:bodyPr>
          <a:lstStyle/>
          <a:p>
            <a:r>
              <a:rPr lang="ru" sz="1200" b="1" i="0" dirty="0" smtClean="0">
                <a:solidFill>
                  <a:srgbClr val="002060"/>
                </a:solidFill>
              </a:rPr>
              <a:t>*Американская коллегия врачей и Американское общество по изучению боли</a:t>
            </a:r>
          </a:p>
          <a:p>
            <a:r>
              <a:rPr lang="ru" sz="1100" b="0" i="0" dirty="0" smtClean="0">
                <a:solidFill>
                  <a:srgbClr val="002060"/>
                </a:solidFill>
              </a:rPr>
              <a:t>Взято из: Chou R </a:t>
            </a:r>
            <a:r>
              <a:rPr lang="ru" sz="1100" b="0" i="1" dirty="0" smtClean="0">
                <a:solidFill>
                  <a:srgbClr val="002060"/>
                </a:solidFill>
              </a:rPr>
              <a:t>et al. Ann Intern Med </a:t>
            </a:r>
            <a:r>
              <a:rPr lang="ru" sz="1100" b="0" i="0" dirty="0" smtClean="0">
                <a:solidFill>
                  <a:srgbClr val="002060"/>
                </a:solidFill>
              </a:rPr>
              <a:t>2007; 147(7): 478-91.</a:t>
            </a:r>
          </a:p>
        </p:txBody>
      </p:sp>
      <p:sp>
        <p:nvSpPr>
          <p:cNvPr id="12" name="Freeform 11"/>
          <p:cNvSpPr/>
          <p:nvPr/>
        </p:nvSpPr>
        <p:spPr>
          <a:xfrm>
            <a:off x="636376" y="1632229"/>
            <a:ext cx="8272064" cy="348310"/>
          </a:xfrm>
          <a:custGeom>
            <a:avLst/>
            <a:gdLst>
              <a:gd name="connsiteX0" fmla="*/ 0 w 5620961"/>
              <a:gd name="connsiteY0" fmla="*/ 0 h 348310"/>
              <a:gd name="connsiteX1" fmla="*/ 5620961 w 5620961"/>
              <a:gd name="connsiteY1" fmla="*/ 0 h 348310"/>
              <a:gd name="connsiteX2" fmla="*/ 5620961 w 5620961"/>
              <a:gd name="connsiteY2" fmla="*/ 348310 h 348310"/>
              <a:gd name="connsiteX3" fmla="*/ 0 w 5620961"/>
              <a:gd name="connsiteY3" fmla="*/ 348310 h 348310"/>
              <a:gd name="connsiteX4" fmla="*/ 0 w 5620961"/>
              <a:gd name="connsiteY4" fmla="*/ 0 h 348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961" h="348310">
                <a:moveTo>
                  <a:pt x="0" y="0"/>
                </a:moveTo>
                <a:lnTo>
                  <a:pt x="5620961" y="0"/>
                </a:lnTo>
                <a:lnTo>
                  <a:pt x="5620961" y="348310"/>
                </a:lnTo>
                <a:lnTo>
                  <a:pt x="0" y="34831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Хроническая БНС</a:t>
            </a:r>
            <a:endParaRPr lang="ru" sz="1800" b="0" i="0" dirty="0" smtClean="0">
              <a:solidFill>
                <a:srgbClr val="FFFFFF"/>
              </a:solidFill>
            </a:endParaRPr>
          </a:p>
        </p:txBody>
      </p:sp>
      <p:sp>
        <p:nvSpPr>
          <p:cNvPr id="13" name="Freeform 12"/>
          <p:cNvSpPr/>
          <p:nvPr/>
        </p:nvSpPr>
        <p:spPr>
          <a:xfrm>
            <a:off x="636376" y="2286139"/>
            <a:ext cx="8272064" cy="345356"/>
          </a:xfrm>
          <a:custGeom>
            <a:avLst/>
            <a:gdLst>
              <a:gd name="connsiteX0" fmla="*/ 0 w 5572923"/>
              <a:gd name="connsiteY0" fmla="*/ 0 h 345356"/>
              <a:gd name="connsiteX1" fmla="*/ 5572923 w 5572923"/>
              <a:gd name="connsiteY1" fmla="*/ 0 h 345356"/>
              <a:gd name="connsiteX2" fmla="*/ 5572923 w 5572923"/>
              <a:gd name="connsiteY2" fmla="*/ 345356 h 345356"/>
              <a:gd name="connsiteX3" fmla="*/ 0 w 5572923"/>
              <a:gd name="connsiteY3" fmla="*/ 345356 h 345356"/>
              <a:gd name="connsiteX4" fmla="*/ 0 w 5572923"/>
              <a:gd name="connsiteY4" fmla="*/ 0 h 34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923" h="345356">
                <a:moveTo>
                  <a:pt x="0" y="0"/>
                </a:moveTo>
                <a:lnTo>
                  <a:pt x="5572923" y="0"/>
                </a:lnTo>
                <a:lnTo>
                  <a:pt x="5572923" y="345356"/>
                </a:lnTo>
                <a:lnTo>
                  <a:pt x="0" y="3453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600" b="0" i="0" dirty="0" smtClean="0">
                <a:solidFill>
                  <a:srgbClr val="FFFFFF"/>
                </a:solidFill>
              </a:rPr>
              <a:t>Признаки и симптомы </a:t>
            </a:r>
            <a:r>
              <a:rPr lang="ru" sz="1600" b="0" i="0" dirty="0" smtClean="0">
                <a:solidFill>
                  <a:srgbClr val="FFFFFF"/>
                </a:solidFill>
              </a:rPr>
              <a:t>радикулопатии </a:t>
            </a:r>
            <a:r>
              <a:rPr lang="ru" sz="1600" b="0" i="0" dirty="0" smtClean="0">
                <a:solidFill>
                  <a:srgbClr val="FFFFFF"/>
                </a:solidFill>
              </a:rPr>
              <a:t>или стеноза </a:t>
            </a:r>
            <a:r>
              <a:rPr lang="ru" sz="1600" b="0" i="0" dirty="0" smtClean="0">
                <a:solidFill>
                  <a:srgbClr val="FFFFFF"/>
                </a:solidFill>
              </a:rPr>
              <a:t>позвоночного канала  </a:t>
            </a:r>
            <a:endParaRPr lang="ru" sz="1600" b="0" i="0" dirty="0" smtClean="0">
              <a:solidFill>
                <a:srgbClr val="FFFFFF"/>
              </a:solidFill>
            </a:endParaRPr>
          </a:p>
        </p:txBody>
      </p:sp>
      <p:sp>
        <p:nvSpPr>
          <p:cNvPr id="14" name="Freeform 13"/>
          <p:cNvSpPr/>
          <p:nvPr/>
        </p:nvSpPr>
        <p:spPr>
          <a:xfrm>
            <a:off x="636376" y="3029115"/>
            <a:ext cx="3980536" cy="916903"/>
          </a:xfrm>
          <a:custGeom>
            <a:avLst/>
            <a:gdLst>
              <a:gd name="connsiteX0" fmla="*/ 0 w 3717019"/>
              <a:gd name="connsiteY0" fmla="*/ 0 h 783694"/>
              <a:gd name="connsiteX1" fmla="*/ 3717019 w 3717019"/>
              <a:gd name="connsiteY1" fmla="*/ 0 h 783694"/>
              <a:gd name="connsiteX2" fmla="*/ 3717019 w 3717019"/>
              <a:gd name="connsiteY2" fmla="*/ 783694 h 783694"/>
              <a:gd name="connsiteX3" fmla="*/ 0 w 3717019"/>
              <a:gd name="connsiteY3" fmla="*/ 783694 h 783694"/>
              <a:gd name="connsiteX4" fmla="*/ 0 w 3717019"/>
              <a:gd name="connsiteY4" fmla="*/ 0 h 78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9" h="783694">
                <a:moveTo>
                  <a:pt x="0" y="0"/>
                </a:moveTo>
                <a:lnTo>
                  <a:pt x="3717019" y="0"/>
                </a:lnTo>
                <a:lnTo>
                  <a:pt x="3717019" y="783694"/>
                </a:lnTo>
                <a:lnTo>
                  <a:pt x="0" y="7836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Пересмотрите симптомы и факторы </a:t>
            </a:r>
            <a:r>
              <a:rPr lang="ru" sz="1800" b="0" i="0" dirty="0" smtClean="0">
                <a:solidFill>
                  <a:srgbClr val="FFFFFF"/>
                </a:solidFill>
              </a:rPr>
              <a:t>риска</a:t>
            </a:r>
            <a:r>
              <a:rPr lang="ru" dirty="0" smtClean="0">
                <a:solidFill>
                  <a:srgbClr val="FFFFFF"/>
                </a:solidFill>
              </a:rPr>
              <a:t>,</a:t>
            </a:r>
            <a:r>
              <a:rPr lang="ru" sz="1800" b="0" i="0" dirty="0" smtClean="0">
                <a:solidFill>
                  <a:srgbClr val="FFFFFF"/>
                </a:solidFill>
              </a:rPr>
              <a:t> </a:t>
            </a:r>
            <a:r>
              <a:rPr lang="ru" sz="1800" b="0" i="0" dirty="0" smtClean="0">
                <a:solidFill>
                  <a:srgbClr val="FFFFFF"/>
                </a:solidFill>
              </a:rPr>
              <a:t>диагноз и направьте к специалисту </a:t>
            </a:r>
            <a:r>
              <a:rPr lang="ru-RU" sz="1800" b="0" i="0" dirty="0" smtClean="0">
                <a:solidFill>
                  <a:srgbClr val="FFFFFF"/>
                </a:solidFill>
              </a:rPr>
              <a:t>и (или)</a:t>
            </a:r>
            <a:r>
              <a:rPr lang="ru" sz="1800" b="0" i="0" dirty="0" smtClean="0">
                <a:solidFill>
                  <a:srgbClr val="FFFFFF"/>
                </a:solidFill>
              </a:rPr>
              <a:t> на </a:t>
            </a:r>
            <a:r>
              <a:rPr lang="ru" sz="1800" b="0" i="0" dirty="0" smtClean="0">
                <a:solidFill>
                  <a:srgbClr val="FFFFFF"/>
                </a:solidFill>
              </a:rPr>
              <a:t>визуализацию</a:t>
            </a:r>
            <a:endParaRPr lang="ru" sz="1800" b="0" i="0" dirty="0" smtClean="0">
              <a:solidFill>
                <a:srgbClr val="FFFFFF"/>
              </a:solidFill>
            </a:endParaRPr>
          </a:p>
        </p:txBody>
      </p:sp>
      <p:sp>
        <p:nvSpPr>
          <p:cNvPr id="15" name="Freeform 14"/>
          <p:cNvSpPr/>
          <p:nvPr/>
        </p:nvSpPr>
        <p:spPr>
          <a:xfrm>
            <a:off x="636376" y="4077075"/>
            <a:ext cx="3980536" cy="1131998"/>
          </a:xfrm>
          <a:custGeom>
            <a:avLst/>
            <a:gdLst>
              <a:gd name="connsiteX0" fmla="*/ 0 w 3717019"/>
              <a:gd name="connsiteY0" fmla="*/ 0 h 1131998"/>
              <a:gd name="connsiteX1" fmla="*/ 3717019 w 3717019"/>
              <a:gd name="connsiteY1" fmla="*/ 0 h 1131998"/>
              <a:gd name="connsiteX2" fmla="*/ 3717019 w 3717019"/>
              <a:gd name="connsiteY2" fmla="*/ 1131998 h 1131998"/>
              <a:gd name="connsiteX3" fmla="*/ 0 w 3717019"/>
              <a:gd name="connsiteY3" fmla="*/ 1131998 h 1131998"/>
              <a:gd name="connsiteX4" fmla="*/ 0 w 3717019"/>
              <a:gd name="connsiteY4" fmla="*/ 0 h 1131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9" h="1131998">
                <a:moveTo>
                  <a:pt x="0" y="0"/>
                </a:moveTo>
                <a:lnTo>
                  <a:pt x="3717019" y="0"/>
                </a:lnTo>
                <a:lnTo>
                  <a:pt x="3717019" y="1131998"/>
                </a:lnTo>
                <a:lnTo>
                  <a:pt x="0" y="11319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Рассмотрите альтернативное лечение</a:t>
            </a:r>
            <a:r>
              <a:rPr lang="es" sz="1800" dirty="0" smtClean="0"/>
              <a:t/>
            </a:r>
            <a:br>
              <a:rPr lang="es" sz="1800" dirty="0" smtClean="0"/>
            </a:br>
            <a:r>
              <a:rPr lang="ru" sz="1800" b="0" i="0" dirty="0" smtClean="0">
                <a:solidFill>
                  <a:srgbClr val="FFFFFF"/>
                </a:solidFill>
              </a:rPr>
              <a:t>(междисциплинарный </a:t>
            </a:r>
            <a:r>
              <a:rPr lang="ru" sz="1800" b="0" i="0" dirty="0" smtClean="0">
                <a:solidFill>
                  <a:srgbClr val="FFFFFF"/>
                </a:solidFill>
              </a:rPr>
              <a:t>подход, объединяющий медикаментозные и </a:t>
            </a:r>
            <a:r>
              <a:rPr lang="es" sz="1800" dirty="0" smtClean="0"/>
              <a:t/>
            </a:r>
            <a:br>
              <a:rPr lang="es" sz="1800" dirty="0" smtClean="0"/>
            </a:br>
            <a:r>
              <a:rPr lang="ru" sz="1800" b="0" i="0" dirty="0" smtClean="0">
                <a:solidFill>
                  <a:srgbClr val="FFFFFF"/>
                </a:solidFill>
              </a:rPr>
              <a:t>немедикаментозные)</a:t>
            </a:r>
            <a:endParaRPr lang="ru" sz="1800" b="0" i="0" dirty="0" smtClean="0">
              <a:solidFill>
                <a:srgbClr val="FFFFFF"/>
              </a:solidFill>
            </a:endParaRPr>
          </a:p>
        </p:txBody>
      </p:sp>
      <p:sp>
        <p:nvSpPr>
          <p:cNvPr id="16" name="Freeform 15"/>
          <p:cNvSpPr/>
          <p:nvPr/>
        </p:nvSpPr>
        <p:spPr>
          <a:xfrm>
            <a:off x="636376" y="5579316"/>
            <a:ext cx="3980536" cy="725245"/>
          </a:xfrm>
          <a:custGeom>
            <a:avLst/>
            <a:gdLst>
              <a:gd name="connsiteX0" fmla="*/ 0 w 3660759"/>
              <a:gd name="connsiteY0" fmla="*/ 0 h 725245"/>
              <a:gd name="connsiteX1" fmla="*/ 3660759 w 3660759"/>
              <a:gd name="connsiteY1" fmla="*/ 0 h 725245"/>
              <a:gd name="connsiteX2" fmla="*/ 3660759 w 3660759"/>
              <a:gd name="connsiteY2" fmla="*/ 725245 h 725245"/>
              <a:gd name="connsiteX3" fmla="*/ 0 w 3660759"/>
              <a:gd name="connsiteY3" fmla="*/ 725245 h 725245"/>
              <a:gd name="connsiteX4" fmla="*/ 0 w 3660759"/>
              <a:gd name="connsiteY4" fmla="*/ 0 h 72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759" h="725245">
                <a:moveTo>
                  <a:pt x="0" y="0"/>
                </a:moveTo>
                <a:lnTo>
                  <a:pt x="3660759" y="0"/>
                </a:lnTo>
                <a:lnTo>
                  <a:pt x="3660759" y="725245"/>
                </a:lnTo>
                <a:lnTo>
                  <a:pt x="0" y="7252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Оцените эффективность лечения</a:t>
            </a:r>
          </a:p>
        </p:txBody>
      </p:sp>
      <p:sp>
        <p:nvSpPr>
          <p:cNvPr id="17" name="Freeform 16"/>
          <p:cNvSpPr/>
          <p:nvPr/>
        </p:nvSpPr>
        <p:spPr>
          <a:xfrm>
            <a:off x="5508104" y="3034675"/>
            <a:ext cx="3168351" cy="825576"/>
          </a:xfrm>
          <a:custGeom>
            <a:avLst/>
            <a:gdLst>
              <a:gd name="connsiteX0" fmla="*/ 0 w 2810480"/>
              <a:gd name="connsiteY0" fmla="*/ 0 h 825576"/>
              <a:gd name="connsiteX1" fmla="*/ 2810480 w 2810480"/>
              <a:gd name="connsiteY1" fmla="*/ 0 h 825576"/>
              <a:gd name="connsiteX2" fmla="*/ 2810480 w 2810480"/>
              <a:gd name="connsiteY2" fmla="*/ 825576 h 825576"/>
              <a:gd name="connsiteX3" fmla="*/ 0 w 2810480"/>
              <a:gd name="connsiteY3" fmla="*/ 825576 h 825576"/>
              <a:gd name="connsiteX4" fmla="*/ 0 w 2810480"/>
              <a:gd name="connsiteY4" fmla="*/ 0 h 82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480" h="825576">
                <a:moveTo>
                  <a:pt x="0" y="0"/>
                </a:moveTo>
                <a:lnTo>
                  <a:pt x="2810480" y="0"/>
                </a:lnTo>
                <a:lnTo>
                  <a:pt x="2810480" y="825576"/>
                </a:lnTo>
                <a:lnTo>
                  <a:pt x="0" y="825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Направьте к специалисту </a:t>
            </a:r>
            <a:r>
              <a:rPr lang="es" sz="1800" dirty="0" smtClean="0"/>
              <a:t/>
            </a:r>
            <a:br>
              <a:rPr lang="es" sz="1800" dirty="0" smtClean="0"/>
            </a:br>
            <a:r>
              <a:rPr lang="ru-RU" sz="1800" b="0" i="0" dirty="0" smtClean="0">
                <a:solidFill>
                  <a:srgbClr val="FFFFFF"/>
                </a:solidFill>
              </a:rPr>
              <a:t>и (или)</a:t>
            </a:r>
            <a:r>
              <a:rPr lang="ru" sz="1800" b="0" i="0" dirty="0" smtClean="0">
                <a:solidFill>
                  <a:srgbClr val="FFFFFF"/>
                </a:solidFill>
              </a:rPr>
              <a:t> на МРТ</a:t>
            </a:r>
          </a:p>
        </p:txBody>
      </p:sp>
      <p:sp>
        <p:nvSpPr>
          <p:cNvPr id="18" name="Freeform 17"/>
          <p:cNvSpPr/>
          <p:nvPr/>
        </p:nvSpPr>
        <p:spPr>
          <a:xfrm>
            <a:off x="5508104" y="4077075"/>
            <a:ext cx="3168351" cy="1199644"/>
          </a:xfrm>
          <a:custGeom>
            <a:avLst/>
            <a:gdLst>
              <a:gd name="connsiteX0" fmla="*/ 0 w 2864819"/>
              <a:gd name="connsiteY0" fmla="*/ 0 h 1199644"/>
              <a:gd name="connsiteX1" fmla="*/ 2864819 w 2864819"/>
              <a:gd name="connsiteY1" fmla="*/ 0 h 1199644"/>
              <a:gd name="connsiteX2" fmla="*/ 2864819 w 2864819"/>
              <a:gd name="connsiteY2" fmla="*/ 1199644 h 1199644"/>
              <a:gd name="connsiteX3" fmla="*/ 0 w 2864819"/>
              <a:gd name="connsiteY3" fmla="*/ 1199644 h 1199644"/>
              <a:gd name="connsiteX4" fmla="*/ 0 w 2864819"/>
              <a:gd name="connsiteY4" fmla="*/ 0 h 119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819" h="1199644">
                <a:moveTo>
                  <a:pt x="0" y="0"/>
                </a:moveTo>
                <a:lnTo>
                  <a:pt x="2864819" y="0"/>
                </a:lnTo>
                <a:lnTo>
                  <a:pt x="2864819" y="1199644"/>
                </a:lnTo>
                <a:lnTo>
                  <a:pt x="0" y="119964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dirty="0" smtClean="0">
                <a:solidFill>
                  <a:srgbClr val="FFFFFF"/>
                </a:solidFill>
              </a:rPr>
              <a:t>Коипрессия</a:t>
            </a:r>
            <a:r>
              <a:rPr lang="ru" sz="1800" b="0" i="0" dirty="0" smtClean="0">
                <a:solidFill>
                  <a:srgbClr val="FFFFFF"/>
                </a:solidFill>
              </a:rPr>
              <a:t> </a:t>
            </a:r>
            <a:r>
              <a:rPr lang="ru" sz="1800" b="0" i="0" dirty="0" smtClean="0">
                <a:solidFill>
                  <a:srgbClr val="FFFFFF"/>
                </a:solidFill>
              </a:rPr>
              <a:t>нервных корешков или </a:t>
            </a:r>
            <a:r>
              <a:rPr lang="es" sz="1800" dirty="0" smtClean="0"/>
              <a:t/>
            </a:r>
            <a:br>
              <a:rPr lang="es" sz="1800" dirty="0" smtClean="0"/>
            </a:br>
            <a:r>
              <a:rPr lang="ru-RU" sz="1800" dirty="0" smtClean="0"/>
              <a:t>поясничный</a:t>
            </a:r>
            <a:r>
              <a:rPr lang="ru" sz="1800" b="0" i="0" dirty="0" smtClean="0">
                <a:solidFill>
                  <a:srgbClr val="FFFFFF"/>
                </a:solidFill>
              </a:rPr>
              <a:t> </a:t>
            </a:r>
            <a:r>
              <a:rPr lang="ru" sz="1800" b="0" i="0" dirty="0" smtClean="0">
                <a:solidFill>
                  <a:srgbClr val="FFFFFF"/>
                </a:solidFill>
              </a:rPr>
              <a:t>стеноз?</a:t>
            </a:r>
          </a:p>
        </p:txBody>
      </p:sp>
      <p:sp>
        <p:nvSpPr>
          <p:cNvPr id="19" name="Freeform 18"/>
          <p:cNvSpPr/>
          <p:nvPr/>
        </p:nvSpPr>
        <p:spPr>
          <a:xfrm>
            <a:off x="5508105" y="5576942"/>
            <a:ext cx="3243788" cy="727617"/>
          </a:xfrm>
          <a:custGeom>
            <a:avLst/>
            <a:gdLst>
              <a:gd name="connsiteX0" fmla="*/ 0 w 2879997"/>
              <a:gd name="connsiteY0" fmla="*/ 0 h 727617"/>
              <a:gd name="connsiteX1" fmla="*/ 2879997 w 2879997"/>
              <a:gd name="connsiteY1" fmla="*/ 0 h 727617"/>
              <a:gd name="connsiteX2" fmla="*/ 2879997 w 2879997"/>
              <a:gd name="connsiteY2" fmla="*/ 727617 h 727617"/>
              <a:gd name="connsiteX3" fmla="*/ 0 w 2879997"/>
              <a:gd name="connsiteY3" fmla="*/ 727617 h 727617"/>
              <a:gd name="connsiteX4" fmla="*/ 0 w 2879997"/>
              <a:gd name="connsiteY4" fmla="*/ 0 h 72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997" h="727617">
                <a:moveTo>
                  <a:pt x="0" y="0"/>
                </a:moveTo>
                <a:lnTo>
                  <a:pt x="2879997" y="0"/>
                </a:lnTo>
                <a:lnTo>
                  <a:pt x="2879997" y="727617"/>
                </a:lnTo>
                <a:lnTo>
                  <a:pt x="0" y="7276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ru" sz="1800" b="0" i="0" dirty="0" smtClean="0">
                <a:solidFill>
                  <a:srgbClr val="FFFFFF"/>
                </a:solidFill>
              </a:rPr>
              <a:t>Направьте на лечение к специалисту</a:t>
            </a:r>
          </a:p>
        </p:txBody>
      </p:sp>
      <p:cxnSp>
        <p:nvCxnSpPr>
          <p:cNvPr id="64" name="Straight Connector 63"/>
          <p:cNvCxnSpPr/>
          <p:nvPr/>
        </p:nvCxnSpPr>
        <p:spPr>
          <a:xfrm flipH="1">
            <a:off x="2483768" y="2852936"/>
            <a:ext cx="457251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45951" y="2564904"/>
            <a:ext cx="460382" cy="369332"/>
          </a:xfrm>
          <a:prstGeom prst="rect">
            <a:avLst/>
          </a:prstGeom>
          <a:noFill/>
        </p:spPr>
        <p:txBody>
          <a:bodyPr wrap="none" rtlCol="0">
            <a:spAutoFit/>
          </a:bodyPr>
          <a:lstStyle/>
          <a:p>
            <a:r>
              <a:rPr lang="ru" sz="1800" b="1" i="0" dirty="0" smtClean="0">
                <a:solidFill>
                  <a:srgbClr val="0C6FCF"/>
                </a:solidFill>
              </a:rPr>
              <a:t>Нет</a:t>
            </a:r>
          </a:p>
        </p:txBody>
      </p:sp>
      <p:sp>
        <p:nvSpPr>
          <p:cNvPr id="70" name="TextBox 69"/>
          <p:cNvSpPr txBox="1"/>
          <p:nvPr/>
        </p:nvSpPr>
        <p:spPr>
          <a:xfrm>
            <a:off x="4932040" y="3761353"/>
            <a:ext cx="460382" cy="369332"/>
          </a:xfrm>
          <a:prstGeom prst="rect">
            <a:avLst/>
          </a:prstGeom>
          <a:noFill/>
        </p:spPr>
        <p:txBody>
          <a:bodyPr wrap="none" rtlCol="0">
            <a:spAutoFit/>
          </a:bodyPr>
          <a:lstStyle/>
          <a:p>
            <a:r>
              <a:rPr lang="ru" sz="1800" b="1" i="0" dirty="0" smtClean="0">
                <a:solidFill>
                  <a:srgbClr val="0C6FCF"/>
                </a:solidFill>
              </a:rPr>
              <a:t>Нет</a:t>
            </a:r>
          </a:p>
        </p:txBody>
      </p:sp>
      <p:sp>
        <p:nvSpPr>
          <p:cNvPr id="72" name="TextBox 71"/>
          <p:cNvSpPr txBox="1"/>
          <p:nvPr/>
        </p:nvSpPr>
        <p:spPr>
          <a:xfrm>
            <a:off x="5870546" y="2564904"/>
            <a:ext cx="493212" cy="369332"/>
          </a:xfrm>
          <a:prstGeom prst="rect">
            <a:avLst/>
          </a:prstGeom>
          <a:noFill/>
        </p:spPr>
        <p:txBody>
          <a:bodyPr wrap="none" rtlCol="0">
            <a:spAutoFit/>
          </a:bodyPr>
          <a:lstStyle/>
          <a:p>
            <a:r>
              <a:rPr lang="ru" sz="1800" b="1" i="0" dirty="0" smtClean="0">
                <a:solidFill>
                  <a:srgbClr val="C03932"/>
                </a:solidFill>
              </a:rPr>
              <a:t>Да</a:t>
            </a:r>
          </a:p>
        </p:txBody>
      </p:sp>
      <p:sp>
        <p:nvSpPr>
          <p:cNvPr id="74" name="TextBox 73"/>
          <p:cNvSpPr txBox="1"/>
          <p:nvPr/>
        </p:nvSpPr>
        <p:spPr>
          <a:xfrm>
            <a:off x="7056278" y="5232013"/>
            <a:ext cx="493212" cy="369332"/>
          </a:xfrm>
          <a:prstGeom prst="rect">
            <a:avLst/>
          </a:prstGeom>
          <a:noFill/>
        </p:spPr>
        <p:txBody>
          <a:bodyPr wrap="none" rtlCol="0">
            <a:spAutoFit/>
          </a:bodyPr>
          <a:lstStyle/>
          <a:p>
            <a:r>
              <a:rPr lang="ru" sz="1800" b="1" i="0" dirty="0" smtClean="0">
                <a:solidFill>
                  <a:srgbClr val="C03932"/>
                </a:solidFill>
              </a:rPr>
              <a:t>Да</a:t>
            </a:r>
          </a:p>
        </p:txBody>
      </p:sp>
      <p:cxnSp>
        <p:nvCxnSpPr>
          <p:cNvPr id="76" name="Straight Connector 75"/>
          <p:cNvCxnSpPr/>
          <p:nvPr/>
        </p:nvCxnSpPr>
        <p:spPr>
          <a:xfrm>
            <a:off x="4950062" y="3420963"/>
            <a:ext cx="0" cy="12221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584408" y="3420963"/>
            <a:ext cx="347632"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950062" y="4643074"/>
            <a:ext cx="55804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9454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6" name="Rectangle 18"/>
          <p:cNvSpPr>
            <a:spLocks noGrp="1" noChangeArrowheads="1"/>
          </p:cNvSpPr>
          <p:nvPr>
            <p:ph type="title" idx="4294967295"/>
          </p:nvPr>
        </p:nvSpPr>
        <p:spPr/>
        <p:txBody>
          <a:bodyPr>
            <a:normAutofit/>
          </a:bodyPr>
          <a:lstStyle/>
          <a:p>
            <a:r>
              <a:rPr lang="ru" sz="3600" b="0" i="0" dirty="0" smtClean="0">
                <a:solidFill>
                  <a:srgbClr val="002060"/>
                </a:solidFill>
              </a:rPr>
              <a:t>Мультимодальное лечение </a:t>
            </a:r>
            <a:r>
              <a:rPr lang="ru" sz="3600" b="0" i="0" dirty="0" smtClean="0">
                <a:solidFill>
                  <a:srgbClr val="002060"/>
                </a:solidFill>
              </a:rPr>
              <a:t>БНС</a:t>
            </a:r>
            <a:endParaRPr lang="ru" sz="3600" b="0" i="0" dirty="0" smtClean="0">
              <a:solidFill>
                <a:srgbClr val="002060"/>
              </a:solidFill>
            </a:endParaRPr>
          </a:p>
        </p:txBody>
      </p:sp>
      <p:sp>
        <p:nvSpPr>
          <p:cNvPr id="3"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sz="1400" dirty="0">
              <a:solidFill>
                <a:prstClr val="black"/>
              </a:solidFill>
            </a:endParaRPr>
          </a:p>
        </p:txBody>
      </p:sp>
      <p:sp>
        <p:nvSpPr>
          <p:cNvPr id="4"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sz="1400" b="1" dirty="0">
              <a:solidFill>
                <a:prstClr val="black"/>
              </a:solidFill>
            </a:endParaRPr>
          </a:p>
        </p:txBody>
      </p:sp>
      <p:sp>
        <p:nvSpPr>
          <p:cNvPr id="5"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sz="1400" dirty="0">
              <a:solidFill>
                <a:prstClr val="white"/>
              </a:solidFill>
            </a:endParaRPr>
          </a:p>
        </p:txBody>
      </p:sp>
      <p:sp>
        <p:nvSpPr>
          <p:cNvPr id="6"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sz="1400" dirty="0">
              <a:solidFill>
                <a:prstClr val="white"/>
              </a:solidFill>
            </a:endParaRPr>
          </a:p>
        </p:txBody>
      </p:sp>
      <p:sp>
        <p:nvSpPr>
          <p:cNvPr id="23" name="Puzzle1"/>
          <p:cNvSpPr>
            <a:spLocks noEditPoints="1" noChangeArrowheads="1"/>
          </p:cNvSpPr>
          <p:nvPr/>
        </p:nvSpPr>
        <p:spPr bwMode="auto">
          <a:xfrm>
            <a:off x="4854555" y="2088974"/>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CA" sz="1400" dirty="0" smtClean="0">
              <a:solidFill>
                <a:prstClr val="white"/>
              </a:solidFill>
            </a:endParaRPr>
          </a:p>
          <a:p>
            <a:pPr algn="ctr"/>
            <a:endParaRPr lang="en-CA" sz="1400" dirty="0">
              <a:solidFill>
                <a:prstClr val="white"/>
              </a:solidFill>
            </a:endParaRPr>
          </a:p>
        </p:txBody>
      </p:sp>
      <p:sp>
        <p:nvSpPr>
          <p:cNvPr id="24" name="Puzzle4"/>
          <p:cNvSpPr>
            <a:spLocks noEditPoints="1" noChangeArrowheads="1"/>
          </p:cNvSpPr>
          <p:nvPr/>
        </p:nvSpPr>
        <p:spPr bwMode="auto">
          <a:xfrm>
            <a:off x="5618958" y="3023789"/>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sz="1400" dirty="0">
              <a:solidFill>
                <a:prstClr val="white"/>
              </a:solidFill>
            </a:endParaRPr>
          </a:p>
        </p:txBody>
      </p:sp>
      <p:sp>
        <p:nvSpPr>
          <p:cNvPr id="25" name="Puzzle3"/>
          <p:cNvSpPr>
            <a:spLocks noEditPoints="1" noChangeArrowheads="1"/>
          </p:cNvSpPr>
          <p:nvPr/>
        </p:nvSpPr>
        <p:spPr bwMode="auto">
          <a:xfrm>
            <a:off x="3336461" y="430942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sz="1400" dirty="0">
              <a:solidFill>
                <a:prstClr val="white"/>
              </a:solidFill>
            </a:endParaRPr>
          </a:p>
        </p:txBody>
      </p:sp>
      <p:sp>
        <p:nvSpPr>
          <p:cNvPr id="26"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sz="1400" dirty="0">
              <a:solidFill>
                <a:prstClr val="white"/>
              </a:solidFill>
            </a:endParaRPr>
          </a:p>
        </p:txBody>
      </p:sp>
      <p:sp>
        <p:nvSpPr>
          <p:cNvPr id="27" name="Puzzle1"/>
          <p:cNvSpPr>
            <a:spLocks noEditPoints="1" noChangeArrowheads="1"/>
          </p:cNvSpPr>
          <p:nvPr/>
        </p:nvSpPr>
        <p:spPr bwMode="auto">
          <a:xfrm>
            <a:off x="4801058" y="498278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sz="1400" dirty="0">
              <a:solidFill>
                <a:prstClr val="white"/>
              </a:solidFill>
            </a:endParaRPr>
          </a:p>
        </p:txBody>
      </p:sp>
      <p:sp>
        <p:nvSpPr>
          <p:cNvPr id="8" name="TextBox 7"/>
          <p:cNvSpPr txBox="1"/>
          <p:nvPr/>
        </p:nvSpPr>
        <p:spPr>
          <a:xfrm>
            <a:off x="3847657" y="3777758"/>
            <a:ext cx="1510926" cy="307777"/>
          </a:xfrm>
          <a:prstGeom prst="rect">
            <a:avLst/>
          </a:prstGeom>
          <a:noFill/>
        </p:spPr>
        <p:txBody>
          <a:bodyPr wrap="none" rtlCol="0">
            <a:spAutoFit/>
          </a:bodyPr>
          <a:lstStyle/>
          <a:p>
            <a:r>
              <a:rPr lang="ru" sz="1400" b="1" i="0" dirty="0" smtClean="0">
                <a:solidFill>
                  <a:srgbClr val="FFFFFF"/>
                </a:solidFill>
              </a:rPr>
              <a:t>Фармакотерапия</a:t>
            </a:r>
          </a:p>
        </p:txBody>
      </p:sp>
      <p:sp>
        <p:nvSpPr>
          <p:cNvPr id="31" name="TextBox 30"/>
          <p:cNvSpPr txBox="1"/>
          <p:nvPr/>
        </p:nvSpPr>
        <p:spPr>
          <a:xfrm>
            <a:off x="5975386" y="2699335"/>
            <a:ext cx="1652247" cy="307777"/>
          </a:xfrm>
          <a:prstGeom prst="rect">
            <a:avLst/>
          </a:prstGeom>
          <a:noFill/>
        </p:spPr>
        <p:txBody>
          <a:bodyPr wrap="none" rtlCol="0">
            <a:spAutoFit/>
          </a:bodyPr>
          <a:lstStyle/>
          <a:p>
            <a:r>
              <a:rPr lang="ru" sz="1400" b="1" i="0" dirty="0" smtClean="0">
                <a:solidFill>
                  <a:srgbClr val="000000"/>
                </a:solidFill>
              </a:rPr>
              <a:t>Управление стрессом</a:t>
            </a:r>
          </a:p>
        </p:txBody>
      </p:sp>
      <p:sp>
        <p:nvSpPr>
          <p:cNvPr id="32" name="TextBox 31"/>
          <p:cNvSpPr txBox="1"/>
          <p:nvPr/>
        </p:nvSpPr>
        <p:spPr>
          <a:xfrm>
            <a:off x="6136698" y="3625860"/>
            <a:ext cx="1283558" cy="523220"/>
          </a:xfrm>
          <a:prstGeom prst="rect">
            <a:avLst/>
          </a:prstGeom>
          <a:noFill/>
        </p:spPr>
        <p:txBody>
          <a:bodyPr wrap="none" rtlCol="0">
            <a:spAutoFit/>
          </a:bodyPr>
          <a:lstStyle/>
          <a:p>
            <a:pPr algn="ctr"/>
            <a:r>
              <a:rPr lang="ru" sz="1400" b="1" i="0" dirty="0" smtClean="0">
                <a:solidFill>
                  <a:srgbClr val="FFFFFF"/>
                </a:solidFill>
              </a:rPr>
              <a:t>Интервенционное </a:t>
            </a:r>
          </a:p>
          <a:p>
            <a:pPr algn="ctr"/>
            <a:r>
              <a:rPr lang="ru" sz="1400" b="1" i="0" dirty="0" smtClean="0">
                <a:solidFill>
                  <a:srgbClr val="FFFFFF"/>
                </a:solidFill>
              </a:rPr>
              <a:t>лечение</a:t>
            </a:r>
          </a:p>
        </p:txBody>
      </p:sp>
      <p:sp>
        <p:nvSpPr>
          <p:cNvPr id="33" name="TextBox 32"/>
          <p:cNvSpPr txBox="1"/>
          <p:nvPr/>
        </p:nvSpPr>
        <p:spPr>
          <a:xfrm>
            <a:off x="5765529" y="5569495"/>
            <a:ext cx="1101648" cy="307777"/>
          </a:xfrm>
          <a:prstGeom prst="rect">
            <a:avLst/>
          </a:prstGeom>
          <a:noFill/>
        </p:spPr>
        <p:txBody>
          <a:bodyPr wrap="none" rtlCol="0">
            <a:spAutoFit/>
          </a:bodyPr>
          <a:lstStyle/>
          <a:p>
            <a:r>
              <a:rPr lang="ru" sz="1400" b="1" i="0" dirty="0" smtClean="0">
                <a:solidFill>
                  <a:srgbClr val="FFFFFF"/>
                </a:solidFill>
              </a:rPr>
              <a:t>Клинический мониторинг</a:t>
            </a:r>
          </a:p>
        </p:txBody>
      </p:sp>
      <p:sp>
        <p:nvSpPr>
          <p:cNvPr id="34" name="TextBox 33"/>
          <p:cNvSpPr txBox="1"/>
          <p:nvPr/>
        </p:nvSpPr>
        <p:spPr>
          <a:xfrm>
            <a:off x="1219346" y="5505327"/>
            <a:ext cx="2120902" cy="307777"/>
          </a:xfrm>
          <a:prstGeom prst="rect">
            <a:avLst/>
          </a:prstGeom>
          <a:noFill/>
        </p:spPr>
        <p:txBody>
          <a:bodyPr wrap="none" rtlCol="0">
            <a:spAutoFit/>
          </a:bodyPr>
          <a:lstStyle/>
          <a:p>
            <a:r>
              <a:rPr lang="ru" sz="1400" b="1" i="0" dirty="0" smtClean="0">
                <a:solidFill>
                  <a:srgbClr val="000000"/>
                </a:solidFill>
              </a:rPr>
              <a:t>Дополнительные методы лечения</a:t>
            </a:r>
          </a:p>
        </p:txBody>
      </p:sp>
      <p:sp>
        <p:nvSpPr>
          <p:cNvPr id="35" name="TextBox 34"/>
          <p:cNvSpPr txBox="1"/>
          <p:nvPr/>
        </p:nvSpPr>
        <p:spPr>
          <a:xfrm>
            <a:off x="1412087" y="3573016"/>
            <a:ext cx="1860805" cy="523220"/>
          </a:xfrm>
          <a:prstGeom prst="rect">
            <a:avLst/>
          </a:prstGeom>
          <a:noFill/>
        </p:spPr>
        <p:txBody>
          <a:bodyPr wrap="square" rtlCol="0">
            <a:spAutoFit/>
          </a:bodyPr>
          <a:lstStyle/>
          <a:p>
            <a:pPr algn="ctr"/>
            <a:r>
              <a:rPr lang="ru" sz="1400" b="1" i="0" dirty="0" smtClean="0">
                <a:solidFill>
                  <a:srgbClr val="FFFFFF"/>
                </a:solidFill>
              </a:rPr>
              <a:t>Физиотерапия/</a:t>
            </a:r>
            <a:r>
              <a:rPr lang="es" sz="1400" dirty="0" smtClean="0"/>
              <a:t/>
            </a:r>
            <a:br>
              <a:rPr lang="es" sz="1400" dirty="0" smtClean="0"/>
            </a:br>
            <a:r>
              <a:rPr lang="ru" sz="1400" b="1" i="0" dirty="0" smtClean="0">
                <a:solidFill>
                  <a:srgbClr val="FFFFFF"/>
                </a:solidFill>
              </a:rPr>
              <a:t>трудотерапия</a:t>
            </a:r>
          </a:p>
        </p:txBody>
      </p:sp>
      <p:sp>
        <p:nvSpPr>
          <p:cNvPr id="36" name="TextBox 35"/>
          <p:cNvSpPr txBox="1"/>
          <p:nvPr/>
        </p:nvSpPr>
        <p:spPr>
          <a:xfrm>
            <a:off x="4079840" y="5146866"/>
            <a:ext cx="923138" cy="307777"/>
          </a:xfrm>
          <a:prstGeom prst="rect">
            <a:avLst/>
          </a:prstGeom>
          <a:noFill/>
        </p:spPr>
        <p:txBody>
          <a:bodyPr wrap="none" rtlCol="0">
            <a:spAutoFit/>
          </a:bodyPr>
          <a:lstStyle/>
          <a:p>
            <a:r>
              <a:rPr lang="ru" sz="1400" b="1" i="0" dirty="0" smtClean="0">
                <a:solidFill>
                  <a:srgbClr val="FFFFFF"/>
                </a:solidFill>
              </a:rPr>
              <a:t>Обучение</a:t>
            </a:r>
          </a:p>
        </p:txBody>
      </p:sp>
      <p:sp>
        <p:nvSpPr>
          <p:cNvPr id="9" name="Rectangle 8"/>
          <p:cNvSpPr/>
          <p:nvPr/>
        </p:nvSpPr>
        <p:spPr>
          <a:xfrm>
            <a:off x="3603315" y="2204864"/>
            <a:ext cx="2089033" cy="307777"/>
          </a:xfrm>
          <a:prstGeom prst="rect">
            <a:avLst/>
          </a:prstGeom>
        </p:spPr>
        <p:txBody>
          <a:bodyPr wrap="none">
            <a:spAutoFit/>
          </a:bodyPr>
          <a:lstStyle/>
          <a:p>
            <a:pPr algn="ctr"/>
            <a:r>
              <a:rPr lang="ru" sz="1400" b="1" dirty="0" smtClean="0">
                <a:solidFill>
                  <a:srgbClr val="FFFFFF"/>
                </a:solidFill>
              </a:rPr>
              <a:t>Влияеие на</a:t>
            </a:r>
            <a:r>
              <a:rPr lang="ru" sz="1400" b="1" i="0" dirty="0" smtClean="0">
                <a:solidFill>
                  <a:srgbClr val="FFFFFF"/>
                </a:solidFill>
              </a:rPr>
              <a:t> стиль жизни</a:t>
            </a:r>
            <a:endParaRPr lang="ru" sz="1400" b="1" i="0" dirty="0" smtClean="0">
              <a:solidFill>
                <a:srgbClr val="FFFFFF"/>
              </a:solidFill>
            </a:endParaRPr>
          </a:p>
        </p:txBody>
      </p:sp>
      <p:sp>
        <p:nvSpPr>
          <p:cNvPr id="10" name="Rectangle 9"/>
          <p:cNvSpPr/>
          <p:nvPr/>
        </p:nvSpPr>
        <p:spPr>
          <a:xfrm>
            <a:off x="1778974" y="2683946"/>
            <a:ext cx="1211998" cy="307777"/>
          </a:xfrm>
          <a:prstGeom prst="rect">
            <a:avLst/>
          </a:prstGeom>
        </p:spPr>
        <p:txBody>
          <a:bodyPr wrap="none">
            <a:spAutoFit/>
          </a:bodyPr>
          <a:lstStyle/>
          <a:p>
            <a:pPr algn="ctr"/>
            <a:r>
              <a:rPr lang="ru" sz="1400" b="1" i="0" dirty="0" smtClean="0">
                <a:solidFill>
                  <a:srgbClr val="FFFFFF"/>
                </a:solidFill>
              </a:rPr>
              <a:t>Гигиена сна</a:t>
            </a:r>
          </a:p>
        </p:txBody>
      </p:sp>
      <p:sp>
        <p:nvSpPr>
          <p:cNvPr id="28"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29</a:t>
            </a:fld>
            <a:endParaRPr lang="tr-TR">
              <a:solidFill>
                <a:prstClr val="black"/>
              </a:solidFill>
            </a:endParaRPr>
          </a:p>
        </p:txBody>
      </p:sp>
      <p:sp>
        <p:nvSpPr>
          <p:cNvPr id="29" name="Rectangle 28"/>
          <p:cNvSpPr/>
          <p:nvPr/>
        </p:nvSpPr>
        <p:spPr>
          <a:xfrm>
            <a:off x="139184" y="6531092"/>
            <a:ext cx="8555782" cy="338554"/>
          </a:xfrm>
          <a:prstGeom prst="rect">
            <a:avLst/>
          </a:prstGeom>
        </p:spPr>
        <p:txBody>
          <a:bodyPr wrap="square">
            <a:spAutoFit/>
          </a:bodyPr>
          <a:lstStyle/>
          <a:p>
            <a:pPr>
              <a:defRPr/>
            </a:pPr>
            <a:r>
              <a:rPr lang="ru" sz="800" b="0" i="0" dirty="0" smtClean="0">
                <a:solidFill>
                  <a:srgbClr val="002060"/>
                </a:solidFill>
              </a:rPr>
              <a:t>Gatchel RJ </a:t>
            </a:r>
            <a:r>
              <a:rPr lang="ru" sz="800" b="0" i="1" dirty="0" smtClean="0">
                <a:solidFill>
                  <a:srgbClr val="002060"/>
                </a:solidFill>
              </a:rPr>
              <a:t>et al. Psychol Bull </a:t>
            </a:r>
            <a:r>
              <a:rPr lang="ru" sz="800" b="0" i="0" dirty="0" smtClean="0">
                <a:solidFill>
                  <a:srgbClr val="002060"/>
                </a:solidFill>
              </a:rPr>
              <a:t>2007; 133(4):581-624; Institute of Medicine. </a:t>
            </a:r>
            <a:r>
              <a:rPr lang="ru" sz="800" b="0" i="1" dirty="0" smtClean="0">
                <a:solidFill>
                  <a:srgbClr val="002060"/>
                </a:solidFill>
              </a:rPr>
              <a:t>Relieving Pain in America: A Blueprint for Transforming Prevention, Care, Education, and Research</a:t>
            </a:r>
            <a:r>
              <a:rPr lang="ru" sz="800" b="0" i="0" dirty="0" smtClean="0">
                <a:solidFill>
                  <a:srgbClr val="002060"/>
                </a:solidFill>
              </a:rPr>
              <a:t>; </a:t>
            </a:r>
            <a:r>
              <a:rPr lang="es" sz="800" dirty="0" smtClean="0"/>
              <a:t/>
            </a:r>
            <a:br>
              <a:rPr lang="es" sz="800" dirty="0" smtClean="0"/>
            </a:br>
            <a:r>
              <a:rPr lang="ru" sz="800" b="0" i="0" dirty="0" smtClean="0">
                <a:solidFill>
                  <a:srgbClr val="002060"/>
                </a:solidFill>
              </a:rPr>
              <a:t>National Academies Press; Washington, DC: 2011; Mayo Foundation for Medical Education and Research. </a:t>
            </a:r>
            <a:r>
              <a:rPr lang="ru" sz="800" b="0" i="1" dirty="0" smtClean="0">
                <a:solidFill>
                  <a:srgbClr val="002060"/>
                </a:solidFill>
              </a:rPr>
              <a:t>Comprehensive Pain Rehabilitation Center Program Guide. </a:t>
            </a:r>
            <a:r>
              <a:rPr lang="ru" sz="800" b="0" i="0" dirty="0" smtClean="0">
                <a:solidFill>
                  <a:srgbClr val="002060"/>
                </a:solidFill>
              </a:rPr>
              <a:t>Mayo Clinic; Rochester, MN: 2006. </a:t>
            </a:r>
          </a:p>
        </p:txBody>
      </p:sp>
    </p:spTree>
    <p:extLst>
      <p:ext uri="{BB962C8B-B14F-4D97-AF65-F5344CB8AC3E}">
        <p14:creationId xmlns:p14="http://schemas.microsoft.com/office/powerpoint/2010/main" xmlns="" val="35640757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3" grpId="0" animBg="1"/>
      <p:bldP spid="24" grpId="0" animBg="1"/>
      <p:bldP spid="25" grpId="0" animBg="1"/>
      <p:bldP spid="26" grpId="0" animBg="1"/>
      <p:bldP spid="27" grpId="0" animBg="1"/>
      <p:bldP spid="31" grpId="0"/>
      <p:bldP spid="32" grpId="0"/>
      <p:bldP spid="33" grpId="0"/>
      <p:bldP spid="34" grpId="0"/>
      <p:bldP spid="35" grpId="0"/>
      <p:bldP spid="3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ru" sz="6000" b="0" i="0" dirty="0" smtClean="0">
                <a:solidFill>
                  <a:srgbClr val="002060"/>
                </a:solidFill>
              </a:rPr>
              <a:t>Цели обучения</a:t>
            </a:r>
          </a:p>
        </p:txBody>
      </p:sp>
      <p:sp>
        <p:nvSpPr>
          <p:cNvPr id="3" name="Content Placeholder 2"/>
          <p:cNvSpPr>
            <a:spLocks noGrp="1"/>
          </p:cNvSpPr>
          <p:nvPr>
            <p:ph idx="1"/>
          </p:nvPr>
        </p:nvSpPr>
        <p:spPr>
          <a:xfrm>
            <a:off x="457200" y="1600200"/>
            <a:ext cx="8507288" cy="5069160"/>
          </a:xfrm>
        </p:spPr>
        <p:txBody>
          <a:bodyPr>
            <a:noAutofit/>
          </a:bodyPr>
          <a:lstStyle/>
          <a:p>
            <a:pPr marL="250825" indent="-250825"/>
            <a:r>
              <a:rPr lang="ru" sz="2200" b="1" i="0" dirty="0" smtClean="0">
                <a:solidFill>
                  <a:srgbClr val="002060"/>
                </a:solidFill>
              </a:rPr>
              <a:t>После завершения этого </a:t>
            </a:r>
            <a:r>
              <a:rPr lang="ru" sz="2200" b="1" dirty="0" smtClean="0"/>
              <a:t>курса</a:t>
            </a:r>
            <a:r>
              <a:rPr lang="ru" sz="2200" b="1" i="0" dirty="0" smtClean="0">
                <a:solidFill>
                  <a:srgbClr val="002060"/>
                </a:solidFill>
              </a:rPr>
              <a:t>, </a:t>
            </a:r>
            <a:r>
              <a:rPr lang="ru" sz="2200" b="1" i="0" dirty="0" smtClean="0">
                <a:solidFill>
                  <a:srgbClr val="002060"/>
                </a:solidFill>
              </a:rPr>
              <a:t>участники </a:t>
            </a:r>
            <a:r>
              <a:rPr lang="ru" sz="2200" b="1" i="0" dirty="0" smtClean="0">
                <a:solidFill>
                  <a:srgbClr val="002060"/>
                </a:solidFill>
              </a:rPr>
              <a:t>смогут:</a:t>
            </a:r>
            <a:endParaRPr lang="ru" sz="2200" b="1" i="0" dirty="0" smtClean="0">
              <a:solidFill>
                <a:srgbClr val="002060"/>
              </a:solidFill>
            </a:endParaRPr>
          </a:p>
          <a:p>
            <a:pPr marL="622300" lvl="1">
              <a:spcBef>
                <a:spcPts val="300"/>
              </a:spcBef>
              <a:spcAft>
                <a:spcPts val="300"/>
              </a:spcAft>
            </a:pPr>
            <a:r>
              <a:rPr lang="ru" sz="2200" b="0" i="0" dirty="0" smtClean="0">
                <a:solidFill>
                  <a:srgbClr val="002060"/>
                </a:solidFill>
              </a:rPr>
              <a:t>Обсудить распространенность </a:t>
            </a:r>
            <a:r>
              <a:rPr lang="ru" sz="2200" b="0" i="0" dirty="0" smtClean="0">
                <a:solidFill>
                  <a:srgbClr val="002060"/>
                </a:solidFill>
              </a:rPr>
              <a:t>острой </a:t>
            </a:r>
            <a:r>
              <a:rPr lang="ru" sz="2200" b="0" i="0" dirty="0" smtClean="0">
                <a:solidFill>
                  <a:srgbClr val="002060"/>
                </a:solidFill>
              </a:rPr>
              <a:t>и </a:t>
            </a:r>
            <a:r>
              <a:rPr lang="ru" sz="2200" b="0" i="0" dirty="0" smtClean="0">
                <a:solidFill>
                  <a:srgbClr val="002060"/>
                </a:solidFill>
              </a:rPr>
              <a:t>хронической боли внизу спины (БНС)</a:t>
            </a:r>
            <a:endParaRPr lang="ru" sz="2200" b="0" i="0" dirty="0" smtClean="0">
              <a:solidFill>
                <a:srgbClr val="002060"/>
              </a:solidFill>
            </a:endParaRPr>
          </a:p>
          <a:p>
            <a:pPr marL="622300" lvl="1">
              <a:spcBef>
                <a:spcPts val="300"/>
              </a:spcBef>
              <a:spcAft>
                <a:spcPts val="300"/>
              </a:spcAft>
            </a:pPr>
            <a:r>
              <a:rPr lang="ru" sz="2200" b="0" i="0" dirty="0" smtClean="0">
                <a:solidFill>
                  <a:srgbClr val="002060"/>
                </a:solidFill>
              </a:rPr>
              <a:t>Понять влияние </a:t>
            </a:r>
            <a:r>
              <a:rPr lang="ru" sz="2200" b="0" i="0" dirty="0" smtClean="0">
                <a:solidFill>
                  <a:srgbClr val="002060"/>
                </a:solidFill>
              </a:rPr>
              <a:t>БНС </a:t>
            </a:r>
            <a:r>
              <a:rPr lang="ru" sz="2200" b="0" i="0" dirty="0" smtClean="0">
                <a:solidFill>
                  <a:srgbClr val="002060"/>
                </a:solidFill>
              </a:rPr>
              <a:t>на </a:t>
            </a:r>
            <a:r>
              <a:rPr lang="ru" sz="2200" b="0" i="0" dirty="0" smtClean="0">
                <a:solidFill>
                  <a:srgbClr val="002060"/>
                </a:solidFill>
              </a:rPr>
              <a:t>качество жизни пациента</a:t>
            </a:r>
            <a:endParaRPr lang="ru" sz="2200" b="0" i="0" dirty="0" smtClean="0">
              <a:solidFill>
                <a:srgbClr val="002060"/>
              </a:solidFill>
            </a:endParaRPr>
          </a:p>
          <a:p>
            <a:pPr marL="622300" lvl="1">
              <a:spcBef>
                <a:spcPts val="300"/>
              </a:spcBef>
              <a:spcAft>
                <a:spcPts val="300"/>
              </a:spcAft>
            </a:pPr>
            <a:r>
              <a:rPr lang="ru" sz="2200" b="0" i="0" dirty="0" smtClean="0">
                <a:solidFill>
                  <a:srgbClr val="002060"/>
                </a:solidFill>
              </a:rPr>
              <a:t>Использовать соответствующие средства для диагностики </a:t>
            </a:r>
            <a:r>
              <a:rPr lang="ru" sz="2200" b="0" i="0" dirty="0" smtClean="0">
                <a:solidFill>
                  <a:srgbClr val="002060"/>
                </a:solidFill>
              </a:rPr>
              <a:t>БНС</a:t>
            </a:r>
            <a:endParaRPr lang="ru" sz="2200" b="0" i="0" dirty="0" smtClean="0">
              <a:solidFill>
                <a:srgbClr val="002060"/>
              </a:solidFill>
            </a:endParaRPr>
          </a:p>
          <a:p>
            <a:pPr marL="622300" lvl="1">
              <a:spcBef>
                <a:spcPts val="300"/>
              </a:spcBef>
              <a:spcAft>
                <a:spcPts val="300"/>
              </a:spcAft>
            </a:pPr>
            <a:r>
              <a:rPr lang="ru" sz="2200" b="0" i="0" dirty="0" smtClean="0">
                <a:solidFill>
                  <a:srgbClr val="002060"/>
                </a:solidFill>
              </a:rPr>
              <a:t>Определять </a:t>
            </a:r>
            <a:r>
              <a:rPr lang="en-GB" sz="2200" dirty="0" smtClean="0"/>
              <a:t>“</a:t>
            </a:r>
            <a:r>
              <a:rPr lang="ru" sz="2200" dirty="0" smtClean="0"/>
              <a:t>к</a:t>
            </a:r>
            <a:r>
              <a:rPr lang="ru" sz="2200" b="0" i="0" dirty="0" smtClean="0">
                <a:solidFill>
                  <a:srgbClr val="002060"/>
                </a:solidFill>
              </a:rPr>
              <a:t>расные </a:t>
            </a:r>
            <a:r>
              <a:rPr lang="ru" sz="2200" b="0" i="0" dirty="0" smtClean="0">
                <a:solidFill>
                  <a:srgbClr val="002060"/>
                </a:solidFill>
              </a:rPr>
              <a:t>и желтые </a:t>
            </a:r>
            <a:r>
              <a:rPr lang="ru" sz="2200" dirty="0" smtClean="0"/>
              <a:t>флажки</a:t>
            </a:r>
            <a:r>
              <a:rPr lang="en-GB" sz="2200" dirty="0" smtClean="0"/>
              <a:t>”</a:t>
            </a:r>
            <a:r>
              <a:rPr lang="ru" sz="2200" b="0" i="0" dirty="0" smtClean="0">
                <a:solidFill>
                  <a:srgbClr val="002060"/>
                </a:solidFill>
              </a:rPr>
              <a:t>, </a:t>
            </a:r>
            <a:r>
              <a:rPr lang="ru-RU" sz="2200" b="0" i="0" dirty="0" smtClean="0">
                <a:solidFill>
                  <a:srgbClr val="002060"/>
                </a:solidFill>
              </a:rPr>
              <a:t>выявление к</a:t>
            </a:r>
            <a:r>
              <a:rPr lang="ru" sz="2200" b="0" i="0" dirty="0" smtClean="0">
                <a:solidFill>
                  <a:srgbClr val="002060"/>
                </a:solidFill>
              </a:rPr>
              <a:t>оторых требует направления </a:t>
            </a:r>
            <a:r>
              <a:rPr lang="ru" sz="2200" b="0" i="0" dirty="0" smtClean="0">
                <a:solidFill>
                  <a:srgbClr val="002060"/>
                </a:solidFill>
              </a:rPr>
              <a:t>к специалисту или </a:t>
            </a:r>
            <a:r>
              <a:rPr lang="ru" sz="2200" b="0" i="0" dirty="0" smtClean="0">
                <a:solidFill>
                  <a:srgbClr val="002060"/>
                </a:solidFill>
              </a:rPr>
              <a:t>дальнейшего обследования</a:t>
            </a:r>
            <a:endParaRPr lang="ru" sz="2200" b="0" i="0" dirty="0" smtClean="0">
              <a:solidFill>
                <a:srgbClr val="002060"/>
              </a:solidFill>
            </a:endParaRPr>
          </a:p>
          <a:p>
            <a:pPr marL="622300" lvl="1">
              <a:spcBef>
                <a:spcPts val="300"/>
              </a:spcBef>
              <a:spcAft>
                <a:spcPts val="300"/>
              </a:spcAft>
            </a:pPr>
            <a:r>
              <a:rPr lang="ru" sz="2200" b="0" i="0" dirty="0" smtClean="0">
                <a:solidFill>
                  <a:srgbClr val="002060"/>
                </a:solidFill>
              </a:rPr>
              <a:t>Объяснить </a:t>
            </a:r>
            <a:r>
              <a:rPr lang="ru" sz="2200" b="0" i="0" dirty="0" smtClean="0">
                <a:solidFill>
                  <a:srgbClr val="002060"/>
                </a:solidFill>
              </a:rPr>
              <a:t>основные </a:t>
            </a:r>
            <a:r>
              <a:rPr lang="ru" sz="2200" b="0" i="0" dirty="0" smtClean="0">
                <a:solidFill>
                  <a:srgbClr val="002060"/>
                </a:solidFill>
              </a:rPr>
              <a:t>механизмы различных типов </a:t>
            </a:r>
            <a:r>
              <a:rPr lang="ru" sz="2200" b="0" i="0" dirty="0" smtClean="0">
                <a:solidFill>
                  <a:srgbClr val="002060"/>
                </a:solidFill>
              </a:rPr>
              <a:t>БНС </a:t>
            </a:r>
            <a:endParaRPr lang="ru" sz="2200" b="0" i="0" dirty="0" smtClean="0">
              <a:solidFill>
                <a:srgbClr val="002060"/>
              </a:solidFill>
            </a:endParaRPr>
          </a:p>
          <a:p>
            <a:pPr marL="622300" lvl="1">
              <a:spcBef>
                <a:spcPts val="300"/>
              </a:spcBef>
            </a:pPr>
            <a:r>
              <a:rPr lang="ru" sz="2200" b="0" i="0" dirty="0" smtClean="0">
                <a:solidFill>
                  <a:srgbClr val="002060"/>
                </a:solidFill>
              </a:rPr>
              <a:t>Выбрать соответствующие фармакологические и нефармакологические стратегии для лечения </a:t>
            </a:r>
            <a:r>
              <a:rPr lang="ru" sz="2200" dirty="0" smtClean="0"/>
              <a:t>БНС</a:t>
            </a:r>
            <a:endParaRPr lang="ru" sz="2200" b="0" i="0" dirty="0" smtClean="0">
              <a:solidFill>
                <a:srgbClr val="002060"/>
              </a:solidFill>
            </a:endParaRPr>
          </a:p>
          <a:p>
            <a:endParaRPr lang="en-US" sz="2200" dirty="0">
              <a:solidFill>
                <a:schemeClr val="bg1"/>
              </a:solidFill>
            </a:endParaRPr>
          </a:p>
        </p:txBody>
      </p:sp>
      <p:sp>
        <p:nvSpPr>
          <p:cNvPr id="4" name="Slide Number Placeholder 8"/>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3</a:t>
            </a:fld>
            <a:endParaRPr lang="en-CA" dirty="0" smtClean="0">
              <a:solidFill>
                <a:srgbClr val="000000"/>
              </a:solidFill>
            </a:endParaRPr>
          </a:p>
        </p:txBody>
      </p:sp>
    </p:spTree>
    <p:extLst>
      <p:ext uri="{BB962C8B-B14F-4D97-AF65-F5344CB8AC3E}">
        <p14:creationId xmlns:p14="http://schemas.microsoft.com/office/powerpoint/2010/main" xmlns="" val="1460250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Вопрос для обсуждения</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23492" y="1300163"/>
            <a:ext cx="5155228" cy="5155228"/>
          </a:xfrm>
          <a:prstGeom prst="rect">
            <a:avLst/>
          </a:prstGeom>
        </p:spPr>
      </p:pic>
      <p:sp>
        <p:nvSpPr>
          <p:cNvPr id="8" name="Rounded Rectangle 7"/>
          <p:cNvSpPr/>
          <p:nvPr/>
        </p:nvSpPr>
        <p:spPr>
          <a:xfrm>
            <a:off x="560736" y="2417120"/>
            <a:ext cx="7992888" cy="2736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80000"/>
              </a:lnSpc>
              <a:spcBef>
                <a:spcPct val="20000"/>
              </a:spcBef>
              <a:buClr>
                <a:srgbClr val="0092FF"/>
              </a:buClr>
              <a:buFont typeface="Arial" pitchFamily="34" charset="0"/>
              <a:buNone/>
            </a:pPr>
            <a:r>
              <a:rPr lang="ru" sz="4000" b="1" i="0" cap="small" dirty="0" smtClean="0">
                <a:solidFill>
                  <a:srgbClr val="AD911C"/>
                </a:solidFill>
              </a:rPr>
              <a:t>какие немедикаментозные подходы к лечению </a:t>
            </a:r>
            <a:r>
              <a:rPr lang="ru" sz="4000" b="1" i="0" cap="small" dirty="0" smtClean="0">
                <a:solidFill>
                  <a:srgbClr val="AD911C"/>
                </a:solidFill>
              </a:rPr>
              <a:t>БНС </a:t>
            </a:r>
            <a:r>
              <a:rPr lang="ru" sz="4000" b="1" i="0" cap="small" dirty="0" smtClean="0">
                <a:solidFill>
                  <a:srgbClr val="AD911C"/>
                </a:solidFill>
              </a:rPr>
              <a:t>вы используете в </a:t>
            </a:r>
            <a:r>
              <a:rPr lang="es" sz="4000" dirty="0" smtClean="0"/>
              <a:t/>
            </a:r>
            <a:br>
              <a:rPr lang="es" sz="4000" dirty="0" smtClean="0"/>
            </a:br>
            <a:r>
              <a:rPr lang="ru" sz="4000" b="1" i="0" cap="small" dirty="0" smtClean="0">
                <a:solidFill>
                  <a:srgbClr val="AD911C"/>
                </a:solidFill>
              </a:rPr>
              <a:t>вашей практике? </a:t>
            </a:r>
            <a:r>
              <a:rPr lang="es" sz="4000" dirty="0" smtClean="0"/>
              <a:t/>
            </a:r>
            <a:br>
              <a:rPr lang="es" sz="4000" dirty="0" smtClean="0"/>
            </a:br>
            <a:r>
              <a:rPr lang="ru" sz="4000" b="1" i="0" cap="small" dirty="0" smtClean="0">
                <a:solidFill>
                  <a:srgbClr val="AD911C"/>
                </a:solidFill>
              </a:rPr>
              <a:t>о каких немедикаментозных методах ваши пациенты регулярно </a:t>
            </a:r>
            <a:r>
              <a:rPr lang="es" sz="4000" dirty="0" smtClean="0"/>
              <a:t/>
            </a:r>
            <a:br>
              <a:rPr lang="es" sz="4000" dirty="0" smtClean="0"/>
            </a:br>
            <a:r>
              <a:rPr lang="ru" sz="4000" b="1" i="0" cap="small" dirty="0" smtClean="0">
                <a:solidFill>
                  <a:srgbClr val="AD911C"/>
                </a:solidFill>
              </a:rPr>
              <a:t>спрашивают? </a:t>
            </a:r>
          </a:p>
        </p:txBody>
      </p:sp>
      <p:sp>
        <p:nvSpPr>
          <p:cNvPr id="9"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30</a:t>
            </a:fld>
            <a:endParaRPr lang="en-CA" dirty="0"/>
          </a:p>
        </p:txBody>
      </p:sp>
    </p:spTree>
    <p:extLst>
      <p:ext uri="{BB962C8B-B14F-4D97-AF65-F5344CB8AC3E}">
        <p14:creationId xmlns:p14="http://schemas.microsoft.com/office/powerpoint/2010/main" xmlns="" val="9881483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le 4"/>
          <p:cNvSpPr>
            <a:spLocks noGrp="1"/>
          </p:cNvSpPr>
          <p:nvPr>
            <p:ph type="title" idx="4294967295"/>
          </p:nvPr>
        </p:nvSpPr>
        <p:spPr>
          <a:xfrm>
            <a:off x="457200" y="97214"/>
            <a:ext cx="8229600" cy="1143000"/>
          </a:xfrm>
        </p:spPr>
        <p:txBody>
          <a:bodyPr>
            <a:noAutofit/>
          </a:bodyPr>
          <a:lstStyle/>
          <a:p>
            <a:r>
              <a:rPr lang="ru" sz="3600" b="0" i="0" dirty="0" smtClean="0">
                <a:solidFill>
                  <a:srgbClr val="002060"/>
                </a:solidFill>
              </a:rPr>
              <a:t>Немедикаментозное лечение </a:t>
            </a:r>
            <a:r>
              <a:rPr lang="ru" sz="3600" b="0" i="0" dirty="0" smtClean="0">
                <a:solidFill>
                  <a:srgbClr val="002060"/>
                </a:solidFill>
              </a:rPr>
              <a:t>БНС</a:t>
            </a:r>
            <a:endParaRPr lang="ru" sz="3600" b="0" i="0" dirty="0" smtClean="0">
              <a:solidFill>
                <a:srgbClr val="002060"/>
              </a:solidFill>
            </a:endParaRPr>
          </a:p>
        </p:txBody>
      </p:sp>
      <p:sp>
        <p:nvSpPr>
          <p:cNvPr id="354308" name="Rectangle 6"/>
          <p:cNvSpPr>
            <a:spLocks noChangeArrowheads="1"/>
          </p:cNvSpPr>
          <p:nvPr/>
        </p:nvSpPr>
        <p:spPr bwMode="auto">
          <a:xfrm>
            <a:off x="107504" y="6059760"/>
            <a:ext cx="857732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r>
              <a:rPr lang="ru" sz="1000" b="0" i="0" dirty="0" smtClean="0">
                <a:solidFill>
                  <a:srgbClr val="002060"/>
                </a:solidFill>
              </a:rPr>
              <a:t>Chou R </a:t>
            </a:r>
            <a:r>
              <a:rPr lang="ru" sz="1000" b="0" i="1" dirty="0" smtClean="0">
                <a:solidFill>
                  <a:srgbClr val="002060"/>
                </a:solidFill>
              </a:rPr>
              <a:t>et al. Spine (Phila PA 1976)</a:t>
            </a:r>
            <a:r>
              <a:rPr lang="ru" sz="1000" b="0" i="0" dirty="0" smtClean="0">
                <a:solidFill>
                  <a:srgbClr val="002060"/>
                </a:solidFill>
              </a:rPr>
              <a:t> 2009; 34(10):1066-77; Dagenais S </a:t>
            </a:r>
            <a:r>
              <a:rPr lang="ru" sz="1000" b="0" i="1" dirty="0" smtClean="0">
                <a:solidFill>
                  <a:srgbClr val="002060"/>
                </a:solidFill>
              </a:rPr>
              <a:t>et al. Spine J </a:t>
            </a:r>
            <a:r>
              <a:rPr lang="ru" sz="1000" b="0" i="0" dirty="0" smtClean="0">
                <a:solidFill>
                  <a:srgbClr val="002060"/>
                </a:solidFill>
              </a:rPr>
              <a:t>2008; 8(1):203-12; Gay RE, Brault JS</a:t>
            </a:r>
            <a:r>
              <a:rPr lang="ru" sz="1000" b="0" i="1" dirty="0" smtClean="0">
                <a:solidFill>
                  <a:srgbClr val="002060"/>
                </a:solidFill>
              </a:rPr>
              <a:t>. Spine J </a:t>
            </a:r>
            <a:r>
              <a:rPr lang="ru" sz="1000" b="0" i="0" dirty="0" smtClean="0">
                <a:solidFill>
                  <a:srgbClr val="002060"/>
                </a:solidFill>
              </a:rPr>
              <a:t>2008; 8(1):234-42; Hagen </a:t>
            </a:r>
            <a:r>
              <a:rPr lang="ru" sz="1000" b="0" i="1" dirty="0" smtClean="0">
                <a:solidFill>
                  <a:srgbClr val="002060"/>
                </a:solidFill>
              </a:rPr>
              <a:t>KB et al. Spine (Phila PA 1976)</a:t>
            </a:r>
            <a:r>
              <a:rPr lang="ru" sz="1000" b="0" i="0" dirty="0" smtClean="0">
                <a:solidFill>
                  <a:srgbClr val="002060"/>
                </a:solidFill>
              </a:rPr>
              <a:t> 2005; 30(5):542-6; Oleske D </a:t>
            </a:r>
            <a:r>
              <a:rPr lang="ru" sz="1000" b="0" i="1" dirty="0" smtClean="0">
                <a:solidFill>
                  <a:srgbClr val="002060"/>
                </a:solidFill>
              </a:rPr>
              <a:t>et al. Spine 2007; 3</a:t>
            </a:r>
            <a:r>
              <a:rPr lang="ru" sz="1000" b="0" i="0" dirty="0" smtClean="0">
                <a:solidFill>
                  <a:srgbClr val="002060"/>
                </a:solidFill>
              </a:rPr>
              <a:t>2(19):2050-7; Pillastrini P </a:t>
            </a:r>
            <a:r>
              <a:rPr lang="ru" sz="1000" b="0" i="1" dirty="0" smtClean="0">
                <a:solidFill>
                  <a:srgbClr val="002060"/>
                </a:solidFill>
              </a:rPr>
              <a:t>et al. Joint Bone Spine </a:t>
            </a:r>
            <a:r>
              <a:rPr lang="ru" sz="1000" b="0" i="0" dirty="0" smtClean="0">
                <a:solidFill>
                  <a:srgbClr val="002060"/>
                </a:solidFill>
              </a:rPr>
              <a:t>2012</a:t>
            </a:r>
            <a:r>
              <a:rPr lang="ru" sz="1000" b="0" i="1" dirty="0" smtClean="0">
                <a:solidFill>
                  <a:srgbClr val="002060"/>
                </a:solidFill>
              </a:rPr>
              <a:t>; </a:t>
            </a:r>
            <a:r>
              <a:rPr lang="ru" sz="1000" b="0" i="0" dirty="0" smtClean="0">
                <a:solidFill>
                  <a:srgbClr val="002060"/>
                </a:solidFill>
              </a:rPr>
              <a:t>79(2):176-85; Ramos-Remus CR </a:t>
            </a:r>
            <a:r>
              <a:rPr lang="ru" sz="1000" b="0" i="1" dirty="0" smtClean="0">
                <a:solidFill>
                  <a:srgbClr val="002060"/>
                </a:solidFill>
              </a:rPr>
              <a:t>et al. Curr Med Res Opin</a:t>
            </a:r>
            <a:r>
              <a:rPr lang="ru" sz="1000" b="0" i="0" dirty="0" smtClean="0">
                <a:solidFill>
                  <a:srgbClr val="002060"/>
                </a:solidFill>
              </a:rPr>
              <a:t> 2004; 20(5):691-8; Romanò CL </a:t>
            </a:r>
            <a:r>
              <a:rPr lang="ru" sz="1000" b="0" i="1" dirty="0" smtClean="0">
                <a:solidFill>
                  <a:srgbClr val="002060"/>
                </a:solidFill>
              </a:rPr>
              <a:t>et al. J Orthop Traumatol</a:t>
            </a:r>
            <a:r>
              <a:rPr lang="ru" sz="1000" b="0" i="0" dirty="0" smtClean="0">
                <a:solidFill>
                  <a:srgbClr val="002060"/>
                </a:solidFill>
              </a:rPr>
              <a:t> 2009; 10(4):185-91; Sakamoto C, Soen S. </a:t>
            </a:r>
            <a:r>
              <a:rPr lang="ru" sz="1000" b="0" i="1" dirty="0" smtClean="0">
                <a:solidFill>
                  <a:srgbClr val="002060"/>
                </a:solidFill>
              </a:rPr>
              <a:t>Digestion</a:t>
            </a:r>
            <a:r>
              <a:rPr lang="ru" sz="1000" b="0" i="0" dirty="0" smtClean="0">
                <a:solidFill>
                  <a:srgbClr val="002060"/>
                </a:solidFill>
              </a:rPr>
              <a:t> 2011; 83(1-2):108-23; Savigny P </a:t>
            </a:r>
            <a:r>
              <a:rPr lang="ru" sz="1000" b="0" i="1" dirty="0" smtClean="0">
                <a:solidFill>
                  <a:srgbClr val="002060"/>
                </a:solidFill>
              </a:rPr>
              <a:t>et al. Low Back Pain: Early Management of Persistent Non-specific Low Back Pain</a:t>
            </a:r>
            <a:r>
              <a:rPr lang="ru" sz="1000" b="0" i="0" dirty="0" smtClean="0">
                <a:solidFill>
                  <a:srgbClr val="002060"/>
                </a:solidFill>
              </a:rPr>
              <a:t>. National Collaborating Centre for Primary Care and Royal College of General Practitioners; London, UK: 2009; Toward Optimized Practice. </a:t>
            </a:r>
            <a:r>
              <a:rPr lang="ru" sz="1000" b="0" i="1" dirty="0" smtClean="0">
                <a:solidFill>
                  <a:srgbClr val="002060"/>
                </a:solidFill>
              </a:rPr>
              <a:t>Guidelines for the Evidence-Informed Primary Care Management of Low Back Pain. </a:t>
            </a:r>
            <a:r>
              <a:rPr lang="ru" sz="1000" b="0" i="0" dirty="0" smtClean="0">
                <a:solidFill>
                  <a:srgbClr val="002060"/>
                </a:solidFill>
              </a:rPr>
              <a:t>Edmonton, AB: 2009.</a:t>
            </a:r>
          </a:p>
        </p:txBody>
      </p:sp>
      <p:graphicFrame>
        <p:nvGraphicFramePr>
          <p:cNvPr id="9" name="Group 25"/>
          <p:cNvGraphicFramePr>
            <a:graphicFrameLocks noGrp="1"/>
          </p:cNvGraphicFramePr>
          <p:nvPr>
            <p:extLst>
              <p:ext uri="{D42A27DB-BD31-4B8C-83A1-F6EECF244321}">
                <p14:modId xmlns:p14="http://schemas.microsoft.com/office/powerpoint/2010/main" xmlns="" val="4244750604"/>
              </p:ext>
            </p:extLst>
          </p:nvPr>
        </p:nvGraphicFramePr>
        <p:xfrm>
          <a:off x="107504" y="1019874"/>
          <a:ext cx="8964744" cy="4882269"/>
        </p:xfrm>
        <a:graphic>
          <a:graphicData uri="http://schemas.openxmlformats.org/drawingml/2006/table">
            <a:tbl>
              <a:tblPr/>
              <a:tblGrid>
                <a:gridCol w="2268000"/>
                <a:gridCol w="6696744"/>
              </a:tblGrid>
              <a:tr h="19007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1" i="0" u="none" dirty="0" smtClean="0">
                          <a:solidFill>
                            <a:srgbClr val="FFFFFF"/>
                          </a:solidFill>
                        </a:rPr>
                        <a:t>Незначительные доказательства эффективности</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r>
              <a:tr h="1428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2060"/>
                          </a:solidFill>
                        </a:rPr>
                        <a:t>Лечение и упражнения</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0000"/>
                          </a:solidFill>
                        </a:rPr>
                        <a:t>Умеренно </a:t>
                      </a:r>
                      <a:r>
                        <a:rPr lang="ru" sz="1200" b="0" i="0" u="none" dirty="0" smtClean="0">
                          <a:solidFill>
                            <a:srgbClr val="000000"/>
                          </a:solidFill>
                        </a:rPr>
                        <a:t>эффективны </a:t>
                      </a:r>
                      <a:r>
                        <a:rPr lang="ru" sz="1200" b="0" i="0" u="none" dirty="0" smtClean="0">
                          <a:solidFill>
                            <a:srgbClr val="000000"/>
                          </a:solidFill>
                        </a:rPr>
                        <a:t>в </a:t>
                      </a:r>
                      <a:r>
                        <a:rPr lang="ru" sz="1200" b="0" i="0" u="none" dirty="0" smtClean="0">
                          <a:solidFill>
                            <a:srgbClr val="000000"/>
                          </a:solidFill>
                        </a:rPr>
                        <a:t>лечении </a:t>
                      </a:r>
                      <a:r>
                        <a:rPr lang="ru" sz="1200" b="0" i="0" u="none" dirty="0" smtClean="0">
                          <a:solidFill>
                            <a:srgbClr val="000000"/>
                          </a:solidFill>
                        </a:rPr>
                        <a:t>боли и функциональном улучшении у взрослых с </a:t>
                      </a:r>
                      <a:r>
                        <a:rPr lang="ru" sz="1200" b="0" i="0" u="none" dirty="0" smtClean="0">
                          <a:solidFill>
                            <a:srgbClr val="000000"/>
                          </a:solidFill>
                        </a:rPr>
                        <a:t>БНС </a:t>
                      </a:r>
                      <a:endParaRPr lang="ru" sz="1200" b="0" i="0" u="none" dirty="0" smtClean="0">
                        <a:solidFill>
                          <a:srgbClr val="000000"/>
                        </a:solidFill>
                      </a:endParaRP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44409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2060"/>
                          </a:solidFill>
                        </a:rPr>
                        <a:t>Когнитивно-поведенческая терапия</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0000"/>
                          </a:solidFill>
                        </a:rPr>
                        <a:t>Может </a:t>
                      </a:r>
                      <a:r>
                        <a:rPr lang="ru" sz="1200" b="0" i="0" u="none" dirty="0" smtClean="0">
                          <a:solidFill>
                            <a:srgbClr val="000000"/>
                          </a:solidFill>
                        </a:rPr>
                        <a:t>уменьшить</a:t>
                      </a:r>
                      <a:r>
                        <a:rPr lang="ru" sz="1200" b="0" i="0" u="none" baseline="0" dirty="0" smtClean="0">
                          <a:solidFill>
                            <a:srgbClr val="000000"/>
                          </a:solidFill>
                        </a:rPr>
                        <a:t> </a:t>
                      </a:r>
                      <a:r>
                        <a:rPr lang="ru" sz="1200" b="0" i="0" u="none" dirty="0" smtClean="0">
                          <a:solidFill>
                            <a:srgbClr val="000000"/>
                          </a:solidFill>
                        </a:rPr>
                        <a:t>боль </a:t>
                      </a:r>
                      <a:r>
                        <a:rPr lang="ru" sz="1200" b="0" i="0" u="none" dirty="0" smtClean="0">
                          <a:solidFill>
                            <a:srgbClr val="000000"/>
                          </a:solidFill>
                        </a:rPr>
                        <a:t>и нетрудоспособность у больных с </a:t>
                      </a:r>
                      <a:r>
                        <a:rPr lang="ru" sz="1200" b="0" i="0" u="none" dirty="0" smtClean="0">
                          <a:solidFill>
                            <a:srgbClr val="000000"/>
                          </a:solidFill>
                        </a:rPr>
                        <a:t>хронической </a:t>
                      </a:r>
                      <a:r>
                        <a:rPr lang="ru" sz="1200" b="0" i="0" u="none" dirty="0" smtClean="0">
                          <a:solidFill>
                            <a:srgbClr val="000000"/>
                          </a:solidFill>
                        </a:rPr>
                        <a:t>и </a:t>
                      </a:r>
                      <a:r>
                        <a:rPr lang="ru" sz="1200" b="0" i="0" u="none" dirty="0" smtClean="0">
                          <a:solidFill>
                            <a:srgbClr val="000000"/>
                          </a:solidFill>
                        </a:rPr>
                        <a:t>подострой</a:t>
                      </a:r>
                      <a:r>
                        <a:rPr lang="ru" sz="1200" b="0" i="0" u="none" baseline="0" dirty="0" smtClean="0">
                          <a:solidFill>
                            <a:srgbClr val="000000"/>
                          </a:solidFill>
                        </a:rPr>
                        <a:t> БНС</a:t>
                      </a:r>
                      <a:r>
                        <a:rPr lang="ru" sz="1200" b="0" i="0" u="none" dirty="0" smtClean="0">
                          <a:solidFill>
                            <a:srgbClr val="000000"/>
                          </a:solidFill>
                        </a:rPr>
                        <a:t> </a:t>
                      </a:r>
                      <a:endParaRPr lang="ru" sz="1200" b="0" i="0" u="none" dirty="0" smtClean="0">
                        <a:solidFill>
                          <a:srgbClr val="000000"/>
                        </a:solidFill>
                      </a:endParaRP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087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2060"/>
                          </a:solidFill>
                        </a:rPr>
                        <a:t>Интенсивная </a:t>
                      </a:r>
                      <a:r>
                        <a:rPr lang="ru" sz="1200" b="0" i="0" u="none" dirty="0" smtClean="0">
                          <a:solidFill>
                            <a:srgbClr val="002060"/>
                          </a:solidFill>
                        </a:rPr>
                        <a:t>мультидисциплинарная </a:t>
                      </a:r>
                      <a:r>
                        <a:rPr lang="ru" sz="1200" b="0" i="0" u="none" dirty="0" smtClean="0">
                          <a:solidFill>
                            <a:srgbClr val="002060"/>
                          </a:solidFill>
                        </a:rPr>
                        <a:t>биопсихосоциальная реабилитация</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0000"/>
                          </a:solidFill>
                        </a:rPr>
                        <a:t>Может уменьшить боль и улучшить функциональность при </a:t>
                      </a:r>
                      <a:r>
                        <a:rPr lang="ru" sz="1200" b="0" i="0" u="none" dirty="0" smtClean="0">
                          <a:solidFill>
                            <a:srgbClr val="000000"/>
                          </a:solidFill>
                        </a:rPr>
                        <a:t>БНС</a:t>
                      </a:r>
                      <a:endParaRPr lang="ru" sz="1200" b="0" i="0" u="none" dirty="0" smtClean="0">
                        <a:solidFill>
                          <a:srgbClr val="000000"/>
                        </a:solidFill>
                      </a:endParaRP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2060"/>
                          </a:solidFill>
                        </a:rPr>
                        <a:t>Массаж</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0000"/>
                          </a:solidFill>
                        </a:rPr>
                        <a:t>Может оказать благоприятное влияние при </a:t>
                      </a:r>
                      <a:r>
                        <a:rPr lang="ru" sz="1200" b="0" i="0" u="none" dirty="0" smtClean="0">
                          <a:solidFill>
                            <a:srgbClr val="000000"/>
                          </a:solidFill>
                        </a:rPr>
                        <a:t>неспецифической подострой </a:t>
                      </a:r>
                      <a:r>
                        <a:rPr lang="ru" sz="1200" b="0" i="0" u="none" dirty="0" smtClean="0">
                          <a:solidFill>
                            <a:srgbClr val="000000"/>
                          </a:solidFill>
                        </a:rPr>
                        <a:t>и </a:t>
                      </a:r>
                      <a:r>
                        <a:rPr lang="ru" sz="1200" b="0" i="0" u="none" dirty="0" smtClean="0">
                          <a:solidFill>
                            <a:srgbClr val="000000"/>
                          </a:solidFill>
                        </a:rPr>
                        <a:t>хронической</a:t>
                      </a:r>
                      <a:r>
                        <a:rPr lang="ru" sz="1200" b="0" i="0" u="none" baseline="0" dirty="0" smtClean="0">
                          <a:solidFill>
                            <a:srgbClr val="000000"/>
                          </a:solidFill>
                        </a:rPr>
                        <a:t> БНС</a:t>
                      </a:r>
                      <a:r>
                        <a:rPr lang="ru" sz="1200" b="0" i="0" u="none" dirty="0" smtClean="0">
                          <a:solidFill>
                            <a:srgbClr val="000000"/>
                          </a:solidFill>
                        </a:rPr>
                        <a:t> </a:t>
                      </a:r>
                      <a:endParaRPr lang="ru" sz="1200" b="0" i="0" u="none" dirty="0" smtClean="0">
                        <a:solidFill>
                          <a:srgbClr val="000000"/>
                        </a:solidFill>
                      </a:endParaRP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2060"/>
                          </a:solidFill>
                        </a:rPr>
                        <a:t>Йога</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0000"/>
                          </a:solidFill>
                        </a:rPr>
                        <a:t>Может оказать благоприятное влияние при </a:t>
                      </a:r>
                      <a:r>
                        <a:rPr lang="ru" sz="1200" b="0" i="0" u="none" dirty="0" smtClean="0">
                          <a:solidFill>
                            <a:srgbClr val="000000"/>
                          </a:solidFill>
                        </a:rPr>
                        <a:t>хронической БНС </a:t>
                      </a:r>
                      <a:endParaRPr lang="ru" sz="1200" b="0" i="0" u="none" dirty="0" smtClean="0">
                        <a:solidFill>
                          <a:srgbClr val="000000"/>
                        </a:solidFill>
                      </a:endParaRP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2060"/>
                          </a:solidFill>
                        </a:rPr>
                        <a:t>Термотерапия</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 sz="1200" b="0" i="0" u="none" dirty="0" smtClean="0">
                          <a:solidFill>
                            <a:srgbClr val="000000"/>
                          </a:solidFill>
                        </a:rPr>
                        <a:t>Может кратковременно уменьшить боль </a:t>
                      </a:r>
                      <a:r>
                        <a:rPr lang="ru" sz="1200" b="0" i="0" u="none" dirty="0" smtClean="0">
                          <a:solidFill>
                            <a:srgbClr val="000000"/>
                          </a:solidFill>
                        </a:rPr>
                        <a:t>при подострой</a:t>
                      </a:r>
                      <a:r>
                        <a:rPr lang="ru" sz="1200" b="0" i="0" u="none" baseline="0" dirty="0" smtClean="0">
                          <a:solidFill>
                            <a:srgbClr val="000000"/>
                          </a:solidFill>
                        </a:rPr>
                        <a:t> БНС</a:t>
                      </a:r>
                      <a:r>
                        <a:rPr lang="ru" sz="1200" b="0" i="0" u="none" dirty="0" smtClean="0">
                          <a:solidFill>
                            <a:srgbClr val="000000"/>
                          </a:solidFill>
                        </a:rPr>
                        <a:t> </a:t>
                      </a:r>
                      <a:endParaRPr lang="ru" sz="1200" b="0" i="0" u="none" dirty="0" smtClean="0">
                        <a:solidFill>
                          <a:srgbClr val="000000"/>
                        </a:solidFill>
                      </a:endParaRP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2060"/>
                          </a:solidFill>
                        </a:rPr>
                        <a:t>Матрац средней жесткости</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0000"/>
                          </a:solidFill>
                        </a:rPr>
                        <a:t>При использовании </a:t>
                      </a:r>
                      <a:r>
                        <a:rPr lang="ru" sz="1200" b="0" i="0" u="none" dirty="0" smtClean="0">
                          <a:solidFill>
                            <a:srgbClr val="000000"/>
                          </a:solidFill>
                        </a:rPr>
                        <a:t> </a:t>
                      </a:r>
                      <a:r>
                        <a:rPr lang="ru" sz="1200" b="0" i="0" u="none" dirty="0" smtClean="0">
                          <a:solidFill>
                            <a:srgbClr val="000000"/>
                          </a:solidFill>
                        </a:rPr>
                        <a:t>боль и нетрудоспособность бывают реже, чем при использовании твердых матрасов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04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2060"/>
                          </a:solidFill>
                        </a:rPr>
                        <a:t>Чрескожная </a:t>
                      </a:r>
                      <a:r>
                        <a:rPr lang="es" sz="1200" dirty="0" smtClean="0"/>
                        <a:t/>
                      </a:r>
                      <a:br>
                        <a:rPr lang="es" sz="1200" dirty="0" smtClean="0"/>
                      </a:br>
                      <a:r>
                        <a:rPr lang="ru" sz="1200" b="0" i="0" u="none" dirty="0" smtClean="0">
                          <a:solidFill>
                            <a:srgbClr val="002060"/>
                          </a:solidFill>
                        </a:rPr>
                        <a:t> электронейростимуляция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0000"/>
                          </a:solidFill>
                        </a:rPr>
                        <a:t>Противоречивые доказательства как за, так и против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2959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1" i="0" u="none" dirty="0" smtClean="0">
                          <a:solidFill>
                            <a:srgbClr val="FFFFFF"/>
                          </a:solidFill>
                        </a:rPr>
                        <a:t>Убедительные доказательства эффективности</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r>
              <a:tr h="49670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2060"/>
                          </a:solidFill>
                        </a:rPr>
                        <a:t>Функционально-ориентированное лечение</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0000"/>
                          </a:solidFill>
                        </a:rPr>
                        <a:t>Более </a:t>
                      </a:r>
                      <a:r>
                        <a:rPr lang="ru" sz="1200" b="0" i="0" u="none" dirty="0" smtClean="0">
                          <a:solidFill>
                            <a:srgbClr val="000000"/>
                          </a:solidFill>
                        </a:rPr>
                        <a:t>эффективно </a:t>
                      </a:r>
                      <a:r>
                        <a:rPr lang="ru" sz="1200" b="0" i="0" u="none" dirty="0" smtClean="0">
                          <a:solidFill>
                            <a:srgbClr val="000000"/>
                          </a:solidFill>
                        </a:rPr>
                        <a:t>для увеличения количества дней трудоспособности у пациентов с </a:t>
                      </a:r>
                      <a:r>
                        <a:rPr lang="ru" sz="1200" b="0" i="0" u="none" dirty="0" smtClean="0">
                          <a:solidFill>
                            <a:srgbClr val="000000"/>
                          </a:solidFill>
                        </a:rPr>
                        <a:t>подострой</a:t>
                      </a:r>
                      <a:r>
                        <a:rPr lang="ru" sz="1200" b="0" i="0" u="none" baseline="0" dirty="0" smtClean="0">
                          <a:solidFill>
                            <a:srgbClr val="000000"/>
                          </a:solidFill>
                        </a:rPr>
                        <a:t> БНС </a:t>
                      </a:r>
                      <a:r>
                        <a:rPr lang="ru" sz="1200" b="0" i="0" u="none" dirty="0" smtClean="0">
                          <a:solidFill>
                            <a:srgbClr val="000000"/>
                          </a:solidFill>
                        </a:rPr>
                        <a:t>продолжительностью </a:t>
                      </a:r>
                      <a:r>
                        <a:rPr lang="ru" sz="1200" b="0" i="0" u="none" dirty="0" smtClean="0">
                          <a:solidFill>
                            <a:srgbClr val="000000"/>
                          </a:solidFill>
                        </a:rPr>
                        <a:t>более 6 недель, чем лечение ориентированное на устранение боли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06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2060"/>
                          </a:solidFill>
                        </a:rPr>
                        <a:t>Иглоукалывание</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ru" sz="1200" b="0" i="0" u="none" dirty="0" smtClean="0">
                          <a:solidFill>
                            <a:srgbClr val="000000"/>
                          </a:solidFill>
                        </a:rPr>
                        <a:t>Более </a:t>
                      </a:r>
                      <a:r>
                        <a:rPr lang="ru" sz="1200" b="0" i="0" u="none" dirty="0" smtClean="0">
                          <a:solidFill>
                            <a:srgbClr val="000000"/>
                          </a:solidFill>
                        </a:rPr>
                        <a:t>эффективно, </a:t>
                      </a:r>
                      <a:r>
                        <a:rPr lang="ru" sz="1200" b="0" i="0" u="none" dirty="0" smtClean="0">
                          <a:solidFill>
                            <a:srgbClr val="000000"/>
                          </a:solidFill>
                        </a:rPr>
                        <a:t>чем традиционное лечение, но не более </a:t>
                      </a:r>
                      <a:r>
                        <a:rPr lang="ru" sz="1200" b="0" i="0" u="none" dirty="0" smtClean="0">
                          <a:solidFill>
                            <a:srgbClr val="000000"/>
                          </a:solidFill>
                        </a:rPr>
                        <a:t>эффективно, </a:t>
                      </a:r>
                      <a:r>
                        <a:rPr lang="ru" sz="1200" b="0" i="0" u="none" dirty="0" smtClean="0">
                          <a:solidFill>
                            <a:srgbClr val="000000"/>
                          </a:solidFill>
                        </a:rPr>
                        <a:t>чем симуляция иглоукалывания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ounded Rectangle 1"/>
          <p:cNvSpPr/>
          <p:nvPr/>
        </p:nvSpPr>
        <p:spPr>
          <a:xfrm>
            <a:off x="1567460" y="2872934"/>
            <a:ext cx="6048672" cy="151216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3200" b="0" i="0" dirty="0" smtClean="0">
                <a:solidFill>
                  <a:srgbClr val="FFFFFF"/>
                </a:solidFill>
              </a:rPr>
              <a:t>Как показывает опыт, постельный режим и вытяжение </a:t>
            </a:r>
            <a:r>
              <a:rPr lang="ru" sz="3200" b="1" i="0" dirty="0" smtClean="0">
                <a:solidFill>
                  <a:srgbClr val="FFFFFF"/>
                </a:solidFill>
              </a:rPr>
              <a:t>не являются </a:t>
            </a:r>
            <a:r>
              <a:rPr lang="ru" sz="3200" b="0" i="0" dirty="0" smtClean="0">
                <a:solidFill>
                  <a:srgbClr val="FFFFFF"/>
                </a:solidFill>
              </a:rPr>
              <a:t> полезными</a:t>
            </a:r>
          </a:p>
        </p:txBody>
      </p:sp>
      <p:sp>
        <p:nvSpPr>
          <p:cNvPr id="6" name="Slide Number Placeholder 5"/>
          <p:cNvSpPr>
            <a:spLocks noGrp="1"/>
          </p:cNvSpPr>
          <p:nvPr>
            <p:ph type="sldNum" sz="quarter" idx="12"/>
          </p:nvPr>
        </p:nvSpPr>
        <p:spPr>
          <a:xfrm>
            <a:off x="6601544" y="6553196"/>
            <a:ext cx="2133600" cy="365125"/>
          </a:xfrm>
        </p:spPr>
        <p:txBody>
          <a:bodyPr/>
          <a:lstStyle/>
          <a:p>
            <a:fld id="{903B8EED-60FF-4798-B00A-5F8F0039E366}"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xmlns="" val="2381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4"/>
          <p:cNvSpPr>
            <a:spLocks noGrp="1"/>
          </p:cNvSpPr>
          <p:nvPr>
            <p:ph type="title"/>
          </p:nvPr>
        </p:nvSpPr>
        <p:spPr/>
        <p:txBody>
          <a:bodyPr>
            <a:normAutofit/>
          </a:bodyPr>
          <a:lstStyle/>
          <a:p>
            <a:r>
              <a:rPr lang="ru" sz="4400" b="0" i="0" dirty="0" smtClean="0">
                <a:solidFill>
                  <a:srgbClr val="002060"/>
                </a:solidFill>
              </a:rPr>
              <a:t>Медикаментозное лечение </a:t>
            </a:r>
            <a:r>
              <a:rPr lang="ru" sz="4400" b="0" i="0" dirty="0" smtClean="0">
                <a:solidFill>
                  <a:srgbClr val="002060"/>
                </a:solidFill>
              </a:rPr>
              <a:t>БНС</a:t>
            </a:r>
            <a:endParaRPr lang="ru" sz="4400" b="0" i="0" dirty="0" smtClean="0">
              <a:solidFill>
                <a:srgbClr val="002060"/>
              </a:solidFill>
            </a:endParaRPr>
          </a:p>
        </p:txBody>
      </p:sp>
      <p:sp>
        <p:nvSpPr>
          <p:cNvPr id="331779" name="Content Placeholder 5"/>
          <p:cNvSpPr>
            <a:spLocks noGrp="1"/>
          </p:cNvSpPr>
          <p:nvPr>
            <p:ph idx="1"/>
          </p:nvPr>
        </p:nvSpPr>
        <p:spPr/>
        <p:txBody>
          <a:bodyPr>
            <a:normAutofit/>
          </a:bodyPr>
          <a:lstStyle/>
          <a:p>
            <a:pPr marL="339725" indent="-339725">
              <a:lnSpc>
                <a:spcPct val="110000"/>
              </a:lnSpc>
              <a:spcBef>
                <a:spcPts val="600"/>
              </a:spcBef>
              <a:spcAft>
                <a:spcPts val="600"/>
              </a:spcAft>
            </a:pPr>
            <a:r>
              <a:rPr lang="ru" sz="2400" b="0" i="0" dirty="0" smtClean="0">
                <a:solidFill>
                  <a:srgbClr val="002060"/>
                </a:solidFill>
              </a:rPr>
              <a:t>Лечение должно </a:t>
            </a:r>
            <a:r>
              <a:rPr lang="ru" sz="2400" b="0" i="0" dirty="0" smtClean="0">
                <a:solidFill>
                  <a:srgbClr val="002060"/>
                </a:solidFill>
              </a:rPr>
              <a:t>отвечать </a:t>
            </a:r>
            <a:r>
              <a:rPr lang="ru" sz="2400" b="0" i="0" dirty="0" smtClean="0">
                <a:solidFill>
                  <a:srgbClr val="002060"/>
                </a:solidFill>
              </a:rPr>
              <a:t>ожиданиям </a:t>
            </a:r>
            <a:r>
              <a:rPr lang="ru" sz="2400" b="0" i="0" dirty="0" smtClean="0">
                <a:solidFill>
                  <a:srgbClr val="002060"/>
                </a:solidFill>
              </a:rPr>
              <a:t>пациента </a:t>
            </a:r>
            <a:r>
              <a:rPr lang="ru" sz="2400" b="0" i="0" dirty="0" smtClean="0">
                <a:solidFill>
                  <a:srgbClr val="002060"/>
                </a:solidFill>
              </a:rPr>
              <a:t>и </a:t>
            </a:r>
            <a:r>
              <a:rPr lang="ru" sz="2400" b="0" i="0" dirty="0" smtClean="0">
                <a:solidFill>
                  <a:srgbClr val="002060"/>
                </a:solidFill>
              </a:rPr>
              <a:t>аналгетическим возможностям фармакотерапии</a:t>
            </a:r>
            <a:endParaRPr lang="ru" sz="2400" b="0" i="0" dirty="0" smtClean="0">
              <a:solidFill>
                <a:srgbClr val="002060"/>
              </a:solidFill>
            </a:endParaRPr>
          </a:p>
          <a:p>
            <a:pPr marL="339725" indent="-339725">
              <a:lnSpc>
                <a:spcPct val="110000"/>
              </a:lnSpc>
              <a:spcBef>
                <a:spcPts val="600"/>
              </a:spcBef>
              <a:spcAft>
                <a:spcPts val="600"/>
              </a:spcAft>
            </a:pPr>
            <a:r>
              <a:rPr lang="ru" sz="2400" b="0" i="0" dirty="0" smtClean="0">
                <a:solidFill>
                  <a:srgbClr val="002060"/>
                </a:solidFill>
              </a:rPr>
              <a:t>Пациенты должны быть осведомлены о лекарстве, целях лечения и ожидаемых результатах</a:t>
            </a:r>
          </a:p>
          <a:p>
            <a:pPr marL="339725" indent="-339725">
              <a:lnSpc>
                <a:spcPct val="110000"/>
              </a:lnSpc>
              <a:spcBef>
                <a:spcPts val="600"/>
              </a:spcBef>
              <a:spcAft>
                <a:spcPts val="600"/>
              </a:spcAft>
            </a:pPr>
            <a:r>
              <a:rPr lang="ru" sz="2400" b="0" i="0" dirty="0" smtClean="0">
                <a:solidFill>
                  <a:srgbClr val="002060"/>
                </a:solidFill>
              </a:rPr>
              <a:t>Психосоциальные факторы и эмоциональные переживания являются предвестниками исхода лечения больше, чем результаты физического обследования или длительность и интенсивность боли</a:t>
            </a:r>
          </a:p>
          <a:p>
            <a:pPr marL="339725" indent="-339725">
              <a:lnSpc>
                <a:spcPct val="110000"/>
              </a:lnSpc>
              <a:spcBef>
                <a:spcPts val="600"/>
              </a:spcBef>
              <a:spcAft>
                <a:spcPts val="600"/>
              </a:spcAft>
            </a:pPr>
            <a:endParaRPr lang="en-US" sz="2400" dirty="0"/>
          </a:p>
        </p:txBody>
      </p:sp>
      <p:sp>
        <p:nvSpPr>
          <p:cNvPr id="5" name="Slide Number Placeholder 5"/>
          <p:cNvSpPr>
            <a:spLocks noGrp="1"/>
          </p:cNvSpPr>
          <p:nvPr>
            <p:ph type="sldNum" sz="quarter" idx="12"/>
          </p:nvPr>
        </p:nvSpPr>
        <p:spPr/>
        <p:txBody>
          <a:bodyPr/>
          <a:lstStyle/>
          <a:p>
            <a:fld id="{903B8EED-60FF-4798-B00A-5F8F0039E366}" type="slidenum">
              <a:rPr lang="en-CA" smtClean="0">
                <a:solidFill>
                  <a:prstClr val="black"/>
                </a:solidFill>
              </a:rPr>
              <a:pPr/>
              <a:t>32</a:t>
            </a:fld>
            <a:endParaRPr lang="en-CA" dirty="0">
              <a:solidFill>
                <a:prstClr val="black"/>
              </a:solidFill>
            </a:endParaRPr>
          </a:p>
        </p:txBody>
      </p:sp>
      <p:sp>
        <p:nvSpPr>
          <p:cNvPr id="331780" name="Rectangle 6"/>
          <p:cNvSpPr>
            <a:spLocks noChangeArrowheads="1"/>
          </p:cNvSpPr>
          <p:nvPr/>
        </p:nvSpPr>
        <p:spPr bwMode="auto">
          <a:xfrm>
            <a:off x="250825" y="6488373"/>
            <a:ext cx="864235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rIns="0" bIns="0" anchor="b">
            <a:spAutoFit/>
          </a:bodyPr>
          <a:lstStyle/>
          <a:p>
            <a:pPr marL="0" lvl="4"/>
            <a:r>
              <a:rPr lang="ru" sz="1000" b="0" i="0" dirty="0" smtClean="0">
                <a:solidFill>
                  <a:srgbClr val="002060"/>
                </a:solidFill>
              </a:rPr>
              <a:t>Miller S. </a:t>
            </a:r>
            <a:r>
              <a:rPr lang="ru" sz="1000" b="0" i="1" dirty="0" smtClean="0">
                <a:solidFill>
                  <a:srgbClr val="002060"/>
                </a:solidFill>
              </a:rPr>
              <a:t>Prim Care</a:t>
            </a:r>
            <a:r>
              <a:rPr lang="ru" sz="1000" b="0" i="0" dirty="0" smtClean="0">
                <a:solidFill>
                  <a:srgbClr val="002060"/>
                </a:solidFill>
              </a:rPr>
              <a:t> 2012; 39(3):499-510.</a:t>
            </a:r>
          </a:p>
        </p:txBody>
      </p:sp>
    </p:spTree>
    <p:extLst>
      <p:ext uri="{BB962C8B-B14F-4D97-AF65-F5344CB8AC3E}">
        <p14:creationId xmlns:p14="http://schemas.microsoft.com/office/powerpoint/2010/main" xmlns="" val="23731046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ru" sz="1400" b="1" i="0" dirty="0" smtClean="0">
                <a:solidFill>
                  <a:srgbClr val="FFFFFF"/>
                </a:solidFill>
              </a:rPr>
              <a:t>Ноцицептивные афферентные волокна</a:t>
            </a:r>
          </a:p>
        </p:txBody>
      </p:sp>
      <p:sp>
        <p:nvSpPr>
          <p:cNvPr id="12294" name="Rectangle 20"/>
          <p:cNvSpPr>
            <a:spLocks noGrp="1" noChangeArrowheads="1"/>
          </p:cNvSpPr>
          <p:nvPr>
            <p:ph type="title"/>
          </p:nvPr>
        </p:nvSpPr>
        <p:spPr>
          <a:xfrm>
            <a:off x="457200" y="332656"/>
            <a:ext cx="8229600" cy="874713"/>
          </a:xfrm>
        </p:spPr>
        <p:txBody>
          <a:bodyPr>
            <a:noAutofit/>
          </a:bodyPr>
          <a:lstStyle/>
          <a:p>
            <a:r>
              <a:rPr lang="ru" sz="4000" b="0" i="0" dirty="0" smtClean="0">
                <a:solidFill>
                  <a:srgbClr val="002060"/>
                </a:solidFill>
              </a:rPr>
              <a:t>Лечение воспалительной боли</a:t>
            </a:r>
          </a:p>
        </p:txBody>
      </p:sp>
      <p:sp>
        <p:nvSpPr>
          <p:cNvPr id="2178067" name="Text Box 19"/>
          <p:cNvSpPr txBox="1">
            <a:spLocks noChangeArrowheads="1"/>
          </p:cNvSpPr>
          <p:nvPr/>
        </p:nvSpPr>
        <p:spPr bwMode="auto">
          <a:xfrm>
            <a:off x="147717" y="2114853"/>
            <a:ext cx="1812932" cy="954107"/>
          </a:xfrm>
          <a:prstGeom prst="rect">
            <a:avLst/>
          </a:prstGeom>
          <a:noFill/>
          <a:ln w="9525">
            <a:noFill/>
            <a:miter lim="800000"/>
            <a:headEnd/>
            <a:tailEnd/>
          </a:ln>
          <a:effectLst/>
        </p:spPr>
        <p:txBody>
          <a:bodyPr wrap="none">
            <a:spAutoFit/>
          </a:bodyPr>
          <a:lstStyle/>
          <a:p>
            <a:pPr algn="ctr" eaLnBrk="0" hangingPunct="0">
              <a:defRPr/>
            </a:pPr>
            <a:r>
              <a:rPr lang="ru" sz="1400" b="1" i="0" dirty="0" smtClean="0">
                <a:solidFill>
                  <a:srgbClr val="FFFFFF"/>
                </a:solidFill>
              </a:rPr>
              <a:t>Поврежденная ткань, </a:t>
            </a:r>
          </a:p>
          <a:p>
            <a:pPr algn="ctr" eaLnBrk="0" hangingPunct="0">
              <a:defRPr/>
            </a:pPr>
            <a:r>
              <a:rPr lang="ru" sz="1400" b="1" i="0" dirty="0" smtClean="0">
                <a:solidFill>
                  <a:srgbClr val="FFFFFF"/>
                </a:solidFill>
              </a:rPr>
              <a:t>клетки воспаления или</a:t>
            </a:r>
          </a:p>
          <a:p>
            <a:pPr algn="ctr" eaLnBrk="0" hangingPunct="0">
              <a:defRPr/>
            </a:pPr>
            <a:r>
              <a:rPr lang="ru" sz="1400" b="1" i="0" dirty="0" smtClean="0">
                <a:solidFill>
                  <a:srgbClr val="FFFFFF"/>
                </a:solidFill>
              </a:rPr>
              <a:t>опухолевые клетки</a:t>
            </a:r>
          </a:p>
          <a:p>
            <a:pPr algn="ctr" eaLnBrk="0" hangingPunct="0">
              <a:defRPr/>
            </a:pPr>
            <a:endParaRPr lang="en-GB" sz="1400" b="1" dirty="0">
              <a:solidFill>
                <a:srgbClr val="FFFFFF"/>
              </a:solidFill>
            </a:endParaRPr>
          </a:p>
        </p:txBody>
      </p:sp>
      <p:sp>
        <p:nvSpPr>
          <p:cNvPr id="2178077" name="Text Box 29"/>
          <p:cNvSpPr txBox="1">
            <a:spLocks noChangeArrowheads="1"/>
          </p:cNvSpPr>
          <p:nvPr/>
        </p:nvSpPr>
        <p:spPr bwMode="auto">
          <a:xfrm>
            <a:off x="6319838" y="5730875"/>
            <a:ext cx="1149350" cy="304800"/>
          </a:xfrm>
          <a:prstGeom prst="rect">
            <a:avLst/>
          </a:prstGeom>
          <a:noFill/>
          <a:ln w="9525">
            <a:noFill/>
            <a:miter lim="800000"/>
            <a:headEnd/>
            <a:tailEnd/>
          </a:ln>
          <a:effectLst/>
        </p:spPr>
        <p:txBody>
          <a:bodyPr wrap="none">
            <a:spAutoFit/>
          </a:bodyPr>
          <a:lstStyle/>
          <a:p>
            <a:pPr eaLnBrk="0" hangingPunct="0">
              <a:defRPr/>
            </a:pPr>
            <a:r>
              <a:rPr lang="ru" sz="1400" b="1" i="0" dirty="0" smtClean="0">
                <a:solidFill>
                  <a:srgbClr val="FFFFFF"/>
                </a:solidFill>
              </a:rPr>
              <a:t>Спинной мозг</a:t>
            </a: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n-US" sz="160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rPr>
              <a:t> </a:t>
            </a:r>
            <a:endParaRPr lang="en-GB" sz="1400" b="1" dirty="0">
              <a:solidFill>
                <a:srgbClr val="FFFFFF"/>
              </a:solidFill>
            </a:endParaRPr>
          </a:p>
        </p:txBody>
      </p:sp>
      <p:sp>
        <p:nvSpPr>
          <p:cNvPr id="30" name="TextBox 29"/>
          <p:cNvSpPr txBox="1"/>
          <p:nvPr/>
        </p:nvSpPr>
        <p:spPr>
          <a:xfrm>
            <a:off x="179512" y="4578945"/>
            <a:ext cx="3267414" cy="1077218"/>
          </a:xfrm>
          <a:prstGeom prst="rect">
            <a:avLst/>
          </a:prstGeom>
          <a:noFill/>
        </p:spPr>
        <p:txBody>
          <a:bodyPr wrap="square" rtlCol="0">
            <a:spAutoFit/>
          </a:bodyPr>
          <a:lstStyle/>
          <a:p>
            <a:r>
              <a:rPr lang="ru" sz="1600" b="1" i="0" dirty="0" smtClean="0">
                <a:solidFill>
                  <a:srgbClr val="FF99CC"/>
                </a:solidFill>
              </a:rPr>
              <a:t>Измененная чувствительность</a:t>
            </a:r>
            <a:r>
              <a:rPr lang="es" sz="1600" dirty="0" smtClean="0"/>
              <a:t/>
            </a:r>
            <a:br>
              <a:rPr lang="es" sz="1600" dirty="0" smtClean="0"/>
            </a:br>
            <a:r>
              <a:rPr lang="ru" sz="1600" b="1" i="0" dirty="0" smtClean="0">
                <a:solidFill>
                  <a:srgbClr val="FF99CC"/>
                </a:solidFill>
              </a:rPr>
              <a:t>ноцирецепторов</a:t>
            </a:r>
          </a:p>
          <a:p>
            <a:r>
              <a:rPr lang="ru" sz="1600" b="1" i="1" dirty="0" smtClean="0">
                <a:solidFill>
                  <a:srgbClr val="FF99CC"/>
                </a:solidFill>
              </a:rPr>
              <a:t>(периферическая </a:t>
            </a:r>
            <a:r>
              <a:rPr lang="es" sz="1600" dirty="0" smtClean="0"/>
              <a:t/>
            </a:r>
            <a:br>
              <a:rPr lang="es" sz="1600" dirty="0" smtClean="0"/>
            </a:br>
            <a:r>
              <a:rPr lang="ru" sz="1600" b="1" i="1" dirty="0" smtClean="0">
                <a:solidFill>
                  <a:srgbClr val="FF99CC"/>
                </a:solidFill>
              </a:rPr>
              <a:t>сенсибилизация) </a:t>
            </a:r>
          </a:p>
        </p:txBody>
      </p:sp>
      <p:sp>
        <p:nvSpPr>
          <p:cNvPr id="34" name="TextBox 33"/>
          <p:cNvSpPr txBox="1"/>
          <p:nvPr/>
        </p:nvSpPr>
        <p:spPr>
          <a:xfrm>
            <a:off x="6732239" y="1988840"/>
            <a:ext cx="1087927" cy="584775"/>
          </a:xfrm>
          <a:prstGeom prst="rect">
            <a:avLst/>
          </a:prstGeom>
          <a:noFill/>
        </p:spPr>
        <p:txBody>
          <a:bodyPr wrap="square" rtlCol="0">
            <a:spAutoFit/>
          </a:bodyPr>
          <a:lstStyle/>
          <a:p>
            <a:r>
              <a:rPr lang="ru" sz="1600" b="1" i="0" dirty="0" smtClean="0">
                <a:solidFill>
                  <a:srgbClr val="FFFFFF"/>
                </a:solidFill>
              </a:rPr>
              <a:t>Головной мозг</a:t>
            </a: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 name="Oval 1"/>
          <p:cNvSpPr/>
          <p:nvPr/>
        </p:nvSpPr>
        <p:spPr>
          <a:xfrm>
            <a:off x="1134744" y="33745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Oval 34"/>
          <p:cNvSpPr/>
          <p:nvPr/>
        </p:nvSpPr>
        <p:spPr>
          <a:xfrm>
            <a:off x="995519" y="359972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6" name="Oval 35"/>
          <p:cNvSpPr/>
          <p:nvPr/>
        </p:nvSpPr>
        <p:spPr>
          <a:xfrm>
            <a:off x="1097433" y="390207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Oval 36"/>
          <p:cNvSpPr/>
          <p:nvPr/>
        </p:nvSpPr>
        <p:spPr>
          <a:xfrm>
            <a:off x="1331640" y="36717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8" name="Oval 37"/>
          <p:cNvSpPr/>
          <p:nvPr/>
        </p:nvSpPr>
        <p:spPr>
          <a:xfrm>
            <a:off x="754251" y="39048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Oval 38"/>
          <p:cNvSpPr/>
          <p:nvPr/>
        </p:nvSpPr>
        <p:spPr>
          <a:xfrm>
            <a:off x="738445" y="35185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4" name="Straight Arrow Connector 3"/>
          <p:cNvCxnSpPr/>
          <p:nvPr/>
        </p:nvCxnSpPr>
        <p:spPr>
          <a:xfrm>
            <a:off x="988578" y="2876679"/>
            <a:ext cx="0" cy="4978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3"/>
          <p:cNvSpPr txBox="1">
            <a:spLocks noChangeArrowheads="1"/>
          </p:cNvSpPr>
          <p:nvPr/>
        </p:nvSpPr>
        <p:spPr bwMode="auto">
          <a:xfrm>
            <a:off x="827584" y="3429000"/>
            <a:ext cx="1451995" cy="738664"/>
          </a:xfrm>
          <a:prstGeom prst="rect">
            <a:avLst/>
          </a:prstGeom>
          <a:noFill/>
          <a:ln w="9525">
            <a:noFill/>
            <a:miter lim="800000"/>
            <a:headEnd/>
            <a:tailEnd/>
          </a:ln>
          <a:effectLst/>
        </p:spPr>
        <p:txBody>
          <a:bodyPr wrap="square">
            <a:spAutoFit/>
          </a:bodyPr>
          <a:lstStyle/>
          <a:p>
            <a:pPr algn="ctr">
              <a:defRPr/>
            </a:pPr>
            <a:r>
              <a:rPr lang="ru" sz="1400" b="1" i="0" dirty="0" smtClean="0">
                <a:solidFill>
                  <a:srgbClr val="FFFF00"/>
                </a:solidFill>
              </a:rPr>
              <a:t>Медиаторы воспаления </a:t>
            </a:r>
          </a:p>
        </p:txBody>
      </p:sp>
      <p:cxnSp>
        <p:nvCxnSpPr>
          <p:cNvPr id="45" name="Straight Arrow Connector 44"/>
          <p:cNvCxnSpPr/>
          <p:nvPr/>
        </p:nvCxnSpPr>
        <p:spPr>
          <a:xfrm>
            <a:off x="981041" y="4123917"/>
            <a:ext cx="0" cy="4978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76240" y="3905071"/>
            <a:ext cx="2255888" cy="1107996"/>
          </a:xfrm>
          <a:prstGeom prst="rect">
            <a:avLst/>
          </a:prstGeom>
          <a:noFill/>
        </p:spPr>
        <p:txBody>
          <a:bodyPr wrap="square" rtlCol="0">
            <a:spAutoFit/>
          </a:bodyPr>
          <a:lstStyle/>
          <a:p>
            <a:r>
              <a:rPr lang="ru" sz="1600" b="1" i="0" dirty="0" smtClean="0">
                <a:solidFill>
                  <a:srgbClr val="FF99CC"/>
                </a:solidFill>
              </a:rPr>
              <a:t>Измененная чувствительность </a:t>
            </a:r>
            <a:r>
              <a:rPr lang="es" sz="1600" dirty="0" smtClean="0"/>
              <a:t/>
            </a:r>
            <a:br>
              <a:rPr lang="es" sz="1600" dirty="0" smtClean="0"/>
            </a:br>
            <a:r>
              <a:rPr lang="ru" sz="1600" b="1" i="0" dirty="0" smtClean="0">
                <a:solidFill>
                  <a:srgbClr val="FF99CC"/>
                </a:solidFill>
              </a:rPr>
              <a:t>нейронов центральной нервной системы</a:t>
            </a:r>
            <a:r>
              <a:rPr lang="ru" b="0" i="0" dirty="0" smtClean="0"/>
              <a:t> </a:t>
            </a:r>
          </a:p>
          <a:p>
            <a:r>
              <a:rPr lang="ru" sz="1600" b="1" i="1" dirty="0" smtClean="0">
                <a:solidFill>
                  <a:srgbClr val="FF99CC"/>
                </a:solidFill>
              </a:rPr>
              <a:t>(Центральная сенсибилизация)</a:t>
            </a:r>
          </a:p>
        </p:txBody>
      </p:sp>
      <p:cxnSp>
        <p:nvCxnSpPr>
          <p:cNvPr id="47" name="Straight Arrow Connector 46"/>
          <p:cNvCxnSpPr/>
          <p:nvPr/>
        </p:nvCxnSpPr>
        <p:spPr>
          <a:xfrm>
            <a:off x="2987824" y="4797152"/>
            <a:ext cx="1440160" cy="82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209800" y="1663505"/>
            <a:ext cx="3802360" cy="3028521"/>
          </a:xfrm>
          <a:prstGeom prst="rect">
            <a:avLst/>
          </a:prstGeom>
        </p:spPr>
        <p:txBody>
          <a:bodyPr wrap="square">
            <a:spAutoFit/>
          </a:bodyPr>
          <a:lstStyle/>
          <a:p>
            <a:pPr defTabSz="815975" eaLnBrk="0" hangingPunct="0">
              <a:buClr>
                <a:srgbClr val="0191CD"/>
              </a:buClr>
            </a:pPr>
            <a:r>
              <a:rPr lang="ru" sz="1800" b="1" i="0" dirty="0" smtClean="0">
                <a:solidFill>
                  <a:srgbClr val="FF99CC"/>
                </a:solidFill>
              </a:rPr>
              <a:t>Варианты обезболивания</a:t>
            </a:r>
          </a:p>
          <a:p>
            <a:pPr marL="184150" indent="-184150" defTabSz="815975" eaLnBrk="0" hangingPunct="0">
              <a:buClr>
                <a:srgbClr val="0191CD"/>
              </a:buClr>
              <a:buFont typeface="Arial" pitchFamily="34" charset="0"/>
              <a:buChar char="•"/>
            </a:pPr>
            <a:r>
              <a:rPr lang="ru-RU" sz="1800" b="0" i="0" dirty="0" smtClean="0">
                <a:solidFill>
                  <a:srgbClr val="FF99CC"/>
                </a:solidFill>
              </a:rPr>
              <a:t>Парацетамол</a:t>
            </a:r>
            <a:endParaRPr lang="ru" sz="1800" b="0" i="0" dirty="0" smtClean="0">
              <a:solidFill>
                <a:srgbClr val="FF99CC"/>
              </a:solidFill>
            </a:endParaRPr>
          </a:p>
          <a:p>
            <a:pPr marL="184150" indent="-184150" defTabSz="815975" eaLnBrk="0" hangingPunct="0">
              <a:buClr>
                <a:srgbClr val="0191CD"/>
              </a:buClr>
              <a:buFont typeface="Arial" pitchFamily="34" charset="0"/>
              <a:buChar char="•"/>
            </a:pPr>
            <a:r>
              <a:rPr lang="ru" sz="1800" b="0" i="0" dirty="0" smtClean="0">
                <a:solidFill>
                  <a:srgbClr val="FF99CC"/>
                </a:solidFill>
              </a:rPr>
              <a:t>нсНПВС/коксибы</a:t>
            </a:r>
            <a:endParaRPr lang="ru" sz="1800" b="0" i="0" dirty="0" smtClean="0">
              <a:solidFill>
                <a:srgbClr val="FF99CC"/>
              </a:solidFill>
            </a:endParaRPr>
          </a:p>
          <a:p>
            <a:pPr marL="184150" indent="-184150" defTabSz="815975" eaLnBrk="0" hangingPunct="0">
              <a:buClr>
                <a:srgbClr val="0191CD"/>
              </a:buClr>
              <a:buFont typeface="Arial" pitchFamily="34" charset="0"/>
              <a:buChar char="•"/>
            </a:pPr>
            <a:r>
              <a:rPr lang="ru" sz="1800" b="0" i="0" dirty="0" smtClean="0">
                <a:solidFill>
                  <a:srgbClr val="FF99CC"/>
                </a:solidFill>
              </a:rPr>
              <a:t>Опиоиды</a:t>
            </a:r>
          </a:p>
          <a:p>
            <a:pPr marL="184150" indent="-184150" defTabSz="815975" eaLnBrk="0" hangingPunct="0">
              <a:buClr>
                <a:srgbClr val="0191CD"/>
              </a:buClr>
              <a:buFont typeface="Arial" pitchFamily="34" charset="0"/>
              <a:buChar char="•"/>
            </a:pPr>
            <a:r>
              <a:rPr lang="ru" sz="1800" b="0" i="0" dirty="0" smtClean="0">
                <a:solidFill>
                  <a:srgbClr val="FF99CC"/>
                </a:solidFill>
              </a:rPr>
              <a:t>Местные анестетики/блокаторы кальциевых каналов</a:t>
            </a:r>
          </a:p>
          <a:p>
            <a:pPr marL="184150" indent="-184150" defTabSz="815975" eaLnBrk="0" hangingPunct="0">
              <a:buClr>
                <a:srgbClr val="0191CD"/>
              </a:buClr>
              <a:buFont typeface="Arial" pitchFamily="34" charset="0"/>
              <a:buChar char="•"/>
            </a:pPr>
            <a:r>
              <a:rPr lang="ru" sz="1800" b="0" i="0" dirty="0" smtClean="0">
                <a:solidFill>
                  <a:srgbClr val="FF99CC"/>
                </a:solidFill>
              </a:rPr>
              <a:t>Триптаны (при мигрени)</a:t>
            </a:r>
          </a:p>
          <a:p>
            <a:pPr marL="285750" indent="-285750" defTabSz="815975" eaLnBrk="0" hangingPunct="0">
              <a:spcAft>
                <a:spcPct val="30000"/>
              </a:spcAft>
              <a:buClr>
                <a:srgbClr val="0191CD"/>
              </a:buClr>
              <a:buFont typeface="Arial" pitchFamily="34" charset="0"/>
              <a:buChar char="•"/>
            </a:pPr>
            <a:endParaRPr lang="en-US" dirty="0" smtClean="0">
              <a:solidFill>
                <a:srgbClr val="FF0000"/>
              </a:solidFill>
            </a:endParaRPr>
          </a:p>
          <a:p>
            <a:pPr marL="285750" indent="-285750" defTabSz="815975" eaLnBrk="0" hangingPunct="0">
              <a:spcAft>
                <a:spcPct val="30000"/>
              </a:spcAft>
              <a:buClr>
                <a:srgbClr val="0191CD"/>
              </a:buClr>
              <a:buFont typeface="Arial" pitchFamily="34" charset="0"/>
              <a:buChar char="•"/>
            </a:pPr>
            <a:endParaRPr lang="en-US" u="sng" dirty="0" smtClean="0">
              <a:solidFill>
                <a:srgbClr val="C03932">
                  <a:lumMod val="40000"/>
                  <a:lumOff val="60000"/>
                </a:srgbClr>
              </a:solidFill>
            </a:endParaRPr>
          </a:p>
          <a:p>
            <a:pPr defTabSz="815975" eaLnBrk="0" hangingPunct="0">
              <a:spcAft>
                <a:spcPct val="30000"/>
              </a:spcAft>
              <a:buClr>
                <a:srgbClr val="0191CD"/>
              </a:buClr>
            </a:pPr>
            <a:endParaRPr lang="en-US" b="1" u="sng" dirty="0" smtClean="0">
              <a:solidFill>
                <a:srgbClr val="C03932"/>
              </a:solidFill>
            </a:endParaRPr>
          </a:p>
        </p:txBody>
      </p:sp>
      <p:sp>
        <p:nvSpPr>
          <p:cNvPr id="40" name="Rectangle 39"/>
          <p:cNvSpPr/>
          <p:nvPr/>
        </p:nvSpPr>
        <p:spPr>
          <a:xfrm>
            <a:off x="179512" y="6434038"/>
            <a:ext cx="8067850" cy="430887"/>
          </a:xfrm>
          <a:prstGeom prst="rect">
            <a:avLst/>
          </a:prstGeom>
        </p:spPr>
        <p:txBody>
          <a:bodyPr wrap="none">
            <a:spAutoFit/>
          </a:bodyPr>
          <a:lstStyle/>
          <a:p>
            <a:r>
              <a:rPr lang="ru" sz="1200" b="1" i="0" dirty="0" smtClean="0">
                <a:solidFill>
                  <a:srgbClr val="002060"/>
                </a:solidFill>
              </a:rPr>
              <a:t>Коксибы </a:t>
            </a:r>
            <a:r>
              <a:rPr lang="ru" sz="1200" b="1" i="0" dirty="0" smtClean="0">
                <a:solidFill>
                  <a:srgbClr val="002060"/>
                </a:solidFill>
              </a:rPr>
              <a:t>- ингибиторы </a:t>
            </a:r>
            <a:r>
              <a:rPr lang="ru" sz="1200" b="1" i="0" dirty="0" smtClean="0">
                <a:solidFill>
                  <a:srgbClr val="002060"/>
                </a:solidFill>
              </a:rPr>
              <a:t>циклооксигеназы-2; </a:t>
            </a:r>
            <a:r>
              <a:rPr lang="ru" sz="1200" b="1" i="0" dirty="0" smtClean="0">
                <a:solidFill>
                  <a:srgbClr val="002060"/>
                </a:solidFill>
              </a:rPr>
              <a:t>нсНПВС </a:t>
            </a:r>
            <a:r>
              <a:rPr lang="ru" sz="1200" b="1" dirty="0" smtClean="0">
                <a:solidFill>
                  <a:srgbClr val="002060"/>
                </a:solidFill>
              </a:rPr>
              <a:t>–</a:t>
            </a:r>
            <a:r>
              <a:rPr lang="ru" sz="1200" b="1" i="0" dirty="0" smtClean="0">
                <a:solidFill>
                  <a:srgbClr val="002060"/>
                </a:solidFill>
              </a:rPr>
              <a:t> неселективные нестероидные </a:t>
            </a:r>
            <a:r>
              <a:rPr lang="ru" sz="1200" b="1" i="0" dirty="0" smtClean="0">
                <a:solidFill>
                  <a:srgbClr val="002060"/>
                </a:solidFill>
              </a:rPr>
              <a:t>противовоспалительные средства</a:t>
            </a:r>
          </a:p>
          <a:p>
            <a:r>
              <a:rPr lang="ru" sz="1000" b="0" i="0" dirty="0" smtClean="0">
                <a:solidFill>
                  <a:srgbClr val="002060"/>
                </a:solidFill>
              </a:rPr>
              <a:t>Scholz J, Woolf CJ. </a:t>
            </a:r>
            <a:r>
              <a:rPr lang="ru" sz="1000" b="0" i="1" dirty="0" smtClean="0">
                <a:solidFill>
                  <a:srgbClr val="002060"/>
                </a:solidFill>
              </a:rPr>
              <a:t>Nat Neurosci</a:t>
            </a:r>
            <a:r>
              <a:rPr lang="ru" sz="1000" b="0" i="0" dirty="0" smtClean="0">
                <a:solidFill>
                  <a:srgbClr val="002060"/>
                </a:solidFill>
              </a:rPr>
              <a:t> 2002; 5(Suppl):1062-7.</a:t>
            </a:r>
          </a:p>
        </p:txBody>
      </p:sp>
      <p:sp>
        <p:nvSpPr>
          <p:cNvPr id="41"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33</a:t>
            </a:fld>
            <a:endParaRPr lang="en-CA" dirty="0">
              <a:solidFill>
                <a:prstClr val="black"/>
              </a:solidFill>
            </a:endParaRPr>
          </a:p>
        </p:txBody>
      </p:sp>
      <p:sp>
        <p:nvSpPr>
          <p:cNvPr id="42" name="Text Box 25"/>
          <p:cNvSpPr txBox="1">
            <a:spLocks noChangeArrowheads="1"/>
          </p:cNvSpPr>
          <p:nvPr/>
        </p:nvSpPr>
        <p:spPr bwMode="auto">
          <a:xfrm>
            <a:off x="5796136" y="3505200"/>
            <a:ext cx="1050223" cy="523220"/>
          </a:xfrm>
          <a:prstGeom prst="rect">
            <a:avLst/>
          </a:prstGeom>
          <a:noFill/>
          <a:ln w="9525">
            <a:noFill/>
            <a:miter lim="800000"/>
            <a:headEnd/>
            <a:tailEnd/>
          </a:ln>
          <a:effectLst/>
        </p:spPr>
        <p:txBody>
          <a:bodyPr wrap="none">
            <a:spAutoFit/>
          </a:bodyPr>
          <a:lstStyle/>
          <a:p>
            <a:pPr algn="ctr" eaLnBrk="0" hangingPunct="0">
              <a:defRPr/>
            </a:pPr>
            <a:r>
              <a:rPr lang="ru" sz="1400" b="1" i="0" dirty="0" smtClean="0">
                <a:solidFill>
                  <a:srgbClr val="00B050"/>
                </a:solidFill>
              </a:rPr>
              <a:t>Нисходящая</a:t>
            </a:r>
            <a:r>
              <a:rPr lang="es" sz="1400" dirty="0" smtClean="0"/>
              <a:t/>
            </a:r>
            <a:br>
              <a:rPr lang="es" sz="1400" dirty="0" smtClean="0"/>
            </a:br>
            <a:r>
              <a:rPr lang="ru" sz="1400" b="1" i="0" dirty="0" smtClean="0">
                <a:solidFill>
                  <a:srgbClr val="00B050"/>
                </a:solidFill>
              </a:rPr>
              <a:t>модуляция</a:t>
            </a:r>
          </a:p>
        </p:txBody>
      </p:sp>
      <p:sp>
        <p:nvSpPr>
          <p:cNvPr id="43" name="Text Box 26"/>
          <p:cNvSpPr txBox="1">
            <a:spLocks noChangeArrowheads="1"/>
          </p:cNvSpPr>
          <p:nvPr/>
        </p:nvSpPr>
        <p:spPr bwMode="auto">
          <a:xfrm>
            <a:off x="7097041" y="4191000"/>
            <a:ext cx="1201419" cy="523220"/>
          </a:xfrm>
          <a:prstGeom prst="rect">
            <a:avLst/>
          </a:prstGeom>
          <a:noFill/>
          <a:ln w="9525">
            <a:noFill/>
            <a:miter lim="800000"/>
            <a:headEnd/>
            <a:tailEnd/>
          </a:ln>
          <a:effectLst/>
        </p:spPr>
        <p:txBody>
          <a:bodyPr wrap="none">
            <a:spAutoFit/>
          </a:bodyPr>
          <a:lstStyle/>
          <a:p>
            <a:pPr algn="ctr" eaLnBrk="0" hangingPunct="0">
              <a:defRPr/>
            </a:pPr>
            <a:r>
              <a:rPr lang="ru" sz="1400" b="1" i="0" dirty="0" smtClean="0">
                <a:solidFill>
                  <a:srgbClr val="FF0000"/>
                </a:solidFill>
              </a:rPr>
              <a:t>Восходящий </a:t>
            </a:r>
            <a:r>
              <a:rPr lang="es" sz="1400" dirty="0" smtClean="0"/>
              <a:t/>
            </a:r>
            <a:br>
              <a:rPr lang="es" sz="1400" dirty="0" smtClean="0"/>
            </a:br>
            <a:r>
              <a:rPr lang="ru" sz="1400" b="1" i="0" dirty="0" smtClean="0">
                <a:solidFill>
                  <a:srgbClr val="FF0000"/>
                </a:solidFill>
              </a:rPr>
              <a:t>поток</a:t>
            </a:r>
            <a:endParaRPr lang="ru" sz="1400" b="1" i="0" dirty="0" smtClean="0">
              <a:solidFill>
                <a:srgbClr val="FF0000"/>
              </a:solidFill>
            </a:endParaRPr>
          </a:p>
        </p:txBody>
      </p:sp>
    </p:spTree>
    <p:extLst>
      <p:ext uri="{BB962C8B-B14F-4D97-AF65-F5344CB8AC3E}">
        <p14:creationId xmlns:p14="http://schemas.microsoft.com/office/powerpoint/2010/main" xmlns="" val="183073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0" presetClass="entr" presetSubtype="0" fill="hold" grpId="0" nodeType="withEffect">
                                  <p:stCondLst>
                                    <p:cond delay="4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200"/>
                                        <p:tgtEl>
                                          <p:spTgt spid="42"/>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112" grpId="0" animBg="1"/>
      <p:bldP spid="2178112" grpId="1" animBg="1"/>
      <p:bldP spid="2178113" grpId="0" animBg="1"/>
      <p:bldP spid="2178113" grpId="1" animBg="1"/>
      <p:bldP spid="2178116" grpId="0"/>
      <p:bldP spid="48" grpId="0"/>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4"/>
          <p:cNvSpPr>
            <a:spLocks noGrp="1"/>
          </p:cNvSpPr>
          <p:nvPr>
            <p:ph type="title"/>
          </p:nvPr>
        </p:nvSpPr>
        <p:spPr/>
        <p:txBody>
          <a:bodyPr>
            <a:noAutofit/>
          </a:bodyPr>
          <a:lstStyle/>
          <a:p>
            <a:r>
              <a:rPr lang="ru" sz="3600" b="0" i="0" dirty="0" smtClean="0">
                <a:solidFill>
                  <a:srgbClr val="002060"/>
                </a:solidFill>
              </a:rPr>
              <a:t>Применение Парацетамола </a:t>
            </a:r>
            <a:r>
              <a:rPr lang="es" sz="3600" dirty="0" smtClean="0"/>
              <a:t/>
            </a:r>
            <a:br>
              <a:rPr lang="es" sz="3600" dirty="0" smtClean="0"/>
            </a:br>
            <a:r>
              <a:rPr lang="ru" sz="3600" b="0" i="0" dirty="0" smtClean="0">
                <a:solidFill>
                  <a:srgbClr val="002060"/>
                </a:solidFill>
              </a:rPr>
              <a:t>для лечения </a:t>
            </a:r>
            <a:r>
              <a:rPr lang="ru" sz="3600" b="0" i="0" dirty="0" smtClean="0">
                <a:solidFill>
                  <a:srgbClr val="002060"/>
                </a:solidFill>
              </a:rPr>
              <a:t>БНС</a:t>
            </a:r>
            <a:endParaRPr lang="ru" sz="3600" b="0" i="0" dirty="0" smtClean="0">
              <a:solidFill>
                <a:srgbClr val="002060"/>
              </a:solidFill>
            </a:endParaRPr>
          </a:p>
        </p:txBody>
      </p:sp>
      <p:sp>
        <p:nvSpPr>
          <p:cNvPr id="149508" name="Rectangle 6"/>
          <p:cNvSpPr>
            <a:spLocks noChangeArrowheads="1"/>
          </p:cNvSpPr>
          <p:nvPr/>
        </p:nvSpPr>
        <p:spPr bwMode="auto">
          <a:xfrm>
            <a:off x="235950" y="6320167"/>
            <a:ext cx="786444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rIns="0" bIns="0" anchor="b">
            <a:spAutoFit/>
          </a:bodyPr>
          <a:lstStyle/>
          <a:p>
            <a:pPr marL="0" lvl="4"/>
            <a:r>
              <a:rPr lang="ru" sz="1200" b="1" i="0" dirty="0" smtClean="0">
                <a:solidFill>
                  <a:srgbClr val="002060"/>
                </a:solidFill>
              </a:rPr>
              <a:t>Коксибы </a:t>
            </a:r>
            <a:r>
              <a:rPr lang="ru" sz="1200" b="1" dirty="0" smtClean="0">
                <a:solidFill>
                  <a:srgbClr val="002060"/>
                </a:solidFill>
              </a:rPr>
              <a:t>-</a:t>
            </a:r>
            <a:r>
              <a:rPr lang="ru" sz="1200" b="1" i="0" dirty="0" smtClean="0">
                <a:solidFill>
                  <a:srgbClr val="002060"/>
                </a:solidFill>
              </a:rPr>
              <a:t> </a:t>
            </a:r>
            <a:r>
              <a:rPr lang="ru" sz="1200" b="1" i="0" dirty="0" smtClean="0">
                <a:solidFill>
                  <a:srgbClr val="002060"/>
                </a:solidFill>
              </a:rPr>
              <a:t>ингибиторы циклооксигеназы-2; </a:t>
            </a:r>
            <a:r>
              <a:rPr lang="ru" sz="1200" b="1" i="0" dirty="0" smtClean="0">
                <a:solidFill>
                  <a:srgbClr val="002060"/>
                </a:solidFill>
              </a:rPr>
              <a:t>НПВС </a:t>
            </a:r>
            <a:r>
              <a:rPr lang="ru" sz="1200" b="1" dirty="0" smtClean="0">
                <a:solidFill>
                  <a:srgbClr val="002060"/>
                </a:solidFill>
              </a:rPr>
              <a:t>-</a:t>
            </a:r>
            <a:r>
              <a:rPr lang="ru" sz="1200" b="1" i="0" dirty="0" smtClean="0">
                <a:solidFill>
                  <a:srgbClr val="002060"/>
                </a:solidFill>
              </a:rPr>
              <a:t> нестероидные </a:t>
            </a:r>
            <a:r>
              <a:rPr lang="ru" sz="1200" b="1" i="0" dirty="0" smtClean="0">
                <a:solidFill>
                  <a:srgbClr val="002060"/>
                </a:solidFill>
              </a:rPr>
              <a:t>противовоспалительные средства</a:t>
            </a:r>
          </a:p>
          <a:p>
            <a:pPr marL="0" lvl="4"/>
            <a:r>
              <a:rPr lang="ru" sz="1000" b="0" i="0" dirty="0" smtClean="0">
                <a:solidFill>
                  <a:srgbClr val="002060"/>
                </a:solidFill>
              </a:rPr>
              <a:t>Chou R </a:t>
            </a:r>
            <a:r>
              <a:rPr lang="ru" sz="1000" b="0" i="1" dirty="0" smtClean="0">
                <a:solidFill>
                  <a:srgbClr val="002060"/>
                </a:solidFill>
              </a:rPr>
              <a:t>et al. Ann Intern Med </a:t>
            </a:r>
            <a:r>
              <a:rPr lang="ru" sz="1000" b="0" i="0" dirty="0" smtClean="0">
                <a:solidFill>
                  <a:srgbClr val="002060"/>
                </a:solidFill>
              </a:rPr>
              <a:t>2007; 147(7):505-14; Lee C </a:t>
            </a:r>
            <a:r>
              <a:rPr lang="ru" sz="1000" b="0" i="1" dirty="0" smtClean="0">
                <a:solidFill>
                  <a:srgbClr val="002060"/>
                </a:solidFill>
              </a:rPr>
              <a:t>et al. Arthritis Rheum </a:t>
            </a:r>
            <a:r>
              <a:rPr lang="ru" sz="1000" b="0" i="0" dirty="0" smtClean="0">
                <a:solidFill>
                  <a:srgbClr val="002060"/>
                </a:solidFill>
              </a:rPr>
              <a:t>2004; 51(5):746-54; Lee J </a:t>
            </a:r>
            <a:r>
              <a:rPr lang="ru" sz="1000" b="0" i="1" dirty="0" smtClean="0">
                <a:solidFill>
                  <a:srgbClr val="002060"/>
                </a:solidFill>
              </a:rPr>
              <a:t>et al. Br J Anaesth</a:t>
            </a:r>
            <a:r>
              <a:rPr lang="ru" sz="1000" b="0" i="0" dirty="0" smtClean="0">
                <a:solidFill>
                  <a:srgbClr val="002060"/>
                </a:solidFill>
              </a:rPr>
              <a:t> 2013; 111(1):112-20; Mattia A, Coluzzi F. </a:t>
            </a:r>
            <a:r>
              <a:rPr lang="ru" sz="1000" b="0" i="1" dirty="0" smtClean="0">
                <a:solidFill>
                  <a:srgbClr val="002060"/>
                </a:solidFill>
              </a:rPr>
              <a:t>Minerva Anestesiol</a:t>
            </a:r>
            <a:r>
              <a:rPr lang="ru" sz="1000" b="0" i="0" dirty="0" smtClean="0">
                <a:solidFill>
                  <a:srgbClr val="002060"/>
                </a:solidFill>
              </a:rPr>
              <a:t> 2009; 75(11):644-53; Watkins PB </a:t>
            </a:r>
            <a:r>
              <a:rPr lang="ru" sz="1000" b="0" i="1" dirty="0" smtClean="0">
                <a:solidFill>
                  <a:srgbClr val="002060"/>
                </a:solidFill>
              </a:rPr>
              <a:t>et al. JAMA</a:t>
            </a:r>
            <a:r>
              <a:rPr lang="ru" sz="1000" b="0" i="0" dirty="0" smtClean="0">
                <a:solidFill>
                  <a:srgbClr val="002060"/>
                </a:solidFill>
              </a:rPr>
              <a:t> 2006; 296(1):87-93.</a:t>
            </a:r>
          </a:p>
        </p:txBody>
      </p:sp>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34</a:t>
            </a:fld>
            <a:endParaRPr lang="en-CA"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936608653"/>
              </p:ext>
            </p:extLst>
          </p:nvPr>
        </p:nvGraphicFramePr>
        <p:xfrm>
          <a:off x="235950" y="1844824"/>
          <a:ext cx="8640000" cy="2645505"/>
        </p:xfrm>
        <a:graphic>
          <a:graphicData uri="http://schemas.openxmlformats.org/drawingml/2006/table">
            <a:tbl>
              <a:tblPr firstRow="1" bandRow="1">
                <a:tableStyleId>{5C22544A-7EE6-4342-B048-85BDC9FD1C3A}</a:tableStyleId>
              </a:tblPr>
              <a:tblGrid>
                <a:gridCol w="3255930"/>
                <a:gridCol w="2952328"/>
                <a:gridCol w="2431742"/>
              </a:tblGrid>
              <a:tr h="481425">
                <a:tc>
                  <a:txBody>
                    <a:bodyPr/>
                    <a:lstStyle/>
                    <a:p>
                      <a:pPr algn="ctr"/>
                      <a:r>
                        <a:rPr lang="ru" sz="1800" b="1" i="0" dirty="0" smtClean="0">
                          <a:solidFill>
                            <a:srgbClr val="FFFFFF"/>
                          </a:solidFill>
                        </a:rPr>
                        <a:t>Эффективность</a:t>
                      </a:r>
                    </a:p>
                  </a:txBody>
                  <a:tcPr anchor="ctr"/>
                </a:tc>
                <a:tc>
                  <a:txBody>
                    <a:bodyPr/>
                    <a:lstStyle/>
                    <a:p>
                      <a:pPr marL="0" lvl="0" indent="0" algn="ctr" defTabSz="914400" rtl="0" eaLnBrk="1" latinLnBrk="0" hangingPunct="1">
                        <a:buFont typeface="Arial" pitchFamily="34" charset="0"/>
                        <a:buNone/>
                      </a:pPr>
                      <a:r>
                        <a:rPr lang="ru" sz="1800" b="1" i="0" dirty="0" smtClean="0">
                          <a:solidFill>
                            <a:srgbClr val="FFFFFF"/>
                          </a:solidFill>
                        </a:rPr>
                        <a:t>Безопасность</a:t>
                      </a:r>
                    </a:p>
                  </a:txBody>
                  <a:tcPr anchor="ctr"/>
                </a:tc>
                <a:tc>
                  <a:txBody>
                    <a:bodyPr/>
                    <a:lstStyle/>
                    <a:p>
                      <a:pPr algn="ctr"/>
                      <a:r>
                        <a:rPr lang="ru" sz="1800" b="1" i="0" dirty="0" smtClean="0">
                          <a:solidFill>
                            <a:srgbClr val="FFFFFF"/>
                          </a:solidFill>
                        </a:rPr>
                        <a:t>Механизм действия</a:t>
                      </a:r>
                    </a:p>
                  </a:txBody>
                  <a:tcPr anchor="ctr"/>
                </a:tc>
              </a:tr>
              <a:tr h="2110863">
                <a:tc>
                  <a:txBody>
                    <a:bodyPr/>
                    <a:lstStyle/>
                    <a:p>
                      <a:pPr marL="171450" lvl="0" indent="-171450" algn="l">
                        <a:spcBef>
                          <a:spcPts val="1200"/>
                        </a:spcBef>
                        <a:buFont typeface="Arial" pitchFamily="34" charset="0"/>
                        <a:buChar char="•"/>
                      </a:pPr>
                      <a:r>
                        <a:rPr lang="ru" sz="1800" b="0" i="0" dirty="0" smtClean="0">
                          <a:solidFill>
                            <a:srgbClr val="000000"/>
                          </a:solidFill>
                        </a:rPr>
                        <a:t>Эффективный </a:t>
                      </a:r>
                    </a:p>
                    <a:p>
                      <a:pPr marL="171450" lvl="0" indent="-171450" algn="l">
                        <a:spcBef>
                          <a:spcPts val="1200"/>
                        </a:spcBef>
                        <a:buFont typeface="Arial" pitchFamily="34" charset="0"/>
                        <a:buChar char="•"/>
                      </a:pPr>
                      <a:r>
                        <a:rPr lang="ru" sz="1800" b="0" i="0" dirty="0" smtClean="0">
                          <a:solidFill>
                            <a:srgbClr val="000000"/>
                          </a:solidFill>
                        </a:rPr>
                        <a:t>Эффективность улучшена путем дополнительного </a:t>
                      </a:r>
                      <a:r>
                        <a:rPr lang="ru" sz="1800" b="0" i="0" dirty="0" smtClean="0">
                          <a:solidFill>
                            <a:srgbClr val="000000"/>
                          </a:solidFill>
                        </a:rPr>
                        <a:t>лечения нсНПВС </a:t>
                      </a:r>
                      <a:r>
                        <a:rPr lang="ru" sz="1800" b="0" i="0" dirty="0" smtClean="0">
                          <a:solidFill>
                            <a:srgbClr val="000000"/>
                          </a:solidFill>
                        </a:rPr>
                        <a:t>или коксибами</a:t>
                      </a:r>
                    </a:p>
                  </a:txBody>
                  <a:tcPr/>
                </a:tc>
                <a:tc>
                  <a:txBody>
                    <a:bodyPr/>
                    <a:lstStyle/>
                    <a:p>
                      <a:pPr marL="171450" lvl="0" indent="-171450" algn="l" defTabSz="914400" rtl="0" eaLnBrk="1" latinLnBrk="0" hangingPunct="1">
                        <a:spcBef>
                          <a:spcPts val="1200"/>
                        </a:spcBef>
                        <a:buFont typeface="Arial" pitchFamily="34" charset="0"/>
                        <a:buChar char="•"/>
                      </a:pPr>
                      <a:r>
                        <a:rPr lang="ru" sz="1800" b="0" i="0" dirty="0" smtClean="0">
                          <a:solidFill>
                            <a:srgbClr val="000000"/>
                          </a:solidFill>
                        </a:rPr>
                        <a:t>Благоприятный профиль безопасности и низкая стоимость</a:t>
                      </a:r>
                    </a:p>
                    <a:p>
                      <a:pPr marL="171450" lvl="0" indent="-171450" algn="l" defTabSz="914400" rtl="0" eaLnBrk="1" latinLnBrk="0" hangingPunct="1">
                        <a:spcBef>
                          <a:spcPts val="1200"/>
                        </a:spcBef>
                        <a:buFont typeface="Arial" pitchFamily="34" charset="0"/>
                        <a:buChar char="•"/>
                      </a:pPr>
                      <a:r>
                        <a:rPr lang="ru" sz="1800" b="0" i="0" dirty="0" smtClean="0">
                          <a:solidFill>
                            <a:srgbClr val="000000"/>
                          </a:solidFill>
                        </a:rPr>
                        <a:t>Может вызвать повреждение печени в дозах, превышающих 4 г/сутки</a:t>
                      </a:r>
                    </a:p>
                  </a:txBody>
                  <a:tcPr/>
                </a:tc>
                <a:tc>
                  <a:txBody>
                    <a:bodyPr/>
                    <a:lstStyle/>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lang="ru" sz="1800" b="0" i="0" dirty="0" smtClean="0">
                          <a:solidFill>
                            <a:srgbClr val="000000"/>
                          </a:solidFill>
                        </a:rPr>
                        <a:t>Неясный</a:t>
                      </a:r>
                    </a:p>
                  </a:txBody>
                  <a:tcPr/>
                </a:tc>
              </a:tr>
            </a:tbl>
          </a:graphicData>
        </a:graphic>
      </p:graphicFrame>
      <p:sp>
        <p:nvSpPr>
          <p:cNvPr id="3" name="Rounded Rectangle 2"/>
          <p:cNvSpPr/>
          <p:nvPr/>
        </p:nvSpPr>
        <p:spPr>
          <a:xfrm>
            <a:off x="467544" y="4977172"/>
            <a:ext cx="82809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2000" b="1" i="0" dirty="0" smtClean="0">
                <a:solidFill>
                  <a:srgbClr val="FFFFFF"/>
                </a:solidFill>
              </a:rPr>
              <a:t>Парацетамол это препарат первой линии терапии при </a:t>
            </a:r>
            <a:r>
              <a:rPr lang="ru" sz="2000" b="1" i="0" dirty="0" smtClean="0">
                <a:solidFill>
                  <a:srgbClr val="FFFFFF"/>
                </a:solidFill>
              </a:rPr>
              <a:t>острой </a:t>
            </a:r>
            <a:r>
              <a:rPr lang="ru" sz="2000" b="1" i="0" dirty="0" smtClean="0">
                <a:solidFill>
                  <a:srgbClr val="FFFFFF"/>
                </a:solidFill>
              </a:rPr>
              <a:t>и </a:t>
            </a:r>
            <a:r>
              <a:rPr lang="ru" sz="2000" b="1" i="0" dirty="0" smtClean="0">
                <a:solidFill>
                  <a:srgbClr val="FFFFFF"/>
                </a:solidFill>
              </a:rPr>
              <a:t>хронической БНС.</a:t>
            </a:r>
            <a:endParaRPr lang="ru" sz="2000" b="1" i="0" dirty="0" smtClean="0">
              <a:solidFill>
                <a:srgbClr val="FFFFFF"/>
              </a:solidFill>
            </a:endParaRPr>
          </a:p>
        </p:txBody>
      </p:sp>
    </p:spTree>
    <p:extLst>
      <p:ext uri="{BB962C8B-B14F-4D97-AF65-F5344CB8AC3E}">
        <p14:creationId xmlns:p14="http://schemas.microsoft.com/office/powerpoint/2010/main" xmlns="" val="105528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35</a:t>
            </a:fld>
            <a:endParaRPr lang="en-CA" dirty="0">
              <a:solidFill>
                <a:prstClr val="black"/>
              </a:solidFill>
            </a:endParaRPr>
          </a:p>
        </p:txBody>
      </p:sp>
      <p:sp>
        <p:nvSpPr>
          <p:cNvPr id="153602" name="Title 6"/>
          <p:cNvSpPr>
            <a:spLocks noGrp="1"/>
          </p:cNvSpPr>
          <p:nvPr>
            <p:ph type="title" idx="4294967295"/>
          </p:nvPr>
        </p:nvSpPr>
        <p:spPr>
          <a:xfrm>
            <a:off x="457200" y="44450"/>
            <a:ext cx="8229600" cy="1143000"/>
          </a:xfrm>
        </p:spPr>
        <p:txBody>
          <a:bodyPr>
            <a:noAutofit/>
          </a:bodyPr>
          <a:lstStyle/>
          <a:p>
            <a:r>
              <a:rPr lang="ru" sz="4000" b="0" i="0" dirty="0" smtClean="0">
                <a:solidFill>
                  <a:srgbClr val="002060"/>
                </a:solidFill>
              </a:rPr>
              <a:t>Применение нсНПВС/коксибов для лечения </a:t>
            </a:r>
            <a:r>
              <a:rPr lang="ru" sz="4000" dirty="0" smtClean="0"/>
              <a:t>БНС</a:t>
            </a:r>
            <a:endParaRPr lang="ru" sz="4000" b="0" i="0" dirty="0" smtClean="0">
              <a:solidFill>
                <a:srgbClr val="002060"/>
              </a:solidFill>
            </a:endParaRPr>
          </a:p>
        </p:txBody>
      </p:sp>
      <p:sp>
        <p:nvSpPr>
          <p:cNvPr id="153604" name="Text Box 4"/>
          <p:cNvSpPr txBox="1">
            <a:spLocks noChangeArrowheads="1"/>
          </p:cNvSpPr>
          <p:nvPr/>
        </p:nvSpPr>
        <p:spPr bwMode="auto">
          <a:xfrm>
            <a:off x="4953000" y="5943600"/>
            <a:ext cx="4953000"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s-MX" b="1" dirty="0">
              <a:solidFill>
                <a:prstClr val="black"/>
              </a:solidFill>
              <a:latin typeface="Calibri" pitchFamily="34" charset="0"/>
              <a:cs typeface="Arial" pitchFamily="34" charset="0"/>
            </a:endParaRPr>
          </a:p>
          <a:p>
            <a:pPr>
              <a:spcBef>
                <a:spcPct val="50000"/>
              </a:spcBef>
            </a:pPr>
            <a:endParaRPr lang="es-ES" b="1" dirty="0">
              <a:solidFill>
                <a:prstClr val="black"/>
              </a:solidFill>
              <a:latin typeface="Calibri" pitchFamily="34" charset="0"/>
              <a:cs typeface="Arial" pitchFamily="34" charset="0"/>
            </a:endParaRPr>
          </a:p>
        </p:txBody>
      </p:sp>
      <p:sp>
        <p:nvSpPr>
          <p:cNvPr id="153605" name="Rectangle 8"/>
          <p:cNvSpPr>
            <a:spLocks noChangeArrowheads="1"/>
          </p:cNvSpPr>
          <p:nvPr/>
        </p:nvSpPr>
        <p:spPr bwMode="auto">
          <a:xfrm>
            <a:off x="35496" y="6358235"/>
            <a:ext cx="81369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rIns="0" bIns="0" anchor="b">
            <a:spAutoFit/>
          </a:bodyPr>
          <a:lstStyle/>
          <a:p>
            <a:pPr marL="0" lvl="4"/>
            <a:r>
              <a:rPr lang="ru" sz="1200" b="1" i="0" dirty="0" smtClean="0">
                <a:solidFill>
                  <a:srgbClr val="002060"/>
                </a:solidFill>
              </a:rPr>
              <a:t>Коксибы </a:t>
            </a:r>
            <a:r>
              <a:rPr lang="ru" sz="1200" b="1" dirty="0" smtClean="0">
                <a:solidFill>
                  <a:srgbClr val="002060"/>
                </a:solidFill>
              </a:rPr>
              <a:t>- </a:t>
            </a:r>
            <a:r>
              <a:rPr lang="ru" sz="1200" b="1" i="0" dirty="0" smtClean="0">
                <a:solidFill>
                  <a:srgbClr val="002060"/>
                </a:solidFill>
              </a:rPr>
              <a:t> </a:t>
            </a:r>
            <a:r>
              <a:rPr lang="ru" sz="1200" b="1" i="0" dirty="0" smtClean="0">
                <a:solidFill>
                  <a:srgbClr val="002060"/>
                </a:solidFill>
              </a:rPr>
              <a:t>ингибиторы циклооксигеназы-2; нсНПВС = неселективные нестероидные противовоспалительные средства; </a:t>
            </a:r>
          </a:p>
          <a:p>
            <a:pPr marL="0" lvl="4"/>
            <a:r>
              <a:rPr lang="ru" sz="900" b="0" i="0" dirty="0" smtClean="0">
                <a:solidFill>
                  <a:srgbClr val="002060"/>
                </a:solidFill>
              </a:rPr>
              <a:t>Chou R </a:t>
            </a:r>
            <a:r>
              <a:rPr lang="ru" sz="900" b="0" i="1" dirty="0" smtClean="0">
                <a:solidFill>
                  <a:srgbClr val="002060"/>
                </a:solidFill>
              </a:rPr>
              <a:t>et al. Ann Intern Med </a:t>
            </a:r>
            <a:r>
              <a:rPr lang="ru" sz="900" b="0" i="0" dirty="0" smtClean="0">
                <a:solidFill>
                  <a:srgbClr val="002060"/>
                </a:solidFill>
              </a:rPr>
              <a:t>2007; 147(7):505-14; Lee J </a:t>
            </a:r>
            <a:r>
              <a:rPr lang="ru" sz="900" b="0" i="1" dirty="0" smtClean="0">
                <a:solidFill>
                  <a:srgbClr val="002060"/>
                </a:solidFill>
              </a:rPr>
              <a:t>et al</a:t>
            </a:r>
            <a:r>
              <a:rPr lang="ru" sz="900" b="0" i="0" dirty="0" smtClean="0">
                <a:solidFill>
                  <a:srgbClr val="002060"/>
                </a:solidFill>
              </a:rPr>
              <a:t>. </a:t>
            </a:r>
            <a:r>
              <a:rPr lang="ru" sz="900" b="0" i="1" dirty="0" smtClean="0">
                <a:solidFill>
                  <a:srgbClr val="002060"/>
                </a:solidFill>
              </a:rPr>
              <a:t>Br J Anaesth</a:t>
            </a:r>
            <a:r>
              <a:rPr lang="ru" sz="900" b="0" i="0" dirty="0" smtClean="0">
                <a:solidFill>
                  <a:srgbClr val="002060"/>
                </a:solidFill>
              </a:rPr>
              <a:t> 2013; 111(1):112-20; Schnitzer TJ </a:t>
            </a:r>
            <a:r>
              <a:rPr lang="ru" sz="900" b="0" i="1" dirty="0" smtClean="0">
                <a:solidFill>
                  <a:srgbClr val="002060"/>
                </a:solidFill>
              </a:rPr>
              <a:t>et al. J Pain Symptom Manage </a:t>
            </a:r>
            <a:r>
              <a:rPr lang="ru" sz="900" b="0" i="0" dirty="0" smtClean="0">
                <a:solidFill>
                  <a:srgbClr val="002060"/>
                </a:solidFill>
              </a:rPr>
              <a:t>2004; 28(1):72-95;</a:t>
            </a:r>
            <a:r>
              <a:rPr lang="es" sz="900" dirty="0" smtClean="0"/>
              <a:t/>
            </a:r>
            <a:br>
              <a:rPr lang="es" sz="900" dirty="0" smtClean="0"/>
            </a:br>
            <a:r>
              <a:rPr lang="ru" sz="900" b="0" i="0" dirty="0" smtClean="0">
                <a:solidFill>
                  <a:srgbClr val="002060"/>
                </a:solidFill>
              </a:rPr>
              <a:t>van Tulder M </a:t>
            </a:r>
            <a:r>
              <a:rPr lang="ru" sz="900" b="0" i="1" dirty="0" smtClean="0">
                <a:solidFill>
                  <a:srgbClr val="002060"/>
                </a:solidFill>
              </a:rPr>
              <a:t>et al. Cochrane Database Syst Rev </a:t>
            </a:r>
            <a:r>
              <a:rPr lang="ru" sz="900" b="0" i="0" dirty="0" smtClean="0">
                <a:solidFill>
                  <a:srgbClr val="002060"/>
                </a:solidFill>
              </a:rPr>
              <a:t>2000; 2:CD000396; Vane JR, Botting RM. </a:t>
            </a:r>
            <a:r>
              <a:rPr lang="ru" sz="900" b="0" i="1" dirty="0" smtClean="0">
                <a:solidFill>
                  <a:srgbClr val="002060"/>
                </a:solidFill>
              </a:rPr>
              <a:t>Inflamm Res</a:t>
            </a:r>
            <a:r>
              <a:rPr lang="ru" sz="900" b="0" i="0" dirty="0" smtClean="0">
                <a:solidFill>
                  <a:srgbClr val="002060"/>
                </a:solidFill>
              </a:rPr>
              <a:t> 1995;44(1):1-10. </a:t>
            </a:r>
          </a:p>
        </p:txBody>
      </p:sp>
      <p:sp>
        <p:nvSpPr>
          <p:cNvPr id="6" name="Slide Number Placeholder 7"/>
          <p:cNvSpPr txBox="1">
            <a:spLocks noGrp="1"/>
          </p:cNvSpPr>
          <p:nvPr/>
        </p:nvSpPr>
        <p:spPr>
          <a:xfrm>
            <a:off x="7239000" y="6648450"/>
            <a:ext cx="1905000" cy="171450"/>
          </a:xfrm>
          <a:prstGeom prst="rect">
            <a:avLst/>
          </a:prstGeom>
          <a:noFill/>
        </p:spPr>
        <p:txBody>
          <a:bodyPr anchor="ctr"/>
          <a:lstStyle/>
          <a:p>
            <a:pPr>
              <a:defRPr/>
            </a:pPr>
            <a:fld id="{DA28A7D4-010F-4F3E-AE5A-94A4365A6D79}" type="slidenum">
              <a:rPr lang="en-US" sz="1200">
                <a:solidFill>
                  <a:prstClr val="white">
                    <a:tint val="75000"/>
                  </a:prstClr>
                </a:solidFill>
              </a:rPr>
              <a:pPr>
                <a:defRPr/>
              </a:pPr>
              <a:t>35</a:t>
            </a:fld>
            <a:endParaRPr lang="en-US" sz="1200" dirty="0">
              <a:solidFill>
                <a:prstClr val="white">
                  <a:tint val="75000"/>
                </a:prst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2986530322"/>
              </p:ext>
            </p:extLst>
          </p:nvPr>
        </p:nvGraphicFramePr>
        <p:xfrm>
          <a:off x="198612" y="1248080"/>
          <a:ext cx="8640001" cy="4066540"/>
        </p:xfrm>
        <a:graphic>
          <a:graphicData uri="http://schemas.openxmlformats.org/drawingml/2006/table">
            <a:tbl>
              <a:tblPr firstRow="1" bandRow="1">
                <a:tableStyleId>{5C22544A-7EE6-4342-B048-85BDC9FD1C3A}</a:tableStyleId>
              </a:tblPr>
              <a:tblGrid>
                <a:gridCol w="2586871"/>
                <a:gridCol w="2304256"/>
                <a:gridCol w="3748874"/>
              </a:tblGrid>
              <a:tr h="370840">
                <a:tc>
                  <a:txBody>
                    <a:bodyPr/>
                    <a:lstStyle/>
                    <a:p>
                      <a:pPr algn="ctr"/>
                      <a:r>
                        <a:rPr lang="ru" sz="1800" b="1" i="0" dirty="0" smtClean="0">
                          <a:solidFill>
                            <a:srgbClr val="FFFFFF"/>
                          </a:solidFill>
                        </a:rPr>
                        <a:t>Эффективность</a:t>
                      </a:r>
                    </a:p>
                  </a:txBody>
                  <a:tcPr/>
                </a:tc>
                <a:tc>
                  <a:txBody>
                    <a:bodyPr/>
                    <a:lstStyle/>
                    <a:p>
                      <a:pPr algn="ctr"/>
                      <a:r>
                        <a:rPr lang="ru" sz="1800" b="1" i="0" dirty="0" smtClean="0">
                          <a:solidFill>
                            <a:srgbClr val="FFFFFF"/>
                          </a:solidFill>
                        </a:rPr>
                        <a:t>Безопасность</a:t>
                      </a:r>
                    </a:p>
                  </a:txBody>
                  <a:tcPr/>
                </a:tc>
                <a:tc>
                  <a:txBody>
                    <a:bodyPr/>
                    <a:lstStyle/>
                    <a:p>
                      <a:pPr algn="ctr"/>
                      <a:r>
                        <a:rPr lang="ru" sz="1800" b="1" i="0" dirty="0" smtClean="0">
                          <a:solidFill>
                            <a:srgbClr val="FFFFFF"/>
                          </a:solidFill>
                        </a:rPr>
                        <a:t>Механизм действия</a:t>
                      </a:r>
                    </a:p>
                  </a:txBody>
                  <a:tcPr/>
                </a:tc>
              </a:tr>
              <a:tr h="370840">
                <a:tc>
                  <a:txBody>
                    <a:bodyPr/>
                    <a:lstStyle/>
                    <a:p>
                      <a:pPr marL="203200" indent="-203200">
                        <a:spcAft>
                          <a:spcPts val="300"/>
                        </a:spcAft>
                        <a:buFont typeface="Arial" pitchFamily="34" charset="0"/>
                        <a:buChar char="•"/>
                      </a:pPr>
                      <a:r>
                        <a:rPr lang="ru" sz="1800" b="0" i="0" dirty="0" smtClean="0">
                          <a:solidFill>
                            <a:srgbClr val="000000"/>
                          </a:solidFill>
                        </a:rPr>
                        <a:t>Эффективны</a:t>
                      </a:r>
                      <a:endParaRPr lang="ru" sz="1800" b="0" i="0" dirty="0" smtClean="0">
                        <a:solidFill>
                          <a:srgbClr val="000000"/>
                        </a:solidFill>
                      </a:endParaRPr>
                    </a:p>
                    <a:p>
                      <a:pPr marL="203200" indent="-203200" algn="l" defTabSz="914400" rtl="0" eaLnBrk="1" latinLnBrk="0" hangingPunct="1">
                        <a:spcAft>
                          <a:spcPts val="300"/>
                        </a:spcAft>
                        <a:buFont typeface="Arial" pitchFamily="34" charset="0"/>
                        <a:buChar char="•"/>
                      </a:pPr>
                      <a:r>
                        <a:rPr lang="ru" sz="1800" b="0" i="0" dirty="0" smtClean="0">
                          <a:solidFill>
                            <a:srgbClr val="000000"/>
                          </a:solidFill>
                        </a:rPr>
                        <a:t>Более эффективные, чем при монотерапии парацетамолом</a:t>
                      </a:r>
                    </a:p>
                    <a:p>
                      <a:pPr marL="203200" indent="-203200" algn="l" defTabSz="914400" rtl="0" eaLnBrk="1" latinLnBrk="0" hangingPunct="1">
                        <a:spcAft>
                          <a:spcPts val="300"/>
                        </a:spcAft>
                        <a:buFont typeface="Arial" pitchFamily="34" charset="0"/>
                        <a:buChar char="•"/>
                      </a:pPr>
                      <a:r>
                        <a:rPr lang="ru" sz="1800" b="0" i="0" dirty="0" smtClean="0">
                          <a:solidFill>
                            <a:srgbClr val="000000"/>
                          </a:solidFill>
                        </a:rPr>
                        <a:t>Улучшенная эффективность в сочетании с парацетамолом</a:t>
                      </a:r>
                    </a:p>
                  </a:txBody>
                  <a:tcPr/>
                </a:tc>
                <a:tc>
                  <a:txBody>
                    <a:bodyPr/>
                    <a:lstStyle/>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ru" sz="1800" b="0" i="0" dirty="0" smtClean="0">
                          <a:solidFill>
                            <a:srgbClr val="000000"/>
                          </a:solidFill>
                        </a:rPr>
                        <a:t>Гастротоксическое действие</a:t>
                      </a:r>
                    </a:p>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ru" sz="1800" b="0" i="0" dirty="0" smtClean="0">
                          <a:solidFill>
                            <a:srgbClr val="000000"/>
                          </a:solidFill>
                        </a:rPr>
                        <a:t>Кардиотоксическое действие </a:t>
                      </a:r>
                    </a:p>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ru" sz="1800" b="0" i="0" dirty="0" smtClean="0">
                          <a:solidFill>
                            <a:srgbClr val="000000"/>
                          </a:solidFill>
                        </a:rPr>
                        <a:t>Нефротоксическое действие</a:t>
                      </a:r>
                    </a:p>
                  </a:txBody>
                  <a:tcPr/>
                </a:tc>
                <a:tc>
                  <a:txBody>
                    <a:bodyPr/>
                    <a:lstStyle/>
                    <a:p>
                      <a:pPr marL="203200" indent="-203200">
                        <a:spcAft>
                          <a:spcPts val="300"/>
                        </a:spcAft>
                        <a:buFont typeface="Arial" pitchFamily="34" charset="0"/>
                        <a:buChar char="•"/>
                      </a:pPr>
                      <a:r>
                        <a:rPr lang="ru" sz="1800" b="0" i="0" dirty="0" smtClean="0">
                          <a:solidFill>
                            <a:srgbClr val="000000"/>
                          </a:solidFill>
                        </a:rPr>
                        <a:t>Блокируют действие фермента ЦОГ-2, который индуцируется при воспалительных процессах и приводит к </a:t>
                      </a:r>
                      <a:r>
                        <a:rPr lang="ru" sz="1800" b="0" i="0" dirty="0" smtClean="0">
                          <a:solidFill>
                            <a:srgbClr val="000000"/>
                          </a:solidFill>
                        </a:rPr>
                        <a:t>росту</a:t>
                      </a:r>
                      <a:r>
                        <a:rPr lang="ru" sz="1800" b="0" i="0" baseline="0" dirty="0" smtClean="0">
                          <a:solidFill>
                            <a:srgbClr val="000000"/>
                          </a:solidFill>
                        </a:rPr>
                        <a:t> синтеза</a:t>
                      </a:r>
                      <a:r>
                        <a:rPr lang="ru" sz="1800" b="0" i="0" dirty="0" smtClean="0">
                          <a:solidFill>
                            <a:srgbClr val="000000"/>
                          </a:solidFill>
                        </a:rPr>
                        <a:t> </a:t>
                      </a:r>
                      <a:r>
                        <a:rPr lang="ru" sz="1800" b="0" i="0" dirty="0" smtClean="0">
                          <a:solidFill>
                            <a:srgbClr val="000000"/>
                          </a:solidFill>
                        </a:rPr>
                        <a:t>простагландинов </a:t>
                      </a:r>
                    </a:p>
                    <a:p>
                      <a:pPr marL="203200" indent="-203200">
                        <a:spcAft>
                          <a:spcPts val="300"/>
                        </a:spcAft>
                        <a:buFont typeface="Arial" pitchFamily="34" charset="0"/>
                        <a:buChar char="•"/>
                      </a:pPr>
                      <a:r>
                        <a:rPr lang="ru" sz="1800" b="0" i="0" dirty="0" smtClean="0">
                          <a:solidFill>
                            <a:srgbClr val="000000"/>
                          </a:solidFill>
                        </a:rPr>
                        <a:t> Коксибы специфически ингибируют ЦОГ-2, в то время как нсНПВС блокируют действие ферментов </a:t>
                      </a:r>
                      <a:r>
                        <a:rPr lang="es" sz="1800" dirty="0" smtClean="0"/>
                        <a:t/>
                      </a:r>
                      <a:br>
                        <a:rPr lang="es" sz="1800" dirty="0" smtClean="0"/>
                      </a:br>
                      <a:r>
                        <a:rPr lang="ru" sz="1800" b="0" i="0" dirty="0" smtClean="0">
                          <a:solidFill>
                            <a:srgbClr val="000000"/>
                          </a:solidFill>
                        </a:rPr>
                        <a:t>ЦОГ-2 и ЦОГ-1</a:t>
                      </a:r>
                      <a:r>
                        <a:rPr lang="ru" sz="1800" b="0" i="0" baseline="0" dirty="0" smtClean="0">
                          <a:solidFill>
                            <a:srgbClr val="000000"/>
                          </a:solidFill>
                        </a:rPr>
                        <a:t> (последняя </a:t>
                      </a:r>
                      <a:r>
                        <a:rPr lang="ru" sz="1800" b="0" i="0" dirty="0" smtClean="0">
                          <a:solidFill>
                            <a:srgbClr val="000000"/>
                          </a:solidFill>
                        </a:rPr>
                        <a:t>участвует в цитопротекции желудочно-кишечного тракта и активации тромбоцитов)</a:t>
                      </a:r>
                    </a:p>
                  </a:txBody>
                  <a:tcPr/>
                </a:tc>
              </a:tr>
            </a:tbl>
          </a:graphicData>
        </a:graphic>
      </p:graphicFrame>
      <p:sp>
        <p:nvSpPr>
          <p:cNvPr id="10" name="Rounded Rectangle 9"/>
          <p:cNvSpPr/>
          <p:nvPr/>
        </p:nvSpPr>
        <p:spPr>
          <a:xfrm>
            <a:off x="419064" y="5448000"/>
            <a:ext cx="79928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2000" b="1" i="0" dirty="0" smtClean="0">
                <a:solidFill>
                  <a:srgbClr val="FFFFFF"/>
                </a:solidFill>
              </a:rPr>
              <a:t>Препараты первой линии при лечении </a:t>
            </a:r>
            <a:r>
              <a:rPr lang="ru" sz="2000" b="1" i="0" dirty="0" smtClean="0">
                <a:solidFill>
                  <a:srgbClr val="FFFFFF"/>
                </a:solidFill>
              </a:rPr>
              <a:t>острой </a:t>
            </a:r>
            <a:r>
              <a:rPr lang="ru" sz="2000" b="1" i="0" dirty="0" smtClean="0">
                <a:solidFill>
                  <a:srgbClr val="FFFFFF"/>
                </a:solidFill>
              </a:rPr>
              <a:t>и </a:t>
            </a:r>
            <a:r>
              <a:rPr lang="ru" sz="2000" b="1" i="0" dirty="0" smtClean="0">
                <a:solidFill>
                  <a:srgbClr val="FFFFFF"/>
                </a:solidFill>
              </a:rPr>
              <a:t>хронической БНС</a:t>
            </a:r>
            <a:endParaRPr lang="ru" sz="2000" b="1" i="0" dirty="0" smtClean="0">
              <a:solidFill>
                <a:srgbClr val="FFFFFF"/>
              </a:solidFill>
            </a:endParaRPr>
          </a:p>
        </p:txBody>
      </p:sp>
    </p:spTree>
    <p:extLst>
      <p:ext uri="{BB962C8B-B14F-4D97-AF65-F5344CB8AC3E}">
        <p14:creationId xmlns:p14="http://schemas.microsoft.com/office/powerpoint/2010/main" xmlns="" val="25642308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Вопрос для обсуждения</a:t>
            </a:r>
          </a:p>
        </p:txBody>
      </p:sp>
      <p:sp>
        <p:nvSpPr>
          <p:cNvPr id="5" name="Rectangle 8"/>
          <p:cNvSpPr>
            <a:spLocks noChangeArrowheads="1"/>
          </p:cNvSpPr>
          <p:nvPr/>
        </p:nvSpPr>
        <p:spPr bwMode="auto">
          <a:xfrm>
            <a:off x="108338" y="6641413"/>
            <a:ext cx="7488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rIns="0" bIns="0" anchor="b">
            <a:spAutoFit/>
          </a:bodyPr>
          <a:lstStyle/>
          <a:p>
            <a:pPr marL="0" lvl="4"/>
            <a:r>
              <a:rPr lang="ru" sz="1200" b="1" i="0" dirty="0" smtClean="0">
                <a:solidFill>
                  <a:srgbClr val="002060"/>
                </a:solidFill>
              </a:rPr>
              <a:t>Коксибы = специфические ингибиторы циклооксигеназы-2; нсНПВС = неселективные нестероидные противовоспалительные средства</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36812" y="1300163"/>
            <a:ext cx="5486400" cy="5486400"/>
          </a:xfrm>
          <a:prstGeom prst="rect">
            <a:avLst/>
          </a:prstGeom>
        </p:spPr>
      </p:pic>
      <p:sp>
        <p:nvSpPr>
          <p:cNvPr id="10" name="Rounded Rectangle 9"/>
          <p:cNvSpPr/>
          <p:nvPr/>
        </p:nvSpPr>
        <p:spPr>
          <a:xfrm>
            <a:off x="567456" y="2060848"/>
            <a:ext cx="7992888" cy="3744416"/>
          </a:xfrm>
          <a:prstGeom prst="roundRect">
            <a:avLst/>
          </a:prstGeom>
          <a:noFill/>
          <a:ln w="25400" cap="flat" cmpd="sng" algn="ctr">
            <a:noFill/>
            <a:prstDash val="solid"/>
          </a:ln>
          <a:effectLst/>
        </p:spPr>
        <p:txBody>
          <a:bodyPr vert="horz" lIns="91440" tIns="45720" rIns="91440" bIns="45720" rtlCol="0" anchor="ctr">
            <a:normAutofit/>
          </a:bodyPr>
          <a:lstStyle/>
          <a:p>
            <a:pPr lvl="0" algn="ctr">
              <a:lnSpc>
                <a:spcPct val="80000"/>
              </a:lnSpc>
              <a:spcBef>
                <a:spcPct val="20000"/>
              </a:spcBef>
              <a:buClr>
                <a:srgbClr val="0092FF"/>
              </a:buClr>
            </a:pPr>
            <a:r>
              <a:rPr lang="ru" sz="4000" b="1" i="0" cap="small" dirty="0" smtClean="0">
                <a:solidFill>
                  <a:srgbClr val="295D5C"/>
                </a:solidFill>
              </a:rPr>
              <a:t>как вы оцениваете риск для желудочно-кишечного тракта и сердечно-сосудистой системы у пациентов, которым вы собираетесь выписать нсНПВС или коксиб?</a:t>
            </a:r>
          </a:p>
        </p:txBody>
      </p:sp>
      <p:sp>
        <p:nvSpPr>
          <p:cNvPr id="11"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36</a:t>
            </a:fld>
            <a:endParaRPr lang="en-CA" dirty="0"/>
          </a:p>
        </p:txBody>
      </p:sp>
    </p:spTree>
    <p:extLst>
      <p:ext uri="{BB962C8B-B14F-4D97-AF65-F5344CB8AC3E}">
        <p14:creationId xmlns:p14="http://schemas.microsoft.com/office/powerpoint/2010/main" xmlns="" val="41014145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12713" y="5791200"/>
            <a:ext cx="7632700" cy="984250"/>
          </a:xfrm>
          <a:prstGeom prst="rect">
            <a:avLst/>
          </a:prstGeom>
          <a:noFill/>
          <a:ln>
            <a:noFill/>
          </a:ln>
          <a:extLst/>
        </p:spPr>
        <p:txBody>
          <a:bodyPr anchor="b">
            <a:spAutoFit/>
          </a:bodyPr>
          <a:lstStyle>
            <a:lvl1pPr marL="60325" indent="-60325"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indent="0">
              <a:defRPr/>
            </a:pPr>
            <a:r>
              <a:rPr lang="ru-RU" sz="1200" b="1" dirty="0" err="1" smtClean="0">
                <a:solidFill>
                  <a:srgbClr val="002060"/>
                </a:solidFill>
                <a:latin typeface="Calibri"/>
              </a:rPr>
              <a:t>Сердечно-сосудистые</a:t>
            </a:r>
            <a:r>
              <a:rPr lang="ru-RU" sz="1200" b="1" dirty="0" smtClean="0">
                <a:solidFill>
                  <a:srgbClr val="002060"/>
                </a:solidFill>
                <a:latin typeface="Calibri"/>
              </a:rPr>
              <a:t> осложнения включали нефатальный инфаркт миокарда</a:t>
            </a:r>
            <a:r>
              <a:rPr lang="en-CA" sz="1200" b="1" dirty="0" smtClean="0">
                <a:solidFill>
                  <a:srgbClr val="002060"/>
                </a:solidFill>
                <a:latin typeface="Calibri"/>
              </a:rPr>
              <a:t>, </a:t>
            </a:r>
            <a:r>
              <a:rPr lang="ru-RU" sz="1200" b="1" dirty="0" smtClean="0">
                <a:solidFill>
                  <a:srgbClr val="002060"/>
                </a:solidFill>
                <a:latin typeface="Calibri"/>
              </a:rPr>
              <a:t>нефатальный инсульт и смерть от сердечно-сосудистых причин</a:t>
            </a:r>
            <a:r>
              <a:rPr lang="en-CA" sz="1200" b="1" dirty="0" smtClean="0">
                <a:solidFill>
                  <a:srgbClr val="002060"/>
                </a:solidFill>
                <a:latin typeface="Calibri"/>
              </a:rPr>
              <a:t>; </a:t>
            </a:r>
            <a:r>
              <a:rPr lang="ru-RU" sz="1200" b="1" dirty="0" smtClean="0">
                <a:solidFill>
                  <a:srgbClr val="002060"/>
                </a:solidFill>
                <a:latin typeface="Calibri"/>
              </a:rPr>
              <a:t>диаграмма основана на результатах мета-анализа </a:t>
            </a:r>
            <a:r>
              <a:rPr lang="en-US" sz="1200" b="1" dirty="0" smtClean="0">
                <a:solidFill>
                  <a:srgbClr val="002060"/>
                </a:solidFill>
                <a:latin typeface="Calibri"/>
              </a:rPr>
              <a:t>30 </a:t>
            </a:r>
            <a:r>
              <a:rPr lang="ru-RU" sz="1200" b="1" dirty="0" smtClean="0">
                <a:solidFill>
                  <a:srgbClr val="002060"/>
                </a:solidFill>
                <a:latin typeface="Calibri"/>
              </a:rPr>
              <a:t>исследований, в которых принимали участие более </a:t>
            </a:r>
            <a:r>
              <a:rPr lang="en-US" sz="1200" b="1" dirty="0" smtClean="0">
                <a:solidFill>
                  <a:srgbClr val="002060"/>
                </a:solidFill>
                <a:latin typeface="Calibri"/>
              </a:rPr>
              <a:t>100000 </a:t>
            </a:r>
            <a:r>
              <a:rPr lang="ru-RU" sz="1200" b="1" dirty="0" smtClean="0">
                <a:solidFill>
                  <a:srgbClr val="002060"/>
                </a:solidFill>
                <a:latin typeface="Calibri"/>
              </a:rPr>
              <a:t>пациентов</a:t>
            </a:r>
            <a:r>
              <a:rPr lang="en-US" sz="1200" b="1" dirty="0" smtClean="0">
                <a:solidFill>
                  <a:srgbClr val="002060"/>
                </a:solidFill>
                <a:latin typeface="Calibri"/>
              </a:rPr>
              <a:t>. </a:t>
            </a:r>
          </a:p>
          <a:p>
            <a:pPr>
              <a:defRPr/>
            </a:pPr>
            <a:r>
              <a:rPr lang="ru-RU" sz="1200" b="1" dirty="0" smtClean="0">
                <a:solidFill>
                  <a:srgbClr val="002060"/>
                </a:solidFill>
                <a:latin typeface="Calibri" pitchFamily="34" charset="0"/>
              </a:rPr>
              <a:t>Коксиб</a:t>
            </a:r>
            <a:r>
              <a:rPr lang="en-US" sz="1200" b="1" dirty="0" smtClean="0">
                <a:solidFill>
                  <a:srgbClr val="002060"/>
                </a:solidFill>
                <a:latin typeface="Calibri" pitchFamily="34" charset="0"/>
              </a:rPr>
              <a:t> </a:t>
            </a:r>
            <a:r>
              <a:rPr lang="ru-RU" sz="1200" b="1" dirty="0" smtClean="0">
                <a:solidFill>
                  <a:srgbClr val="002060"/>
                </a:solidFill>
                <a:latin typeface="Calibri" pitchFamily="34" charset="0"/>
              </a:rPr>
              <a:t>–</a:t>
            </a:r>
            <a:r>
              <a:rPr lang="en-US" sz="1200" b="1" dirty="0" smtClean="0">
                <a:solidFill>
                  <a:srgbClr val="002060"/>
                </a:solidFill>
                <a:latin typeface="Calibri" pitchFamily="34" charset="0"/>
              </a:rPr>
              <a:t> </a:t>
            </a:r>
            <a:r>
              <a:rPr lang="ru-RU" sz="1200" b="1" dirty="0" smtClean="0">
                <a:solidFill>
                  <a:srgbClr val="002060"/>
                </a:solidFill>
                <a:latin typeface="Calibri" pitchFamily="34" charset="0"/>
              </a:rPr>
              <a:t>селективный ингибитор ЦОГ-2</a:t>
            </a:r>
            <a:r>
              <a:rPr lang="en-US" sz="1200" b="1" dirty="0" smtClean="0">
                <a:solidFill>
                  <a:srgbClr val="002060"/>
                </a:solidFill>
                <a:latin typeface="Calibri" pitchFamily="34" charset="0"/>
              </a:rPr>
              <a:t>; </a:t>
            </a:r>
            <a:r>
              <a:rPr lang="ru-RU" sz="1200" b="1" dirty="0" smtClean="0">
                <a:solidFill>
                  <a:srgbClr val="002060"/>
                </a:solidFill>
                <a:latin typeface="Calibri" pitchFamily="34" charset="0"/>
                <a:cs typeface="Arial" pitchFamily="34" charset="0"/>
              </a:rPr>
              <a:t>НПВС – нестероидное противовоспалительное средство</a:t>
            </a:r>
            <a:endParaRPr lang="en-US" sz="1200" b="1" dirty="0">
              <a:solidFill>
                <a:srgbClr val="002060"/>
              </a:solidFill>
              <a:latin typeface="Calibri"/>
            </a:endParaRPr>
          </a:p>
          <a:p>
            <a:pPr>
              <a:defRPr/>
            </a:pPr>
            <a:r>
              <a:rPr lang="en-US" altLang="zh-CN" sz="1000" dirty="0" smtClean="0">
                <a:solidFill>
                  <a:srgbClr val="002060"/>
                </a:solidFill>
                <a:latin typeface="Calibri"/>
                <a:cs typeface="Arial" pitchFamily="34" charset="0"/>
              </a:rPr>
              <a:t>Trelle S </a:t>
            </a:r>
            <a:r>
              <a:rPr lang="en-US" altLang="zh-CN" sz="1000" i="1" dirty="0" smtClean="0">
                <a:solidFill>
                  <a:srgbClr val="002060"/>
                </a:solidFill>
                <a:latin typeface="Calibri"/>
                <a:cs typeface="Arial" pitchFamily="34" charset="0"/>
              </a:rPr>
              <a:t>et al. BMJ</a:t>
            </a:r>
            <a:r>
              <a:rPr lang="en-US" altLang="zh-CN" sz="1000" dirty="0" smtClean="0">
                <a:solidFill>
                  <a:srgbClr val="002060"/>
                </a:solidFill>
                <a:latin typeface="Calibri"/>
                <a:cs typeface="Arial" pitchFamily="34" charset="0"/>
              </a:rPr>
              <a:t> 2011; 342:c7086.</a:t>
            </a:r>
          </a:p>
        </p:txBody>
      </p:sp>
      <p:sp>
        <p:nvSpPr>
          <p:cNvPr id="3076" name="Title 2"/>
          <p:cNvSpPr>
            <a:spLocks noGrp="1"/>
          </p:cNvSpPr>
          <p:nvPr>
            <p:ph type="title"/>
          </p:nvPr>
        </p:nvSpPr>
        <p:spPr>
          <a:xfrm>
            <a:off x="457200" y="211222"/>
            <a:ext cx="8229600" cy="1143000"/>
          </a:xfrm>
        </p:spPr>
        <p:txBody>
          <a:bodyPr/>
          <a:lstStyle/>
          <a:p>
            <a:pPr eaLnBrk="1" hangingPunct="1"/>
            <a:r>
              <a:rPr lang="ru-RU" sz="3600" dirty="0" smtClean="0"/>
              <a:t>Неселективные НПВС</a:t>
            </a:r>
            <a:r>
              <a:rPr lang="en-US" sz="3600" dirty="0" smtClean="0"/>
              <a:t>/</a:t>
            </a:r>
            <a:r>
              <a:rPr lang="ru-RU" sz="3600" dirty="0" err="1" smtClean="0"/>
              <a:t>коксибы</a:t>
            </a:r>
            <a:r>
              <a:rPr sz="3600" dirty="0" smtClean="0"/>
              <a:t> </a:t>
            </a:r>
            <a:r>
              <a:rPr lang="ru-RU" sz="3600" dirty="0" smtClean="0"/>
              <a:t>и сердечно-сосудистый риск</a:t>
            </a:r>
            <a:endParaRPr sz="3600" dirty="0" smtClean="0"/>
          </a:p>
        </p:txBody>
      </p:sp>
      <p:graphicFrame>
        <p:nvGraphicFramePr>
          <p:cNvPr id="3074" name="Chart 2"/>
          <p:cNvGraphicFramePr>
            <a:graphicFrameLocks/>
          </p:cNvGraphicFramePr>
          <p:nvPr/>
        </p:nvGraphicFramePr>
        <p:xfrm>
          <a:off x="420688" y="1865313"/>
          <a:ext cx="8786812" cy="3833812"/>
        </p:xfrm>
        <a:graphic>
          <a:graphicData uri="http://schemas.openxmlformats.org/presentationml/2006/ole">
            <p:oleObj spid="_x0000_s207874" name="Worksheet" r:id="rId4" imgW="5172067" imgH="2257455" progId="Excel.Sheet.8">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181895"/>
            <a:ext cx="8229600" cy="1143000"/>
          </a:xfrm>
        </p:spPr>
        <p:txBody>
          <a:bodyPr>
            <a:normAutofit fontScale="90000"/>
          </a:bodyPr>
          <a:lstStyle/>
          <a:p>
            <a:pPr eaLnBrk="1" hangingPunct="1">
              <a:defRPr/>
            </a:pPr>
            <a:r>
              <a:rPr lang="ru-RU" sz="3200" dirty="0" smtClean="0"/>
              <a:t>Факторы риска желудочно-кишечных осложнений, связанных с применением неселективных НПВС</a:t>
            </a:r>
            <a:r>
              <a:rPr lang="en-US" sz="3200" dirty="0" smtClean="0"/>
              <a:t>/</a:t>
            </a:r>
            <a:r>
              <a:rPr lang="ru-RU" sz="3200" dirty="0" err="1" smtClean="0"/>
              <a:t>коксибов</a:t>
            </a:r>
            <a:endParaRPr sz="3200" dirty="0" smtClean="0"/>
          </a:p>
        </p:txBody>
      </p:sp>
      <p:sp>
        <p:nvSpPr>
          <p:cNvPr id="4100" name="Rectangle 39"/>
          <p:cNvSpPr>
            <a:spLocks noChangeArrowheads="1"/>
          </p:cNvSpPr>
          <p:nvPr/>
        </p:nvSpPr>
        <p:spPr bwMode="auto">
          <a:xfrm>
            <a:off x="4017744" y="4976944"/>
            <a:ext cx="4918075" cy="554038"/>
          </a:xfrm>
          <a:prstGeom prst="rect">
            <a:avLst/>
          </a:prstGeom>
          <a:noFill/>
          <a:ln w="9525">
            <a:noFill/>
            <a:miter lim="800000"/>
            <a:headEnd/>
            <a:tailEnd/>
          </a:ln>
        </p:spPr>
        <p:txBody>
          <a:bodyPr lIns="0" tIns="0" rIns="0" bIns="0">
            <a:spAutoFit/>
          </a:bodyPr>
          <a:lstStyle/>
          <a:p>
            <a:pPr algn="ctr"/>
            <a:r>
              <a:rPr lang="ru-RU" altLang="zh-CN" b="1" dirty="0">
                <a:solidFill>
                  <a:srgbClr val="002060"/>
                </a:solidFill>
                <a:latin typeface="Calibri" pitchFamily="34" charset="0"/>
              </a:rPr>
              <a:t>Отношение шансов/относительный риск осложнений </a:t>
            </a:r>
            <a:r>
              <a:rPr lang="ru-RU" altLang="zh-CN" b="1" dirty="0" smtClean="0">
                <a:solidFill>
                  <a:srgbClr val="002060"/>
                </a:solidFill>
                <a:latin typeface="Calibri" pitchFamily="34" charset="0"/>
              </a:rPr>
              <a:t>образования язвы</a:t>
            </a:r>
            <a:endParaRPr lang="en-CA" altLang="zh-CN" b="1" dirty="0">
              <a:solidFill>
                <a:srgbClr val="002060"/>
              </a:solidFill>
              <a:latin typeface="Calibri" pitchFamily="34" charset="0"/>
            </a:endParaRPr>
          </a:p>
        </p:txBody>
      </p:sp>
      <p:sp>
        <p:nvSpPr>
          <p:cNvPr id="4101" name="Text Box 38"/>
          <p:cNvSpPr txBox="1">
            <a:spLocks noChangeArrowheads="1"/>
          </p:cNvSpPr>
          <p:nvPr/>
        </p:nvSpPr>
        <p:spPr bwMode="auto">
          <a:xfrm>
            <a:off x="-3175" y="6045200"/>
            <a:ext cx="8374063" cy="769938"/>
          </a:xfrm>
          <a:prstGeom prst="rect">
            <a:avLst/>
          </a:prstGeom>
          <a:noFill/>
          <a:ln w="9525">
            <a:noFill/>
            <a:miter lim="800000"/>
            <a:headEnd/>
            <a:tailEnd/>
          </a:ln>
        </p:spPr>
        <p:txBody>
          <a:bodyPr>
            <a:spAutoFit/>
          </a:bodyPr>
          <a:lstStyle/>
          <a:p>
            <a:pPr marL="114300" lvl="1">
              <a:buClr>
                <a:srgbClr val="C6CD76"/>
              </a:buClr>
            </a:pPr>
            <a:r>
              <a:rPr lang="ru-RU" sz="1200" b="1">
                <a:solidFill>
                  <a:srgbClr val="002060"/>
                </a:solidFill>
                <a:latin typeface="Calibri" pitchFamily="34" charset="0"/>
              </a:rPr>
              <a:t>Коксиб</a:t>
            </a:r>
            <a:r>
              <a:rPr lang="en-US" sz="1200" b="1">
                <a:solidFill>
                  <a:srgbClr val="002060"/>
                </a:solidFill>
                <a:latin typeface="Calibri" pitchFamily="34" charset="0"/>
              </a:rPr>
              <a:t> </a:t>
            </a:r>
            <a:r>
              <a:rPr lang="ru-RU" sz="1200" b="1">
                <a:solidFill>
                  <a:srgbClr val="002060"/>
                </a:solidFill>
                <a:latin typeface="Calibri" pitchFamily="34" charset="0"/>
              </a:rPr>
              <a:t>–</a:t>
            </a:r>
            <a:r>
              <a:rPr lang="en-US" sz="1200" b="1">
                <a:solidFill>
                  <a:srgbClr val="002060"/>
                </a:solidFill>
                <a:latin typeface="Calibri" pitchFamily="34" charset="0"/>
              </a:rPr>
              <a:t> </a:t>
            </a:r>
            <a:r>
              <a:rPr lang="ru-RU" sz="1200" b="1">
                <a:solidFill>
                  <a:srgbClr val="002060"/>
                </a:solidFill>
                <a:latin typeface="Calibri" pitchFamily="34" charset="0"/>
              </a:rPr>
              <a:t>селективный ингибитор ЦОГ-2</a:t>
            </a:r>
            <a:r>
              <a:rPr lang="en-US" sz="1200" b="1">
                <a:solidFill>
                  <a:srgbClr val="002060"/>
                </a:solidFill>
                <a:latin typeface="Calibri" pitchFamily="34" charset="0"/>
              </a:rPr>
              <a:t>; </a:t>
            </a:r>
            <a:r>
              <a:rPr lang="ru-RU" sz="1200" b="1">
                <a:solidFill>
                  <a:srgbClr val="002060"/>
                </a:solidFill>
                <a:latin typeface="Calibri" pitchFamily="34" charset="0"/>
                <a:cs typeface="Arial" pitchFamily="34" charset="0"/>
              </a:rPr>
              <a:t>НПВС – нестероидное противовоспалительное средство</a:t>
            </a:r>
            <a:r>
              <a:rPr lang="en-CA" altLang="zh-CN" sz="1200" b="1">
                <a:solidFill>
                  <a:srgbClr val="002060"/>
                </a:solidFill>
                <a:latin typeface="Calibri" pitchFamily="34" charset="0"/>
              </a:rPr>
              <a:t>; </a:t>
            </a:r>
            <a:r>
              <a:rPr lang="ru-RU" altLang="zh-CN" sz="1200" b="1">
                <a:solidFill>
                  <a:srgbClr val="002060"/>
                </a:solidFill>
                <a:latin typeface="Calibri" pitchFamily="34" charset="0"/>
              </a:rPr>
              <a:t>ЖКТ</a:t>
            </a:r>
            <a:r>
              <a:rPr lang="en-CA" altLang="zh-CN" sz="1200" b="1">
                <a:solidFill>
                  <a:srgbClr val="002060"/>
                </a:solidFill>
                <a:latin typeface="Calibri" pitchFamily="34" charset="0"/>
              </a:rPr>
              <a:t> </a:t>
            </a:r>
            <a:r>
              <a:rPr lang="ru-RU" altLang="zh-CN" sz="1200" b="1">
                <a:solidFill>
                  <a:srgbClr val="002060"/>
                </a:solidFill>
                <a:latin typeface="Calibri" pitchFamily="34" charset="0"/>
              </a:rPr>
              <a:t>–</a:t>
            </a:r>
            <a:r>
              <a:rPr lang="en-CA" altLang="zh-CN" sz="1200" b="1">
                <a:solidFill>
                  <a:srgbClr val="002060"/>
                </a:solidFill>
                <a:latin typeface="Calibri" pitchFamily="34" charset="0"/>
              </a:rPr>
              <a:t> </a:t>
            </a:r>
            <a:r>
              <a:rPr lang="ru-RU" altLang="zh-CN" sz="1200" b="1">
                <a:solidFill>
                  <a:srgbClr val="002060"/>
                </a:solidFill>
                <a:latin typeface="Calibri" pitchFamily="34" charset="0"/>
              </a:rPr>
              <a:t>желудочно-кишечный тракт</a:t>
            </a:r>
            <a:endParaRPr lang="en-CA" altLang="zh-CN" sz="1200" b="1">
              <a:solidFill>
                <a:srgbClr val="002060"/>
              </a:solidFill>
              <a:latin typeface="Calibri" pitchFamily="34" charset="0"/>
            </a:endParaRPr>
          </a:p>
          <a:p>
            <a:pPr marL="114300" lvl="1">
              <a:buClr>
                <a:srgbClr val="C6CD76"/>
              </a:buClr>
            </a:pPr>
            <a:r>
              <a:rPr lang="en-CA" altLang="zh-CN" sz="1000">
                <a:solidFill>
                  <a:srgbClr val="002060"/>
                </a:solidFill>
                <a:latin typeface="Calibri" pitchFamily="34" charset="0"/>
              </a:rPr>
              <a:t>1. Garcia Rodriguez LA, Jick H. </a:t>
            </a:r>
            <a:r>
              <a:rPr lang="en-CA" altLang="zh-CN" sz="1000" i="1">
                <a:solidFill>
                  <a:srgbClr val="002060"/>
                </a:solidFill>
                <a:latin typeface="Calibri" pitchFamily="34" charset="0"/>
              </a:rPr>
              <a:t>Lancet </a:t>
            </a:r>
            <a:r>
              <a:rPr lang="en-CA" altLang="zh-CN" sz="1000">
                <a:solidFill>
                  <a:srgbClr val="002060"/>
                </a:solidFill>
                <a:latin typeface="Calibri" pitchFamily="34" charset="0"/>
              </a:rPr>
              <a:t>1994; 343(8900):769-72; 2. Gabriel SE </a:t>
            </a:r>
            <a:r>
              <a:rPr lang="en-CA" altLang="zh-CN" sz="1000" i="1">
                <a:solidFill>
                  <a:srgbClr val="002060"/>
                </a:solidFill>
                <a:latin typeface="Calibri" pitchFamily="34" charset="0"/>
              </a:rPr>
              <a:t>et al</a:t>
            </a:r>
            <a:r>
              <a:rPr lang="en-CA" altLang="zh-CN" sz="1000">
                <a:solidFill>
                  <a:srgbClr val="002060"/>
                </a:solidFill>
                <a:latin typeface="Calibri" pitchFamily="34" charset="0"/>
              </a:rPr>
              <a:t>. </a:t>
            </a:r>
            <a:r>
              <a:rPr lang="en-CA" altLang="zh-CN" sz="1000" i="1">
                <a:solidFill>
                  <a:srgbClr val="002060"/>
                </a:solidFill>
                <a:latin typeface="Calibri" pitchFamily="34" charset="0"/>
              </a:rPr>
              <a:t>Ann Intern Med </a:t>
            </a:r>
            <a:r>
              <a:rPr lang="en-CA" altLang="zh-CN" sz="1000">
                <a:solidFill>
                  <a:srgbClr val="002060"/>
                </a:solidFill>
                <a:latin typeface="Calibri" pitchFamily="34" charset="0"/>
              </a:rPr>
              <a:t>1991; 115(10):787-96; </a:t>
            </a:r>
            <a:br>
              <a:rPr lang="en-CA" altLang="zh-CN" sz="1000">
                <a:solidFill>
                  <a:srgbClr val="002060"/>
                </a:solidFill>
                <a:latin typeface="Calibri" pitchFamily="34" charset="0"/>
              </a:rPr>
            </a:br>
            <a:r>
              <a:rPr lang="en-CA" altLang="zh-CN" sz="1000">
                <a:solidFill>
                  <a:srgbClr val="002060"/>
                </a:solidFill>
                <a:latin typeface="Calibri" pitchFamily="34" charset="0"/>
              </a:rPr>
              <a:t>3. </a:t>
            </a:r>
            <a:r>
              <a:rPr lang="fr-FR" altLang="zh-CN" sz="1000">
                <a:solidFill>
                  <a:srgbClr val="002060"/>
                </a:solidFill>
                <a:latin typeface="Calibri" pitchFamily="34" charset="0"/>
              </a:rPr>
              <a:t>Bardou M. Barkun AN. </a:t>
            </a:r>
            <a:r>
              <a:rPr lang="fr-FR" altLang="zh-CN" sz="1000" i="1">
                <a:solidFill>
                  <a:srgbClr val="002060"/>
                </a:solidFill>
                <a:latin typeface="Calibri" pitchFamily="34" charset="0"/>
              </a:rPr>
              <a:t>Joint Bone Spine </a:t>
            </a:r>
            <a:r>
              <a:rPr lang="fr-FR" altLang="zh-CN" sz="1000">
                <a:solidFill>
                  <a:srgbClr val="002060"/>
                </a:solidFill>
                <a:latin typeface="Calibri" pitchFamily="34" charset="0"/>
              </a:rPr>
              <a:t>2010; 77(1):6-12; 4. Garcia </a:t>
            </a:r>
            <a:r>
              <a:rPr lang="da-DK" altLang="zh-CN" sz="1000">
                <a:solidFill>
                  <a:srgbClr val="002060"/>
                </a:solidFill>
                <a:latin typeface="Calibri" pitchFamily="34" charset="0"/>
              </a:rPr>
              <a:t>Rodríguez LA, Hernández-Díaz S.</a:t>
            </a:r>
            <a:r>
              <a:rPr lang="da-DK" altLang="zh-CN" sz="1000" i="1">
                <a:solidFill>
                  <a:srgbClr val="002060"/>
                </a:solidFill>
                <a:latin typeface="Calibri" pitchFamily="34" charset="0"/>
              </a:rPr>
              <a:t> Arthritis Res </a:t>
            </a:r>
            <a:r>
              <a:rPr lang="da-DK" altLang="zh-CN" sz="1000">
                <a:solidFill>
                  <a:srgbClr val="002060"/>
                </a:solidFill>
                <a:latin typeface="Calibri" pitchFamily="34" charset="0"/>
              </a:rPr>
              <a:t>2001; 3(2):98-101.</a:t>
            </a:r>
            <a:endParaRPr lang="en-CA" altLang="zh-CN" sz="1000">
              <a:solidFill>
                <a:srgbClr val="002060"/>
              </a:solidFill>
              <a:latin typeface="Calibri" pitchFamily="34" charset="0"/>
            </a:endParaRPr>
          </a:p>
        </p:txBody>
      </p:sp>
      <p:graphicFrame>
        <p:nvGraphicFramePr>
          <p:cNvPr id="4098" name="Chart 1"/>
          <p:cNvGraphicFramePr>
            <a:graphicFrameLocks/>
          </p:cNvGraphicFramePr>
          <p:nvPr/>
        </p:nvGraphicFramePr>
        <p:xfrm>
          <a:off x="342900" y="1517650"/>
          <a:ext cx="8540750" cy="3530600"/>
        </p:xfrm>
        <a:graphic>
          <a:graphicData uri="http://schemas.openxmlformats.org/presentationml/2006/ole">
            <p:oleObj spid="_x0000_s208898" name="Worksheet" r:id="rId4" imgW="5143577" imgH="2124049" progId="Excel.Sheet.8">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50825"/>
            <a:ext cx="8229600" cy="1143000"/>
          </a:xfrm>
        </p:spPr>
        <p:txBody>
          <a:bodyPr/>
          <a:lstStyle/>
          <a:p>
            <a:pPr eaLnBrk="1" hangingPunct="1"/>
            <a:r>
              <a:rPr lang="ru-RU" altLang="ko-KR" sz="3600" smtClean="0">
                <a:ea typeface="Malgun Gothic" pitchFamily="34" charset="-127"/>
              </a:rPr>
              <a:t>Эффекты </a:t>
            </a:r>
            <a:r>
              <a:rPr lang="ru-RU" sz="3600" smtClean="0"/>
              <a:t>неселективных НПВС</a:t>
            </a:r>
            <a:r>
              <a:rPr lang="en-US" sz="3600" smtClean="0"/>
              <a:t>/</a:t>
            </a:r>
            <a:r>
              <a:rPr lang="ru-RU" sz="3600" smtClean="0"/>
              <a:t>коксибов </a:t>
            </a:r>
            <a:r>
              <a:rPr lang="ru-RU" altLang="ko-KR" sz="3600" smtClean="0">
                <a:ea typeface="Malgun Gothic" pitchFamily="34" charset="-127"/>
              </a:rPr>
              <a:t>в нижних отделах ЖКТ</a:t>
            </a:r>
            <a:endParaRPr lang="en-US" altLang="en-US" sz="3600" smtClean="0"/>
          </a:p>
        </p:txBody>
      </p:sp>
      <p:sp>
        <p:nvSpPr>
          <p:cNvPr id="40967" name="Content Placeholder 2"/>
          <p:cNvSpPr>
            <a:spLocks noGrp="1"/>
          </p:cNvSpPr>
          <p:nvPr>
            <p:ph idx="1"/>
          </p:nvPr>
        </p:nvSpPr>
        <p:spPr>
          <a:xfrm>
            <a:off x="411480" y="1909445"/>
            <a:ext cx="5181600" cy="2814955"/>
          </a:xfrm>
        </p:spPr>
        <p:txBody>
          <a:bodyPr/>
          <a:lstStyle/>
          <a:p>
            <a:pPr>
              <a:defRPr/>
            </a:pPr>
            <a:r>
              <a:rPr lang="ru-RU" altLang="en-US" sz="2200" dirty="0" smtClean="0"/>
              <a:t>Нежелательные </a:t>
            </a:r>
            <a:r>
              <a:rPr lang="ru-RU" altLang="en-US" sz="2200" dirty="0"/>
              <a:t>эффекты в отношении </a:t>
            </a:r>
            <a:br>
              <a:rPr lang="ru-RU" altLang="en-US" sz="2200" dirty="0"/>
            </a:br>
            <a:r>
              <a:rPr lang="ru-RU" altLang="en-US" sz="2200" dirty="0"/>
              <a:t>желудочно-кишечного тракта </a:t>
            </a:r>
            <a:br>
              <a:rPr lang="ru-RU" altLang="en-US" sz="2200" dirty="0"/>
            </a:br>
            <a:r>
              <a:rPr lang="ru-RU" altLang="en-US" sz="2200" dirty="0"/>
              <a:t>не ограничиваются его верхними </a:t>
            </a:r>
            <a:br>
              <a:rPr lang="ru-RU" altLang="en-US" sz="2200" dirty="0"/>
            </a:br>
            <a:r>
              <a:rPr lang="ru-RU" altLang="en-US" sz="2200" dirty="0"/>
              <a:t>отделами</a:t>
            </a:r>
            <a:endParaRPr lang="en-CA" altLang="en-US" sz="2200" dirty="0"/>
          </a:p>
          <a:p>
            <a:pPr>
              <a:defRPr/>
            </a:pPr>
            <a:r>
              <a:rPr lang="ru-RU" altLang="en-US" sz="2200" dirty="0"/>
              <a:t>Согласно данным исследований, </a:t>
            </a:r>
            <a:br>
              <a:rPr lang="ru-RU" altLang="en-US" sz="2200" dirty="0"/>
            </a:br>
            <a:r>
              <a:rPr lang="ru-RU" altLang="en-US" sz="2200" dirty="0"/>
              <a:t>НПВС повышают риск нежелательных </a:t>
            </a:r>
            <a:br>
              <a:rPr lang="ru-RU" altLang="en-US" sz="2200" dirty="0"/>
            </a:br>
            <a:r>
              <a:rPr lang="ru-RU" altLang="en-US" sz="2200" dirty="0"/>
              <a:t>эффектов в отношении нижних* </a:t>
            </a:r>
            <a:br>
              <a:rPr lang="ru-RU" altLang="en-US" sz="2200" dirty="0"/>
            </a:br>
            <a:r>
              <a:rPr lang="ru-RU" altLang="en-US" sz="2200" dirty="0"/>
              <a:t>отделов ЖКТ</a:t>
            </a:r>
            <a:endParaRPr lang="en-CA" altLang="en-US" sz="2200" dirty="0"/>
          </a:p>
        </p:txBody>
      </p:sp>
      <p:sp>
        <p:nvSpPr>
          <p:cNvPr id="8" name="Slide Number Placeholder 3"/>
          <p:cNvSpPr>
            <a:spLocks noGrp="1"/>
          </p:cNvSpPr>
          <p:nvPr>
            <p:ph type="sldNum" sz="quarter" idx="4294967295"/>
          </p:nvPr>
        </p:nvSpPr>
        <p:spPr>
          <a:xfrm>
            <a:off x="6759575" y="6448425"/>
            <a:ext cx="2133600" cy="365125"/>
          </a:xfrm>
          <a:prstGeom prst="rect">
            <a:avLst/>
          </a:prstGeom>
        </p:spPr>
        <p:txBody>
          <a:bodyPr/>
          <a:lstStyle/>
          <a:p>
            <a:pPr>
              <a:defRPr/>
            </a:pPr>
            <a:r>
              <a:t/>
            </a:r>
            <a:br/>
            <a:fld id="{2825285E-530F-432F-BA7E-88C1FCC248F5}" type="slidenum">
              <a:rPr/>
              <a:pPr>
                <a:defRPr/>
              </a:pPr>
              <a:t>39</a:t>
            </a:fld>
            <a:endParaRPr dirty="0"/>
          </a:p>
        </p:txBody>
      </p:sp>
      <p:pic>
        <p:nvPicPr>
          <p:cNvPr id="65541" name="Picture 9"/>
          <p:cNvPicPr>
            <a:picLocks noChangeAspect="1" noChangeArrowheads="1"/>
          </p:cNvPicPr>
          <p:nvPr/>
        </p:nvPicPr>
        <p:blipFill>
          <a:blip r:embed="rId3" cstate="print"/>
          <a:srcRect/>
          <a:stretch>
            <a:fillRect/>
          </a:stretch>
        </p:blipFill>
        <p:spPr bwMode="auto">
          <a:xfrm>
            <a:off x="5614988" y="1946910"/>
            <a:ext cx="3269932" cy="2647950"/>
          </a:xfrm>
          <a:prstGeom prst="rect">
            <a:avLst/>
          </a:prstGeom>
          <a:noFill/>
          <a:ln w="9525">
            <a:noFill/>
            <a:miter lim="800000"/>
            <a:headEnd/>
            <a:tailEnd/>
          </a:ln>
        </p:spPr>
      </p:pic>
      <p:sp>
        <p:nvSpPr>
          <p:cNvPr id="154628" name="Text Box 5"/>
          <p:cNvSpPr txBox="1">
            <a:spLocks noChangeArrowheads="1"/>
          </p:cNvSpPr>
          <p:nvPr/>
        </p:nvSpPr>
        <p:spPr bwMode="auto">
          <a:xfrm>
            <a:off x="114300" y="5949950"/>
            <a:ext cx="9029700" cy="846138"/>
          </a:xfrm>
          <a:prstGeom prst="rect">
            <a:avLst/>
          </a:prstGeom>
          <a:noFill/>
          <a:ln>
            <a:noFill/>
          </a:ln>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lvl="1" indent="0" eaLnBrk="1" hangingPunct="1">
              <a:spcBef>
                <a:spcPct val="50000"/>
              </a:spcBef>
              <a:defRPr/>
            </a:pPr>
            <a:r>
              <a:rPr lang="en-CA" sz="1200" b="1" dirty="0" smtClean="0">
                <a:solidFill>
                  <a:schemeClr val="tx2"/>
                </a:solidFill>
                <a:latin typeface="+mn-lt"/>
                <a:ea typeface="ヒラギノ角ゴ Pro W3"/>
                <a:cs typeface="ヒラギノ角ゴ Pro W3"/>
              </a:rPr>
              <a:t>*</a:t>
            </a:r>
            <a:r>
              <a:rPr lang="ru-RU" sz="1200" b="1" dirty="0" smtClean="0">
                <a:solidFill>
                  <a:schemeClr val="tx2"/>
                </a:solidFill>
                <a:latin typeface="+mn-lt"/>
                <a:ea typeface="ヒラギノ角ゴ Pro W3"/>
                <a:cs typeface="ヒラギノ角ゴ Pro W3"/>
              </a:rPr>
              <a:t>Расположенные дистальнее связки Трейтца или </a:t>
            </a:r>
            <a:r>
              <a:rPr lang="en-US" sz="1200" b="1" dirty="0" smtClean="0">
                <a:solidFill>
                  <a:schemeClr val="tx2"/>
                </a:solidFill>
                <a:latin typeface="+mn-lt"/>
                <a:ea typeface="ヒラギノ角ゴ Pro W3"/>
                <a:cs typeface="ヒラギノ角ゴ Pro W3"/>
              </a:rPr>
              <a:t>IV</a:t>
            </a:r>
            <a:r>
              <a:rPr lang="ru-RU" sz="1200" b="1" dirty="0" smtClean="0">
                <a:solidFill>
                  <a:schemeClr val="tx2"/>
                </a:solidFill>
                <a:latin typeface="+mn-lt"/>
                <a:ea typeface="ヒラギノ角ゴ Pro W3"/>
                <a:cs typeface="ヒラギノ角ゴ Pro W3"/>
              </a:rPr>
              <a:t> сегмента двенадцатиперстной кишки</a:t>
            </a:r>
            <a:r>
              <a:rPr lang="en-CA" sz="1200" dirty="0" smtClean="0">
                <a:solidFill>
                  <a:schemeClr val="tx2"/>
                </a:solidFill>
                <a:latin typeface="+mn-lt"/>
                <a:ea typeface="ヒラギノ角ゴ Pro W3"/>
                <a:cs typeface="ヒラギノ角ゴ Pro W3"/>
              </a:rPr>
              <a:t/>
            </a:r>
            <a:br>
              <a:rPr lang="en-CA" sz="1200" dirty="0" smtClean="0">
                <a:solidFill>
                  <a:schemeClr val="tx2"/>
                </a:solidFill>
                <a:latin typeface="+mn-lt"/>
                <a:ea typeface="ヒラギノ角ゴ Pro W3"/>
                <a:cs typeface="ヒラギノ角ゴ Pro W3"/>
              </a:rPr>
            </a:br>
            <a:r>
              <a:rPr lang="ru-RU" sz="1200" b="1" dirty="0" smtClean="0">
                <a:solidFill>
                  <a:srgbClr val="002060"/>
                </a:solidFill>
                <a:latin typeface="Calibri" pitchFamily="34" charset="0"/>
              </a:rPr>
              <a:t>Коксиб</a:t>
            </a:r>
            <a:r>
              <a:rPr lang="en-US" sz="1200" b="1" dirty="0" smtClean="0">
                <a:solidFill>
                  <a:srgbClr val="002060"/>
                </a:solidFill>
                <a:latin typeface="Calibri" pitchFamily="34" charset="0"/>
              </a:rPr>
              <a:t> </a:t>
            </a:r>
            <a:r>
              <a:rPr lang="ru-RU" sz="1200" b="1" dirty="0" smtClean="0">
                <a:solidFill>
                  <a:srgbClr val="002060"/>
                </a:solidFill>
                <a:latin typeface="Calibri" pitchFamily="34" charset="0"/>
              </a:rPr>
              <a:t>–</a:t>
            </a:r>
            <a:r>
              <a:rPr lang="en-US" sz="1200" b="1" dirty="0" smtClean="0">
                <a:solidFill>
                  <a:srgbClr val="002060"/>
                </a:solidFill>
                <a:latin typeface="Calibri" pitchFamily="34" charset="0"/>
              </a:rPr>
              <a:t> </a:t>
            </a:r>
            <a:r>
              <a:rPr lang="ru-RU" sz="1200" b="1" dirty="0" smtClean="0">
                <a:solidFill>
                  <a:srgbClr val="002060"/>
                </a:solidFill>
                <a:latin typeface="Calibri" pitchFamily="34" charset="0"/>
              </a:rPr>
              <a:t>селективный ингибитор ЦОГ-2</a:t>
            </a:r>
            <a:r>
              <a:rPr lang="en-US" sz="1200" b="1" dirty="0" smtClean="0">
                <a:solidFill>
                  <a:srgbClr val="002060"/>
                </a:solidFill>
                <a:latin typeface="Calibri" pitchFamily="34" charset="0"/>
              </a:rPr>
              <a:t>; </a:t>
            </a:r>
            <a:r>
              <a:rPr lang="ru-RU" sz="1200" b="1" dirty="0" smtClean="0">
                <a:solidFill>
                  <a:srgbClr val="002060"/>
                </a:solidFill>
                <a:latin typeface="Calibri" pitchFamily="34" charset="0"/>
                <a:cs typeface="Arial" pitchFamily="34" charset="0"/>
              </a:rPr>
              <a:t>НПВС – нестероидное противовоспалительное средство</a:t>
            </a:r>
            <a:r>
              <a:rPr lang="en-CA" altLang="zh-CN" sz="1200" b="1" dirty="0" smtClean="0">
                <a:solidFill>
                  <a:srgbClr val="002060"/>
                </a:solidFill>
                <a:latin typeface="Calibri" pitchFamily="34" charset="0"/>
              </a:rPr>
              <a:t>; </a:t>
            </a:r>
            <a:r>
              <a:rPr lang="ru-RU" altLang="zh-CN" sz="1200" b="1" dirty="0" smtClean="0">
                <a:solidFill>
                  <a:srgbClr val="002060"/>
                </a:solidFill>
                <a:latin typeface="Calibri" pitchFamily="34" charset="0"/>
              </a:rPr>
              <a:t>ЖКТ</a:t>
            </a:r>
            <a:r>
              <a:rPr lang="en-CA" altLang="zh-CN" sz="1200" b="1" dirty="0" smtClean="0">
                <a:solidFill>
                  <a:srgbClr val="002060"/>
                </a:solidFill>
                <a:latin typeface="Calibri" pitchFamily="34" charset="0"/>
              </a:rPr>
              <a:t> </a:t>
            </a:r>
            <a:r>
              <a:rPr lang="ru-RU" altLang="zh-CN" sz="1200" b="1" dirty="0" smtClean="0">
                <a:solidFill>
                  <a:srgbClr val="002060"/>
                </a:solidFill>
                <a:latin typeface="Calibri" pitchFamily="34" charset="0"/>
              </a:rPr>
              <a:t>–</a:t>
            </a:r>
            <a:r>
              <a:rPr lang="en-CA" altLang="zh-CN" sz="1200" b="1" dirty="0" smtClean="0">
                <a:solidFill>
                  <a:srgbClr val="002060"/>
                </a:solidFill>
                <a:latin typeface="Calibri" pitchFamily="34" charset="0"/>
              </a:rPr>
              <a:t> </a:t>
            </a:r>
            <a:r>
              <a:rPr lang="ru-RU" altLang="zh-CN" sz="1200" b="1" dirty="0" smtClean="0">
                <a:solidFill>
                  <a:srgbClr val="002060"/>
                </a:solidFill>
                <a:latin typeface="Calibri" pitchFamily="34" charset="0"/>
              </a:rPr>
              <a:t>желудочно-кишечный тракт</a:t>
            </a:r>
            <a:endParaRPr lang="en-CA" altLang="zh-CN" sz="1200" b="1" dirty="0" smtClean="0">
              <a:solidFill>
                <a:srgbClr val="002060"/>
              </a:solidFill>
              <a:latin typeface="Calibri" pitchFamily="34" charset="0"/>
            </a:endParaRPr>
          </a:p>
          <a:p>
            <a:pPr eaLnBrk="1" hangingPunct="1">
              <a:spcBef>
                <a:spcPct val="50000"/>
              </a:spcBef>
              <a:defRPr/>
            </a:pPr>
            <a:r>
              <a:rPr lang="en-CA" altLang="zh-CN" sz="1000" dirty="0" smtClean="0">
                <a:solidFill>
                  <a:srgbClr val="002060"/>
                </a:solidFill>
                <a:latin typeface="+mn-lt"/>
              </a:rPr>
              <a:t>A</a:t>
            </a:r>
            <a:r>
              <a:rPr lang="en-US" sz="1000" dirty="0" smtClean="0">
                <a:solidFill>
                  <a:schemeClr val="tx2"/>
                </a:solidFill>
                <a:ea typeface="ヒラギノ角ゴ Pro W3"/>
                <a:cs typeface="ヒラギノ角ゴ Pro W3"/>
              </a:rPr>
              <a:t>llison </a:t>
            </a:r>
            <a:r>
              <a:rPr lang="en-US" sz="1000" dirty="0">
                <a:solidFill>
                  <a:schemeClr val="tx2"/>
                </a:solidFill>
                <a:ea typeface="ヒラギノ角ゴ Pro W3"/>
                <a:cs typeface="ヒラギノ角ゴ Pro W3"/>
              </a:rPr>
              <a:t>MC </a:t>
            </a:r>
            <a:r>
              <a:rPr lang="en-US" sz="1000" i="1" dirty="0">
                <a:solidFill>
                  <a:schemeClr val="tx2"/>
                </a:solidFill>
                <a:ea typeface="ヒラギノ角ゴ Pro W3"/>
                <a:cs typeface="ヒラギノ角ゴ Pro W3"/>
              </a:rPr>
              <a:t>et al. N Engl J Med</a:t>
            </a:r>
            <a:r>
              <a:rPr lang="en-US" sz="1000" dirty="0">
                <a:solidFill>
                  <a:schemeClr val="tx2"/>
                </a:solidFill>
                <a:ea typeface="ヒラギノ角ゴ Pro W3"/>
                <a:cs typeface="ヒラギノ角ゴ Pro W3"/>
              </a:rPr>
              <a:t> 1992; 327(11):749-54; </a:t>
            </a:r>
            <a:r>
              <a:rPr lang="pt-BR" altLang="ko-KR" sz="1000" dirty="0" smtClean="0">
                <a:solidFill>
                  <a:srgbClr val="002060"/>
                </a:solidFill>
                <a:latin typeface="Calibri"/>
                <a:ea typeface="Batang" pitchFamily="18" charset="-127"/>
                <a:cs typeface="MS PGothic" pitchFamily="34" charset="-128"/>
              </a:rPr>
              <a:t>Chan </a:t>
            </a:r>
            <a:r>
              <a:rPr lang="pt-BR" altLang="ko-KR" sz="1000" dirty="0">
                <a:solidFill>
                  <a:srgbClr val="002060"/>
                </a:solidFill>
                <a:latin typeface="Calibri"/>
                <a:ea typeface="Batang" pitchFamily="18" charset="-127"/>
                <a:cs typeface="MS PGothic" pitchFamily="34" charset="-128"/>
              </a:rPr>
              <a:t>FK </a:t>
            </a:r>
            <a:r>
              <a:rPr lang="pt-BR" altLang="ko-KR" sz="1000" i="1" dirty="0">
                <a:solidFill>
                  <a:srgbClr val="002060"/>
                </a:solidFill>
                <a:latin typeface="Calibri"/>
                <a:ea typeface="Batang" pitchFamily="18" charset="-127"/>
                <a:cs typeface="MS PGothic" pitchFamily="34" charset="-128"/>
              </a:rPr>
              <a:t>et al</a:t>
            </a:r>
            <a:r>
              <a:rPr lang="pt-BR" altLang="ko-KR" sz="1000" dirty="0">
                <a:solidFill>
                  <a:srgbClr val="002060"/>
                </a:solidFill>
                <a:latin typeface="Calibri"/>
                <a:ea typeface="Batang" pitchFamily="18" charset="-127"/>
                <a:cs typeface="MS PGothic" pitchFamily="34" charset="-128"/>
              </a:rPr>
              <a:t>. </a:t>
            </a:r>
            <a:r>
              <a:rPr lang="en-GB" sz="1000" i="1" dirty="0">
                <a:solidFill>
                  <a:srgbClr val="002060"/>
                </a:solidFill>
                <a:latin typeface="Calibri"/>
                <a:ea typeface="Batang" pitchFamily="18" charset="-127"/>
                <a:cs typeface="MS PGothic" pitchFamily="34" charset="-128"/>
              </a:rPr>
              <a:t>N Engl J Med</a:t>
            </a:r>
            <a:r>
              <a:rPr lang="en-GB" sz="1000" dirty="0">
                <a:solidFill>
                  <a:srgbClr val="002060"/>
                </a:solidFill>
                <a:latin typeface="Calibri"/>
                <a:ea typeface="Batang" pitchFamily="18" charset="-127"/>
                <a:cs typeface="MS PGothic" pitchFamily="34" charset="-128"/>
              </a:rPr>
              <a:t> 2002; 347(26):</a:t>
            </a:r>
            <a:r>
              <a:rPr lang="en-GB" sz="1000" dirty="0" smtClean="0">
                <a:solidFill>
                  <a:srgbClr val="002060"/>
                </a:solidFill>
                <a:latin typeface="Calibri"/>
                <a:ea typeface="Batang" pitchFamily="18" charset="-127"/>
                <a:cs typeface="MS PGothic" pitchFamily="34" charset="-128"/>
              </a:rPr>
              <a:t>2104-10; </a:t>
            </a:r>
            <a:r>
              <a:rPr lang="pt-BR" altLang="ko-KR" sz="1000" dirty="0" smtClean="0">
                <a:solidFill>
                  <a:srgbClr val="002060"/>
                </a:solidFill>
                <a:latin typeface="Calibri"/>
                <a:ea typeface="Batang" pitchFamily="18" charset="-127"/>
                <a:cs typeface="MS PGothic" pitchFamily="34" charset="-128"/>
              </a:rPr>
              <a:t>Fujimori S </a:t>
            </a:r>
            <a:r>
              <a:rPr lang="pt-BR" altLang="ko-KR" sz="1000" i="1" dirty="0" smtClean="0">
                <a:solidFill>
                  <a:srgbClr val="002060"/>
                </a:solidFill>
                <a:latin typeface="Calibri"/>
                <a:ea typeface="Batang" pitchFamily="18" charset="-127"/>
                <a:cs typeface="MS PGothic" pitchFamily="34" charset="-128"/>
              </a:rPr>
              <a:t>et al. Gastro Endoscopy</a:t>
            </a:r>
            <a:r>
              <a:rPr lang="pt-BR" altLang="ko-KR" sz="1000" dirty="0" smtClean="0">
                <a:solidFill>
                  <a:srgbClr val="002060"/>
                </a:solidFill>
                <a:latin typeface="Calibri"/>
                <a:ea typeface="Batang" pitchFamily="18" charset="-127"/>
                <a:cs typeface="MS PGothic" pitchFamily="34" charset="-128"/>
              </a:rPr>
              <a:t> 2009; 69(7):1339-46; Laine L </a:t>
            </a:r>
            <a:r>
              <a:rPr lang="pt-BR" altLang="ko-KR" sz="1000" i="1" dirty="0" smtClean="0">
                <a:solidFill>
                  <a:srgbClr val="002060"/>
                </a:solidFill>
                <a:latin typeface="Calibri"/>
                <a:ea typeface="Batang" pitchFamily="18" charset="-127"/>
                <a:cs typeface="MS PGothic" pitchFamily="34" charset="-128"/>
              </a:rPr>
              <a:t>et al. Gastroenterology</a:t>
            </a:r>
            <a:r>
              <a:rPr lang="pt-BR" altLang="ko-KR" sz="1000" dirty="0" smtClean="0">
                <a:solidFill>
                  <a:srgbClr val="002060"/>
                </a:solidFill>
                <a:latin typeface="Calibri"/>
                <a:ea typeface="Batang" pitchFamily="18" charset="-127"/>
                <a:cs typeface="MS PGothic" pitchFamily="34" charset="-128"/>
              </a:rPr>
              <a:t> 2003; 124(2):288-92; </a:t>
            </a:r>
            <a:r>
              <a:rPr lang="pt-BR" altLang="ko-KR" sz="1000" dirty="0" smtClean="0">
                <a:solidFill>
                  <a:schemeClr val="tx2"/>
                </a:solidFill>
                <a:latin typeface="+mn-lt"/>
                <a:ea typeface="Batang" pitchFamily="18" charset="-127"/>
                <a:cs typeface="MS PGothic" pitchFamily="34" charset="-128"/>
              </a:rPr>
              <a:t>Lanas A, Sopeña F. </a:t>
            </a:r>
            <a:r>
              <a:rPr lang="pt-BR" altLang="ko-KR" sz="1000" i="1" dirty="0" smtClean="0">
                <a:solidFill>
                  <a:schemeClr val="tx2"/>
                </a:solidFill>
                <a:latin typeface="+mn-lt"/>
                <a:ea typeface="Batang" pitchFamily="18" charset="-127"/>
                <a:cs typeface="MS PGothic" pitchFamily="34" charset="-128"/>
              </a:rPr>
              <a:t>Gastroenterol Clin N Am</a:t>
            </a:r>
            <a:r>
              <a:rPr lang="pt-BR" altLang="ko-KR" sz="1000" dirty="0" smtClean="0">
                <a:solidFill>
                  <a:schemeClr val="tx2"/>
                </a:solidFill>
                <a:latin typeface="+mn-lt"/>
                <a:ea typeface="Batang" pitchFamily="18" charset="-127"/>
                <a:cs typeface="MS PGothic" pitchFamily="34" charset="-128"/>
              </a:rPr>
              <a:t> 2009; 38(2):333-53. </a:t>
            </a:r>
            <a:endParaRPr lang="en-GB" sz="1000" dirty="0" smtClean="0">
              <a:solidFill>
                <a:schemeClr val="tx2"/>
              </a:solidFill>
              <a:latin typeface="+mn-lt"/>
              <a:ea typeface="ヒラギノ角ゴ Pro W3"/>
              <a:cs typeface="ヒラギノ角ゴ Pro W3"/>
            </a:endParaRPr>
          </a:p>
        </p:txBody>
      </p:sp>
      <p:sp>
        <p:nvSpPr>
          <p:cNvPr id="65543" name="Rectangle 6"/>
          <p:cNvSpPr>
            <a:spLocks noChangeArrowheads="1"/>
          </p:cNvSpPr>
          <p:nvPr/>
        </p:nvSpPr>
        <p:spPr bwMode="auto">
          <a:xfrm>
            <a:off x="-2776538" y="4652963"/>
            <a:ext cx="3714751" cy="369887"/>
          </a:xfrm>
          <a:prstGeom prst="rect">
            <a:avLst/>
          </a:prstGeom>
          <a:noFill/>
          <a:ln w="9525">
            <a:noFill/>
            <a:miter lim="800000"/>
            <a:headEnd/>
            <a:tailEnd/>
          </a:ln>
        </p:spPr>
        <p:txBody>
          <a:bodyPr>
            <a:spAutoFit/>
          </a:bodyPr>
          <a:lstStyle/>
          <a:p>
            <a:pPr eaLnBrk="0" hangingPunct="0"/>
            <a:r>
              <a:rPr lang="en-GB" altLang="en-US">
                <a:ea typeface="ヒラギノ角ゴ Pro W3"/>
                <a:cs typeface="ヒラギノ角ゴ Pro W3"/>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Содержание</a:t>
            </a:r>
          </a:p>
        </p:txBody>
      </p:sp>
      <p:sp>
        <p:nvSpPr>
          <p:cNvPr id="3" name="Content Placeholder 2"/>
          <p:cNvSpPr>
            <a:spLocks noGrp="1"/>
          </p:cNvSpPr>
          <p:nvPr>
            <p:ph idx="1"/>
          </p:nvPr>
        </p:nvSpPr>
        <p:spPr/>
        <p:txBody>
          <a:bodyPr/>
          <a:lstStyle/>
          <a:p>
            <a:r>
              <a:rPr lang="ru" sz="2800" b="0" i="0" dirty="0" smtClean="0">
                <a:solidFill>
                  <a:srgbClr val="002060"/>
                </a:solidFill>
              </a:rPr>
              <a:t>Что такое </a:t>
            </a:r>
            <a:r>
              <a:rPr lang="ru" sz="2800" b="0" i="0" dirty="0" smtClean="0">
                <a:solidFill>
                  <a:srgbClr val="002060"/>
                </a:solidFill>
              </a:rPr>
              <a:t>БНС?</a:t>
            </a:r>
            <a:endParaRPr lang="ru" sz="2800" b="0" i="0" dirty="0" smtClean="0">
              <a:solidFill>
                <a:srgbClr val="002060"/>
              </a:solidFill>
            </a:endParaRPr>
          </a:p>
          <a:p>
            <a:r>
              <a:rPr lang="ru" sz="2800" b="0" i="0" dirty="0" smtClean="0">
                <a:solidFill>
                  <a:srgbClr val="002060"/>
                </a:solidFill>
              </a:rPr>
              <a:t>Насколько </a:t>
            </a:r>
            <a:r>
              <a:rPr lang="ru" sz="2800" b="0" i="0" dirty="0" smtClean="0">
                <a:solidFill>
                  <a:srgbClr val="002060"/>
                </a:solidFill>
              </a:rPr>
              <a:t>распространенной </a:t>
            </a:r>
            <a:r>
              <a:rPr lang="ru" sz="2800" b="0" i="0" dirty="0" smtClean="0">
                <a:solidFill>
                  <a:srgbClr val="002060"/>
                </a:solidFill>
              </a:rPr>
              <a:t>является </a:t>
            </a:r>
            <a:r>
              <a:rPr lang="ru" sz="2800" b="0" i="0" dirty="0" smtClean="0">
                <a:solidFill>
                  <a:srgbClr val="002060"/>
                </a:solidFill>
              </a:rPr>
              <a:t>БНС?</a:t>
            </a:r>
            <a:endParaRPr lang="ru" sz="2800" b="0" i="0" dirty="0" smtClean="0">
              <a:solidFill>
                <a:srgbClr val="002060"/>
              </a:solidFill>
            </a:endParaRPr>
          </a:p>
          <a:p>
            <a:r>
              <a:rPr lang="ru" sz="2800" b="0" i="0" dirty="0" smtClean="0">
                <a:solidFill>
                  <a:srgbClr val="002060"/>
                </a:solidFill>
              </a:rPr>
              <a:t>Каким образом можно отличить друг от друга разные </a:t>
            </a:r>
            <a:r>
              <a:rPr lang="ru" sz="2800" dirty="0" smtClean="0"/>
              <a:t>формы БНС</a:t>
            </a:r>
            <a:r>
              <a:rPr lang="ru" sz="2800" b="0" i="0" dirty="0" smtClean="0">
                <a:solidFill>
                  <a:srgbClr val="002060"/>
                </a:solidFill>
              </a:rPr>
              <a:t> </a:t>
            </a:r>
            <a:r>
              <a:rPr lang="ru" sz="2800" b="0" i="0" dirty="0" smtClean="0">
                <a:solidFill>
                  <a:srgbClr val="002060"/>
                </a:solidFill>
              </a:rPr>
              <a:t>в клинической практике?</a:t>
            </a:r>
          </a:p>
          <a:p>
            <a:r>
              <a:rPr lang="ru" sz="2800" b="0" i="0" dirty="0" smtClean="0">
                <a:solidFill>
                  <a:srgbClr val="002060"/>
                </a:solidFill>
              </a:rPr>
              <a:t>Какие </a:t>
            </a:r>
            <a:r>
              <a:rPr lang="en-GB" sz="2800" dirty="0" smtClean="0"/>
              <a:t>“</a:t>
            </a:r>
            <a:r>
              <a:rPr lang="ru" sz="2800" b="0" i="0" dirty="0" smtClean="0">
                <a:solidFill>
                  <a:srgbClr val="002060"/>
                </a:solidFill>
              </a:rPr>
              <a:t>красные </a:t>
            </a:r>
            <a:r>
              <a:rPr lang="ru" sz="2800" b="0" i="0" dirty="0" smtClean="0">
                <a:solidFill>
                  <a:srgbClr val="002060"/>
                </a:solidFill>
              </a:rPr>
              <a:t>и желтые </a:t>
            </a:r>
            <a:r>
              <a:rPr lang="ru" sz="2800" b="0" i="0" dirty="0" smtClean="0">
                <a:solidFill>
                  <a:srgbClr val="002060"/>
                </a:solidFill>
              </a:rPr>
              <a:t>флажки</a:t>
            </a:r>
            <a:r>
              <a:rPr lang="en-GB" sz="2800" b="0" i="0" dirty="0" smtClean="0">
                <a:solidFill>
                  <a:srgbClr val="002060"/>
                </a:solidFill>
              </a:rPr>
              <a:t>”</a:t>
            </a:r>
            <a:r>
              <a:rPr lang="ru" sz="2800" b="0" i="0" dirty="0" smtClean="0">
                <a:solidFill>
                  <a:srgbClr val="002060"/>
                </a:solidFill>
              </a:rPr>
              <a:t> трубуют направления </a:t>
            </a:r>
            <a:r>
              <a:rPr lang="ru" sz="2800" b="0" i="0" dirty="0" smtClean="0">
                <a:solidFill>
                  <a:srgbClr val="002060"/>
                </a:solidFill>
              </a:rPr>
              <a:t>к </a:t>
            </a:r>
            <a:r>
              <a:rPr lang="ru" sz="2800" b="0" i="0" dirty="0" smtClean="0">
                <a:solidFill>
                  <a:srgbClr val="002060"/>
                </a:solidFill>
              </a:rPr>
              <a:t>специалисту </a:t>
            </a:r>
            <a:r>
              <a:rPr lang="ru" sz="2800" b="0" i="0" dirty="0" smtClean="0">
                <a:solidFill>
                  <a:srgbClr val="002060"/>
                </a:solidFill>
              </a:rPr>
              <a:t>или к </a:t>
            </a:r>
            <a:r>
              <a:rPr lang="ru" sz="2800" b="0" i="0" dirty="0" smtClean="0">
                <a:solidFill>
                  <a:srgbClr val="002060"/>
                </a:solidFill>
              </a:rPr>
              <a:t>дальнейшего обследования</a:t>
            </a:r>
            <a:endParaRPr lang="ru" sz="2800" b="0" i="0" dirty="0" smtClean="0">
              <a:solidFill>
                <a:srgbClr val="002060"/>
              </a:solidFill>
            </a:endParaRPr>
          </a:p>
          <a:p>
            <a:r>
              <a:rPr lang="ru" sz="2800" b="0" i="0" dirty="0" smtClean="0">
                <a:solidFill>
                  <a:srgbClr val="002060"/>
                </a:solidFill>
              </a:rPr>
              <a:t>Как следует лечить </a:t>
            </a:r>
            <a:r>
              <a:rPr lang="ru" sz="2800" b="0" i="0" dirty="0" smtClean="0">
                <a:solidFill>
                  <a:srgbClr val="002060"/>
                </a:solidFill>
              </a:rPr>
              <a:t>БНС основываясь на ее </a:t>
            </a:r>
            <a:r>
              <a:rPr lang="ru" sz="2800" b="0" i="0" dirty="0" smtClean="0">
                <a:solidFill>
                  <a:srgbClr val="002060"/>
                </a:solidFill>
              </a:rPr>
              <a:t>патофизиологии?</a:t>
            </a:r>
          </a:p>
          <a:p>
            <a:endParaRPr lang="en-CA" sz="2800" dirty="0"/>
          </a:p>
        </p:txBody>
      </p:sp>
      <p:sp>
        <p:nvSpPr>
          <p:cNvPr id="5" name="Slide Number Placeholder 3"/>
          <p:cNvSpPr>
            <a:spLocks noGrp="1"/>
          </p:cNvSpPr>
          <p:nvPr>
            <p:ph type="sldNum" sz="quarter" idx="4"/>
          </p:nvPr>
        </p:nvSpPr>
        <p:spPr/>
        <p:txBody>
          <a:bodyPr/>
          <a:lstStyle>
            <a:lvl1pPr algn="r">
              <a:defRPr lang="en-CA" sz="1200">
                <a:solidFill>
                  <a:schemeClr val="tx1"/>
                </a:solidFill>
                <a:latin typeface="+mn-lt"/>
                <a:ea typeface="+mn-ea"/>
              </a:defRPr>
            </a:lvl1pPr>
          </a:lstStyle>
          <a:p>
            <a:r>
              <a:rPr lang="en-CA" smtClean="0"/>
              <a:t/>
            </a:r>
            <a:br>
              <a:rPr lang="en-CA" smtClean="0"/>
            </a:br>
            <a:fld id="{0818CAAA-595C-40BF-BDA9-176ED7A49E95}" type="slidenum">
              <a:rPr lang="en-CA" smtClean="0"/>
              <a:pPr/>
              <a:t>4</a:t>
            </a:fld>
            <a:endParaRPr lang="en-CA" dirty="0"/>
          </a:p>
        </p:txBody>
      </p:sp>
    </p:spTree>
    <p:extLst>
      <p:ext uri="{BB962C8B-B14F-4D97-AF65-F5344CB8AC3E}">
        <p14:creationId xmlns:p14="http://schemas.microsoft.com/office/powerpoint/2010/main" xmlns="" val="2547491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idx="4294967295"/>
          </p:nvPr>
        </p:nvSpPr>
        <p:spPr>
          <a:xfrm>
            <a:off x="457200" y="110862"/>
            <a:ext cx="8229600" cy="1143000"/>
          </a:xfrm>
        </p:spPr>
        <p:txBody>
          <a:bodyPr>
            <a:noAutofit/>
          </a:bodyPr>
          <a:lstStyle/>
          <a:p>
            <a:r>
              <a:rPr lang="ru" sz="3600" b="0" i="0" dirty="0" smtClean="0">
                <a:solidFill>
                  <a:srgbClr val="002060"/>
                </a:solidFill>
              </a:rPr>
              <a:t>Применение опиоидов для лечения </a:t>
            </a:r>
            <a:r>
              <a:rPr lang="es" sz="3600" dirty="0" smtClean="0"/>
              <a:t/>
            </a:r>
            <a:br>
              <a:rPr lang="es" sz="3600" dirty="0" smtClean="0"/>
            </a:br>
            <a:r>
              <a:rPr lang="ru" sz="3600" dirty="0" smtClean="0"/>
              <a:t>БНС</a:t>
            </a:r>
            <a:endParaRPr lang="ru" sz="3600" b="0" i="0" dirty="0" smtClean="0">
              <a:solidFill>
                <a:srgbClr val="002060"/>
              </a:solidFill>
            </a:endParaRPr>
          </a:p>
        </p:txBody>
      </p:sp>
      <p:sp>
        <p:nvSpPr>
          <p:cNvPr id="163844" name="Rectangle 4"/>
          <p:cNvSpPr>
            <a:spLocks noChangeArrowheads="1"/>
          </p:cNvSpPr>
          <p:nvPr/>
        </p:nvSpPr>
        <p:spPr bwMode="auto">
          <a:xfrm>
            <a:off x="367904" y="5857528"/>
            <a:ext cx="794851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rIns="0" bIns="0" anchor="b">
            <a:spAutoFit/>
          </a:bodyPr>
          <a:lstStyle/>
          <a:p>
            <a:pPr marL="0" lvl="4"/>
            <a:r>
              <a:rPr lang="ru" sz="1200" b="1" i="0" dirty="0" smtClean="0">
                <a:solidFill>
                  <a:srgbClr val="002060"/>
                </a:solidFill>
              </a:rPr>
              <a:t>Коксиб </a:t>
            </a:r>
            <a:r>
              <a:rPr lang="ru" sz="1200" b="1" dirty="0" smtClean="0">
                <a:solidFill>
                  <a:srgbClr val="002060"/>
                </a:solidFill>
              </a:rPr>
              <a:t>- </a:t>
            </a:r>
            <a:r>
              <a:rPr lang="ru" sz="1200" b="1" i="0" dirty="0" smtClean="0">
                <a:solidFill>
                  <a:srgbClr val="002060"/>
                </a:solidFill>
              </a:rPr>
              <a:t>ингибитор </a:t>
            </a:r>
            <a:r>
              <a:rPr lang="ru" sz="1200" b="1" i="0" dirty="0" smtClean="0">
                <a:solidFill>
                  <a:srgbClr val="002060"/>
                </a:solidFill>
              </a:rPr>
              <a:t>циклооксигеназы-2; нсНПВС </a:t>
            </a:r>
            <a:r>
              <a:rPr lang="ru" sz="1200" b="1" i="0" dirty="0" smtClean="0">
                <a:solidFill>
                  <a:srgbClr val="002060"/>
                </a:solidFill>
              </a:rPr>
              <a:t>- </a:t>
            </a:r>
            <a:r>
              <a:rPr lang="ru" sz="1200" b="1" i="0" dirty="0" smtClean="0">
                <a:solidFill>
                  <a:srgbClr val="002060"/>
                </a:solidFill>
              </a:rPr>
              <a:t>неселективные нестероидные противовоспалительные средства</a:t>
            </a:r>
            <a:r>
              <a:rPr lang="es" sz="1200" dirty="0" smtClean="0"/>
              <a:t/>
            </a:r>
            <a:br>
              <a:rPr lang="es" sz="1200" dirty="0" smtClean="0"/>
            </a:br>
            <a:r>
              <a:rPr lang="ru" sz="1000" b="0" i="0" dirty="0" smtClean="0">
                <a:solidFill>
                  <a:srgbClr val="002060"/>
                </a:solidFill>
              </a:rPr>
              <a:t>Chou R </a:t>
            </a:r>
            <a:r>
              <a:rPr lang="ru" sz="1000" b="0" i="1" dirty="0" smtClean="0">
                <a:solidFill>
                  <a:srgbClr val="002060"/>
                </a:solidFill>
              </a:rPr>
              <a:t>et al. J Pain Symptom Manage</a:t>
            </a:r>
            <a:r>
              <a:rPr lang="ru" sz="1000" b="0" i="0" dirty="0" smtClean="0">
                <a:solidFill>
                  <a:srgbClr val="002060"/>
                </a:solidFill>
              </a:rPr>
              <a:t> 2003; 26(5):1026-48; Chou R et al. </a:t>
            </a:r>
            <a:r>
              <a:rPr lang="ru" sz="1000" b="0" i="1" dirty="0" smtClean="0">
                <a:solidFill>
                  <a:srgbClr val="002060"/>
                </a:solidFill>
              </a:rPr>
              <a:t>J Pain</a:t>
            </a:r>
            <a:r>
              <a:rPr lang="ru" sz="1000" b="0" i="0" dirty="0" smtClean="0">
                <a:solidFill>
                  <a:srgbClr val="002060"/>
                </a:solidFill>
              </a:rPr>
              <a:t> 2009; 10(2):113-30; </a:t>
            </a:r>
            <a:r>
              <a:rPr lang="es" sz="1000" dirty="0" smtClean="0"/>
              <a:t/>
            </a:r>
            <a:br>
              <a:rPr lang="es" sz="1000" dirty="0" smtClean="0"/>
            </a:br>
            <a:r>
              <a:rPr lang="ru" sz="1000" b="0" i="0" dirty="0" smtClean="0">
                <a:solidFill>
                  <a:srgbClr val="002060"/>
                </a:solidFill>
              </a:rPr>
              <a:t>Furlan AD </a:t>
            </a:r>
            <a:r>
              <a:rPr lang="ru" sz="1000" b="0" i="1" dirty="0" smtClean="0">
                <a:solidFill>
                  <a:srgbClr val="002060"/>
                </a:solidFill>
              </a:rPr>
              <a:t>et al. CMAJ</a:t>
            </a:r>
            <a:r>
              <a:rPr lang="ru" sz="1000" b="0" i="0" dirty="0" smtClean="0">
                <a:solidFill>
                  <a:srgbClr val="002060"/>
                </a:solidFill>
              </a:rPr>
              <a:t> 2006; 174(11):1589-94; Kalso E </a:t>
            </a:r>
            <a:r>
              <a:rPr lang="ru" sz="1000" b="0" i="1" dirty="0" smtClean="0">
                <a:solidFill>
                  <a:srgbClr val="002060"/>
                </a:solidFill>
              </a:rPr>
              <a:t>et al. Pain</a:t>
            </a:r>
            <a:r>
              <a:rPr lang="ru" sz="1000" b="0" i="0" dirty="0" smtClean="0">
                <a:solidFill>
                  <a:srgbClr val="002060"/>
                </a:solidFill>
              </a:rPr>
              <a:t> 2004; 112(3):372-80; Lee J </a:t>
            </a:r>
            <a:r>
              <a:rPr lang="ru" sz="1000" b="0" i="1" dirty="0" smtClean="0">
                <a:solidFill>
                  <a:srgbClr val="002060"/>
                </a:solidFill>
              </a:rPr>
              <a:t>et al. Br J Anaesth</a:t>
            </a:r>
            <a:r>
              <a:rPr lang="ru" sz="1000" b="0" i="0" dirty="0" smtClean="0">
                <a:solidFill>
                  <a:srgbClr val="002060"/>
                </a:solidFill>
              </a:rPr>
              <a:t> 2013; 111(1):112-20; Martell BA </a:t>
            </a:r>
            <a:r>
              <a:rPr lang="ru" sz="1000" b="0" i="1" dirty="0" smtClean="0">
                <a:solidFill>
                  <a:srgbClr val="002060"/>
                </a:solidFill>
              </a:rPr>
              <a:t>et al. Ann Intern Med</a:t>
            </a:r>
            <a:r>
              <a:rPr lang="ru" sz="1000" b="0" i="0" dirty="0" smtClean="0">
                <a:solidFill>
                  <a:srgbClr val="002060"/>
                </a:solidFill>
              </a:rPr>
              <a:t> 2007; 146(2):116-27; Rauck RL </a:t>
            </a:r>
            <a:r>
              <a:rPr lang="ru" sz="1000" b="0" i="1" dirty="0" smtClean="0">
                <a:solidFill>
                  <a:srgbClr val="002060"/>
                </a:solidFill>
              </a:rPr>
              <a:t>et al. J Opioid Manag</a:t>
            </a:r>
            <a:r>
              <a:rPr lang="ru" sz="1000" b="0" i="0" dirty="0" smtClean="0">
                <a:solidFill>
                  <a:srgbClr val="002060"/>
                </a:solidFill>
              </a:rPr>
              <a:t> 2006; 2(3):155-66; Reisine T, Pasternak G. In: Hardman JG </a:t>
            </a:r>
            <a:r>
              <a:rPr lang="ru" sz="1000" b="0" i="1" dirty="0" smtClean="0">
                <a:solidFill>
                  <a:srgbClr val="002060"/>
                </a:solidFill>
              </a:rPr>
              <a:t>et al </a:t>
            </a:r>
            <a:r>
              <a:rPr lang="ru" sz="1000" b="0" i="0" dirty="0" smtClean="0">
                <a:solidFill>
                  <a:srgbClr val="002060"/>
                </a:solidFill>
              </a:rPr>
              <a:t>(eds). </a:t>
            </a:r>
            <a:r>
              <a:rPr lang="ru" sz="1000" b="0" i="1" dirty="0" smtClean="0">
                <a:solidFill>
                  <a:srgbClr val="002060"/>
                </a:solidFill>
              </a:rPr>
              <a:t>Goodman and Gilman’s: The Pharmacological Basics of Therapeutics.</a:t>
            </a:r>
            <a:r>
              <a:rPr lang="ru" sz="1000" b="0" i="0" dirty="0" smtClean="0">
                <a:solidFill>
                  <a:srgbClr val="002060"/>
                </a:solidFill>
              </a:rPr>
              <a:t> 9th ed. McGraw-Hill; New York, NY: 1996; Scholz J, Woolf CJ. </a:t>
            </a:r>
            <a:r>
              <a:rPr lang="ru" sz="1000" b="0" i="1" dirty="0" smtClean="0">
                <a:solidFill>
                  <a:srgbClr val="002060"/>
                </a:solidFill>
              </a:rPr>
              <a:t>Nat Neurosci</a:t>
            </a:r>
            <a:r>
              <a:rPr lang="ru" sz="1000" b="0" i="0" dirty="0" smtClean="0">
                <a:solidFill>
                  <a:srgbClr val="002060"/>
                </a:solidFill>
              </a:rPr>
              <a:t> 2002; 5(Suppl):1062-7; Trescot AM </a:t>
            </a:r>
            <a:r>
              <a:rPr lang="ru" sz="1000" b="0" i="1" dirty="0" smtClean="0">
                <a:solidFill>
                  <a:srgbClr val="002060"/>
                </a:solidFill>
              </a:rPr>
              <a:t>et al. Opioid Pharmacol Pain Phys </a:t>
            </a:r>
            <a:r>
              <a:rPr lang="ru" sz="1000" b="0" i="0" dirty="0" smtClean="0">
                <a:solidFill>
                  <a:srgbClr val="002060"/>
                </a:solidFill>
              </a:rPr>
              <a:t>2008; 11(2 Suppl):S133-53.</a:t>
            </a: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40</a:t>
            </a:fld>
            <a:endParaRPr lang="en-CA"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543186985"/>
              </p:ext>
            </p:extLst>
          </p:nvPr>
        </p:nvGraphicFramePr>
        <p:xfrm>
          <a:off x="367904" y="2151696"/>
          <a:ext cx="8532000" cy="3373120"/>
        </p:xfrm>
        <a:graphic>
          <a:graphicData uri="http://schemas.openxmlformats.org/drawingml/2006/table">
            <a:tbl>
              <a:tblPr firstRow="1" bandRow="1">
                <a:tableStyleId>{5C22544A-7EE6-4342-B048-85BDC9FD1C3A}</a:tableStyleId>
              </a:tblPr>
              <a:tblGrid>
                <a:gridCol w="2844000"/>
                <a:gridCol w="2628608"/>
                <a:gridCol w="3059392"/>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 sz="1600" b="1" i="0" dirty="0" smtClean="0">
                          <a:solidFill>
                            <a:srgbClr val="FFFFFF"/>
                          </a:solidFill>
                        </a:rPr>
                        <a:t>Эффективность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 sz="1600" b="1" i="0" dirty="0" smtClean="0">
                          <a:solidFill>
                            <a:srgbClr val="FFFFFF"/>
                          </a:solidFill>
                        </a:rPr>
                        <a:t>Безопасность</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 sz="1600" b="1" i="0" dirty="0" smtClean="0">
                          <a:solidFill>
                            <a:srgbClr val="FFFFFF"/>
                          </a:solidFill>
                        </a:rPr>
                        <a:t>Механизм действия</a:t>
                      </a:r>
                    </a:p>
                  </a:txBody>
                  <a:tcPr/>
                </a:tc>
              </a:tr>
              <a:tr h="370840">
                <a:tc>
                  <a:txBody>
                    <a:bodyPr/>
                    <a:lstStyle/>
                    <a:p>
                      <a:pPr marL="203200" indent="-203200">
                        <a:spcAft>
                          <a:spcPts val="600"/>
                        </a:spcAft>
                        <a:buFont typeface="Arial" pitchFamily="34" charset="0"/>
                        <a:buChar char="•"/>
                      </a:pPr>
                      <a:r>
                        <a:rPr lang="ru" sz="1600" b="0" i="0" dirty="0" smtClean="0">
                          <a:solidFill>
                            <a:srgbClr val="000000"/>
                          </a:solidFill>
                        </a:rPr>
                        <a:t>Эффективный </a:t>
                      </a:r>
                    </a:p>
                    <a:p>
                      <a:pPr marL="203200" indent="-203200">
                        <a:spcAft>
                          <a:spcPts val="600"/>
                        </a:spcAft>
                        <a:buFont typeface="Arial" pitchFamily="34" charset="0"/>
                        <a:buChar char="•"/>
                      </a:pPr>
                      <a:r>
                        <a:rPr lang="ru" sz="1600" b="0" i="0" dirty="0" smtClean="0">
                          <a:solidFill>
                            <a:srgbClr val="000000"/>
                          </a:solidFill>
                        </a:rPr>
                        <a:t>Недостаточно данных, чтобы рекомендовать </a:t>
                      </a:r>
                      <a:r>
                        <a:rPr lang="ru" sz="1600" b="0" i="0" dirty="0" smtClean="0">
                          <a:solidFill>
                            <a:srgbClr val="000000"/>
                          </a:solidFill>
                        </a:rPr>
                        <a:t>конкретный </a:t>
                      </a:r>
                      <a:r>
                        <a:rPr lang="ru" sz="1600" b="0" i="0" dirty="0" smtClean="0">
                          <a:solidFill>
                            <a:srgbClr val="000000"/>
                          </a:solidFill>
                        </a:rPr>
                        <a:t>опиоидный анальгетик</a:t>
                      </a:r>
                    </a:p>
                    <a:p>
                      <a:pPr marL="203200" indent="-203200">
                        <a:buFont typeface="Arial" pitchFamily="34" charset="0"/>
                        <a:buChar char="•"/>
                      </a:pPr>
                      <a:r>
                        <a:rPr lang="ru" sz="1600" b="0" i="0" dirty="0" smtClean="0">
                          <a:solidFill>
                            <a:srgbClr val="000000"/>
                          </a:solidFill>
                        </a:rPr>
                        <a:t>Эффективность усиливается путем дополнительного применения парацетамола или нсНПВС/коксибов</a:t>
                      </a:r>
                    </a:p>
                  </a:txBody>
                  <a:tcPr/>
                </a:tc>
                <a:tc>
                  <a:txBody>
                    <a:bodyPr/>
                    <a:lstStyle/>
                    <a:p>
                      <a:pPr marL="203200" indent="-203200" algn="l" defTabSz="914400" rtl="0" eaLnBrk="1" latinLnBrk="0" hangingPunct="1">
                        <a:spcAft>
                          <a:spcPts val="600"/>
                        </a:spcAft>
                        <a:buFont typeface="Arial" pitchFamily="34" charset="0"/>
                        <a:buChar char="•"/>
                      </a:pPr>
                      <a:r>
                        <a:rPr lang="ru" sz="1600" b="0" i="0" dirty="0" smtClean="0">
                          <a:solidFill>
                            <a:srgbClr val="000000"/>
                          </a:solidFill>
                        </a:rPr>
                        <a:t>Многочисленные побочные эффекты</a:t>
                      </a:r>
                    </a:p>
                    <a:p>
                      <a:pPr marL="203200" indent="-203200" algn="l" defTabSz="914400" rtl="0" eaLnBrk="1" latinLnBrk="0" hangingPunct="1">
                        <a:buFont typeface="Arial" pitchFamily="34" charset="0"/>
                        <a:buChar char="•"/>
                      </a:pPr>
                      <a:r>
                        <a:rPr lang="ru" sz="1600" b="0" i="0" dirty="0" smtClean="0">
                          <a:solidFill>
                            <a:srgbClr val="000000"/>
                          </a:solidFill>
                        </a:rPr>
                        <a:t>Возможность </a:t>
                      </a:r>
                      <a:r>
                        <a:rPr lang="ru" sz="1600" b="1" i="0" dirty="0" smtClean="0">
                          <a:solidFill>
                            <a:srgbClr val="000000"/>
                          </a:solidFill>
                        </a:rPr>
                        <a:t>злоупотребления</a:t>
                      </a:r>
                      <a:r>
                        <a:rPr lang="ru" sz="1600" b="0" i="0" dirty="0" smtClean="0">
                          <a:solidFill>
                            <a:srgbClr val="000000"/>
                          </a:solidFill>
                        </a:rPr>
                        <a:t> </a:t>
                      </a:r>
                      <a:r>
                        <a:rPr lang="es" sz="1600" dirty="0" smtClean="0"/>
                        <a:t/>
                      </a:r>
                      <a:br>
                        <a:rPr lang="es" sz="1600" dirty="0" smtClean="0"/>
                      </a:br>
                      <a:r>
                        <a:rPr lang="ru" sz="1600" b="0" i="0" dirty="0" smtClean="0">
                          <a:solidFill>
                            <a:srgbClr val="000000"/>
                          </a:solidFill>
                        </a:rPr>
                        <a:t>или </a:t>
                      </a:r>
                      <a:r>
                        <a:rPr lang="ru" sz="1600" b="1" i="0" dirty="0" smtClean="0">
                          <a:solidFill>
                            <a:srgbClr val="000000"/>
                          </a:solidFill>
                        </a:rPr>
                        <a:t>развития зависимости</a:t>
                      </a:r>
                    </a:p>
                    <a:p>
                      <a:endParaRPr lang="en-CA" sz="1600" dirty="0"/>
                    </a:p>
                  </a:txBody>
                  <a:tcPr/>
                </a:tc>
                <a:tc>
                  <a:txBody>
                    <a:bodyPr/>
                    <a:lstStyle/>
                    <a:p>
                      <a:pPr marL="203200" indent="-203200" algn="l" defTabSz="914400" rtl="0" eaLnBrk="1" latinLnBrk="0" hangingPunct="1">
                        <a:spcAft>
                          <a:spcPts val="600"/>
                        </a:spcAft>
                        <a:buFont typeface="Arial" pitchFamily="34" charset="0"/>
                        <a:buChar char="•"/>
                      </a:pPr>
                      <a:r>
                        <a:rPr lang="ru" sz="1600" b="0" i="0" dirty="0" smtClean="0">
                          <a:solidFill>
                            <a:srgbClr val="000000"/>
                          </a:solidFill>
                        </a:rPr>
                        <a:t>Изменяют активность лимбической системы</a:t>
                      </a:r>
                    </a:p>
                    <a:p>
                      <a:pPr marL="203200" indent="-203200" algn="l" defTabSz="914400" rtl="0" eaLnBrk="1" latinLnBrk="0" hangingPunct="1">
                        <a:spcAft>
                          <a:spcPts val="600"/>
                        </a:spcAft>
                        <a:buFont typeface="Arial" pitchFamily="34" charset="0"/>
                        <a:buChar char="•"/>
                      </a:pPr>
                      <a:r>
                        <a:rPr lang="ru" sz="1600" b="0" i="0" dirty="0" smtClean="0">
                          <a:solidFill>
                            <a:srgbClr val="000000"/>
                          </a:solidFill>
                        </a:rPr>
                        <a:t>Изменяют </a:t>
                      </a:r>
                      <a:r>
                        <a:rPr lang="ru" sz="1600" b="0" i="0" baseline="0" dirty="0" smtClean="0">
                          <a:solidFill>
                            <a:srgbClr val="000000"/>
                          </a:solidFill>
                        </a:rPr>
                        <a:t> сенсорный</a:t>
                      </a:r>
                      <a:r>
                        <a:rPr lang="ru" sz="1600" b="0" i="0" dirty="0" smtClean="0">
                          <a:solidFill>
                            <a:srgbClr val="000000"/>
                          </a:solidFill>
                        </a:rPr>
                        <a:t> </a:t>
                      </a:r>
                      <a:r>
                        <a:rPr lang="ru" sz="1600" b="0" i="0" dirty="0" smtClean="0">
                          <a:solidFill>
                            <a:srgbClr val="000000"/>
                          </a:solidFill>
                        </a:rPr>
                        <a:t>и </a:t>
                      </a:r>
                      <a:r>
                        <a:rPr lang="ru" sz="1600" b="0" i="0" dirty="0" smtClean="0">
                          <a:solidFill>
                            <a:srgbClr val="000000"/>
                          </a:solidFill>
                        </a:rPr>
                        <a:t>аффективный </a:t>
                      </a:r>
                      <a:r>
                        <a:rPr lang="ru" sz="1600" b="0" i="0" dirty="0" smtClean="0">
                          <a:solidFill>
                            <a:srgbClr val="000000"/>
                          </a:solidFill>
                        </a:rPr>
                        <a:t>аспекты боли</a:t>
                      </a:r>
                    </a:p>
                    <a:p>
                      <a:pPr marL="203200" indent="-203200" algn="l" defTabSz="914400" rtl="0" eaLnBrk="1" latinLnBrk="0" hangingPunct="1">
                        <a:spcAft>
                          <a:spcPts val="600"/>
                        </a:spcAft>
                        <a:buFont typeface="Arial" pitchFamily="34" charset="0"/>
                        <a:buChar char="•"/>
                      </a:pPr>
                      <a:r>
                        <a:rPr lang="ru" sz="1600" b="0" i="0" dirty="0" smtClean="0">
                          <a:solidFill>
                            <a:srgbClr val="000000"/>
                          </a:solidFill>
                        </a:rPr>
                        <a:t>Активируют эфферентные пути, которые модулируют передачу болевых импульсов в спинном мозге</a:t>
                      </a:r>
                    </a:p>
                    <a:p>
                      <a:pPr marL="203200" indent="-203200" algn="l" defTabSz="914400" rtl="0" eaLnBrk="1" latinLnBrk="0" hangingPunct="1">
                        <a:buFont typeface="Arial" pitchFamily="34" charset="0"/>
                        <a:buChar char="•"/>
                      </a:pPr>
                      <a:r>
                        <a:rPr lang="ru" sz="1600" b="0" i="0" dirty="0" smtClean="0">
                          <a:solidFill>
                            <a:srgbClr val="000000"/>
                          </a:solidFill>
                        </a:rPr>
                        <a:t>Влияют на преобразование болевых раздражителей в нервные импульсы</a:t>
                      </a:r>
                    </a:p>
                  </a:txBody>
                  <a:tcPr/>
                </a:tc>
              </a:tr>
            </a:tbl>
          </a:graphicData>
        </a:graphic>
      </p:graphicFrame>
      <p:sp>
        <p:nvSpPr>
          <p:cNvPr id="3" name="Rounded Rectangle 2"/>
          <p:cNvSpPr/>
          <p:nvPr/>
        </p:nvSpPr>
        <p:spPr>
          <a:xfrm>
            <a:off x="407620" y="1427848"/>
            <a:ext cx="84525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2400" b="1" i="0" dirty="0" smtClean="0">
                <a:solidFill>
                  <a:srgbClr val="FFFFFF"/>
                </a:solidFill>
              </a:rPr>
              <a:t>Острая или хроническая тяжелая боль в пояснице в течение коротких периодов времени </a:t>
            </a:r>
          </a:p>
        </p:txBody>
      </p:sp>
    </p:spTree>
    <p:extLst>
      <p:ext uri="{BB962C8B-B14F-4D97-AF65-F5344CB8AC3E}">
        <p14:creationId xmlns:p14="http://schemas.microsoft.com/office/powerpoint/2010/main" xmlns="" val="30059606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41</a:t>
            </a:fld>
            <a:endParaRPr lang="en-CA" dirty="0">
              <a:solidFill>
                <a:prstClr val="black"/>
              </a:solidFill>
            </a:endParaRPr>
          </a:p>
        </p:txBody>
      </p:sp>
      <p:sp>
        <p:nvSpPr>
          <p:cNvPr id="2" name="Title 1"/>
          <p:cNvSpPr>
            <a:spLocks noGrp="1"/>
          </p:cNvSpPr>
          <p:nvPr>
            <p:ph type="title"/>
          </p:nvPr>
        </p:nvSpPr>
        <p:spPr/>
        <p:txBody>
          <a:bodyPr>
            <a:noAutofit/>
          </a:bodyPr>
          <a:lstStyle/>
          <a:p>
            <a:r>
              <a:rPr lang="ru" sz="3200" b="0" i="0" dirty="0" smtClean="0">
                <a:solidFill>
                  <a:srgbClr val="002060"/>
                </a:solidFill>
              </a:rPr>
              <a:t>Применение трамадола в лечении </a:t>
            </a:r>
            <a:r>
              <a:rPr lang="ru" sz="3200" dirty="0" smtClean="0"/>
              <a:t>БНС</a:t>
            </a:r>
            <a:endParaRPr lang="ru" sz="3200" b="0" i="0" dirty="0" smtClean="0">
              <a:solidFill>
                <a:srgbClr val="002060"/>
              </a:solidFill>
            </a:endParaRPr>
          </a:p>
        </p:txBody>
      </p:sp>
      <p:sp>
        <p:nvSpPr>
          <p:cNvPr id="3" name="Content Placeholder 2"/>
          <p:cNvSpPr>
            <a:spLocks noGrp="1"/>
          </p:cNvSpPr>
          <p:nvPr>
            <p:ph idx="1"/>
          </p:nvPr>
        </p:nvSpPr>
        <p:spPr/>
        <p:txBody>
          <a:bodyPr>
            <a:noAutofit/>
          </a:bodyPr>
          <a:lstStyle/>
          <a:p>
            <a:pPr marL="285750" indent="-285750">
              <a:spcBef>
                <a:spcPts val="300"/>
              </a:spcBef>
              <a:spcAft>
                <a:spcPts val="600"/>
              </a:spcAft>
            </a:pPr>
            <a:r>
              <a:rPr lang="ru" sz="2800" b="0" i="0" dirty="0" smtClean="0">
                <a:solidFill>
                  <a:srgbClr val="002060"/>
                </a:solidFill>
              </a:rPr>
              <a:t>«Нестандартный» опиоидный анальгетик</a:t>
            </a:r>
          </a:p>
          <a:p>
            <a:pPr marL="285750" indent="-285750">
              <a:spcBef>
                <a:spcPts val="300"/>
              </a:spcBef>
              <a:spcAft>
                <a:spcPts val="600"/>
              </a:spcAft>
            </a:pPr>
            <a:r>
              <a:rPr lang="ru" sz="2800" b="0" i="0" dirty="0" smtClean="0">
                <a:solidFill>
                  <a:srgbClr val="002060"/>
                </a:solidFill>
              </a:rPr>
              <a:t>Уникальный механизм действия</a:t>
            </a:r>
          </a:p>
          <a:p>
            <a:pPr marL="685800" lvl="1">
              <a:spcBef>
                <a:spcPts val="300"/>
              </a:spcBef>
              <a:spcAft>
                <a:spcPts val="600"/>
              </a:spcAft>
            </a:pPr>
            <a:r>
              <a:rPr lang="ru" sz="2800" b="0" i="0" dirty="0" smtClean="0">
                <a:solidFill>
                  <a:srgbClr val="002060"/>
                </a:solidFill>
              </a:rPr>
              <a:t>Норадренергические и серотонинергические пути</a:t>
            </a:r>
          </a:p>
          <a:p>
            <a:pPr marL="685800" lvl="1">
              <a:spcBef>
                <a:spcPts val="300"/>
              </a:spcBef>
              <a:spcAft>
                <a:spcPts val="600"/>
              </a:spcAft>
            </a:pPr>
            <a:r>
              <a:rPr lang="ru" sz="2800" b="0" i="0" dirty="0" smtClean="0">
                <a:solidFill>
                  <a:srgbClr val="002060"/>
                </a:solidFill>
              </a:rPr>
              <a:t>Опиоидный эффект зависит от преобразования в активный метаболит M1</a:t>
            </a:r>
          </a:p>
          <a:p>
            <a:pPr marL="285750" indent="-285750">
              <a:spcBef>
                <a:spcPts val="300"/>
              </a:spcBef>
              <a:spcAft>
                <a:spcPts val="600"/>
              </a:spcAft>
            </a:pPr>
            <a:r>
              <a:rPr lang="ru" sz="2800" b="0" i="0" dirty="0" smtClean="0">
                <a:solidFill>
                  <a:srgbClr val="002060"/>
                </a:solidFill>
              </a:rPr>
              <a:t>Слабое сродство с μ-опиоидными рецепторами</a:t>
            </a:r>
          </a:p>
          <a:p>
            <a:pPr marL="285750" indent="-285750">
              <a:spcBef>
                <a:spcPts val="300"/>
              </a:spcBef>
              <a:spcAft>
                <a:spcPts val="600"/>
              </a:spcAft>
            </a:pPr>
            <a:r>
              <a:rPr lang="ru" sz="2800" b="0" i="0" dirty="0" smtClean="0">
                <a:solidFill>
                  <a:srgbClr val="002060"/>
                </a:solidFill>
              </a:rPr>
              <a:t>Клинические исследования эффективности при </a:t>
            </a:r>
            <a:r>
              <a:rPr lang="ru" sz="2800" dirty="0" smtClean="0"/>
              <a:t>БНС</a:t>
            </a:r>
            <a:endParaRPr lang="ru" sz="2800" b="0" i="0" dirty="0" smtClean="0">
              <a:solidFill>
                <a:srgbClr val="002060"/>
              </a:solidFill>
            </a:endParaRPr>
          </a:p>
        </p:txBody>
      </p:sp>
      <p:sp>
        <p:nvSpPr>
          <p:cNvPr id="5" name="Rectangle 4"/>
          <p:cNvSpPr/>
          <p:nvPr/>
        </p:nvSpPr>
        <p:spPr>
          <a:xfrm>
            <a:off x="107504" y="6313458"/>
            <a:ext cx="8568952" cy="507831"/>
          </a:xfrm>
          <a:prstGeom prst="rect">
            <a:avLst/>
          </a:prstGeom>
        </p:spPr>
        <p:txBody>
          <a:bodyPr wrap="square" lIns="0" tIns="0" rIns="0" bIns="0" anchor="b" anchorCtr="0">
            <a:spAutoFit/>
          </a:bodyPr>
          <a:lstStyle/>
          <a:p>
            <a:pPr marL="0" lvl="4"/>
            <a:r>
              <a:rPr lang="ru" sz="1100" b="0" i="0" dirty="0" smtClean="0">
                <a:solidFill>
                  <a:srgbClr val="002060"/>
                </a:solidFill>
              </a:rPr>
              <a:t>Baer P </a:t>
            </a:r>
            <a:r>
              <a:rPr lang="ru" sz="1100" b="0" i="1" dirty="0" smtClean="0">
                <a:solidFill>
                  <a:srgbClr val="002060"/>
                </a:solidFill>
              </a:rPr>
              <a:t>et al. Can J Diagnosis </a:t>
            </a:r>
            <a:r>
              <a:rPr lang="ru" sz="1100" b="0" i="0" dirty="0" smtClean="0">
                <a:solidFill>
                  <a:srgbClr val="002060"/>
                </a:solidFill>
              </a:rPr>
              <a:t>2010; 27(10):43-50; Deshpande A et al. </a:t>
            </a:r>
            <a:r>
              <a:rPr lang="ru" sz="1100" b="0" i="1" dirty="0" smtClean="0">
                <a:solidFill>
                  <a:srgbClr val="002060"/>
                </a:solidFill>
              </a:rPr>
              <a:t>Cochrane Database Syst Rev </a:t>
            </a:r>
            <a:r>
              <a:rPr lang="ru" sz="1100" b="0" i="0" dirty="0" smtClean="0">
                <a:solidFill>
                  <a:srgbClr val="002060"/>
                </a:solidFill>
              </a:rPr>
              <a:t>2007; 3:CD004959; Janssen Pharmaceuticals Inc. </a:t>
            </a:r>
            <a:r>
              <a:rPr lang="ru" sz="1100" b="0" i="1" dirty="0" smtClean="0">
                <a:solidFill>
                  <a:srgbClr val="002060"/>
                </a:solidFill>
              </a:rPr>
              <a:t>Tramadol Hydrochloride Tablets Full Prescribing Information. </a:t>
            </a:r>
            <a:r>
              <a:rPr lang="ru" sz="1100" b="0" i="0" dirty="0" smtClean="0">
                <a:solidFill>
                  <a:srgbClr val="002060"/>
                </a:solidFill>
              </a:rPr>
              <a:t>Titusville, NJ: 2013; Schofferman J, Mazanec D. </a:t>
            </a:r>
            <a:r>
              <a:rPr lang="ru" sz="1100" b="0" i="1" dirty="0" smtClean="0">
                <a:solidFill>
                  <a:srgbClr val="002060"/>
                </a:solidFill>
              </a:rPr>
              <a:t>Spine J </a:t>
            </a:r>
            <a:r>
              <a:rPr lang="ru" sz="1100" b="0" i="0" dirty="0" smtClean="0">
                <a:solidFill>
                  <a:srgbClr val="002060"/>
                </a:solidFill>
              </a:rPr>
              <a:t>2008; 8(1):185-94;</a:t>
            </a:r>
            <a:r>
              <a:rPr lang="es" sz="1100" dirty="0" smtClean="0"/>
              <a:t/>
            </a:r>
            <a:br>
              <a:rPr lang="es" sz="1100" dirty="0" smtClean="0"/>
            </a:br>
            <a:r>
              <a:rPr lang="ru" sz="1100" b="0" i="0" dirty="0" smtClean="0">
                <a:solidFill>
                  <a:srgbClr val="002060"/>
                </a:solidFill>
              </a:rPr>
              <a:t>Vorsanger GJ </a:t>
            </a:r>
            <a:r>
              <a:rPr lang="ru" sz="1100" b="0" i="1" dirty="0" smtClean="0">
                <a:solidFill>
                  <a:srgbClr val="002060"/>
                </a:solidFill>
              </a:rPr>
              <a:t>et al. J Opioid Manag </a:t>
            </a:r>
            <a:r>
              <a:rPr lang="ru" sz="1100" b="0" i="0" dirty="0" smtClean="0">
                <a:solidFill>
                  <a:srgbClr val="002060"/>
                </a:solidFill>
              </a:rPr>
              <a:t>2008; 4(2):87-97.</a:t>
            </a:r>
          </a:p>
        </p:txBody>
      </p:sp>
    </p:spTree>
    <p:extLst>
      <p:ext uri="{BB962C8B-B14F-4D97-AF65-F5344CB8AC3E}">
        <p14:creationId xmlns:p14="http://schemas.microsoft.com/office/powerpoint/2010/main" xmlns="" val="2084343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Вопрос для обсуждения</a:t>
            </a:r>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42</a:t>
            </a:fld>
            <a:endParaRPr lang="en-CA"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09486" y="879249"/>
            <a:ext cx="5907314" cy="5907314"/>
          </a:xfrm>
          <a:prstGeom prst="rect">
            <a:avLst/>
          </a:prstGeom>
        </p:spPr>
      </p:pic>
      <p:sp>
        <p:nvSpPr>
          <p:cNvPr id="7" name="Rounded Rectangle 6"/>
          <p:cNvSpPr/>
          <p:nvPr/>
        </p:nvSpPr>
        <p:spPr>
          <a:xfrm>
            <a:off x="683568" y="2060848"/>
            <a:ext cx="7992888" cy="38884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ru" sz="4000" b="1" i="0" cap="small" dirty="0" smtClean="0">
                <a:solidFill>
                  <a:srgbClr val="620657"/>
                </a:solidFill>
              </a:rPr>
              <a:t>какие потенциальные побочные эффекты вы обсуждаете с пациентами, которым собираетесь назначать </a:t>
            </a:r>
            <a:r>
              <a:rPr lang="es" sz="4000" dirty="0" smtClean="0"/>
              <a:t/>
            </a:r>
            <a:br>
              <a:rPr lang="es" sz="4000" dirty="0" smtClean="0"/>
            </a:br>
            <a:r>
              <a:rPr lang="ru" sz="4000" b="1" i="0" cap="small" dirty="0" smtClean="0">
                <a:solidFill>
                  <a:srgbClr val="620657"/>
                </a:solidFill>
              </a:rPr>
              <a:t>опиоидный анальгетик?</a:t>
            </a:r>
          </a:p>
        </p:txBody>
      </p:sp>
      <p:sp>
        <p:nvSpPr>
          <p:cNvPr id="8"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42</a:t>
            </a:fld>
            <a:endParaRPr lang="en-CA" dirty="0"/>
          </a:p>
        </p:txBody>
      </p:sp>
    </p:spTree>
    <p:extLst>
      <p:ext uri="{BB962C8B-B14F-4D97-AF65-F5344CB8AC3E}">
        <p14:creationId xmlns:p14="http://schemas.microsoft.com/office/powerpoint/2010/main" xmlns="" val="21526801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11222"/>
            <a:ext cx="8229600" cy="1143000"/>
          </a:xfrm>
        </p:spPr>
        <p:txBody>
          <a:bodyPr>
            <a:normAutofit fontScale="90000"/>
          </a:bodyPr>
          <a:lstStyle/>
          <a:p>
            <a:pPr eaLnBrk="1" hangingPunct="1"/>
            <a:r>
              <a:rPr lang="ru-RU" altLang="en-US" dirty="0" smtClean="0"/>
              <a:t>Нежелательные эффекты опиоидных анальгетиков</a:t>
            </a:r>
            <a:endParaRPr lang="en-US" dirty="0" smtClean="0"/>
          </a:p>
        </p:txBody>
      </p:sp>
      <p:graphicFrame>
        <p:nvGraphicFramePr>
          <p:cNvPr id="11" name="Content Placeholder 10"/>
          <p:cNvGraphicFramePr>
            <a:graphicFrameLocks noGrp="1"/>
          </p:cNvGraphicFramePr>
          <p:nvPr>
            <p:ph sz="quarter" idx="1"/>
          </p:nvPr>
        </p:nvGraphicFramePr>
        <p:xfrm>
          <a:off x="395288" y="1773238"/>
          <a:ext cx="8442325" cy="4329532"/>
        </p:xfrm>
        <a:graphic>
          <a:graphicData uri="http://schemas.openxmlformats.org/drawingml/2006/table">
            <a:tbl>
              <a:tblPr firstRow="1" bandRow="1">
                <a:tableStyleId>{5C22544A-7EE6-4342-B048-85BDC9FD1C3A}</a:tableStyleId>
              </a:tblPr>
              <a:tblGrid>
                <a:gridCol w="2011853"/>
                <a:gridCol w="6430472"/>
              </a:tblGrid>
              <a:tr h="648040">
                <a:tc>
                  <a:txBody>
                    <a:bodyPr/>
                    <a:lstStyle/>
                    <a:p>
                      <a:pPr lvl="0" algn="ctr"/>
                      <a:r>
                        <a:rPr lang="en-US" sz="2400" dirty="0" smtClean="0">
                          <a:effectLst>
                            <a:outerShdw blurRad="38100" dist="38100" dir="2700000" algn="tl">
                              <a:srgbClr val="000000">
                                <a:alpha val="43137"/>
                              </a:srgbClr>
                            </a:outerShdw>
                          </a:effectLst>
                          <a:latin typeface="+mj-lt"/>
                        </a:rPr>
                        <a:t> </a:t>
                      </a:r>
                      <a:r>
                        <a:rPr lang="ru-RU" sz="2400" dirty="0" smtClean="0">
                          <a:effectLst/>
                          <a:latin typeface="+mj-lt"/>
                        </a:rPr>
                        <a:t>Система</a:t>
                      </a:r>
                      <a:endParaRPr lang="en-US" sz="2400" dirty="0">
                        <a:effectLst/>
                        <a:latin typeface="+mj-lt"/>
                      </a:endParaRPr>
                    </a:p>
                  </a:txBody>
                  <a:tcPr marL="91437" marR="9143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smtClean="0">
                          <a:effectLst/>
                          <a:latin typeface="+mj-lt"/>
                        </a:rPr>
                        <a:t>Нежелательные эффекты</a:t>
                      </a:r>
                      <a:endParaRPr lang="en-US" sz="2400" dirty="0">
                        <a:effectLst/>
                        <a:latin typeface="+mj-lt"/>
                      </a:endParaRPr>
                    </a:p>
                  </a:txBody>
                  <a:tcPr marL="91437" marR="91437"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ЖКТ</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Тошнота</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рвота</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запор</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92049">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ЦНС</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base" latinLnBrk="0" hangingPunct="1">
                        <a:lnSpc>
                          <a:spcPct val="120000"/>
                        </a:lnSpc>
                        <a:spcBef>
                          <a:spcPts val="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Нарушение когнитивных функций</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седация</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головокружение</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предобморочное состояние</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Дыхательная система</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Угнетение дыхания</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Сердечно-сосудистая система</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Ортостатическая гипотензия</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обмороки</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Другие</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20000"/>
                        </a:lnSpc>
                        <a:spcBef>
                          <a:spcPct val="100000"/>
                        </a:spcBef>
                        <a:spcAft>
                          <a:spcPct val="0"/>
                        </a:spcAft>
                        <a:buClr>
                          <a:schemeClr val="folHlink"/>
                        </a:buClr>
                        <a:buSzPct val="80000"/>
                        <a:buFont typeface="Wingdings" pitchFamily="2" charset="2"/>
                        <a:buNone/>
                        <a:tabLst/>
                      </a:pPr>
                      <a:r>
                        <a:rPr kumimoji="0" lang="ru-RU" sz="2000" b="0" i="0" u="none" strike="noStrike" cap="none" normalizeH="0" baseline="0" dirty="0" smtClean="0">
                          <a:ln>
                            <a:noFill/>
                          </a:ln>
                          <a:solidFill>
                            <a:srgbClr val="002060"/>
                          </a:solidFill>
                          <a:effectLst/>
                          <a:latin typeface="+mj-lt"/>
                        </a:rPr>
                        <a:t>Крапивница</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миоз</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потливость</a:t>
                      </a:r>
                      <a:r>
                        <a:rPr kumimoji="0" lang="en-US" sz="2000" b="0" i="0" u="none" strike="noStrike" cap="none" normalizeH="0" baseline="0" dirty="0" smtClean="0">
                          <a:ln>
                            <a:noFill/>
                          </a:ln>
                          <a:solidFill>
                            <a:srgbClr val="002060"/>
                          </a:solidFill>
                          <a:effectLst/>
                          <a:latin typeface="+mj-lt"/>
                        </a:rPr>
                        <a:t>, </a:t>
                      </a:r>
                      <a:r>
                        <a:rPr kumimoji="0" lang="ru-RU" sz="2000" b="0" i="0" u="none" strike="noStrike" cap="none" normalizeH="0" baseline="0" dirty="0" smtClean="0">
                          <a:ln>
                            <a:noFill/>
                          </a:ln>
                          <a:solidFill>
                            <a:srgbClr val="002060"/>
                          </a:solidFill>
                          <a:effectLst/>
                          <a:latin typeface="+mj-lt"/>
                        </a:rPr>
                        <a:t>задержка мочи</a:t>
                      </a:r>
                      <a:endParaRPr kumimoji="0" lang="en-US" sz="2000" b="0" i="0" u="none" strike="noStrike" cap="none" normalizeH="0" baseline="0" dirty="0" smtClean="0">
                        <a:ln>
                          <a:noFill/>
                        </a:ln>
                        <a:solidFill>
                          <a:srgbClr val="002060"/>
                        </a:solidFill>
                        <a:effectLst/>
                        <a:latin typeface="+mj-lt"/>
                      </a:endParaRPr>
                    </a:p>
                  </a:txBody>
                  <a:tcPr marL="91437" marR="91437"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33146" name="Text Box 4"/>
          <p:cNvSpPr txBox="1">
            <a:spLocks noChangeArrowheads="1"/>
          </p:cNvSpPr>
          <p:nvPr/>
        </p:nvSpPr>
        <p:spPr bwMode="auto">
          <a:xfrm>
            <a:off x="204788" y="6180138"/>
            <a:ext cx="6697662" cy="585787"/>
          </a:xfrm>
          <a:prstGeom prst="rect">
            <a:avLst/>
          </a:prstGeom>
          <a:noFill/>
          <a:ln w="9525">
            <a:noFill/>
            <a:miter lim="800000"/>
            <a:headEnd/>
            <a:tailEnd/>
          </a:ln>
        </p:spPr>
        <p:txBody>
          <a:bodyPr lIns="0" tIns="91440" rIns="0" bIns="0">
            <a:spAutoFit/>
          </a:bodyPr>
          <a:lstStyle/>
          <a:p>
            <a:pPr>
              <a:defRPr/>
            </a:pPr>
            <a:r>
              <a:rPr lang="ru-RU" sz="1200" b="1" dirty="0">
                <a:solidFill>
                  <a:srgbClr val="002060"/>
                </a:solidFill>
                <a:latin typeface="Calibri" pitchFamily="34" charset="0"/>
              </a:rPr>
              <a:t>ЖУТ – желудочно-кишечный тракт; ЦНС – центральная нервная система</a:t>
            </a:r>
            <a:endParaRPr lang="en-US" sz="1200" b="1" dirty="0">
              <a:solidFill>
                <a:schemeClr val="bg2"/>
              </a:solidFill>
              <a:latin typeface="Calibri" pitchFamily="34" charset="0"/>
            </a:endParaRPr>
          </a:p>
          <a:p>
            <a:pPr>
              <a:defRPr/>
            </a:pPr>
            <a:r>
              <a:rPr lang="en-US" sz="1000" dirty="0">
                <a:solidFill>
                  <a:schemeClr val="tx2">
                    <a:lumMod val="90000"/>
                    <a:lumOff val="10000"/>
                  </a:schemeClr>
                </a:solidFill>
                <a:latin typeface="Calibri" pitchFamily="34" charset="0"/>
              </a:rPr>
              <a:t>Moreland LW, St Clair EW. </a:t>
            </a:r>
            <a:r>
              <a:rPr lang="en-US" sz="1000" i="1" dirty="0">
                <a:solidFill>
                  <a:schemeClr val="tx2">
                    <a:lumMod val="90000"/>
                    <a:lumOff val="10000"/>
                  </a:schemeClr>
                </a:solidFill>
                <a:latin typeface="Calibri" pitchFamily="34" charset="0"/>
              </a:rPr>
              <a:t>Rheum Dis Clin North Am</a:t>
            </a:r>
            <a:r>
              <a:rPr lang="en-US" sz="1000" dirty="0">
                <a:solidFill>
                  <a:schemeClr val="tx2">
                    <a:lumMod val="90000"/>
                    <a:lumOff val="10000"/>
                  </a:schemeClr>
                </a:solidFill>
                <a:latin typeface="Calibri" pitchFamily="34" charset="0"/>
              </a:rPr>
              <a:t> 1999; 25(1):153-91; Yaksh TL, Wallace MS. </a:t>
            </a:r>
            <a:r>
              <a:rPr lang="sv-SE" sz="1000" dirty="0">
                <a:solidFill>
                  <a:schemeClr val="tx2">
                    <a:lumMod val="90000"/>
                    <a:lumOff val="10000"/>
                  </a:schemeClr>
                </a:solidFill>
                <a:latin typeface="Calibri" pitchFamily="34" charset="0"/>
              </a:rPr>
              <a:t>In</a:t>
            </a:r>
            <a:r>
              <a:rPr lang="sv-SE" sz="1000" i="1" dirty="0">
                <a:solidFill>
                  <a:schemeClr val="tx2">
                    <a:lumMod val="90000"/>
                    <a:lumOff val="10000"/>
                  </a:schemeClr>
                </a:solidFill>
                <a:latin typeface="Calibri" pitchFamily="34" charset="0"/>
              </a:rPr>
              <a:t>: </a:t>
            </a:r>
            <a:r>
              <a:rPr lang="sv-SE" sz="1000" dirty="0">
                <a:solidFill>
                  <a:schemeClr val="tx2">
                    <a:lumMod val="90000"/>
                    <a:lumOff val="10000"/>
                  </a:schemeClr>
                </a:solidFill>
                <a:latin typeface="Calibri" pitchFamily="34" charset="0"/>
              </a:rPr>
              <a:t>Brunton L </a:t>
            </a:r>
            <a:r>
              <a:rPr lang="sv-SE" sz="1000" i="1" dirty="0">
                <a:solidFill>
                  <a:schemeClr val="tx2">
                    <a:lumMod val="90000"/>
                    <a:lumOff val="10000"/>
                  </a:schemeClr>
                </a:solidFill>
                <a:latin typeface="Calibri" pitchFamily="34" charset="0"/>
              </a:rPr>
              <a:t>et al </a:t>
            </a:r>
            <a:r>
              <a:rPr lang="sv-SE" sz="1000" dirty="0">
                <a:solidFill>
                  <a:schemeClr val="tx2">
                    <a:lumMod val="90000"/>
                    <a:lumOff val="10000"/>
                  </a:schemeClr>
                </a:solidFill>
                <a:latin typeface="Calibri" pitchFamily="34" charset="0"/>
              </a:rPr>
              <a:t>(eds). </a:t>
            </a:r>
            <a:br>
              <a:rPr lang="sv-SE" sz="1000" dirty="0">
                <a:solidFill>
                  <a:schemeClr val="tx2">
                    <a:lumMod val="90000"/>
                    <a:lumOff val="10000"/>
                  </a:schemeClr>
                </a:solidFill>
                <a:latin typeface="Calibri" pitchFamily="34" charset="0"/>
              </a:rPr>
            </a:br>
            <a:r>
              <a:rPr lang="en-US" sz="1000" i="1" dirty="0">
                <a:solidFill>
                  <a:schemeClr val="tx2">
                    <a:lumMod val="90000"/>
                    <a:lumOff val="10000"/>
                  </a:schemeClr>
                </a:solidFill>
                <a:latin typeface="Calibri" pitchFamily="34" charset="0"/>
              </a:rPr>
              <a:t>Goodman and Gilman’s The Pharmacological Basis of Therapeutics</a:t>
            </a:r>
            <a:r>
              <a:rPr lang="en-US" sz="1000" dirty="0">
                <a:solidFill>
                  <a:schemeClr val="tx2">
                    <a:lumMod val="90000"/>
                    <a:lumOff val="10000"/>
                  </a:schemeClr>
                </a:solidFill>
                <a:latin typeface="Calibri" pitchFamily="34" charset="0"/>
              </a:rPr>
              <a:t>. 12th ed. (online version). McGraw-Hill; New York, NY: 2010.</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noAutofit/>
          </a:bodyPr>
          <a:lstStyle/>
          <a:p>
            <a:r>
              <a:rPr lang="ru" sz="3600" b="0" i="0" dirty="0" smtClean="0">
                <a:solidFill>
                  <a:srgbClr val="002060"/>
                </a:solidFill>
              </a:rPr>
              <a:t>Применение миорелаксантов для лечения </a:t>
            </a:r>
            <a:r>
              <a:rPr lang="ru" sz="3600" dirty="0" smtClean="0"/>
              <a:t>БНС</a:t>
            </a:r>
            <a:endParaRPr lang="ru" sz="3600" b="0" i="0" dirty="0" smtClean="0">
              <a:solidFill>
                <a:srgbClr val="002060"/>
              </a:solidFill>
            </a:endParaRPr>
          </a:p>
        </p:txBody>
      </p:sp>
      <p:sp>
        <p:nvSpPr>
          <p:cNvPr id="3" name="Content Placeholder 2"/>
          <p:cNvSpPr>
            <a:spLocks noGrp="1"/>
          </p:cNvSpPr>
          <p:nvPr>
            <p:ph idx="1"/>
          </p:nvPr>
        </p:nvSpPr>
        <p:spPr/>
        <p:txBody>
          <a:bodyPr>
            <a:normAutofit fontScale="92500" lnSpcReduction="10000"/>
          </a:bodyPr>
          <a:lstStyle/>
          <a:p>
            <a:pPr marL="285750" indent="-285750">
              <a:lnSpc>
                <a:spcPct val="90000"/>
              </a:lnSpc>
              <a:spcBef>
                <a:spcPts val="300"/>
              </a:spcBef>
              <a:spcAft>
                <a:spcPts val="600"/>
              </a:spcAft>
            </a:pPr>
            <a:r>
              <a:rPr lang="ru" sz="2400" b="0" i="0" dirty="0" smtClean="0">
                <a:solidFill>
                  <a:srgbClr val="002060"/>
                </a:solidFill>
              </a:rPr>
              <a:t>Различные группы препаратов</a:t>
            </a:r>
          </a:p>
          <a:p>
            <a:pPr marL="285750" indent="-285750">
              <a:lnSpc>
                <a:spcPct val="90000"/>
              </a:lnSpc>
              <a:spcBef>
                <a:spcPts val="300"/>
              </a:spcBef>
              <a:spcAft>
                <a:spcPts val="600"/>
              </a:spcAft>
            </a:pPr>
            <a:r>
              <a:rPr lang="ru" sz="2400" b="0" i="0" dirty="0" smtClean="0">
                <a:solidFill>
                  <a:srgbClr val="002060"/>
                </a:solidFill>
              </a:rPr>
              <a:t>Механизмы действия не ясны</a:t>
            </a:r>
          </a:p>
          <a:p>
            <a:pPr marL="285750" indent="-285750">
              <a:lnSpc>
                <a:spcPct val="90000"/>
              </a:lnSpc>
              <a:spcBef>
                <a:spcPts val="300"/>
              </a:spcBef>
              <a:spcAft>
                <a:spcPts val="600"/>
              </a:spcAft>
            </a:pPr>
            <a:r>
              <a:rPr lang="ru" sz="2400" b="0" i="0" dirty="0" smtClean="0">
                <a:solidFill>
                  <a:srgbClr val="002060"/>
                </a:solidFill>
              </a:rPr>
              <a:t>Использование является спорным, главным образом из-за побочных эффектов и возможного злоупотребления или развития зависимости</a:t>
            </a:r>
          </a:p>
          <a:p>
            <a:pPr marL="285750" indent="-285750">
              <a:lnSpc>
                <a:spcPct val="90000"/>
              </a:lnSpc>
              <a:spcBef>
                <a:spcPts val="300"/>
              </a:spcBef>
              <a:spcAft>
                <a:spcPts val="600"/>
              </a:spcAft>
            </a:pPr>
            <a:r>
              <a:rPr lang="ru" sz="2400" b="0" i="0" dirty="0" smtClean="0">
                <a:solidFill>
                  <a:srgbClr val="002060"/>
                </a:solidFill>
              </a:rPr>
              <a:t>Руководства не рекомендуют использовать миорелаксанты для лечения </a:t>
            </a:r>
            <a:r>
              <a:rPr lang="ru" sz="2400" dirty="0" smtClean="0"/>
              <a:t>БНС</a:t>
            </a:r>
            <a:endParaRPr lang="ru" sz="2400" b="0" i="0" dirty="0" smtClean="0">
              <a:solidFill>
                <a:srgbClr val="002060"/>
              </a:solidFill>
            </a:endParaRPr>
          </a:p>
          <a:p>
            <a:pPr marL="285750" indent="-285750">
              <a:lnSpc>
                <a:spcPct val="90000"/>
              </a:lnSpc>
              <a:spcBef>
                <a:spcPts val="300"/>
              </a:spcBef>
              <a:spcAft>
                <a:spcPts val="600"/>
              </a:spcAft>
            </a:pPr>
            <a:r>
              <a:rPr lang="ru" sz="2400" b="0" i="0" dirty="0" smtClean="0">
                <a:solidFill>
                  <a:srgbClr val="002060"/>
                </a:solidFill>
              </a:rPr>
              <a:t>Обеспечивают кратковременное облегчение </a:t>
            </a:r>
            <a:r>
              <a:rPr lang="ru" sz="2400" b="0" i="0" dirty="0" smtClean="0">
                <a:solidFill>
                  <a:srgbClr val="002060"/>
                </a:solidFill>
              </a:rPr>
              <a:t>при БНС</a:t>
            </a:r>
            <a:endParaRPr lang="ru" sz="2400" b="0" i="0" dirty="0" smtClean="0">
              <a:solidFill>
                <a:srgbClr val="002060"/>
              </a:solidFill>
            </a:endParaRPr>
          </a:p>
          <a:p>
            <a:pPr marL="685800" lvl="1">
              <a:lnSpc>
                <a:spcPct val="90000"/>
              </a:lnSpc>
              <a:spcBef>
                <a:spcPts val="300"/>
              </a:spcBef>
              <a:spcAft>
                <a:spcPts val="600"/>
              </a:spcAft>
            </a:pPr>
            <a:r>
              <a:rPr lang="ru" sz="2400" b="0" i="0" dirty="0" smtClean="0">
                <a:solidFill>
                  <a:srgbClr val="002060"/>
                </a:solidFill>
              </a:rPr>
              <a:t>Никаких различий в эффективности и безопасности</a:t>
            </a:r>
          </a:p>
          <a:p>
            <a:pPr marL="685800" lvl="1">
              <a:lnSpc>
                <a:spcPct val="90000"/>
              </a:lnSpc>
              <a:spcBef>
                <a:spcPts val="300"/>
              </a:spcBef>
              <a:spcAft>
                <a:spcPts val="600"/>
              </a:spcAft>
            </a:pPr>
            <a:r>
              <a:rPr lang="ru" sz="2400" b="0" i="0" dirty="0" smtClean="0">
                <a:solidFill>
                  <a:srgbClr val="002060"/>
                </a:solidFill>
              </a:rPr>
              <a:t>Лишь немногие краткосрочные исследования</a:t>
            </a:r>
          </a:p>
          <a:p>
            <a:pPr marL="285750" lvl="1">
              <a:lnSpc>
                <a:spcPct val="90000"/>
              </a:lnSpc>
              <a:spcBef>
                <a:spcPts val="300"/>
              </a:spcBef>
              <a:spcAft>
                <a:spcPts val="600"/>
              </a:spcAft>
              <a:buFont typeface="Arial" pitchFamily="34" charset="0"/>
              <a:buChar char="•"/>
            </a:pPr>
            <a:r>
              <a:rPr lang="ru" sz="2400" b="0" i="0" dirty="0" smtClean="0">
                <a:solidFill>
                  <a:srgbClr val="002060"/>
                </a:solidFill>
              </a:rPr>
              <a:t>Нет доказательств в поддержку </a:t>
            </a:r>
            <a:r>
              <a:rPr lang="ru" sz="2400" b="0" i="0" dirty="0" smtClean="0">
                <a:solidFill>
                  <a:srgbClr val="002060"/>
                </a:solidFill>
              </a:rPr>
              <a:t>длительного </a:t>
            </a:r>
            <a:r>
              <a:rPr lang="ru" sz="2400" b="0" i="0" dirty="0" smtClean="0">
                <a:solidFill>
                  <a:srgbClr val="002060"/>
                </a:solidFill>
              </a:rPr>
              <a:t>использования или рекомендаций к применению конкретного препарата</a:t>
            </a:r>
          </a:p>
          <a:p>
            <a:pPr marL="685800" lvl="1">
              <a:lnSpc>
                <a:spcPct val="90000"/>
              </a:lnSpc>
              <a:spcBef>
                <a:spcPts val="300"/>
              </a:spcBef>
              <a:spcAft>
                <a:spcPts val="600"/>
              </a:spcAft>
            </a:pPr>
            <a:endParaRPr lang="en-US" sz="2400" dirty="0"/>
          </a:p>
          <a:p>
            <a:pPr marL="285750" indent="-285750">
              <a:lnSpc>
                <a:spcPct val="90000"/>
              </a:lnSpc>
              <a:spcBef>
                <a:spcPts val="300"/>
              </a:spcBef>
              <a:spcAft>
                <a:spcPts val="600"/>
              </a:spcAft>
            </a:pPr>
            <a:endParaRPr lang="en-US" sz="2400" dirty="0"/>
          </a:p>
        </p:txBody>
      </p:sp>
      <p:sp>
        <p:nvSpPr>
          <p:cNvPr id="7" name="Slide Number Placeholder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B9C41E2-1994-4A10-9AB8-876ACADFFC75}" type="slidenum">
              <a:rPr lang="en-CA" smtClean="0">
                <a:solidFill>
                  <a:srgbClr val="000000"/>
                </a:solidFill>
              </a:rPr>
              <a:pPr eaLnBrk="1" hangingPunct="1"/>
              <a:t>44</a:t>
            </a:fld>
            <a:endParaRPr lang="en-CA" dirty="0" smtClean="0">
              <a:solidFill>
                <a:srgbClr val="000000"/>
              </a:solidFill>
            </a:endParaRPr>
          </a:p>
        </p:txBody>
      </p:sp>
      <p:sp>
        <p:nvSpPr>
          <p:cNvPr id="167941" name="Rectangle 4"/>
          <p:cNvSpPr>
            <a:spLocks noChangeArrowheads="1"/>
          </p:cNvSpPr>
          <p:nvPr/>
        </p:nvSpPr>
        <p:spPr bwMode="auto">
          <a:xfrm>
            <a:off x="250825" y="6572091"/>
            <a:ext cx="864235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marL="0" lvl="4"/>
            <a:r>
              <a:rPr lang="ru" sz="1100" b="0" i="0" dirty="0" smtClean="0">
                <a:solidFill>
                  <a:srgbClr val="002060"/>
                </a:solidFill>
              </a:rPr>
              <a:t>Chou R </a:t>
            </a:r>
            <a:r>
              <a:rPr lang="ru" sz="1100" b="0" i="1" dirty="0" smtClean="0">
                <a:solidFill>
                  <a:srgbClr val="002060"/>
                </a:solidFill>
              </a:rPr>
              <a:t>et al. J Pain Symptom Manage </a:t>
            </a:r>
            <a:r>
              <a:rPr lang="ru" sz="1100" b="0" i="0" dirty="0" smtClean="0">
                <a:solidFill>
                  <a:srgbClr val="002060"/>
                </a:solidFill>
              </a:rPr>
              <a:t>2004; 28(2):140-75; van Tulder MW </a:t>
            </a:r>
            <a:r>
              <a:rPr lang="ru" sz="1100" b="0" i="1" dirty="0" smtClean="0">
                <a:solidFill>
                  <a:srgbClr val="002060"/>
                </a:solidFill>
              </a:rPr>
              <a:t>et al. Spine (Phila PA 1976) </a:t>
            </a:r>
            <a:r>
              <a:rPr lang="ru" sz="1100" b="0" i="0" dirty="0" smtClean="0">
                <a:solidFill>
                  <a:srgbClr val="002060"/>
                </a:solidFill>
              </a:rPr>
              <a:t>2003; 28(17):1978-92.</a:t>
            </a:r>
          </a:p>
        </p:txBody>
      </p:sp>
    </p:spTree>
    <p:extLst>
      <p:ext uri="{BB962C8B-B14F-4D97-AF65-F5344CB8AC3E}">
        <p14:creationId xmlns:p14="http://schemas.microsoft.com/office/powerpoint/2010/main" xmlns="" val="3007419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337047"/>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a:xfrm>
            <a:off x="457200" y="294862"/>
            <a:ext cx="8229600" cy="1143000"/>
          </a:xfrm>
        </p:spPr>
        <p:txBody>
          <a:bodyPr vert="horz" lIns="91440" tIns="45720" rIns="91440" bIns="45720" rtlCol="0" anchor="ctr">
            <a:normAutofit/>
          </a:bodyPr>
          <a:lstStyle/>
          <a:p>
            <a:pPr>
              <a:lnSpc>
                <a:spcPct val="85000"/>
              </a:lnSpc>
            </a:pPr>
            <a:r>
              <a:rPr lang="ru" sz="3600" b="0" i="0" dirty="0" smtClean="0">
                <a:solidFill>
                  <a:srgbClr val="002060"/>
                </a:solidFill>
              </a:rPr>
              <a:t>Патогенетическая медикаментозная терапия </a:t>
            </a:r>
            <a:r>
              <a:rPr lang="ru" sz="3600" b="0" i="0" dirty="0" smtClean="0">
                <a:solidFill>
                  <a:srgbClr val="002060"/>
                </a:solidFill>
              </a:rPr>
              <a:t>невропатической </a:t>
            </a:r>
            <a:r>
              <a:rPr lang="ru" sz="3600" b="0" i="0" dirty="0" smtClean="0">
                <a:solidFill>
                  <a:srgbClr val="002060"/>
                </a:solidFill>
              </a:rPr>
              <a:t>боли</a:t>
            </a:r>
          </a:p>
        </p:txBody>
      </p:sp>
      <p:sp>
        <p:nvSpPr>
          <p:cNvPr id="48136" name="Text Box 81"/>
          <p:cNvSpPr txBox="1">
            <a:spLocks noChangeArrowheads="1"/>
          </p:cNvSpPr>
          <p:nvPr/>
        </p:nvSpPr>
        <p:spPr bwMode="auto">
          <a:xfrm>
            <a:off x="6348213" y="5698200"/>
            <a:ext cx="1149350" cy="304800"/>
          </a:xfrm>
          <a:prstGeom prst="rect">
            <a:avLst/>
          </a:prstGeom>
          <a:noFill/>
          <a:ln w="9525">
            <a:noFill/>
            <a:miter lim="800000"/>
            <a:headEnd/>
            <a:tailEnd/>
          </a:ln>
        </p:spPr>
        <p:txBody>
          <a:bodyPr wrap="none">
            <a:spAutoFit/>
          </a:bodyPr>
          <a:lstStyle/>
          <a:p>
            <a:r>
              <a:rPr lang="ru" sz="1400" b="1" i="0" dirty="0" smtClean="0">
                <a:solidFill>
                  <a:srgbClr val="FFFFFF"/>
                </a:solidFill>
              </a:rPr>
              <a:t>Спинной мозг</a:t>
            </a:r>
          </a:p>
        </p:txBody>
      </p:sp>
      <p:sp>
        <p:nvSpPr>
          <p:cNvPr id="48137" name="Text Box 89"/>
          <p:cNvSpPr txBox="1">
            <a:spLocks noChangeArrowheads="1"/>
          </p:cNvSpPr>
          <p:nvPr/>
        </p:nvSpPr>
        <p:spPr bwMode="auto">
          <a:xfrm>
            <a:off x="2849563" y="5402044"/>
            <a:ext cx="2401887" cy="304800"/>
          </a:xfrm>
          <a:prstGeom prst="rect">
            <a:avLst/>
          </a:prstGeom>
          <a:noFill/>
          <a:ln w="9525">
            <a:noFill/>
            <a:miter lim="800000"/>
            <a:headEnd/>
            <a:tailEnd/>
          </a:ln>
        </p:spPr>
        <p:txBody>
          <a:bodyPr>
            <a:spAutoFit/>
          </a:bodyPr>
          <a:lstStyle/>
          <a:p>
            <a:pPr algn="ctr"/>
            <a:r>
              <a:rPr lang="ru" sz="1400" b="1" i="0" dirty="0" smtClean="0">
                <a:solidFill>
                  <a:srgbClr val="FFFFFF"/>
                </a:solidFill>
              </a:rPr>
              <a:t>Ноцицептивные афферентные волокна</a:t>
            </a: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a:solidFill>
                <a:prstClr val="white"/>
              </a:solidFill>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a:solidFill>
                <a:prstClr val="white"/>
              </a:solidFill>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a:solidFill>
                <a:prstClr val="white"/>
              </a:solidFill>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a:solidFill>
                <a:prstClr val="white"/>
              </a:solidFill>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a:solidFill>
                <a:prstClr val="white"/>
              </a:solidFill>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n-US">
              <a:solidFill>
                <a:prstClr val="white"/>
              </a:solidFill>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n-US">
              <a:solidFill>
                <a:prstClr val="white"/>
              </a:solidFill>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a:solidFill>
                <a:prstClr val="white"/>
              </a:solidFill>
            </a:endParaRPr>
          </a:p>
        </p:txBody>
      </p:sp>
      <p:sp>
        <p:nvSpPr>
          <p:cNvPr id="46" name="Text Box 53"/>
          <p:cNvSpPr txBox="1">
            <a:spLocks noChangeArrowheads="1"/>
          </p:cNvSpPr>
          <p:nvPr/>
        </p:nvSpPr>
        <p:spPr bwMode="auto">
          <a:xfrm>
            <a:off x="123231" y="6068361"/>
            <a:ext cx="880240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ru" sz="1200" b="1" i="0" dirty="0" smtClean="0">
                <a:solidFill>
                  <a:srgbClr val="FFFFFF"/>
                </a:solidFill>
              </a:rPr>
              <a:t>ИОЗСН </a:t>
            </a:r>
            <a:r>
              <a:rPr lang="ru" sz="1200" b="1" dirty="0" smtClean="0">
                <a:solidFill>
                  <a:srgbClr val="FFFFFF"/>
                </a:solidFill>
              </a:rPr>
              <a:t>-</a:t>
            </a:r>
            <a:r>
              <a:rPr lang="ru" sz="1200" b="1" i="0" dirty="0" smtClean="0">
                <a:solidFill>
                  <a:srgbClr val="FFFFFF"/>
                </a:solidFill>
              </a:rPr>
              <a:t> </a:t>
            </a:r>
            <a:r>
              <a:rPr lang="ru" sz="1200" b="1" i="0" dirty="0" smtClean="0">
                <a:solidFill>
                  <a:srgbClr val="FFFFFF"/>
                </a:solidFill>
              </a:rPr>
              <a:t>ингибитор обратного захвата серотонина и норадреналина; ТЦА </a:t>
            </a:r>
            <a:r>
              <a:rPr lang="ru" sz="1200" b="1" i="0" dirty="0" smtClean="0">
                <a:solidFill>
                  <a:srgbClr val="FFFFFF"/>
                </a:solidFill>
              </a:rPr>
              <a:t>- </a:t>
            </a:r>
            <a:r>
              <a:rPr lang="ru" sz="1200" b="1" i="0" dirty="0" smtClean="0">
                <a:solidFill>
                  <a:srgbClr val="FFFFFF"/>
                </a:solidFill>
              </a:rPr>
              <a:t>трициклический антидепрессант</a:t>
            </a:r>
          </a:p>
          <a:p>
            <a:r>
              <a:rPr lang="ru" sz="1000" b="0" i="0" dirty="0" smtClean="0">
                <a:solidFill>
                  <a:srgbClr val="FFFFFF"/>
                </a:solidFill>
              </a:rPr>
              <a:t>Взято из: Attal N </a:t>
            </a:r>
            <a:r>
              <a:rPr lang="ru" sz="1000" b="0" i="1" dirty="0" smtClean="0">
                <a:solidFill>
                  <a:srgbClr val="FFFFFF"/>
                </a:solidFill>
              </a:rPr>
              <a:t>et al. Eur J Neurol </a:t>
            </a:r>
            <a:r>
              <a:rPr lang="ru" sz="1000" b="0" i="0" dirty="0" smtClean="0">
                <a:solidFill>
                  <a:srgbClr val="FFFFFF"/>
                </a:solidFill>
              </a:rPr>
              <a:t>2010; 17(9):1113-e88; Beydoun A, Backonja MM. </a:t>
            </a:r>
            <a:r>
              <a:rPr lang="ru" sz="1000" b="0" i="1" dirty="0" smtClean="0">
                <a:solidFill>
                  <a:srgbClr val="FFFFFF"/>
                </a:solidFill>
              </a:rPr>
              <a:t>J Pain Symptom Manage </a:t>
            </a:r>
            <a:r>
              <a:rPr lang="ru" sz="1000" b="0" i="0" dirty="0" smtClean="0">
                <a:solidFill>
                  <a:srgbClr val="FFFFFF"/>
                </a:solidFill>
              </a:rPr>
              <a:t>2003; 25(5 Suppl):S18-30; </a:t>
            </a:r>
            <a:r>
              <a:rPr lang="es" sz="1000" dirty="0" smtClean="0"/>
              <a:t/>
            </a:r>
            <a:br>
              <a:rPr lang="es" sz="1000" dirty="0" smtClean="0"/>
            </a:br>
            <a:r>
              <a:rPr lang="ru" sz="1000" b="0" i="0" dirty="0" smtClean="0">
                <a:solidFill>
                  <a:srgbClr val="FFFFFF"/>
                </a:solidFill>
              </a:rPr>
              <a:t>Jarvis MF, Boyce-Rustay JM. </a:t>
            </a:r>
            <a:r>
              <a:rPr lang="ru" sz="1000" b="0" i="1" dirty="0" smtClean="0">
                <a:solidFill>
                  <a:srgbClr val="FFFFFF"/>
                </a:solidFill>
              </a:rPr>
              <a:t>Curr Pharm Des </a:t>
            </a:r>
            <a:r>
              <a:rPr lang="ru" sz="1000" b="0" i="0" dirty="0" smtClean="0">
                <a:solidFill>
                  <a:srgbClr val="FFFFFF"/>
                </a:solidFill>
              </a:rPr>
              <a:t>2009; 15(15):1711-6; Gilron I </a:t>
            </a:r>
            <a:r>
              <a:rPr lang="ru" sz="1000" b="0" i="1" dirty="0" smtClean="0">
                <a:solidFill>
                  <a:srgbClr val="FFFFFF"/>
                </a:solidFill>
              </a:rPr>
              <a:t>et al. CMAJ </a:t>
            </a:r>
            <a:r>
              <a:rPr lang="ru" sz="1000" b="0" i="0" dirty="0" smtClean="0">
                <a:solidFill>
                  <a:srgbClr val="FFFFFF"/>
                </a:solidFill>
              </a:rPr>
              <a:t>2006; 175(3):265-75; Moisset X, Bouhassira D. NeuroImage 2007; 37(Suppl 1):S80-8; Morlion B. Curr Med Res Opin 2011; 27(1):11-33; Scholz J, Woolf CJ. Nat Neurosci 2002; 5(Suppl):1062-7.</a:t>
            </a:r>
          </a:p>
        </p:txBody>
      </p:sp>
      <p:sp>
        <p:nvSpPr>
          <p:cNvPr id="48" name="Text Box 25"/>
          <p:cNvSpPr txBox="1">
            <a:spLocks noChangeArrowheads="1"/>
          </p:cNvSpPr>
          <p:nvPr/>
        </p:nvSpPr>
        <p:spPr bwMode="auto">
          <a:xfrm>
            <a:off x="4741863" y="3795494"/>
            <a:ext cx="2028826" cy="646331"/>
          </a:xfrm>
          <a:prstGeom prst="rect">
            <a:avLst/>
          </a:prstGeom>
          <a:noFill/>
          <a:ln w="9525">
            <a:noFill/>
            <a:miter lim="800000"/>
            <a:headEnd/>
            <a:tailEnd/>
          </a:ln>
          <a:effectLst/>
        </p:spPr>
        <p:txBody>
          <a:bodyPr wrap="square">
            <a:spAutoFit/>
          </a:bodyPr>
          <a:lstStyle/>
          <a:p>
            <a:pPr algn="r" eaLnBrk="0" hangingPunct="0">
              <a:defRPr/>
            </a:pPr>
            <a:r>
              <a:rPr lang="ru" sz="1800" b="1" i="0" dirty="0" smtClean="0">
                <a:solidFill>
                  <a:srgbClr val="00B050"/>
                </a:solidFill>
              </a:rPr>
              <a:t>Нисходящая</a:t>
            </a:r>
          </a:p>
          <a:p>
            <a:pPr algn="r" eaLnBrk="0" hangingPunct="0">
              <a:defRPr/>
            </a:pPr>
            <a:r>
              <a:rPr lang="ru" sz="1800" b="1" i="0" dirty="0" smtClean="0">
                <a:solidFill>
                  <a:srgbClr val="00B050"/>
                </a:solidFill>
              </a:rPr>
              <a:t>модуляция</a:t>
            </a:r>
          </a:p>
        </p:txBody>
      </p:sp>
      <p:sp>
        <p:nvSpPr>
          <p:cNvPr id="49" name="Text Box 26"/>
          <p:cNvSpPr txBox="1">
            <a:spLocks noChangeArrowheads="1"/>
          </p:cNvSpPr>
          <p:nvPr/>
        </p:nvSpPr>
        <p:spPr bwMode="auto">
          <a:xfrm>
            <a:off x="7432828" y="5237185"/>
            <a:ext cx="1582484" cy="646331"/>
          </a:xfrm>
          <a:prstGeom prst="rect">
            <a:avLst/>
          </a:prstGeom>
          <a:noFill/>
          <a:ln w="9525">
            <a:noFill/>
            <a:miter lim="800000"/>
            <a:headEnd/>
            <a:tailEnd/>
          </a:ln>
          <a:effectLst/>
        </p:spPr>
        <p:txBody>
          <a:bodyPr wrap="none">
            <a:spAutoFit/>
          </a:bodyPr>
          <a:lstStyle/>
          <a:p>
            <a:pPr algn="r" eaLnBrk="0" hangingPunct="0">
              <a:defRPr/>
            </a:pPr>
            <a:r>
              <a:rPr lang="ru" sz="1800" b="1" i="0" dirty="0" smtClean="0">
                <a:solidFill>
                  <a:srgbClr val="FF99CC"/>
                </a:solidFill>
              </a:rPr>
              <a:t>Центральная </a:t>
            </a:r>
            <a:r>
              <a:rPr lang="es" sz="1800" dirty="0" smtClean="0"/>
              <a:t/>
            </a:r>
            <a:br>
              <a:rPr lang="es" sz="1800" dirty="0" smtClean="0"/>
            </a:br>
            <a:r>
              <a:rPr lang="ru" sz="1800" b="1" i="0" dirty="0" smtClean="0">
                <a:solidFill>
                  <a:srgbClr val="FF99CC"/>
                </a:solidFill>
              </a:rPr>
              <a:t>сенситизация</a:t>
            </a:r>
            <a:endParaRPr lang="ru" sz="1800" b="1" i="0" dirty="0" smtClean="0">
              <a:solidFill>
                <a:srgbClr val="FF99CC"/>
              </a:solidFill>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rPr>
              <a:t> </a:t>
            </a:r>
            <a:endParaRPr lang="en-GB" sz="1400" b="1" dirty="0">
              <a:solidFill>
                <a:srgbClr val="FFFFFF"/>
              </a:solidFill>
            </a:endParaRPr>
          </a:p>
        </p:txBody>
      </p:sp>
      <p:sp>
        <p:nvSpPr>
          <p:cNvPr id="53" name="TextBox 52"/>
          <p:cNvSpPr txBox="1"/>
          <p:nvPr/>
        </p:nvSpPr>
        <p:spPr>
          <a:xfrm>
            <a:off x="2472838" y="4604627"/>
            <a:ext cx="1798915" cy="646331"/>
          </a:xfrm>
          <a:prstGeom prst="rect">
            <a:avLst/>
          </a:prstGeom>
          <a:noFill/>
        </p:spPr>
        <p:txBody>
          <a:bodyPr wrap="square" rtlCol="0">
            <a:spAutoFit/>
          </a:bodyPr>
          <a:lstStyle/>
          <a:p>
            <a:pPr algn="ctr"/>
            <a:r>
              <a:rPr lang="ru" sz="1800" b="1" i="0" dirty="0" smtClean="0">
                <a:solidFill>
                  <a:srgbClr val="FF99CC"/>
                </a:solidFill>
              </a:rPr>
              <a:t>Эктопический разряд</a:t>
            </a:r>
          </a:p>
        </p:txBody>
      </p:sp>
      <p:sp>
        <p:nvSpPr>
          <p:cNvPr id="54" name="TextBox 53"/>
          <p:cNvSpPr txBox="1"/>
          <p:nvPr/>
        </p:nvSpPr>
        <p:spPr>
          <a:xfrm>
            <a:off x="92275" y="4888383"/>
            <a:ext cx="1886650" cy="646331"/>
          </a:xfrm>
          <a:prstGeom prst="rect">
            <a:avLst/>
          </a:prstGeom>
          <a:noFill/>
        </p:spPr>
        <p:txBody>
          <a:bodyPr wrap="square" rtlCol="0">
            <a:spAutoFit/>
          </a:bodyPr>
          <a:lstStyle/>
          <a:p>
            <a:r>
              <a:rPr lang="ru" sz="1800" b="1" i="0" dirty="0" smtClean="0">
                <a:solidFill>
                  <a:srgbClr val="FF99CC"/>
                </a:solidFill>
              </a:rPr>
              <a:t>Периферическая </a:t>
            </a:r>
            <a:r>
              <a:rPr lang="ru" sz="1800" b="1" i="0" dirty="0" smtClean="0">
                <a:solidFill>
                  <a:srgbClr val="FF99CC"/>
                </a:solidFill>
              </a:rPr>
              <a:t>сенситизация</a:t>
            </a:r>
            <a:endParaRPr lang="ru" sz="1800" b="1" i="0" dirty="0" smtClean="0">
              <a:solidFill>
                <a:srgbClr val="FF99CC"/>
              </a:solidFill>
            </a:endParaRPr>
          </a:p>
        </p:txBody>
      </p:sp>
      <p:sp>
        <p:nvSpPr>
          <p:cNvPr id="55" name="TextBox 54"/>
          <p:cNvSpPr txBox="1"/>
          <p:nvPr/>
        </p:nvSpPr>
        <p:spPr>
          <a:xfrm>
            <a:off x="6469041" y="2142728"/>
            <a:ext cx="973788" cy="523220"/>
          </a:xfrm>
          <a:prstGeom prst="rect">
            <a:avLst/>
          </a:prstGeom>
          <a:noFill/>
        </p:spPr>
        <p:txBody>
          <a:bodyPr wrap="square" rtlCol="0">
            <a:spAutoFit/>
          </a:bodyPr>
          <a:lstStyle/>
          <a:p>
            <a:r>
              <a:rPr lang="ru" sz="1400" b="1" i="0" dirty="0" smtClean="0">
                <a:solidFill>
                  <a:srgbClr val="FFFFFF"/>
                </a:solidFill>
              </a:rPr>
              <a:t>Головной мозг</a:t>
            </a:r>
          </a:p>
        </p:txBody>
      </p:sp>
      <p:sp>
        <p:nvSpPr>
          <p:cNvPr id="61" name="Freeform 221"/>
          <p:cNvSpPr>
            <a:spLocks/>
          </p:cNvSpPr>
          <p:nvPr/>
        </p:nvSpPr>
        <p:spPr bwMode="blackWhite">
          <a:xfrm>
            <a:off x="2488505" y="4991050"/>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n-US" sz="2000" dirty="0">
              <a:solidFill>
                <a:prstClr val="white"/>
              </a:solidFill>
              <a:cs typeface="Arial" charset="0"/>
            </a:endParaRPr>
          </a:p>
        </p:txBody>
      </p:sp>
      <p:sp>
        <p:nvSpPr>
          <p:cNvPr id="58" name="Rectangle 27"/>
          <p:cNvSpPr>
            <a:spLocks noChangeArrowheads="1"/>
          </p:cNvSpPr>
          <p:nvPr/>
        </p:nvSpPr>
        <p:spPr bwMode="auto">
          <a:xfrm>
            <a:off x="3634472" y="2652762"/>
            <a:ext cx="2719334" cy="1312283"/>
          </a:xfrm>
          <a:prstGeom prst="rect">
            <a:avLst/>
          </a:prstGeom>
          <a:noFill/>
          <a:ln w="9525">
            <a:noFill/>
            <a:miter lim="800000"/>
            <a:headEnd/>
            <a:tailEnd/>
          </a:ln>
        </p:spPr>
        <p:txBody>
          <a:bodyPr wrap="none" lIns="80391" tIns="40196" rIns="80391" bIns="40196">
            <a:spAutoFit/>
          </a:bodyPr>
          <a:lstStyle/>
          <a:p>
            <a:pPr defTabSz="798513"/>
            <a:r>
              <a:rPr lang="ru" sz="1600" b="1" i="0" dirty="0" smtClean="0">
                <a:solidFill>
                  <a:srgbClr val="00B050"/>
                </a:solidFill>
              </a:rPr>
              <a:t>Препараты влияющие </a:t>
            </a:r>
            <a:r>
              <a:rPr lang="es" sz="1600" dirty="0" smtClean="0"/>
              <a:t/>
            </a:r>
            <a:br>
              <a:rPr lang="es" sz="1600" dirty="0" smtClean="0"/>
            </a:br>
            <a:r>
              <a:rPr lang="ru" sz="1600" b="1" i="0" dirty="0" smtClean="0">
                <a:solidFill>
                  <a:srgbClr val="00B050"/>
                </a:solidFill>
              </a:rPr>
              <a:t>на нисходящую модуляцию:</a:t>
            </a:r>
          </a:p>
          <a:p>
            <a:pPr marL="177800" indent="-177800" defTabSz="798513">
              <a:buFont typeface="Arial" pitchFamily="34" charset="0"/>
              <a:buChar char="•"/>
            </a:pPr>
            <a:r>
              <a:rPr lang="ru-RU" sz="1600" b="0" i="0" dirty="0" smtClean="0">
                <a:solidFill>
                  <a:srgbClr val="F2DCDB"/>
                </a:solidFill>
              </a:rPr>
              <a:t>ИОЗС</a:t>
            </a:r>
            <a:r>
              <a:rPr lang="ru" sz="1600" b="0" i="0" dirty="0" smtClean="0">
                <a:solidFill>
                  <a:srgbClr val="F2DCDB"/>
                </a:solidFill>
              </a:rPr>
              <a:t>Н</a:t>
            </a:r>
            <a:endParaRPr lang="ru" sz="1600" b="0" i="0" dirty="0" smtClean="0">
              <a:solidFill>
                <a:srgbClr val="F2DCDB"/>
              </a:solidFill>
            </a:endParaRPr>
          </a:p>
          <a:p>
            <a:pPr marL="177800" indent="-177800" defTabSz="798513">
              <a:buFont typeface="Arial" pitchFamily="34" charset="0"/>
              <a:buChar char="•"/>
            </a:pPr>
            <a:r>
              <a:rPr lang="ru" sz="1600" b="0" i="0" dirty="0" smtClean="0">
                <a:solidFill>
                  <a:srgbClr val="F2DCDB"/>
                </a:solidFill>
              </a:rPr>
              <a:t>ТЦА</a:t>
            </a:r>
          </a:p>
          <a:p>
            <a:pPr marL="177800" indent="-177800" defTabSz="798513">
              <a:buFont typeface="Arial" pitchFamily="34" charset="0"/>
              <a:buChar char="•"/>
            </a:pPr>
            <a:r>
              <a:rPr lang="ru" sz="1600" b="0" i="0" dirty="0" smtClean="0">
                <a:solidFill>
                  <a:srgbClr val="F2DCDB"/>
                </a:solidFill>
              </a:rPr>
              <a:t>Трамадол, опиоиды</a:t>
            </a:r>
          </a:p>
        </p:txBody>
      </p:sp>
      <p:cxnSp>
        <p:nvCxnSpPr>
          <p:cNvPr id="4" name="Straight Arrow Connector 3"/>
          <p:cNvCxnSpPr/>
          <p:nvPr/>
        </p:nvCxnSpPr>
        <p:spPr>
          <a:xfrm>
            <a:off x="5333862" y="3363377"/>
            <a:ext cx="280776" cy="43211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27"/>
          <p:cNvSpPr>
            <a:spLocks noChangeArrowheads="1"/>
          </p:cNvSpPr>
          <p:nvPr/>
        </p:nvSpPr>
        <p:spPr bwMode="auto">
          <a:xfrm>
            <a:off x="7336984" y="3262003"/>
            <a:ext cx="2663230" cy="1558505"/>
          </a:xfrm>
          <a:prstGeom prst="rect">
            <a:avLst/>
          </a:prstGeom>
          <a:noFill/>
          <a:ln w="9525">
            <a:noFill/>
            <a:miter lim="800000"/>
            <a:headEnd/>
            <a:tailEnd/>
          </a:ln>
        </p:spPr>
        <p:txBody>
          <a:bodyPr wrap="none" lIns="80391" tIns="40196" rIns="80391" bIns="40196">
            <a:spAutoFit/>
          </a:bodyPr>
          <a:lstStyle/>
          <a:p>
            <a:pPr defTabSz="798513"/>
            <a:r>
              <a:rPr lang="ru" sz="1600" b="1" i="0" dirty="0" smtClean="0">
                <a:solidFill>
                  <a:srgbClr val="F2DCDB"/>
                </a:solidFill>
              </a:rPr>
              <a:t>Средства, </a:t>
            </a:r>
            <a:r>
              <a:rPr lang="es" sz="1600" dirty="0" smtClean="0"/>
              <a:t/>
            </a:r>
            <a:br>
              <a:rPr lang="es" sz="1600" dirty="0" smtClean="0"/>
            </a:br>
            <a:r>
              <a:rPr lang="ru" sz="1600" b="1" i="0" dirty="0" smtClean="0">
                <a:solidFill>
                  <a:srgbClr val="F2DCDB"/>
                </a:solidFill>
              </a:rPr>
              <a:t>влияющие на центральную </a:t>
            </a:r>
            <a:r>
              <a:rPr lang="es" sz="1600" dirty="0" smtClean="0"/>
              <a:t/>
            </a:r>
            <a:br>
              <a:rPr lang="es" sz="1600" dirty="0" smtClean="0"/>
            </a:br>
            <a:r>
              <a:rPr lang="ru" sz="1600" b="1" i="0" dirty="0" smtClean="0">
                <a:solidFill>
                  <a:srgbClr val="F2DCDB"/>
                </a:solidFill>
              </a:rPr>
              <a:t>сенситизацию:</a:t>
            </a:r>
            <a:endParaRPr lang="ru" sz="1600" b="1" i="0" dirty="0" smtClean="0">
              <a:solidFill>
                <a:srgbClr val="F2DCDB"/>
              </a:solidFill>
            </a:endParaRPr>
          </a:p>
          <a:p>
            <a:pPr marL="177800" indent="-177800" defTabSz="798513">
              <a:buFont typeface="Arial" pitchFamily="34" charset="0"/>
              <a:buChar char="•"/>
            </a:pPr>
            <a:r>
              <a:rPr lang="ru" sz="1600" b="0" i="0" dirty="0" smtClean="0">
                <a:solidFill>
                  <a:srgbClr val="F2DCDB"/>
                </a:solidFill>
              </a:rPr>
              <a:t>α</a:t>
            </a:r>
            <a:r>
              <a:rPr lang="ru" sz="1600" b="0" i="0" baseline="-25000" dirty="0" smtClean="0">
                <a:solidFill>
                  <a:srgbClr val="F2DCDB"/>
                </a:solidFill>
              </a:rPr>
              <a:t>2</a:t>
            </a:r>
            <a:r>
              <a:rPr lang="ru" sz="1600" b="0" i="0" dirty="0" smtClean="0">
                <a:solidFill>
                  <a:srgbClr val="F2DCDB"/>
                </a:solidFill>
              </a:rPr>
              <a:t>δ лиганды</a:t>
            </a:r>
          </a:p>
          <a:p>
            <a:pPr marL="177800" indent="-177800" defTabSz="798513">
              <a:buFont typeface="Arial" pitchFamily="34" charset="0"/>
              <a:buChar char="•"/>
            </a:pPr>
            <a:r>
              <a:rPr lang="ru" sz="1600" b="0" i="0" dirty="0" smtClean="0">
                <a:solidFill>
                  <a:srgbClr val="F2DCDB"/>
                </a:solidFill>
              </a:rPr>
              <a:t>ТЦА</a:t>
            </a:r>
          </a:p>
          <a:p>
            <a:pPr marL="177800" indent="-177800" defTabSz="798513">
              <a:buFont typeface="Arial" pitchFamily="34" charset="0"/>
              <a:buChar char="•"/>
            </a:pPr>
            <a:r>
              <a:rPr lang="ru" sz="1600" b="0" i="0" dirty="0" smtClean="0">
                <a:solidFill>
                  <a:srgbClr val="F2DCDB"/>
                </a:solidFill>
              </a:rPr>
              <a:t>Трамадол, опиоиды</a:t>
            </a:r>
          </a:p>
        </p:txBody>
      </p:sp>
      <p:cxnSp>
        <p:nvCxnSpPr>
          <p:cNvPr id="63" name="Straight Arrow Connector 62"/>
          <p:cNvCxnSpPr/>
          <p:nvPr/>
        </p:nvCxnSpPr>
        <p:spPr>
          <a:xfrm>
            <a:off x="8266088" y="4803042"/>
            <a:ext cx="0" cy="449996"/>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27"/>
          <p:cNvSpPr>
            <a:spLocks noChangeArrowheads="1"/>
          </p:cNvSpPr>
          <p:nvPr/>
        </p:nvSpPr>
        <p:spPr bwMode="auto">
          <a:xfrm>
            <a:off x="216227" y="2561257"/>
            <a:ext cx="3382786" cy="1558505"/>
          </a:xfrm>
          <a:prstGeom prst="rect">
            <a:avLst/>
          </a:prstGeom>
          <a:noFill/>
          <a:ln w="9525">
            <a:noFill/>
            <a:miter lim="800000"/>
            <a:headEnd/>
            <a:tailEnd/>
          </a:ln>
        </p:spPr>
        <p:txBody>
          <a:bodyPr wrap="none" lIns="80391" tIns="40196" rIns="80391" bIns="40196">
            <a:spAutoFit/>
          </a:bodyPr>
          <a:lstStyle/>
          <a:p>
            <a:pPr defTabSz="798513"/>
            <a:r>
              <a:rPr lang="ru" sz="1600" b="1" i="0" dirty="0" smtClean="0">
                <a:solidFill>
                  <a:srgbClr val="F2DCDB"/>
                </a:solidFill>
              </a:rPr>
              <a:t>Средства, влияющие</a:t>
            </a:r>
            <a:r>
              <a:rPr lang="es" sz="1600" dirty="0" smtClean="0"/>
              <a:t/>
            </a:r>
            <a:br>
              <a:rPr lang="es" sz="1600" dirty="0" smtClean="0"/>
            </a:br>
            <a:r>
              <a:rPr lang="ru" sz="1600" b="1" i="0" dirty="0" smtClean="0">
                <a:solidFill>
                  <a:srgbClr val="F2DCDB"/>
                </a:solidFill>
              </a:rPr>
              <a:t> на периферическую </a:t>
            </a:r>
            <a:r>
              <a:rPr lang="ru" sz="1600" b="1" i="0" dirty="0" smtClean="0">
                <a:solidFill>
                  <a:srgbClr val="F2DCDB"/>
                </a:solidFill>
              </a:rPr>
              <a:t>сенситизацию:</a:t>
            </a:r>
            <a:endParaRPr lang="ru" sz="1600" b="1" i="0" dirty="0" smtClean="0">
              <a:solidFill>
                <a:srgbClr val="F2DCDB"/>
              </a:solidFill>
            </a:endParaRPr>
          </a:p>
          <a:p>
            <a:pPr marL="285750" indent="-196850" defTabSz="798513">
              <a:buFont typeface="Arial" pitchFamily="34" charset="0"/>
              <a:buChar char="•"/>
            </a:pPr>
            <a:r>
              <a:rPr lang="ru" sz="1600" b="0" i="0" dirty="0" smtClean="0">
                <a:solidFill>
                  <a:srgbClr val="FFFFFF"/>
                </a:solidFill>
              </a:rPr>
              <a:t>Капсаицин</a:t>
            </a:r>
          </a:p>
          <a:p>
            <a:pPr marL="285750" indent="-196850" defTabSz="798513">
              <a:buFont typeface="Arial" pitchFamily="34" charset="0"/>
              <a:buChar char="•"/>
            </a:pPr>
            <a:r>
              <a:rPr lang="ru" sz="1600" b="0" i="0" dirty="0" smtClean="0">
                <a:solidFill>
                  <a:srgbClr val="FFFFFF"/>
                </a:solidFill>
              </a:rPr>
              <a:t>Местные анестетики</a:t>
            </a:r>
          </a:p>
          <a:p>
            <a:pPr marL="285750" indent="-196850" defTabSz="798513">
              <a:buFont typeface="Arial" pitchFamily="34" charset="0"/>
              <a:buChar char="•"/>
            </a:pPr>
            <a:r>
              <a:rPr lang="ru" sz="1600" b="0" i="0" dirty="0" smtClean="0">
                <a:solidFill>
                  <a:srgbClr val="FFFFFF"/>
                </a:solidFill>
              </a:rPr>
              <a:t>ТЦА</a:t>
            </a:r>
          </a:p>
          <a:p>
            <a:pPr marL="285750" indent="-285750" defTabSz="798513">
              <a:buFont typeface="Arial" pitchFamily="34" charset="0"/>
              <a:buChar char="•"/>
            </a:pPr>
            <a:endParaRPr lang="en-US" sz="1600" dirty="0">
              <a:solidFill>
                <a:srgbClr val="C0504D">
                  <a:lumMod val="20000"/>
                  <a:lumOff val="80000"/>
                </a:srgbClr>
              </a:solidFill>
            </a:endParaRPr>
          </a:p>
        </p:txBody>
      </p:sp>
      <p:cxnSp>
        <p:nvCxnSpPr>
          <p:cNvPr id="65" name="Straight Arrow Connector 64"/>
          <p:cNvCxnSpPr/>
          <p:nvPr/>
        </p:nvCxnSpPr>
        <p:spPr>
          <a:xfrm>
            <a:off x="561975" y="3899487"/>
            <a:ext cx="0" cy="91381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solidFill>
                  <a:prstClr val="white"/>
                </a:solidFill>
              </a:rPr>
              <a:t/>
            </a:r>
            <a:br>
              <a:rPr lang="en-CA" dirty="0" smtClean="0">
                <a:solidFill>
                  <a:prstClr val="white"/>
                </a:solidFill>
              </a:rPr>
            </a:br>
            <a:fld id="{903B8EED-60FF-4798-B00A-5F8F0039E366}" type="slidenum">
              <a:rPr lang="en-CA" smtClean="0">
                <a:solidFill>
                  <a:prstClr val="white"/>
                </a:solidFill>
              </a:rPr>
              <a:pPr>
                <a:defRPr/>
              </a:pPr>
              <a:t>45</a:t>
            </a:fld>
            <a:endParaRPr lang="en-CA" dirty="0">
              <a:solidFill>
                <a:prstClr val="white"/>
              </a:solidFill>
            </a:endParaRPr>
          </a:p>
        </p:txBody>
      </p:sp>
      <p:sp>
        <p:nvSpPr>
          <p:cNvPr id="57" name="Lightning Bolt 56"/>
          <p:cNvSpPr/>
          <p:nvPr/>
        </p:nvSpPr>
        <p:spPr>
          <a:xfrm>
            <a:off x="1609726" y="4609028"/>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8168" name="Text Box 33"/>
          <p:cNvSpPr txBox="1">
            <a:spLocks noChangeArrowheads="1"/>
          </p:cNvSpPr>
          <p:nvPr/>
        </p:nvSpPr>
        <p:spPr bwMode="auto">
          <a:xfrm>
            <a:off x="561975" y="4441825"/>
            <a:ext cx="1778757" cy="307777"/>
          </a:xfrm>
          <a:prstGeom prst="rect">
            <a:avLst/>
          </a:prstGeom>
          <a:noFill/>
          <a:ln w="9525">
            <a:noFill/>
            <a:miter lim="800000"/>
            <a:headEnd/>
            <a:tailEnd/>
          </a:ln>
        </p:spPr>
        <p:txBody>
          <a:bodyPr wrap="none">
            <a:spAutoFit/>
          </a:bodyPr>
          <a:lstStyle/>
          <a:p>
            <a:r>
              <a:rPr lang="ru" sz="1400" b="1" i="0" dirty="0" smtClean="0">
                <a:solidFill>
                  <a:srgbClr val="FFFFFF"/>
                </a:solidFill>
              </a:rPr>
              <a:t>Повреждение </a:t>
            </a:r>
            <a:r>
              <a:rPr lang="ru" sz="1400" b="1" i="0" dirty="0" smtClean="0">
                <a:solidFill>
                  <a:srgbClr val="FFFFFF"/>
                </a:solidFill>
              </a:rPr>
              <a:t>нерва</a:t>
            </a:r>
          </a:p>
        </p:txBody>
      </p:sp>
      <p:sp>
        <p:nvSpPr>
          <p:cNvPr id="66" name="Lightning Bolt 65"/>
          <p:cNvSpPr/>
          <p:nvPr/>
        </p:nvSpPr>
        <p:spPr>
          <a:xfrm>
            <a:off x="5954713" y="4569742"/>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7" name="Text Box 33"/>
          <p:cNvSpPr txBox="1">
            <a:spLocks noChangeArrowheads="1"/>
          </p:cNvSpPr>
          <p:nvPr/>
        </p:nvSpPr>
        <p:spPr bwMode="auto">
          <a:xfrm>
            <a:off x="4529137" y="4505523"/>
            <a:ext cx="1778757" cy="307777"/>
          </a:xfrm>
          <a:prstGeom prst="rect">
            <a:avLst/>
          </a:prstGeom>
          <a:noFill/>
          <a:ln w="9525">
            <a:noFill/>
            <a:miter lim="800000"/>
            <a:headEnd/>
            <a:tailEnd/>
          </a:ln>
        </p:spPr>
        <p:txBody>
          <a:bodyPr wrap="none">
            <a:spAutoFit/>
          </a:bodyPr>
          <a:lstStyle/>
          <a:p>
            <a:r>
              <a:rPr lang="ru" sz="1400" b="1" i="0" dirty="0" smtClean="0">
                <a:solidFill>
                  <a:srgbClr val="FFFFFF"/>
                </a:solidFill>
              </a:rPr>
              <a:t>Повреждение </a:t>
            </a:r>
            <a:r>
              <a:rPr lang="ru" sz="1400" b="1" i="0" dirty="0" smtClean="0">
                <a:solidFill>
                  <a:srgbClr val="FFFFFF"/>
                </a:solidFill>
              </a:rPr>
              <a:t>нерва</a:t>
            </a:r>
          </a:p>
        </p:txBody>
      </p:sp>
      <p:cxnSp>
        <p:nvCxnSpPr>
          <p:cNvPr id="68" name="Straight Arrow Connector 67"/>
          <p:cNvCxnSpPr/>
          <p:nvPr/>
        </p:nvCxnSpPr>
        <p:spPr>
          <a:xfrm flipV="1">
            <a:off x="8075588" y="2723555"/>
            <a:ext cx="0" cy="435408"/>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 Box 26"/>
          <p:cNvSpPr txBox="1">
            <a:spLocks noChangeArrowheads="1"/>
          </p:cNvSpPr>
          <p:nvPr/>
        </p:nvSpPr>
        <p:spPr bwMode="auto">
          <a:xfrm>
            <a:off x="7184030" y="1973450"/>
            <a:ext cx="1582484" cy="646331"/>
          </a:xfrm>
          <a:prstGeom prst="rect">
            <a:avLst/>
          </a:prstGeom>
          <a:noFill/>
          <a:ln w="9525">
            <a:noFill/>
            <a:miter lim="800000"/>
            <a:headEnd/>
            <a:tailEnd/>
          </a:ln>
          <a:effectLst/>
        </p:spPr>
        <p:txBody>
          <a:bodyPr wrap="none">
            <a:spAutoFit/>
          </a:bodyPr>
          <a:lstStyle/>
          <a:p>
            <a:pPr algn="r" eaLnBrk="0" hangingPunct="0">
              <a:defRPr/>
            </a:pPr>
            <a:r>
              <a:rPr lang="ru" sz="1800" b="1" i="0" dirty="0" smtClean="0">
                <a:solidFill>
                  <a:srgbClr val="FF99CC"/>
                </a:solidFill>
              </a:rPr>
              <a:t>Центральная </a:t>
            </a:r>
            <a:r>
              <a:rPr lang="es" sz="1800" dirty="0" smtClean="0"/>
              <a:t/>
            </a:r>
            <a:br>
              <a:rPr lang="es" sz="1800" dirty="0" smtClean="0"/>
            </a:br>
            <a:r>
              <a:rPr lang="ru" sz="1800" b="1" i="0" dirty="0" smtClean="0">
                <a:solidFill>
                  <a:srgbClr val="FF99CC"/>
                </a:solidFill>
              </a:rPr>
              <a:t>сенситизация</a:t>
            </a:r>
            <a:endParaRPr lang="ru" sz="1800" b="1" i="0" dirty="0" smtClean="0">
              <a:solidFill>
                <a:srgbClr val="FF99CC"/>
              </a:solidFill>
            </a:endParaRPr>
          </a:p>
        </p:txBody>
      </p:sp>
      <p:sp>
        <p:nvSpPr>
          <p:cNvPr id="70" name="Lightning Bolt 69"/>
          <p:cNvSpPr/>
          <p:nvPr/>
        </p:nvSpPr>
        <p:spPr>
          <a:xfrm>
            <a:off x="5812778" y="1769655"/>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1" name="Text Box 33"/>
          <p:cNvSpPr txBox="1">
            <a:spLocks noChangeArrowheads="1"/>
          </p:cNvSpPr>
          <p:nvPr/>
        </p:nvSpPr>
        <p:spPr bwMode="auto">
          <a:xfrm>
            <a:off x="4387202" y="1705436"/>
            <a:ext cx="1778757" cy="307777"/>
          </a:xfrm>
          <a:prstGeom prst="rect">
            <a:avLst/>
          </a:prstGeom>
          <a:noFill/>
          <a:ln w="9525">
            <a:noFill/>
            <a:miter lim="800000"/>
            <a:headEnd/>
            <a:tailEnd/>
          </a:ln>
        </p:spPr>
        <p:txBody>
          <a:bodyPr wrap="none">
            <a:spAutoFit/>
          </a:bodyPr>
          <a:lstStyle/>
          <a:p>
            <a:r>
              <a:rPr lang="ru" sz="1400" b="1" i="0" dirty="0" smtClean="0">
                <a:solidFill>
                  <a:srgbClr val="FFFFFF"/>
                </a:solidFill>
              </a:rPr>
              <a:t>Повреждение </a:t>
            </a:r>
            <a:r>
              <a:rPr lang="ru" sz="1400" b="1" i="0" dirty="0" smtClean="0">
                <a:solidFill>
                  <a:srgbClr val="FFFFFF"/>
                </a:solidFill>
              </a:rPr>
              <a:t>нерва</a:t>
            </a:r>
          </a:p>
        </p:txBody>
      </p:sp>
    </p:spTree>
    <p:extLst>
      <p:ext uri="{BB962C8B-B14F-4D97-AF65-F5344CB8AC3E}">
        <p14:creationId xmlns:p14="http://schemas.microsoft.com/office/powerpoint/2010/main" xmlns="" val="3181622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64"/>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65"/>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4"/>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0"/>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63"/>
                                        </p:tgtEl>
                                        <p:attrNameLst>
                                          <p:attrName>style.visibility</p:attrName>
                                        </p:attrNameLst>
                                      </p:cBhvr>
                                      <p:to>
                                        <p:strVal val="visible"/>
                                      </p:to>
                                    </p:set>
                                  </p:childTnLst>
                                </p:cTn>
                              </p:par>
                              <p:par>
                                <p:cTn id="230" presetID="1" presetClass="entr" presetSubtype="0" fill="hold" nodeType="withEffect">
                                  <p:stCondLst>
                                    <p:cond delay="0"/>
                                  </p:stCondLst>
                                  <p:childTnLst>
                                    <p:set>
                                      <p:cBhvr>
                                        <p:cTn id="231" dur="1" fill="hold">
                                          <p:stCondLst>
                                            <p:cond delay="0"/>
                                          </p:stCondLst>
                                        </p:cTn>
                                        <p:tgtEl>
                                          <p:spTgt spid="68"/>
                                        </p:tgtEl>
                                        <p:attrNameLst>
                                          <p:attrName>style.visibility</p:attrName>
                                        </p:attrNameLst>
                                      </p:cBhvr>
                                      <p:to>
                                        <p:strVal val="visible"/>
                                      </p:to>
                                    </p:set>
                                  </p:childTnLst>
                                </p:cTn>
                              </p:par>
                              <p:par>
                                <p:cTn id="232" presetID="10" presetClass="entr" presetSubtype="0" fill="hold" grpId="0" nodeType="withEffect">
                                  <p:stCondLst>
                                    <p:cond delay="1000"/>
                                  </p:stCondLst>
                                  <p:childTnLst>
                                    <p:set>
                                      <p:cBhvr>
                                        <p:cTn id="233" dur="1" fill="hold">
                                          <p:stCondLst>
                                            <p:cond delay="0"/>
                                          </p:stCondLst>
                                        </p:cTn>
                                        <p:tgtEl>
                                          <p:spTgt spid="69"/>
                                        </p:tgtEl>
                                        <p:attrNameLst>
                                          <p:attrName>style.visibility</p:attrName>
                                        </p:attrNameLst>
                                      </p:cBhvr>
                                      <p:to>
                                        <p:strVal val="visible"/>
                                      </p:to>
                                    </p:set>
                                    <p:animEffect transition="in" filter="fade">
                                      <p:cBhvr>
                                        <p:cTn id="234"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58" grpId="0"/>
      <p:bldP spid="60" grpId="0"/>
      <p:bldP spid="64" grpId="0"/>
      <p:bldP spid="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idx="4294967295"/>
          </p:nvPr>
        </p:nvSpPr>
        <p:spPr/>
        <p:txBody>
          <a:bodyPr>
            <a:noAutofit/>
          </a:bodyPr>
          <a:lstStyle/>
          <a:p>
            <a:r>
              <a:rPr lang="ru" sz="3600" b="0" i="0" dirty="0" smtClean="0">
                <a:solidFill>
                  <a:srgbClr val="002060"/>
                </a:solidFill>
              </a:rPr>
              <a:t>Применение α</a:t>
            </a:r>
            <a:r>
              <a:rPr lang="ru" sz="3600" b="0" i="0" baseline="-25000" dirty="0" smtClean="0">
                <a:solidFill>
                  <a:srgbClr val="002060"/>
                </a:solidFill>
              </a:rPr>
              <a:t>2</a:t>
            </a:r>
            <a:r>
              <a:rPr lang="ru" sz="3600" b="0" i="0" dirty="0" smtClean="0">
                <a:solidFill>
                  <a:srgbClr val="002060"/>
                </a:solidFill>
              </a:rPr>
              <a:t>δ лигандов* для лечения </a:t>
            </a:r>
            <a:r>
              <a:rPr lang="es" sz="3600" dirty="0" smtClean="0"/>
              <a:t/>
            </a:r>
            <a:br>
              <a:rPr lang="es" sz="3600" dirty="0" smtClean="0"/>
            </a:br>
            <a:r>
              <a:rPr lang="ru" sz="3600" dirty="0" smtClean="0"/>
              <a:t>БНС</a:t>
            </a:r>
            <a:endParaRPr lang="ru" sz="3600" b="0" i="0" dirty="0" smtClean="0">
              <a:solidFill>
                <a:srgbClr val="002060"/>
              </a:solidFill>
            </a:endParaRP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46</a:t>
            </a:fld>
            <a:endParaRPr lang="en-CA" dirty="0">
              <a:solidFill>
                <a:prstClr val="black"/>
              </a:solidFill>
            </a:endParaRPr>
          </a:p>
        </p:txBody>
      </p:sp>
      <p:sp>
        <p:nvSpPr>
          <p:cNvPr id="6" name="Rectangle 5"/>
          <p:cNvSpPr/>
          <p:nvPr/>
        </p:nvSpPr>
        <p:spPr>
          <a:xfrm>
            <a:off x="256937" y="6034187"/>
            <a:ext cx="8642350" cy="677108"/>
          </a:xfrm>
          <a:prstGeom prst="rect">
            <a:avLst/>
          </a:prstGeom>
        </p:spPr>
        <p:txBody>
          <a:bodyPr lIns="0" tIns="0" rIns="0" bIns="0" anchor="b" anchorCtr="0">
            <a:spAutoFit/>
          </a:bodyPr>
          <a:lstStyle/>
          <a:p>
            <a:pPr marL="0" lvl="4"/>
            <a:r>
              <a:rPr lang="ru" sz="1200" b="1" i="0" dirty="0" smtClean="0">
                <a:solidFill>
                  <a:srgbClr val="002060"/>
                </a:solidFill>
              </a:rPr>
              <a:t>*Габапентин и прегабалин являются α</a:t>
            </a:r>
            <a:r>
              <a:rPr lang="ru" sz="1200" b="1" i="0" baseline="-25000" dirty="0" smtClean="0">
                <a:solidFill>
                  <a:srgbClr val="002060"/>
                </a:solidFill>
              </a:rPr>
              <a:t>2</a:t>
            </a:r>
            <a:r>
              <a:rPr lang="ru" sz="1200" b="1" i="0" dirty="0" smtClean="0">
                <a:solidFill>
                  <a:srgbClr val="002060"/>
                </a:solidFill>
              </a:rPr>
              <a:t>δ лигандами</a:t>
            </a:r>
          </a:p>
          <a:p>
            <a:pPr marL="0" lvl="4"/>
            <a:r>
              <a:rPr lang="ru" sz="1200" b="1" i="0" dirty="0" smtClean="0">
                <a:solidFill>
                  <a:srgbClr val="002060"/>
                </a:solidFill>
              </a:rPr>
              <a:t>Коксиб </a:t>
            </a:r>
            <a:r>
              <a:rPr lang="ru" sz="1200" b="1" i="0" dirty="0" smtClean="0">
                <a:solidFill>
                  <a:srgbClr val="002060"/>
                </a:solidFill>
              </a:rPr>
              <a:t>- ингибитор </a:t>
            </a:r>
            <a:r>
              <a:rPr lang="ru" sz="1200" b="1" i="0" dirty="0" smtClean="0">
                <a:solidFill>
                  <a:srgbClr val="002060"/>
                </a:solidFill>
              </a:rPr>
              <a:t>циклооксигеназы-2</a:t>
            </a:r>
          </a:p>
          <a:p>
            <a:pPr marL="0" lvl="4"/>
            <a:r>
              <a:rPr lang="ru" sz="1000" b="0" i="0" dirty="0" smtClean="0">
                <a:solidFill>
                  <a:srgbClr val="002060"/>
                </a:solidFill>
              </a:rPr>
              <a:t>Attal N, Finnerup NB. </a:t>
            </a:r>
            <a:r>
              <a:rPr lang="ru" sz="1000" b="0" i="1" dirty="0" smtClean="0">
                <a:solidFill>
                  <a:srgbClr val="002060"/>
                </a:solidFill>
              </a:rPr>
              <a:t>Pain Clinical Updates </a:t>
            </a:r>
            <a:r>
              <a:rPr lang="ru" sz="1000" b="0" i="0" dirty="0" smtClean="0">
                <a:solidFill>
                  <a:srgbClr val="002060"/>
                </a:solidFill>
              </a:rPr>
              <a:t>2010; 18(9):1-8; Bauer CS </a:t>
            </a:r>
            <a:r>
              <a:rPr lang="ru" sz="1000" b="0" i="1" dirty="0" smtClean="0">
                <a:solidFill>
                  <a:srgbClr val="002060"/>
                </a:solidFill>
              </a:rPr>
              <a:t>et al. J Neurosci</a:t>
            </a:r>
            <a:r>
              <a:rPr lang="ru" sz="1000" b="0" i="0" dirty="0" smtClean="0">
                <a:solidFill>
                  <a:srgbClr val="002060"/>
                </a:solidFill>
              </a:rPr>
              <a:t> 2009; 29(13):4076-88; </a:t>
            </a:r>
          </a:p>
          <a:p>
            <a:pPr marL="0" lvl="4"/>
            <a:r>
              <a:rPr lang="ru" sz="1000" b="0" i="0" dirty="0" smtClean="0">
                <a:solidFill>
                  <a:srgbClr val="002060"/>
                </a:solidFill>
              </a:rPr>
              <a:t>Chou R </a:t>
            </a:r>
            <a:r>
              <a:rPr lang="ru" sz="1000" b="0" i="1" dirty="0" smtClean="0">
                <a:solidFill>
                  <a:srgbClr val="002060"/>
                </a:solidFill>
              </a:rPr>
              <a:t>et al. Ann Intern Med </a:t>
            </a:r>
            <a:r>
              <a:rPr lang="ru" sz="1000" b="0" i="0" dirty="0" smtClean="0">
                <a:solidFill>
                  <a:srgbClr val="002060"/>
                </a:solidFill>
              </a:rPr>
              <a:t>2007; 147(7):505-14; Lee J</a:t>
            </a:r>
            <a:r>
              <a:rPr lang="ru" sz="1000" b="0" i="1" dirty="0" smtClean="0">
                <a:solidFill>
                  <a:srgbClr val="002060"/>
                </a:solidFill>
              </a:rPr>
              <a:t> et al. Br J Anaesth</a:t>
            </a:r>
            <a:r>
              <a:rPr lang="ru" sz="1000" b="0" i="0" dirty="0" smtClean="0">
                <a:solidFill>
                  <a:srgbClr val="002060"/>
                </a:solidFill>
              </a:rPr>
              <a:t> 2013; 111(1):112-20; Romanó C </a:t>
            </a:r>
            <a:r>
              <a:rPr lang="ru" sz="1000" b="0" i="1" dirty="0" smtClean="0">
                <a:solidFill>
                  <a:srgbClr val="002060"/>
                </a:solidFill>
              </a:rPr>
              <a:t>et al. J Orthop Traumatol </a:t>
            </a:r>
            <a:r>
              <a:rPr lang="ru" sz="1000" b="0" i="0" dirty="0" smtClean="0">
                <a:solidFill>
                  <a:srgbClr val="002060"/>
                </a:solidFill>
              </a:rPr>
              <a:t>2009; 10(4):185.</a:t>
            </a:r>
          </a:p>
        </p:txBody>
      </p:sp>
      <p:graphicFrame>
        <p:nvGraphicFramePr>
          <p:cNvPr id="2" name="Table 1"/>
          <p:cNvGraphicFramePr>
            <a:graphicFrameLocks noGrp="1"/>
          </p:cNvGraphicFramePr>
          <p:nvPr>
            <p:extLst>
              <p:ext uri="{D42A27DB-BD31-4B8C-83A1-F6EECF244321}">
                <p14:modId xmlns:p14="http://schemas.microsoft.com/office/powerpoint/2010/main" xmlns="" val="1294384137"/>
              </p:ext>
            </p:extLst>
          </p:nvPr>
        </p:nvGraphicFramePr>
        <p:xfrm>
          <a:off x="179512" y="2708920"/>
          <a:ext cx="8783624" cy="2931160"/>
        </p:xfrm>
        <a:graphic>
          <a:graphicData uri="http://schemas.openxmlformats.org/drawingml/2006/table">
            <a:tbl>
              <a:tblPr firstRow="1" bandRow="1">
                <a:tableStyleId>{5C22544A-7EE6-4342-B048-85BDC9FD1C3A}</a:tableStyleId>
              </a:tblPr>
              <a:tblGrid>
                <a:gridCol w="2735344"/>
                <a:gridCol w="2520280"/>
                <a:gridCol w="3528000"/>
              </a:tblGrid>
              <a:tr h="370840">
                <a:tc>
                  <a:txBody>
                    <a:bodyPr/>
                    <a:lstStyle/>
                    <a:p>
                      <a:pPr algn="ctr"/>
                      <a:r>
                        <a:rPr lang="ru" sz="1800" b="1" i="0" dirty="0" smtClean="0">
                          <a:solidFill>
                            <a:srgbClr val="FFFFFF"/>
                          </a:solidFill>
                        </a:rPr>
                        <a:t>Эффективность</a:t>
                      </a:r>
                    </a:p>
                  </a:txBody>
                  <a:tcPr/>
                </a:tc>
                <a:tc>
                  <a:txBody>
                    <a:bodyPr/>
                    <a:lstStyle/>
                    <a:p>
                      <a:pPr algn="ctr"/>
                      <a:r>
                        <a:rPr lang="ru" sz="1800" b="1" i="0" dirty="0" smtClean="0">
                          <a:solidFill>
                            <a:srgbClr val="FFFFFF"/>
                          </a:solidFill>
                        </a:rPr>
                        <a:t>Безопасность</a:t>
                      </a:r>
                    </a:p>
                  </a:txBody>
                  <a:tcPr/>
                </a:tc>
                <a:tc>
                  <a:txBody>
                    <a:bodyPr/>
                    <a:lstStyle/>
                    <a:p>
                      <a:pPr algn="ctr"/>
                      <a:r>
                        <a:rPr lang="ru" sz="1800" b="1" i="0" dirty="0" smtClean="0">
                          <a:solidFill>
                            <a:srgbClr val="FFFFFF"/>
                          </a:solidFill>
                        </a:rPr>
                        <a:t>Механизм действия</a:t>
                      </a:r>
                    </a:p>
                  </a:txBody>
                  <a:tcPr/>
                </a:tc>
              </a:tr>
              <a:tr h="370840">
                <a:tc>
                  <a:txBody>
                    <a:bodyPr/>
                    <a:lstStyle/>
                    <a:p>
                      <a:pPr marL="177800" indent="-177800" algn="l" defTabSz="914400" rtl="0" eaLnBrk="1" latinLnBrk="0" hangingPunct="1">
                        <a:buFont typeface="Arial" pitchFamily="34" charset="0"/>
                        <a:buChar char="•"/>
                      </a:pPr>
                      <a:r>
                        <a:rPr lang="ru" sz="1800" b="0" i="0" dirty="0" smtClean="0">
                          <a:solidFill>
                            <a:srgbClr val="000000"/>
                          </a:solidFill>
                        </a:rPr>
                        <a:t>Комбинация Прегабалин + коксиб является более эффективной, чем каждый из препаратов по отдельности</a:t>
                      </a:r>
                    </a:p>
                    <a:p>
                      <a:endParaRPr lang="en-CA" b="0" dirty="0"/>
                    </a:p>
                  </a:txBody>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ru" sz="1800" b="0" i="0" dirty="0" smtClean="0">
                          <a:solidFill>
                            <a:srgbClr val="000000"/>
                          </a:solidFill>
                        </a:rPr>
                        <a:t>Наиболее распространенными побочными эффектами являются головокружение и сонливость</a:t>
                      </a:r>
                    </a:p>
                    <a:p>
                      <a:pPr marL="177800" indent="-177800" algn="l" defTabSz="914400" rtl="0" eaLnBrk="1" latinLnBrk="0" hangingPunct="1">
                        <a:buFont typeface="Arial" pitchFamily="34" charset="0"/>
                        <a:buChar char="•"/>
                      </a:pPr>
                      <a:endParaRPr lang="en-CA" sz="1800" b="0" kern="1200" dirty="0">
                        <a:solidFill>
                          <a:schemeClr val="dk1"/>
                        </a:solidFill>
                        <a:effectLst/>
                        <a:latin typeface="+mn-lt"/>
                        <a:ea typeface="+mn-ea"/>
                        <a:cs typeface="+mn-cs"/>
                      </a:endParaRPr>
                    </a:p>
                  </a:txBody>
                  <a:tcPr/>
                </a:tc>
                <a:tc>
                  <a:txBody>
                    <a:bodyPr/>
                    <a:lstStyle/>
                    <a:p>
                      <a:pPr marL="177800" indent="-177800">
                        <a:buFont typeface="Arial" pitchFamily="34" charset="0"/>
                        <a:buChar char="•"/>
                      </a:pPr>
                      <a:r>
                        <a:rPr lang="ru" sz="1800" b="0" i="0" dirty="0" smtClean="0">
                          <a:solidFill>
                            <a:srgbClr val="000000"/>
                          </a:solidFill>
                        </a:rPr>
                        <a:t>Связываются с α</a:t>
                      </a:r>
                      <a:r>
                        <a:rPr lang="ru" sz="1800" b="0" i="0" baseline="-25000" dirty="0" smtClean="0">
                          <a:solidFill>
                            <a:srgbClr val="000000"/>
                          </a:solidFill>
                        </a:rPr>
                        <a:t>2</a:t>
                      </a:r>
                      <a:r>
                        <a:rPr lang="ru" sz="1800" b="0" i="0" dirty="0" smtClean="0">
                          <a:solidFill>
                            <a:srgbClr val="000000"/>
                          </a:solidFill>
                        </a:rPr>
                        <a:t>δ субъединицами кальциевых каналов, которые активируется при </a:t>
                      </a:r>
                      <a:r>
                        <a:rPr lang="ru" sz="1800" b="0" i="0" dirty="0" smtClean="0">
                          <a:solidFill>
                            <a:srgbClr val="000000"/>
                          </a:solidFill>
                        </a:rPr>
                        <a:t>невропатической </a:t>
                      </a:r>
                      <a:r>
                        <a:rPr lang="ru" sz="1800" b="0" i="0" dirty="0" smtClean="0">
                          <a:solidFill>
                            <a:srgbClr val="000000"/>
                          </a:solidFill>
                        </a:rPr>
                        <a:t>боли</a:t>
                      </a:r>
                    </a:p>
                    <a:p>
                      <a:pPr marL="177800" indent="-177800">
                        <a:buFont typeface="Arial" pitchFamily="34" charset="0"/>
                        <a:buChar char="•"/>
                      </a:pPr>
                      <a:r>
                        <a:rPr lang="ru" sz="1800" b="0" i="0" dirty="0" smtClean="0">
                          <a:solidFill>
                            <a:srgbClr val="000000"/>
                          </a:solidFill>
                        </a:rPr>
                        <a:t>Связывание ограничивает высвобождение медиаторов и уменьшает чувствительность к боли</a:t>
                      </a:r>
                    </a:p>
                    <a:p>
                      <a:pPr marL="285750" indent="-285750">
                        <a:buFont typeface="Arial" pitchFamily="34" charset="0"/>
                        <a:buChar char="•"/>
                      </a:pPr>
                      <a:endParaRPr lang="en-CA" b="0" dirty="0"/>
                    </a:p>
                  </a:txBody>
                  <a:tcPr/>
                </a:tc>
              </a:tr>
            </a:tbl>
          </a:graphicData>
        </a:graphic>
      </p:graphicFrame>
      <p:sp>
        <p:nvSpPr>
          <p:cNvPr id="3" name="Rounded Rectangle 2"/>
          <p:cNvSpPr/>
          <p:nvPr/>
        </p:nvSpPr>
        <p:spPr>
          <a:xfrm>
            <a:off x="580493" y="1556792"/>
            <a:ext cx="79928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2400" b="1" i="0" dirty="0" smtClean="0">
                <a:solidFill>
                  <a:srgbClr val="FFFFFF"/>
                </a:solidFill>
              </a:rPr>
              <a:t>Полезны в комбинации с другими препаратами для </a:t>
            </a:r>
            <a:r>
              <a:rPr lang="es" sz="2400" dirty="0" smtClean="0"/>
              <a:t/>
            </a:r>
            <a:br>
              <a:rPr lang="es" sz="2400" dirty="0" smtClean="0"/>
            </a:br>
            <a:r>
              <a:rPr lang="ru" sz="2400" b="1" i="0" dirty="0" smtClean="0">
                <a:solidFill>
                  <a:srgbClr val="FFFFFF"/>
                </a:solidFill>
              </a:rPr>
              <a:t> лечения </a:t>
            </a:r>
            <a:r>
              <a:rPr lang="ru" sz="2400" b="1" i="0" dirty="0" smtClean="0">
                <a:solidFill>
                  <a:srgbClr val="FFFFFF"/>
                </a:solidFill>
              </a:rPr>
              <a:t>БНС </a:t>
            </a:r>
            <a:r>
              <a:rPr lang="ru" sz="2400" b="1" i="0" dirty="0" smtClean="0">
                <a:solidFill>
                  <a:srgbClr val="FFFFFF"/>
                </a:solidFill>
              </a:rPr>
              <a:t>с </a:t>
            </a:r>
            <a:r>
              <a:rPr lang="ru" sz="2400" b="1" i="0" dirty="0" smtClean="0">
                <a:solidFill>
                  <a:srgbClr val="FFFFFF"/>
                </a:solidFill>
              </a:rPr>
              <a:t>невропатическим </a:t>
            </a:r>
            <a:r>
              <a:rPr lang="ru" sz="2400" b="1" i="0" dirty="0" smtClean="0">
                <a:solidFill>
                  <a:srgbClr val="FFFFFF"/>
                </a:solidFill>
              </a:rPr>
              <a:t>компонентом</a:t>
            </a:r>
          </a:p>
        </p:txBody>
      </p:sp>
    </p:spTree>
    <p:extLst>
      <p:ext uri="{BB962C8B-B14F-4D97-AF65-F5344CB8AC3E}">
        <p14:creationId xmlns:p14="http://schemas.microsoft.com/office/powerpoint/2010/main" xmlns="" val="37881824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idx="4294967295"/>
          </p:nvPr>
        </p:nvSpPr>
        <p:spPr/>
        <p:txBody>
          <a:bodyPr>
            <a:noAutofit/>
          </a:bodyPr>
          <a:lstStyle/>
          <a:p>
            <a:r>
              <a:rPr lang="ru" sz="3600" b="0" i="0" dirty="0" smtClean="0">
                <a:solidFill>
                  <a:srgbClr val="002060"/>
                </a:solidFill>
              </a:rPr>
              <a:t>Применение антидепрессантов для лечения </a:t>
            </a:r>
            <a:r>
              <a:rPr lang="ru" sz="3600" b="0" i="0" dirty="0" smtClean="0">
                <a:solidFill>
                  <a:srgbClr val="002060"/>
                </a:solidFill>
              </a:rPr>
              <a:t>БНС</a:t>
            </a:r>
            <a:endParaRPr lang="ru" sz="3600" b="0" i="0" dirty="0" smtClean="0">
              <a:solidFill>
                <a:srgbClr val="002060"/>
              </a:solidFill>
            </a:endParaRP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47</a:t>
            </a:fld>
            <a:endParaRPr lang="en-CA" dirty="0">
              <a:solidFill>
                <a:prstClr val="black"/>
              </a:solidFill>
            </a:endParaRPr>
          </a:p>
        </p:txBody>
      </p:sp>
      <p:sp>
        <p:nvSpPr>
          <p:cNvPr id="6" name="Rectangle 5"/>
          <p:cNvSpPr/>
          <p:nvPr/>
        </p:nvSpPr>
        <p:spPr>
          <a:xfrm>
            <a:off x="179512" y="6218851"/>
            <a:ext cx="8503751" cy="492443"/>
          </a:xfrm>
          <a:prstGeom prst="rect">
            <a:avLst/>
          </a:prstGeom>
        </p:spPr>
        <p:txBody>
          <a:bodyPr wrap="square" lIns="0" tIns="0" rIns="0" bIns="0" anchor="b" anchorCtr="0">
            <a:spAutoFit/>
          </a:bodyPr>
          <a:lstStyle/>
          <a:p>
            <a:r>
              <a:rPr lang="ru" sz="1200" b="1" i="0" dirty="0" smtClean="0">
                <a:solidFill>
                  <a:srgbClr val="002060"/>
                </a:solidFill>
              </a:rPr>
              <a:t> </a:t>
            </a:r>
            <a:r>
              <a:rPr lang="ru" sz="1200" b="1" dirty="0" smtClean="0">
                <a:solidFill>
                  <a:srgbClr val="002060"/>
                </a:solidFill>
              </a:rPr>
              <a:t>ТЦА</a:t>
            </a:r>
            <a:r>
              <a:rPr lang="ru" sz="1200" b="1" i="0" dirty="0" smtClean="0">
                <a:solidFill>
                  <a:srgbClr val="002060"/>
                </a:solidFill>
              </a:rPr>
              <a:t> </a:t>
            </a:r>
            <a:r>
              <a:rPr lang="ru" sz="1200" b="1" dirty="0" smtClean="0">
                <a:solidFill>
                  <a:srgbClr val="002060"/>
                </a:solidFill>
              </a:rPr>
              <a:t>-</a:t>
            </a:r>
            <a:r>
              <a:rPr lang="ru" sz="1200" b="1" i="0" dirty="0" smtClean="0">
                <a:solidFill>
                  <a:srgbClr val="002060"/>
                </a:solidFill>
              </a:rPr>
              <a:t> </a:t>
            </a:r>
            <a:r>
              <a:rPr lang="ru" sz="1200" b="1" i="0" dirty="0" smtClean="0">
                <a:solidFill>
                  <a:srgbClr val="002060"/>
                </a:solidFill>
              </a:rPr>
              <a:t>трициклический антидепрессант; </a:t>
            </a:r>
            <a:r>
              <a:rPr lang="ru" sz="1200" b="1" i="0" dirty="0" smtClean="0">
                <a:solidFill>
                  <a:srgbClr val="002060"/>
                </a:solidFill>
              </a:rPr>
              <a:t>ИОЗСН </a:t>
            </a:r>
            <a:r>
              <a:rPr lang="ru" sz="1200" b="1" dirty="0" smtClean="0">
                <a:solidFill>
                  <a:srgbClr val="002060"/>
                </a:solidFill>
              </a:rPr>
              <a:t>-</a:t>
            </a:r>
            <a:r>
              <a:rPr lang="ru" sz="1200" b="1" i="0" dirty="0" smtClean="0">
                <a:solidFill>
                  <a:srgbClr val="002060"/>
                </a:solidFill>
              </a:rPr>
              <a:t> </a:t>
            </a:r>
            <a:r>
              <a:rPr lang="ru" sz="1200" b="1" i="0" dirty="0" smtClean="0">
                <a:solidFill>
                  <a:srgbClr val="002060"/>
                </a:solidFill>
              </a:rPr>
              <a:t>ингибитор обратного захвата серотонина и норадреналина </a:t>
            </a:r>
          </a:p>
          <a:p>
            <a:r>
              <a:rPr lang="ru" sz="1000" b="0" i="0" dirty="0" smtClean="0">
                <a:solidFill>
                  <a:srgbClr val="002060"/>
                </a:solidFill>
              </a:rPr>
              <a:t>Attal N, Finnerup NB. </a:t>
            </a:r>
            <a:r>
              <a:rPr lang="ru" sz="1000" b="0" i="1" dirty="0" smtClean="0">
                <a:solidFill>
                  <a:srgbClr val="002060"/>
                </a:solidFill>
              </a:rPr>
              <a:t>Pain Clinical Updates </a:t>
            </a:r>
            <a:r>
              <a:rPr lang="ru" sz="1000" b="0" i="0" dirty="0" smtClean="0">
                <a:solidFill>
                  <a:srgbClr val="002060"/>
                </a:solidFill>
              </a:rPr>
              <a:t>2010; 18(9):1-8; Lee J </a:t>
            </a:r>
            <a:r>
              <a:rPr lang="ru" sz="1000" b="0" i="1" dirty="0" smtClean="0">
                <a:solidFill>
                  <a:srgbClr val="002060"/>
                </a:solidFill>
              </a:rPr>
              <a:t>et al. Br J Anaesth</a:t>
            </a:r>
            <a:r>
              <a:rPr lang="ru" sz="1000" b="0" i="0" dirty="0" smtClean="0">
                <a:solidFill>
                  <a:srgbClr val="002060"/>
                </a:solidFill>
              </a:rPr>
              <a:t> 2013; 111(1):112-2; </a:t>
            </a:r>
            <a:r>
              <a:rPr lang="es" sz="1000" dirty="0" smtClean="0"/>
              <a:t/>
            </a:r>
            <a:br>
              <a:rPr lang="es" sz="1000" dirty="0" smtClean="0"/>
            </a:br>
            <a:r>
              <a:rPr lang="ru" sz="1000" b="0" i="0" dirty="0" smtClean="0">
                <a:solidFill>
                  <a:srgbClr val="002060"/>
                </a:solidFill>
              </a:rPr>
              <a:t>Skljarevski V </a:t>
            </a:r>
            <a:r>
              <a:rPr lang="ru" sz="1000" b="0" i="1" dirty="0" smtClean="0">
                <a:solidFill>
                  <a:srgbClr val="002060"/>
                </a:solidFill>
              </a:rPr>
              <a:t>et al. Eur J Neurol</a:t>
            </a:r>
            <a:r>
              <a:rPr lang="ru" sz="1000" b="0" i="0" dirty="0" smtClean="0">
                <a:solidFill>
                  <a:srgbClr val="002060"/>
                </a:solidFill>
              </a:rPr>
              <a:t> 2009; 16(9):1041-8; Verdu B </a:t>
            </a:r>
            <a:r>
              <a:rPr lang="ru" sz="1000" b="0" i="1" dirty="0" smtClean="0">
                <a:solidFill>
                  <a:srgbClr val="002060"/>
                </a:solidFill>
              </a:rPr>
              <a:t>et al. Drugs </a:t>
            </a:r>
            <a:r>
              <a:rPr lang="ru" sz="1000" b="0" i="0" dirty="0" smtClean="0">
                <a:solidFill>
                  <a:srgbClr val="002060"/>
                </a:solidFill>
              </a:rPr>
              <a:t>2008; 68(18):2611-32. </a:t>
            </a:r>
          </a:p>
        </p:txBody>
      </p:sp>
      <p:graphicFrame>
        <p:nvGraphicFramePr>
          <p:cNvPr id="8" name="Table 7"/>
          <p:cNvGraphicFramePr>
            <a:graphicFrameLocks noGrp="1"/>
          </p:cNvGraphicFramePr>
          <p:nvPr>
            <p:extLst>
              <p:ext uri="{D42A27DB-BD31-4B8C-83A1-F6EECF244321}">
                <p14:modId xmlns:p14="http://schemas.microsoft.com/office/powerpoint/2010/main" xmlns="" val="621621486"/>
              </p:ext>
            </p:extLst>
          </p:nvPr>
        </p:nvGraphicFramePr>
        <p:xfrm>
          <a:off x="180488" y="2708920"/>
          <a:ext cx="8784000" cy="3281680"/>
        </p:xfrm>
        <a:graphic>
          <a:graphicData uri="http://schemas.openxmlformats.org/drawingml/2006/table">
            <a:tbl>
              <a:tblPr firstRow="1" bandRow="1">
                <a:tableStyleId>{5C22544A-7EE6-4342-B048-85BDC9FD1C3A}</a:tableStyleId>
              </a:tblPr>
              <a:tblGrid>
                <a:gridCol w="2736304"/>
                <a:gridCol w="3095368"/>
                <a:gridCol w="2952328"/>
              </a:tblGrid>
              <a:tr h="370840">
                <a:tc>
                  <a:txBody>
                    <a:bodyPr/>
                    <a:lstStyle/>
                    <a:p>
                      <a:pPr algn="ctr"/>
                      <a:r>
                        <a:rPr lang="ru" sz="1800" b="1" i="0" dirty="0" smtClean="0">
                          <a:solidFill>
                            <a:srgbClr val="FFFFFF"/>
                          </a:solidFill>
                        </a:rPr>
                        <a:t>Эффективность</a:t>
                      </a:r>
                    </a:p>
                  </a:txBody>
                  <a:tcPr/>
                </a:tc>
                <a:tc>
                  <a:txBody>
                    <a:bodyPr/>
                    <a:lstStyle/>
                    <a:p>
                      <a:pPr algn="ctr"/>
                      <a:r>
                        <a:rPr lang="ru" sz="1800" b="1" i="0" dirty="0" smtClean="0">
                          <a:solidFill>
                            <a:srgbClr val="FFFFFF"/>
                          </a:solidFill>
                        </a:rPr>
                        <a:t>Безопасность</a:t>
                      </a:r>
                    </a:p>
                  </a:txBody>
                  <a:tcPr/>
                </a:tc>
                <a:tc>
                  <a:txBody>
                    <a:bodyPr/>
                    <a:lstStyle/>
                    <a:p>
                      <a:pPr algn="ctr"/>
                      <a:r>
                        <a:rPr lang="ru" sz="1800" b="1" i="0" dirty="0" smtClean="0">
                          <a:solidFill>
                            <a:srgbClr val="FFFFFF"/>
                          </a:solidFill>
                        </a:rPr>
                        <a:t>Механизм действия</a:t>
                      </a:r>
                    </a:p>
                  </a:txBody>
                  <a:tcPr/>
                </a:tc>
              </a:tr>
              <a:tr h="370840">
                <a:tc>
                  <a:txBody>
                    <a:bodyPr/>
                    <a:lstStyle/>
                    <a:p>
                      <a:pPr marL="177800" indent="-177800" algn="l" defTabSz="914400" rtl="0" eaLnBrk="1" latinLnBrk="0" hangingPunct="1">
                        <a:spcAft>
                          <a:spcPts val="600"/>
                        </a:spcAft>
                        <a:buFont typeface="Arial" pitchFamily="34" charset="0"/>
                        <a:buChar char="•"/>
                      </a:pPr>
                      <a:r>
                        <a:rPr lang="ru" sz="1800" b="0" i="0" dirty="0" smtClean="0">
                          <a:solidFill>
                            <a:srgbClr val="000000"/>
                          </a:solidFill>
                        </a:rPr>
                        <a:t>Не </a:t>
                      </a:r>
                      <a:r>
                        <a:rPr lang="ru" sz="1800" b="0" i="0" dirty="0" smtClean="0">
                          <a:solidFill>
                            <a:srgbClr val="000000"/>
                          </a:solidFill>
                        </a:rPr>
                        <a:t>рекомендуются </a:t>
                      </a:r>
                      <a:r>
                        <a:rPr lang="ru" sz="1800" b="0" i="0" dirty="0" smtClean="0">
                          <a:solidFill>
                            <a:srgbClr val="000000"/>
                          </a:solidFill>
                        </a:rPr>
                        <a:t>при </a:t>
                      </a:r>
                      <a:r>
                        <a:rPr lang="ru" sz="1800" b="0" i="0" dirty="0" smtClean="0">
                          <a:solidFill>
                            <a:srgbClr val="000000"/>
                          </a:solidFill>
                        </a:rPr>
                        <a:t>неспецифической острой БНС</a:t>
                      </a:r>
                      <a:endParaRPr lang="ru" sz="1800" b="0" i="0" dirty="0" smtClean="0">
                        <a:solidFill>
                          <a:srgbClr val="000000"/>
                        </a:solidFill>
                      </a:endParaRPr>
                    </a:p>
                    <a:p>
                      <a:pPr marL="177800" indent="-177800" algn="l" defTabSz="914400" rtl="0" eaLnBrk="1" latinLnBrk="0" hangingPunct="1">
                        <a:buFont typeface="Arial" pitchFamily="34" charset="0"/>
                        <a:buChar char="•"/>
                      </a:pPr>
                      <a:r>
                        <a:rPr lang="ru" sz="1800" b="0" i="0" dirty="0" smtClean="0">
                          <a:solidFill>
                            <a:srgbClr val="000000"/>
                          </a:solidFill>
                        </a:rPr>
                        <a:t> Могут применяться при </a:t>
                      </a:r>
                      <a:r>
                        <a:rPr lang="ru" sz="1800" b="0" i="0" dirty="0" smtClean="0">
                          <a:solidFill>
                            <a:srgbClr val="000000"/>
                          </a:solidFill>
                        </a:rPr>
                        <a:t>БНС </a:t>
                      </a:r>
                      <a:r>
                        <a:rPr lang="ru" sz="1800" b="0" i="0" dirty="0" smtClean="0">
                          <a:solidFill>
                            <a:srgbClr val="000000"/>
                          </a:solidFill>
                        </a:rPr>
                        <a:t>с </a:t>
                      </a:r>
                      <a:r>
                        <a:rPr lang="ru" sz="1800" b="0" i="0" dirty="0" smtClean="0">
                          <a:solidFill>
                            <a:srgbClr val="000000"/>
                          </a:solidFill>
                        </a:rPr>
                        <a:t>невропатическим </a:t>
                      </a:r>
                      <a:r>
                        <a:rPr lang="ru" sz="1800" b="0" i="0" dirty="0" smtClean="0">
                          <a:solidFill>
                            <a:srgbClr val="000000"/>
                          </a:solidFill>
                        </a:rPr>
                        <a:t>компонентом</a:t>
                      </a:r>
                    </a:p>
                  </a:txBody>
                  <a:tcPr/>
                </a:tc>
                <a:tc>
                  <a:txBody>
                    <a:bodyPr/>
                    <a:lstStyle/>
                    <a:p>
                      <a:pPr marL="177800" marR="0" indent="-177800" algn="l" defTabSz="914400" rtl="0" eaLnBrk="1" fontAlgn="auto" latinLnBrk="0" hangingPunct="1">
                        <a:lnSpc>
                          <a:spcPct val="100000"/>
                        </a:lnSpc>
                        <a:spcBef>
                          <a:spcPts val="0"/>
                        </a:spcBef>
                        <a:spcAft>
                          <a:spcPts val="600"/>
                        </a:spcAft>
                        <a:buClrTx/>
                        <a:buSzTx/>
                        <a:buFont typeface="Arial" pitchFamily="34" charset="0"/>
                        <a:buChar char="•"/>
                        <a:tabLst/>
                        <a:defRPr/>
                      </a:pPr>
                      <a:r>
                        <a:rPr lang="ru" sz="1800" b="0" i="0" dirty="0" smtClean="0">
                          <a:solidFill>
                            <a:srgbClr val="000000"/>
                          </a:solidFill>
                        </a:rPr>
                        <a:t>ТЦА могут вызвать когнитивные расстройства, спутанность сознания, нарушение походки и падения</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ru" sz="1800" b="0" i="0" dirty="0" smtClean="0">
                          <a:solidFill>
                            <a:srgbClr val="000000"/>
                          </a:solidFill>
                        </a:rPr>
                        <a:t>ИОЗСН </a:t>
                      </a:r>
                      <a:r>
                        <a:rPr lang="ru" sz="1800" b="0" i="0" dirty="0" smtClean="0">
                          <a:solidFill>
                            <a:srgbClr val="000000"/>
                          </a:solidFill>
                        </a:rPr>
                        <a:t>противопоказаны </a:t>
                      </a:r>
                      <a:r>
                        <a:rPr lang="es" sz="1800" dirty="0" smtClean="0"/>
                        <a:t/>
                      </a:r>
                      <a:br>
                        <a:rPr lang="es" sz="1800" dirty="0" smtClean="0"/>
                      </a:br>
                      <a:r>
                        <a:rPr lang="ru" sz="1800" b="0" i="0" dirty="0" smtClean="0">
                          <a:solidFill>
                            <a:srgbClr val="000000"/>
                          </a:solidFill>
                        </a:rPr>
                        <a:t>при тяжелой печёночной </a:t>
                      </a:r>
                      <a:r>
                        <a:rPr lang="es" sz="1800" dirty="0" smtClean="0"/>
                        <a:t/>
                      </a:r>
                      <a:br>
                        <a:rPr lang="es" sz="1800" dirty="0" smtClean="0"/>
                      </a:br>
                      <a:r>
                        <a:rPr lang="ru" sz="1800" b="0" i="0" dirty="0" smtClean="0">
                          <a:solidFill>
                            <a:srgbClr val="000000"/>
                          </a:solidFill>
                        </a:rPr>
                        <a:t>дисфункции или нестабильной </a:t>
                      </a:r>
                      <a:r>
                        <a:rPr lang="es" sz="1800" dirty="0" smtClean="0"/>
                        <a:t/>
                      </a:r>
                      <a:br>
                        <a:rPr lang="es" sz="1800" dirty="0" smtClean="0"/>
                      </a:br>
                      <a:r>
                        <a:rPr lang="ru" sz="1800" b="0" i="0" dirty="0" smtClean="0">
                          <a:solidFill>
                            <a:srgbClr val="000000"/>
                          </a:solidFill>
                        </a:rPr>
                        <a:t>артериальной гипертензии</a:t>
                      </a:r>
                    </a:p>
                  </a:txBody>
                  <a:tcPr/>
                </a:tc>
                <a:tc>
                  <a:txBody>
                    <a:bodyPr/>
                    <a:lstStyle/>
                    <a:p>
                      <a:pPr marL="177800" indent="-177800" algn="l" defTabSz="914400" rtl="0" eaLnBrk="1" latinLnBrk="0" hangingPunct="1">
                        <a:buFont typeface="Arial" pitchFamily="34" charset="0"/>
                        <a:buChar char="•"/>
                      </a:pPr>
                      <a:r>
                        <a:rPr lang="ru" sz="1800" b="0" i="0" dirty="0" smtClean="0">
                          <a:solidFill>
                            <a:srgbClr val="000000"/>
                          </a:solidFill>
                        </a:rPr>
                        <a:t>Подавляют обратный захват серотонина и норадреналина, усиливая нисходящую модуляцию</a:t>
                      </a:r>
                    </a:p>
                  </a:txBody>
                  <a:tcPr/>
                </a:tc>
              </a:tr>
            </a:tbl>
          </a:graphicData>
        </a:graphic>
      </p:graphicFrame>
      <p:sp>
        <p:nvSpPr>
          <p:cNvPr id="9" name="Rounded Rectangle 8"/>
          <p:cNvSpPr/>
          <p:nvPr/>
        </p:nvSpPr>
        <p:spPr>
          <a:xfrm>
            <a:off x="580493" y="1556792"/>
            <a:ext cx="79928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2400" b="1" i="0" dirty="0" smtClean="0">
                <a:solidFill>
                  <a:srgbClr val="FFFFFF"/>
                </a:solidFill>
              </a:rPr>
              <a:t>Полезны в комбинации с другими препаратами для </a:t>
            </a:r>
            <a:r>
              <a:rPr lang="es" sz="2400" dirty="0" smtClean="0"/>
              <a:t/>
            </a:r>
            <a:br>
              <a:rPr lang="es" sz="2400" dirty="0" smtClean="0"/>
            </a:br>
            <a:r>
              <a:rPr lang="ru" sz="2400" b="1" i="0" dirty="0" smtClean="0">
                <a:solidFill>
                  <a:srgbClr val="FFFFFF"/>
                </a:solidFill>
              </a:rPr>
              <a:t> лечения </a:t>
            </a:r>
            <a:r>
              <a:rPr lang="ru" sz="2400" b="1" i="0" dirty="0" smtClean="0">
                <a:solidFill>
                  <a:srgbClr val="FFFFFF"/>
                </a:solidFill>
              </a:rPr>
              <a:t>БНС </a:t>
            </a:r>
            <a:r>
              <a:rPr lang="ru" sz="2400" b="1" i="0" dirty="0" smtClean="0">
                <a:solidFill>
                  <a:srgbClr val="FFFFFF"/>
                </a:solidFill>
              </a:rPr>
              <a:t>с </a:t>
            </a:r>
            <a:r>
              <a:rPr lang="ru" sz="2400" b="1" i="0" dirty="0" smtClean="0">
                <a:solidFill>
                  <a:srgbClr val="FFFFFF"/>
                </a:solidFill>
              </a:rPr>
              <a:t>невропатическим </a:t>
            </a:r>
            <a:r>
              <a:rPr lang="ru" sz="2400" b="1" i="0" dirty="0" smtClean="0">
                <a:solidFill>
                  <a:srgbClr val="FFFFFF"/>
                </a:solidFill>
              </a:rPr>
              <a:t>компонентом</a:t>
            </a:r>
          </a:p>
        </p:txBody>
      </p:sp>
    </p:spTree>
    <p:extLst>
      <p:ext uri="{BB962C8B-B14F-4D97-AF65-F5344CB8AC3E}">
        <p14:creationId xmlns:p14="http://schemas.microsoft.com/office/powerpoint/2010/main" xmlns="" val="20488497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4"/>
          <p:cNvSpPr>
            <a:spLocks noGrp="1"/>
          </p:cNvSpPr>
          <p:nvPr>
            <p:ph type="title" idx="4294967295"/>
          </p:nvPr>
        </p:nvSpPr>
        <p:spPr>
          <a:xfrm>
            <a:off x="663575" y="260648"/>
            <a:ext cx="8229600" cy="1143000"/>
          </a:xfrm>
        </p:spPr>
        <p:txBody>
          <a:bodyPr>
            <a:normAutofit fontScale="90000"/>
          </a:bodyPr>
          <a:lstStyle/>
          <a:p>
            <a:r>
              <a:rPr lang="ru" sz="4400" b="0" i="0" dirty="0" smtClean="0">
                <a:solidFill>
                  <a:srgbClr val="002060"/>
                </a:solidFill>
              </a:rPr>
              <a:t>Не рекомендуется применять при</a:t>
            </a:r>
            <a:r>
              <a:rPr lang="es" sz="4400" dirty="0" smtClean="0"/>
              <a:t/>
            </a:r>
            <a:br>
              <a:rPr lang="es" sz="4400" dirty="0" smtClean="0"/>
            </a:br>
            <a:r>
              <a:rPr lang="ru" sz="4400" b="0" i="0" dirty="0" smtClean="0">
                <a:solidFill>
                  <a:srgbClr val="002060"/>
                </a:solidFill>
              </a:rPr>
              <a:t> </a:t>
            </a:r>
            <a:r>
              <a:rPr lang="ru" sz="4400" b="0" i="0" dirty="0" smtClean="0">
                <a:solidFill>
                  <a:srgbClr val="002060"/>
                </a:solidFill>
              </a:rPr>
              <a:t>БНС</a:t>
            </a:r>
            <a:endParaRPr lang="ru" sz="4400" b="0" i="0" dirty="0" smtClean="0">
              <a:solidFill>
                <a:srgbClr val="002060"/>
              </a:solidFill>
            </a:endParaRPr>
          </a:p>
        </p:txBody>
      </p:sp>
      <p:sp>
        <p:nvSpPr>
          <p:cNvPr id="161796" name="Rectangle 6"/>
          <p:cNvSpPr>
            <a:spLocks noChangeArrowheads="1"/>
          </p:cNvSpPr>
          <p:nvPr/>
        </p:nvSpPr>
        <p:spPr bwMode="auto">
          <a:xfrm>
            <a:off x="179512" y="5941149"/>
            <a:ext cx="864235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rIns="0" bIns="0" anchor="b">
            <a:spAutoFit/>
          </a:bodyPr>
          <a:lstStyle/>
          <a:p>
            <a:pPr marL="0" lvl="4"/>
            <a:r>
              <a:rPr lang="ru" sz="1200" b="1" i="0" dirty="0" smtClean="0">
                <a:solidFill>
                  <a:srgbClr val="002060"/>
                </a:solidFill>
              </a:rPr>
              <a:t>АСК </a:t>
            </a:r>
            <a:r>
              <a:rPr lang="ru" sz="1200" b="1" i="0" dirty="0" smtClean="0">
                <a:solidFill>
                  <a:srgbClr val="002060"/>
                </a:solidFill>
              </a:rPr>
              <a:t>- </a:t>
            </a:r>
            <a:r>
              <a:rPr lang="ru" sz="1200" b="1" i="0" dirty="0" smtClean="0">
                <a:solidFill>
                  <a:srgbClr val="002060"/>
                </a:solidFill>
              </a:rPr>
              <a:t>ацетилсалициловая кислота</a:t>
            </a:r>
          </a:p>
          <a:p>
            <a:pPr marL="0" lvl="4"/>
            <a:r>
              <a:rPr lang="ru" sz="1000" b="0" i="0" dirty="0" smtClean="0">
                <a:solidFill>
                  <a:srgbClr val="002060"/>
                </a:solidFill>
              </a:rPr>
              <a:t>Arbus L </a:t>
            </a:r>
            <a:r>
              <a:rPr lang="ru" sz="1000" b="0" i="1" dirty="0" smtClean="0">
                <a:solidFill>
                  <a:srgbClr val="002060"/>
                </a:solidFill>
              </a:rPr>
              <a:t>et al. Clin Trials J </a:t>
            </a:r>
            <a:r>
              <a:rPr lang="ru" sz="1000" b="0" i="0" dirty="0" smtClean="0">
                <a:solidFill>
                  <a:srgbClr val="002060"/>
                </a:solidFill>
              </a:rPr>
              <a:t>1990; 27:258-67; Chou R </a:t>
            </a:r>
            <a:r>
              <a:rPr lang="ru" sz="1000" b="0" i="1" dirty="0" smtClean="0">
                <a:solidFill>
                  <a:srgbClr val="002060"/>
                </a:solidFill>
              </a:rPr>
              <a:t>et al. Ann Intern Med </a:t>
            </a:r>
            <a:r>
              <a:rPr lang="ru" sz="1000" b="0" i="0" dirty="0" smtClean="0">
                <a:solidFill>
                  <a:srgbClr val="002060"/>
                </a:solidFill>
              </a:rPr>
              <a:t>2007; 147(7):505-14; Derry S </a:t>
            </a:r>
            <a:r>
              <a:rPr lang="ru" sz="1000" b="0" i="1" dirty="0" smtClean="0">
                <a:solidFill>
                  <a:srgbClr val="002060"/>
                </a:solidFill>
              </a:rPr>
              <a:t>et al. BMJ </a:t>
            </a:r>
            <a:r>
              <a:rPr lang="ru" sz="1000" b="0" i="0" dirty="0" smtClean="0">
                <a:solidFill>
                  <a:srgbClr val="002060"/>
                </a:solidFill>
              </a:rPr>
              <a:t>2000; 321(7270):1183-7;</a:t>
            </a:r>
          </a:p>
          <a:p>
            <a:pPr marL="0" lvl="4"/>
            <a:r>
              <a:rPr lang="ru" sz="1000" b="0" i="0" dirty="0" smtClean="0">
                <a:solidFill>
                  <a:srgbClr val="002060"/>
                </a:solidFill>
              </a:rPr>
              <a:t>Evans DP </a:t>
            </a:r>
            <a:r>
              <a:rPr lang="ru" sz="1000" b="0" i="1" dirty="0" smtClean="0">
                <a:solidFill>
                  <a:srgbClr val="002060"/>
                </a:solidFill>
              </a:rPr>
              <a:t>et al. Curr Med Res Opin</a:t>
            </a:r>
            <a:r>
              <a:rPr lang="ru" sz="1000" b="0" i="0" dirty="0" smtClean="0">
                <a:solidFill>
                  <a:srgbClr val="002060"/>
                </a:solidFill>
              </a:rPr>
              <a:t> 1980; 6(8):540-7; Finckh A </a:t>
            </a:r>
            <a:r>
              <a:rPr lang="ru" sz="1000" b="0" i="1" dirty="0" smtClean="0">
                <a:solidFill>
                  <a:srgbClr val="002060"/>
                </a:solidFill>
              </a:rPr>
              <a:t>et al. Spine (Phila PA 1976). </a:t>
            </a:r>
            <a:r>
              <a:rPr lang="ru" sz="1000" b="0" i="0" dirty="0" smtClean="0">
                <a:solidFill>
                  <a:srgbClr val="002060"/>
                </a:solidFill>
              </a:rPr>
              <a:t>2006; 31(4):377-81;</a:t>
            </a:r>
          </a:p>
          <a:p>
            <a:pPr marL="0" lvl="4"/>
            <a:r>
              <a:rPr lang="ru" sz="1000" b="0" i="0" dirty="0" smtClean="0">
                <a:solidFill>
                  <a:srgbClr val="002060"/>
                </a:solidFill>
              </a:rPr>
              <a:t>Friedman BW </a:t>
            </a:r>
            <a:r>
              <a:rPr lang="ru" sz="1000" b="0" i="1" dirty="0" smtClean="0">
                <a:solidFill>
                  <a:srgbClr val="002060"/>
                </a:solidFill>
              </a:rPr>
              <a:t>et al. J Emerg Med</a:t>
            </a:r>
            <a:r>
              <a:rPr lang="ru" sz="1000" b="0" i="0" dirty="0" smtClean="0">
                <a:solidFill>
                  <a:srgbClr val="002060"/>
                </a:solidFill>
              </a:rPr>
              <a:t> 2006; 31(4):365-70; Haimovic IC, Beresford HR</a:t>
            </a:r>
            <a:r>
              <a:rPr lang="ru" sz="1000" b="0" i="1" dirty="0" smtClean="0">
                <a:solidFill>
                  <a:srgbClr val="002060"/>
                </a:solidFill>
              </a:rPr>
              <a:t>. Neurology </a:t>
            </a:r>
            <a:r>
              <a:rPr lang="ru" sz="1000" b="0" i="0" dirty="0" smtClean="0">
                <a:solidFill>
                  <a:srgbClr val="002060"/>
                </a:solidFill>
              </a:rPr>
              <a:t>1986; 36(12):1593-4;</a:t>
            </a:r>
          </a:p>
          <a:p>
            <a:pPr marL="0" lvl="4"/>
            <a:r>
              <a:rPr lang="ru" sz="1000" b="0" i="0" dirty="0" smtClean="0">
                <a:solidFill>
                  <a:srgbClr val="002060"/>
                </a:solidFill>
              </a:rPr>
              <a:t>Medina Santillán R </a:t>
            </a:r>
            <a:r>
              <a:rPr lang="ru" sz="1000" b="0" i="1" dirty="0" smtClean="0">
                <a:solidFill>
                  <a:srgbClr val="002060"/>
                </a:solidFill>
              </a:rPr>
              <a:t>et al. Proc West Pharmacol Soc</a:t>
            </a:r>
            <a:r>
              <a:rPr lang="ru" sz="1000" b="0" i="0" dirty="0" smtClean="0">
                <a:solidFill>
                  <a:srgbClr val="002060"/>
                </a:solidFill>
              </a:rPr>
              <a:t> 2000; 43:69-70.</a:t>
            </a:r>
          </a:p>
        </p:txBody>
      </p:sp>
      <p:sp>
        <p:nvSpPr>
          <p:cNvPr id="7" name="Slide Number Placeholder 1"/>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48</a:t>
            </a:fld>
            <a:endParaRPr lang="en-CA"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92151694"/>
              </p:ext>
            </p:extLst>
          </p:nvPr>
        </p:nvGraphicFramePr>
        <p:xfrm>
          <a:off x="250825" y="1628800"/>
          <a:ext cx="8640000" cy="2438400"/>
        </p:xfrm>
        <a:graphic>
          <a:graphicData uri="http://schemas.openxmlformats.org/drawingml/2006/table">
            <a:tbl>
              <a:tblPr firstRow="1" bandRow="1">
                <a:tableStyleId>{5C22544A-7EE6-4342-B048-85BDC9FD1C3A}</a:tableStyleId>
              </a:tblPr>
              <a:tblGrid>
                <a:gridCol w="2880000"/>
                <a:gridCol w="2880000"/>
                <a:gridCol w="2880000"/>
              </a:tblGrid>
              <a:tr h="432000">
                <a:tc>
                  <a:txBody>
                    <a:bodyPr/>
                    <a:lstStyle/>
                    <a:p>
                      <a:pPr algn="ctr"/>
                      <a:r>
                        <a:rPr lang="ru" sz="2000" b="1" i="0" dirty="0" smtClean="0">
                          <a:solidFill>
                            <a:srgbClr val="FFFFFF"/>
                          </a:solidFill>
                        </a:rPr>
                        <a:t>АСК</a:t>
                      </a:r>
                    </a:p>
                  </a:txBody>
                  <a:tcPr anchor="ctr"/>
                </a:tc>
                <a:tc>
                  <a:txBody>
                    <a:bodyPr/>
                    <a:lstStyle/>
                    <a:p>
                      <a:pPr algn="ctr"/>
                      <a:r>
                        <a:rPr lang="ru" sz="2000" b="1" i="0" dirty="0" smtClean="0">
                          <a:solidFill>
                            <a:srgbClr val="FFFFFF"/>
                          </a:solidFill>
                        </a:rPr>
                        <a:t>Бензодиазепины</a:t>
                      </a:r>
                    </a:p>
                  </a:txBody>
                  <a:tcPr anchor="ctr"/>
                </a:tc>
                <a:tc>
                  <a:txBody>
                    <a:bodyPr/>
                    <a:lstStyle/>
                    <a:p>
                      <a:pPr algn="ctr"/>
                      <a:r>
                        <a:rPr lang="ru" sz="2000" b="1" i="0" dirty="0" smtClean="0">
                          <a:solidFill>
                            <a:srgbClr val="FFFFFF"/>
                          </a:solidFill>
                        </a:rPr>
                        <a:t>Системные кортикостероиды</a:t>
                      </a:r>
                    </a:p>
                  </a:txBody>
                  <a:tcPr anchor="ctr"/>
                </a:tc>
              </a:tr>
              <a:tr h="370840">
                <a:tc>
                  <a:txBody>
                    <a:bodyPr/>
                    <a:lstStyle/>
                    <a:p>
                      <a:pPr marL="203200" indent="-203200">
                        <a:buFont typeface="Arial" pitchFamily="34" charset="0"/>
                        <a:buChar char="•"/>
                      </a:pPr>
                      <a:r>
                        <a:rPr lang="ru" b="0" i="0" dirty="0" smtClean="0"/>
                        <a:t> </a:t>
                      </a:r>
                      <a:r>
                        <a:rPr lang="ru" sz="1800" b="0" i="0" dirty="0" smtClean="0">
                          <a:solidFill>
                            <a:srgbClr val="000000"/>
                          </a:solidFill>
                        </a:rPr>
                        <a:t>Недостаточно данных для рекомендации к применению в качестве обезболивающего у пациентов </a:t>
                      </a:r>
                      <a:r>
                        <a:rPr lang="ru" sz="1800" b="0" i="0" dirty="0" smtClean="0">
                          <a:solidFill>
                            <a:srgbClr val="000000"/>
                          </a:solidFill>
                        </a:rPr>
                        <a:t>с</a:t>
                      </a:r>
                      <a:r>
                        <a:rPr lang="ru-RU" sz="1800" b="0" i="0" baseline="0" dirty="0" smtClean="0">
                          <a:solidFill>
                            <a:schemeClr val="dk1"/>
                          </a:solidFill>
                        </a:rPr>
                        <a:t> БНС</a:t>
                      </a:r>
                      <a:endParaRPr lang="ru" sz="1800" b="0" i="0" dirty="0" smtClean="0">
                        <a:solidFill>
                          <a:srgbClr val="000000"/>
                        </a:solidFill>
                      </a:endParaRPr>
                    </a:p>
                  </a:txBody>
                  <a:tcPr/>
                </a:tc>
                <a:tc>
                  <a:txBody>
                    <a:bodyPr/>
                    <a:lstStyle/>
                    <a:p>
                      <a:pPr marL="203200" marR="0" indent="-203200" algn="l" defTabSz="914400" rtl="0" eaLnBrk="1" fontAlgn="auto" latinLnBrk="0" hangingPunct="1">
                        <a:lnSpc>
                          <a:spcPct val="100000"/>
                        </a:lnSpc>
                        <a:spcBef>
                          <a:spcPts val="0"/>
                        </a:spcBef>
                        <a:spcAft>
                          <a:spcPts val="0"/>
                        </a:spcAft>
                        <a:buClrTx/>
                        <a:buSzTx/>
                        <a:buFont typeface="Arial" pitchFamily="34" charset="0"/>
                        <a:buChar char="•"/>
                        <a:tabLst/>
                        <a:defRPr/>
                      </a:pPr>
                      <a:r>
                        <a:rPr lang="ru" sz="1800" b="0" i="0" dirty="0" smtClean="0">
                          <a:solidFill>
                            <a:srgbClr val="000000"/>
                          </a:solidFill>
                        </a:rPr>
                        <a:t>Риск злоупотребления, развития зависимости и толерантности</a:t>
                      </a:r>
                    </a:p>
                  </a:txBody>
                  <a:tcPr/>
                </a:tc>
                <a:tc>
                  <a:txBody>
                    <a:bodyPr/>
                    <a:lstStyle/>
                    <a:p>
                      <a:pPr marL="203200" indent="-203200">
                        <a:buFont typeface="Arial" pitchFamily="34" charset="0"/>
                        <a:buChar char="•"/>
                      </a:pPr>
                      <a:r>
                        <a:rPr lang="ru" sz="1800" b="0" i="0" dirty="0" smtClean="0">
                          <a:solidFill>
                            <a:srgbClr val="000000"/>
                          </a:solidFill>
                        </a:rPr>
                        <a:t>Пероральное или парентеральное применение</a:t>
                      </a:r>
                    </a:p>
                    <a:p>
                      <a:pPr marL="203200" indent="-203200">
                        <a:buFont typeface="Arial" pitchFamily="34" charset="0"/>
                        <a:buChar char="•"/>
                      </a:pPr>
                      <a:r>
                        <a:rPr lang="ru" sz="1800" b="0" i="0" dirty="0" smtClean="0">
                          <a:solidFill>
                            <a:srgbClr val="000000"/>
                          </a:solidFill>
                        </a:rPr>
                        <a:t>Применение не более </a:t>
                      </a:r>
                      <a:r>
                        <a:rPr lang="ru" sz="1800" b="0" i="0" dirty="0" smtClean="0">
                          <a:solidFill>
                            <a:srgbClr val="000000"/>
                          </a:solidFill>
                        </a:rPr>
                        <a:t>эффективно</a:t>
                      </a:r>
                      <a:r>
                        <a:rPr lang="es" sz="1800" dirty="0" smtClean="0"/>
                        <a:t/>
                      </a:r>
                      <a:br>
                        <a:rPr lang="es" sz="1800" dirty="0" smtClean="0"/>
                      </a:br>
                      <a:r>
                        <a:rPr lang="ru" sz="1800" b="0" i="0" dirty="0" smtClean="0">
                          <a:solidFill>
                            <a:srgbClr val="000000"/>
                          </a:solidFill>
                        </a:rPr>
                        <a:t>чем плацебо</a:t>
                      </a:r>
                    </a:p>
                  </a:txBody>
                  <a:tcPr/>
                </a:tc>
              </a:tr>
            </a:tbl>
          </a:graphicData>
        </a:graphic>
      </p:graphicFrame>
    </p:spTree>
    <p:extLst>
      <p:ext uri="{BB962C8B-B14F-4D97-AF65-F5344CB8AC3E}">
        <p14:creationId xmlns:p14="http://schemas.microsoft.com/office/powerpoint/2010/main" xmlns="" val="26862457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 sz="4400" b="0" i="0" dirty="0" smtClean="0">
                <a:solidFill>
                  <a:srgbClr val="002060"/>
                </a:solidFill>
              </a:rPr>
              <a:t>Ключевые рекомендации по лечению </a:t>
            </a:r>
            <a:r>
              <a:rPr lang="ru" dirty="0" smtClean="0"/>
              <a:t>БНС</a:t>
            </a:r>
            <a:endParaRPr lang="ru" sz="4400" b="0" i="0" dirty="0" smtClean="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82728045"/>
              </p:ext>
            </p:extLst>
          </p:nvPr>
        </p:nvGraphicFramePr>
        <p:xfrm>
          <a:off x="216488" y="1471930"/>
          <a:ext cx="8748000" cy="4419600"/>
        </p:xfrm>
        <a:graphic>
          <a:graphicData uri="http://schemas.openxmlformats.org/drawingml/2006/table">
            <a:tbl>
              <a:tblPr firstRow="1" bandRow="1">
                <a:tableStyleId>{5C22544A-7EE6-4342-B048-85BDC9FD1C3A}</a:tableStyleId>
              </a:tblPr>
              <a:tblGrid>
                <a:gridCol w="2916000"/>
                <a:gridCol w="2916000"/>
                <a:gridCol w="2916000"/>
              </a:tblGrid>
              <a:tr h="567594">
                <a:tc>
                  <a:txBody>
                    <a:bodyPr/>
                    <a:lstStyle/>
                    <a:p>
                      <a:pPr algn="ctr"/>
                      <a:r>
                        <a:rPr lang="ru" sz="2000" b="1" i="0" dirty="0" smtClean="0">
                          <a:solidFill>
                            <a:srgbClr val="FFFFFF"/>
                          </a:solidFill>
                        </a:rPr>
                        <a:t>Уровень А</a:t>
                      </a:r>
                      <a:r>
                        <a:rPr lang="es" sz="2000" dirty="0" smtClean="0"/>
                        <a:t/>
                      </a:r>
                      <a:br>
                        <a:rPr lang="es" sz="2000" dirty="0" smtClean="0"/>
                      </a:br>
                      <a:r>
                        <a:rPr lang="ru" sz="2000" b="1" i="0" dirty="0" smtClean="0">
                          <a:solidFill>
                            <a:srgbClr val="FFFFFF"/>
                          </a:solidFill>
                        </a:rPr>
                        <a:t>(непротиворечащие друг другу доказательства) </a:t>
                      </a:r>
                    </a:p>
                  </a:txBody>
                  <a:tcPr marL="92295" marR="9229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2000" b="1" i="0" dirty="0" smtClean="0">
                          <a:solidFill>
                            <a:srgbClr val="FFFFFF"/>
                          </a:solidFill>
                        </a:rPr>
                        <a:t>Уровень Б</a:t>
                      </a:r>
                      <a:r>
                        <a:rPr lang="es" sz="2000" dirty="0" smtClean="0"/>
                        <a:t/>
                      </a:r>
                      <a:br>
                        <a:rPr lang="es" sz="2000" dirty="0" smtClean="0"/>
                      </a:br>
                      <a:r>
                        <a:rPr lang="ru" sz="2000" b="1" i="0" dirty="0" smtClean="0">
                          <a:solidFill>
                            <a:srgbClr val="FFFFFF"/>
                          </a:solidFill>
                        </a:rPr>
                        <a:t>(доказательства протиречивы) </a:t>
                      </a:r>
                    </a:p>
                  </a:txBody>
                  <a:tcPr marL="92295" marR="9229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2000" b="1" i="0" dirty="0" smtClean="0">
                          <a:solidFill>
                            <a:srgbClr val="FFFFFF"/>
                          </a:solidFill>
                        </a:rPr>
                        <a:t>Уровень В</a:t>
                      </a:r>
                      <a:r>
                        <a:rPr lang="es" sz="2000" dirty="0" smtClean="0"/>
                        <a:t/>
                      </a:r>
                      <a:br>
                        <a:rPr lang="es" sz="2000" dirty="0" smtClean="0"/>
                      </a:br>
                      <a:r>
                        <a:rPr lang="ru" sz="2000" b="1" i="0" dirty="0" smtClean="0">
                          <a:solidFill>
                            <a:srgbClr val="FFFFFF"/>
                          </a:solidFill>
                        </a:rPr>
                        <a:t>(всеобщее согласие) </a:t>
                      </a:r>
                    </a:p>
                  </a:txBody>
                  <a:tcPr marL="92295" marR="92295"/>
                </a:tc>
              </a:tr>
              <a:tr h="3060732">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ru" sz="1600" b="0" i="0" dirty="0" smtClean="0">
                          <a:solidFill>
                            <a:srgbClr val="000000"/>
                          </a:solidFill>
                        </a:rPr>
                        <a:t>Постельный режим </a:t>
                      </a:r>
                      <a:r>
                        <a:rPr lang="ru" sz="1600" b="1" i="0" dirty="0" smtClean="0">
                          <a:solidFill>
                            <a:srgbClr val="000000"/>
                          </a:solidFill>
                        </a:rPr>
                        <a:t>не рекомендуется</a:t>
                      </a: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ru" sz="1600" b="0" i="0" dirty="0" smtClean="0">
                          <a:solidFill>
                            <a:srgbClr val="000000"/>
                          </a:solidFill>
                        </a:rPr>
                        <a:t>Применение нсНПВС/коксибов, парацетамола и </a:t>
                      </a:r>
                      <a:r>
                        <a:rPr lang="es" sz="1600" dirty="0" smtClean="0"/>
                        <a:t/>
                      </a:r>
                      <a:br>
                        <a:rPr lang="es" sz="1600" dirty="0" smtClean="0"/>
                      </a:br>
                      <a:r>
                        <a:rPr lang="ru" sz="1600" b="0" i="0" dirty="0" smtClean="0">
                          <a:solidFill>
                            <a:srgbClr val="000000"/>
                          </a:solidFill>
                        </a:rPr>
                        <a:t>миорелаксантов является эффективным методом лечения</a:t>
                      </a:r>
                      <a:r>
                        <a:rPr lang="ru" sz="1600" b="1" i="0" dirty="0" smtClean="0">
                          <a:solidFill>
                            <a:srgbClr val="000000"/>
                          </a:solidFill>
                        </a:rPr>
                        <a:t> </a:t>
                      </a:r>
                      <a:r>
                        <a:rPr lang="ru" sz="1600" b="1" i="0" dirty="0" smtClean="0">
                          <a:solidFill>
                            <a:srgbClr val="000000"/>
                          </a:solidFill>
                        </a:rPr>
                        <a:t>неспецифической</a:t>
                      </a:r>
                      <a:r>
                        <a:rPr lang="ru" sz="1600" b="1" i="0" baseline="0" dirty="0" smtClean="0">
                          <a:solidFill>
                            <a:srgbClr val="000000"/>
                          </a:solidFill>
                        </a:rPr>
                        <a:t> БНС</a:t>
                      </a:r>
                      <a:endParaRPr lang="ru" sz="1600" b="0" i="0" dirty="0" smtClean="0">
                        <a:solidFill>
                          <a:srgbClr val="000000"/>
                        </a:solidFill>
                      </a:endParaRPr>
                    </a:p>
                  </a:txBody>
                  <a:tcPr marL="92295" marR="92295"/>
                </a:tc>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ru" sz="1600" b="0" i="0" dirty="0" smtClean="0">
                          <a:solidFill>
                            <a:srgbClr val="000000"/>
                          </a:solidFill>
                        </a:rPr>
                        <a:t>Обучение пациентов благоприятно сказывается на лечении</a:t>
                      </a:r>
                    </a:p>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ru" sz="1600" b="0" i="0" dirty="0" smtClean="0">
                          <a:solidFill>
                            <a:srgbClr val="000000"/>
                          </a:solidFill>
                        </a:rPr>
                        <a:t>Стабилизация позвоночника может уменьшить вероятность рецидива и необходимость медицинских услуг</a:t>
                      </a: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ru" b="0" i="0" dirty="0" smtClean="0"/>
                        <a:t> </a:t>
                      </a:r>
                      <a:r>
                        <a:rPr lang="ru" b="0" i="0" dirty="0" smtClean="0"/>
                        <a:t>М</a:t>
                      </a:r>
                      <a:r>
                        <a:rPr lang="ru" sz="1600" b="0" i="0" dirty="0" smtClean="0">
                          <a:solidFill>
                            <a:srgbClr val="000000"/>
                          </a:solidFill>
                        </a:rPr>
                        <a:t>анипуляционная </a:t>
                      </a:r>
                      <a:r>
                        <a:rPr lang="ru" sz="1600" b="0" i="0" dirty="0" smtClean="0">
                          <a:solidFill>
                            <a:srgbClr val="000000"/>
                          </a:solidFill>
                        </a:rPr>
                        <a:t>терапия и хиропрактика </a:t>
                      </a:r>
                      <a:r>
                        <a:rPr lang="ru" sz="1600" b="1" i="0" dirty="0" smtClean="0">
                          <a:solidFill>
                            <a:srgbClr val="000000"/>
                          </a:solidFill>
                        </a:rPr>
                        <a:t> не рекомендуются</a:t>
                      </a:r>
                    </a:p>
                  </a:txBody>
                  <a:tcPr marL="92295" marR="92295"/>
                </a:tc>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ru" sz="1600" b="0" i="0" dirty="0" smtClean="0">
                          <a:solidFill>
                            <a:srgbClr val="000000"/>
                          </a:solidFill>
                        </a:rPr>
                        <a:t>Красные </a:t>
                      </a:r>
                      <a:r>
                        <a:rPr lang="ru" sz="1600" b="0" i="0" dirty="0" smtClean="0">
                          <a:solidFill>
                            <a:srgbClr val="000000"/>
                          </a:solidFill>
                        </a:rPr>
                        <a:t>флажки </a:t>
                      </a:r>
                      <a:r>
                        <a:rPr lang="ru" sz="1600" b="0" i="0" dirty="0" smtClean="0">
                          <a:solidFill>
                            <a:srgbClr val="000000"/>
                          </a:solidFill>
                        </a:rPr>
                        <a:t>являются общепринятыми, но не обязательно указывают на серьезную патологию</a:t>
                      </a: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ru" sz="1600" b="0" i="0" dirty="0" smtClean="0">
                          <a:solidFill>
                            <a:srgbClr val="000000"/>
                          </a:solidFill>
                        </a:rPr>
                        <a:t>Методы визуализации не показаны без подозрения серьезной патологии </a:t>
                      </a:r>
                    </a:p>
                  </a:txBody>
                  <a:tcPr marL="92295" marR="92295"/>
                </a:tc>
              </a:tr>
            </a:tbl>
          </a:graphicData>
        </a:graphic>
      </p:graphicFrame>
      <p:sp>
        <p:nvSpPr>
          <p:cNvPr id="7" name="Rectangle 6"/>
          <p:cNvSpPr/>
          <p:nvPr/>
        </p:nvSpPr>
        <p:spPr>
          <a:xfrm>
            <a:off x="179512" y="6309320"/>
            <a:ext cx="7915565" cy="430887"/>
          </a:xfrm>
          <a:prstGeom prst="rect">
            <a:avLst/>
          </a:prstGeom>
        </p:spPr>
        <p:txBody>
          <a:bodyPr wrap="none">
            <a:spAutoFit/>
          </a:bodyPr>
          <a:lstStyle/>
          <a:p>
            <a:r>
              <a:rPr lang="ru" sz="1200" b="1" i="0" dirty="0" smtClean="0">
                <a:solidFill>
                  <a:srgbClr val="002060"/>
                </a:solidFill>
              </a:rPr>
              <a:t>Коксиб </a:t>
            </a:r>
            <a:r>
              <a:rPr lang="ru" sz="1200" b="1" i="0" dirty="0" smtClean="0">
                <a:solidFill>
                  <a:srgbClr val="002060"/>
                </a:solidFill>
              </a:rPr>
              <a:t>- ингибитор </a:t>
            </a:r>
            <a:r>
              <a:rPr lang="ru" sz="1200" b="1" i="0" dirty="0" smtClean="0">
                <a:solidFill>
                  <a:srgbClr val="002060"/>
                </a:solidFill>
              </a:rPr>
              <a:t>циклооксигеназы-2; нсНПВС = неселективные нестероидные противовоспалительные средства </a:t>
            </a:r>
          </a:p>
          <a:p>
            <a:r>
              <a:rPr lang="ru" sz="1000" b="0" i="0" dirty="0" smtClean="0">
                <a:solidFill>
                  <a:srgbClr val="002060"/>
                </a:solidFill>
              </a:rPr>
              <a:t>Casazza BA. </a:t>
            </a:r>
            <a:r>
              <a:rPr lang="ru" sz="1000" b="0" i="1" dirty="0" smtClean="0">
                <a:solidFill>
                  <a:srgbClr val="002060"/>
                </a:solidFill>
              </a:rPr>
              <a:t>Am Fam Physician </a:t>
            </a:r>
            <a:r>
              <a:rPr lang="ru" sz="1000" b="0" i="0" dirty="0" smtClean="0">
                <a:solidFill>
                  <a:srgbClr val="002060"/>
                </a:solidFill>
              </a:rPr>
              <a:t>2012; 85(4):343-50. </a:t>
            </a:r>
          </a:p>
        </p:txBody>
      </p:sp>
    </p:spTree>
    <p:extLst>
      <p:ext uri="{BB962C8B-B14F-4D97-AF65-F5344CB8AC3E}">
        <p14:creationId xmlns:p14="http://schemas.microsoft.com/office/powerpoint/2010/main" xmlns="" val="2476654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u" sz="4400" b="0" i="0" dirty="0" smtClean="0">
                <a:solidFill>
                  <a:srgbClr val="002060"/>
                </a:solidFill>
              </a:rPr>
              <a:t>Что такое </a:t>
            </a:r>
            <a:r>
              <a:rPr lang="ru" sz="4400" b="0" i="0" dirty="0" smtClean="0">
                <a:solidFill>
                  <a:srgbClr val="002060"/>
                </a:solidFill>
              </a:rPr>
              <a:t>БНС?</a:t>
            </a:r>
            <a:endParaRPr lang="ru" sz="4400" b="0" i="0" dirty="0" smtClean="0">
              <a:solidFill>
                <a:srgbClr val="002060"/>
              </a:solidFill>
            </a:endParaRPr>
          </a:p>
        </p:txBody>
      </p:sp>
      <p:sp>
        <p:nvSpPr>
          <p:cNvPr id="2" name="Content Placeholder 1"/>
          <p:cNvSpPr>
            <a:spLocks noGrp="1"/>
          </p:cNvSpPr>
          <p:nvPr>
            <p:ph idx="1"/>
          </p:nvPr>
        </p:nvSpPr>
        <p:spPr>
          <a:xfrm>
            <a:off x="457200" y="1600200"/>
            <a:ext cx="5698976" cy="4525963"/>
          </a:xfrm>
        </p:spPr>
        <p:txBody>
          <a:bodyPr>
            <a:noAutofit/>
          </a:bodyPr>
          <a:lstStyle/>
          <a:p>
            <a:pPr marL="252413" indent="-252413">
              <a:spcBef>
                <a:spcPts val="600"/>
              </a:spcBef>
              <a:spcAft>
                <a:spcPts val="1800"/>
              </a:spcAft>
            </a:pPr>
            <a:r>
              <a:rPr lang="ru" sz="2400" b="0" i="0" dirty="0" smtClean="0">
                <a:solidFill>
                  <a:srgbClr val="002060"/>
                </a:solidFill>
              </a:rPr>
              <a:t>Боль ниже реберной дуги и выше ягодичных складок, с иррадиацией (или без нее) в нижнюю конечность</a:t>
            </a:r>
            <a:r>
              <a:rPr lang="ru" sz="2400" b="0" i="0" baseline="30000" dirty="0" smtClean="0">
                <a:solidFill>
                  <a:srgbClr val="002060"/>
                </a:solidFill>
              </a:rPr>
              <a:t>1</a:t>
            </a:r>
          </a:p>
          <a:p>
            <a:pPr marL="252413" indent="-252413">
              <a:spcBef>
                <a:spcPts val="0"/>
              </a:spcBef>
              <a:spcAft>
                <a:spcPts val="600"/>
              </a:spcAft>
            </a:pPr>
            <a:r>
              <a:rPr lang="ru" b="0" i="0" dirty="0" smtClean="0"/>
              <a:t> </a:t>
            </a:r>
            <a:r>
              <a:rPr lang="ru" b="0" i="0" dirty="0" smtClean="0"/>
              <a:t>Острая</a:t>
            </a:r>
            <a:r>
              <a:rPr lang="ru" sz="2400" b="1" i="0" dirty="0" smtClean="0">
                <a:solidFill>
                  <a:srgbClr val="002060"/>
                </a:solidFill>
              </a:rPr>
              <a:t> </a:t>
            </a:r>
            <a:r>
              <a:rPr lang="ru" sz="2400" b="0" i="0" dirty="0" smtClean="0">
                <a:solidFill>
                  <a:srgbClr val="002060"/>
                </a:solidFill>
              </a:rPr>
              <a:t>и </a:t>
            </a:r>
            <a:r>
              <a:rPr lang="ru" sz="2400" b="1" i="0" dirty="0" smtClean="0">
                <a:solidFill>
                  <a:srgbClr val="002060"/>
                </a:solidFill>
              </a:rPr>
              <a:t>хроническая</a:t>
            </a:r>
            <a:r>
              <a:rPr lang="ru" sz="2400" b="0" i="0" dirty="0" smtClean="0">
                <a:solidFill>
                  <a:srgbClr val="002060"/>
                </a:solidFill>
              </a:rPr>
              <a:t> БНС </a:t>
            </a:r>
            <a:r>
              <a:rPr lang="ru" sz="2400" b="0" i="0" dirty="0" smtClean="0">
                <a:solidFill>
                  <a:srgbClr val="002060"/>
                </a:solidFill>
              </a:rPr>
              <a:t>классифицируются в зависимости от продолжительности:</a:t>
            </a:r>
          </a:p>
          <a:p>
            <a:pPr marL="631825" lvl="1" indent="-284163">
              <a:spcBef>
                <a:spcPts val="0"/>
              </a:spcBef>
              <a:spcAft>
                <a:spcPts val="600"/>
              </a:spcAft>
            </a:pPr>
            <a:r>
              <a:rPr lang="ru" sz="2400" b="1" i="0" dirty="0" smtClean="0">
                <a:solidFill>
                  <a:srgbClr val="C03932"/>
                </a:solidFill>
              </a:rPr>
              <a:t>Острая:</a:t>
            </a:r>
            <a:r>
              <a:rPr lang="ru" sz="2400" b="0" i="0" dirty="0" smtClean="0">
                <a:solidFill>
                  <a:srgbClr val="000000"/>
                </a:solidFill>
              </a:rPr>
              <a:t> </a:t>
            </a:r>
            <a:r>
              <a:rPr lang="ru" sz="2400" b="0" i="0" dirty="0" smtClean="0">
                <a:solidFill>
                  <a:srgbClr val="002060"/>
                </a:solidFill>
              </a:rPr>
              <a:t>менее 3-х месяцев</a:t>
            </a:r>
            <a:r>
              <a:rPr lang="ru" sz="2400" b="0" i="0" baseline="30000" dirty="0" smtClean="0">
                <a:solidFill>
                  <a:srgbClr val="002060"/>
                </a:solidFill>
              </a:rPr>
              <a:t>2,3</a:t>
            </a:r>
            <a:endParaRPr lang="ru" sz="2400" b="0" i="0" baseline="30000" dirty="0" smtClean="0">
              <a:solidFill>
                <a:srgbClr val="002060"/>
              </a:solidFill>
            </a:endParaRPr>
          </a:p>
          <a:p>
            <a:pPr marL="631825" lvl="1" indent="-284163">
              <a:spcBef>
                <a:spcPts val="0"/>
              </a:spcBef>
              <a:spcAft>
                <a:spcPts val="600"/>
              </a:spcAft>
            </a:pPr>
            <a:r>
              <a:rPr lang="ru" b="0" i="0" dirty="0" smtClean="0"/>
              <a:t> </a:t>
            </a:r>
            <a:r>
              <a:rPr lang="ru" sz="2400" b="1" i="0" dirty="0" smtClean="0">
                <a:solidFill>
                  <a:srgbClr val="403152"/>
                </a:solidFill>
              </a:rPr>
              <a:t>Подострая</a:t>
            </a:r>
            <a:r>
              <a:rPr lang="ru" sz="2400" b="0" i="0" dirty="0" smtClean="0">
                <a:solidFill>
                  <a:srgbClr val="403152"/>
                </a:solidFill>
              </a:rPr>
              <a:t>: </a:t>
            </a:r>
            <a:r>
              <a:rPr lang="ru" sz="2400" b="0" i="0" dirty="0" smtClean="0">
                <a:solidFill>
                  <a:srgbClr val="002060"/>
                </a:solidFill>
              </a:rPr>
              <a:t>6-12 недель</a:t>
            </a:r>
            <a:r>
              <a:rPr lang="ru" sz="2400" b="0" i="0" baseline="30000" dirty="0" smtClean="0">
                <a:solidFill>
                  <a:srgbClr val="002060"/>
                </a:solidFill>
              </a:rPr>
              <a:t>1</a:t>
            </a:r>
          </a:p>
          <a:p>
            <a:pPr marL="631825" lvl="1" indent="-284163">
              <a:spcBef>
                <a:spcPts val="200"/>
              </a:spcBef>
            </a:pPr>
            <a:r>
              <a:rPr lang="ru" sz="2400" b="1" i="0" dirty="0" smtClean="0">
                <a:solidFill>
                  <a:srgbClr val="0C6FCF"/>
                </a:solidFill>
              </a:rPr>
              <a:t>Хроническая: </a:t>
            </a:r>
            <a:r>
              <a:rPr lang="ru" sz="2400" b="0" i="0" dirty="0" smtClean="0">
                <a:solidFill>
                  <a:srgbClr val="002060"/>
                </a:solidFill>
              </a:rPr>
              <a:t>более 3-х месяцев</a:t>
            </a:r>
            <a:r>
              <a:rPr lang="ru" sz="2400" b="0" i="0" baseline="30000" dirty="0" smtClean="0">
                <a:solidFill>
                  <a:srgbClr val="002060"/>
                </a:solidFill>
              </a:rPr>
              <a:t>2,3</a:t>
            </a:r>
            <a:endParaRPr lang="ru" sz="2400" b="0" i="0" baseline="30000" dirty="0" smtClean="0">
              <a:solidFill>
                <a:srgbClr val="002060"/>
              </a:solidFill>
            </a:endParaRPr>
          </a:p>
          <a:p>
            <a:endParaRPr lang="en-CA" sz="3600" dirty="0"/>
          </a:p>
        </p:txBody>
      </p:sp>
      <p:sp>
        <p:nvSpPr>
          <p:cNvPr id="9" name="Slide Number Placeholder 8"/>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5</a:t>
            </a:fld>
            <a:endParaRPr lang="en-CA" dirty="0" smtClean="0">
              <a:solidFill>
                <a:srgbClr val="000000"/>
              </a:solidFill>
            </a:endParaRPr>
          </a:p>
        </p:txBody>
      </p:sp>
      <p:sp>
        <p:nvSpPr>
          <p:cNvPr id="8" name="Marcador de número de diapositiva 1"/>
          <p:cNvSpPr txBox="1">
            <a:spLocks/>
          </p:cNvSpPr>
          <p:nvPr/>
        </p:nvSpPr>
        <p:spPr bwMode="auto">
          <a:xfrm>
            <a:off x="144016" y="6064260"/>
            <a:ext cx="8964488" cy="677108"/>
          </a:xfrm>
          <a:prstGeom prst="rect">
            <a:avLst/>
          </a:prstGeom>
          <a:noFill/>
          <a:ln w="9525">
            <a:noFill/>
            <a:miter lim="800000"/>
            <a:headEnd/>
            <a:tailEnd/>
          </a:ln>
        </p:spPr>
        <p:txBody>
          <a:bodyPr wrap="square" lIns="0" tIns="0" rIns="0" bIns="0" anchor="b" anchorCtr="0">
            <a:spAutoFit/>
          </a:bodyPr>
          <a:lstStyle/>
          <a:p>
            <a:r>
              <a:rPr lang="ru" sz="1100" b="0" i="0" dirty="0" smtClean="0">
                <a:solidFill>
                  <a:srgbClr val="002060"/>
                </a:solidFill>
              </a:rPr>
              <a:t>1. Airaksinen O </a:t>
            </a:r>
            <a:r>
              <a:rPr lang="ru" sz="1100" b="0" i="1" dirty="0" smtClean="0">
                <a:solidFill>
                  <a:srgbClr val="002060"/>
                </a:solidFill>
              </a:rPr>
              <a:t>et al. Eur Spine J </a:t>
            </a:r>
            <a:r>
              <a:rPr lang="ru" sz="1100" b="0" i="0" dirty="0" smtClean="0">
                <a:solidFill>
                  <a:srgbClr val="002060"/>
                </a:solidFill>
              </a:rPr>
              <a:t>2006; 15(Suppl 2):S192-300; 2. International Association for the Study of Pain. </a:t>
            </a:r>
            <a:r>
              <a:rPr lang="ru" sz="1100" b="0" i="1" dirty="0" smtClean="0">
                <a:solidFill>
                  <a:srgbClr val="002060"/>
                </a:solidFill>
              </a:rPr>
              <a:t>Unrelieved Pain Is a Major Global Healthcare Problem.</a:t>
            </a:r>
            <a:r>
              <a:rPr lang="ru" sz="1100" b="0" i="0" dirty="0" smtClean="0">
                <a:solidFill>
                  <a:srgbClr val="002060"/>
                </a:solidFill>
              </a:rPr>
              <a:t> Available at: </a:t>
            </a:r>
            <a:r>
              <a:rPr lang="ru" sz="1100" b="0" i="0" dirty="0" smtClean="0">
                <a:solidFill>
                  <a:srgbClr val="002060"/>
                </a:solidFill>
                <a:hlinkClick r:id="rId3"/>
              </a:rPr>
              <a:t>http://www.iasp-pain.org/AM/Template.cfm?Section=Press_Release&amp;Template=/CM/ContentDisplay.cfm&amp;ContentID=2908</a:t>
            </a:r>
            <a:r>
              <a:rPr lang="ru" sz="1100" b="0" i="0" dirty="0" smtClean="0">
                <a:solidFill>
                  <a:srgbClr val="002060"/>
                </a:solidFill>
              </a:rPr>
              <a:t>. </a:t>
            </a:r>
            <a:r>
              <a:rPr lang="es" sz="1100" dirty="0" smtClean="0"/>
              <a:t/>
            </a:r>
            <a:br>
              <a:rPr lang="es" sz="1100" dirty="0" smtClean="0"/>
            </a:br>
            <a:r>
              <a:rPr lang="ru" sz="1100" b="0" i="0" dirty="0" smtClean="0">
                <a:solidFill>
                  <a:srgbClr val="002060"/>
                </a:solidFill>
              </a:rPr>
              <a:t>Accessed: July 22, 2013. 3. National Pain summit Initiative. </a:t>
            </a:r>
            <a:r>
              <a:rPr lang="ru" sz="1100" b="0" i="1" dirty="0" smtClean="0">
                <a:solidFill>
                  <a:srgbClr val="002060"/>
                </a:solidFill>
              </a:rPr>
              <a:t>National Pain Strategy: Pain Management for All Australians. </a:t>
            </a:r>
            <a:r>
              <a:rPr lang="es" sz="1100" dirty="0" smtClean="0"/>
              <a:t/>
            </a:r>
            <a:br>
              <a:rPr lang="es" sz="1100" dirty="0" smtClean="0"/>
            </a:br>
            <a:r>
              <a:rPr lang="ru" sz="1100" b="0" i="0" dirty="0" smtClean="0">
                <a:solidFill>
                  <a:srgbClr val="002060"/>
                </a:solidFill>
              </a:rPr>
              <a:t>Available at:</a:t>
            </a:r>
            <a:r>
              <a:rPr lang="ru" sz="1100" b="0" i="1" dirty="0" smtClean="0">
                <a:solidFill>
                  <a:srgbClr val="002060"/>
                </a:solidFill>
              </a:rPr>
              <a:t> </a:t>
            </a:r>
            <a:r>
              <a:rPr lang="ru" sz="1100" b="0" i="0" dirty="0" smtClean="0">
                <a:solidFill>
                  <a:srgbClr val="002060"/>
                </a:solidFill>
              </a:rPr>
              <a:t> </a:t>
            </a:r>
            <a:r>
              <a:rPr lang="ru" sz="1100" b="0" i="0" dirty="0" smtClean="0">
                <a:solidFill>
                  <a:srgbClr val="002060"/>
                </a:solidFill>
                <a:hlinkClick r:id="rId4"/>
              </a:rPr>
              <a:t>http://www.iasp-pain.org/PainSummit/Australia_2010PainStrategy.pdf</a:t>
            </a:r>
            <a:r>
              <a:rPr lang="ru" sz="1100" b="0" i="0" dirty="0" smtClean="0">
                <a:solidFill>
                  <a:srgbClr val="002060"/>
                </a:solidFill>
              </a:rPr>
              <a:t>. Accessed: July 22, 2013.</a:t>
            </a:r>
          </a:p>
        </p:txBody>
      </p:sp>
      <p:pic>
        <p:nvPicPr>
          <p:cNvPr id="11" name="Picture 2" descr="R:\11550_Pfizer\oeprojectsupport\2546276\Drafts\Stock Images\Procurement May 21, 2013\shutterstock_8977325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6156176" y="1721251"/>
            <a:ext cx="2713596" cy="4070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1375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 sz="4400" b="0" i="0" dirty="0" smtClean="0">
                <a:solidFill>
                  <a:srgbClr val="002060"/>
                </a:solidFill>
              </a:rPr>
              <a:t>Терапевтические рекомендации по лечению </a:t>
            </a:r>
            <a:r>
              <a:rPr lang="ru" sz="4400" b="0" i="0" dirty="0" smtClean="0">
                <a:solidFill>
                  <a:srgbClr val="002060"/>
                </a:solidFill>
              </a:rPr>
              <a:t>БНС</a:t>
            </a:r>
            <a:endParaRPr lang="ru" sz="4400" b="0" i="0" dirty="0" smtClean="0">
              <a:solidFill>
                <a:srgbClr val="00206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326316986"/>
              </p:ext>
            </p:extLst>
          </p:nvPr>
        </p:nvGraphicFramePr>
        <p:xfrm>
          <a:off x="179511" y="1511664"/>
          <a:ext cx="8712969" cy="4394200"/>
        </p:xfrm>
        <a:graphic>
          <a:graphicData uri="http://schemas.openxmlformats.org/drawingml/2006/table">
            <a:tbl>
              <a:tblPr firstRow="1" bandRow="1">
                <a:tableStyleId>{5C22544A-7EE6-4342-B048-85BDC9FD1C3A}</a:tableStyleId>
              </a:tblPr>
              <a:tblGrid>
                <a:gridCol w="392139"/>
                <a:gridCol w="4116820"/>
                <a:gridCol w="4204010"/>
              </a:tblGrid>
              <a:tr h="370840">
                <a:tc>
                  <a:txBody>
                    <a:bodyPr/>
                    <a:lstStyle/>
                    <a:p>
                      <a:pPr algn="ctr"/>
                      <a:endParaRPr lang="en-CA" dirty="0">
                        <a:solidFill>
                          <a:schemeClr val="tx1"/>
                        </a:solidFill>
                      </a:endParaRPr>
                    </a:p>
                  </a:txBody>
                  <a:tcPr anchor="ctr">
                    <a:solidFill>
                      <a:schemeClr val="accent2"/>
                    </a:solidFill>
                  </a:tcPr>
                </a:tc>
                <a:tc>
                  <a:txBody>
                    <a:bodyPr/>
                    <a:lstStyle/>
                    <a:p>
                      <a:pPr algn="ctr"/>
                      <a:r>
                        <a:rPr lang="ru" sz="1800" b="1" i="0" dirty="0" smtClean="0">
                          <a:solidFill>
                            <a:srgbClr val="FFFFFF"/>
                          </a:solidFill>
                        </a:rPr>
                        <a:t>Неспецифическая</a:t>
                      </a:r>
                      <a:r>
                        <a:rPr lang="ru" sz="1800" b="1" i="0" baseline="0" dirty="0" smtClean="0">
                          <a:solidFill>
                            <a:srgbClr val="FFFFFF"/>
                          </a:solidFill>
                        </a:rPr>
                        <a:t> БНС</a:t>
                      </a:r>
                      <a:endParaRPr lang="ru" sz="1800" b="1" i="0" dirty="0" smtClean="0">
                        <a:solidFill>
                          <a:srgbClr val="FFFFFF"/>
                        </a:solidFill>
                      </a:endParaRPr>
                    </a:p>
                  </a:txBody>
                  <a:tcPr>
                    <a:solidFill>
                      <a:schemeClr val="accent2"/>
                    </a:solidFill>
                  </a:tcPr>
                </a:tc>
                <a:tc>
                  <a:txBody>
                    <a:bodyPr/>
                    <a:lstStyle/>
                    <a:p>
                      <a:pPr algn="ctr"/>
                      <a:r>
                        <a:rPr lang="ru" sz="1800" b="1" i="0" dirty="0" smtClean="0">
                          <a:solidFill>
                            <a:srgbClr val="002060"/>
                          </a:solidFill>
                        </a:rPr>
                        <a:t>Радикулопатия</a:t>
                      </a:r>
                      <a:endParaRPr lang="ru" sz="1800" b="1" i="0" dirty="0" smtClean="0">
                        <a:solidFill>
                          <a:srgbClr val="002060"/>
                        </a:solidFill>
                      </a:endParaRPr>
                    </a:p>
                  </a:txBody>
                  <a:tcPr>
                    <a:solidFill>
                      <a:schemeClr val="accent3"/>
                    </a:solidFill>
                  </a:tcPr>
                </a:tc>
              </a:tr>
              <a:tr h="1313944">
                <a:tc>
                  <a:txBody>
                    <a:bodyPr/>
                    <a:lstStyle/>
                    <a:p>
                      <a:pPr algn="ctr"/>
                      <a:r>
                        <a:rPr lang="ru" sz="1800" b="1" i="0" dirty="0" smtClean="0">
                          <a:solidFill>
                            <a:srgbClr val="FFFFFF"/>
                          </a:solidFill>
                        </a:rPr>
                        <a:t>Острая</a:t>
                      </a:r>
                      <a:endParaRPr lang="ru" sz="1800" b="1" i="0" dirty="0" smtClean="0">
                        <a:solidFill>
                          <a:srgbClr val="FFFFFF"/>
                        </a:solidFill>
                      </a:endParaRPr>
                    </a:p>
                  </a:txBody>
                  <a:tcPr vert="vert270" anchor="ctr">
                    <a:solidFill>
                      <a:schemeClr val="accent2"/>
                    </a:solidFill>
                  </a:tcPr>
                </a:tc>
                <a:tc>
                  <a:txBody>
                    <a:bodyPr/>
                    <a:lstStyle/>
                    <a:p>
                      <a:pPr marL="176213" indent="-161925">
                        <a:buFont typeface="Arial" pitchFamily="34" charset="0"/>
                        <a:buChar char="•"/>
                      </a:pPr>
                      <a:r>
                        <a:rPr lang="ru" sz="1800" b="0" i="0" dirty="0" smtClean="0">
                          <a:solidFill>
                            <a:srgbClr val="000000"/>
                          </a:solidFill>
                        </a:rPr>
                        <a:t>Парацетамол</a:t>
                      </a:r>
                    </a:p>
                    <a:p>
                      <a:pPr marL="176213" indent="-161925">
                        <a:buFont typeface="Arial" pitchFamily="34" charset="0"/>
                        <a:buChar char="•"/>
                      </a:pPr>
                      <a:r>
                        <a:rPr lang="ru" sz="1800" b="0" i="0" dirty="0" smtClean="0">
                          <a:solidFill>
                            <a:srgbClr val="000000"/>
                          </a:solidFill>
                        </a:rPr>
                        <a:t>нсНПВС/коксибы</a:t>
                      </a:r>
                    </a:p>
                    <a:p>
                      <a:pPr marL="442913" indent="-185738">
                        <a:buFont typeface="Arial" pitchFamily="34" charset="0"/>
                        <a:buChar char="•"/>
                      </a:pPr>
                      <a:r>
                        <a:rPr lang="ru" sz="1800" b="0" i="0" dirty="0" smtClean="0">
                          <a:solidFill>
                            <a:srgbClr val="000000"/>
                          </a:solidFill>
                        </a:rPr>
                        <a:t>Совместно назначение ИПП для пациентов в возрасте старше 45 лет</a:t>
                      </a:r>
                    </a:p>
                    <a:p>
                      <a:pPr marL="176213" indent="-161925" algn="l" defTabSz="914400" rtl="0" eaLnBrk="1" latinLnBrk="0" hangingPunct="1">
                        <a:buFont typeface="Arial" pitchFamily="34" charset="0"/>
                        <a:buChar char="•"/>
                      </a:pPr>
                      <a:r>
                        <a:rPr lang="ru" sz="1800" b="0" i="0" dirty="0" smtClean="0">
                          <a:solidFill>
                            <a:srgbClr val="000000"/>
                          </a:solidFill>
                        </a:rPr>
                        <a:t>Слабые опиоиды</a:t>
                      </a:r>
                    </a:p>
                    <a:p>
                      <a:pPr marL="176213" indent="-161925">
                        <a:buFont typeface="Arial" pitchFamily="34" charset="0"/>
                        <a:buChar char="•"/>
                      </a:pPr>
                      <a:r>
                        <a:rPr lang="ru" sz="1800" b="0" i="0" dirty="0" smtClean="0">
                          <a:solidFill>
                            <a:srgbClr val="000000"/>
                          </a:solidFill>
                        </a:rPr>
                        <a:t>Миорелаксанты</a:t>
                      </a:r>
                    </a:p>
                  </a:txBody>
                  <a:tcPr>
                    <a:solidFill>
                      <a:schemeClr val="accent2">
                        <a:lumMod val="20000"/>
                        <a:lumOff val="80000"/>
                      </a:schemeClr>
                    </a:solidFill>
                  </a:tcPr>
                </a:tc>
                <a:tc>
                  <a:txBody>
                    <a:bodyPr/>
                    <a:lstStyle/>
                    <a:p>
                      <a:pPr marL="182563" indent="0">
                        <a:buFont typeface="Arial" pitchFamily="34" charset="0"/>
                        <a:buNone/>
                      </a:pPr>
                      <a:r>
                        <a:rPr lang="ru" sz="1800" b="0" i="0" dirty="0" smtClean="0">
                          <a:solidFill>
                            <a:srgbClr val="000000"/>
                          </a:solidFill>
                        </a:rPr>
                        <a:t>При выраженных </a:t>
                      </a:r>
                      <a:r>
                        <a:rPr lang="ru" sz="1800" b="0" i="0" dirty="0" smtClean="0">
                          <a:solidFill>
                            <a:srgbClr val="000000"/>
                          </a:solidFill>
                        </a:rPr>
                        <a:t>болях </a:t>
                      </a:r>
                      <a:r>
                        <a:rPr lang="ru" sz="1800" b="0" i="0" dirty="0" smtClean="0">
                          <a:solidFill>
                            <a:srgbClr val="000000"/>
                          </a:solidFill>
                        </a:rPr>
                        <a:t>дополнительно можно назначить: </a:t>
                      </a:r>
                    </a:p>
                    <a:p>
                      <a:pPr marL="442913" indent="-185738" algn="l" defTabSz="914400" rtl="0" eaLnBrk="1" latinLnBrk="0" hangingPunct="1">
                        <a:buFont typeface="Arial" pitchFamily="34" charset="0"/>
                        <a:buChar char="•"/>
                      </a:pPr>
                      <a:r>
                        <a:rPr lang="ru" sz="1800" b="0" i="0" dirty="0" smtClean="0">
                          <a:solidFill>
                            <a:srgbClr val="000000"/>
                          </a:solidFill>
                        </a:rPr>
                        <a:t>α</a:t>
                      </a:r>
                      <a:r>
                        <a:rPr lang="ru" sz="1800" b="0" i="0" baseline="30000" dirty="0" smtClean="0">
                          <a:solidFill>
                            <a:srgbClr val="000000"/>
                          </a:solidFill>
                        </a:rPr>
                        <a:t>2</a:t>
                      </a:r>
                      <a:r>
                        <a:rPr lang="ru" sz="1800" b="0" i="0" dirty="0" smtClean="0">
                          <a:solidFill>
                            <a:srgbClr val="000000"/>
                          </a:solidFill>
                        </a:rPr>
                        <a:t>δ лиганды</a:t>
                      </a:r>
                    </a:p>
                    <a:p>
                      <a:pPr marL="442913" indent="-185738" algn="l" defTabSz="914400" rtl="0" eaLnBrk="1" latinLnBrk="0" hangingPunct="1">
                        <a:buFont typeface="Arial" pitchFamily="34" charset="0"/>
                        <a:buChar char="•"/>
                      </a:pPr>
                      <a:r>
                        <a:rPr lang="ru" sz="1800" b="0" i="0" dirty="0" smtClean="0">
                          <a:solidFill>
                            <a:srgbClr val="000000"/>
                          </a:solidFill>
                        </a:rPr>
                        <a:t>ТЦА</a:t>
                      </a:r>
                    </a:p>
                  </a:txBody>
                  <a:tcPr>
                    <a:solidFill>
                      <a:schemeClr val="accent3">
                        <a:lumMod val="20000"/>
                        <a:lumOff val="80000"/>
                      </a:schemeClr>
                    </a:solidFill>
                  </a:tcPr>
                </a:tc>
              </a:tr>
              <a:tr h="1304776">
                <a:tc>
                  <a:txBody>
                    <a:bodyPr/>
                    <a:lstStyle/>
                    <a:p>
                      <a:pPr algn="ctr"/>
                      <a:r>
                        <a:rPr lang="ru" sz="1800" b="1" i="0" dirty="0" smtClean="0">
                          <a:solidFill>
                            <a:srgbClr val="FFFFFF"/>
                          </a:solidFill>
                        </a:rPr>
                        <a:t>Хроническая</a:t>
                      </a:r>
                      <a:endParaRPr lang="ru" sz="1800" b="1" i="0" dirty="0" smtClean="0">
                        <a:solidFill>
                          <a:srgbClr val="FFFFFF"/>
                        </a:solidFill>
                      </a:endParaRPr>
                    </a:p>
                  </a:txBody>
                  <a:tcPr vert="vert270" anchor="ctr">
                    <a:solidFill>
                      <a:schemeClr val="accent1"/>
                    </a:solidFill>
                  </a:tcPr>
                </a:tc>
                <a:tc gridSpan="2">
                  <a:txBody>
                    <a:bodyPr/>
                    <a:lstStyle/>
                    <a:p>
                      <a:endParaRPr lang="en-CA" dirty="0" smtClean="0">
                        <a:effectLst/>
                      </a:endParaRPr>
                    </a:p>
                    <a:p>
                      <a:r>
                        <a:rPr lang="ru" sz="1800" b="0" i="0" dirty="0" smtClean="0">
                          <a:solidFill>
                            <a:srgbClr val="000000"/>
                          </a:solidFill>
                        </a:rPr>
                        <a:t>Направьте к специалисту для:</a:t>
                      </a:r>
                    </a:p>
                    <a:p>
                      <a:pPr marL="176213" indent="-161925">
                        <a:buFont typeface="Arial" pitchFamily="34" charset="0"/>
                        <a:buChar char="•"/>
                      </a:pPr>
                      <a:r>
                        <a:rPr lang="ru" sz="1800" b="0" i="0" dirty="0" smtClean="0">
                          <a:solidFill>
                            <a:srgbClr val="000000"/>
                          </a:solidFill>
                        </a:rPr>
                        <a:t>Когнитивно-поведенческой терапии</a:t>
                      </a:r>
                    </a:p>
                    <a:p>
                      <a:pPr marL="176213" indent="-161925">
                        <a:buFont typeface="Arial" pitchFamily="34" charset="0"/>
                        <a:buChar char="•"/>
                      </a:pPr>
                      <a:r>
                        <a:rPr lang="ru" sz="1800" b="0" i="0" dirty="0" smtClean="0">
                          <a:solidFill>
                            <a:srgbClr val="000000"/>
                          </a:solidFill>
                        </a:rPr>
                        <a:t>Комплексного медикаментозного лечения, </a:t>
                      </a:r>
                      <a:r>
                        <a:rPr lang="es" sz="1800" dirty="0" smtClean="0"/>
                        <a:t/>
                      </a:r>
                      <a:br>
                        <a:rPr lang="es" sz="1800" dirty="0" smtClean="0"/>
                      </a:br>
                      <a:r>
                        <a:rPr lang="ru" sz="1800" b="0" i="0" dirty="0" smtClean="0">
                          <a:solidFill>
                            <a:srgbClr val="000000"/>
                          </a:solidFill>
                        </a:rPr>
                        <a:t>включая опиоиды и препараты от </a:t>
                      </a:r>
                      <a:r>
                        <a:rPr lang="ru" sz="1800" b="0" i="0" dirty="0" smtClean="0">
                          <a:solidFill>
                            <a:srgbClr val="000000"/>
                          </a:solidFill>
                        </a:rPr>
                        <a:t>невропатической </a:t>
                      </a:r>
                      <a:r>
                        <a:rPr lang="ru" sz="1800" b="0" i="0" dirty="0" smtClean="0">
                          <a:solidFill>
                            <a:srgbClr val="000000"/>
                          </a:solidFill>
                        </a:rPr>
                        <a:t>боли </a:t>
                      </a:r>
                    </a:p>
                    <a:p>
                      <a:pPr marL="176213" indent="-161925">
                        <a:buFont typeface="Arial" pitchFamily="34" charset="0"/>
                        <a:buChar char="•"/>
                      </a:pPr>
                      <a:r>
                        <a:rPr lang="ru" sz="1800" b="0" i="0" dirty="0" smtClean="0">
                          <a:solidFill>
                            <a:srgbClr val="000000"/>
                          </a:solidFill>
                        </a:rPr>
                        <a:t>Интервенционных методов лечения боли</a:t>
                      </a:r>
                    </a:p>
                    <a:p>
                      <a:pPr marL="176213" indent="-161925">
                        <a:buFont typeface="Arial" pitchFamily="34" charset="0"/>
                        <a:buChar char="•"/>
                      </a:pPr>
                      <a:r>
                        <a:rPr lang="ru" sz="1800" b="0" i="0" dirty="0" smtClean="0">
                          <a:solidFill>
                            <a:srgbClr val="000000"/>
                          </a:solidFill>
                        </a:rPr>
                        <a:t>Хирургического лечения</a:t>
                      </a:r>
                    </a:p>
                  </a:txBody>
                  <a:tcPr>
                    <a:solidFill>
                      <a:schemeClr val="accent1">
                        <a:lumMod val="20000"/>
                        <a:lumOff val="80000"/>
                      </a:schemeClr>
                    </a:solidFill>
                  </a:tcPr>
                </a:tc>
                <a:tc hMerge="1">
                  <a:txBody>
                    <a:bodyPr/>
                    <a:lstStyle/>
                    <a:p>
                      <a:endParaRPr lang="en-CA" dirty="0"/>
                    </a:p>
                  </a:txBody>
                  <a:tcPr/>
                </a:tc>
              </a:tr>
            </a:tbl>
          </a:graphicData>
        </a:graphic>
      </p:graphicFrame>
      <p:sp>
        <p:nvSpPr>
          <p:cNvPr id="2" name="Slide Number Placeholder 1"/>
          <p:cNvSpPr>
            <a:spLocks noGrp="1"/>
          </p:cNvSpPr>
          <p:nvPr>
            <p:ph type="sldNum" sz="quarter" idx="12"/>
          </p:nvPr>
        </p:nvSpPr>
        <p:spPr/>
        <p:txBody>
          <a:bodyPr/>
          <a:lstStyle/>
          <a:p>
            <a:fld id="{903B8EED-60FF-4798-B00A-5F8F0039E366}" type="slidenum">
              <a:rPr lang="en-CA" smtClean="0">
                <a:solidFill>
                  <a:prstClr val="black"/>
                </a:solidFill>
              </a:rPr>
              <a:pPr/>
              <a:t>50</a:t>
            </a:fld>
            <a:endParaRPr lang="en-CA" dirty="0">
              <a:solidFill>
                <a:prstClr val="black"/>
              </a:solidFill>
            </a:endParaRPr>
          </a:p>
        </p:txBody>
      </p:sp>
      <p:sp>
        <p:nvSpPr>
          <p:cNvPr id="6" name="Right Arrow 5"/>
          <p:cNvSpPr/>
          <p:nvPr/>
        </p:nvSpPr>
        <p:spPr>
          <a:xfrm>
            <a:off x="4442912" y="3186505"/>
            <a:ext cx="504056" cy="432048"/>
          </a:xfrm>
          <a:prstGeom prst="rightArrow">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3" name="Right Arrow 12"/>
          <p:cNvSpPr/>
          <p:nvPr/>
        </p:nvSpPr>
        <p:spPr>
          <a:xfrm rot="5400000">
            <a:off x="2737347" y="3892125"/>
            <a:ext cx="350186" cy="432048"/>
          </a:xfrm>
          <a:prstGeom prst="rightArrow">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Right Arrow 13"/>
          <p:cNvSpPr/>
          <p:nvPr/>
        </p:nvSpPr>
        <p:spPr>
          <a:xfrm rot="5400000">
            <a:off x="6311558" y="3908167"/>
            <a:ext cx="382270" cy="432048"/>
          </a:xfrm>
          <a:prstGeom prst="rightArrow">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5" name="Rectangle 14"/>
          <p:cNvSpPr/>
          <p:nvPr/>
        </p:nvSpPr>
        <p:spPr>
          <a:xfrm>
            <a:off x="179512" y="6032546"/>
            <a:ext cx="8232968" cy="615553"/>
          </a:xfrm>
          <a:prstGeom prst="rect">
            <a:avLst/>
          </a:prstGeom>
        </p:spPr>
        <p:txBody>
          <a:bodyPr wrap="square">
            <a:spAutoFit/>
          </a:bodyPr>
          <a:lstStyle/>
          <a:p>
            <a:r>
              <a:rPr lang="ru" sz="1200" b="1" i="0" dirty="0" smtClean="0">
                <a:solidFill>
                  <a:srgbClr val="002060"/>
                </a:solidFill>
              </a:rPr>
              <a:t> Коксиб </a:t>
            </a:r>
            <a:r>
              <a:rPr lang="ru" sz="1200" b="1" i="0" dirty="0" smtClean="0">
                <a:solidFill>
                  <a:srgbClr val="002060"/>
                </a:solidFill>
              </a:rPr>
              <a:t>- ингибитор </a:t>
            </a:r>
            <a:r>
              <a:rPr lang="ru" sz="1200" b="1" i="0" dirty="0" smtClean="0">
                <a:solidFill>
                  <a:srgbClr val="002060"/>
                </a:solidFill>
              </a:rPr>
              <a:t>циклооксигеназы-2; </a:t>
            </a:r>
            <a:r>
              <a:rPr lang="ru" sz="1200" b="1" i="0" dirty="0" smtClean="0">
                <a:solidFill>
                  <a:srgbClr val="002060"/>
                </a:solidFill>
              </a:rPr>
              <a:t>нсНПВС - неселективные </a:t>
            </a:r>
            <a:r>
              <a:rPr lang="ru" sz="1200" b="1" i="0" dirty="0" smtClean="0">
                <a:solidFill>
                  <a:srgbClr val="002060"/>
                </a:solidFill>
              </a:rPr>
              <a:t>нестероидные противовоспалительные средства; </a:t>
            </a:r>
            <a:r>
              <a:rPr lang="es" sz="1200" dirty="0" smtClean="0"/>
              <a:t/>
            </a:r>
            <a:br>
              <a:rPr lang="es" sz="1200" dirty="0" smtClean="0"/>
            </a:br>
            <a:r>
              <a:rPr lang="ru" sz="1200" b="1" i="0" dirty="0" smtClean="0">
                <a:solidFill>
                  <a:srgbClr val="002060"/>
                </a:solidFill>
              </a:rPr>
              <a:t> ИПП </a:t>
            </a:r>
            <a:r>
              <a:rPr lang="ru" sz="1200" b="1" i="0" dirty="0" smtClean="0">
                <a:solidFill>
                  <a:srgbClr val="002060"/>
                </a:solidFill>
              </a:rPr>
              <a:t>- </a:t>
            </a:r>
            <a:r>
              <a:rPr lang="ru" sz="1200" b="1" i="0" dirty="0" smtClean="0">
                <a:solidFill>
                  <a:srgbClr val="002060"/>
                </a:solidFill>
              </a:rPr>
              <a:t>ингибитор протонной помпы; ТЦА </a:t>
            </a:r>
            <a:r>
              <a:rPr lang="ru" sz="1200" b="1" dirty="0" smtClean="0">
                <a:solidFill>
                  <a:srgbClr val="002060"/>
                </a:solidFill>
              </a:rPr>
              <a:t>- </a:t>
            </a:r>
            <a:r>
              <a:rPr lang="ru" sz="1200" b="1" i="0" dirty="0" smtClean="0">
                <a:solidFill>
                  <a:srgbClr val="002060"/>
                </a:solidFill>
              </a:rPr>
              <a:t>трициклический </a:t>
            </a:r>
            <a:r>
              <a:rPr lang="ru" sz="1200" b="1" i="0" dirty="0" smtClean="0">
                <a:solidFill>
                  <a:srgbClr val="002060"/>
                </a:solidFill>
              </a:rPr>
              <a:t>антидепрессант </a:t>
            </a:r>
          </a:p>
          <a:p>
            <a:r>
              <a:rPr lang="ru" sz="1000" b="0" i="0" dirty="0" smtClean="0">
                <a:solidFill>
                  <a:srgbClr val="002060"/>
                </a:solidFill>
              </a:rPr>
              <a:t>Взято из: Lee J </a:t>
            </a:r>
            <a:r>
              <a:rPr lang="ru" sz="1000" b="0" i="1" dirty="0" smtClean="0">
                <a:solidFill>
                  <a:srgbClr val="002060"/>
                </a:solidFill>
              </a:rPr>
              <a:t>et al. Br J Anaesth</a:t>
            </a:r>
            <a:r>
              <a:rPr lang="ru" sz="1000" b="0" i="0" dirty="0" smtClean="0">
                <a:solidFill>
                  <a:srgbClr val="002060"/>
                </a:solidFill>
              </a:rPr>
              <a:t> 2013; 111(1):112-20.</a:t>
            </a:r>
          </a:p>
        </p:txBody>
      </p:sp>
    </p:spTree>
    <p:extLst>
      <p:ext uri="{BB962C8B-B14F-4D97-AF65-F5344CB8AC3E}">
        <p14:creationId xmlns:p14="http://schemas.microsoft.com/office/powerpoint/2010/main" xmlns="" val="3832376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Выводы</a:t>
            </a:r>
          </a:p>
        </p:txBody>
      </p:sp>
      <p:sp>
        <p:nvSpPr>
          <p:cNvPr id="4" name="Content Placeholder 3"/>
          <p:cNvSpPr>
            <a:spLocks noGrp="1"/>
          </p:cNvSpPr>
          <p:nvPr>
            <p:ph idx="1"/>
          </p:nvPr>
        </p:nvSpPr>
        <p:spPr>
          <a:xfrm>
            <a:off x="426719" y="1643743"/>
            <a:ext cx="8435975" cy="4315098"/>
          </a:xfrm>
        </p:spPr>
        <p:txBody>
          <a:bodyPr/>
          <a:lstStyle/>
          <a:p>
            <a:pPr marL="266700" indent="-250825"/>
            <a:r>
              <a:rPr lang="ru" sz="2600" b="0" i="0" dirty="0" smtClean="0">
                <a:solidFill>
                  <a:srgbClr val="002060"/>
                </a:solidFill>
              </a:rPr>
              <a:t>Большинство людей страдают </a:t>
            </a:r>
            <a:r>
              <a:rPr lang="ru" sz="2600" b="0" i="0" dirty="0" smtClean="0">
                <a:solidFill>
                  <a:srgbClr val="002060"/>
                </a:solidFill>
              </a:rPr>
              <a:t>БНС в </a:t>
            </a:r>
            <a:r>
              <a:rPr lang="ru" sz="2600" b="0" i="0" dirty="0" smtClean="0">
                <a:solidFill>
                  <a:srgbClr val="002060"/>
                </a:solidFill>
              </a:rPr>
              <a:t>определенный момент их жизни</a:t>
            </a:r>
          </a:p>
          <a:p>
            <a:pPr marL="266700" indent="-250825"/>
            <a:r>
              <a:rPr lang="ru" sz="2600" b="0" i="0" dirty="0" smtClean="0">
                <a:solidFill>
                  <a:srgbClr val="002060"/>
                </a:solidFill>
              </a:rPr>
              <a:t>В 90 % случаев </a:t>
            </a:r>
            <a:r>
              <a:rPr lang="ru" sz="2600" dirty="0" smtClean="0"/>
              <a:t>БНС</a:t>
            </a:r>
            <a:r>
              <a:rPr lang="ru" sz="2600" b="0" i="0" dirty="0" smtClean="0">
                <a:solidFill>
                  <a:srgbClr val="002060"/>
                </a:solidFill>
              </a:rPr>
              <a:t> </a:t>
            </a:r>
            <a:r>
              <a:rPr lang="ru" sz="2600" b="0" i="0" dirty="0" smtClean="0">
                <a:solidFill>
                  <a:srgbClr val="002060"/>
                </a:solidFill>
              </a:rPr>
              <a:t>является </a:t>
            </a:r>
            <a:r>
              <a:rPr lang="ru" sz="2600" b="0" i="0" dirty="0" smtClean="0">
                <a:solidFill>
                  <a:srgbClr val="002060"/>
                </a:solidFill>
              </a:rPr>
              <a:t>доброкачественной </a:t>
            </a:r>
            <a:r>
              <a:rPr lang="ru" sz="2600" b="0" i="0" dirty="0" smtClean="0">
                <a:solidFill>
                  <a:srgbClr val="002060"/>
                </a:solidFill>
              </a:rPr>
              <a:t>и </a:t>
            </a:r>
            <a:r>
              <a:rPr lang="ru" sz="2600" b="0" i="0" dirty="0" smtClean="0">
                <a:solidFill>
                  <a:srgbClr val="002060"/>
                </a:solidFill>
              </a:rPr>
              <a:t>локальной</a:t>
            </a:r>
            <a:endParaRPr lang="ru" sz="2600" b="0" i="0" dirty="0" smtClean="0">
              <a:solidFill>
                <a:srgbClr val="002060"/>
              </a:solidFill>
            </a:endParaRPr>
          </a:p>
          <a:p>
            <a:pPr lvl="1"/>
            <a:r>
              <a:rPr lang="ru" sz="2200" b="0" i="0" dirty="0" smtClean="0">
                <a:solidFill>
                  <a:srgbClr val="002060"/>
                </a:solidFill>
              </a:rPr>
              <a:t>«Желтые </a:t>
            </a:r>
            <a:r>
              <a:rPr lang="ru" sz="2200" b="0" i="0" dirty="0" smtClean="0">
                <a:solidFill>
                  <a:srgbClr val="002060"/>
                </a:solidFill>
              </a:rPr>
              <a:t>флажки» </a:t>
            </a:r>
            <a:r>
              <a:rPr lang="ru" sz="2200" b="0" i="0" dirty="0" smtClean="0">
                <a:solidFill>
                  <a:srgbClr val="002060"/>
                </a:solidFill>
              </a:rPr>
              <a:t>могут помочь идентифицировать лиц с риском развития хронической боли </a:t>
            </a:r>
          </a:p>
          <a:p>
            <a:pPr marL="266700" indent="-250825"/>
            <a:r>
              <a:rPr lang="ru" sz="2600" b="0" i="0" dirty="0" smtClean="0">
                <a:solidFill>
                  <a:srgbClr val="002060"/>
                </a:solidFill>
              </a:rPr>
              <a:t>«Красные </a:t>
            </a:r>
            <a:r>
              <a:rPr lang="ru" sz="2600" dirty="0" smtClean="0"/>
              <a:t>флажки</a:t>
            </a:r>
            <a:r>
              <a:rPr lang="ru" sz="2600" b="0" i="0" dirty="0" smtClean="0">
                <a:solidFill>
                  <a:srgbClr val="002060"/>
                </a:solidFill>
              </a:rPr>
              <a:t>» </a:t>
            </a:r>
            <a:r>
              <a:rPr lang="ru" sz="2600" b="0" i="0" dirty="0" smtClean="0">
                <a:solidFill>
                  <a:srgbClr val="002060"/>
                </a:solidFill>
              </a:rPr>
              <a:t>требуют незамедлительных действий, их следует оценивать у всех пациентов с </a:t>
            </a:r>
            <a:r>
              <a:rPr lang="ru" sz="2600" dirty="0" smtClean="0"/>
              <a:t>БНС</a:t>
            </a:r>
            <a:endParaRPr lang="ru" sz="2600" b="0" i="0" dirty="0" smtClean="0">
              <a:solidFill>
                <a:srgbClr val="002060"/>
              </a:solidFill>
            </a:endParaRPr>
          </a:p>
          <a:p>
            <a:pPr marL="266700" indent="-250825"/>
            <a:r>
              <a:rPr lang="ru" sz="2600" b="0" i="0" dirty="0" smtClean="0">
                <a:solidFill>
                  <a:srgbClr val="002060"/>
                </a:solidFill>
              </a:rPr>
              <a:t>Проблема боли должна решаться с использованием междисциплинарного подхода, включая обучение пациентов и немедикаментозную терапию</a:t>
            </a:r>
          </a:p>
        </p:txBody>
      </p:sp>
      <p:sp>
        <p:nvSpPr>
          <p:cNvPr id="8"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51</a:t>
            </a:fld>
            <a:endParaRPr lang="en-CA" dirty="0"/>
          </a:p>
        </p:txBody>
      </p:sp>
    </p:spTree>
    <p:extLst>
      <p:ext uri="{BB962C8B-B14F-4D97-AF65-F5344CB8AC3E}">
        <p14:creationId xmlns:p14="http://schemas.microsoft.com/office/powerpoint/2010/main" xmlns="" val="1484752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26"/>
            <a:ext cx="8229600" cy="11430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Выводы (продолж.)</a:t>
            </a:r>
          </a:p>
        </p:txBody>
      </p:sp>
      <p:sp>
        <p:nvSpPr>
          <p:cNvPr id="4" name="Content Placeholder 3"/>
          <p:cNvSpPr>
            <a:spLocks noGrp="1"/>
          </p:cNvSpPr>
          <p:nvPr>
            <p:ph idx="1"/>
          </p:nvPr>
        </p:nvSpPr>
        <p:spPr>
          <a:xfrm>
            <a:off x="365760" y="1261598"/>
            <a:ext cx="8641079" cy="4525963"/>
          </a:xfrm>
        </p:spPr>
        <p:txBody>
          <a:bodyPr>
            <a:noAutofit/>
          </a:bodyPr>
          <a:lstStyle/>
          <a:p>
            <a:pPr marL="266700" indent="-250825"/>
            <a:r>
              <a:rPr lang="ru" sz="2800" b="0" i="0" dirty="0" smtClean="0">
                <a:solidFill>
                  <a:srgbClr val="002060"/>
                </a:solidFill>
              </a:rPr>
              <a:t>Медикаментозная терапия </a:t>
            </a:r>
            <a:r>
              <a:rPr lang="ru" sz="2800" b="0" i="0" dirty="0" smtClean="0">
                <a:solidFill>
                  <a:srgbClr val="002060"/>
                </a:solidFill>
              </a:rPr>
              <a:t>острой БНС </a:t>
            </a:r>
            <a:r>
              <a:rPr lang="ru" sz="2800" b="0" i="0" dirty="0" smtClean="0">
                <a:solidFill>
                  <a:srgbClr val="002060"/>
                </a:solidFill>
              </a:rPr>
              <a:t>может включать парацетамол, нсНПВС/коксибы, слабые опиоиды </a:t>
            </a:r>
            <a:r>
              <a:rPr lang="ru-RU" sz="2800" b="0" i="0" dirty="0" smtClean="0">
                <a:solidFill>
                  <a:srgbClr val="002060"/>
                </a:solidFill>
              </a:rPr>
              <a:t>и (</a:t>
            </a:r>
            <a:r>
              <a:rPr lang="ru-RU" sz="2800" b="0" i="0" dirty="0" smtClean="0">
                <a:solidFill>
                  <a:srgbClr val="002060"/>
                </a:solidFill>
              </a:rPr>
              <a:t>или) </a:t>
            </a:r>
            <a:r>
              <a:rPr lang="ru" sz="2800" b="0" i="0" dirty="0" smtClean="0">
                <a:solidFill>
                  <a:srgbClr val="002060"/>
                </a:solidFill>
              </a:rPr>
              <a:t>миорелаксанты</a:t>
            </a:r>
            <a:endParaRPr lang="ru" sz="2800" b="0" i="0" dirty="0" smtClean="0">
              <a:solidFill>
                <a:srgbClr val="002060"/>
              </a:solidFill>
            </a:endParaRPr>
          </a:p>
          <a:p>
            <a:pPr lvl="1"/>
            <a:r>
              <a:rPr lang="ru" sz="2400" b="0" i="0" dirty="0" smtClean="0">
                <a:solidFill>
                  <a:srgbClr val="002060"/>
                </a:solidFill>
              </a:rPr>
              <a:t>Возможно дополнительное применение α</a:t>
            </a:r>
            <a:r>
              <a:rPr lang="ru" sz="2400" b="0" i="0" baseline="-25000" dirty="0" smtClean="0">
                <a:solidFill>
                  <a:srgbClr val="002060"/>
                </a:solidFill>
              </a:rPr>
              <a:t>2</a:t>
            </a:r>
            <a:r>
              <a:rPr lang="ru" sz="2400" b="0" i="0" dirty="0" smtClean="0">
                <a:solidFill>
                  <a:srgbClr val="002060"/>
                </a:solidFill>
              </a:rPr>
              <a:t>δ лигандов или ТЦА при </a:t>
            </a:r>
            <a:r>
              <a:rPr lang="ru" sz="2400" b="0" i="0" dirty="0" smtClean="0">
                <a:solidFill>
                  <a:srgbClr val="002060"/>
                </a:solidFill>
              </a:rPr>
              <a:t>радикулопатии</a:t>
            </a:r>
            <a:endParaRPr lang="ru" sz="2400" b="0" i="0" dirty="0" smtClean="0">
              <a:solidFill>
                <a:srgbClr val="002060"/>
              </a:solidFill>
            </a:endParaRPr>
          </a:p>
          <a:p>
            <a:pPr marL="266700" indent="-250825"/>
            <a:r>
              <a:rPr lang="ru" sz="2800" b="0" i="0" dirty="0" smtClean="0">
                <a:solidFill>
                  <a:srgbClr val="002060"/>
                </a:solidFill>
              </a:rPr>
              <a:t>У пациентов с </a:t>
            </a:r>
            <a:r>
              <a:rPr lang="ru" sz="2800" b="0" i="0" dirty="0" smtClean="0">
                <a:solidFill>
                  <a:srgbClr val="002060"/>
                </a:solidFill>
              </a:rPr>
              <a:t>БНС </a:t>
            </a:r>
            <a:r>
              <a:rPr lang="ru" sz="2800" b="0" i="0" dirty="0" smtClean="0">
                <a:solidFill>
                  <a:srgbClr val="002060"/>
                </a:solidFill>
              </a:rPr>
              <a:t>длительной продолжительности следует оценивать наличие </a:t>
            </a:r>
            <a:r>
              <a:rPr lang="ru" sz="2800" b="0" i="0" dirty="0" smtClean="0">
                <a:solidFill>
                  <a:srgbClr val="002060"/>
                </a:solidFill>
              </a:rPr>
              <a:t>невропатической </a:t>
            </a:r>
            <a:r>
              <a:rPr lang="ru" sz="2800" b="0" i="0" dirty="0" smtClean="0">
                <a:solidFill>
                  <a:srgbClr val="002060"/>
                </a:solidFill>
              </a:rPr>
              <a:t>боли и центральной сенсибилизации/дисфункциональной боли</a:t>
            </a:r>
          </a:p>
          <a:p>
            <a:pPr lvl="1"/>
            <a:r>
              <a:rPr lang="ru" sz="2400" b="0" i="0" dirty="0" smtClean="0">
                <a:solidFill>
                  <a:srgbClr val="002060"/>
                </a:solidFill>
              </a:rPr>
              <a:t>Эти пациенты могут нуждаться в направлении к специалисту</a:t>
            </a:r>
          </a:p>
        </p:txBody>
      </p:sp>
      <p:sp>
        <p:nvSpPr>
          <p:cNvPr id="6"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52</a:t>
            </a:fld>
            <a:endParaRPr lang="en-CA" dirty="0"/>
          </a:p>
        </p:txBody>
      </p:sp>
      <p:sp>
        <p:nvSpPr>
          <p:cNvPr id="5" name="Rectangle 4"/>
          <p:cNvSpPr/>
          <p:nvPr/>
        </p:nvSpPr>
        <p:spPr>
          <a:xfrm>
            <a:off x="179512" y="6392224"/>
            <a:ext cx="8232968" cy="461665"/>
          </a:xfrm>
          <a:prstGeom prst="rect">
            <a:avLst/>
          </a:prstGeom>
        </p:spPr>
        <p:txBody>
          <a:bodyPr wrap="square">
            <a:spAutoFit/>
          </a:bodyPr>
          <a:lstStyle/>
          <a:p>
            <a:r>
              <a:rPr lang="ru" sz="1200" b="1" i="0" dirty="0" smtClean="0">
                <a:solidFill>
                  <a:srgbClr val="002060"/>
                </a:solidFill>
              </a:rPr>
              <a:t> Коксиб </a:t>
            </a:r>
            <a:r>
              <a:rPr lang="ru" sz="1200" b="1" i="0" dirty="0" smtClean="0">
                <a:solidFill>
                  <a:srgbClr val="002060"/>
                </a:solidFill>
              </a:rPr>
              <a:t>- ингибитор </a:t>
            </a:r>
            <a:r>
              <a:rPr lang="ru" sz="1200" b="1" i="0" dirty="0" smtClean="0">
                <a:solidFill>
                  <a:srgbClr val="002060"/>
                </a:solidFill>
              </a:rPr>
              <a:t>циклооксигеназы-2; нсНПВС </a:t>
            </a:r>
            <a:r>
              <a:rPr lang="ru" sz="1200" b="1" dirty="0" smtClean="0">
                <a:solidFill>
                  <a:srgbClr val="002060"/>
                </a:solidFill>
              </a:rPr>
              <a:t>- </a:t>
            </a:r>
            <a:r>
              <a:rPr lang="ru" sz="1200" b="1" i="0" dirty="0" smtClean="0">
                <a:solidFill>
                  <a:srgbClr val="002060"/>
                </a:solidFill>
              </a:rPr>
              <a:t>неселективные </a:t>
            </a:r>
            <a:r>
              <a:rPr lang="ru" sz="1200" b="1" i="0" dirty="0" smtClean="0">
                <a:solidFill>
                  <a:srgbClr val="002060"/>
                </a:solidFill>
              </a:rPr>
              <a:t>нестероидные противовоспалительные средства;  </a:t>
            </a:r>
            <a:r>
              <a:rPr lang="ru" sz="1200" b="1" i="0" dirty="0" smtClean="0">
                <a:solidFill>
                  <a:srgbClr val="002060"/>
                </a:solidFill>
              </a:rPr>
              <a:t>ТЦА - трициклический </a:t>
            </a:r>
            <a:r>
              <a:rPr lang="ru" sz="1200" b="1" i="0" dirty="0" smtClean="0">
                <a:solidFill>
                  <a:srgbClr val="002060"/>
                </a:solidFill>
              </a:rPr>
              <a:t>антидепрессант </a:t>
            </a:r>
          </a:p>
        </p:txBody>
      </p:sp>
    </p:spTree>
    <p:extLst>
      <p:ext uri="{BB962C8B-B14F-4D97-AF65-F5344CB8AC3E}">
        <p14:creationId xmlns:p14="http://schemas.microsoft.com/office/powerpoint/2010/main" xmlns="" val="101274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ru" sz="4000" b="0" i="0" dirty="0" smtClean="0">
                <a:solidFill>
                  <a:srgbClr val="002060"/>
                </a:solidFill>
              </a:rPr>
              <a:t>Вопрос для обсуждения</a:t>
            </a:r>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6</a:t>
            </a:fld>
            <a:endParaRPr lang="en-CA"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rcRect t="15112" b="14738"/>
          <a:stretch>
            <a:fillRect/>
          </a:stretch>
        </p:blipFill>
        <p:spPr bwMode="auto">
          <a:xfrm>
            <a:off x="1731963" y="1587500"/>
            <a:ext cx="5253037" cy="368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p:cNvSpPr/>
          <p:nvPr/>
        </p:nvSpPr>
        <p:spPr>
          <a:xfrm>
            <a:off x="1281113" y="2536825"/>
            <a:ext cx="6553200" cy="2016125"/>
          </a:xfrm>
          <a:prstGeom prst="roundRect">
            <a:avLst/>
          </a:prstGeom>
          <a:noFill/>
          <a:ln w="25400" cap="flat" cmpd="sng" algn="ctr">
            <a:noFill/>
            <a:prstDash val="solid"/>
          </a:ln>
          <a:effectLst/>
        </p:spPr>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0" algn="ctr" eaLnBrk="1" fontAlgn="base" hangingPunct="1">
              <a:lnSpc>
                <a:spcPct val="80000"/>
              </a:lnSpc>
              <a:spcBef>
                <a:spcPct val="0"/>
              </a:spcBef>
              <a:spcAft>
                <a:spcPct val="0"/>
              </a:spcAft>
              <a:defRPr/>
            </a:pPr>
            <a:r>
              <a:rPr lang="ru" sz="4000" b="1" cap="small" dirty="0" smtClean="0">
                <a:solidFill>
                  <a:srgbClr val="E96E09"/>
                </a:solidFill>
              </a:rPr>
              <a:t>с</a:t>
            </a:r>
            <a:r>
              <a:rPr lang="ru" sz="4000" b="1" i="0" cap="small" dirty="0" smtClean="0">
                <a:solidFill>
                  <a:srgbClr val="E96E09"/>
                </a:solidFill>
              </a:rPr>
              <a:t>колько больных, страдающих </a:t>
            </a:r>
            <a:r>
              <a:rPr lang="ru" sz="4000" b="1" cap="small" dirty="0" smtClean="0">
                <a:solidFill>
                  <a:srgbClr val="E96E09"/>
                </a:solidFill>
              </a:rPr>
              <a:t>Б</a:t>
            </a:r>
            <a:r>
              <a:rPr lang="ru" sz="4000" b="1" i="0" cap="small" dirty="0" smtClean="0">
                <a:solidFill>
                  <a:srgbClr val="E96E09"/>
                </a:solidFill>
              </a:rPr>
              <a:t>НС вы </a:t>
            </a:r>
            <a:r>
              <a:rPr lang="ru" sz="4000" b="1" i="0" cap="small" dirty="0" smtClean="0">
                <a:solidFill>
                  <a:srgbClr val="E96E09"/>
                </a:solidFill>
              </a:rPr>
              <a:t>видите в течение </a:t>
            </a:r>
            <a:r>
              <a:rPr lang="ru" sz="4000" b="1" i="0" cap="small" dirty="0" smtClean="0">
                <a:solidFill>
                  <a:srgbClr val="E96E09"/>
                </a:solidFill>
              </a:rPr>
              <a:t>недели</a:t>
            </a:r>
            <a:r>
              <a:rPr lang="ru" sz="4000" b="1" i="0" cap="small" dirty="0" smtClean="0">
                <a:solidFill>
                  <a:srgbClr val="E96E09"/>
                </a:solidFill>
              </a:rPr>
              <a:t>?</a:t>
            </a:r>
          </a:p>
        </p:txBody>
      </p:sp>
      <p:sp>
        <p:nvSpPr>
          <p:cNvPr id="10" name="Slide Number Placeholder 3"/>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mtClean="0"/>
              <a:t/>
            </a:r>
            <a:br>
              <a:rPr lang="en-CA" smtClean="0"/>
            </a:br>
            <a:fld id="{0818CAAA-595C-40BF-BDA9-176ED7A49E95}" type="slidenum">
              <a:rPr lang="en-CA" smtClean="0"/>
              <a:pPr/>
              <a:t>6</a:t>
            </a:fld>
            <a:endParaRPr lang="en-CA" dirty="0"/>
          </a:p>
        </p:txBody>
      </p:sp>
    </p:spTree>
    <p:extLst>
      <p:ext uri="{BB962C8B-B14F-4D97-AF65-F5344CB8AC3E}">
        <p14:creationId xmlns:p14="http://schemas.microsoft.com/office/powerpoint/2010/main" xmlns="" val="22381917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7</a:t>
            </a:fld>
            <a:endParaRPr lang="en-CA" dirty="0" smtClean="0">
              <a:solidFill>
                <a:srgbClr val="000000"/>
              </a:solidFill>
            </a:endParaRPr>
          </a:p>
        </p:txBody>
      </p:sp>
      <p:sp>
        <p:nvSpPr>
          <p:cNvPr id="3074" name="Rectangle 2"/>
          <p:cNvSpPr>
            <a:spLocks noGrp="1" noChangeArrowheads="1"/>
          </p:cNvSpPr>
          <p:nvPr>
            <p:ph type="title"/>
          </p:nvPr>
        </p:nvSpPr>
        <p:spPr/>
        <p:txBody>
          <a:bodyPr/>
          <a:lstStyle/>
          <a:p>
            <a:r>
              <a:rPr lang="ru" sz="4400" b="0" i="0" dirty="0" smtClean="0">
                <a:solidFill>
                  <a:srgbClr val="002060"/>
                </a:solidFill>
              </a:rPr>
              <a:t>Эпидемиология </a:t>
            </a:r>
            <a:r>
              <a:rPr lang="ru" sz="4400" b="0" i="0" dirty="0" smtClean="0">
                <a:solidFill>
                  <a:srgbClr val="002060"/>
                </a:solidFill>
              </a:rPr>
              <a:t>БНС</a:t>
            </a:r>
            <a:endParaRPr lang="ru" sz="4400" b="0" i="0" dirty="0" smtClean="0">
              <a:solidFill>
                <a:srgbClr val="002060"/>
              </a:solidFill>
            </a:endParaRPr>
          </a:p>
        </p:txBody>
      </p:sp>
      <p:sp>
        <p:nvSpPr>
          <p:cNvPr id="2" name="Content Placeholder 1"/>
          <p:cNvSpPr>
            <a:spLocks noGrp="1"/>
          </p:cNvSpPr>
          <p:nvPr>
            <p:ph sz="half" idx="1"/>
          </p:nvPr>
        </p:nvSpPr>
        <p:spPr>
          <a:xfrm>
            <a:off x="457200" y="1600200"/>
            <a:ext cx="8291264" cy="4525963"/>
          </a:xfrm>
        </p:spPr>
        <p:txBody>
          <a:bodyPr>
            <a:noAutofit/>
          </a:bodyPr>
          <a:lstStyle/>
          <a:p>
            <a:pPr marL="260350" indent="-260350">
              <a:spcBef>
                <a:spcPts val="0"/>
              </a:spcBef>
              <a:spcAft>
                <a:spcPts val="600"/>
              </a:spcAft>
            </a:pPr>
            <a:r>
              <a:rPr lang="ru" sz="2000" b="1" i="0" dirty="0" smtClean="0">
                <a:solidFill>
                  <a:srgbClr val="002060"/>
                </a:solidFill>
              </a:rPr>
              <a:t>&gt;80 % </a:t>
            </a:r>
            <a:r>
              <a:rPr lang="ru" sz="2000" b="0" i="0" dirty="0" smtClean="0">
                <a:solidFill>
                  <a:srgbClr val="002060"/>
                </a:solidFill>
              </a:rPr>
              <a:t>взрослых в определенный момент в жизни испытывали боль в пояснице</a:t>
            </a:r>
            <a:r>
              <a:rPr lang="ru" sz="2000" b="0" i="0" baseline="30000" dirty="0" smtClean="0">
                <a:solidFill>
                  <a:srgbClr val="002060"/>
                </a:solidFill>
              </a:rPr>
              <a:t>1</a:t>
            </a:r>
          </a:p>
          <a:p>
            <a:pPr marL="260350" indent="-260350">
              <a:spcBef>
                <a:spcPts val="0"/>
              </a:spcBef>
              <a:spcAft>
                <a:spcPts val="600"/>
              </a:spcAft>
            </a:pPr>
            <a:r>
              <a:rPr lang="ru" sz="2000" b="0" i="0" dirty="0" smtClean="0">
                <a:solidFill>
                  <a:srgbClr val="002060"/>
                </a:solidFill>
              </a:rPr>
              <a:t>Случаи заболевания наиболее часты среди людей в возрасте 20-30 лет</a:t>
            </a:r>
            <a:r>
              <a:rPr lang="ru" sz="2000" b="0" i="0" baseline="30000" dirty="0" smtClean="0">
                <a:solidFill>
                  <a:srgbClr val="002060"/>
                </a:solidFill>
              </a:rPr>
              <a:t>2 </a:t>
            </a:r>
            <a:r>
              <a:rPr lang="ru" sz="2000" b="0" i="0" dirty="0" smtClean="0">
                <a:solidFill>
                  <a:srgbClr val="002060"/>
                </a:solidFill>
              </a:rPr>
              <a:t> </a:t>
            </a:r>
          </a:p>
          <a:p>
            <a:pPr marL="260350" indent="-260350">
              <a:spcBef>
                <a:spcPts val="0"/>
              </a:spcBef>
              <a:spcAft>
                <a:spcPts val="600"/>
              </a:spcAft>
            </a:pPr>
            <a:r>
              <a:rPr lang="ru" sz="2000" b="0" i="0" dirty="0" smtClean="0">
                <a:solidFill>
                  <a:srgbClr val="002060"/>
                </a:solidFill>
              </a:rPr>
              <a:t>Общая распространенность увеличивается с возрастом до </a:t>
            </a:r>
            <a:r>
              <a:rPr lang="es" sz="2000" dirty="0" smtClean="0"/>
              <a:t/>
            </a:r>
            <a:br>
              <a:rPr lang="es" sz="2000" dirty="0" smtClean="0"/>
            </a:br>
            <a:r>
              <a:rPr lang="ru" sz="2000" b="0" i="0" dirty="0" smtClean="0">
                <a:solidFill>
                  <a:srgbClr val="002060"/>
                </a:solidFill>
              </a:rPr>
              <a:t>60–65 лет</a:t>
            </a:r>
            <a:r>
              <a:rPr lang="ru" sz="2000" b="0" i="0" baseline="30000" dirty="0" smtClean="0">
                <a:solidFill>
                  <a:srgbClr val="002060"/>
                </a:solidFill>
              </a:rPr>
              <a:t>2 </a:t>
            </a:r>
          </a:p>
          <a:p>
            <a:pPr marL="260350" indent="-260350">
              <a:spcBef>
                <a:spcPts val="0"/>
              </a:spcBef>
              <a:spcAft>
                <a:spcPts val="600"/>
              </a:spcAft>
            </a:pPr>
            <a:r>
              <a:rPr lang="ru" sz="2000" b="0" i="0" dirty="0" smtClean="0">
                <a:solidFill>
                  <a:srgbClr val="002060"/>
                </a:solidFill>
              </a:rPr>
              <a:t>Мужчины и женщины страдают </a:t>
            </a:r>
            <a:r>
              <a:rPr lang="ru" sz="2000" b="0" i="0" dirty="0" smtClean="0">
                <a:solidFill>
                  <a:srgbClr val="002060"/>
                </a:solidFill>
              </a:rPr>
              <a:t>БНС в </a:t>
            </a:r>
            <a:r>
              <a:rPr lang="ru" sz="2000" b="0" i="0" dirty="0" smtClean="0">
                <a:solidFill>
                  <a:srgbClr val="002060"/>
                </a:solidFill>
              </a:rPr>
              <a:t>равной степени</a:t>
            </a:r>
            <a:r>
              <a:rPr lang="ru" sz="2000" b="0" i="0" baseline="30000" dirty="0" smtClean="0">
                <a:solidFill>
                  <a:srgbClr val="002060"/>
                </a:solidFill>
              </a:rPr>
              <a:t>3</a:t>
            </a:r>
          </a:p>
          <a:p>
            <a:pPr marL="260350" indent="-260350">
              <a:spcBef>
                <a:spcPts val="0"/>
              </a:spcBef>
              <a:spcAft>
                <a:spcPts val="600"/>
              </a:spcAft>
            </a:pPr>
            <a:r>
              <a:rPr lang="ru" sz="2000" b="1" i="0" dirty="0" smtClean="0">
                <a:solidFill>
                  <a:srgbClr val="002060"/>
                </a:solidFill>
              </a:rPr>
              <a:t>5</a:t>
            </a:r>
            <a:r>
              <a:rPr lang="ru" sz="2000" b="1" i="0" baseline="30000" dirty="0" smtClean="0">
                <a:solidFill>
                  <a:srgbClr val="002060"/>
                </a:solidFill>
              </a:rPr>
              <a:t>я</a:t>
            </a:r>
            <a:r>
              <a:rPr lang="ru" sz="2000" b="1" i="0" dirty="0" smtClean="0">
                <a:solidFill>
                  <a:srgbClr val="002060"/>
                </a:solidFill>
              </a:rPr>
              <a:t> </a:t>
            </a:r>
            <a:r>
              <a:rPr lang="ru" sz="2000" b="0" i="0" dirty="0" smtClean="0">
                <a:solidFill>
                  <a:srgbClr val="002060"/>
                </a:solidFill>
              </a:rPr>
              <a:t>ведущая причина для посещения </a:t>
            </a:r>
            <a:r>
              <a:rPr lang="ru" sz="2000" b="0" i="0" dirty="0" smtClean="0">
                <a:solidFill>
                  <a:srgbClr val="002060"/>
                </a:solidFill>
              </a:rPr>
              <a:t>врача</a:t>
            </a:r>
            <a:r>
              <a:rPr lang="ru" sz="2000" b="0" i="0" baseline="30000" dirty="0" smtClean="0">
                <a:solidFill>
                  <a:srgbClr val="002060"/>
                </a:solidFill>
              </a:rPr>
              <a:t>4</a:t>
            </a:r>
            <a:endParaRPr lang="ru" sz="2000" b="0" i="0" baseline="30000" dirty="0" smtClean="0">
              <a:solidFill>
                <a:srgbClr val="002060"/>
              </a:solidFill>
            </a:endParaRPr>
          </a:p>
          <a:p>
            <a:pPr marL="260350" indent="-260350">
              <a:spcBef>
                <a:spcPts val="0"/>
              </a:spcBef>
              <a:spcAft>
                <a:spcPts val="600"/>
              </a:spcAft>
            </a:pPr>
            <a:r>
              <a:rPr lang="ru" sz="2000" b="1" i="0" dirty="0" smtClean="0">
                <a:solidFill>
                  <a:srgbClr val="002060"/>
                </a:solidFill>
              </a:rPr>
              <a:t>2</a:t>
            </a:r>
            <a:r>
              <a:rPr lang="ru" sz="2000" b="1" i="0" baseline="30000" dirty="0" smtClean="0">
                <a:solidFill>
                  <a:srgbClr val="002060"/>
                </a:solidFill>
              </a:rPr>
              <a:t>я</a:t>
            </a:r>
            <a:r>
              <a:rPr lang="ru" sz="2000" b="1" i="0" dirty="0" smtClean="0">
                <a:solidFill>
                  <a:srgbClr val="002060"/>
                </a:solidFill>
              </a:rPr>
              <a:t> </a:t>
            </a:r>
            <a:r>
              <a:rPr lang="ru" sz="2000" b="0" i="0" dirty="0" smtClean="0">
                <a:solidFill>
                  <a:srgbClr val="002060"/>
                </a:solidFill>
              </a:rPr>
              <a:t>наиболее распространенная причина (после респираторных болезней) для вызова врача</a:t>
            </a:r>
            <a:r>
              <a:rPr lang="ru" sz="2000" b="0" i="0" baseline="30000" dirty="0" smtClean="0">
                <a:solidFill>
                  <a:srgbClr val="002060"/>
                </a:solidFill>
              </a:rPr>
              <a:t>4</a:t>
            </a:r>
          </a:p>
          <a:p>
            <a:pPr marL="260350" indent="-260350">
              <a:spcBef>
                <a:spcPts val="0"/>
              </a:spcBef>
              <a:spcAft>
                <a:spcPts val="600"/>
              </a:spcAft>
            </a:pPr>
            <a:r>
              <a:rPr lang="ru" sz="2000" b="0" i="0" dirty="0" smtClean="0"/>
              <a:t> Наиболее распространенная причина нетрудоспособности, связанной с </a:t>
            </a:r>
            <a:r>
              <a:rPr lang="ru" sz="2000" dirty="0" smtClean="0"/>
              <a:t>профессиональной деятельностью</a:t>
            </a:r>
            <a:r>
              <a:rPr lang="ru" sz="2000" b="1" i="0" baseline="30000" dirty="0" smtClean="0">
                <a:solidFill>
                  <a:srgbClr val="002060"/>
                </a:solidFill>
              </a:rPr>
              <a:t>5</a:t>
            </a:r>
            <a:endParaRPr lang="ru" sz="2000" b="1" i="0" baseline="30000" dirty="0" smtClean="0">
              <a:solidFill>
                <a:srgbClr val="002060"/>
              </a:solidFill>
            </a:endParaRPr>
          </a:p>
          <a:p>
            <a:pPr>
              <a:spcBef>
                <a:spcPts val="0"/>
              </a:spcBef>
              <a:spcAft>
                <a:spcPts val="600"/>
              </a:spcAft>
              <a:buNone/>
            </a:pPr>
            <a:endParaRPr lang="en-CA" sz="2000" dirty="0"/>
          </a:p>
        </p:txBody>
      </p:sp>
      <p:sp>
        <p:nvSpPr>
          <p:cNvPr id="4" name="Marcador de número de diapositiva 1"/>
          <p:cNvSpPr txBox="1">
            <a:spLocks/>
          </p:cNvSpPr>
          <p:nvPr/>
        </p:nvSpPr>
        <p:spPr bwMode="auto">
          <a:xfrm>
            <a:off x="190548" y="6385590"/>
            <a:ext cx="8125868" cy="461665"/>
          </a:xfrm>
          <a:prstGeom prst="rect">
            <a:avLst/>
          </a:prstGeom>
          <a:noFill/>
          <a:ln w="9525">
            <a:noFill/>
            <a:miter lim="800000"/>
            <a:headEnd/>
            <a:tailEnd/>
          </a:ln>
        </p:spPr>
        <p:txBody>
          <a:bodyPr wrap="square" lIns="0" tIns="0" rIns="0" bIns="0" anchor="b" anchorCtr="0">
            <a:spAutoFit/>
          </a:bodyPr>
          <a:lstStyle/>
          <a:p>
            <a:pPr>
              <a:buClr>
                <a:srgbClr val="C03932"/>
              </a:buClr>
            </a:pPr>
            <a:r>
              <a:rPr lang="ru" sz="1000" b="0" i="0" dirty="0" smtClean="0">
                <a:solidFill>
                  <a:srgbClr val="002060"/>
                </a:solidFill>
              </a:rPr>
              <a:t>1. Walker BF. </a:t>
            </a:r>
            <a:r>
              <a:rPr lang="ru" sz="1000" b="0" i="1" dirty="0" smtClean="0">
                <a:solidFill>
                  <a:srgbClr val="002060"/>
                </a:solidFill>
              </a:rPr>
              <a:t>J Spinal Disord</a:t>
            </a:r>
            <a:r>
              <a:rPr lang="ru" sz="1000" b="0" i="0" dirty="0" smtClean="0">
                <a:solidFill>
                  <a:srgbClr val="002060"/>
                </a:solidFill>
              </a:rPr>
              <a:t> 2000; 13(3):205-17; 2. Hoy D </a:t>
            </a:r>
            <a:r>
              <a:rPr lang="ru" sz="1000" b="0" i="1" dirty="0" smtClean="0">
                <a:solidFill>
                  <a:srgbClr val="002060"/>
                </a:solidFill>
              </a:rPr>
              <a:t>et al. Best Pract Res Clin Rheumatol</a:t>
            </a:r>
            <a:r>
              <a:rPr lang="ru" sz="1000" b="0" i="0" dirty="0" smtClean="0">
                <a:solidFill>
                  <a:srgbClr val="002060"/>
                </a:solidFill>
              </a:rPr>
              <a:t> 2010; 24(6):769-813;</a:t>
            </a:r>
            <a:r>
              <a:rPr lang="es" sz="1000" dirty="0" smtClean="0"/>
              <a:t/>
            </a:r>
            <a:br>
              <a:rPr lang="es" sz="1000" dirty="0" smtClean="0"/>
            </a:br>
            <a:r>
              <a:rPr lang="ru" sz="1000" b="0" i="0" dirty="0" smtClean="0">
                <a:solidFill>
                  <a:srgbClr val="002060"/>
                </a:solidFill>
              </a:rPr>
              <a:t>3. Bassols A </a:t>
            </a:r>
            <a:r>
              <a:rPr lang="ru" sz="1000" b="0" i="1" dirty="0" smtClean="0">
                <a:solidFill>
                  <a:srgbClr val="002060"/>
                </a:solidFill>
              </a:rPr>
              <a:t>et al. Gac Sanit </a:t>
            </a:r>
            <a:r>
              <a:rPr lang="ru" sz="1000" b="0" i="0" dirty="0" smtClean="0">
                <a:solidFill>
                  <a:srgbClr val="002060"/>
                </a:solidFill>
              </a:rPr>
              <a:t>2003; 17(2):97-107; 4. Hart LG </a:t>
            </a:r>
            <a:r>
              <a:rPr lang="ru" sz="1000" b="0" i="1" dirty="0" smtClean="0">
                <a:solidFill>
                  <a:srgbClr val="002060"/>
                </a:solidFill>
              </a:rPr>
              <a:t>et al. Spine (Phila PA 1976) </a:t>
            </a:r>
            <a:r>
              <a:rPr lang="ru" sz="1000" b="0" i="0" dirty="0" smtClean="0">
                <a:solidFill>
                  <a:srgbClr val="002060"/>
                </a:solidFill>
              </a:rPr>
              <a:t>1995; 20(1):11-9; 5. National Institutes of Health. </a:t>
            </a:r>
            <a:r>
              <a:rPr lang="es" sz="1000" dirty="0" smtClean="0"/>
              <a:t/>
            </a:r>
            <a:br>
              <a:rPr lang="es" sz="1000" dirty="0" smtClean="0"/>
            </a:br>
            <a:r>
              <a:rPr lang="ru" sz="1000" b="0" i="1" dirty="0" smtClean="0">
                <a:solidFill>
                  <a:srgbClr val="002060"/>
                </a:solidFill>
              </a:rPr>
              <a:t>Low Back Pain Fact Sheet. </a:t>
            </a:r>
            <a:r>
              <a:rPr lang="ru" sz="1000" b="0" i="0" dirty="0" smtClean="0">
                <a:solidFill>
                  <a:srgbClr val="002060"/>
                </a:solidFill>
              </a:rPr>
              <a:t>Available at: </a:t>
            </a:r>
            <a:r>
              <a:rPr lang="ru" sz="1000" b="0" i="0" dirty="0" smtClean="0">
                <a:solidFill>
                  <a:srgbClr val="002060"/>
                </a:solidFill>
                <a:hlinkClick r:id="rId3"/>
              </a:rPr>
              <a:t>http://www.ninds.nih.gov/disorders/backpain/detail_backpain.htm</a:t>
            </a:r>
            <a:r>
              <a:rPr lang="ru" sz="1000" b="0" i="0" dirty="0" smtClean="0">
                <a:solidFill>
                  <a:srgbClr val="002060"/>
                </a:solidFill>
              </a:rPr>
              <a:t>. Accessed: July 22, 2013.</a:t>
            </a:r>
          </a:p>
        </p:txBody>
      </p:sp>
    </p:spTree>
    <p:extLst>
      <p:ext uri="{BB962C8B-B14F-4D97-AF65-F5344CB8AC3E}">
        <p14:creationId xmlns:p14="http://schemas.microsoft.com/office/powerpoint/2010/main" xmlns="" val="44318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 sz="4400" b="0" i="0" dirty="0" smtClean="0">
                <a:solidFill>
                  <a:srgbClr val="002060"/>
                </a:solidFill>
              </a:rPr>
              <a:t>Медиана распространенности </a:t>
            </a:r>
            <a:r>
              <a:rPr lang="ru" sz="4400" b="0" i="0" dirty="0" smtClean="0">
                <a:solidFill>
                  <a:srgbClr val="002060"/>
                </a:solidFill>
              </a:rPr>
              <a:t>БНС</a:t>
            </a:r>
            <a:endParaRPr lang="ru" sz="4400" b="0" i="0" dirty="0" smtClean="0">
              <a:solidFill>
                <a:srgbClr val="002060"/>
              </a:solidFill>
            </a:endParaRPr>
          </a:p>
        </p:txBody>
      </p:sp>
      <p:sp>
        <p:nvSpPr>
          <p:cNvPr id="5" name="Marcador de número de diapositiva 1"/>
          <p:cNvSpPr txBox="1">
            <a:spLocks/>
          </p:cNvSpPr>
          <p:nvPr/>
        </p:nvSpPr>
        <p:spPr bwMode="auto">
          <a:xfrm>
            <a:off x="107504" y="6426063"/>
            <a:ext cx="6696744" cy="353943"/>
          </a:xfrm>
          <a:prstGeom prst="rect">
            <a:avLst/>
          </a:prstGeom>
          <a:noFill/>
          <a:ln w="9525">
            <a:noFill/>
            <a:miter lim="800000"/>
            <a:headEnd/>
            <a:tailEnd/>
          </a:ln>
        </p:spPr>
        <p:txBody>
          <a:bodyPr wrap="square" lIns="0" tIns="0" rIns="0" bIns="0" anchor="b" anchorCtr="0">
            <a:spAutoFit/>
          </a:bodyPr>
          <a:lstStyle/>
          <a:p>
            <a:pPr>
              <a:buClr>
                <a:srgbClr val="C03932"/>
              </a:buClr>
            </a:pPr>
            <a:r>
              <a:rPr lang="ru" sz="1200" b="1" i="0" dirty="0" smtClean="0">
                <a:solidFill>
                  <a:srgbClr val="002060"/>
                </a:solidFill>
              </a:rPr>
              <a:t>Погрешности представляют </a:t>
            </a:r>
            <a:r>
              <a:rPr lang="ru" sz="1200" b="1" i="0" dirty="0" smtClean="0">
                <a:solidFill>
                  <a:srgbClr val="002060"/>
                </a:solidFill>
              </a:rPr>
              <a:t> среднеквадратичное отклонение</a:t>
            </a:r>
            <a:r>
              <a:rPr lang="ru" sz="1200" b="1" i="0" dirty="0" smtClean="0">
                <a:solidFill>
                  <a:srgbClr val="002060"/>
                </a:solidFill>
              </a:rPr>
              <a:t>.</a:t>
            </a:r>
          </a:p>
          <a:p>
            <a:pPr>
              <a:buClr>
                <a:srgbClr val="C03932"/>
              </a:buClr>
            </a:pPr>
            <a:r>
              <a:rPr lang="ru" sz="1100" b="0" i="0" dirty="0" smtClean="0">
                <a:solidFill>
                  <a:srgbClr val="002060"/>
                </a:solidFill>
              </a:rPr>
              <a:t>Hoy D </a:t>
            </a:r>
            <a:r>
              <a:rPr lang="ru" sz="1100" b="0" i="1" dirty="0" smtClean="0">
                <a:solidFill>
                  <a:srgbClr val="002060"/>
                </a:solidFill>
              </a:rPr>
              <a:t>et al. Arthritis Rheum</a:t>
            </a:r>
            <a:r>
              <a:rPr lang="ru" sz="1100" b="0" i="0" dirty="0" smtClean="0">
                <a:solidFill>
                  <a:srgbClr val="002060"/>
                </a:solidFill>
              </a:rPr>
              <a:t> 2012; 64(6):2028-37.</a:t>
            </a:r>
          </a:p>
        </p:txBody>
      </p:sp>
      <p:graphicFrame>
        <p:nvGraphicFramePr>
          <p:cNvPr id="6" name="Chart 5"/>
          <p:cNvGraphicFramePr>
            <a:graphicFrameLocks/>
          </p:cNvGraphicFramePr>
          <p:nvPr>
            <p:extLst>
              <p:ext uri="{D42A27DB-BD31-4B8C-83A1-F6EECF244321}">
                <p14:modId xmlns:p14="http://schemas.microsoft.com/office/powerpoint/2010/main" xmlns="" val="2855073688"/>
              </p:ext>
            </p:extLst>
          </p:nvPr>
        </p:nvGraphicFramePr>
        <p:xfrm>
          <a:off x="971600" y="1719417"/>
          <a:ext cx="712879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76053" y="5309573"/>
            <a:ext cx="6654602" cy="338554"/>
          </a:xfrm>
          <a:prstGeom prst="rect">
            <a:avLst/>
          </a:prstGeom>
          <a:solidFill>
            <a:schemeClr val="bg1"/>
          </a:solidFill>
        </p:spPr>
        <p:txBody>
          <a:bodyPr wrap="square" rtlCol="0">
            <a:spAutoFit/>
          </a:bodyPr>
          <a:lstStyle/>
          <a:p>
            <a:r>
              <a:rPr lang="ru-RU" sz="1600" b="1" dirty="0" smtClean="0">
                <a:solidFill>
                  <a:srgbClr val="FF0000"/>
                </a:solidFill>
              </a:rPr>
              <a:t>Единовременно</a:t>
            </a:r>
            <a:r>
              <a:rPr lang="ru-RU" sz="1600" b="1" dirty="0" smtClean="0">
                <a:solidFill>
                  <a:srgbClr val="FF0000"/>
                </a:solidFill>
              </a:rPr>
              <a:t>          </a:t>
            </a:r>
            <a:r>
              <a:rPr lang="ru" sz="1600" b="1" dirty="0" smtClean="0">
                <a:solidFill>
                  <a:srgbClr val="FF0000"/>
                </a:solidFill>
              </a:rPr>
              <a:t>1 месяц                1 год            </a:t>
            </a:r>
            <a:r>
              <a:rPr lang="ru" sz="1600" b="1" dirty="0" smtClean="0">
                <a:solidFill>
                  <a:srgbClr val="FF0000"/>
                </a:solidFill>
              </a:rPr>
              <a:t>На протчжении жизни</a:t>
            </a:r>
            <a:endParaRPr lang="ru-RU" sz="1600" b="1" dirty="0">
              <a:solidFill>
                <a:srgbClr val="FF0000"/>
              </a:solidFill>
            </a:endParaRPr>
          </a:p>
        </p:txBody>
      </p:sp>
    </p:spTree>
    <p:extLst>
      <p:ext uri="{BB962C8B-B14F-4D97-AF65-F5344CB8AC3E}">
        <p14:creationId xmlns:p14="http://schemas.microsoft.com/office/powerpoint/2010/main" xmlns="" val="1772762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716" y="146302"/>
            <a:ext cx="8630652" cy="1143000"/>
          </a:xfrm>
        </p:spPr>
        <p:txBody>
          <a:bodyPr>
            <a:noAutofit/>
          </a:bodyPr>
          <a:lstStyle/>
          <a:p>
            <a:r>
              <a:rPr lang="ru" sz="2800" b="0" i="0" dirty="0" smtClean="0">
                <a:solidFill>
                  <a:srgbClr val="002060"/>
                </a:solidFill>
              </a:rPr>
              <a:t>Нижняя часть спины является наиболее распространенным местом </a:t>
            </a:r>
            <a:r>
              <a:rPr lang="ru" sz="2800" b="0" i="0" dirty="0" smtClean="0">
                <a:solidFill>
                  <a:srgbClr val="002060"/>
                </a:solidFill>
              </a:rPr>
              <a:t>локализации хронической </a:t>
            </a:r>
            <a:r>
              <a:rPr lang="ru" sz="2800" b="0" i="0" dirty="0" smtClean="0">
                <a:solidFill>
                  <a:srgbClr val="002060"/>
                </a:solidFill>
              </a:rPr>
              <a:t>боли, не связанной с </a:t>
            </a:r>
            <a:r>
              <a:rPr lang="ru" sz="2800" b="0" i="0" dirty="0" smtClean="0">
                <a:solidFill>
                  <a:srgbClr val="002060"/>
                </a:solidFill>
              </a:rPr>
              <a:t>онкологическим </a:t>
            </a:r>
            <a:r>
              <a:rPr lang="ru" sz="2800" b="0" i="0" dirty="0" smtClean="0">
                <a:solidFill>
                  <a:srgbClr val="002060"/>
                </a:solidFill>
              </a:rPr>
              <a:t>заболеванием</a:t>
            </a:r>
          </a:p>
        </p:txBody>
      </p:sp>
      <p:sp>
        <p:nvSpPr>
          <p:cNvPr id="12" name="Marcador de número de diapositiva 1"/>
          <p:cNvSpPr txBox="1">
            <a:spLocks/>
          </p:cNvSpPr>
          <p:nvPr/>
        </p:nvSpPr>
        <p:spPr bwMode="auto">
          <a:xfrm>
            <a:off x="179512" y="6412415"/>
            <a:ext cx="6696744" cy="353943"/>
          </a:xfrm>
          <a:prstGeom prst="rect">
            <a:avLst/>
          </a:prstGeom>
          <a:noFill/>
          <a:ln w="9525">
            <a:noFill/>
            <a:miter lim="800000"/>
            <a:headEnd/>
            <a:tailEnd/>
          </a:ln>
        </p:spPr>
        <p:txBody>
          <a:bodyPr wrap="square" lIns="0" tIns="0" rIns="0" bIns="0" anchor="b" anchorCtr="0">
            <a:spAutoFit/>
          </a:bodyPr>
          <a:lstStyle/>
          <a:p>
            <a:pPr>
              <a:buClr>
                <a:srgbClr val="C03932"/>
              </a:buClr>
            </a:pPr>
            <a:r>
              <a:rPr lang="ru" sz="1200" b="1" i="0" dirty="0" smtClean="0">
                <a:solidFill>
                  <a:srgbClr val="002060"/>
                </a:solidFill>
              </a:rPr>
              <a:t>*</a:t>
            </a:r>
            <a:r>
              <a:rPr lang="ru" sz="1200" b="1" dirty="0" smtClean="0">
                <a:solidFill>
                  <a:srgbClr val="002060"/>
                </a:solidFill>
              </a:rPr>
              <a:t>По данным медицинских </a:t>
            </a:r>
            <a:r>
              <a:rPr lang="ru" sz="1200" b="1" i="0" dirty="0" smtClean="0">
                <a:solidFill>
                  <a:srgbClr val="002060"/>
                </a:solidFill>
              </a:rPr>
              <a:t>исследований</a:t>
            </a:r>
            <a:endParaRPr lang="ru" sz="1200" b="1" i="0" dirty="0" smtClean="0">
              <a:solidFill>
                <a:srgbClr val="002060"/>
              </a:solidFill>
            </a:endParaRPr>
          </a:p>
          <a:p>
            <a:pPr>
              <a:buClr>
                <a:srgbClr val="C03932"/>
              </a:buClr>
            </a:pPr>
            <a:r>
              <a:rPr lang="ru" sz="1100" b="0" i="0" dirty="0" smtClean="0">
                <a:solidFill>
                  <a:srgbClr val="002060"/>
                </a:solidFill>
              </a:rPr>
              <a:t>Boulanger A </a:t>
            </a:r>
            <a:r>
              <a:rPr lang="ru" sz="1100" b="0" i="1" dirty="0" smtClean="0">
                <a:solidFill>
                  <a:srgbClr val="002060"/>
                </a:solidFill>
              </a:rPr>
              <a:t>et al. Pain Res Manage </a:t>
            </a:r>
            <a:r>
              <a:rPr lang="ru" sz="1100" b="0" i="0" dirty="0" smtClean="0">
                <a:solidFill>
                  <a:srgbClr val="002060"/>
                </a:solidFill>
              </a:rPr>
              <a:t>2007; 12(1):39-47.</a:t>
            </a:r>
          </a:p>
        </p:txBody>
      </p:sp>
      <p:graphicFrame>
        <p:nvGraphicFramePr>
          <p:cNvPr id="14" name="Chart 13"/>
          <p:cNvGraphicFramePr/>
          <p:nvPr>
            <p:extLst>
              <p:ext uri="{D42A27DB-BD31-4B8C-83A1-F6EECF244321}">
                <p14:modId xmlns:p14="http://schemas.microsoft.com/office/powerpoint/2010/main" xmlns="" val="2346999660"/>
              </p:ext>
            </p:extLst>
          </p:nvPr>
        </p:nvGraphicFramePr>
        <p:xfrm>
          <a:off x="285856" y="1507040"/>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9</a:t>
            </a:fld>
            <a:endParaRPr lang="en-CA" dirty="0" smtClean="0">
              <a:solidFill>
                <a:srgbClr val="000000"/>
              </a:solidFill>
            </a:endParaRPr>
          </a:p>
        </p:txBody>
      </p:sp>
      <p:sp>
        <p:nvSpPr>
          <p:cNvPr id="2" name="Rectangle 1"/>
          <p:cNvSpPr/>
          <p:nvPr/>
        </p:nvSpPr>
        <p:spPr>
          <a:xfrm>
            <a:off x="160791" y="1628800"/>
            <a:ext cx="8892480" cy="384721"/>
          </a:xfrm>
          <a:prstGeom prst="rect">
            <a:avLst/>
          </a:prstGeom>
        </p:spPr>
        <p:txBody>
          <a:bodyPr wrap="square">
            <a:spAutoFit/>
          </a:bodyPr>
          <a:lstStyle/>
          <a:p>
            <a:pPr algn="ctr">
              <a:defRPr sz="1920" b="1" i="0" u="none" strike="noStrike" kern="1200" baseline="0">
                <a:solidFill>
                  <a:prstClr val="black"/>
                </a:solidFill>
                <a:latin typeface="+mn-lt"/>
                <a:ea typeface="+mn-ea"/>
                <a:cs typeface="+mn-cs"/>
              </a:defRPr>
            </a:pPr>
            <a:r>
              <a:rPr lang="ru" sz="1900" b="1" i="0" dirty="0" smtClean="0">
                <a:solidFill>
                  <a:srgbClr val="002060"/>
                </a:solidFill>
              </a:rPr>
              <a:t>Процент </a:t>
            </a:r>
            <a:r>
              <a:rPr lang="ru" sz="1900" b="1" i="0" dirty="0" smtClean="0">
                <a:solidFill>
                  <a:srgbClr val="002060"/>
                </a:solidFill>
              </a:rPr>
              <a:t>пациентов </a:t>
            </a:r>
            <a:r>
              <a:rPr lang="ru" sz="1900" b="1" i="0" dirty="0" smtClean="0">
                <a:solidFill>
                  <a:srgbClr val="002060"/>
                </a:solidFill>
              </a:rPr>
              <a:t>с хронической </a:t>
            </a:r>
            <a:r>
              <a:rPr lang="ru" sz="1900" b="1" i="0" dirty="0" smtClean="0">
                <a:solidFill>
                  <a:srgbClr val="002060"/>
                </a:solidFill>
              </a:rPr>
              <a:t>болью в </a:t>
            </a:r>
            <a:r>
              <a:rPr lang="ru" sz="1900" b="1" i="0" dirty="0" smtClean="0">
                <a:solidFill>
                  <a:srgbClr val="002060"/>
                </a:solidFill>
              </a:rPr>
              <a:t>разных </a:t>
            </a:r>
            <a:r>
              <a:rPr lang="ru" sz="1900" b="1" dirty="0" smtClean="0">
                <a:solidFill>
                  <a:srgbClr val="002060"/>
                </a:solidFill>
              </a:rPr>
              <a:t>частях</a:t>
            </a:r>
            <a:r>
              <a:rPr lang="ru" sz="1900" b="1" i="0" dirty="0" smtClean="0">
                <a:solidFill>
                  <a:srgbClr val="002060"/>
                </a:solidFill>
              </a:rPr>
              <a:t> </a:t>
            </a:r>
            <a:r>
              <a:rPr lang="ru" sz="1900" b="1" i="0" dirty="0" smtClean="0">
                <a:solidFill>
                  <a:srgbClr val="002060"/>
                </a:solidFill>
              </a:rPr>
              <a:t>тела*</a:t>
            </a:r>
          </a:p>
        </p:txBody>
      </p:sp>
      <p:sp>
        <p:nvSpPr>
          <p:cNvPr id="7" name="TextBox 6"/>
          <p:cNvSpPr txBox="1"/>
          <p:nvPr/>
        </p:nvSpPr>
        <p:spPr>
          <a:xfrm>
            <a:off x="1482802" y="5746432"/>
            <a:ext cx="7028614" cy="369332"/>
          </a:xfrm>
          <a:prstGeom prst="rect">
            <a:avLst/>
          </a:prstGeom>
          <a:solidFill>
            <a:schemeClr val="bg1"/>
          </a:solidFill>
        </p:spPr>
        <p:txBody>
          <a:bodyPr wrap="square" rtlCol="0">
            <a:spAutoFit/>
          </a:bodyPr>
          <a:lstStyle/>
          <a:p>
            <a:r>
              <a:rPr lang="ru-RU" b="1" dirty="0" smtClean="0">
                <a:solidFill>
                  <a:srgbClr val="FF0000"/>
                </a:solidFill>
              </a:rPr>
              <a:t>Спина            </a:t>
            </a:r>
            <a:r>
              <a:rPr lang="ru-RU" b="1" dirty="0" smtClean="0">
                <a:solidFill>
                  <a:srgbClr val="FF0000"/>
                </a:solidFill>
              </a:rPr>
              <a:t>Колено          </a:t>
            </a:r>
            <a:r>
              <a:rPr lang="ru-RU" b="1" dirty="0" smtClean="0">
                <a:solidFill>
                  <a:srgbClr val="FF0000"/>
                </a:solidFill>
              </a:rPr>
              <a:t>Шея               Голова          </a:t>
            </a:r>
            <a:r>
              <a:rPr lang="ru-RU" b="1" dirty="0" smtClean="0">
                <a:solidFill>
                  <a:srgbClr val="FF0000"/>
                </a:solidFill>
              </a:rPr>
              <a:t>Бедро           Плечо</a:t>
            </a:r>
            <a:endParaRPr lang="ru-RU" b="1" dirty="0">
              <a:solidFill>
                <a:srgbClr val="FF0000"/>
              </a:solidFill>
            </a:endParaRPr>
          </a:p>
        </p:txBody>
      </p:sp>
    </p:spTree>
    <p:extLst>
      <p:ext uri="{BB962C8B-B14F-4D97-AF65-F5344CB8AC3E}">
        <p14:creationId xmlns:p14="http://schemas.microsoft.com/office/powerpoint/2010/main" xmlns="" val="38807452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PFLY1301_3">
  <a:themeElements>
    <a:clrScheme name="Custom 85">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9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6003</TotalTime>
  <Words>9811</Words>
  <Application>Microsoft Office PowerPoint</Application>
  <PresentationFormat>Экран (4:3)</PresentationFormat>
  <Paragraphs>1106</Paragraphs>
  <Slides>52</Slides>
  <Notes>52</Notes>
  <HiddenSlides>0</HiddenSlides>
  <MMClips>0</MMClips>
  <ScaleCrop>false</ScaleCrop>
  <HeadingPairs>
    <vt:vector size="6" baseType="variant">
      <vt:variant>
        <vt:lpstr>Тема</vt:lpstr>
      </vt:variant>
      <vt:variant>
        <vt:i4>6</vt:i4>
      </vt:variant>
      <vt:variant>
        <vt:lpstr>Внедренные серверы OLE</vt:lpstr>
      </vt:variant>
      <vt:variant>
        <vt:i4>1</vt:i4>
      </vt:variant>
      <vt:variant>
        <vt:lpstr>Заголовки слайдов</vt:lpstr>
      </vt:variant>
      <vt:variant>
        <vt:i4>52</vt:i4>
      </vt:variant>
    </vt:vector>
  </HeadingPairs>
  <TitlesOfParts>
    <vt:vector size="59" baseType="lpstr">
      <vt:lpstr>GPFLY1301_3</vt:lpstr>
      <vt:lpstr>1_Office Theme</vt:lpstr>
      <vt:lpstr>19_Office Theme</vt:lpstr>
      <vt:lpstr>Office Theme</vt:lpstr>
      <vt:lpstr>51_Office Theme</vt:lpstr>
      <vt:lpstr>12_Office Theme</vt:lpstr>
      <vt:lpstr>Worksheet</vt:lpstr>
      <vt:lpstr>Слайд 1</vt:lpstr>
      <vt:lpstr>Комитет по разработке</vt:lpstr>
      <vt:lpstr>Цели обучения</vt:lpstr>
      <vt:lpstr>Содержание</vt:lpstr>
      <vt:lpstr>Что такое БНС?</vt:lpstr>
      <vt:lpstr>Вопрос для обсуждения</vt:lpstr>
      <vt:lpstr>Эпидемиология БНС</vt:lpstr>
      <vt:lpstr>Медиана распространенности БНС</vt:lpstr>
      <vt:lpstr>Нижняя часть спины является наиболее распространенным местом локализации хронической боли, не связанной с онкологическим заболеванием</vt:lpstr>
      <vt:lpstr>Общие причины БНС</vt:lpstr>
      <vt:lpstr>Слайд 11</vt:lpstr>
      <vt:lpstr> При БНС могут иметь место ноцицептивный и невропатический компоненты боли</vt:lpstr>
      <vt:lpstr>Невропатический компонент  БНС</vt:lpstr>
      <vt:lpstr>Вопрос для обсуждения</vt:lpstr>
      <vt:lpstr>Естественное течение БНС</vt:lpstr>
      <vt:lpstr>Ведение больных с БНС</vt:lpstr>
      <vt:lpstr>Вопрос для обсуждения</vt:lpstr>
      <vt:lpstr> «Красные флажки» требуют немедленного   осбледования и (или) направления к специалисту</vt:lpstr>
      <vt:lpstr> Дифференциальная диагностика  острой БНС</vt:lpstr>
      <vt:lpstr> Невропатический компонент  при хронической БНС</vt:lpstr>
      <vt:lpstr>Распознавание невропатической боли</vt:lpstr>
      <vt:lpstr>Способы скрининга невропатической боли</vt:lpstr>
      <vt:lpstr>Вопрос для обсуждения</vt:lpstr>
      <vt:lpstr>Рекомендации по диспансерному наблюдению пациентов с острой БНС </vt:lpstr>
      <vt:lpstr>Диспансерное наблюдение пациентов с острой БНС</vt:lpstr>
      <vt:lpstr>Вопрос для обсуждения</vt:lpstr>
      <vt:lpstr>Желтые флажки - характеристики пациента, которые могут указывать  на трудности, требующие большего внимания врача, особенно в том, что касается возвращения пациента на работу.</vt:lpstr>
      <vt:lpstr>Ведение больных с хронической  БНС*</vt:lpstr>
      <vt:lpstr>Мультимодальное лечение БНС</vt:lpstr>
      <vt:lpstr>Вопрос для обсуждения</vt:lpstr>
      <vt:lpstr>Немедикаментозное лечение БНС</vt:lpstr>
      <vt:lpstr>Медикаментозное лечение БНС</vt:lpstr>
      <vt:lpstr>Лечение воспалительной боли</vt:lpstr>
      <vt:lpstr>Применение Парацетамола  для лечения БНС</vt:lpstr>
      <vt:lpstr>Применение нсНПВС/коксибов для лечения БНС</vt:lpstr>
      <vt:lpstr>Вопрос для обсуждения</vt:lpstr>
      <vt:lpstr>Неселективные НПВС/коксибы и сердечно-сосудистый риск</vt:lpstr>
      <vt:lpstr>Факторы риска желудочно-кишечных осложнений, связанных с применением неселективных НПВС/коксибов</vt:lpstr>
      <vt:lpstr>Эффекты неселективных НПВС/коксибов в нижних отделах ЖКТ</vt:lpstr>
      <vt:lpstr>Применение опиоидов для лечения  БНС</vt:lpstr>
      <vt:lpstr>Применение трамадола в лечении БНС</vt:lpstr>
      <vt:lpstr>Вопрос для обсуждения</vt:lpstr>
      <vt:lpstr>Нежелательные эффекты опиоидных анальгетиков</vt:lpstr>
      <vt:lpstr>Применение миорелаксантов для лечения БНС</vt:lpstr>
      <vt:lpstr>Патогенетическая медикаментозная терапия невропатической боли</vt:lpstr>
      <vt:lpstr>Применение α2δ лигандов* для лечения  БНС</vt:lpstr>
      <vt:lpstr>Применение антидепрессантов для лечения БНС</vt:lpstr>
      <vt:lpstr>Не рекомендуется применять при  БНС</vt:lpstr>
      <vt:lpstr>Ключевые рекомендации по лечению БНС</vt:lpstr>
      <vt:lpstr>Терапевтические рекомендации по лечению БНС</vt:lpstr>
      <vt:lpstr>Выводы</vt:lpstr>
      <vt:lpstr>Выводы (продолж.)</vt:lpstr>
    </vt:vector>
  </TitlesOfParts>
  <Company>Pfizer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Back Pain</dc:title>
  <dc:creator>SALOMONP</dc:creator>
  <cp:lastModifiedBy>Asus</cp:lastModifiedBy>
  <cp:revision>487</cp:revision>
  <cp:lastPrinted>2013-08-16T19:34:34Z</cp:lastPrinted>
  <dcterms:created xsi:type="dcterms:W3CDTF">2013-06-20T18:55:35Z</dcterms:created>
  <dcterms:modified xsi:type="dcterms:W3CDTF">2013-12-08T15:53:47Z</dcterms:modified>
</cp:coreProperties>
</file>