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charts/chart3.xml" ContentType="application/vnd.openxmlformats-officedocument.drawingml.char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9" r:id="rId5"/>
    <p:sldMasterId id="2147483722" r:id="rId6"/>
    <p:sldMasterId id="2147483736" r:id="rId7"/>
    <p:sldMasterId id="2147483748" r:id="rId8"/>
    <p:sldMasterId id="2147483762" r:id="rId9"/>
    <p:sldMasterId id="2147483774" r:id="rId10"/>
  </p:sldMasterIdLst>
  <p:notesMasterIdLst>
    <p:notesMasterId r:id="rId63"/>
  </p:notesMasterIdLst>
  <p:handoutMasterIdLst>
    <p:handoutMasterId r:id="rId64"/>
  </p:handoutMasterIdLst>
  <p:sldIdLst>
    <p:sldId id="256" r:id="rId11"/>
    <p:sldId id="390" r:id="rId12"/>
    <p:sldId id="391" r:id="rId13"/>
    <p:sldId id="258" r:id="rId14"/>
    <p:sldId id="392" r:id="rId15"/>
    <p:sldId id="341" r:id="rId16"/>
    <p:sldId id="393" r:id="rId17"/>
    <p:sldId id="394" r:id="rId18"/>
    <p:sldId id="395" r:id="rId19"/>
    <p:sldId id="396" r:id="rId20"/>
    <p:sldId id="397" r:id="rId21"/>
    <p:sldId id="398" r:id="rId22"/>
    <p:sldId id="399" r:id="rId23"/>
    <p:sldId id="322" r:id="rId24"/>
    <p:sldId id="400" r:id="rId25"/>
    <p:sldId id="401" r:id="rId26"/>
    <p:sldId id="323" r:id="rId27"/>
    <p:sldId id="402" r:id="rId28"/>
    <p:sldId id="375" r:id="rId29"/>
    <p:sldId id="403" r:id="rId30"/>
    <p:sldId id="404" r:id="rId31"/>
    <p:sldId id="428" r:id="rId32"/>
    <p:sldId id="363" r:id="rId33"/>
    <p:sldId id="405" r:id="rId34"/>
    <p:sldId id="406" r:id="rId35"/>
    <p:sldId id="364" r:id="rId36"/>
    <p:sldId id="407" r:id="rId37"/>
    <p:sldId id="408" r:id="rId38"/>
    <p:sldId id="409" r:id="rId39"/>
    <p:sldId id="324" r:id="rId40"/>
    <p:sldId id="410" r:id="rId41"/>
    <p:sldId id="411" r:id="rId42"/>
    <p:sldId id="412" r:id="rId43"/>
    <p:sldId id="413" r:id="rId44"/>
    <p:sldId id="414" r:id="rId45"/>
    <p:sldId id="325" r:id="rId46"/>
    <p:sldId id="415" r:id="rId47"/>
    <p:sldId id="416" r:id="rId48"/>
    <p:sldId id="417" r:id="rId49"/>
    <p:sldId id="418" r:id="rId50"/>
    <p:sldId id="419" r:id="rId51"/>
    <p:sldId id="326" r:id="rId52"/>
    <p:sldId id="420" r:id="rId53"/>
    <p:sldId id="421" r:id="rId54"/>
    <p:sldId id="429" r:id="rId55"/>
    <p:sldId id="423" r:id="rId56"/>
    <p:sldId id="424" r:id="rId57"/>
    <p:sldId id="425" r:id="rId58"/>
    <p:sldId id="426" r:id="rId59"/>
    <p:sldId id="427" r:id="rId60"/>
    <p:sldId id="316" r:id="rId61"/>
    <p:sldId id="371" r:id="rId62"/>
  </p:sldIdLst>
  <p:sldSz cx="9144000" cy="6858000" type="screen4x3"/>
  <p:notesSz cx="68580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P" initials="S"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BEBFF"/>
    <a:srgbClr val="EBF7FF"/>
    <a:srgbClr val="CCECFF"/>
    <a:srgbClr val="FF0066"/>
    <a:srgbClr val="61BBFF"/>
    <a:srgbClr val="A8D1FA"/>
    <a:srgbClr val="006DBF"/>
    <a:srgbClr val="1784F1"/>
    <a:srgbClr val="ACD3FA"/>
    <a:srgbClr val="5AA9F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59" autoAdjust="0"/>
    <p:restoredTop sz="90323" autoAdjust="0"/>
  </p:normalViewPr>
  <p:slideViewPr>
    <p:cSldViewPr snapToGrid="0">
      <p:cViewPr>
        <p:scale>
          <a:sx n="60" d="100"/>
          <a:sy n="60" d="100"/>
        </p:scale>
        <p:origin x="-330" y="-72"/>
      </p:cViewPr>
      <p:guideLst>
        <p:guide orient="horz" pos="2160"/>
        <p:guide orient="horz" pos="610"/>
        <p:guide orient="horz" pos="1283"/>
        <p:guide orient="horz" pos="454"/>
        <p:guide orient="horz" pos="774"/>
        <p:guide orient="horz" pos="4277"/>
        <p:guide orient="horz" pos="1544"/>
        <p:guide pos="2880"/>
        <p:guide pos="594"/>
        <p:guide pos="366"/>
        <p:guide pos="134"/>
      </p:guideLst>
    </p:cSldViewPr>
  </p:slideViewPr>
  <p:outlineViewPr>
    <p:cViewPr>
      <p:scale>
        <a:sx n="33" d="100"/>
        <a:sy n="33" d="100"/>
      </p:scale>
      <p:origin x="270" y="233880"/>
    </p:cViewPr>
  </p:outlineViewPr>
  <p:notesTextViewPr>
    <p:cViewPr>
      <p:scale>
        <a:sx n="100" d="100"/>
        <a:sy n="100" d="100"/>
      </p:scale>
      <p:origin x="0" y="0"/>
    </p:cViewPr>
  </p:notesTextViewPr>
  <p:sorterViewPr>
    <p:cViewPr>
      <p:scale>
        <a:sx n="66" d="100"/>
        <a:sy n="66" d="100"/>
      </p:scale>
      <p:origin x="0" y="3228"/>
    </p:cViewPr>
  </p:sorterViewPr>
  <p:notesViewPr>
    <p:cSldViewPr snapToGrid="0">
      <p:cViewPr>
        <p:scale>
          <a:sx n="90" d="100"/>
          <a:sy n="90" d="100"/>
        </p:scale>
        <p:origin x="-2034" y="1878"/>
      </p:cViewPr>
      <p:guideLst>
        <p:guide orient="horz" pos="2912"/>
        <p:guide pos="2160"/>
        <p:guide pos="436"/>
        <p:guide pos="3896"/>
        <p:guide pos="50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image" Target="../media/image20.png"/><Relationship Id="rId1" Type="http://schemas.openxmlformats.org/officeDocument/2006/relationships/image" Target="../media/image19.png"/></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chart>
    <c:autoTitleDeleted val="1"/>
    <c:plotArea>
      <c:layout>
        <c:manualLayout>
          <c:layoutTarget val="inner"/>
          <c:xMode val="edge"/>
          <c:yMode val="edge"/>
          <c:x val="0.15118928985443902"/>
          <c:y val="6.4353740236975682E-2"/>
          <c:w val="0.83634015412428964"/>
          <c:h val="0.71639769302529199"/>
        </c:manualLayout>
      </c:layout>
      <c:barChart>
        <c:barDir val="col"/>
        <c:grouping val="clustered"/>
        <c:ser>
          <c:idx val="0"/>
          <c:order val="0"/>
          <c:tx>
            <c:strRef>
              <c:f>Sheet1!$B$1</c:f>
              <c:strCache>
                <c:ptCount val="1"/>
                <c:pt idx="0">
                  <c:v>Median</c:v>
                </c:pt>
              </c:strCache>
            </c:strRef>
          </c:tx>
          <c:errBars>
            <c:errBarType val="both"/>
            <c:errValType val="cust"/>
            <c:plus>
              <c:numRef>
                <c:f>Sheet1!$D$2:$D$5</c:f>
                <c:numCache>
                  <c:formatCode>General</c:formatCode>
                  <c:ptCount val="4"/>
                  <c:pt idx="0">
                    <c:v>10</c:v>
                  </c:pt>
                  <c:pt idx="1">
                    <c:v>8</c:v>
                  </c:pt>
                  <c:pt idx="2">
                    <c:v>13</c:v>
                  </c:pt>
                  <c:pt idx="3">
                    <c:v>19</c:v>
                  </c:pt>
                </c:numCache>
              </c:numRef>
            </c:plus>
            <c:minus>
              <c:numRef>
                <c:f>Sheet1!$C$2:$C$5</c:f>
                <c:numCache>
                  <c:formatCode>General</c:formatCode>
                  <c:ptCount val="4"/>
                  <c:pt idx="0">
                    <c:v>5</c:v>
                  </c:pt>
                  <c:pt idx="1">
                    <c:v>10.5</c:v>
                  </c:pt>
                  <c:pt idx="2">
                    <c:v>18.5</c:v>
                  </c:pt>
                  <c:pt idx="3">
                    <c:v>26</c:v>
                  </c:pt>
                </c:numCache>
              </c:numRef>
            </c:minus>
            <c:spPr>
              <a:ln w="12700"/>
            </c:spPr>
          </c:errBars>
          <c:cat>
            <c:strRef>
              <c:f>Sheet1!$A$2:$A$5</c:f>
              <c:strCache>
                <c:ptCount val="4"/>
                <c:pt idx="0">
                  <c:v>Point</c:v>
                </c:pt>
                <c:pt idx="1">
                  <c:v>One month</c:v>
                </c:pt>
                <c:pt idx="2">
                  <c:v>One year</c:v>
                </c:pt>
                <c:pt idx="3">
                  <c:v>Lifetime</c:v>
                </c:pt>
              </c:strCache>
            </c:strRef>
          </c:cat>
          <c:val>
            <c:numRef>
              <c:f>Sheet1!$B$2:$B$5</c:f>
              <c:numCache>
                <c:formatCode>General</c:formatCode>
                <c:ptCount val="4"/>
                <c:pt idx="0">
                  <c:v>15</c:v>
                </c:pt>
                <c:pt idx="1">
                  <c:v>31</c:v>
                </c:pt>
                <c:pt idx="2">
                  <c:v>39</c:v>
                </c:pt>
                <c:pt idx="3">
                  <c:v>41</c:v>
                </c:pt>
              </c:numCache>
            </c:numRef>
          </c:val>
        </c:ser>
        <c:gapWidth val="73"/>
        <c:axId val="101157504"/>
        <c:axId val="101167872"/>
      </c:barChart>
      <c:catAx>
        <c:axId val="101157504"/>
        <c:scaling>
          <c:orientation val="minMax"/>
        </c:scaling>
        <c:axPos val="b"/>
        <c:title>
          <c:tx>
            <c:rich>
              <a:bodyPr/>
              <a:lstStyle/>
              <a:p>
                <a:pPr>
                  <a:defRPr sz="2000"/>
                </a:pPr>
                <a:r>
                  <a:rPr lang="es-MX" sz="2000" noProof="0" dirty="0" smtClean="0"/>
                  <a:t>Periodo de Tiempo</a:t>
                </a:r>
                <a:endParaRPr lang="es-MX" sz="2000" noProof="0" dirty="0"/>
              </a:p>
            </c:rich>
          </c:tx>
          <c:layout>
            <c:manualLayout>
              <c:xMode val="edge"/>
              <c:yMode val="edge"/>
              <c:x val="0.4661253968414284"/>
              <c:y val="0.90085515189670251"/>
            </c:manualLayout>
          </c:layout>
        </c:title>
        <c:majorTickMark val="none"/>
        <c:tickLblPos val="nextTo"/>
        <c:spPr>
          <a:ln>
            <a:solidFill>
              <a:schemeClr val="tx1"/>
            </a:solidFill>
          </a:ln>
        </c:spPr>
        <c:crossAx val="101167872"/>
        <c:crosses val="autoZero"/>
        <c:auto val="1"/>
        <c:lblAlgn val="ctr"/>
        <c:lblOffset val="100"/>
      </c:catAx>
      <c:valAx>
        <c:axId val="101167872"/>
        <c:scaling>
          <c:orientation val="minMax"/>
          <c:max val="70"/>
        </c:scaling>
        <c:axPos val="l"/>
        <c:title>
          <c:tx>
            <c:rich>
              <a:bodyPr rot="-5400000" vert="horz"/>
              <a:lstStyle/>
              <a:p>
                <a:pPr>
                  <a:defRPr sz="2000"/>
                </a:pPr>
                <a:r>
                  <a:rPr lang="en-CA" sz="2000" dirty="0" smtClean="0"/>
                  <a:t>% de Pacientes</a:t>
                </a:r>
                <a:endParaRPr lang="en-CA" sz="2000" dirty="0"/>
              </a:p>
            </c:rich>
          </c:tx>
          <c:layout>
            <c:manualLayout>
              <c:xMode val="edge"/>
              <c:yMode val="edge"/>
              <c:x val="5.4646004540460811E-3"/>
              <c:y val="0.25815429678889296"/>
            </c:manualLayout>
          </c:layout>
        </c:title>
        <c:numFmt formatCode="General" sourceLinked="1"/>
        <c:tickLblPos val="nextTo"/>
        <c:spPr>
          <a:ln>
            <a:solidFill>
              <a:schemeClr val="tx1"/>
            </a:solidFill>
          </a:ln>
        </c:spPr>
        <c:crossAx val="101157504"/>
        <c:crosses val="autoZero"/>
        <c:crossBetween val="between"/>
      </c:valAx>
    </c:plotArea>
    <c:plotVisOnly val="1"/>
    <c:dispBlanksAs val="gap"/>
  </c:chart>
  <c:spPr>
    <a:ln>
      <a:noFill/>
    </a:ln>
  </c:spPr>
  <c:txPr>
    <a:bodyPr/>
    <a:lstStyle/>
    <a:p>
      <a:pPr>
        <a:defRPr sz="1800" b="1" i="0"/>
      </a:pPr>
      <a:endParaRPr lang="es-MX"/>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MX"/>
  <c:chart>
    <c:autoTitleDeleted val="1"/>
    <c:plotArea>
      <c:layout>
        <c:manualLayout>
          <c:layoutTarget val="inner"/>
          <c:xMode val="edge"/>
          <c:yMode val="edge"/>
          <c:x val="0.12526049049159146"/>
          <c:y val="0.18838845144356994"/>
          <c:w val="0.82442391247751112"/>
          <c:h val="0.66499462324491343"/>
        </c:manualLayout>
      </c:layout>
      <c:barChart>
        <c:barDir val="col"/>
        <c:grouping val="clustered"/>
        <c:ser>
          <c:idx val="0"/>
          <c:order val="0"/>
          <c:tx>
            <c:strRef>
              <c:f>Sheet1!$B$1</c:f>
              <c:strCache>
                <c:ptCount val="1"/>
                <c:pt idx="0">
                  <c:v>Column1</c:v>
                </c:pt>
              </c:strCache>
            </c:strRef>
          </c:tx>
          <c:spPr>
            <a:ln>
              <a:solidFill>
                <a:schemeClr val="bg1"/>
              </a:solidFill>
            </a:ln>
          </c:spPr>
          <c:dPt>
            <c:idx val="0"/>
            <c:spPr>
              <a:solidFill>
                <a:schemeClr val="accent2"/>
              </a:solidFill>
              <a:ln>
                <a:solidFill>
                  <a:schemeClr val="bg1"/>
                </a:solidFill>
              </a:ln>
            </c:spPr>
          </c:dPt>
          <c:dPt>
            <c:idx val="1"/>
            <c:spPr>
              <a:solidFill>
                <a:schemeClr val="accent1"/>
              </a:solidFill>
              <a:ln>
                <a:solidFill>
                  <a:schemeClr val="bg1"/>
                </a:solidFill>
              </a:ln>
            </c:spPr>
          </c:dPt>
          <c:dLbls>
            <c:numFmt formatCode="#,##0&quot;%&quot;" sourceLinked="0"/>
            <c:txPr>
              <a:bodyPr/>
              <a:lstStyle/>
              <a:p>
                <a:pPr>
                  <a:defRPr b="1">
                    <a:solidFill>
                      <a:schemeClr val="tx2"/>
                    </a:solidFill>
                  </a:defRPr>
                </a:pPr>
                <a:endParaRPr lang="es-MX"/>
              </a:p>
            </c:txPr>
            <c:dLblPos val="outEnd"/>
            <c:showVal val="1"/>
          </c:dLbls>
          <c:cat>
            <c:strRef>
              <c:f>Sheet1!$A$2:$A$7</c:f>
              <c:strCache>
                <c:ptCount val="6"/>
                <c:pt idx="0">
                  <c:v>Back</c:v>
                </c:pt>
                <c:pt idx="1">
                  <c:v>Knee</c:v>
                </c:pt>
                <c:pt idx="2">
                  <c:v>Neck</c:v>
                </c:pt>
                <c:pt idx="3">
                  <c:v>Head</c:v>
                </c:pt>
                <c:pt idx="4">
                  <c:v>Hip</c:v>
                </c:pt>
                <c:pt idx="5">
                  <c:v>Shoulder</c:v>
                </c:pt>
              </c:strCache>
            </c:strRef>
          </c:cat>
          <c:val>
            <c:numRef>
              <c:f>Sheet1!$B$2:$B$7</c:f>
              <c:numCache>
                <c:formatCode>General</c:formatCode>
                <c:ptCount val="6"/>
                <c:pt idx="0">
                  <c:v>95</c:v>
                </c:pt>
                <c:pt idx="1">
                  <c:v>49</c:v>
                </c:pt>
                <c:pt idx="2">
                  <c:v>37</c:v>
                </c:pt>
                <c:pt idx="3">
                  <c:v>36</c:v>
                </c:pt>
                <c:pt idx="4">
                  <c:v>34</c:v>
                </c:pt>
                <c:pt idx="5">
                  <c:v>33</c:v>
                </c:pt>
              </c:numCache>
            </c:numRef>
          </c:val>
        </c:ser>
        <c:gapWidth val="100"/>
        <c:axId val="129226240"/>
        <c:axId val="126463360"/>
      </c:barChart>
      <c:valAx>
        <c:axId val="126463360"/>
        <c:scaling>
          <c:orientation val="minMax"/>
        </c:scaling>
        <c:axPos val="l"/>
        <c:title>
          <c:tx>
            <c:rich>
              <a:bodyPr rot="-5400000" vert="horz"/>
              <a:lstStyle/>
              <a:p>
                <a:pPr>
                  <a:defRPr/>
                </a:pPr>
                <a:r>
                  <a:rPr lang="en-CA" dirty="0" smtClean="0"/>
                  <a:t>% de Pacientes</a:t>
                </a:r>
                <a:endParaRPr lang="en-CA" dirty="0"/>
              </a:p>
            </c:rich>
          </c:tx>
          <c:layout/>
        </c:title>
        <c:numFmt formatCode="General" sourceLinked="1"/>
        <c:tickLblPos val="nextTo"/>
        <c:spPr>
          <a:ln>
            <a:solidFill>
              <a:schemeClr val="tx1"/>
            </a:solidFill>
          </a:ln>
        </c:spPr>
        <c:txPr>
          <a:bodyPr/>
          <a:lstStyle/>
          <a:p>
            <a:pPr>
              <a:defRPr b="1"/>
            </a:pPr>
            <a:endParaRPr lang="es-MX"/>
          </a:p>
        </c:txPr>
        <c:crossAx val="129226240"/>
        <c:crosses val="autoZero"/>
        <c:crossBetween val="between"/>
        <c:majorUnit val="20"/>
      </c:valAx>
      <c:catAx>
        <c:axId val="129226240"/>
        <c:scaling>
          <c:orientation val="minMax"/>
        </c:scaling>
        <c:axPos val="b"/>
        <c:majorTickMark val="none"/>
        <c:tickLblPos val="nextTo"/>
        <c:spPr>
          <a:ln>
            <a:solidFill>
              <a:schemeClr val="tx1"/>
            </a:solidFill>
          </a:ln>
        </c:spPr>
        <c:txPr>
          <a:bodyPr/>
          <a:lstStyle/>
          <a:p>
            <a:pPr>
              <a:defRPr b="1"/>
            </a:pPr>
            <a:endParaRPr lang="es-MX"/>
          </a:p>
        </c:txPr>
        <c:crossAx val="126463360"/>
        <c:crosses val="autoZero"/>
        <c:auto val="1"/>
        <c:lblAlgn val="ctr"/>
        <c:lblOffset val="100"/>
      </c:catAx>
    </c:plotArea>
    <c:plotVisOnly val="1"/>
    <c:dispBlanksAs val="zero"/>
  </c:chart>
  <c:txPr>
    <a:bodyPr/>
    <a:lstStyle/>
    <a:p>
      <a:pPr>
        <a:defRPr sz="1600"/>
      </a:pPr>
      <a:endParaRPr lang="es-MX"/>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MX"/>
  <c:chart>
    <c:plotArea>
      <c:layout/>
      <c:barChart>
        <c:barDir val="col"/>
        <c:grouping val="clustered"/>
        <c:ser>
          <c:idx val="0"/>
          <c:order val="0"/>
          <c:tx>
            <c:strRef>
              <c:f>Sheet1!$B$1</c:f>
              <c:strCache>
                <c:ptCount val="1"/>
                <c:pt idx="0">
                  <c:v>Series 1</c:v>
                </c:pt>
              </c:strCache>
            </c:strRef>
          </c:tx>
          <c:spPr>
            <a:blipFill dpi="0" rotWithShape="1">
              <a:blip xmlns:r="http://schemas.openxmlformats.org/officeDocument/2006/relationships" r:embed="rId1">
                <a:alphaModFix amt="65000"/>
              </a:blip>
              <a:srcRect/>
              <a:stretch>
                <a:fillRect/>
              </a:stretch>
            </a:blipFill>
          </c:spPr>
          <c:dLbls>
            <c:dLbl>
              <c:idx val="6"/>
              <c:delete val="1"/>
            </c:dLbl>
            <c:txPr>
              <a:bodyPr/>
              <a:lstStyle/>
              <a:p>
                <a:pPr>
                  <a:defRPr>
                    <a:solidFill>
                      <a:srgbClr val="002060"/>
                    </a:solidFill>
                  </a:defRPr>
                </a:pPr>
                <a:endParaRPr lang="es-MX"/>
              </a:p>
            </c:txPr>
            <c:dLblPos val="outEnd"/>
            <c:showVal val="1"/>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Sheet1!$B$2:$B$8</c:f>
              <c:numCache>
                <c:formatCode>General</c:formatCode>
                <c:ptCount val="7"/>
                <c:pt idx="0">
                  <c:v>1.22</c:v>
                </c:pt>
                <c:pt idx="6">
                  <c:v>0</c:v>
                </c:pt>
              </c:numCache>
            </c:numRef>
          </c:val>
        </c:ser>
        <c:ser>
          <c:idx val="1"/>
          <c:order val="1"/>
          <c:tx>
            <c:strRef>
              <c:f>Sheet1!$C$1</c:f>
              <c:strCache>
                <c:ptCount val="1"/>
                <c:pt idx="0">
                  <c:v>Series 2</c:v>
                </c:pt>
              </c:strCache>
            </c:strRef>
          </c:tx>
          <c:spPr>
            <a:blipFill dpi="0" rotWithShape="1">
              <a:blip xmlns:r="http://schemas.openxmlformats.org/officeDocument/2006/relationships" r:embed="rId1">
                <a:alphaModFix amt="60000"/>
              </a:blip>
              <a:srcRect/>
              <a:stretch>
                <a:fillRect/>
              </a:stretch>
            </a:blipFill>
          </c:spPr>
          <c:dPt>
            <c:idx val="1"/>
            <c:spPr>
              <a:blipFill dpi="0" rotWithShape="1">
                <a:blip xmlns:r="http://schemas.openxmlformats.org/officeDocument/2006/relationships" r:embed="rId1">
                  <a:alphaModFix amt="33000"/>
                </a:blip>
                <a:srcRect/>
                <a:stretch>
                  <a:fillRect/>
                </a:stretch>
              </a:blipFill>
            </c:spPr>
          </c:dPt>
          <c:dLbls>
            <c:txPr>
              <a:bodyPr/>
              <a:lstStyle/>
              <a:p>
                <a:pPr>
                  <a:defRPr>
                    <a:solidFill>
                      <a:srgbClr val="002060"/>
                    </a:solidFill>
                  </a:defRPr>
                </a:pPr>
                <a:endParaRPr lang="es-MX"/>
              </a:p>
            </c:txPr>
            <c:dLblPos val="outEnd"/>
            <c:showVal val="1"/>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Sheet1!$C$2:$C$8</c:f>
              <c:numCache>
                <c:formatCode>General</c:formatCode>
                <c:ptCount val="7"/>
                <c:pt idx="1">
                  <c:v>2.2599999999999998</c:v>
                </c:pt>
              </c:numCache>
            </c:numRef>
          </c:val>
        </c:ser>
        <c:ser>
          <c:idx val="2"/>
          <c:order val="2"/>
          <c:tx>
            <c:strRef>
              <c:f>Sheet1!$D$1</c:f>
              <c:strCache>
                <c:ptCount val="1"/>
                <c:pt idx="0">
                  <c:v>Series 3</c:v>
                </c:pt>
              </c:strCache>
            </c:strRef>
          </c:tx>
          <c:spPr>
            <a:blipFill>
              <a:blip xmlns:r="http://schemas.openxmlformats.org/officeDocument/2006/relationships" r:embed="rId1"/>
              <a:stretch>
                <a:fillRect/>
              </a:stretch>
            </a:blipFill>
          </c:spPr>
          <c:dLbls>
            <c:dLbl>
              <c:idx val="2"/>
              <c:tx>
                <c:rich>
                  <a:bodyPr/>
                  <a:lstStyle/>
                  <a:p>
                    <a:r>
                      <a:rPr lang="en-US" dirty="0" smtClean="0">
                        <a:solidFill>
                          <a:srgbClr val="002060"/>
                        </a:solidFill>
                      </a:rPr>
                      <a:t>1.60</a:t>
                    </a:r>
                    <a:endParaRPr lang="en-US" dirty="0"/>
                  </a:p>
                </c:rich>
              </c:tx>
              <c:dLblPos val="outEnd"/>
              <c:showVal val="1"/>
            </c:dLbl>
            <c:txPr>
              <a:bodyPr/>
              <a:lstStyle/>
              <a:p>
                <a:pPr>
                  <a:defRPr>
                    <a:solidFill>
                      <a:srgbClr val="002060"/>
                    </a:solidFill>
                  </a:defRPr>
                </a:pPr>
                <a:endParaRPr lang="es-MX"/>
              </a:p>
            </c:txPr>
            <c:dLblPos val="outEnd"/>
            <c:showVal val="1"/>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Sheet1!$D$2:$D$8</c:f>
              <c:numCache>
                <c:formatCode>General</c:formatCode>
                <c:ptCount val="7"/>
                <c:pt idx="2">
                  <c:v>1.6</c:v>
                </c:pt>
              </c:numCache>
            </c:numRef>
          </c:val>
        </c:ser>
        <c:ser>
          <c:idx val="3"/>
          <c:order val="3"/>
          <c:tx>
            <c:strRef>
              <c:f>Sheet1!$E$1</c:f>
              <c:strCache>
                <c:ptCount val="1"/>
                <c:pt idx="0">
                  <c:v>Series 4</c:v>
                </c:pt>
              </c:strCache>
            </c:strRef>
          </c:tx>
          <c:spPr>
            <a:blipFill dpi="0" rotWithShape="1">
              <a:blip xmlns:r="http://schemas.openxmlformats.org/officeDocument/2006/relationships" r:embed="rId2">
                <a:alphaModFix amt="67000"/>
              </a:blip>
              <a:srcRect/>
              <a:stretch>
                <a:fillRect/>
              </a:stretch>
            </a:blipFill>
          </c:spPr>
          <c:dLbls>
            <c:txPr>
              <a:bodyPr/>
              <a:lstStyle/>
              <a:p>
                <a:pPr>
                  <a:defRPr>
                    <a:solidFill>
                      <a:srgbClr val="002060"/>
                    </a:solidFill>
                  </a:defRPr>
                </a:pPr>
                <a:endParaRPr lang="es-MX"/>
              </a:p>
            </c:txPr>
            <c:dLblPos val="outEnd"/>
            <c:showVal val="1"/>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Sheet1!$E$2:$E$8</c:f>
              <c:numCache>
                <c:formatCode>General</c:formatCode>
                <c:ptCount val="7"/>
                <c:pt idx="3">
                  <c:v>1.43</c:v>
                </c:pt>
              </c:numCache>
            </c:numRef>
          </c:val>
        </c:ser>
        <c:ser>
          <c:idx val="4"/>
          <c:order val="4"/>
          <c:tx>
            <c:strRef>
              <c:f>Sheet1!$F$1</c:f>
              <c:strCache>
                <c:ptCount val="1"/>
                <c:pt idx="0">
                  <c:v>Series 5</c:v>
                </c:pt>
              </c:strCache>
            </c:strRef>
          </c:tx>
          <c:spPr>
            <a:blipFill dpi="0" rotWithShape="1">
              <a:blip xmlns:r="http://schemas.openxmlformats.org/officeDocument/2006/relationships" r:embed="rId2">
                <a:alphaModFix amt="35000"/>
              </a:blip>
              <a:srcRect/>
              <a:stretch>
                <a:fillRect/>
              </a:stretch>
            </a:blipFill>
          </c:spPr>
          <c:dLbls>
            <c:txPr>
              <a:bodyPr/>
              <a:lstStyle/>
              <a:p>
                <a:pPr>
                  <a:defRPr>
                    <a:solidFill>
                      <a:srgbClr val="002060"/>
                    </a:solidFill>
                  </a:defRPr>
                </a:pPr>
                <a:endParaRPr lang="es-MX"/>
              </a:p>
            </c:txPr>
            <c:dLblPos val="outEnd"/>
            <c:showVal val="1"/>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Sheet1!$F$2:$F$8</c:f>
              <c:numCache>
                <c:formatCode>General</c:formatCode>
                <c:ptCount val="7"/>
                <c:pt idx="4">
                  <c:v>1.53</c:v>
                </c:pt>
              </c:numCache>
            </c:numRef>
          </c:val>
        </c:ser>
        <c:ser>
          <c:idx val="5"/>
          <c:order val="5"/>
          <c:tx>
            <c:strRef>
              <c:f>Sheet1!$G$1</c:f>
              <c:strCache>
                <c:ptCount val="1"/>
                <c:pt idx="0">
                  <c:v>Series 6</c:v>
                </c:pt>
              </c:strCache>
            </c:strRef>
          </c:tx>
          <c:spPr>
            <a:blipFill dpi="0" rotWithShape="1">
              <a:blip xmlns:r="http://schemas.openxmlformats.org/officeDocument/2006/relationships" r:embed="rId2">
                <a:alphaModFix amt="50000"/>
              </a:blip>
              <a:srcRect/>
              <a:stretch>
                <a:fillRect/>
              </a:stretch>
            </a:blipFill>
          </c:spPr>
          <c:dLbls>
            <c:txPr>
              <a:bodyPr/>
              <a:lstStyle/>
              <a:p>
                <a:pPr>
                  <a:defRPr>
                    <a:solidFill>
                      <a:srgbClr val="002060"/>
                    </a:solidFill>
                  </a:defRPr>
                </a:pPr>
                <a:endParaRPr lang="es-MX"/>
              </a:p>
            </c:txPr>
            <c:dLblPos val="outEnd"/>
            <c:showVal val="1"/>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Sheet1!$G$2:$G$8</c:f>
              <c:numCache>
                <c:formatCode>General</c:formatCode>
                <c:ptCount val="7"/>
                <c:pt idx="5">
                  <c:v>1.44</c:v>
                </c:pt>
              </c:numCache>
            </c:numRef>
          </c:val>
        </c:ser>
        <c:ser>
          <c:idx val="6"/>
          <c:order val="6"/>
          <c:tx>
            <c:strRef>
              <c:f>Sheet1!$H$1</c:f>
              <c:strCache>
                <c:ptCount val="1"/>
                <c:pt idx="0">
                  <c:v>Series 7</c:v>
                </c:pt>
              </c:strCache>
            </c:strRef>
          </c:tx>
          <c:spPr>
            <a:blipFill>
              <a:blip xmlns:r="http://schemas.openxmlformats.org/officeDocument/2006/relationships" r:embed="rId2"/>
              <a:stretch>
                <a:fillRect/>
              </a:stretch>
            </a:blipFill>
          </c:spPr>
          <c:dLbls>
            <c:txPr>
              <a:bodyPr/>
              <a:lstStyle/>
              <a:p>
                <a:pPr>
                  <a:defRPr>
                    <a:solidFill>
                      <a:srgbClr val="002060"/>
                    </a:solidFill>
                  </a:defRPr>
                </a:pPr>
                <a:endParaRPr lang="es-MX"/>
              </a:p>
            </c:txPr>
            <c:dLblPos val="outEnd"/>
            <c:showVal val="1"/>
          </c:dLbls>
          <c:cat>
            <c:strRef>
              <c:f>Sheet1!$A$2:$A$8</c:f>
              <c:strCache>
                <c:ptCount val="7"/>
                <c:pt idx="0">
                  <c:v>Naproxen</c:v>
                </c:pt>
                <c:pt idx="1">
                  <c:v>Ibuprofen</c:v>
                </c:pt>
                <c:pt idx="2">
                  <c:v>Diclofenac</c:v>
                </c:pt>
                <c:pt idx="3">
                  <c:v>Celecoxib</c:v>
                </c:pt>
                <c:pt idx="4">
                  <c:v>Etoricoxib</c:v>
                </c:pt>
                <c:pt idx="5">
                  <c:v>Rofecoxib</c:v>
                </c:pt>
                <c:pt idx="6">
                  <c:v>Lumiracoxib</c:v>
                </c:pt>
              </c:strCache>
            </c:strRef>
          </c:cat>
          <c:val>
            <c:numRef>
              <c:f>Sheet1!$H$2:$H$8</c:f>
              <c:numCache>
                <c:formatCode>General</c:formatCode>
                <c:ptCount val="7"/>
                <c:pt idx="6">
                  <c:v>2.04</c:v>
                </c:pt>
              </c:numCache>
            </c:numRef>
          </c:val>
        </c:ser>
        <c:gapWidth val="34"/>
        <c:overlap val="100"/>
        <c:axId val="140625024"/>
        <c:axId val="140626560"/>
      </c:barChart>
      <c:catAx>
        <c:axId val="140625024"/>
        <c:scaling>
          <c:orientation val="minMax"/>
        </c:scaling>
        <c:axPos val="b"/>
        <c:tickLblPos val="nextTo"/>
        <c:spPr>
          <a:ln>
            <a:solidFill>
              <a:srgbClr val="002060"/>
            </a:solidFill>
          </a:ln>
        </c:spPr>
        <c:txPr>
          <a:bodyPr/>
          <a:lstStyle/>
          <a:p>
            <a:pPr>
              <a:defRPr>
                <a:solidFill>
                  <a:srgbClr val="002060"/>
                </a:solidFill>
              </a:defRPr>
            </a:pPr>
            <a:endParaRPr lang="es-MX"/>
          </a:p>
        </c:txPr>
        <c:crossAx val="140626560"/>
        <c:crosses val="autoZero"/>
        <c:auto val="1"/>
        <c:lblAlgn val="ctr"/>
        <c:lblOffset val="100"/>
      </c:catAx>
      <c:valAx>
        <c:axId val="140626560"/>
        <c:scaling>
          <c:orientation val="minMax"/>
        </c:scaling>
        <c:axPos val="l"/>
        <c:title>
          <c:tx>
            <c:rich>
              <a:bodyPr rot="-5400000" vert="horz"/>
              <a:lstStyle/>
              <a:p>
                <a:pPr>
                  <a:defRPr>
                    <a:solidFill>
                      <a:srgbClr val="002060"/>
                    </a:solidFill>
                  </a:defRPr>
                </a:pPr>
                <a:r>
                  <a:rPr lang="es-MX" dirty="0" smtClean="0">
                    <a:solidFill>
                      <a:srgbClr val="002060"/>
                    </a:solidFill>
                  </a:rPr>
                  <a:t>Proporción de la tasa para resultado cardiovascular compuesto</a:t>
                </a:r>
                <a:r>
                  <a:rPr lang="en-US" dirty="0" smtClean="0">
                    <a:solidFill>
                      <a:srgbClr val="002060"/>
                    </a:solidFill>
                  </a:rPr>
                  <a:t/>
                </a:r>
                <a:br>
                  <a:rPr lang="en-US" dirty="0" smtClean="0">
                    <a:solidFill>
                      <a:srgbClr val="002060"/>
                    </a:solidFill>
                  </a:rPr>
                </a:br>
                <a:r>
                  <a:rPr lang="en-US" dirty="0" smtClean="0">
                    <a:solidFill>
                      <a:srgbClr val="002060"/>
                    </a:solidFill>
                  </a:rPr>
                  <a:t>vs. placebo</a:t>
                </a:r>
                <a:endParaRPr lang="en-US" dirty="0">
                  <a:solidFill>
                    <a:srgbClr val="002060"/>
                  </a:solidFill>
                </a:endParaRPr>
              </a:p>
            </c:rich>
          </c:tx>
        </c:title>
        <c:numFmt formatCode="General" sourceLinked="1"/>
        <c:tickLblPos val="nextTo"/>
        <c:spPr>
          <a:ln>
            <a:solidFill>
              <a:srgbClr val="002060"/>
            </a:solidFill>
          </a:ln>
        </c:spPr>
        <c:txPr>
          <a:bodyPr/>
          <a:lstStyle/>
          <a:p>
            <a:pPr>
              <a:defRPr>
                <a:solidFill>
                  <a:srgbClr val="002060"/>
                </a:solidFill>
              </a:defRPr>
            </a:pPr>
            <a:endParaRPr lang="es-MX"/>
          </a:p>
        </c:txPr>
        <c:crossAx val="140625024"/>
        <c:crosses val="autoZero"/>
        <c:crossBetween val="between"/>
      </c:valAx>
    </c:plotArea>
    <c:plotVisOnly val="1"/>
    <c:dispBlanksAs val="gap"/>
  </c:chart>
  <c:txPr>
    <a:bodyPr/>
    <a:lstStyle/>
    <a:p>
      <a:pPr>
        <a:defRPr sz="1800"/>
      </a:pPr>
      <a:endParaRPr lang="es-MX"/>
    </a:p>
  </c:txPr>
  <c:externalData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8F095-91CC-401F-8212-C2CF0D719CED}" type="doc">
      <dgm:prSet loTypeId="urn:microsoft.com/office/officeart/2005/8/layout/venn1" loCatId="relationship" qsTypeId="urn:microsoft.com/office/officeart/2005/8/quickstyle/simple1" qsCatId="simple" csTypeId="urn:microsoft.com/office/officeart/2005/8/colors/accent1_2" csCatId="accent1" phldr="1"/>
      <dgm:spPr/>
    </dgm:pt>
    <dgm:pt modelId="{F6A671C8-1913-407E-86D7-FE00C3B6CE95}">
      <dgm:prSet phldrT="[Text]"/>
      <dgm:spPr>
        <a:ln>
          <a:solidFill>
            <a:schemeClr val="accent1"/>
          </a:solidFill>
        </a:ln>
        <a:scene3d>
          <a:camera prst="orthographicFront"/>
          <a:lightRig rig="threePt" dir="t"/>
        </a:scene3d>
        <a:sp3d>
          <a:bevelT/>
        </a:sp3d>
      </dgm:spPr>
      <dgm:t>
        <a:bodyPr/>
        <a:lstStyle/>
        <a:p>
          <a:endParaRPr lang="en-CA" dirty="0"/>
        </a:p>
      </dgm:t>
    </dgm:pt>
    <dgm:pt modelId="{4766F635-60D9-4636-8CAD-C212FB37F98C}" type="parTrans" cxnId="{52072942-7BC7-4DAA-BA52-67AE75B1259F}">
      <dgm:prSet/>
      <dgm:spPr/>
      <dgm:t>
        <a:bodyPr/>
        <a:lstStyle/>
        <a:p>
          <a:endParaRPr lang="en-CA"/>
        </a:p>
      </dgm:t>
    </dgm:pt>
    <dgm:pt modelId="{91F335FB-5B0A-4637-AF14-97ED3E5DFE16}" type="sibTrans" cxnId="{52072942-7BC7-4DAA-BA52-67AE75B1259F}">
      <dgm:prSet/>
      <dgm:spPr/>
      <dgm:t>
        <a:bodyPr/>
        <a:lstStyle/>
        <a:p>
          <a:endParaRPr lang="en-CA"/>
        </a:p>
      </dgm:t>
    </dgm:pt>
    <dgm:pt modelId="{70EFE6FC-4A8C-47EF-BA4E-78C1713F2783}">
      <dgm:prSet phldrT="[Text]"/>
      <dgm:spPr>
        <a:solidFill>
          <a:schemeClr val="accent3">
            <a:alpha val="50000"/>
          </a:schemeClr>
        </a:solidFill>
        <a:ln>
          <a:solidFill>
            <a:srgbClr val="B5CD85"/>
          </a:solidFill>
        </a:ln>
        <a:scene3d>
          <a:camera prst="orthographicFront"/>
          <a:lightRig rig="threePt" dir="t"/>
        </a:scene3d>
        <a:sp3d>
          <a:bevelT/>
        </a:sp3d>
      </dgm:spPr>
      <dgm:t>
        <a:bodyPr/>
        <a:lstStyle/>
        <a:p>
          <a:endParaRPr lang="en-CA" dirty="0">
            <a:solidFill>
              <a:schemeClr val="tx1"/>
            </a:solidFill>
          </a:endParaRPr>
        </a:p>
      </dgm:t>
    </dgm:pt>
    <dgm:pt modelId="{870FC508-80FF-43C7-8E7B-50B4BE0D6120}" type="parTrans" cxnId="{2C24AAC1-481D-43D3-B84F-DDDDB5D43E5B}">
      <dgm:prSet/>
      <dgm:spPr/>
      <dgm:t>
        <a:bodyPr/>
        <a:lstStyle/>
        <a:p>
          <a:endParaRPr lang="en-CA"/>
        </a:p>
      </dgm:t>
    </dgm:pt>
    <dgm:pt modelId="{6416C344-7221-40DE-BFFD-F9780032020F}" type="sibTrans" cxnId="{2C24AAC1-481D-43D3-B84F-DDDDB5D43E5B}">
      <dgm:prSet/>
      <dgm:spPr/>
      <dgm:t>
        <a:bodyPr/>
        <a:lstStyle/>
        <a:p>
          <a:endParaRPr lang="en-CA"/>
        </a:p>
      </dgm:t>
    </dgm:pt>
    <dgm:pt modelId="{49824C88-D6E0-4817-BDCE-C833181187DE}">
      <dgm:prSet phldrT="[Text]"/>
      <dgm:spPr>
        <a:solidFill>
          <a:schemeClr val="accent2">
            <a:alpha val="50000"/>
          </a:schemeClr>
        </a:solidFill>
        <a:ln>
          <a:solidFill>
            <a:srgbClr val="D0ACD4"/>
          </a:solidFill>
        </a:ln>
        <a:scene3d>
          <a:camera prst="orthographicFront"/>
          <a:lightRig rig="threePt" dir="t"/>
        </a:scene3d>
        <a:sp3d>
          <a:bevelT/>
        </a:sp3d>
      </dgm:spPr>
      <dgm:t>
        <a:bodyPr/>
        <a:lstStyle/>
        <a:p>
          <a:endParaRPr lang="en-CA" dirty="0">
            <a:solidFill>
              <a:schemeClr val="tx1"/>
            </a:solidFill>
          </a:endParaRPr>
        </a:p>
      </dgm:t>
    </dgm:pt>
    <dgm:pt modelId="{3C369277-7D55-4488-8BB7-0E1B8F82280D}" type="parTrans" cxnId="{483DF4B1-8190-4B77-95EF-55663CB533FE}">
      <dgm:prSet/>
      <dgm:spPr/>
      <dgm:t>
        <a:bodyPr/>
        <a:lstStyle/>
        <a:p>
          <a:endParaRPr lang="en-CA"/>
        </a:p>
      </dgm:t>
    </dgm:pt>
    <dgm:pt modelId="{26CC3CE7-9532-445C-B8E9-76CE41C5F1EF}" type="sibTrans" cxnId="{483DF4B1-8190-4B77-95EF-55663CB533FE}">
      <dgm:prSet/>
      <dgm:spPr/>
      <dgm:t>
        <a:bodyPr/>
        <a:lstStyle/>
        <a:p>
          <a:endParaRPr lang="en-CA"/>
        </a:p>
      </dgm:t>
    </dgm:pt>
    <dgm:pt modelId="{1E95306A-9FF7-4EB5-B9AE-AB0FCCB426AF}" type="pres">
      <dgm:prSet presAssocID="{7768F095-91CC-401F-8212-C2CF0D719CED}" presName="compositeShape" presStyleCnt="0">
        <dgm:presLayoutVars>
          <dgm:chMax val="7"/>
          <dgm:dir/>
          <dgm:resizeHandles val="exact"/>
        </dgm:presLayoutVars>
      </dgm:prSet>
      <dgm:spPr/>
    </dgm:pt>
    <dgm:pt modelId="{FD339EBB-2857-4329-8D19-958A41DF04AD}" type="pres">
      <dgm:prSet presAssocID="{F6A671C8-1913-407E-86D7-FE00C3B6CE95}" presName="circ1" presStyleLbl="vennNode1" presStyleIdx="0" presStyleCnt="3" custScaleX="175933" custLinFactNeighborX="52" custLinFactNeighborY="13940"/>
      <dgm:spPr/>
      <dgm:t>
        <a:bodyPr/>
        <a:lstStyle/>
        <a:p>
          <a:endParaRPr lang="en-CA"/>
        </a:p>
      </dgm:t>
    </dgm:pt>
    <dgm:pt modelId="{500EAAEA-65F9-499D-8D09-0E048112B4DE}" type="pres">
      <dgm:prSet presAssocID="{F6A671C8-1913-407E-86D7-FE00C3B6CE95}" presName="circ1Tx" presStyleLbl="revTx" presStyleIdx="0" presStyleCnt="0">
        <dgm:presLayoutVars>
          <dgm:chMax val="0"/>
          <dgm:chPref val="0"/>
          <dgm:bulletEnabled val="1"/>
        </dgm:presLayoutVars>
      </dgm:prSet>
      <dgm:spPr/>
      <dgm:t>
        <a:bodyPr/>
        <a:lstStyle/>
        <a:p>
          <a:endParaRPr lang="en-CA"/>
        </a:p>
      </dgm:t>
    </dgm:pt>
    <dgm:pt modelId="{34FE503C-8BD7-42DC-9C7B-1B8CDC5D2186}" type="pres">
      <dgm:prSet presAssocID="{70EFE6FC-4A8C-47EF-BA4E-78C1713F2783}" presName="circ2" presStyleLbl="vennNode1" presStyleIdx="1" presStyleCnt="3" custScaleX="198978" custScaleY="106846" custLinFactNeighborX="888" custLinFactNeighborY="-5362"/>
      <dgm:spPr/>
      <dgm:t>
        <a:bodyPr/>
        <a:lstStyle/>
        <a:p>
          <a:endParaRPr lang="en-CA"/>
        </a:p>
      </dgm:t>
    </dgm:pt>
    <dgm:pt modelId="{85ED7004-5B86-4CED-BECC-31D2CCEED8BC}" type="pres">
      <dgm:prSet presAssocID="{70EFE6FC-4A8C-47EF-BA4E-78C1713F2783}" presName="circ2Tx" presStyleLbl="revTx" presStyleIdx="0" presStyleCnt="0">
        <dgm:presLayoutVars>
          <dgm:chMax val="0"/>
          <dgm:chPref val="0"/>
          <dgm:bulletEnabled val="1"/>
        </dgm:presLayoutVars>
      </dgm:prSet>
      <dgm:spPr/>
      <dgm:t>
        <a:bodyPr/>
        <a:lstStyle/>
        <a:p>
          <a:endParaRPr lang="en-CA"/>
        </a:p>
      </dgm:t>
    </dgm:pt>
    <dgm:pt modelId="{C3CE1191-0A1E-43E3-AF5B-0E3DB45B9CDE}" type="pres">
      <dgm:prSet presAssocID="{49824C88-D6E0-4817-BDCE-C833181187DE}" presName="circ3" presStyleLbl="vennNode1" presStyleIdx="2" presStyleCnt="3" custScaleX="194488" custScaleY="106846" custLinFactNeighborX="-5241" custLinFactNeighborY="-6136"/>
      <dgm:spPr/>
      <dgm:t>
        <a:bodyPr/>
        <a:lstStyle/>
        <a:p>
          <a:endParaRPr lang="en-CA"/>
        </a:p>
      </dgm:t>
    </dgm:pt>
    <dgm:pt modelId="{964C6E6F-BC48-44BD-8BC3-36FD8AEAAEF9}" type="pres">
      <dgm:prSet presAssocID="{49824C88-D6E0-4817-BDCE-C833181187DE}" presName="circ3Tx" presStyleLbl="revTx" presStyleIdx="0" presStyleCnt="0">
        <dgm:presLayoutVars>
          <dgm:chMax val="0"/>
          <dgm:chPref val="0"/>
          <dgm:bulletEnabled val="1"/>
        </dgm:presLayoutVars>
      </dgm:prSet>
      <dgm:spPr/>
      <dgm:t>
        <a:bodyPr/>
        <a:lstStyle/>
        <a:p>
          <a:endParaRPr lang="en-CA"/>
        </a:p>
      </dgm:t>
    </dgm:pt>
  </dgm:ptLst>
  <dgm:cxnLst>
    <dgm:cxn modelId="{52072942-7BC7-4DAA-BA52-67AE75B1259F}" srcId="{7768F095-91CC-401F-8212-C2CF0D719CED}" destId="{F6A671C8-1913-407E-86D7-FE00C3B6CE95}" srcOrd="0" destOrd="0" parTransId="{4766F635-60D9-4636-8CAD-C212FB37F98C}" sibTransId="{91F335FB-5B0A-4637-AF14-97ED3E5DFE16}"/>
    <dgm:cxn modelId="{2C24AAC1-481D-43D3-B84F-DDDDB5D43E5B}" srcId="{7768F095-91CC-401F-8212-C2CF0D719CED}" destId="{70EFE6FC-4A8C-47EF-BA4E-78C1713F2783}" srcOrd="1" destOrd="0" parTransId="{870FC508-80FF-43C7-8E7B-50B4BE0D6120}" sibTransId="{6416C344-7221-40DE-BFFD-F9780032020F}"/>
    <dgm:cxn modelId="{BA986AC8-C894-45F9-8526-A75C74CEFA68}" type="presOf" srcId="{F6A671C8-1913-407E-86D7-FE00C3B6CE95}" destId="{500EAAEA-65F9-499D-8D09-0E048112B4DE}" srcOrd="1" destOrd="0" presId="urn:microsoft.com/office/officeart/2005/8/layout/venn1"/>
    <dgm:cxn modelId="{7CF6E721-E8B9-4375-B74A-19B04C1CA906}" type="presOf" srcId="{70EFE6FC-4A8C-47EF-BA4E-78C1713F2783}" destId="{34FE503C-8BD7-42DC-9C7B-1B8CDC5D2186}" srcOrd="0" destOrd="0" presId="urn:microsoft.com/office/officeart/2005/8/layout/venn1"/>
    <dgm:cxn modelId="{CF56ED9F-D655-4273-B4BF-EEAEF1DCE1BE}" type="presOf" srcId="{7768F095-91CC-401F-8212-C2CF0D719CED}" destId="{1E95306A-9FF7-4EB5-B9AE-AB0FCCB426AF}" srcOrd="0" destOrd="0" presId="urn:microsoft.com/office/officeart/2005/8/layout/venn1"/>
    <dgm:cxn modelId="{DC6D1108-E7DF-4E2C-BE08-B91521293EDA}" type="presOf" srcId="{70EFE6FC-4A8C-47EF-BA4E-78C1713F2783}" destId="{85ED7004-5B86-4CED-BECC-31D2CCEED8BC}" srcOrd="1" destOrd="0" presId="urn:microsoft.com/office/officeart/2005/8/layout/venn1"/>
    <dgm:cxn modelId="{9BD16472-D79B-445C-832B-8243815893AB}" type="presOf" srcId="{49824C88-D6E0-4817-BDCE-C833181187DE}" destId="{964C6E6F-BC48-44BD-8BC3-36FD8AEAAEF9}" srcOrd="1" destOrd="0" presId="urn:microsoft.com/office/officeart/2005/8/layout/venn1"/>
    <dgm:cxn modelId="{483DF4B1-8190-4B77-95EF-55663CB533FE}" srcId="{7768F095-91CC-401F-8212-C2CF0D719CED}" destId="{49824C88-D6E0-4817-BDCE-C833181187DE}" srcOrd="2" destOrd="0" parTransId="{3C369277-7D55-4488-8BB7-0E1B8F82280D}" sibTransId="{26CC3CE7-9532-445C-B8E9-76CE41C5F1EF}"/>
    <dgm:cxn modelId="{FFC38DB5-80F1-435E-9638-5EF893BD6845}" type="presOf" srcId="{49824C88-D6E0-4817-BDCE-C833181187DE}" destId="{C3CE1191-0A1E-43E3-AF5B-0E3DB45B9CDE}" srcOrd="0" destOrd="0" presId="urn:microsoft.com/office/officeart/2005/8/layout/venn1"/>
    <dgm:cxn modelId="{AB6A041C-6326-4AB3-9C98-02F1085268CC}" type="presOf" srcId="{F6A671C8-1913-407E-86D7-FE00C3B6CE95}" destId="{FD339EBB-2857-4329-8D19-958A41DF04AD}" srcOrd="0" destOrd="0" presId="urn:microsoft.com/office/officeart/2005/8/layout/venn1"/>
    <dgm:cxn modelId="{94844575-4BD4-4F39-B70B-DD16500AFA9F}" type="presParOf" srcId="{1E95306A-9FF7-4EB5-B9AE-AB0FCCB426AF}" destId="{FD339EBB-2857-4329-8D19-958A41DF04AD}" srcOrd="0" destOrd="0" presId="urn:microsoft.com/office/officeart/2005/8/layout/venn1"/>
    <dgm:cxn modelId="{40A2B521-188F-4E17-B154-D1AC89E8BEC8}" type="presParOf" srcId="{1E95306A-9FF7-4EB5-B9AE-AB0FCCB426AF}" destId="{500EAAEA-65F9-499D-8D09-0E048112B4DE}" srcOrd="1" destOrd="0" presId="urn:microsoft.com/office/officeart/2005/8/layout/venn1"/>
    <dgm:cxn modelId="{6137D2AB-E4B7-4648-838B-8AAC23BD2489}" type="presParOf" srcId="{1E95306A-9FF7-4EB5-B9AE-AB0FCCB426AF}" destId="{34FE503C-8BD7-42DC-9C7B-1B8CDC5D2186}" srcOrd="2" destOrd="0" presId="urn:microsoft.com/office/officeart/2005/8/layout/venn1"/>
    <dgm:cxn modelId="{F61BD225-6CD7-4DAF-89A6-04E74042CD67}" type="presParOf" srcId="{1E95306A-9FF7-4EB5-B9AE-AB0FCCB426AF}" destId="{85ED7004-5B86-4CED-BECC-31D2CCEED8BC}" srcOrd="3" destOrd="0" presId="urn:microsoft.com/office/officeart/2005/8/layout/venn1"/>
    <dgm:cxn modelId="{DEE47926-0668-4AA4-8EF3-330C82E6F3F3}" type="presParOf" srcId="{1E95306A-9FF7-4EB5-B9AE-AB0FCCB426AF}" destId="{C3CE1191-0A1E-43E3-AF5B-0E3DB45B9CDE}" srcOrd="4" destOrd="0" presId="urn:microsoft.com/office/officeart/2005/8/layout/venn1"/>
    <dgm:cxn modelId="{AF9270AB-0A3B-457E-A92D-30E1DAD4E4AF}" type="presParOf" srcId="{1E95306A-9FF7-4EB5-B9AE-AB0FCCB426AF}" destId="{964C6E6F-BC48-44BD-8BC3-36FD8AEAAEF9}"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339EBB-2857-4329-8D19-958A41DF04AD}">
      <dsp:nvSpPr>
        <dsp:cNvPr id="0" name=""/>
        <dsp:cNvSpPr/>
      </dsp:nvSpPr>
      <dsp:spPr>
        <a:xfrm>
          <a:off x="1696930" y="388648"/>
          <a:ext cx="4777597" cy="2715577"/>
        </a:xfrm>
        <a:prstGeom prst="ellipse">
          <a:avLst/>
        </a:prstGeom>
        <a:solidFill>
          <a:schemeClr val="accent1">
            <a:alpha val="50000"/>
            <a:hueOff val="0"/>
            <a:satOff val="0"/>
            <a:lumOff val="0"/>
            <a:alphaOff val="0"/>
          </a:schemeClr>
        </a:solidFill>
        <a:ln w="25400" cap="flat" cmpd="sng" algn="ctr">
          <a:solidFill>
            <a:schemeClr val="accent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p>
      </dsp:txBody>
      <dsp:txXfrm>
        <a:off x="2333943" y="863875"/>
        <a:ext cx="3503571" cy="1222010"/>
      </dsp:txXfrm>
    </dsp:sp>
    <dsp:sp modelId="{34FE503C-8BD7-42DC-9C7B-1B8CDC5D2186}">
      <dsp:nvSpPr>
        <dsp:cNvPr id="0" name=""/>
        <dsp:cNvSpPr/>
      </dsp:nvSpPr>
      <dsp:spPr>
        <a:xfrm>
          <a:off x="2386601" y="1468770"/>
          <a:ext cx="5403402" cy="2901486"/>
        </a:xfrm>
        <a:prstGeom prst="ellipse">
          <a:avLst/>
        </a:prstGeom>
        <a:solidFill>
          <a:schemeClr val="accent3">
            <a:alpha val="50000"/>
          </a:schemeClr>
        </a:solidFill>
        <a:ln w="25400" cap="flat" cmpd="sng" algn="ctr">
          <a:solidFill>
            <a:srgbClr val="B5CD85"/>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solidFill>
              <a:schemeClr val="tx1"/>
            </a:solidFill>
          </a:endParaRPr>
        </a:p>
      </dsp:txBody>
      <dsp:txXfrm>
        <a:off x="4039142" y="2218320"/>
        <a:ext cx="3242041" cy="1595817"/>
      </dsp:txXfrm>
    </dsp:sp>
    <dsp:sp modelId="{C3CE1191-0A1E-43E3-AF5B-0E3DB45B9CDE}">
      <dsp:nvSpPr>
        <dsp:cNvPr id="0" name=""/>
        <dsp:cNvSpPr/>
      </dsp:nvSpPr>
      <dsp:spPr>
        <a:xfrm>
          <a:off x="321386" y="1447751"/>
          <a:ext cx="5281472" cy="2901486"/>
        </a:xfrm>
        <a:prstGeom prst="ellipse">
          <a:avLst/>
        </a:prstGeom>
        <a:solidFill>
          <a:schemeClr val="accent2">
            <a:alpha val="50000"/>
          </a:schemeClr>
        </a:solidFill>
        <a:ln w="25400" cap="flat" cmpd="sng" algn="ctr">
          <a:solidFill>
            <a:srgbClr val="D0ACD4"/>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solidFill>
              <a:schemeClr val="tx1"/>
            </a:solidFill>
          </a:endParaRPr>
        </a:p>
      </dsp:txBody>
      <dsp:txXfrm>
        <a:off x="818725" y="2197302"/>
        <a:ext cx="3168883" cy="159581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D1A6D726-D898-4E01-8631-00DF51AA3286}" type="datetimeFigureOut">
              <a:rPr lang="en-CA" smtClean="0"/>
              <a:pPr/>
              <a:t>06/01/2014</a:t>
            </a:fld>
            <a:endParaRPr lang="en-CA"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6209E55D-C495-4AB4-A8DE-E4DFB2070DFA}" type="slidenum">
              <a:rPr lang="en-CA" smtClean="0"/>
              <a:pPr/>
              <a:t>‹#›</a:t>
            </a:fld>
            <a:endParaRPr lang="en-CA" dirty="0"/>
          </a:p>
        </p:txBody>
      </p:sp>
    </p:spTree>
    <p:extLst>
      <p:ext uri="{BB962C8B-B14F-4D97-AF65-F5344CB8AC3E}">
        <p14:creationId xmlns="" xmlns:p14="http://schemas.microsoft.com/office/powerpoint/2010/main" val="1729808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s-MX" dirty="0"/>
          </a:p>
        </p:txBody>
      </p:sp>
      <p:sp>
        <p:nvSpPr>
          <p:cNvPr id="5" name="Notes Placeholder 4"/>
          <p:cNvSpPr>
            <a:spLocks noGrp="1"/>
          </p:cNvSpPr>
          <p:nvPr>
            <p:ph type="body" sz="quarter" idx="3"/>
          </p:nvPr>
        </p:nvSpPr>
        <p:spPr>
          <a:xfrm>
            <a:off x="685800" y="4428491"/>
            <a:ext cx="5486400" cy="41833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100"/>
            </a:lvl1pPr>
          </a:lstStyle>
          <a:p>
            <a:fld id="{EFE8784B-3E46-4D8A-B7C7-681B694BEE2E}" type="slidenum">
              <a:rPr lang="es-MX" smtClean="0"/>
              <a:pPr/>
              <a:t>‹#›</a:t>
            </a:fld>
            <a:endParaRPr lang="es-MX" dirty="0"/>
          </a:p>
        </p:txBody>
      </p:sp>
    </p:spTree>
    <p:extLst>
      <p:ext uri="{BB962C8B-B14F-4D97-AF65-F5344CB8AC3E}">
        <p14:creationId xmlns="" xmlns:p14="http://schemas.microsoft.com/office/powerpoint/2010/main" val="2594284403"/>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0"/>
      </a:spcBef>
      <a:spcAft>
        <a:spcPts val="600"/>
      </a:spcAft>
      <a:defRPr sz="1200" kern="1200">
        <a:solidFill>
          <a:schemeClr val="tx1"/>
        </a:solidFill>
        <a:latin typeface="+mn-lt"/>
        <a:ea typeface="+mn-ea"/>
        <a:cs typeface="+mn-cs"/>
      </a:defRPr>
    </a:lvl1pPr>
    <a:lvl2pPr marL="457200" algn="l" defTabSz="914400" rtl="0" eaLnBrk="1" latinLnBrk="0" hangingPunct="1">
      <a:spcBef>
        <a:spcPts val="0"/>
      </a:spcBef>
      <a:spcAft>
        <a:spcPts val="600"/>
      </a:spcAft>
      <a:defRPr sz="1200" kern="1200">
        <a:solidFill>
          <a:schemeClr val="tx1"/>
        </a:solidFill>
        <a:latin typeface="+mn-lt"/>
        <a:ea typeface="+mn-ea"/>
        <a:cs typeface="+mn-cs"/>
      </a:defRPr>
    </a:lvl2pPr>
    <a:lvl3pPr marL="914400" algn="l" defTabSz="914400" rtl="0" eaLnBrk="1" latinLnBrk="0" hangingPunct="1">
      <a:spcBef>
        <a:spcPts val="0"/>
      </a:spcBef>
      <a:spcAft>
        <a:spcPts val="600"/>
      </a:spcAft>
      <a:defRPr sz="1200" kern="1200">
        <a:solidFill>
          <a:schemeClr val="tx1"/>
        </a:solidFill>
        <a:latin typeface="+mn-lt"/>
        <a:ea typeface="+mn-ea"/>
        <a:cs typeface="+mn-cs"/>
      </a:defRPr>
    </a:lvl3pPr>
    <a:lvl4pPr marL="1371600" algn="l" defTabSz="914400" rtl="0" eaLnBrk="1" latinLnBrk="0" hangingPunct="1">
      <a:spcBef>
        <a:spcPts val="0"/>
      </a:spcBef>
      <a:spcAft>
        <a:spcPts val="600"/>
      </a:spcAft>
      <a:defRPr sz="1200" kern="1200">
        <a:solidFill>
          <a:schemeClr val="tx1"/>
        </a:solidFill>
        <a:latin typeface="+mn-lt"/>
        <a:ea typeface="+mn-ea"/>
        <a:cs typeface="+mn-cs"/>
      </a:defRPr>
    </a:lvl4pPr>
    <a:lvl5pPr marL="1828800" algn="l" defTabSz="914400" rtl="0" eaLnBrk="1" latinLnBrk="0" hangingPunct="1">
      <a:spcBef>
        <a:spcPts val="0"/>
      </a:spcBef>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1</a:t>
            </a:fld>
            <a:endParaRPr lang="es-MX" dirty="0"/>
          </a:p>
        </p:txBody>
      </p:sp>
    </p:spTree>
    <p:extLst>
      <p:ext uri="{BB962C8B-B14F-4D97-AF65-F5344CB8AC3E}">
        <p14:creationId xmlns="" xmlns:p14="http://schemas.microsoft.com/office/powerpoint/2010/main" val="921870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A8F56D7-0B22-447E-ACCF-D3D32A0475B1}" type="slidenum">
              <a:rPr lang="en-US">
                <a:solidFill>
                  <a:prstClr val="black"/>
                </a:solidFill>
              </a:rPr>
              <a:pPr eaLnBrk="1" hangingPunct="1"/>
              <a:t>10</a:t>
            </a:fld>
            <a:endParaRPr lang="en-US" dirty="0">
              <a:solidFill>
                <a:prstClr val="black"/>
              </a:solidFill>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xfrm>
            <a:off x="222250" y="4254500"/>
            <a:ext cx="5949950" cy="4357371"/>
          </a:xfrm>
          <a:noFill/>
        </p:spPr>
        <p:txBody>
          <a:bodyPr>
            <a:normAutofit/>
          </a:bodyPr>
          <a:lstStyle/>
          <a:p>
            <a:pPr>
              <a:spcBef>
                <a:spcPct val="0"/>
              </a:spcBef>
              <a:spcAft>
                <a:spcPts val="600"/>
              </a:spcAft>
            </a:pPr>
            <a:r>
              <a:rPr lang="es-MX" b="1" dirty="0" smtClean="0">
                <a:ea typeface="ＭＳ Ｐゴシック" pitchFamily="34" charset="-128"/>
              </a:rPr>
              <a:t>Notas del Conferencista</a:t>
            </a:r>
          </a:p>
          <a:p>
            <a:r>
              <a:rPr lang="es-MX" spc="-10" dirty="0" smtClean="0"/>
              <a:t>Las causas mecánicas son de manera contundente la causa más común de lumbalgia y representan 80–90% de los casos. Notablemente, la causa mecánica de la lumbalgia se desconoce en la mayoría de los casos, aunque se atribuye a tensión muscular o esguince de ligamentos o lesión ligamentosa en 65 a 75% de los casos. Otras causas mecánicas de lumbalgia incluyen enfermedad articular o degenerativa de disco, fractura vertebral, deformidad congénita (ej:  escoliosis, cifosis,  vértebras de transición), espondilolisis e inestabilidad.</a:t>
            </a:r>
          </a:p>
          <a:p>
            <a:pPr>
              <a:spcAft>
                <a:spcPts val="600"/>
              </a:spcAft>
            </a:pPr>
            <a:r>
              <a:rPr lang="es-MX" dirty="0" smtClean="0"/>
              <a:t>Las causas neurogénicas del dolor, como disco herniado, estenosis espinal y daño del osteofito a la raíz nerviosa, son operativas en cerca del 5–15% de los casos de lumbalgia.</a:t>
            </a:r>
          </a:p>
          <a:p>
            <a:pPr>
              <a:spcAft>
                <a:spcPts val="600"/>
              </a:spcAft>
            </a:pPr>
            <a:r>
              <a:rPr lang="es-MX" dirty="0" smtClean="0"/>
              <a:t>Padecimientos no-mecánicos de la columna(ej:  neoplasias, infecciones, artritis inflamatoria, enfermedad de Paget) y dolor visceral referido (ej:  enfermedad gastrointestinal, enfermedad renal, aneurisma aórtico abdominal) cada una representan 1–2% de los casos de lumbalgia. Otras causas de lumbalgia incluyen  fibromialgia, trastorno somatoforme, y dolor “falso” y representan el 2–4% de los casos.</a:t>
            </a:r>
          </a:p>
          <a:p>
            <a:pPr>
              <a:spcBef>
                <a:spcPct val="0"/>
              </a:spcBef>
              <a:spcAft>
                <a:spcPts val="600"/>
              </a:spcAft>
            </a:pPr>
            <a:endParaRPr lang="en-US" dirty="0" smtClean="0"/>
          </a:p>
          <a:p>
            <a:pPr marL="0" indent="0" eaLnBrk="1" hangingPunct="1">
              <a:spcBef>
                <a:spcPct val="0"/>
              </a:spcBef>
              <a:spcAft>
                <a:spcPts val="600"/>
              </a:spcAft>
            </a:pPr>
            <a:r>
              <a:rPr lang="en-US" b="1" dirty="0" smtClean="0"/>
              <a:t>Referencia</a:t>
            </a:r>
          </a:p>
          <a:p>
            <a:pPr>
              <a:spcBef>
                <a:spcPct val="0"/>
              </a:spcBef>
              <a:defRPr/>
            </a:pPr>
            <a:r>
              <a:rPr lang="en-US" spc="-30" dirty="0" smtClean="0"/>
              <a:t>Cohen SP </a:t>
            </a:r>
            <a:r>
              <a:rPr lang="en-US" i="1" spc="-30" dirty="0" smtClean="0"/>
              <a:t>et al. </a:t>
            </a:r>
            <a:r>
              <a:rPr lang="en-US" spc="-30" dirty="0" smtClean="0"/>
              <a:t>Management of low back pain. </a:t>
            </a:r>
            <a:r>
              <a:rPr lang="en-US" i="1" spc="-30" dirty="0" smtClean="0"/>
              <a:t>BMJ</a:t>
            </a:r>
            <a:r>
              <a:rPr lang="en-US" spc="-30" dirty="0" smtClean="0"/>
              <a:t> 2008; 337:a2718.</a:t>
            </a:r>
          </a:p>
          <a:p>
            <a:pPr eaLnBrk="1" hangingPunct="1">
              <a:spcBef>
                <a:spcPct val="0"/>
              </a:spcBef>
              <a:spcAft>
                <a:spcPts val="600"/>
              </a:spcAft>
            </a:pPr>
            <a:endParaRPr lang="en-US" dirty="0" smtClean="0"/>
          </a:p>
        </p:txBody>
      </p:sp>
      <p:sp>
        <p:nvSpPr>
          <p:cNvPr id="2" name="TextBox 1"/>
          <p:cNvSpPr txBox="1"/>
          <p:nvPr/>
        </p:nvSpPr>
        <p:spPr>
          <a:xfrm>
            <a:off x="1340769" y="914585"/>
            <a:ext cx="184731" cy="375488"/>
          </a:xfrm>
          <a:prstGeom prst="rect">
            <a:avLst/>
          </a:prstGeom>
          <a:noFill/>
        </p:spPr>
        <p:txBody>
          <a:bodyPr wrap="none" rtlCol="0">
            <a:spAutoFit/>
          </a:bodyPr>
          <a:lstStyle/>
          <a:p>
            <a:endParaRPr lang="en-CA"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itchFamily="34" charset="0"/>
                <a:ea typeface="SimSun" pitchFamily="2" charset="-122"/>
              </a:defRPr>
            </a:lvl1pPr>
            <a:lvl2pPr marL="742950" indent="-285750" defTabSz="912813" eaLnBrk="0" hangingPunct="0">
              <a:defRPr>
                <a:solidFill>
                  <a:schemeClr val="tx1"/>
                </a:solidFill>
                <a:latin typeface="Arial" pitchFamily="34" charset="0"/>
                <a:ea typeface="SimSun" pitchFamily="2" charset="-122"/>
              </a:defRPr>
            </a:lvl2pPr>
            <a:lvl3pPr marL="1143000" indent="-228600" defTabSz="912813" eaLnBrk="0" hangingPunct="0">
              <a:defRPr>
                <a:solidFill>
                  <a:schemeClr val="tx1"/>
                </a:solidFill>
                <a:latin typeface="Arial" pitchFamily="34" charset="0"/>
                <a:ea typeface="SimSun" pitchFamily="2" charset="-122"/>
              </a:defRPr>
            </a:lvl3pPr>
            <a:lvl4pPr marL="1600200" indent="-228600" defTabSz="912813" eaLnBrk="0" hangingPunct="0">
              <a:defRPr>
                <a:solidFill>
                  <a:schemeClr val="tx1"/>
                </a:solidFill>
                <a:latin typeface="Arial" pitchFamily="34" charset="0"/>
                <a:ea typeface="SimSun" pitchFamily="2" charset="-122"/>
              </a:defRPr>
            </a:lvl4pPr>
            <a:lvl5pPr marL="2057400" indent="-228600" defTabSz="912813" eaLnBrk="0" hangingPunct="0">
              <a:defRPr>
                <a:solidFill>
                  <a:schemeClr val="tx1"/>
                </a:solidFill>
                <a:latin typeface="Arial" pitchFamily="34" charset="0"/>
                <a:ea typeface="SimSun" pitchFamily="2" charset="-122"/>
              </a:defRPr>
            </a:lvl5pPr>
            <a:lvl6pPr marL="2514600" indent="-228600" defTabSz="912813"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defTabSz="912813"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defTabSz="912813"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defTabSz="912813"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383D63BA-0F64-46FB-91D2-2BF5667032AD}" type="slidenum">
              <a:rPr lang="en-CA" sz="900" smtClean="0">
                <a:solidFill>
                  <a:prstClr val="black"/>
                </a:solidFill>
                <a:ea typeface="MS PGothic" pitchFamily="34" charset="-128"/>
              </a:rPr>
              <a:pPr eaLnBrk="1" hangingPunct="1"/>
              <a:t>11</a:t>
            </a:fld>
            <a:endParaRPr lang="en-CA" sz="900" dirty="0" smtClean="0">
              <a:solidFill>
                <a:prstClr val="black"/>
              </a:solidFill>
              <a:ea typeface="MS PGothic" pitchFamily="34" charset="-128"/>
            </a:endParaRPr>
          </a:p>
        </p:txBody>
      </p:sp>
      <p:sp>
        <p:nvSpPr>
          <p:cNvPr id="158723" name="Slide Number Placeholder 6"/>
          <p:cNvSpPr txBox="1">
            <a:spLocks noGrp="1"/>
          </p:cNvSpPr>
          <p:nvPr/>
        </p:nvSpPr>
        <p:spPr bwMode="auto">
          <a:xfrm>
            <a:off x="1" y="8831263"/>
            <a:ext cx="6856413"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4" rIns="91430" bIns="45714" anchor="b"/>
          <a:lstStyle>
            <a:lvl1pPr defTabSz="930275" eaLnBrk="0" hangingPunct="0">
              <a:defRPr>
                <a:solidFill>
                  <a:schemeClr val="tx1"/>
                </a:solidFill>
                <a:latin typeface="Arial" pitchFamily="34" charset="0"/>
                <a:ea typeface="SimSun" pitchFamily="2" charset="-122"/>
              </a:defRPr>
            </a:lvl1pPr>
            <a:lvl2pPr marL="742950" indent="-285750" defTabSz="930275" eaLnBrk="0" hangingPunct="0">
              <a:defRPr>
                <a:solidFill>
                  <a:schemeClr val="tx1"/>
                </a:solidFill>
                <a:latin typeface="Arial" pitchFamily="34" charset="0"/>
                <a:ea typeface="SimSun" pitchFamily="2" charset="-122"/>
              </a:defRPr>
            </a:lvl2pPr>
            <a:lvl3pPr marL="1143000" indent="-228600" defTabSz="930275" eaLnBrk="0" hangingPunct="0">
              <a:defRPr>
                <a:solidFill>
                  <a:schemeClr val="tx1"/>
                </a:solidFill>
                <a:latin typeface="Arial" pitchFamily="34" charset="0"/>
                <a:ea typeface="SimSun" pitchFamily="2" charset="-122"/>
              </a:defRPr>
            </a:lvl3pPr>
            <a:lvl4pPr marL="1600200" indent="-228600" defTabSz="930275" eaLnBrk="0" hangingPunct="0">
              <a:defRPr>
                <a:solidFill>
                  <a:schemeClr val="tx1"/>
                </a:solidFill>
                <a:latin typeface="Arial" pitchFamily="34" charset="0"/>
                <a:ea typeface="SimSun" pitchFamily="2" charset="-122"/>
              </a:defRPr>
            </a:lvl4pPr>
            <a:lvl5pPr marL="2057400" indent="-228600" defTabSz="930275" eaLnBrk="0" hangingPunct="0">
              <a:defRPr>
                <a:solidFill>
                  <a:schemeClr val="tx1"/>
                </a:solidFill>
                <a:latin typeface="Arial" pitchFamily="34" charset="0"/>
                <a:ea typeface="SimSun" pitchFamily="2" charset="-122"/>
              </a:defRPr>
            </a:lvl5pPr>
            <a:lvl6pPr marL="2514600" indent="-228600" defTabSz="930275"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defTabSz="930275"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defTabSz="930275"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defTabSz="930275"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fld id="{5AF0EC5D-C9B6-48B5-9A5D-8DAAE2A83B83}" type="slidenum">
              <a:rPr lang="en-CA" sz="900">
                <a:solidFill>
                  <a:prstClr val="black"/>
                </a:solidFill>
                <a:ea typeface="MS PGothic" pitchFamily="34" charset="-128"/>
              </a:rPr>
              <a:pPr algn="ctr" eaLnBrk="1" hangingPunct="1"/>
              <a:t>11</a:t>
            </a:fld>
            <a:endParaRPr lang="en-CA" sz="900" dirty="0">
              <a:solidFill>
                <a:prstClr val="black"/>
              </a:solidFill>
              <a:ea typeface="MS PGothic" pitchFamily="34" charset="-128"/>
            </a:endParaRPr>
          </a:p>
        </p:txBody>
      </p:sp>
      <p:sp>
        <p:nvSpPr>
          <p:cNvPr id="158724" name="Rectangle 2"/>
          <p:cNvSpPr>
            <a:spLocks noGrp="1" noRot="1" noChangeAspect="1" noChangeArrowheads="1" noTextEdit="1"/>
          </p:cNvSpPr>
          <p:nvPr>
            <p:ph type="sldImg"/>
          </p:nvPr>
        </p:nvSpPr>
        <p:spPr bwMode="auto">
          <a:xfrm>
            <a:off x="1096963" y="677863"/>
            <a:ext cx="4684712" cy="35147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9" name="Rectangle 3"/>
          <p:cNvSpPr>
            <a:spLocks noGrp="1" noChangeArrowheads="1"/>
          </p:cNvSpPr>
          <p:nvPr>
            <p:ph type="body" idx="1"/>
          </p:nvPr>
        </p:nvSpPr>
        <p:spPr>
          <a:xfrm>
            <a:off x="735012" y="4419603"/>
            <a:ext cx="5989637" cy="4538663"/>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101" tIns="45051" rIns="90101" bIns="45051">
            <a:noAutofit/>
          </a:bodyPr>
          <a:lstStyle/>
          <a:p>
            <a:pPr>
              <a:defRPr/>
            </a:pPr>
            <a:r>
              <a:rPr lang="es-MX" b="1" dirty="0" smtClean="0">
                <a:ea typeface="ＭＳ Ｐゴシック" pitchFamily="34" charset="-128"/>
              </a:rPr>
              <a:t>Notas del Conferencista</a:t>
            </a:r>
          </a:p>
          <a:p>
            <a:pPr>
              <a:defRPr/>
            </a:pPr>
            <a:r>
              <a:rPr lang="es-MX" spc="-10" dirty="0" smtClean="0"/>
              <a:t>La lumbalgia crónica ha sido reconocido como un dolor con múltiples mecanismos potenciales y puede ser un “estado de dolor mixto” en el que una combinación de dolor nociceptivo y dolor neuropático y/o  sensibilización central/dolor disfuncional contribuyen al dolor. Consecuentemente, las terapias farmacológicas y no-farmacológicas que funcionan mejor para un paciente particular tienden a depender de los mecanismos que contribuyen al dolor. Por lo tanto, la evaluación del paciente debe incluir la determinación del tipo(s) de dolor que contribuye al dolor. </a:t>
            </a:r>
          </a:p>
          <a:p>
            <a:pPr>
              <a:defRPr/>
            </a:pPr>
            <a:endParaRPr lang="es-MX" dirty="0" smtClean="0"/>
          </a:p>
          <a:p>
            <a:pPr>
              <a:defRPr/>
            </a:pPr>
            <a:r>
              <a:rPr lang="es-MX" b="1" dirty="0" smtClean="0"/>
              <a:t>Referencias</a:t>
            </a:r>
          </a:p>
          <a:p>
            <a:pPr>
              <a:defRPr/>
            </a:pPr>
            <a:r>
              <a:rPr lang="en-CA" dirty="0" smtClean="0"/>
              <a:t>Manusov EG. Evaluation and diagnosis of low back pain. </a:t>
            </a:r>
            <a:r>
              <a:rPr lang="en-CA" i="1" dirty="0" smtClean="0"/>
              <a:t>Prim Care </a:t>
            </a:r>
            <a:r>
              <a:rPr lang="en-CA" dirty="0" smtClean="0"/>
              <a:t>2012; 39(1):471-9. </a:t>
            </a:r>
          </a:p>
          <a:p>
            <a:pPr>
              <a:defRPr/>
            </a:pPr>
            <a:r>
              <a:rPr lang="en-CA" dirty="0" smtClean="0"/>
              <a:t>Neblett R </a:t>
            </a:r>
            <a:r>
              <a:rPr lang="en-CA" i="1" dirty="0" smtClean="0"/>
              <a:t>et al. </a:t>
            </a:r>
            <a:r>
              <a:rPr lang="en-CA" dirty="0" smtClean="0"/>
              <a:t>The Central Sensitization Inventory (CSI): establishing clinically significant values for identifying central sensitivity syndromes in an outpatient chronic pain sample. </a:t>
            </a:r>
            <a:r>
              <a:rPr lang="en-CA" i="1" dirty="0" smtClean="0"/>
              <a:t>J Pain</a:t>
            </a:r>
            <a:r>
              <a:rPr lang="en-CA" dirty="0" smtClean="0"/>
              <a:t> 2013; 14(5):438-45. </a:t>
            </a:r>
          </a:p>
          <a:p>
            <a:pPr>
              <a:defRPr/>
            </a:pPr>
            <a:r>
              <a:rPr lang="en-CA" dirty="0" smtClean="0"/>
              <a:t>Vellucci R. Heterogeneity of chronic pain. </a:t>
            </a:r>
            <a:r>
              <a:rPr lang="en-CA" i="1" dirty="0" smtClean="0"/>
              <a:t>Clin Drug Investig</a:t>
            </a:r>
            <a:r>
              <a:rPr lang="en-CA" dirty="0" smtClean="0"/>
              <a:t> 2012; 32(Suppl 1):3-10.</a:t>
            </a:r>
          </a:p>
          <a:p>
            <a:pPr>
              <a:defRPr/>
            </a:pPr>
            <a:r>
              <a:rPr lang="en-CA" dirty="0" smtClean="0"/>
              <a:t>Woolf CJ, Salter MW. Neuronal plasticity: increasing the gain in pain. </a:t>
            </a:r>
            <a:r>
              <a:rPr lang="en-CA" i="1" dirty="0" smtClean="0"/>
              <a:t>Science</a:t>
            </a:r>
            <a:r>
              <a:rPr lang="en-CA" dirty="0" smtClean="0"/>
              <a:t> 2000; 288(5472):1765-9.</a:t>
            </a:r>
            <a:endParaRPr lang="en-CA" dirty="0"/>
          </a:p>
          <a:p>
            <a:pPr>
              <a:defRPr/>
            </a:pPr>
            <a:endParaRPr lang="en-CA" dirty="0"/>
          </a:p>
          <a:p>
            <a:pPr>
              <a:defRPr/>
            </a:pPr>
            <a:endParaRPr lang="en-C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spcBef>
                <a:spcPts val="0"/>
              </a:spcBef>
              <a:spcAft>
                <a:spcPts val="600"/>
              </a:spcAft>
              <a:buClrTx/>
              <a:buSzTx/>
              <a:buFontTx/>
              <a:buNone/>
              <a:tabLst/>
              <a:defRPr/>
            </a:pPr>
            <a:r>
              <a:rPr lang="es-MX" b="1" kern="1200" dirty="0" smtClean="0"/>
              <a:t>Notas del Conferencista</a:t>
            </a:r>
          </a:p>
          <a:p>
            <a:pPr>
              <a:spcAft>
                <a:spcPts val="600"/>
              </a:spcAft>
              <a:defRPr/>
            </a:pPr>
            <a:r>
              <a:rPr lang="es-MX" kern="1200" dirty="0" smtClean="0"/>
              <a:t>La patofisiología de la lumbalgia es compleja.  El término </a:t>
            </a:r>
            <a:r>
              <a:rPr lang="es-MX" i="1" dirty="0" smtClean="0"/>
              <a:t>síndrome de dolor mixto </a:t>
            </a:r>
            <a:r>
              <a:rPr lang="es-MX" dirty="0" smtClean="0"/>
              <a:t>se usa generalmente para describir lumbalgia debido a que componentes tanto </a:t>
            </a:r>
            <a:r>
              <a:rPr lang="es-MX" kern="1200" dirty="0" smtClean="0"/>
              <a:t>nociceptivos como neuropáticos pueden estar involucrados</a:t>
            </a:r>
            <a:r>
              <a:rPr lang="es-MX" dirty="0" smtClean="0"/>
              <a:t>.</a:t>
            </a:r>
            <a:endParaRPr lang="es-MX" kern="1200" dirty="0" smtClean="0"/>
          </a:p>
          <a:p>
            <a:pPr>
              <a:spcAft>
                <a:spcPts val="600"/>
              </a:spcAft>
            </a:pPr>
            <a:endParaRPr lang="es-MX" dirty="0" smtClean="0"/>
          </a:p>
          <a:p>
            <a:pPr>
              <a:spcAft>
                <a:spcPts val="600"/>
              </a:spcAft>
            </a:pPr>
            <a:r>
              <a:rPr lang="es-MX" b="1" dirty="0" smtClean="0"/>
              <a:t>Referencia</a:t>
            </a:r>
          </a:p>
          <a:p>
            <a:pPr>
              <a:defRPr/>
            </a:pPr>
            <a:r>
              <a:rPr lang="en-US" dirty="0" smtClean="0"/>
              <a:t>Freynhagen R, Baron R. The evaluation of neuropathic components in low back pain. </a:t>
            </a:r>
            <a:r>
              <a:rPr lang="en-CA" i="1" dirty="0" smtClean="0"/>
              <a:t>Curr Pain Headache Rep </a:t>
            </a:r>
            <a:r>
              <a:rPr lang="en-CA" dirty="0" smtClean="0"/>
              <a:t>2009; 13(3):185-90.</a:t>
            </a:r>
            <a:endParaRPr lang="en-US" dirty="0" smtClean="0"/>
          </a:p>
          <a:p>
            <a:pPr>
              <a:spcAft>
                <a:spcPts val="600"/>
              </a:spcAft>
            </a:pPr>
            <a:endParaRPr lang="en-US" dirty="0"/>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 xmlns:p14="http://schemas.microsoft.com/office/powerpoint/2010/main" val="2457581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spcAft>
                <a:spcPts val="600"/>
              </a:spcAft>
            </a:pPr>
            <a:r>
              <a:rPr lang="es-MX" b="1" baseline="0" dirty="0" smtClean="0"/>
              <a:t>Notas del Conferencista</a:t>
            </a:r>
          </a:p>
          <a:p>
            <a:pPr>
              <a:spcAft>
                <a:spcPts val="600"/>
              </a:spcAft>
            </a:pPr>
            <a:r>
              <a:rPr lang="es-MX" baseline="0" dirty="0" smtClean="0"/>
              <a:t>Esta slide menciona algunos de los postulados de uno de los autores  más prolíficos en el tema (Feynhagen) sobre los mecanismos potenciales de dolor neuropático, </a:t>
            </a:r>
            <a:r>
              <a:rPr lang="es-MX" dirty="0" smtClean="0"/>
              <a:t>además del dolor clásico por compresión de la raíz nerviosa, involucrados en la lumbalgia.</a:t>
            </a:r>
            <a:endParaRPr lang="es-MX" baseline="0" dirty="0" smtClean="0"/>
          </a:p>
          <a:p>
            <a:pPr>
              <a:spcAft>
                <a:spcPts val="600"/>
              </a:spcAft>
            </a:pPr>
            <a:endParaRPr lang="es-MX" dirty="0" smtClean="0"/>
          </a:p>
          <a:p>
            <a:pPr>
              <a:spcAft>
                <a:spcPts val="600"/>
              </a:spcAft>
            </a:pPr>
            <a:r>
              <a:rPr lang="es-MX" b="1" dirty="0" smtClean="0"/>
              <a:t>Referencia</a:t>
            </a:r>
          </a:p>
          <a:p>
            <a:pPr>
              <a:defRPr/>
            </a:pPr>
            <a:r>
              <a:rPr lang="en-US" dirty="0" smtClean="0"/>
              <a:t>Freynhagen R, Baron R. The evaluation of neuropathic components in low back pain. </a:t>
            </a:r>
            <a:r>
              <a:rPr lang="en-CA" i="1" dirty="0" smtClean="0"/>
              <a:t>Curr Pain Headache Rep </a:t>
            </a:r>
            <a:r>
              <a:rPr lang="en-CA" dirty="0" smtClean="0"/>
              <a:t>2009; 13(3):185-90.</a:t>
            </a:r>
            <a:endParaRPr lang="en-US" dirty="0" smtClean="0"/>
          </a:p>
          <a:p>
            <a:pPr>
              <a:spcAft>
                <a:spcPts val="600"/>
              </a:spcAft>
            </a:pPr>
            <a:endParaRPr lang="en-US" noProof="0" dirty="0"/>
          </a:p>
        </p:txBody>
      </p:sp>
      <p:sp>
        <p:nvSpPr>
          <p:cNvPr id="4" name="3 Marcador de número de diapositiva"/>
          <p:cNvSpPr>
            <a:spLocks noGrp="1"/>
          </p:cNvSpPr>
          <p:nvPr>
            <p:ph type="sldNum" sz="quarter" idx="10"/>
          </p:nvPr>
        </p:nvSpPr>
        <p:spPr/>
        <p:txBody>
          <a:bodyPr/>
          <a:lstStyle/>
          <a:p>
            <a:fld id="{DA689E47-83EE-446D-8FEE-E38964249D21}" type="slidenum">
              <a:rPr lang="es-MX" smtClean="0">
                <a:solidFill>
                  <a:prstClr val="black"/>
                </a:solidFill>
              </a:rPr>
              <a:pPr/>
              <a:t>13</a:t>
            </a:fld>
            <a:endParaRPr lang="es-MX" dirty="0">
              <a:solidFill>
                <a:prstClr val="black"/>
              </a:solidFill>
            </a:endParaRPr>
          </a:p>
        </p:txBody>
      </p:sp>
    </p:spTree>
    <p:extLst>
      <p:ext uri="{BB962C8B-B14F-4D97-AF65-F5344CB8AC3E}">
        <p14:creationId xmlns="" xmlns:p14="http://schemas.microsoft.com/office/powerpoint/2010/main" val="751004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8490"/>
            <a:ext cx="5486400" cy="4982209"/>
          </a:xfrm>
        </p:spPr>
        <p:txBody>
          <a:bodyPr/>
          <a:lstStyle/>
          <a:p>
            <a:pPr>
              <a:spcBef>
                <a:spcPts val="0"/>
              </a:spcBef>
              <a:spcAft>
                <a:spcPts val="600"/>
              </a:spcAft>
            </a:pPr>
            <a:r>
              <a:rPr lang="es-MX" b="1" dirty="0" smtClean="0"/>
              <a:t>Notas del Conferencista</a:t>
            </a:r>
          </a:p>
          <a:p>
            <a:pPr>
              <a:spcBef>
                <a:spcPts val="0"/>
              </a:spcBef>
              <a:spcAft>
                <a:spcPts val="600"/>
              </a:spcAft>
            </a:pPr>
            <a:r>
              <a:rPr lang="es-MX" dirty="0" smtClean="0"/>
              <a:t>Haz la pregunta que aparece en la slide a los participantes para estimular la discusión.</a:t>
            </a:r>
          </a:p>
          <a:p>
            <a:pPr>
              <a:spcBef>
                <a:spcPts val="0"/>
              </a:spcBef>
              <a:spcAft>
                <a:spcPts val="600"/>
              </a:spcAft>
            </a:pPr>
            <a:endParaRPr lang="es-MX" dirty="0" smtClean="0"/>
          </a:p>
          <a:p>
            <a:pPr>
              <a:spcBef>
                <a:spcPts val="0"/>
              </a:spcBef>
              <a:spcAft>
                <a:spcPts val="600"/>
              </a:spcAft>
            </a:pPr>
            <a:endParaRPr lang="es-MX"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14</a:t>
            </a:fld>
            <a:endParaRPr lang="es-MX" dirty="0"/>
          </a:p>
        </p:txBody>
      </p:sp>
    </p:spTree>
    <p:extLst>
      <p:ext uri="{BB962C8B-B14F-4D97-AF65-F5344CB8AC3E}">
        <p14:creationId xmlns="" xmlns:p14="http://schemas.microsoft.com/office/powerpoint/2010/main" val="328244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Una encuesta de 173 pacientes en 1975 mostró que (85%) de los pacientes con lumbalgia se han recuperado a la semana ocho independientemente de la modalidad de tratamiento. Después de 12 semanas sigue habiendo un grupo resistente de menos del 10% de  los pacientes en quienes la progresión es sumamente rara. En general, la mayoría de los casos de lumbalgia son agudos, benignos, auto-limitados y tienden a resolverse con el tiempo.</a:t>
            </a:r>
          </a:p>
          <a:p>
            <a:pPr>
              <a:spcAft>
                <a:spcPts val="600"/>
              </a:spcAft>
            </a:pPr>
            <a:endParaRPr lang="es-MX" dirty="0" smtClean="0"/>
          </a:p>
          <a:p>
            <a:pPr>
              <a:spcAft>
                <a:spcPts val="600"/>
              </a:spcAft>
            </a:pPr>
            <a:r>
              <a:rPr lang="es-MX" b="1" dirty="0" smtClean="0"/>
              <a:t>Referencia</a:t>
            </a:r>
            <a:endParaRPr lang="es-MX" b="0" dirty="0" smtClean="0"/>
          </a:p>
          <a:p>
            <a:pPr>
              <a:spcAft>
                <a:spcPts val="0"/>
              </a:spcAft>
              <a:defRPr/>
            </a:pPr>
            <a:r>
              <a:rPr lang="en-CA" dirty="0" smtClean="0"/>
              <a:t>Gunn CC </a:t>
            </a:r>
            <a:r>
              <a:rPr lang="en-CA" i="1" dirty="0" smtClean="0"/>
              <a:t>et al. </a:t>
            </a:r>
            <a:r>
              <a:rPr lang="en-CA" dirty="0" smtClean="0"/>
              <a:t>Dry needling of muscle motor points for chronic low-back pain: a randomized clinical trial with long-term follow-up. </a:t>
            </a:r>
            <a:r>
              <a:rPr lang="en-CA" i="1" dirty="0" smtClean="0"/>
              <a:t>Spine (Phila Pa 1976) </a:t>
            </a:r>
            <a:r>
              <a:rPr lang="en-CA" dirty="0" smtClean="0"/>
              <a:t>1980; 5(3):279-91.</a:t>
            </a:r>
          </a:p>
          <a:p>
            <a:pPr marL="0" marR="0" indent="0" algn="l" defTabSz="914400" rtl="0" eaLnBrk="1" fontAlgn="auto" latinLnBrk="0" hangingPunct="1">
              <a:lnSpc>
                <a:spcPct val="100000"/>
              </a:lnSpc>
              <a:spcBef>
                <a:spcPts val="0"/>
              </a:spcBef>
              <a:spcAft>
                <a:spcPts val="0"/>
              </a:spcAft>
              <a:buClrTx/>
              <a:buSzTx/>
              <a:buFontTx/>
              <a:buNone/>
              <a:tabLst/>
              <a:defRPr/>
            </a:pPr>
            <a:endParaRPr lang="en-CA" b="0" dirty="0" smtClean="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15</a:t>
            </a:fld>
            <a:endParaRPr lang="es-MX" dirty="0">
              <a:solidFill>
                <a:prstClr val="black"/>
              </a:solidFill>
            </a:endParaRPr>
          </a:p>
        </p:txBody>
      </p:sp>
    </p:spTree>
    <p:extLst>
      <p:ext uri="{BB962C8B-B14F-4D97-AF65-F5344CB8AC3E}">
        <p14:creationId xmlns="" xmlns:p14="http://schemas.microsoft.com/office/powerpoint/2010/main" val="2721005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1600" y="4318000"/>
            <a:ext cx="6756400" cy="4293871"/>
          </a:xfrm>
        </p:spPr>
        <p:txBody>
          <a:bodyPr>
            <a:noAutofit/>
          </a:bodyPr>
          <a:lstStyle/>
          <a:p>
            <a:pPr>
              <a:spcAft>
                <a:spcPts val="600"/>
              </a:spcAft>
            </a:pPr>
            <a:r>
              <a:rPr lang="es-MX" sz="1100" b="1" dirty="0" smtClean="0"/>
              <a:t>Notas del Conferencista</a:t>
            </a:r>
          </a:p>
          <a:p>
            <a:r>
              <a:rPr lang="es-MX" sz="1100" dirty="0" smtClean="0"/>
              <a:t>Esta slide muestra la vía de manejo inicial para lumbalgia y dolor radicular de la Sociedad Británica del Dolor. Estas guías de consenso tienen el propósito de brindar una visión general de las mejoras prácticas para el manejo de dolor crónico de la columna reflejando la heterogeneidad de la lumbalgia. La mayoría de las guías han cubierto únicamente un aspecto de la atención médica de la columna; por lo tanto, han creado división y han potencialmente empeorado la calidad de la atención. Adicionalmente, parte de la evidencia es subjetiva y de poca calidad. La vía para lumbalgia  de la Sociedad Británica del Dolor incluyó todas las disciplinas e involucró información de todos los pacientes. </a:t>
            </a:r>
          </a:p>
          <a:p>
            <a:pPr>
              <a:spcAft>
                <a:spcPts val="600"/>
              </a:spcAft>
            </a:pPr>
            <a:r>
              <a:rPr lang="es-MX" sz="1100" dirty="0" smtClean="0"/>
              <a:t>La vía del dolor espinal describe diferentes presentaciones de lumbalgia y menciona las causas posibles. Dada la alta incidencia de lumbalgia, el propósito fue enfocarse en el manejo en la atención primaria donde se presenta el mayor volumen de pacientes. La inclusión de dolor radicular permite el tratamiento temprano, evitando potencialmente la cirugía.</a:t>
            </a:r>
          </a:p>
          <a:p>
            <a:pPr>
              <a:spcAft>
                <a:spcPts val="600"/>
              </a:spcAft>
            </a:pPr>
            <a:r>
              <a:rPr lang="es-MX" sz="1100" dirty="0" smtClean="0"/>
              <a:t>La vía promueve el auto-manejo y la evaluación temprana. La vía promueve la referencia a un rango de intervenciones que requieren tiempo, trabajo cercano entre los profesionales, todo dentro de un marco biopsicosocial para los pacientes que no responden. La vía usa un enfoque de atención escalonada, que permite a los pacientes tomar decisiones informadas acerca de las opciones de tratamiento. La vía proporciona a los profesionales clínicos una guía clara sobre las opciones de manejo y recomienda las buenas prácticas para mantener la consistencia y obtener resultados óptimos.</a:t>
            </a:r>
          </a:p>
          <a:p>
            <a:pPr>
              <a:spcAft>
                <a:spcPts val="600"/>
              </a:spcAft>
            </a:pPr>
            <a:endParaRPr lang="es-MX" sz="1100" dirty="0" smtClean="0"/>
          </a:p>
          <a:p>
            <a:pPr>
              <a:spcAft>
                <a:spcPts val="600"/>
              </a:spcAft>
            </a:pPr>
            <a:r>
              <a:rPr lang="es-MX" sz="1100" b="1" dirty="0" smtClean="0"/>
              <a:t>Referencia</a:t>
            </a:r>
            <a:endParaRPr lang="es-MX" sz="1100" b="0" dirty="0" smtClean="0"/>
          </a:p>
          <a:p>
            <a:r>
              <a:rPr lang="en-CA" sz="1100" dirty="0" smtClean="0"/>
              <a:t>Lee J </a:t>
            </a:r>
            <a:r>
              <a:rPr lang="en-CA" sz="1100" i="1" dirty="0" smtClean="0"/>
              <a:t>et al. </a:t>
            </a:r>
            <a:r>
              <a:rPr lang="en-CA" sz="1100" dirty="0" smtClean="0"/>
              <a:t>Low back and radicular pain: a pathway for care developed by the British Pain Society. </a:t>
            </a:r>
            <a:r>
              <a:rPr lang="en-CA" sz="1100" i="1" dirty="0" smtClean="0"/>
              <a:t>Br J Anaesth</a:t>
            </a:r>
            <a:r>
              <a:rPr lang="en-CA" sz="1100" dirty="0" smtClean="0"/>
              <a:t> 2013; 111(2):112-20.</a:t>
            </a:r>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16</a:t>
            </a:fld>
            <a:endParaRPr lang="es-MX" dirty="0">
              <a:solidFill>
                <a:prstClr val="black"/>
              </a:solidFill>
            </a:endParaRPr>
          </a:p>
        </p:txBody>
      </p:sp>
    </p:spTree>
    <p:extLst>
      <p:ext uri="{BB962C8B-B14F-4D97-AF65-F5344CB8AC3E}">
        <p14:creationId xmlns="" xmlns:p14="http://schemas.microsoft.com/office/powerpoint/2010/main" val="2610482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s-MX" b="1" dirty="0" smtClean="0"/>
              <a:t>Notas del Conferencista</a:t>
            </a:r>
          </a:p>
          <a:p>
            <a:pPr>
              <a:spcBef>
                <a:spcPts val="0"/>
              </a:spcBef>
              <a:spcAft>
                <a:spcPts val="600"/>
              </a:spcAft>
            </a:pPr>
            <a:r>
              <a:rPr lang="es-MX" dirty="0" smtClean="0"/>
              <a:t>Haz la pregunta que aparece en la slide a los participantes para estimular la discusión.</a:t>
            </a:r>
            <a:endParaRPr lang="en-CA" dirty="0" smtClean="0"/>
          </a:p>
        </p:txBody>
      </p:sp>
      <p:sp>
        <p:nvSpPr>
          <p:cNvPr id="4" name="Slide Number Placeholder 3"/>
          <p:cNvSpPr>
            <a:spLocks noGrp="1"/>
          </p:cNvSpPr>
          <p:nvPr>
            <p:ph type="sldNum" sz="quarter" idx="10"/>
          </p:nvPr>
        </p:nvSpPr>
        <p:spPr/>
        <p:txBody>
          <a:bodyPr/>
          <a:lstStyle/>
          <a:p>
            <a:fld id="{EFE8784B-3E46-4D8A-B7C7-681B694BEE2E}" type="slidenum">
              <a:rPr lang="es-MX" smtClean="0"/>
              <a:pPr/>
              <a:t>17</a:t>
            </a:fld>
            <a:endParaRPr lang="es-MX" dirty="0"/>
          </a:p>
        </p:txBody>
      </p:sp>
    </p:spTree>
    <p:extLst>
      <p:ext uri="{BB962C8B-B14F-4D97-AF65-F5344CB8AC3E}">
        <p14:creationId xmlns="" xmlns:p14="http://schemas.microsoft.com/office/powerpoint/2010/main" val="2711009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444E0A-8B3D-4221-8808-5A4AB2E2269F}" type="slidenum">
              <a:rPr lang="en-US">
                <a:solidFill>
                  <a:prstClr val="black"/>
                </a:solidFill>
              </a:rPr>
              <a:pPr eaLnBrk="1" hangingPunct="1"/>
              <a:t>18</a:t>
            </a:fld>
            <a:endParaRPr lang="en-US" dirty="0">
              <a:solidFill>
                <a:prstClr val="black"/>
              </a:solidFill>
            </a:endParaRPr>
          </a:p>
        </p:txBody>
      </p:sp>
      <p:sp>
        <p:nvSpPr>
          <p:cNvPr id="147459" name="Slide Image Placeholder 1"/>
          <p:cNvSpPr>
            <a:spLocks noGrp="1" noRot="1" noChangeAspect="1" noTextEdit="1"/>
          </p:cNvSpPr>
          <p:nvPr>
            <p:ph type="sldImg"/>
          </p:nvPr>
        </p:nvSpPr>
        <p:spPr>
          <a:ln/>
        </p:spPr>
      </p:sp>
      <p:sp>
        <p:nvSpPr>
          <p:cNvPr id="147460" name="Notes Placeholder 2"/>
          <p:cNvSpPr>
            <a:spLocks noGrp="1"/>
          </p:cNvSpPr>
          <p:nvPr>
            <p:ph type="body" idx="1"/>
          </p:nvPr>
        </p:nvSpPr>
        <p:spPr>
          <a:xfrm>
            <a:off x="133350" y="4292600"/>
            <a:ext cx="6724650" cy="4905991"/>
          </a:xfrm>
          <a:noFill/>
        </p:spPr>
        <p:txBody>
          <a:bodyPr>
            <a:normAutofit/>
          </a:bodyPr>
          <a:lstStyle/>
          <a:p>
            <a:pPr>
              <a:lnSpc>
                <a:spcPct val="110000"/>
              </a:lnSpc>
              <a:spcBef>
                <a:spcPct val="0"/>
              </a:spcBef>
              <a:spcAft>
                <a:spcPts val="600"/>
              </a:spcAft>
            </a:pPr>
            <a:r>
              <a:rPr lang="es-MX" b="1" dirty="0" smtClean="0"/>
              <a:t>Notas del Conferencista</a:t>
            </a:r>
          </a:p>
          <a:p>
            <a:pPr>
              <a:lnSpc>
                <a:spcPct val="110000"/>
              </a:lnSpc>
              <a:spcBef>
                <a:spcPct val="0"/>
              </a:spcBef>
            </a:pPr>
            <a:r>
              <a:rPr lang="es-MX" dirty="0" smtClean="0">
                <a:ea typeface="MS PGothic" pitchFamily="34" charset="-128"/>
              </a:rPr>
              <a:t>La categoría clínica de “señales de alarma” incluye el pequeño porcentaje de pacientes que muestran señales de alarma (red flags) que pueden sugerir una condición subyacente grave, como malignidad, infección vertebral, fractura por compresión vertebral, síndrome de cauda equina o espondilitis anquilosante.  Los pacientes con déficits neurológicos severos o progresivos también están incluidos en esta categoría.  Los indicadores de causes subyacentes potencialmente graves de lumbalgia aguda incluyen trauma reciente grave o trauma más leve en un paciente &gt;50 años de edad, inmunosupresión, uso o abuso de drogas intravenosas, edad avanzada (&gt;70 años) y osteoporosis. Estos pacientes requieren investigación y/o referencia inmediata. </a:t>
            </a:r>
          </a:p>
          <a:p>
            <a:pPr>
              <a:lnSpc>
                <a:spcPct val="110000"/>
              </a:lnSpc>
              <a:spcBef>
                <a:spcPct val="0"/>
              </a:spcBef>
              <a:spcAft>
                <a:spcPts val="600"/>
              </a:spcAft>
            </a:pPr>
            <a:r>
              <a:rPr lang="es-MX" dirty="0" smtClean="0">
                <a:ea typeface="MS PGothic" pitchFamily="34" charset="-128"/>
              </a:rPr>
              <a:t>Los estudios diagnósticos pueden incluir pruebas de laboratorio de rutina (ej:  panel metabólico básico, conteo sanguíneo completo), tasa de sedimentación eritrocítica, proteína C-reactiva, antígeno leucocitario humano B27, electroforesis de suero/orina, electromiografía y pruebas de velocidad de conducción nerviosa. La resonancia magnética es generalmente considerada la modalidad de imágenes inicial  de elección para pacientes con señales de alarma. El manejo de pacientes con señales de alarma consiste del tratamiento de la etiología subyacente. Estudios de procesamiento de imágenes adicionales pueden ser necesarios para planear el tratamiento cuando se identifica una etiología subyacente específica.</a:t>
            </a:r>
          </a:p>
          <a:p>
            <a:pPr eaLnBrk="1" hangingPunct="1">
              <a:lnSpc>
                <a:spcPct val="110000"/>
              </a:lnSpc>
              <a:spcBef>
                <a:spcPct val="0"/>
              </a:spcBef>
              <a:spcAft>
                <a:spcPts val="600"/>
              </a:spcAft>
            </a:pPr>
            <a:endParaRPr lang="es-MX" b="1" dirty="0" smtClean="0">
              <a:ea typeface="MS PGothic" pitchFamily="34" charset="-128"/>
            </a:endParaRPr>
          </a:p>
          <a:p>
            <a:pPr eaLnBrk="1" hangingPunct="1">
              <a:lnSpc>
                <a:spcPct val="110000"/>
              </a:lnSpc>
              <a:spcBef>
                <a:spcPct val="0"/>
              </a:spcBef>
              <a:spcAft>
                <a:spcPts val="600"/>
              </a:spcAft>
            </a:pPr>
            <a:r>
              <a:rPr lang="es-MX" b="1" dirty="0" smtClean="0">
                <a:ea typeface="MS PGothic" pitchFamily="34" charset="-128"/>
              </a:rPr>
              <a:t>Referencia</a:t>
            </a:r>
            <a:endParaRPr lang="es-MX" b="0" dirty="0" smtClean="0">
              <a:ea typeface="MS PGothic" pitchFamily="34" charset="-128"/>
            </a:endParaRPr>
          </a:p>
          <a:p>
            <a:pPr>
              <a:lnSpc>
                <a:spcPct val="110000"/>
              </a:lnSpc>
              <a:spcBef>
                <a:spcPct val="0"/>
              </a:spcBef>
              <a:defRPr/>
            </a:pPr>
            <a:r>
              <a:rPr lang="en-CA" dirty="0" smtClean="0">
                <a:ea typeface="MS PGothic" pitchFamily="34" charset="-128"/>
              </a:rPr>
              <a:t>Forseen SE, Corey AS. Clinical decision support and acute low back pain: </a:t>
            </a:r>
            <a:br>
              <a:rPr lang="en-CA" dirty="0" smtClean="0">
                <a:ea typeface="MS PGothic" pitchFamily="34" charset="-128"/>
              </a:rPr>
            </a:br>
            <a:r>
              <a:rPr lang="en-CA" dirty="0" smtClean="0">
                <a:ea typeface="MS PGothic" pitchFamily="34" charset="-128"/>
              </a:rPr>
              <a:t>evidence-based order sets. </a:t>
            </a:r>
            <a:r>
              <a:rPr lang="en-CA" i="1" dirty="0" smtClean="0">
                <a:ea typeface="MS PGothic" pitchFamily="34" charset="-128"/>
              </a:rPr>
              <a:t>J Am Coll Radiol</a:t>
            </a:r>
            <a:r>
              <a:rPr lang="en-CA" dirty="0" smtClean="0">
                <a:ea typeface="MS PGothic" pitchFamily="34" charset="-128"/>
              </a:rPr>
              <a:t> 2012; 9(10):704-12.</a:t>
            </a:r>
            <a:endParaRPr lang="en-CA" b="1" dirty="0" smtClean="0">
              <a:ea typeface="MS PGothic" pitchFamily="34" charset="-128"/>
            </a:endParaRPr>
          </a:p>
        </p:txBody>
      </p:sp>
      <p:sp>
        <p:nvSpPr>
          <p:cNvPr id="147461"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D48EC857-BE68-49D4-AD03-EF4897BCD3B9}" type="slidenum">
              <a:rPr lang="en-US" sz="1200">
                <a:solidFill>
                  <a:prstClr val="black"/>
                </a:solidFill>
                <a:latin typeface="Calibri" pitchFamily="34" charset="0"/>
              </a:rPr>
              <a:pPr algn="r" eaLnBrk="1" hangingPunct="1"/>
              <a:t>18</a:t>
            </a:fld>
            <a:endParaRPr lang="en-US" sz="1200" dirty="0">
              <a:solidFill>
                <a:prstClr val="black"/>
              </a:solidFill>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5900" y="4428491"/>
            <a:ext cx="6457950" cy="4183380"/>
          </a:xfrm>
        </p:spPr>
        <p:txBody>
          <a:bodyPr>
            <a:noAutofit/>
          </a:bodyPr>
          <a:lstStyle/>
          <a:p>
            <a:pPr>
              <a:spcAft>
                <a:spcPts val="600"/>
              </a:spcAft>
            </a:pPr>
            <a:r>
              <a:rPr lang="es-MX" b="1" dirty="0" smtClean="0">
                <a:latin typeface="+mj-lt"/>
              </a:rPr>
              <a:t>Notas del Conferencista</a:t>
            </a:r>
          </a:p>
          <a:p>
            <a:pPr>
              <a:spcAft>
                <a:spcPts val="600"/>
              </a:spcAft>
            </a:pPr>
            <a:r>
              <a:rPr lang="es-MX" dirty="0" smtClean="0">
                <a:ea typeface="ＭＳ Ｐゴシック" pitchFamily="34" charset="-128"/>
              </a:rPr>
              <a:t>La lumbalgia aguda generalmente es no-específico y por lo tanto no puede ser atribuido a una causa definitiva. Esta incluye algunas de las pistas clínicas clave de a etiología de la lumbalgia.</a:t>
            </a:r>
          </a:p>
          <a:p>
            <a:pPr>
              <a:spcAft>
                <a:spcPts val="600"/>
              </a:spcAft>
            </a:pPr>
            <a:r>
              <a:rPr lang="es-MX" dirty="0" smtClean="0">
                <a:ea typeface="ＭＳ Ｐゴシック" pitchFamily="34" charset="-128"/>
              </a:rPr>
              <a:t>Aunque la mayoría de los pacientes se recupera rápidamente con tratamiento mínimo, la evaluación apropiada es imperativa para identificar casos raros de patología subyacente grave. Ciertas señales de alarma deben indicar el tratamiento agresivo o  la referencia a un especialista de la columna, mientras que otras son menos preocupantes. Las señales de alarma graves incluyen un trauma importante relacionado con la edad (i.e., lesión relacionada con una caída desde lo alto o una colisión de un vehículo motorizado en un paciente joven, o de una caída menor o por levantar cosas muy pesadas en un paciente con osteoporosis o posible osteoporosis), déficit motor o sensorial progresivo o mayor, inicio nuevo de incontinencia urinaria o fecal o retención urinaria, pérdida de tono del esfínter anal, parestesia en silla de montar, historia de cáncer metastásico a hueso, y sospecha de infección espinal. </a:t>
            </a:r>
          </a:p>
          <a:p>
            <a:pPr>
              <a:spcAft>
                <a:spcPts val="600"/>
              </a:spcAft>
            </a:pPr>
            <a:endParaRPr lang="es-MX" dirty="0" smtClean="0">
              <a:ea typeface="ＭＳ Ｐゴシック" pitchFamily="34" charset="-128"/>
            </a:endParaRPr>
          </a:p>
          <a:p>
            <a:pPr>
              <a:spcAft>
                <a:spcPts val="600"/>
              </a:spcAft>
            </a:pPr>
            <a:r>
              <a:rPr lang="es-MX" b="1" dirty="0" smtClean="0">
                <a:latin typeface="+mj-lt"/>
                <a:ea typeface="ＭＳ Ｐゴシック" pitchFamily="34" charset="-128"/>
              </a:rPr>
              <a:t>Referencia</a:t>
            </a:r>
            <a:endParaRPr lang="es-MX" b="1" i="1" dirty="0" smtClean="0">
              <a:latin typeface="+mj-lt"/>
              <a:ea typeface="ＭＳ Ｐゴシック" pitchFamily="34" charset="-128"/>
            </a:endParaRPr>
          </a:p>
          <a:p>
            <a:pPr>
              <a:defRPr/>
            </a:pPr>
            <a:r>
              <a:rPr lang="en-CA" dirty="0" smtClean="0">
                <a:ea typeface="ＭＳ Ｐゴシック" pitchFamily="34" charset="-128"/>
              </a:rPr>
              <a:t>Casazza BA. Diagnosis and treatment of acute low back pain. </a:t>
            </a:r>
            <a:r>
              <a:rPr lang="en-CA" i="1" dirty="0" smtClean="0">
                <a:ea typeface="ＭＳ Ｐゴシック" pitchFamily="34" charset="-128"/>
              </a:rPr>
              <a:t>Am Fam Physician </a:t>
            </a:r>
            <a:r>
              <a:rPr lang="en-CA" dirty="0" smtClean="0">
                <a:ea typeface="ＭＳ Ｐゴシック" pitchFamily="34" charset="-128"/>
              </a:rPr>
              <a:t>2012; 85(4):343-50.</a:t>
            </a:r>
          </a:p>
          <a:p>
            <a:pPr marL="0" marR="0" indent="0" algn="l" defTabSz="914400" rtl="0" eaLnBrk="1" fontAlgn="auto" latinLnBrk="0" hangingPunct="1">
              <a:spcBef>
                <a:spcPts val="0"/>
              </a:spcBef>
              <a:spcAft>
                <a:spcPts val="600"/>
              </a:spcAft>
              <a:buClrTx/>
              <a:buSzTx/>
              <a:buFontTx/>
              <a:buNone/>
              <a:tabLst/>
              <a:defRPr/>
            </a:pPr>
            <a:endParaRPr lang="en-CA" b="1" i="1" dirty="0" smtClean="0">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s-MX" b="1" noProof="0" dirty="0" smtClean="0"/>
              <a:t>Notas del Conferencista</a:t>
            </a:r>
          </a:p>
          <a:p>
            <a:r>
              <a:rPr lang="es-MX" noProof="0" dirty="0" smtClean="0"/>
              <a:t>Por favor reconoce a los miembros del Comité de Desarrollo.</a:t>
            </a:r>
          </a:p>
        </p:txBody>
      </p:sp>
      <p:sp>
        <p:nvSpPr>
          <p:cNvPr id="1628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56000E92-BC9D-424C-8A08-29459ECE21ED}" type="slidenum">
              <a:rPr lang="fr-CA">
                <a:solidFill>
                  <a:srgbClr val="000000"/>
                </a:solidFill>
                <a:latin typeface="Calibri" pitchFamily="34" charset="0"/>
              </a:rPr>
              <a:pPr eaLnBrk="1" hangingPunct="1"/>
              <a:t>2</a:t>
            </a:fld>
            <a:endParaRPr lang="fr-CA" dirty="0">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spcAft>
                <a:spcPts val="600"/>
              </a:spcAft>
            </a:pPr>
            <a:r>
              <a:rPr lang="es-MX" b="1" dirty="0" smtClean="0"/>
              <a:t>Notas del Conferencista</a:t>
            </a:r>
          </a:p>
          <a:p>
            <a:pPr eaLnBrk="1" hangingPunct="1">
              <a:spcBef>
                <a:spcPct val="0"/>
              </a:spcBef>
              <a:spcAft>
                <a:spcPts val="600"/>
              </a:spcAft>
            </a:pPr>
            <a:r>
              <a:rPr lang="es-MX" b="0" dirty="0" smtClean="0"/>
              <a:t>Freynhagen et al (2006) </a:t>
            </a:r>
            <a:r>
              <a:rPr lang="es-MX" dirty="0" smtClean="0"/>
              <a:t>u</a:t>
            </a:r>
            <a:r>
              <a:rPr lang="es-MX" b="0" dirty="0" smtClean="0"/>
              <a:t>saron la herramienta de evaluación de dolor neuropático </a:t>
            </a:r>
            <a:r>
              <a:rPr lang="es-MX" b="0" baseline="0" dirty="0" smtClean="0"/>
              <a:t>painDETECT en 8000 pacientes alemanes que padecían lumbalgia crónica y el dolor encontrado en 37% de los </a:t>
            </a:r>
            <a:r>
              <a:rPr lang="es-MX" baseline="0" dirty="0" smtClean="0"/>
              <a:t>pacientes</a:t>
            </a:r>
            <a:r>
              <a:rPr lang="es-MX" b="0" baseline="0" dirty="0" smtClean="0"/>
              <a:t> fue predominantemente dolor neuropático.</a:t>
            </a:r>
            <a:endParaRPr lang="es-MX" b="0" dirty="0" smtClean="0"/>
          </a:p>
          <a:p>
            <a:pPr eaLnBrk="1" hangingPunct="1">
              <a:spcBef>
                <a:spcPct val="0"/>
              </a:spcBef>
              <a:spcAft>
                <a:spcPts val="600"/>
              </a:spcAft>
            </a:pPr>
            <a:endParaRPr lang="es-MX" b="1" dirty="0" smtClean="0"/>
          </a:p>
          <a:p>
            <a:pPr eaLnBrk="1" hangingPunct="1">
              <a:spcBef>
                <a:spcPct val="0"/>
              </a:spcBef>
              <a:spcAft>
                <a:spcPts val="600"/>
              </a:spcAft>
            </a:pPr>
            <a:r>
              <a:rPr lang="es-MX" b="1" dirty="0" smtClean="0"/>
              <a:t>Referencia</a:t>
            </a:r>
          </a:p>
          <a:p>
            <a:r>
              <a:rPr lang="en-US" dirty="0" smtClean="0"/>
              <a:t>Freynhagen R </a:t>
            </a:r>
            <a:r>
              <a:rPr lang="en-US" i="1" dirty="0" smtClean="0"/>
              <a:t>et al. </a:t>
            </a:r>
            <a:r>
              <a:rPr lang="en-CA" dirty="0" smtClean="0"/>
              <a:t>painDETECT: a new screening questionnaire to identify neuropathic components in patients with back pain. </a:t>
            </a:r>
            <a:r>
              <a:rPr lang="en-US" i="1" dirty="0" smtClean="0"/>
              <a:t>Curr Med Res Opin</a:t>
            </a:r>
            <a:r>
              <a:rPr lang="en-US" dirty="0" smtClean="0"/>
              <a:t> 2006; 22(10):1911-20.</a:t>
            </a:r>
          </a:p>
          <a:p>
            <a:pPr>
              <a:spcAft>
                <a:spcPts val="600"/>
              </a:spcAft>
            </a:pPr>
            <a:endParaRPr lang="en-US" dirty="0" smtClean="0"/>
          </a:p>
          <a:p>
            <a:pPr>
              <a:spcAft>
                <a:spcPts val="600"/>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20</a:t>
            </a:fld>
            <a:endParaRPr lang="es-MX" dirty="0">
              <a:solidFill>
                <a:prstClr val="black"/>
              </a:solidFill>
            </a:endParaRPr>
          </a:p>
        </p:txBody>
      </p:sp>
    </p:spTree>
    <p:extLst>
      <p:ext uri="{BB962C8B-B14F-4D97-AF65-F5344CB8AC3E}">
        <p14:creationId xmlns="" xmlns:p14="http://schemas.microsoft.com/office/powerpoint/2010/main" val="3427538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060450" y="677863"/>
            <a:ext cx="4722813" cy="3543300"/>
          </a:xfrm>
          <a:ln/>
        </p:spPr>
      </p:sp>
      <p:sp>
        <p:nvSpPr>
          <p:cNvPr id="73732" name="Rectangle 3"/>
          <p:cNvSpPr>
            <a:spLocks noGrp="1" noChangeArrowheads="1"/>
          </p:cNvSpPr>
          <p:nvPr>
            <p:ph type="body" idx="1"/>
          </p:nvPr>
        </p:nvSpPr>
        <p:spPr>
          <a:xfrm>
            <a:off x="260350" y="4343401"/>
            <a:ext cx="6286499" cy="4953000"/>
          </a:xfrm>
          <a:ln/>
        </p:spPr>
        <p:txBody>
          <a:bodyPr lIns="90111" tIns="45056" rIns="90111" bIns="45056">
            <a:normAutofit/>
          </a:bodyPr>
          <a:lstStyle/>
          <a:p>
            <a:pPr>
              <a:lnSpc>
                <a:spcPct val="110000"/>
              </a:lnSpc>
              <a:spcAft>
                <a:spcPts val="600"/>
              </a:spcAft>
            </a:pPr>
            <a:r>
              <a:rPr lang="es-MX" b="1" dirty="0" smtClean="0"/>
              <a:t>Notas del Conferencista</a:t>
            </a:r>
          </a:p>
          <a:p>
            <a:pPr>
              <a:lnSpc>
                <a:spcPct val="110000"/>
              </a:lnSpc>
            </a:pPr>
            <a:r>
              <a:rPr lang="es-MX" dirty="0" smtClean="0"/>
              <a:t>Los descriptores verbales del dolor pueden ser pistas importantes sobre el mecanismo patofisiológico detrás del dolor. Por ejemplo, con el dolor neuropático, el dolor se describe generalmente como urente, con hormigueo, o como una descarga eléctrica. Las sensaciones de piquetes o entumecimiento también son mencionadas frecuentemente en los padecimiento de dolor neuropático.</a:t>
            </a:r>
          </a:p>
          <a:p>
            <a:pPr>
              <a:lnSpc>
                <a:spcPct val="110000"/>
              </a:lnSpc>
            </a:pPr>
            <a:r>
              <a:rPr lang="es-MX" sz="1200" dirty="0" smtClean="0"/>
              <a:t>Los métodos de evaluación para dolor neuropático consisten principalmente de descriptores verbales característicos, aunque algunas herramientas de evaluación también incluyen simples pruebas de cabecera. Ejemplos de estas últimas son la escala de dolor de Síntomas y Signos N</a:t>
            </a:r>
            <a:r>
              <a:rPr lang="es-MX" dirty="0" smtClean="0"/>
              <a:t>europáticos de Leeds (</a:t>
            </a:r>
            <a:r>
              <a:rPr lang="es-MX" sz="1200" dirty="0" smtClean="0"/>
              <a:t>LANSS) y el cuestionario de dolor neuropático  (</a:t>
            </a:r>
            <a:r>
              <a:rPr lang="es-MX" sz="1200" i="1" dirty="0" smtClean="0"/>
              <a:t>Douleur neuropathique) </a:t>
            </a:r>
            <a:r>
              <a:rPr lang="es-MX" sz="1200" dirty="0" smtClean="0"/>
              <a:t>en 4 preguntas (DN4), que tienen una exactitud de aproximadamente 80% y 90%, respectivamente</a:t>
            </a:r>
            <a:r>
              <a:rPr lang="es-MX" dirty="0" smtClean="0"/>
              <a:t>, para identificar a los pacientes con dolor neuropático en comparación con el juicio clínico experto. A</a:t>
            </a:r>
            <a:r>
              <a:rPr lang="es-MX" sz="1200" dirty="0" smtClean="0"/>
              <a:t>unque las herramientas de evaluación pueden ser útiles, no son un sustituto para una buena evaluación clínica y no están diseñadas para servir como métodos de diagnóstico.</a:t>
            </a:r>
          </a:p>
          <a:p>
            <a:pPr>
              <a:lnSpc>
                <a:spcPct val="110000"/>
              </a:lnSpc>
              <a:spcAft>
                <a:spcPts val="600"/>
              </a:spcAft>
            </a:pPr>
            <a:endParaRPr lang="es-MX" sz="1200" dirty="0" smtClean="0"/>
          </a:p>
          <a:p>
            <a:pPr>
              <a:lnSpc>
                <a:spcPct val="110000"/>
              </a:lnSpc>
              <a:spcAft>
                <a:spcPts val="600"/>
              </a:spcAft>
            </a:pPr>
            <a:r>
              <a:rPr lang="es-MX" b="1" dirty="0" smtClean="0"/>
              <a:t>Referencias </a:t>
            </a:r>
          </a:p>
          <a:p>
            <a:pPr marL="0" lvl="2">
              <a:lnSpc>
                <a:spcPct val="110000"/>
              </a:lnSpc>
            </a:pPr>
            <a:r>
              <a:rPr lang="en-US" dirty="0" smtClean="0"/>
              <a:t>Baron R </a:t>
            </a:r>
            <a:r>
              <a:rPr lang="en-US" i="1" dirty="0" smtClean="0"/>
              <a:t>et al. </a:t>
            </a:r>
            <a:r>
              <a:rPr lang="en-CA" dirty="0" smtClean="0"/>
              <a:t>Neuropathic pain: diagnosis, pathophysiological mechanisms, and treatment. </a:t>
            </a:r>
            <a:r>
              <a:rPr lang="en-US" i="1" dirty="0" smtClean="0"/>
              <a:t>Lancet Neurol </a:t>
            </a:r>
            <a:r>
              <a:rPr lang="en-US" dirty="0" smtClean="0"/>
              <a:t>2010; 9(8):807-19.</a:t>
            </a:r>
          </a:p>
          <a:p>
            <a:pPr>
              <a:lnSpc>
                <a:spcPct val="110000"/>
              </a:lnSpc>
              <a:defRPr/>
            </a:pPr>
            <a:r>
              <a:rPr lang="en-CA" dirty="0" smtClean="0"/>
              <a:t>Bennett MI </a:t>
            </a:r>
            <a:r>
              <a:rPr lang="en-CA" i="1" dirty="0" smtClean="0"/>
              <a:t>et al. </a:t>
            </a:r>
            <a:r>
              <a:rPr lang="en-CA" dirty="0" smtClean="0"/>
              <a:t>Using screening tools to identify neuropathic pain. </a:t>
            </a:r>
            <a:r>
              <a:rPr lang="en-CA" i="1" dirty="0" smtClean="0"/>
              <a:t>Pain</a:t>
            </a:r>
            <a:r>
              <a:rPr lang="en-CA" dirty="0" smtClean="0"/>
              <a:t> 2007; 127(3):199-203.</a:t>
            </a:r>
          </a:p>
          <a:p>
            <a:pPr>
              <a:lnSpc>
                <a:spcPct val="110000"/>
              </a:lnSpc>
            </a:pPr>
            <a:r>
              <a:rPr lang="fr-FR" dirty="0" smtClean="0"/>
              <a:t>Gilron I </a:t>
            </a:r>
            <a:r>
              <a:rPr lang="fr-FR" i="1" dirty="0" smtClean="0"/>
              <a:t>et al. </a:t>
            </a:r>
            <a:r>
              <a:rPr lang="fr-FR" dirty="0" smtClean="0"/>
              <a:t>Ne</a:t>
            </a:r>
            <a:r>
              <a:rPr lang="en-CA" dirty="0" smtClean="0"/>
              <a:t>uropathic pain: a practical guide for the clinician. </a:t>
            </a:r>
            <a:r>
              <a:rPr lang="fr-FR" i="1" dirty="0" smtClean="0"/>
              <a:t>CMAJ</a:t>
            </a:r>
            <a:r>
              <a:rPr lang="fr-FR" dirty="0" smtClean="0"/>
              <a:t> 2006; 175(3):265-75.</a:t>
            </a:r>
            <a:endParaRPr lang="en-CA" b="1" dirty="0" smtClean="0"/>
          </a:p>
          <a:p>
            <a:pPr>
              <a:lnSpc>
                <a:spcPct val="110000"/>
              </a:lnSpc>
              <a:spcAft>
                <a:spcPts val="600"/>
              </a:spcAft>
            </a:pPr>
            <a:endParaRPr lang="en-US" dirty="0"/>
          </a:p>
        </p:txBody>
      </p:sp>
      <p:sp>
        <p:nvSpPr>
          <p:cNvPr id="75780" name="Rectangle 7"/>
          <p:cNvSpPr>
            <a:spLocks noGrp="1" noChangeArrowheads="1"/>
          </p:cNvSpPr>
          <p:nvPr>
            <p:ph type="sldNum" sz="quarter" idx="5"/>
          </p:nvPr>
        </p:nvSpPr>
        <p:spPr>
          <a:xfrm>
            <a:off x="3878330" y="8814781"/>
            <a:ext cx="2972004" cy="464316"/>
          </a:xfrm>
          <a:noFill/>
        </p:spPr>
        <p:txBody>
          <a:bodyPr/>
          <a:lstStyle/>
          <a:p>
            <a:fld id="{F91C4B29-D6E2-FA4F-B002-D831C95C6018}" type="slidenum">
              <a:rPr lang="en-GB">
                <a:solidFill>
                  <a:prstClr val="black"/>
                </a:solidFill>
              </a:rPr>
              <a:pPr/>
              <a:t>21</a:t>
            </a:fld>
            <a:endParaRPr lang="en-GB"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2879"/>
            <a:ext cx="5486400" cy="4183380"/>
          </a:xfrm>
        </p:spPr>
        <p:txBody>
          <a:bodyPr/>
          <a:lstStyle/>
          <a:p>
            <a:pPr eaLnBrk="1" hangingPunct="1">
              <a:lnSpc>
                <a:spcPct val="110000"/>
              </a:lnSpc>
              <a:spcBef>
                <a:spcPct val="0"/>
              </a:spcBef>
            </a:pPr>
            <a:r>
              <a:rPr lang="es-MX" b="1" dirty="0" smtClean="0"/>
              <a:t>Notas del Conferencista</a:t>
            </a:r>
          </a:p>
          <a:p>
            <a:pPr>
              <a:lnSpc>
                <a:spcPct val="110000"/>
              </a:lnSpc>
              <a:spcBef>
                <a:spcPct val="0"/>
              </a:spcBef>
            </a:pPr>
            <a:r>
              <a:rPr lang="es-MX" dirty="0" smtClean="0"/>
              <a:t>Esta slide resume las herramientas de evaluación usadas actualmente para dolor neuropático.</a:t>
            </a:r>
          </a:p>
          <a:p>
            <a:pPr>
              <a:lnSpc>
                <a:spcPct val="110000"/>
              </a:lnSpc>
              <a:spcBef>
                <a:spcPct val="0"/>
              </a:spcBef>
            </a:pPr>
            <a:r>
              <a:rPr lang="es-MX" dirty="0" smtClean="0"/>
              <a:t>Los métodos de evaluación para dolor neuropático consisten mayormente en descriptores verbales característicos, aunque algunos tienen además pruebas de cabecera sencillas. Ejemplos de estos últimos son la escala de dolor de LANSS y el cuestionario DN4, que tienen una precisión de aproximadamente el 80% (para LANSS) y 90% (para DN4), en comparación con el juicio clínico experto para identificar pacientes con  dolor neuropático. Sin embargo los métodos de evaluación no son un sustituto de una buena evaluación clínica y no están diseñados para servir como métodos de diagnóstico</a:t>
            </a:r>
            <a:r>
              <a:rPr lang="en-GB" dirty="0" smtClean="0"/>
              <a:t>.</a:t>
            </a:r>
            <a:endParaRPr lang="en-GB" dirty="0"/>
          </a:p>
          <a:p>
            <a:endParaRPr lang="en-CA" dirty="0" smtClean="0"/>
          </a:p>
          <a:p>
            <a:r>
              <a:rPr lang="en-CA" b="1" dirty="0" smtClean="0"/>
              <a:t>Referencias</a:t>
            </a:r>
          </a:p>
          <a:p>
            <a:r>
              <a:rPr lang="en-CA" dirty="0" smtClean="0"/>
              <a:t>Bennett MI </a:t>
            </a:r>
            <a:r>
              <a:rPr lang="en-CA" i="1" dirty="0" smtClean="0"/>
              <a:t>et al. </a:t>
            </a:r>
            <a:r>
              <a:rPr lang="en-CA" dirty="0" smtClean="0"/>
              <a:t>Using screening tools to identify neuropathic pain. </a:t>
            </a:r>
            <a:r>
              <a:rPr lang="en-CA" i="1" dirty="0" smtClean="0"/>
              <a:t>Pain</a:t>
            </a:r>
            <a:r>
              <a:rPr lang="en-CA" dirty="0" smtClean="0"/>
              <a:t> 2007; 127(3):199-203.</a:t>
            </a:r>
          </a:p>
          <a:p>
            <a:r>
              <a:rPr lang="fi-FI" dirty="0" smtClean="0"/>
              <a:t>Haanpää M </a:t>
            </a:r>
            <a:r>
              <a:rPr lang="fi-FI" i="1" dirty="0" smtClean="0"/>
              <a:t>et al. </a:t>
            </a:r>
            <a:r>
              <a:rPr lang="fi-FI" dirty="0" smtClean="0"/>
              <a:t>NeuPSIG guidelines on neuropathic pain assessment. </a:t>
            </a:r>
            <a:r>
              <a:rPr lang="fi-FI" i="1" dirty="0" smtClean="0"/>
              <a:t>Pain </a:t>
            </a:r>
            <a:r>
              <a:rPr lang="fi-FI" dirty="0" smtClean="0"/>
              <a:t>2011; 152(1):14-27. </a:t>
            </a:r>
            <a:endParaRPr lang="en-CA" dirty="0" smtClean="0"/>
          </a:p>
          <a:p>
            <a:endParaRPr lang="en-CA" dirty="0"/>
          </a:p>
          <a:p>
            <a:endParaRPr lang="en-CA" dirty="0"/>
          </a:p>
          <a:p>
            <a:endParaRPr lang="en-CA" b="1"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22</a:t>
            </a:fld>
            <a:endParaRPr lang="en-CA" dirty="0">
              <a:solidFill>
                <a:prstClr val="black"/>
              </a:solidFill>
            </a:endParaRPr>
          </a:p>
        </p:txBody>
      </p:sp>
    </p:spTree>
    <p:extLst>
      <p:ext uri="{BB962C8B-B14F-4D97-AF65-F5344CB8AC3E}">
        <p14:creationId xmlns="" xmlns:p14="http://schemas.microsoft.com/office/powerpoint/2010/main" val="3250072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CA" b="1" dirty="0" smtClean="0"/>
              <a:t>Notas del Conferencista</a:t>
            </a:r>
          </a:p>
          <a:p>
            <a:pPr>
              <a:spcBef>
                <a:spcPts val="0"/>
              </a:spcBef>
              <a:spcAft>
                <a:spcPts val="600"/>
              </a:spcAft>
            </a:pPr>
            <a:r>
              <a:rPr lang="es-MX" dirty="0" smtClean="0"/>
              <a:t>Haz la pregunta que aparece en la slide a los participantes para estimular la discusión.</a:t>
            </a:r>
            <a:endParaRPr lang="en-CA" dirty="0" smtClean="0"/>
          </a:p>
          <a:p>
            <a:pPr>
              <a:spcBef>
                <a:spcPts val="0"/>
              </a:spcBef>
              <a:spcAft>
                <a:spcPts val="600"/>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23</a:t>
            </a:fld>
            <a:endParaRPr lang="es-MX" dirty="0"/>
          </a:p>
        </p:txBody>
      </p:sp>
    </p:spTree>
    <p:extLst>
      <p:ext uri="{BB962C8B-B14F-4D97-AF65-F5344CB8AC3E}">
        <p14:creationId xmlns="" xmlns:p14="http://schemas.microsoft.com/office/powerpoint/2010/main" val="4148704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BE99C50-D0CD-496A-BA2A-624EBFD744FC}" type="slidenum">
              <a:rPr lang="en-US">
                <a:solidFill>
                  <a:prstClr val="black"/>
                </a:solidFill>
              </a:rPr>
              <a:pPr/>
              <a:t>24</a:t>
            </a:fld>
            <a:endParaRPr lang="en-US" dirty="0">
              <a:solidFill>
                <a:prstClr val="black"/>
              </a:solidFill>
            </a:endParaRPr>
          </a:p>
        </p:txBody>
      </p:sp>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p:txBody>
          <a:bodyPr/>
          <a:lstStyle/>
          <a:p>
            <a:pPr>
              <a:spcBef>
                <a:spcPct val="0"/>
              </a:spcBef>
              <a:spcAft>
                <a:spcPts val="600"/>
              </a:spcAft>
            </a:pPr>
            <a:r>
              <a:rPr lang="es-MX" b="1" dirty="0" smtClean="0"/>
              <a:t>Notas del Conferencista</a:t>
            </a:r>
          </a:p>
          <a:p>
            <a:pPr>
              <a:spcBef>
                <a:spcPct val="0"/>
              </a:spcBef>
            </a:pPr>
            <a:r>
              <a:rPr lang="es-MX" dirty="0" smtClean="0">
                <a:ea typeface="MS PGothic" pitchFamily="34" charset="-128"/>
              </a:rPr>
              <a:t>Esta slide menciona las Recomendaciones del Instituto Nacional para la Salud y la Excelencia Clínica (NICE) para el seguimiento de pacientes con lumbalgia aguda. Estas recomendaciones generalmente aplican a menos que las características del paciente indiquen que se debe realizar una evaluación dentro de un periodo de tiempo más breve. A ese respecto, los profesionales clínicos tal vez deban considerar                poblaciones en riesgo si el dolor persiste en la presencia del tratamiento adecuado, como niños y adolescentes,  mujeres &lt;30 años, hombres &gt;60 años, pacientes con comorbilidades específicas (ej:  diabetes) y pacientes inmunocomprometidos o inmunosuprimidos. Los factores de riesgo psicosociales también deben ser evaluados.</a:t>
            </a:r>
          </a:p>
          <a:p>
            <a:pPr>
              <a:spcBef>
                <a:spcPct val="0"/>
              </a:spcBef>
              <a:spcAft>
                <a:spcPts val="600"/>
              </a:spcAft>
            </a:pPr>
            <a:endParaRPr lang="es-MX" dirty="0" smtClean="0">
              <a:ea typeface="MS PGothic" pitchFamily="34" charset="-128"/>
            </a:endParaRPr>
          </a:p>
          <a:p>
            <a:pPr marL="0" indent="0">
              <a:spcBef>
                <a:spcPct val="0"/>
              </a:spcBef>
              <a:spcAft>
                <a:spcPts val="600"/>
              </a:spcAft>
              <a:buFont typeface="Arial" charset="0"/>
              <a:buNone/>
            </a:pPr>
            <a:r>
              <a:rPr lang="es-MX" b="1" dirty="0" smtClean="0">
                <a:ea typeface="MS PGothic" pitchFamily="34" charset="-128"/>
              </a:rPr>
              <a:t>Referencias</a:t>
            </a:r>
          </a:p>
          <a:p>
            <a:r>
              <a:rPr lang="es-ES" dirty="0" smtClean="0"/>
              <a:t>Ochoa G. In: Díaz Barriga JS, Gamarra AI (eds). </a:t>
            </a:r>
            <a:r>
              <a:rPr lang="es-ES" i="1" dirty="0" smtClean="0"/>
              <a:t>Libro Dolor Musculoesquelético. </a:t>
            </a:r>
            <a:r>
              <a:rPr lang="es-ES" dirty="0" smtClean="0"/>
              <a:t>Asociacion Colombiana para el Estudio del Dolor, ACED; Bogotá, Colombia: 2010.</a:t>
            </a:r>
          </a:p>
          <a:p>
            <a:r>
              <a:rPr lang="en-CA" dirty="0" smtClean="0"/>
              <a:t>Savigny P </a:t>
            </a:r>
            <a:r>
              <a:rPr lang="en-CA" i="1" dirty="0" smtClean="0"/>
              <a:t>et al. Low Back Pain: Early Management of Persistent Non-specific Low Back Pain. </a:t>
            </a:r>
            <a:r>
              <a:rPr lang="en-CA" dirty="0" smtClean="0"/>
              <a:t>National Collaborating Centre for Primary Care and Royal College of General Practitioners; London, UK: 2009.</a:t>
            </a:r>
          </a:p>
          <a:p>
            <a:pPr>
              <a:spcAft>
                <a:spcPts val="600"/>
              </a:spcAft>
            </a:pPr>
            <a:endParaRPr lang="en-CA" sz="1200" b="0" i="0" u="none" strike="noStrike" kern="1200" baseline="0" dirty="0" smtClean="0"/>
          </a:p>
          <a:p>
            <a:pPr marL="171450" indent="-171450">
              <a:spcBef>
                <a:spcPct val="0"/>
              </a:spcBef>
              <a:spcAft>
                <a:spcPts val="600"/>
              </a:spcAft>
              <a:buFont typeface="Arial" charset="0"/>
              <a:buChar char="•"/>
            </a:pPr>
            <a:endParaRPr lang="en-CA" b="1" dirty="0"/>
          </a:p>
        </p:txBody>
      </p:sp>
      <p:sp>
        <p:nvSpPr>
          <p:cNvPr id="183300"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D1B84339-6D5A-4A9E-9104-FE412FA8448F}" type="slidenum">
              <a:rPr lang="en-US" sz="1200">
                <a:solidFill>
                  <a:prstClr val="black"/>
                </a:solidFill>
                <a:latin typeface="Calibri" pitchFamily="34" charset="0"/>
              </a:rPr>
              <a:pPr algn="r"/>
              <a:t>24</a:t>
            </a:fld>
            <a:endParaRPr lang="en-US" sz="1200" dirty="0">
              <a:solidFill>
                <a:prstClr val="black"/>
              </a:solidFill>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Esta slide ilustra las Recomendaciones de la Sociedad Británica del Dolor para el seguimiento de pacientes con lumbalgia aguda. Estas guías de consenso están diseñadas para brindar una visión general de las mejores prácticas para el manejo de dolor crónico de la columna reflejando la heterogeneidad de la lumbalgia. La vía para lumbalgia de la Sociedad Británica del Dolor incluye varias disciplinas e integra información de los pacientes. </a:t>
            </a:r>
          </a:p>
          <a:p>
            <a:pPr>
              <a:spcAft>
                <a:spcPts val="600"/>
              </a:spcAft>
            </a:pPr>
            <a:endParaRPr lang="es-MX" dirty="0" smtClean="0"/>
          </a:p>
          <a:p>
            <a:pPr>
              <a:spcAft>
                <a:spcPts val="600"/>
              </a:spcAft>
            </a:pPr>
            <a:r>
              <a:rPr lang="es-MX" b="1" dirty="0" smtClean="0"/>
              <a:t>Referencia</a:t>
            </a:r>
            <a:endParaRPr lang="es-MX" dirty="0" smtClean="0"/>
          </a:p>
          <a:p>
            <a:r>
              <a:rPr lang="en-CA" dirty="0" smtClean="0"/>
              <a:t>Lee J </a:t>
            </a:r>
            <a:r>
              <a:rPr lang="en-CA" i="1" dirty="0" smtClean="0"/>
              <a:t>et al. </a:t>
            </a:r>
            <a:r>
              <a:rPr lang="en-CA" dirty="0" smtClean="0"/>
              <a:t>Low back and radicular pain: a pathway for care developed by the British Pain Society. </a:t>
            </a:r>
            <a:r>
              <a:rPr lang="en-CA" i="1" dirty="0" smtClean="0"/>
              <a:t>Br J Anaesth</a:t>
            </a:r>
            <a:r>
              <a:rPr lang="en-CA" dirty="0" smtClean="0"/>
              <a:t> 2013; 111(2):112-20.</a:t>
            </a:r>
          </a:p>
          <a:p>
            <a:endParaRPr lang="en-CA" b="1"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25</a:t>
            </a:fld>
            <a:endParaRPr lang="es-MX" dirty="0">
              <a:solidFill>
                <a:prstClr val="black"/>
              </a:solidFill>
            </a:endParaRPr>
          </a:p>
        </p:txBody>
      </p:sp>
    </p:spTree>
    <p:extLst>
      <p:ext uri="{BB962C8B-B14F-4D97-AF65-F5344CB8AC3E}">
        <p14:creationId xmlns="" xmlns:p14="http://schemas.microsoft.com/office/powerpoint/2010/main" val="4109002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CA" b="1" dirty="0" smtClean="0"/>
              <a:t>Notas del Conferencista</a:t>
            </a:r>
          </a:p>
          <a:p>
            <a:pPr>
              <a:spcBef>
                <a:spcPts val="0"/>
              </a:spcBef>
              <a:spcAft>
                <a:spcPts val="600"/>
              </a:spcAft>
            </a:pPr>
            <a:r>
              <a:rPr lang="es-MX" dirty="0" smtClean="0"/>
              <a:t>Haz la pregunta que aparece en la slide a los participantes para estimular la discusión.</a:t>
            </a:r>
            <a:endParaRPr lang="en-CA" dirty="0" smtClean="0"/>
          </a:p>
          <a:p>
            <a:pPr>
              <a:spcBef>
                <a:spcPts val="0"/>
              </a:spcBef>
              <a:spcAft>
                <a:spcPts val="600"/>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26</a:t>
            </a:fld>
            <a:endParaRPr lang="es-MX" dirty="0"/>
          </a:p>
        </p:txBody>
      </p:sp>
    </p:spTree>
    <p:extLst>
      <p:ext uri="{BB962C8B-B14F-4D97-AF65-F5344CB8AC3E}">
        <p14:creationId xmlns="" xmlns:p14="http://schemas.microsoft.com/office/powerpoint/2010/main" val="2111172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2250" y="4428491"/>
            <a:ext cx="6521450" cy="4183380"/>
          </a:xfrm>
        </p:spPr>
        <p:txBody>
          <a:bodyPr>
            <a:normAutofit/>
          </a:bodyPr>
          <a:lstStyle/>
          <a:p>
            <a:pPr>
              <a:lnSpc>
                <a:spcPct val="110000"/>
              </a:lnSpc>
              <a:spcAft>
                <a:spcPts val="600"/>
              </a:spcAft>
            </a:pPr>
            <a:r>
              <a:rPr lang="es-MX" b="1" dirty="0" smtClean="0"/>
              <a:t>Notas del Conferencista</a:t>
            </a:r>
          </a:p>
          <a:p>
            <a:pPr>
              <a:lnSpc>
                <a:spcPct val="110000"/>
              </a:lnSpc>
              <a:spcAft>
                <a:spcPts val="600"/>
              </a:spcAft>
            </a:pPr>
            <a:r>
              <a:rPr lang="es-MX" dirty="0" smtClean="0"/>
              <a:t>Los profesionales clínicos deben buscar señales de alerta que ayuden a identificar a los pacientes en Riesgo de desarrollar lumbalgia crónica. Las señales de alerta son características del paciente que pueden indicar problemas a largo-plazo que requieren mayor atención por parte del médico, particularmente en términos de volver a trabajar. </a:t>
            </a:r>
          </a:p>
          <a:p>
            <a:pPr>
              <a:lnSpc>
                <a:spcPct val="110000"/>
              </a:lnSpc>
              <a:spcAft>
                <a:spcPts val="600"/>
              </a:spcAft>
            </a:pPr>
            <a:r>
              <a:rPr lang="es-MX" dirty="0" smtClean="0"/>
              <a:t>Las señales de alerta incluyen: </a:t>
            </a:r>
          </a:p>
          <a:p>
            <a:pPr marL="165100" indent="-165100">
              <a:spcBef>
                <a:spcPts val="0"/>
              </a:spcBef>
              <a:spcAft>
                <a:spcPts val="300"/>
              </a:spcAft>
              <a:buFont typeface="Arial" pitchFamily="34" charset="0"/>
              <a:buChar char="•"/>
            </a:pPr>
            <a:r>
              <a:rPr lang="es-MX" sz="1200" dirty="0" smtClean="0"/>
              <a:t>Actitud pesimista hacia el dolor, temor excesivo al movimiento y la actividad y poca esperanza de mejora</a:t>
            </a:r>
          </a:p>
          <a:p>
            <a:pPr marL="165100" indent="-165100">
              <a:spcBef>
                <a:spcPts val="0"/>
              </a:spcBef>
              <a:spcAft>
                <a:spcPts val="300"/>
              </a:spcAft>
              <a:buFont typeface="Arial" pitchFamily="34" charset="0"/>
              <a:buChar char="•"/>
            </a:pPr>
            <a:r>
              <a:rPr lang="es-MX" sz="1200" dirty="0" smtClean="0"/>
              <a:t>Problemas relacionados con el trabajo (ej:  insatisfacción, conflictos)</a:t>
            </a:r>
          </a:p>
          <a:p>
            <a:pPr marL="165100" indent="-165100">
              <a:spcBef>
                <a:spcPts val="0"/>
              </a:spcBef>
              <a:spcAft>
                <a:spcPts val="300"/>
              </a:spcAft>
              <a:buFont typeface="Arial" pitchFamily="34" charset="0"/>
              <a:buChar char="•"/>
            </a:pPr>
            <a:r>
              <a:rPr lang="es-MX" sz="1200" dirty="0" smtClean="0"/>
              <a:t>Problemas emocionales (ej:  depresión, ansiedad, preocupación)</a:t>
            </a:r>
          </a:p>
          <a:p>
            <a:pPr marL="165100" indent="-165100">
              <a:spcBef>
                <a:spcPts val="0"/>
              </a:spcBef>
              <a:spcAft>
                <a:spcPts val="300"/>
              </a:spcAft>
              <a:buFont typeface="Arial" pitchFamily="34" charset="0"/>
              <a:buChar char="•"/>
            </a:pPr>
            <a:r>
              <a:rPr lang="es-MX" sz="1200" dirty="0" smtClean="0"/>
              <a:t>Dolor generalizado (ej:  cefalea, fatiga, mareo)</a:t>
            </a:r>
          </a:p>
          <a:p>
            <a:pPr marL="165100" indent="-165100">
              <a:spcBef>
                <a:spcPts val="0"/>
              </a:spcBef>
              <a:spcAft>
                <a:spcPts val="300"/>
              </a:spcAft>
              <a:buFont typeface="Arial" pitchFamily="34" charset="0"/>
              <a:buChar char="•"/>
            </a:pPr>
            <a:r>
              <a:rPr lang="es-MX" sz="1200" dirty="0" smtClean="0"/>
              <a:t>Deseo de tratamiento pasivo, poca habilidad para ser proactivo</a:t>
            </a:r>
          </a:p>
          <a:p>
            <a:pPr marL="165100" indent="-165100">
              <a:spcBef>
                <a:spcPts val="0"/>
              </a:spcBef>
              <a:spcAft>
                <a:spcPts val="300"/>
              </a:spcAft>
              <a:buFont typeface="Arial" pitchFamily="34" charset="0"/>
              <a:buChar char="•"/>
            </a:pPr>
            <a:r>
              <a:rPr lang="es-MX" sz="1200" dirty="0" smtClean="0"/>
              <a:t>Episodios previos de lumbalgia seguidos por un periodo de tiempo prolongado</a:t>
            </a:r>
          </a:p>
          <a:p>
            <a:pPr marL="180975" indent="-95250">
              <a:lnSpc>
                <a:spcPct val="110000"/>
              </a:lnSpc>
              <a:spcAft>
                <a:spcPts val="300"/>
              </a:spcAft>
              <a:buFont typeface="Arial" pitchFamily="34" charset="0"/>
              <a:buNone/>
            </a:pPr>
            <a:endParaRPr lang="es-MX" dirty="0" smtClean="0"/>
          </a:p>
          <a:p>
            <a:pPr>
              <a:lnSpc>
                <a:spcPct val="110000"/>
              </a:lnSpc>
              <a:spcAft>
                <a:spcPts val="600"/>
              </a:spcAft>
            </a:pPr>
            <a:r>
              <a:rPr lang="es-MX" b="1" dirty="0" smtClean="0"/>
              <a:t>Referencia</a:t>
            </a:r>
          </a:p>
          <a:p>
            <a:pPr>
              <a:lnSpc>
                <a:spcPct val="110000"/>
              </a:lnSpc>
              <a:defRPr/>
            </a:pPr>
            <a:r>
              <a:rPr lang="en-CA" dirty="0" smtClean="0"/>
              <a:t>Laerum E </a:t>
            </a:r>
            <a:r>
              <a:rPr lang="en-CA" i="1" dirty="0" smtClean="0"/>
              <a:t>et al. </a:t>
            </a:r>
            <a:r>
              <a:rPr lang="en-CA" dirty="0" smtClean="0"/>
              <a:t>Low back pain – still a clinical challenge. </a:t>
            </a:r>
            <a:r>
              <a:rPr lang="en-CA" i="1" dirty="0" smtClean="0"/>
              <a:t>Tidsskr Nor Laegeforen</a:t>
            </a:r>
            <a:r>
              <a:rPr lang="en-CA" dirty="0" smtClean="0"/>
              <a:t> 2010; 130(22):2248-51.</a:t>
            </a:r>
          </a:p>
          <a:p>
            <a:pPr>
              <a:lnSpc>
                <a:spcPct val="110000"/>
              </a:lnSpc>
              <a:spcAft>
                <a:spcPts val="600"/>
              </a:spcAft>
            </a:pPr>
            <a:endParaRPr lang="es-MX" dirty="0" smtClean="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27</a:t>
            </a:fld>
            <a:endParaRPr lang="es-MX" dirty="0">
              <a:solidFill>
                <a:prstClr val="black"/>
              </a:solidFill>
            </a:endParaRPr>
          </a:p>
        </p:txBody>
      </p:sp>
    </p:spTree>
    <p:extLst>
      <p:ext uri="{BB962C8B-B14F-4D97-AF65-F5344CB8AC3E}">
        <p14:creationId xmlns="" xmlns:p14="http://schemas.microsoft.com/office/powerpoint/2010/main" val="2813325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Esta slide describe las recomendaciones del Colegio Americano de Médicos y la Sociedad Americana del Dolor para el Manejo de lumbalgia persistente. </a:t>
            </a:r>
          </a:p>
          <a:p>
            <a:r>
              <a:rPr lang="es-MX" dirty="0" smtClean="0"/>
              <a:t>Observe que los pacientes deben ser re-evaluados y el diagnóstico debe ser revisado incluso si no existen signos de enfermedad de la raíz si los pacientes siguen padeciendo dolor persistente, aunque la neuropatía aparentemente no sea la causa.</a:t>
            </a:r>
          </a:p>
          <a:p>
            <a:pPr>
              <a:spcAft>
                <a:spcPts val="600"/>
              </a:spcAft>
            </a:pPr>
            <a:endParaRPr lang="es-MX" dirty="0" smtClean="0"/>
          </a:p>
          <a:p>
            <a:pPr>
              <a:spcAft>
                <a:spcPts val="600"/>
              </a:spcAft>
            </a:pPr>
            <a:r>
              <a:rPr lang="es-MX" b="1" dirty="0" smtClean="0"/>
              <a:t>Referencia</a:t>
            </a:r>
          </a:p>
          <a:p>
            <a:r>
              <a:rPr lang="en-CA" dirty="0" smtClean="0"/>
              <a:t>Chou </a:t>
            </a:r>
            <a:r>
              <a:rPr lang="en-CA" i="1" dirty="0" smtClean="0"/>
              <a:t>R et al. </a:t>
            </a:r>
            <a:r>
              <a:rPr lang="en-CA" dirty="0" smtClean="0"/>
              <a:t>Diagnosis and treatment of low back pain: a joint clinical practice guideline from the American College of Physicians and the American Pain Society. </a:t>
            </a:r>
            <a:r>
              <a:rPr lang="en-CA" i="1" dirty="0" smtClean="0"/>
              <a:t>Ann Intern Med </a:t>
            </a:r>
            <a:r>
              <a:rPr lang="en-CA" dirty="0" smtClean="0"/>
              <a:t>2007; 147(7):478-91.</a:t>
            </a:r>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28</a:t>
            </a:fld>
            <a:endParaRPr lang="es-MX" dirty="0">
              <a:solidFill>
                <a:prstClr val="black"/>
              </a:solidFill>
            </a:endParaRPr>
          </a:p>
        </p:txBody>
      </p:sp>
    </p:spTree>
    <p:extLst>
      <p:ext uri="{BB962C8B-B14F-4D97-AF65-F5344CB8AC3E}">
        <p14:creationId xmlns="" xmlns:p14="http://schemas.microsoft.com/office/powerpoint/2010/main" val="1694804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5411242-6DB0-4571-8714-341962D27D1D}" type="slidenum">
              <a:rPr lang="en-GB" smtClean="0">
                <a:solidFill>
                  <a:prstClr val="black"/>
                </a:solidFill>
              </a:rPr>
              <a:pPr/>
              <a:t>29</a:t>
            </a:fld>
            <a:endParaRPr lang="en-GB" dirty="0" smtClean="0">
              <a:solidFill>
                <a:prstClr val="black"/>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normAutofit/>
          </a:bodyPr>
          <a:lstStyle/>
          <a:p>
            <a:r>
              <a:rPr lang="es-MX" b="1" dirty="0" smtClean="0"/>
              <a:t>Notas del Conferencista</a:t>
            </a:r>
          </a:p>
          <a:p>
            <a:r>
              <a:rPr lang="es-MX" dirty="0" smtClean="0"/>
              <a:t>El reporte de dolor del Instituto de Medicina (IOM) de 2011  sugirió que un enfoque mente-cuerpo debería ser usado al atender a los pacientes con dolor.</a:t>
            </a:r>
          </a:p>
          <a:p>
            <a:r>
              <a:rPr lang="es-MX" dirty="0" smtClean="0"/>
              <a:t>El enfoque biopsicosocial, que combina factores físicos y emocionales para evaluar y tratar dolor crónico, ofrece una perspectiva clínica muy valiosa. Esta perspectiva mente-cuerpo es actualmente aceptada generalmente por los investigadores de dolor y los profesionales clínicos la encuentran útil en varias disciplinas.</a:t>
            </a:r>
          </a:p>
          <a:p>
            <a:r>
              <a:rPr lang="es-MX" dirty="0" smtClean="0"/>
              <a:t>Esta slide animada menciona los componentes que podrían ser incluidos en dicho enfoque multimodal de la terapia para el dolor</a:t>
            </a:r>
            <a:r>
              <a:rPr lang="es-MX" baseline="0" dirty="0" smtClean="0"/>
              <a:t>.</a:t>
            </a:r>
          </a:p>
          <a:p>
            <a:pPr>
              <a:spcAft>
                <a:spcPts val="600"/>
              </a:spcAft>
            </a:pPr>
            <a:endParaRPr lang="es-MX" baseline="0" dirty="0" smtClean="0"/>
          </a:p>
          <a:p>
            <a:pPr>
              <a:spcAft>
                <a:spcPts val="600"/>
              </a:spcAft>
            </a:pPr>
            <a:r>
              <a:rPr lang="es-MX" b="1" baseline="0" dirty="0" smtClean="0"/>
              <a:t>Referencias</a:t>
            </a:r>
          </a:p>
          <a:p>
            <a:pPr>
              <a:defRPr/>
            </a:pPr>
            <a:r>
              <a:rPr lang="en-CA" dirty="0" smtClean="0"/>
              <a:t>Gatchel RJ </a:t>
            </a:r>
            <a:r>
              <a:rPr lang="en-CA" i="1" dirty="0" smtClean="0"/>
              <a:t>et al. </a:t>
            </a:r>
            <a:r>
              <a:rPr lang="en-CA" dirty="0" smtClean="0"/>
              <a:t>The biopsychosocial approach to chronic pain: scientific advances and future directions. </a:t>
            </a:r>
            <a:r>
              <a:rPr lang="en-CA" i="1" dirty="0" smtClean="0"/>
              <a:t>Psychol Bull </a:t>
            </a:r>
            <a:r>
              <a:rPr lang="en-CA" dirty="0" smtClean="0"/>
              <a:t>2007; 133(4):581-624.</a:t>
            </a:r>
          </a:p>
          <a:p>
            <a:pPr>
              <a:defRPr/>
            </a:pPr>
            <a:r>
              <a:rPr lang="en-CA" dirty="0" smtClean="0"/>
              <a:t>Institute of Medicine. </a:t>
            </a:r>
            <a:r>
              <a:rPr lang="en-CA" i="1" dirty="0" smtClean="0"/>
              <a:t>Relieving Pain in America: A Blueprint for Transforming Prevention, Care, Education, and Research.</a:t>
            </a:r>
            <a:r>
              <a:rPr lang="en-CA" dirty="0" smtClean="0"/>
              <a:t> National Academies Press; </a:t>
            </a:r>
            <a:br>
              <a:rPr lang="en-CA" dirty="0" smtClean="0"/>
            </a:br>
            <a:r>
              <a:rPr lang="en-CA" dirty="0" smtClean="0"/>
              <a:t>Washington, DC: 2011. </a:t>
            </a:r>
          </a:p>
          <a:p>
            <a:r>
              <a:rPr lang="en-CA" dirty="0" smtClean="0"/>
              <a:t>Mayo Foundation for Medical Education and Research. </a:t>
            </a:r>
            <a:r>
              <a:rPr lang="en-CA" i="1" dirty="0" smtClean="0"/>
              <a:t>Comprehensive Pain Rehabilitation Center Program Guide. </a:t>
            </a:r>
            <a:r>
              <a:rPr lang="en-CA" dirty="0" smtClean="0"/>
              <a:t>Mayo Clinic; Rochester, MN: 2006. </a:t>
            </a:r>
          </a:p>
          <a:p>
            <a:pPr>
              <a:spcAft>
                <a:spcPts val="600"/>
              </a:spcAft>
            </a:pPr>
            <a:endParaRPr lang="en-GB" dirty="0" smtClean="0"/>
          </a:p>
          <a:p>
            <a:pPr eaLnBrk="1" hangingPunct="1">
              <a:spcAft>
                <a:spcPts val="600"/>
              </a:spcAft>
            </a:pPr>
            <a:endParaRPr lang="ru-RU" dirty="0" smtClean="0">
              <a:latin typeface="Arial" charset="0"/>
            </a:endParaRPr>
          </a:p>
          <a:p>
            <a:pPr eaLnBrk="1" hangingPunct="1">
              <a:spcAft>
                <a:spcPts val="600"/>
              </a:spcAft>
            </a:pPr>
            <a:endParaRPr lang="ru-RU"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b="1" dirty="0" smtClean="0"/>
              <a:t>Notas del Conferencista</a:t>
            </a:r>
          </a:p>
          <a:p>
            <a:r>
              <a:rPr lang="es-MX" dirty="0" smtClean="0"/>
              <a:t>Revisa los Objetivos de Aprendizaje para esta sesión con los participantes y pregunta si tienen objetivos adicionales.</a:t>
            </a:r>
          </a:p>
          <a:p>
            <a:endParaRPr lang="es-MX"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3</a:t>
            </a:fld>
            <a:endParaRPr lang="es-MX"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CA" b="1" dirty="0" smtClean="0"/>
              <a:t>Notas del Conferencista</a:t>
            </a:r>
          </a:p>
          <a:p>
            <a:pPr>
              <a:spcBef>
                <a:spcPts val="0"/>
              </a:spcBef>
              <a:spcAft>
                <a:spcPts val="600"/>
              </a:spcAft>
            </a:pPr>
            <a:r>
              <a:rPr lang="es-MX" dirty="0" smtClean="0"/>
              <a:t>Haz la pregunta que aparece en la slide a los participantes para estimular la discusión.</a:t>
            </a:r>
            <a:endParaRPr lang="en-CA" dirty="0" smtClean="0"/>
          </a:p>
          <a:p>
            <a:pPr>
              <a:spcBef>
                <a:spcPts val="0"/>
              </a:spcBef>
              <a:spcAft>
                <a:spcPts val="600"/>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30</a:t>
            </a:fld>
            <a:endParaRPr lang="es-MX" dirty="0"/>
          </a:p>
        </p:txBody>
      </p:sp>
    </p:spTree>
    <p:extLst>
      <p:ext uri="{BB962C8B-B14F-4D97-AF65-F5344CB8AC3E}">
        <p14:creationId xmlns="" xmlns:p14="http://schemas.microsoft.com/office/powerpoint/2010/main" val="840007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C4CA104-525C-4166-A3A6-280003FE21D3}" type="slidenum">
              <a:rPr lang="en-US">
                <a:solidFill>
                  <a:prstClr val="black"/>
                </a:solidFill>
              </a:rPr>
              <a:pPr/>
              <a:t>31</a:t>
            </a:fld>
            <a:endParaRPr lang="en-US" dirty="0">
              <a:solidFill>
                <a:prstClr val="black"/>
              </a:solidFill>
            </a:endParaRPr>
          </a:p>
        </p:txBody>
      </p:sp>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xfrm>
            <a:off x="685800" y="4415789"/>
            <a:ext cx="5486400" cy="4878997"/>
          </a:xfrm>
        </p:spPr>
        <p:txBody>
          <a:bodyPr>
            <a:noAutofit/>
          </a:bodyPr>
          <a:lstStyle/>
          <a:p>
            <a:pPr>
              <a:spcBef>
                <a:spcPct val="0"/>
              </a:spcBef>
              <a:spcAft>
                <a:spcPts val="300"/>
              </a:spcAft>
            </a:pPr>
            <a:r>
              <a:rPr lang="es-MX" sz="900" b="1" dirty="0" smtClean="0"/>
              <a:t>Notas del Conferencista</a:t>
            </a:r>
          </a:p>
          <a:p>
            <a:pPr>
              <a:spcBef>
                <a:spcPct val="0"/>
              </a:spcBef>
              <a:spcAft>
                <a:spcPts val="300"/>
              </a:spcAft>
            </a:pPr>
            <a:r>
              <a:rPr lang="es-MX" sz="900" dirty="0" smtClean="0"/>
              <a:t>Como muestra esta tabla puede usar una variedad de enfoques no-farmacológicos para manejar la lumbalgia. Notablemente, el reposo en cama y la tracción </a:t>
            </a:r>
            <a:r>
              <a:rPr lang="es-MX" sz="900" b="1" dirty="0" smtClean="0"/>
              <a:t>NO</a:t>
            </a:r>
            <a:r>
              <a:rPr lang="es-MX" sz="900" dirty="0" smtClean="0"/>
              <a:t> son útiles en el manejo de lumbalgia. </a:t>
            </a:r>
          </a:p>
          <a:p>
            <a:pPr>
              <a:spcBef>
                <a:spcPct val="0"/>
              </a:spcBef>
              <a:spcAft>
                <a:spcPts val="300"/>
              </a:spcAft>
            </a:pPr>
            <a:endParaRPr lang="en-CA" sz="900" dirty="0" smtClean="0"/>
          </a:p>
          <a:p>
            <a:pPr>
              <a:spcBef>
                <a:spcPct val="0"/>
              </a:spcBef>
              <a:spcAft>
                <a:spcPts val="300"/>
              </a:spcAft>
            </a:pPr>
            <a:r>
              <a:rPr lang="en-CA" sz="900" b="1" dirty="0" smtClean="0"/>
              <a:t>Referencias</a:t>
            </a:r>
          </a:p>
          <a:p>
            <a:pPr>
              <a:spcBef>
                <a:spcPct val="0"/>
              </a:spcBef>
              <a:spcAft>
                <a:spcPts val="300"/>
              </a:spcAft>
            </a:pPr>
            <a:r>
              <a:rPr lang="en-CA" sz="900" dirty="0" smtClean="0"/>
              <a:t>Chou R </a:t>
            </a:r>
            <a:r>
              <a:rPr lang="en-CA" sz="900" i="1" dirty="0" smtClean="0"/>
              <a:t>et al. </a:t>
            </a:r>
            <a:r>
              <a:rPr lang="en-CA" sz="900" dirty="0" smtClean="0"/>
              <a:t>Interventional therapies, surgery, and interdisciplinary rehabilitation for low back pain: an evidence-based clinical practice guideline from the American Pain Society. </a:t>
            </a:r>
            <a:r>
              <a:rPr lang="en-CA" sz="900" i="1" dirty="0" smtClean="0"/>
              <a:t>Spine (Phila Pa 1976)</a:t>
            </a:r>
            <a:r>
              <a:rPr lang="en-CA" sz="900" dirty="0" smtClean="0"/>
              <a:t> 2009; 34(10):1066-77.</a:t>
            </a:r>
          </a:p>
          <a:p>
            <a:pPr>
              <a:spcBef>
                <a:spcPct val="0"/>
              </a:spcBef>
              <a:spcAft>
                <a:spcPts val="300"/>
              </a:spcAft>
            </a:pPr>
            <a:r>
              <a:rPr lang="en-CA" sz="900" dirty="0" smtClean="0"/>
              <a:t>Dagenais S </a:t>
            </a:r>
            <a:r>
              <a:rPr lang="en-CA" sz="900" i="1" dirty="0" smtClean="0"/>
              <a:t>et al. </a:t>
            </a:r>
            <a:r>
              <a:rPr lang="en-CA" sz="900" dirty="0" smtClean="0"/>
              <a:t>Evidence-informed management of chronic low back pain with prolotherapy. </a:t>
            </a:r>
            <a:r>
              <a:rPr lang="en-CA" sz="900" i="1" dirty="0" smtClean="0"/>
              <a:t>Spine J</a:t>
            </a:r>
            <a:r>
              <a:rPr lang="en-CA" sz="900" dirty="0" smtClean="0"/>
              <a:t> 2008; 8(1):203-12. </a:t>
            </a:r>
          </a:p>
          <a:p>
            <a:pPr>
              <a:spcBef>
                <a:spcPct val="0"/>
              </a:spcBef>
              <a:spcAft>
                <a:spcPts val="300"/>
              </a:spcAft>
            </a:pPr>
            <a:r>
              <a:rPr lang="en-CA" sz="900" dirty="0" smtClean="0"/>
              <a:t>Gay RE, Brault JS. Evidence-informed management of chronic low back pain with traction therapy. </a:t>
            </a:r>
            <a:r>
              <a:rPr lang="en-CA" sz="900" i="1" dirty="0" smtClean="0"/>
              <a:t>Spine J</a:t>
            </a:r>
            <a:r>
              <a:rPr lang="en-CA" sz="900" dirty="0" smtClean="0"/>
              <a:t> 2008; 8(1):234-42.</a:t>
            </a:r>
          </a:p>
          <a:p>
            <a:pPr>
              <a:spcBef>
                <a:spcPct val="0"/>
              </a:spcBef>
              <a:spcAft>
                <a:spcPts val="300"/>
              </a:spcAft>
            </a:pPr>
            <a:r>
              <a:rPr lang="en-CA" sz="900" dirty="0" smtClean="0"/>
              <a:t>Hagen KB </a:t>
            </a:r>
            <a:r>
              <a:rPr lang="en-CA" sz="900" i="1" dirty="0" smtClean="0"/>
              <a:t>et al</a:t>
            </a:r>
            <a:r>
              <a:rPr lang="en-CA" sz="900" dirty="0" smtClean="0"/>
              <a:t>. The updated Cochrane review of bed rest for low back pain and sciatica. </a:t>
            </a:r>
            <a:r>
              <a:rPr lang="en-CA" sz="900" i="1" dirty="0" smtClean="0"/>
              <a:t>Spine (Phila Pa 1976).</a:t>
            </a:r>
            <a:r>
              <a:rPr lang="en-CA" sz="900" dirty="0" smtClean="0"/>
              <a:t> 2005; 30(5):542-6.</a:t>
            </a:r>
          </a:p>
          <a:p>
            <a:pPr>
              <a:spcBef>
                <a:spcPct val="0"/>
              </a:spcBef>
              <a:spcAft>
                <a:spcPts val="300"/>
              </a:spcAft>
            </a:pPr>
            <a:r>
              <a:rPr lang="en-CA" sz="900" dirty="0" smtClean="0"/>
              <a:t>Oleske DM </a:t>
            </a:r>
            <a:r>
              <a:rPr lang="en-CA" sz="900" i="1" dirty="0" smtClean="0"/>
              <a:t>et al. </a:t>
            </a:r>
            <a:r>
              <a:rPr lang="en-CA" sz="900" dirty="0" smtClean="0"/>
              <a:t>Are back supports plus education more effective than education alone in promoting recovery from low back pain?: Results from a randomized clinical trial. </a:t>
            </a:r>
            <a:r>
              <a:rPr lang="en-CA" sz="900" i="1" dirty="0" smtClean="0"/>
              <a:t>Spine (Phila Pa 1976)</a:t>
            </a:r>
            <a:r>
              <a:rPr lang="en-CA" sz="900" dirty="0" smtClean="0"/>
              <a:t> 2007; 32(19):2050-7.</a:t>
            </a:r>
          </a:p>
          <a:p>
            <a:pPr>
              <a:spcBef>
                <a:spcPct val="0"/>
              </a:spcBef>
              <a:spcAft>
                <a:spcPts val="300"/>
              </a:spcAft>
            </a:pPr>
            <a:r>
              <a:rPr lang="en-CA" sz="900" dirty="0" smtClean="0"/>
              <a:t>Pillastrini P </a:t>
            </a:r>
            <a:r>
              <a:rPr lang="en-CA" sz="900" i="1" dirty="0" smtClean="0"/>
              <a:t>et al. </a:t>
            </a:r>
            <a:r>
              <a:rPr lang="en-CA" sz="900" dirty="0" smtClean="0"/>
              <a:t>An updated overview of clinical guidelines for chronic low back pain management in primary care. </a:t>
            </a:r>
            <a:r>
              <a:rPr lang="en-CA" sz="900" i="1" dirty="0" smtClean="0"/>
              <a:t>Joint Bone Spine</a:t>
            </a:r>
            <a:r>
              <a:rPr lang="en-CA" sz="900" dirty="0" smtClean="0"/>
              <a:t> 2012; 79(2):176-85.</a:t>
            </a:r>
          </a:p>
          <a:p>
            <a:pPr>
              <a:spcBef>
                <a:spcPct val="0"/>
              </a:spcBef>
              <a:spcAft>
                <a:spcPts val="300"/>
              </a:spcAft>
            </a:pPr>
            <a:r>
              <a:rPr lang="en-CA" sz="900" dirty="0" smtClean="0"/>
              <a:t>Ramos-Remus CR </a:t>
            </a:r>
            <a:r>
              <a:rPr lang="en-CA" sz="900" i="1" dirty="0" smtClean="0"/>
              <a:t>et al. </a:t>
            </a:r>
            <a:r>
              <a:rPr lang="en-CA" sz="900" dirty="0" smtClean="0"/>
              <a:t>Evaluation of quality of life following treatment with etoricoxib in patients with arthritis or low-back pain: an open label, uncontrolled pilot study in Mexico. </a:t>
            </a:r>
            <a:r>
              <a:rPr lang="en-CA" sz="900" i="1" dirty="0" smtClean="0"/>
              <a:t>Curr Med Res Opin</a:t>
            </a:r>
            <a:r>
              <a:rPr lang="en-CA" sz="900" dirty="0" smtClean="0"/>
              <a:t> 2004; 20(5):691-8.</a:t>
            </a:r>
          </a:p>
          <a:p>
            <a:pPr>
              <a:spcBef>
                <a:spcPct val="0"/>
              </a:spcBef>
              <a:spcAft>
                <a:spcPts val="300"/>
              </a:spcAft>
            </a:pPr>
            <a:r>
              <a:rPr lang="en-CA" sz="900" dirty="0" smtClean="0"/>
              <a:t>Romanò CL </a:t>
            </a:r>
            <a:r>
              <a:rPr lang="en-CA" sz="900" i="1" dirty="0" smtClean="0"/>
              <a:t>et al. </a:t>
            </a:r>
            <a:r>
              <a:rPr lang="en-CA" sz="900" dirty="0" smtClean="0"/>
              <a:t>Pregabalin, celecoxib, and their combination for treatment of chronic low-back pain. </a:t>
            </a:r>
            <a:r>
              <a:rPr lang="en-CA" sz="900" i="1" dirty="0" smtClean="0"/>
              <a:t>J Orthop Traumatol </a:t>
            </a:r>
            <a:r>
              <a:rPr lang="en-CA" sz="900" dirty="0" smtClean="0"/>
              <a:t>2009; 10(4):185-91.</a:t>
            </a:r>
          </a:p>
          <a:p>
            <a:pPr>
              <a:spcBef>
                <a:spcPct val="0"/>
              </a:spcBef>
              <a:spcAft>
                <a:spcPts val="300"/>
              </a:spcAft>
            </a:pPr>
            <a:r>
              <a:rPr lang="en-CA" sz="900" dirty="0" smtClean="0">
                <a:ea typeface="MS PGothic" pitchFamily="34" charset="-128"/>
              </a:rPr>
              <a:t>Sakamoto C, Soen S. Efficacy and safety of the selective cyclooxygenase-2 inhibitor celecoxib in the treatment of rheumatoid arthritis and osteoarthritis in Japan. </a:t>
            </a:r>
            <a:r>
              <a:rPr lang="en-CA" sz="900" i="1" dirty="0" smtClean="0">
                <a:ea typeface="MS PGothic" pitchFamily="34" charset="-128"/>
              </a:rPr>
              <a:t>Digestion</a:t>
            </a:r>
            <a:r>
              <a:rPr lang="en-CA" sz="900" dirty="0" smtClean="0">
                <a:ea typeface="MS PGothic" pitchFamily="34" charset="-128"/>
              </a:rPr>
              <a:t> 2011; 83(1-2):108-23.</a:t>
            </a:r>
          </a:p>
          <a:p>
            <a:pPr>
              <a:spcBef>
                <a:spcPct val="0"/>
              </a:spcBef>
              <a:spcAft>
                <a:spcPts val="300"/>
              </a:spcAft>
            </a:pPr>
            <a:r>
              <a:rPr lang="en-CA" sz="900" dirty="0" smtClean="0">
                <a:ea typeface="MS PGothic" pitchFamily="34" charset="-128"/>
              </a:rPr>
              <a:t>Savigny P </a:t>
            </a:r>
            <a:r>
              <a:rPr lang="en-CA" sz="900" i="1" dirty="0" smtClean="0">
                <a:ea typeface="MS PGothic" pitchFamily="34" charset="-128"/>
              </a:rPr>
              <a:t>et al. Low Back Pain: Early Management of Persistent Non-specific Low Back Pain. </a:t>
            </a:r>
            <a:r>
              <a:rPr lang="en-CA" sz="900" dirty="0" smtClean="0">
                <a:ea typeface="MS PGothic" pitchFamily="34" charset="-128"/>
              </a:rPr>
              <a:t>National Collaborating Centre for Primary Care and Royal College of General Practitioners; London, UK: 2009</a:t>
            </a:r>
          </a:p>
          <a:p>
            <a:pPr>
              <a:spcBef>
                <a:spcPct val="0"/>
              </a:spcBef>
              <a:spcAft>
                <a:spcPts val="300"/>
              </a:spcAft>
            </a:pPr>
            <a:r>
              <a:rPr lang="en-CA" sz="900" dirty="0" smtClean="0">
                <a:ea typeface="MS PGothic" pitchFamily="34" charset="-128"/>
              </a:rPr>
              <a:t>Toward Optimized Practice. </a:t>
            </a:r>
            <a:r>
              <a:rPr lang="en-CA" sz="900" i="1" dirty="0" smtClean="0">
                <a:ea typeface="MS PGothic" pitchFamily="34" charset="-128"/>
              </a:rPr>
              <a:t>Guidelines for the Evidence-Informed Primary Care Management of Low Back Pain. </a:t>
            </a:r>
            <a:r>
              <a:rPr lang="en-CA" sz="900" dirty="0" smtClean="0">
                <a:ea typeface="MS PGothic" pitchFamily="34" charset="-128"/>
              </a:rPr>
              <a:t>Edmonton, AB: 2009.</a:t>
            </a:r>
          </a:p>
          <a:p>
            <a:pPr>
              <a:spcBef>
                <a:spcPct val="0"/>
              </a:spcBef>
              <a:spcAft>
                <a:spcPts val="300"/>
              </a:spcAft>
            </a:pPr>
            <a:endParaRPr lang="en-CA" sz="900" dirty="0" smtClean="0">
              <a:ea typeface="MS PGothic" pitchFamily="34" charset="-128"/>
            </a:endParaRPr>
          </a:p>
          <a:p>
            <a:pPr>
              <a:spcBef>
                <a:spcPct val="0"/>
              </a:spcBef>
              <a:spcAft>
                <a:spcPts val="300"/>
              </a:spcAft>
            </a:pPr>
            <a:endParaRPr lang="en-CA" sz="900" dirty="0" smtClean="0">
              <a:ea typeface="MS PGothic" pitchFamily="34" charset="-128"/>
            </a:endParaRPr>
          </a:p>
          <a:p>
            <a:pPr>
              <a:spcBef>
                <a:spcPct val="0"/>
              </a:spcBef>
              <a:spcAft>
                <a:spcPts val="300"/>
              </a:spcAft>
            </a:pPr>
            <a:endParaRPr lang="en-CA" sz="900" dirty="0" smtClean="0">
              <a:ea typeface="MS PGothic" pitchFamily="34" charset="-128"/>
            </a:endParaRPr>
          </a:p>
          <a:p>
            <a:pPr>
              <a:spcBef>
                <a:spcPct val="0"/>
              </a:spcBef>
              <a:spcAft>
                <a:spcPts val="300"/>
              </a:spcAft>
            </a:pPr>
            <a:endParaRPr lang="en-CA" sz="900" dirty="0" smtClean="0"/>
          </a:p>
          <a:p>
            <a:pPr>
              <a:spcBef>
                <a:spcPct val="0"/>
              </a:spcBef>
              <a:spcAft>
                <a:spcPts val="300"/>
              </a:spcAft>
            </a:pPr>
            <a:endParaRPr lang="en-CA" sz="900" dirty="0" smtClean="0"/>
          </a:p>
          <a:p>
            <a:pPr>
              <a:spcBef>
                <a:spcPct val="0"/>
              </a:spcBef>
              <a:spcAft>
                <a:spcPts val="300"/>
              </a:spcAft>
            </a:pPr>
            <a:endParaRPr lang="en-CA" sz="900" dirty="0" smtClean="0"/>
          </a:p>
          <a:p>
            <a:pPr>
              <a:lnSpc>
                <a:spcPct val="80000"/>
              </a:lnSpc>
              <a:spcBef>
                <a:spcPct val="0"/>
              </a:spcBef>
              <a:spcAft>
                <a:spcPts val="300"/>
              </a:spcAft>
            </a:pPr>
            <a:endParaRPr lang="en-CA" sz="900" dirty="0" smtClean="0"/>
          </a:p>
          <a:p>
            <a:pPr>
              <a:lnSpc>
                <a:spcPct val="80000"/>
              </a:lnSpc>
              <a:spcBef>
                <a:spcPct val="0"/>
              </a:spcBef>
              <a:spcAft>
                <a:spcPts val="300"/>
              </a:spcAft>
            </a:pPr>
            <a:endParaRPr lang="en-CA" sz="900" dirty="0" smtClean="0"/>
          </a:p>
          <a:p>
            <a:pPr>
              <a:lnSpc>
                <a:spcPct val="80000"/>
              </a:lnSpc>
              <a:spcBef>
                <a:spcPct val="0"/>
              </a:spcBef>
              <a:spcAft>
                <a:spcPts val="300"/>
              </a:spcAft>
            </a:pPr>
            <a:endParaRPr lang="en-CA" sz="900" dirty="0"/>
          </a:p>
        </p:txBody>
      </p:sp>
      <p:sp>
        <p:nvSpPr>
          <p:cNvPr id="355332"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FD8FB329-6229-4902-937B-E95CD1FE23C6}" type="slidenum">
              <a:rPr lang="en-US" sz="1200">
                <a:solidFill>
                  <a:prstClr val="black"/>
                </a:solidFill>
                <a:latin typeface="Calibri" pitchFamily="34" charset="0"/>
              </a:rPr>
              <a:pPr algn="r"/>
              <a:t>31</a:t>
            </a:fld>
            <a:endParaRPr lang="en-US" sz="1200" dirty="0">
              <a:solidFill>
                <a:prstClr val="black"/>
              </a:solidFill>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446C980-FB8D-4773-A695-F732FD13FBF2}" type="slidenum">
              <a:rPr lang="en-US">
                <a:solidFill>
                  <a:prstClr val="black"/>
                </a:solidFill>
              </a:rPr>
              <a:pPr/>
              <a:t>32</a:t>
            </a:fld>
            <a:endParaRPr lang="en-US" dirty="0">
              <a:solidFill>
                <a:prstClr val="black"/>
              </a:solidFill>
            </a:endParaRPr>
          </a:p>
        </p:txBody>
      </p:sp>
      <p:sp>
        <p:nvSpPr>
          <p:cNvPr id="332802" name="1 Marcador de imagen de diapositiva"/>
          <p:cNvSpPr>
            <a:spLocks noGrp="1" noRot="1" noChangeAspect="1" noTextEdit="1"/>
          </p:cNvSpPr>
          <p:nvPr>
            <p:ph type="sldImg"/>
          </p:nvPr>
        </p:nvSpPr>
        <p:spPr>
          <a:ln/>
        </p:spPr>
      </p:sp>
      <p:sp>
        <p:nvSpPr>
          <p:cNvPr id="332803" name="2 Marcador de notas"/>
          <p:cNvSpPr>
            <a:spLocks noGrp="1"/>
          </p:cNvSpPr>
          <p:nvPr>
            <p:ph type="body" idx="1"/>
          </p:nvPr>
        </p:nvSpPr>
        <p:spPr>
          <a:xfrm>
            <a:off x="685800" y="4415790"/>
            <a:ext cx="5479504" cy="4183380"/>
          </a:xfrm>
        </p:spPr>
        <p:txBody>
          <a:bodyPr/>
          <a:lstStyle/>
          <a:p>
            <a:pPr>
              <a:spcBef>
                <a:spcPct val="0"/>
              </a:spcBef>
              <a:spcAft>
                <a:spcPts val="600"/>
              </a:spcAft>
            </a:pPr>
            <a:r>
              <a:rPr lang="es-MX" b="1" dirty="0" smtClean="0"/>
              <a:t>Notas del Conferencista</a:t>
            </a:r>
          </a:p>
          <a:p>
            <a:pPr>
              <a:spcBef>
                <a:spcPct val="0"/>
              </a:spcBef>
              <a:spcAft>
                <a:spcPts val="600"/>
              </a:spcAft>
            </a:pPr>
            <a:r>
              <a:rPr lang="es-MX" dirty="0" smtClean="0">
                <a:ea typeface="MS PGothic" pitchFamily="34" charset="-128"/>
              </a:rPr>
              <a:t>El tratamiento adecuado de la lumbalgia es esencial pero es difícil para muchos médicos de atención primaria. La mayoría de los pacientes con lumbalgia pueden ser tratados  en el ambiente de atención primaria siempre y cuando el médico tenga conocimiento suficiente de los medicamentos usados para tratar lumbalgia. La meta principal del tratamiento para lumbalgia aguda es controlar el dolor y mantener la función. Para los pacientes con dolor de espalda crónico, la meta es el manejo continuo del dolor y la prevención de exacerbaciones futuras.</a:t>
            </a:r>
          </a:p>
          <a:p>
            <a:pPr>
              <a:spcBef>
                <a:spcPct val="0"/>
              </a:spcBef>
              <a:spcAft>
                <a:spcPts val="600"/>
              </a:spcAft>
            </a:pPr>
            <a:r>
              <a:rPr lang="es-MX" dirty="0" smtClean="0">
                <a:ea typeface="MS PGothic" pitchFamily="34" charset="-128"/>
              </a:rPr>
              <a:t>El tratamiento debe balancear las expectativas del paciente sobre el alivio del dolor y el posible efecto analgésico del tratamiento. En general, la educación temprana del paciente acerca de lo que puede esperar del tratamiento farmacológico puede resultar en expectativas más realistas del paciente. Los factores psicosociales y la angustia emocional son factores de predicción más importantes del resultado del tratamiento para lumbalgia que los hallazgos del examen físico p la duración o severidad del dolor. </a:t>
            </a:r>
          </a:p>
          <a:p>
            <a:pPr>
              <a:spcBef>
                <a:spcPct val="0"/>
              </a:spcBef>
              <a:spcAft>
                <a:spcPts val="600"/>
              </a:spcAft>
            </a:pPr>
            <a:endParaRPr lang="es-MX" dirty="0" smtClean="0">
              <a:ea typeface="MS PGothic" pitchFamily="34" charset="-128"/>
            </a:endParaRPr>
          </a:p>
          <a:p>
            <a:pPr>
              <a:spcBef>
                <a:spcPct val="0"/>
              </a:spcBef>
              <a:spcAft>
                <a:spcPts val="600"/>
              </a:spcAft>
            </a:pPr>
            <a:r>
              <a:rPr lang="es-MX" b="1" dirty="0" smtClean="0">
                <a:ea typeface="MS PGothic" pitchFamily="34" charset="-128"/>
              </a:rPr>
              <a:t>Referencia</a:t>
            </a:r>
            <a:endParaRPr lang="es-MX" b="0" dirty="0" smtClean="0">
              <a:ea typeface="MS PGothic" pitchFamily="34" charset="-128"/>
            </a:endParaRPr>
          </a:p>
          <a:p>
            <a:pPr marL="0" marR="0" indent="0" algn="l" defTabSz="914400" rtl="0" eaLnBrk="1" fontAlgn="auto" latinLnBrk="0" hangingPunct="1">
              <a:spcBef>
                <a:spcPct val="0"/>
              </a:spcBef>
              <a:spcAft>
                <a:spcPts val="600"/>
              </a:spcAft>
              <a:buClrTx/>
              <a:buSzTx/>
              <a:buFontTx/>
              <a:buNone/>
              <a:tabLst/>
              <a:defRPr/>
            </a:pPr>
            <a:r>
              <a:rPr lang="en-CA" spc="-20" dirty="0" smtClean="0">
                <a:ea typeface="MS PGothic" pitchFamily="34" charset="-128"/>
              </a:rPr>
              <a:t>Miller SM. Low back pain: pharmacologic management. </a:t>
            </a:r>
            <a:r>
              <a:rPr lang="en-CA" i="1" spc="-20" dirty="0" smtClean="0">
                <a:ea typeface="MS PGothic" pitchFamily="34" charset="-128"/>
              </a:rPr>
              <a:t>Prim Care </a:t>
            </a:r>
            <a:r>
              <a:rPr lang="en-CA" spc="-20" dirty="0" smtClean="0">
                <a:ea typeface="MS PGothic" pitchFamily="34" charset="-128"/>
              </a:rPr>
              <a:t>2012; 39(3):499-510.</a:t>
            </a:r>
          </a:p>
        </p:txBody>
      </p:sp>
      <p:sp>
        <p:nvSpPr>
          <p:cNvPr id="332804" name="3 Marcador de número de diapositiva"/>
          <p:cNvSpPr txBox="1">
            <a:spLocks noGrp="1"/>
          </p:cNvSpPr>
          <p:nvPr/>
        </p:nvSpPr>
        <p:spPr bwMode="auto">
          <a:xfrm>
            <a:off x="3884613" y="8829967"/>
            <a:ext cx="297180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06FD96FD-9A9A-4342-BC94-41C418FF9F52}" type="slidenum">
              <a:rPr lang="es-ES" sz="1200">
                <a:solidFill>
                  <a:prstClr val="black"/>
                </a:solidFill>
                <a:latin typeface="Calibri" pitchFamily="34" charset="0"/>
              </a:rPr>
              <a:pPr algn="r"/>
              <a:t>32</a:t>
            </a:fld>
            <a:endParaRPr lang="es-ES" sz="1200" dirty="0">
              <a:solidFill>
                <a:prstClr val="black"/>
              </a:solidFill>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08B822-A49E-46BB-8019-31A81CB39AF6}" type="slidenum">
              <a:rPr lang="en-GB" smtClean="0">
                <a:solidFill>
                  <a:srgbClr val="000000"/>
                </a:solidFill>
              </a:rPr>
              <a:pPr/>
              <a:t>33</a:t>
            </a:fld>
            <a:endParaRPr lang="en-GB" dirty="0" smtClean="0">
              <a:solidFill>
                <a:srgbClr val="000000"/>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spcAft>
                <a:spcPts val="600"/>
              </a:spcAft>
              <a:buFontTx/>
              <a:buNone/>
            </a:pPr>
            <a:r>
              <a:rPr lang="es-MX" b="1" dirty="0" smtClean="0"/>
              <a:t>Notas del Conferencista</a:t>
            </a:r>
          </a:p>
          <a:p>
            <a:pPr>
              <a:spcBef>
                <a:spcPct val="0"/>
              </a:spcBef>
            </a:pPr>
            <a:r>
              <a:rPr lang="es-MX" dirty="0" smtClean="0"/>
              <a:t>El tejido dañado, las células inflamatorias o las células tumorales liberan mediadores químicos (ej:  prostaglandinas, bradiquinina) creando una </a:t>
            </a:r>
            <a:r>
              <a:rPr lang="es-MX" baseline="0" dirty="0" smtClean="0"/>
              <a:t>“sopa inflamatoria” que activa o modifica las propiedades de respuesta al estímulo de los </a:t>
            </a:r>
            <a:r>
              <a:rPr lang="es-MX" dirty="0" smtClean="0"/>
              <a:t>aferentes nociceptores. </a:t>
            </a:r>
            <a:r>
              <a:rPr lang="es-MX" baseline="0" dirty="0" smtClean="0"/>
              <a:t>Como resultado, la excitabilidad de la membrana terminal periférica aumenta; a eso se le llama sensibilización periférica. Estos cambios dan lugar a cambios en la grado de reacción de las neuronas en el sistema nervioso central; a esto se le denomina sensibilización central. </a:t>
            </a:r>
          </a:p>
          <a:p>
            <a:pPr>
              <a:spcBef>
                <a:spcPct val="0"/>
              </a:spcBef>
              <a:spcAft>
                <a:spcPts val="600"/>
              </a:spcAft>
            </a:pPr>
            <a:endParaRPr lang="es-MX" baseline="0" dirty="0" smtClean="0"/>
          </a:p>
          <a:p>
            <a:pPr eaLnBrk="1" hangingPunct="1">
              <a:spcBef>
                <a:spcPct val="0"/>
              </a:spcBef>
              <a:spcAft>
                <a:spcPts val="600"/>
              </a:spcAft>
              <a:buFontTx/>
              <a:buNone/>
            </a:pPr>
            <a:r>
              <a:rPr lang="es-MX" b="1" baseline="0" dirty="0" smtClean="0"/>
              <a:t>Referencia</a:t>
            </a:r>
          </a:p>
          <a:p>
            <a:pPr>
              <a:spcBef>
                <a:spcPct val="0"/>
              </a:spcBef>
              <a:spcAft>
                <a:spcPts val="600"/>
              </a:spcAft>
              <a:defRPr/>
            </a:pPr>
            <a:r>
              <a:rPr lang="en-US" dirty="0" smtClean="0"/>
              <a:t>Scholz J, Woolf CJ. Can we conquer pain? </a:t>
            </a:r>
            <a:r>
              <a:rPr lang="en-US" i="1" dirty="0" smtClean="0"/>
              <a:t>Nat Neurosci</a:t>
            </a:r>
            <a:r>
              <a:rPr lang="en-US" dirty="0" smtClean="0"/>
              <a:t> 2002; 5(Suppl):1062-7.</a:t>
            </a:r>
          </a:p>
          <a:p>
            <a:pPr>
              <a:spcBef>
                <a:spcPct val="0"/>
              </a:spcBef>
              <a:spcAft>
                <a:spcPts val="600"/>
              </a:spcAft>
              <a:defRPr/>
            </a:pPr>
            <a:endParaRPr lang="en-US" dirty="0" smtClean="0"/>
          </a:p>
          <a:p>
            <a:pPr eaLnBrk="1" hangingPunct="1">
              <a:spcBef>
                <a:spcPct val="0"/>
              </a:spcBef>
              <a:spcAft>
                <a:spcPts val="600"/>
              </a:spcAft>
              <a:buFontTx/>
              <a:buNone/>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564070-C2DA-4731-8A36-8F94593B3436}" type="slidenum">
              <a:rPr lang="en-US">
                <a:solidFill>
                  <a:prstClr val="black"/>
                </a:solidFill>
              </a:rPr>
              <a:pPr/>
              <a:t>34</a:t>
            </a:fld>
            <a:endParaRPr lang="en-US" dirty="0">
              <a:solidFill>
                <a:prstClr val="black"/>
              </a:solidFill>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xfrm>
            <a:off x="177800" y="4305300"/>
            <a:ext cx="6350000" cy="4811404"/>
          </a:xfrm>
        </p:spPr>
        <p:txBody>
          <a:bodyPr>
            <a:noAutofit/>
          </a:bodyPr>
          <a:lstStyle/>
          <a:p>
            <a:pPr>
              <a:spcBef>
                <a:spcPct val="0"/>
              </a:spcBef>
              <a:spcAft>
                <a:spcPts val="600"/>
              </a:spcAft>
            </a:pPr>
            <a:r>
              <a:rPr lang="es-MX" sz="1100" b="1" dirty="0" smtClean="0"/>
              <a:t>Notas del Conferencista</a:t>
            </a:r>
          </a:p>
          <a:p>
            <a:pPr>
              <a:spcBef>
                <a:spcPct val="0"/>
              </a:spcBef>
              <a:spcAft>
                <a:spcPts val="600"/>
              </a:spcAft>
            </a:pPr>
            <a:r>
              <a:rPr lang="es-MX" sz="1100" spc="-10" dirty="0" smtClean="0">
                <a:ea typeface="MS PGothic" pitchFamily="34" charset="-128"/>
              </a:rPr>
              <a:t>Acetaminofén puede ser considerado un agente terapéutico de primera-línea para el tratamiento de lumbalgia aguda o crónica de intensidad leve a moderada. Su perfil de seguridad y bajo costo son bien conocidos, aunque ha mostrado tener un efecto analgésico menor que las drogas antiinflamatorias no-esteroideas y que los inhibidores de la ciclooxigenasa (COX), disminuyendo el dolor en la escala visual análoga un promedio de 10 mm. Cuando acetaminofén es usado crónicamente, los pacientes deben ser monitoreados para detectar posible hepatotoxicidad, particularmente si se usa la dosis máxima permitida de 4 g per día. Existen pocos estudios sobre la Eficacia of Acetaminofén en el tratamiento de lumbalgia. La mayoría de los  estudios han tenido una corta duración y la evidencia de eficacia es moderada. En la práctica diaria, acetaminofén debe ser usado en combinación con otros medicamentos. </a:t>
            </a:r>
          </a:p>
          <a:p>
            <a:pPr>
              <a:spcBef>
                <a:spcPct val="0"/>
              </a:spcBef>
              <a:spcAft>
                <a:spcPts val="600"/>
              </a:spcAft>
            </a:pPr>
            <a:endParaRPr lang="es-MX" sz="1100" spc="-10" dirty="0" smtClean="0">
              <a:ea typeface="MS PGothic" pitchFamily="34" charset="-128"/>
            </a:endParaRPr>
          </a:p>
          <a:p>
            <a:pPr>
              <a:spcBef>
                <a:spcPct val="0"/>
              </a:spcBef>
              <a:spcAft>
                <a:spcPts val="400"/>
              </a:spcAft>
            </a:pPr>
            <a:r>
              <a:rPr lang="es-MX" sz="1100" b="1" dirty="0" smtClean="0">
                <a:ea typeface="MS PGothic" pitchFamily="34" charset="-128"/>
              </a:rPr>
              <a:t>Referencias</a:t>
            </a:r>
            <a:endParaRPr lang="es-MX" sz="1100" b="0" dirty="0" smtClean="0">
              <a:ea typeface="MS PGothic" pitchFamily="34" charset="-128"/>
            </a:endParaRPr>
          </a:p>
          <a:p>
            <a:pPr>
              <a:spcBef>
                <a:spcPct val="0"/>
              </a:spcBef>
              <a:spcAft>
                <a:spcPts val="400"/>
              </a:spcAft>
              <a:defRPr/>
            </a:pPr>
            <a:r>
              <a:rPr lang="en-CA" sz="1100" dirty="0" smtClean="0"/>
              <a:t>Chou R </a:t>
            </a:r>
            <a:r>
              <a:rPr lang="en-CA" sz="1100" i="1" dirty="0" smtClean="0"/>
              <a:t>et al.</a:t>
            </a:r>
            <a:r>
              <a:rPr lang="en-CA" sz="1100" dirty="0" smtClean="0"/>
              <a:t> Medications for acute and chronic low back pain: a review of the evidence for an American Pain Society/American College of Physicians clinical practice guideline. </a:t>
            </a:r>
            <a:br>
              <a:rPr lang="en-CA" sz="1100" dirty="0" smtClean="0"/>
            </a:br>
            <a:r>
              <a:rPr lang="en-CA" sz="1100" i="1" dirty="0" smtClean="0"/>
              <a:t>Ann Intern Med</a:t>
            </a:r>
            <a:r>
              <a:rPr lang="en-CA" sz="1100" dirty="0" smtClean="0"/>
              <a:t> 2007; 147(7):505-14.</a:t>
            </a:r>
          </a:p>
          <a:p>
            <a:pPr>
              <a:spcBef>
                <a:spcPct val="0"/>
              </a:spcBef>
              <a:spcAft>
                <a:spcPts val="400"/>
              </a:spcAft>
              <a:defRPr/>
            </a:pPr>
            <a:r>
              <a:rPr lang="en-CA" sz="1100" dirty="0" smtClean="0"/>
              <a:t>Lee C </a:t>
            </a:r>
            <a:r>
              <a:rPr lang="en-CA" sz="1100" i="1" dirty="0" smtClean="0"/>
              <a:t>et al. </a:t>
            </a:r>
            <a:r>
              <a:rPr lang="en-CA" sz="1100" dirty="0" smtClean="0"/>
              <a:t>A comparison of the efficacy and safety of nonsteroidal antiinflammatory agents versus acetaminophen in the treatment of osteoarthritis: a meta-analysis. </a:t>
            </a:r>
            <a:r>
              <a:rPr lang="en-CA" sz="1100" i="1" dirty="0" smtClean="0"/>
              <a:t>Arthritis Rheum </a:t>
            </a:r>
            <a:r>
              <a:rPr lang="en-CA" sz="1100" dirty="0" smtClean="0"/>
              <a:t>2004; 51(5):746-54.</a:t>
            </a:r>
          </a:p>
          <a:p>
            <a:pPr>
              <a:spcBef>
                <a:spcPct val="0"/>
              </a:spcBef>
              <a:spcAft>
                <a:spcPts val="400"/>
              </a:spcAft>
              <a:defRPr/>
            </a:pPr>
            <a:r>
              <a:rPr lang="en-CA" sz="1100" dirty="0" smtClean="0"/>
              <a:t>Lee  J </a:t>
            </a:r>
            <a:r>
              <a:rPr lang="en-CA" sz="1100" i="1" dirty="0" smtClean="0"/>
              <a:t>et al. </a:t>
            </a:r>
            <a:r>
              <a:rPr lang="en-CA" sz="1100" dirty="0" smtClean="0"/>
              <a:t>Low back and radicular pain: a pathway for care developed by the British Pain Society. </a:t>
            </a:r>
            <a:r>
              <a:rPr lang="en-CA" sz="1100" i="1" dirty="0" smtClean="0"/>
              <a:t>Br J Anaesth</a:t>
            </a:r>
            <a:r>
              <a:rPr lang="en-CA" sz="1100" dirty="0" smtClean="0"/>
              <a:t> 2013; 111(1):112-20.</a:t>
            </a:r>
          </a:p>
          <a:p>
            <a:pPr>
              <a:spcBef>
                <a:spcPct val="0"/>
              </a:spcBef>
              <a:spcAft>
                <a:spcPts val="400"/>
              </a:spcAft>
              <a:defRPr/>
            </a:pPr>
            <a:r>
              <a:rPr lang="en-CA" sz="1100" dirty="0" smtClean="0"/>
              <a:t>Mattia A, Coluzzi F. What anesthesiologists should know about paracetamol (acetaminophen). </a:t>
            </a:r>
            <a:r>
              <a:rPr lang="en-CA" sz="1100" i="1" dirty="0" smtClean="0"/>
              <a:t>Minerva Anestesiol</a:t>
            </a:r>
            <a:r>
              <a:rPr lang="en-CA" sz="1100" dirty="0" smtClean="0"/>
              <a:t> 2009; 75(11):644-53.</a:t>
            </a:r>
          </a:p>
          <a:p>
            <a:pPr>
              <a:spcBef>
                <a:spcPct val="0"/>
              </a:spcBef>
              <a:spcAft>
                <a:spcPts val="400"/>
              </a:spcAft>
              <a:defRPr/>
            </a:pPr>
            <a:r>
              <a:rPr lang="en-CA" sz="1100" dirty="0" smtClean="0"/>
              <a:t>Watkins PB </a:t>
            </a:r>
            <a:r>
              <a:rPr lang="en-CA" sz="1100" i="1" dirty="0" smtClean="0"/>
              <a:t>et al. </a:t>
            </a:r>
            <a:r>
              <a:rPr lang="en-CA" sz="1100" dirty="0" smtClean="0"/>
              <a:t>Aminotransferase elevations in healthy adults receiving 4 grams of acetaminophen daily: a randomized controlled trial. </a:t>
            </a:r>
            <a:r>
              <a:rPr lang="en-CA" sz="1100" i="1" dirty="0" smtClean="0"/>
              <a:t>JAMA</a:t>
            </a:r>
            <a:r>
              <a:rPr lang="en-CA" sz="1100" dirty="0" smtClean="0"/>
              <a:t> 2006; 296(1):87-93.</a:t>
            </a:r>
          </a:p>
          <a:p>
            <a:pPr marL="0" marR="0" indent="0" algn="l" defTabSz="914400" rtl="0" eaLnBrk="1" fontAlgn="auto" latinLnBrk="0" hangingPunct="1">
              <a:spcBef>
                <a:spcPct val="0"/>
              </a:spcBef>
              <a:spcAft>
                <a:spcPts val="600"/>
              </a:spcAft>
              <a:buClrTx/>
              <a:buSzTx/>
              <a:buFontTx/>
              <a:buNone/>
              <a:tabLst/>
              <a:defRPr/>
            </a:pPr>
            <a:endParaRPr lang="en-CA" sz="1100" dirty="0" smtClean="0"/>
          </a:p>
          <a:p>
            <a:pPr marL="0" marR="0" indent="0" algn="l" defTabSz="914400" rtl="0" eaLnBrk="1" fontAlgn="auto" latinLnBrk="0" hangingPunct="1">
              <a:spcBef>
                <a:spcPct val="0"/>
              </a:spcBef>
              <a:spcAft>
                <a:spcPts val="600"/>
              </a:spcAft>
              <a:buClrTx/>
              <a:buSzTx/>
              <a:buFontTx/>
              <a:buNone/>
              <a:tabLst/>
              <a:defRPr/>
            </a:pPr>
            <a:endParaRPr lang="en-CA" sz="1100" dirty="0" smtClean="0"/>
          </a:p>
          <a:p>
            <a:pPr marL="0" marR="0" indent="0" algn="l" defTabSz="914400" rtl="0" eaLnBrk="1" fontAlgn="auto" latinLnBrk="0" hangingPunct="1">
              <a:spcBef>
                <a:spcPct val="0"/>
              </a:spcBef>
              <a:spcAft>
                <a:spcPts val="600"/>
              </a:spcAft>
              <a:buClrTx/>
              <a:buSzTx/>
              <a:buFontTx/>
              <a:buNone/>
              <a:tabLst/>
              <a:defRPr/>
            </a:pPr>
            <a:endParaRPr lang="en-CA" sz="1100" dirty="0" smtClean="0"/>
          </a:p>
          <a:p>
            <a:pPr marL="0" marR="0" indent="0" algn="l" defTabSz="914400" rtl="0" eaLnBrk="1" fontAlgn="auto" latinLnBrk="0" hangingPunct="1">
              <a:spcBef>
                <a:spcPct val="0"/>
              </a:spcBef>
              <a:spcAft>
                <a:spcPts val="600"/>
              </a:spcAft>
              <a:buClrTx/>
              <a:buSzTx/>
              <a:buFontTx/>
              <a:buNone/>
              <a:tabLst/>
              <a:defRPr/>
            </a:pPr>
            <a:endParaRPr lang="en-CA" sz="1100" dirty="0" smtClean="0"/>
          </a:p>
          <a:p>
            <a:pPr>
              <a:spcBef>
                <a:spcPct val="0"/>
              </a:spcBef>
              <a:spcAft>
                <a:spcPts val="600"/>
              </a:spcAft>
            </a:pPr>
            <a:endParaRPr lang="en-CA" sz="1100" b="1" dirty="0">
              <a:ea typeface="MS PGothic"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51C4A-7ECE-40D0-8952-8921AA583148}" type="slidenum">
              <a:rPr lang="en-US">
                <a:solidFill>
                  <a:prstClr val="black"/>
                </a:solidFill>
              </a:rPr>
              <a:pPr/>
              <a:t>35</a:t>
            </a:fld>
            <a:endParaRPr lang="en-US" dirty="0">
              <a:solidFill>
                <a:prstClr val="black"/>
              </a:solidFill>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xfrm>
            <a:off x="685800" y="4428490"/>
            <a:ext cx="5486400" cy="4579031"/>
          </a:xfrm>
        </p:spPr>
        <p:txBody>
          <a:bodyPr>
            <a:noAutofit/>
          </a:bodyPr>
          <a:lstStyle/>
          <a:p>
            <a:pPr>
              <a:spcBef>
                <a:spcPct val="0"/>
              </a:spcBef>
              <a:spcAft>
                <a:spcPts val="500"/>
              </a:spcAft>
            </a:pPr>
            <a:r>
              <a:rPr lang="es-MX" b="1" dirty="0" smtClean="0"/>
              <a:t>Notas del Conferencista</a:t>
            </a:r>
          </a:p>
          <a:p>
            <a:pPr>
              <a:spcBef>
                <a:spcPct val="0"/>
              </a:spcBef>
              <a:spcAft>
                <a:spcPts val="500"/>
              </a:spcAft>
            </a:pPr>
            <a:r>
              <a:rPr lang="es-MX" dirty="0" smtClean="0">
                <a:ea typeface="MS PGothic" pitchFamily="34" charset="-128"/>
              </a:rPr>
              <a:t>Los AINEne y coxibs son el grupo más ampliamente usado de drogas para el manejo de lumbalgia tanto en la fase aguda como en la crónica. Revisiones sistemáticas de la literatura han revelado evidencia de alta calidad que muestra que los AINEne/coxibs son mejores que el placebo para aliviar el dolor en casos de lumbalgia y que son más efectivos que acetaminofén. </a:t>
            </a:r>
          </a:p>
          <a:p>
            <a:pPr>
              <a:spcBef>
                <a:spcPct val="0"/>
              </a:spcBef>
              <a:spcAft>
                <a:spcPts val="500"/>
              </a:spcAft>
            </a:pPr>
            <a:r>
              <a:rPr lang="es-MX" dirty="0" smtClean="0">
                <a:ea typeface="MS PGothic" pitchFamily="34" charset="-128"/>
              </a:rPr>
              <a:t>Cuando los AINEne y coxibs se usan, se debe tomar en cuenta el perfil riesgo/beneficio y se deben considerar los aspectos gastrointestinales, cardiovasculares y renales.</a:t>
            </a:r>
          </a:p>
          <a:p>
            <a:pPr>
              <a:spcBef>
                <a:spcPct val="0"/>
              </a:spcBef>
              <a:spcAft>
                <a:spcPts val="500"/>
              </a:spcAft>
            </a:pPr>
            <a:r>
              <a:rPr lang="es-MX" dirty="0" smtClean="0">
                <a:ea typeface="MS PGothic" pitchFamily="34" charset="-128"/>
              </a:rPr>
              <a:t> </a:t>
            </a:r>
          </a:p>
          <a:p>
            <a:pPr>
              <a:spcBef>
                <a:spcPct val="0"/>
              </a:spcBef>
              <a:spcAft>
                <a:spcPts val="500"/>
              </a:spcAft>
            </a:pPr>
            <a:r>
              <a:rPr lang="es-MX" b="1" dirty="0" smtClean="0">
                <a:ea typeface="MS PGothic" pitchFamily="34" charset="-128"/>
              </a:rPr>
              <a:t>Referencias</a:t>
            </a:r>
            <a:endParaRPr lang="es-MX" b="0" dirty="0" smtClean="0">
              <a:ea typeface="MS PGothic" pitchFamily="34" charset="-128"/>
            </a:endParaRPr>
          </a:p>
          <a:p>
            <a:pPr>
              <a:spcAft>
                <a:spcPts val="500"/>
              </a:spcAft>
            </a:pPr>
            <a:r>
              <a:rPr lang="en-CA" dirty="0" smtClean="0">
                <a:solidFill>
                  <a:srgbClr val="000000"/>
                </a:solidFill>
              </a:rPr>
              <a:t>Chou R </a:t>
            </a:r>
            <a:r>
              <a:rPr lang="en-CA" i="1" dirty="0" smtClean="0">
                <a:solidFill>
                  <a:srgbClr val="000000"/>
                </a:solidFill>
              </a:rPr>
              <a:t>et al. </a:t>
            </a:r>
            <a:r>
              <a:rPr lang="en-CA" dirty="0" smtClean="0">
                <a:solidFill>
                  <a:srgbClr val="000000"/>
                </a:solidFill>
              </a:rPr>
              <a:t>Diagnosis and treatment of low back pain: a joint clinical practice guideline from the American College of Physicians and the American Pain Society. </a:t>
            </a:r>
            <a:r>
              <a:rPr lang="en-CA" i="1" dirty="0" smtClean="0">
                <a:solidFill>
                  <a:srgbClr val="000000"/>
                </a:solidFill>
              </a:rPr>
              <a:t>Ann Intern Med </a:t>
            </a:r>
            <a:r>
              <a:rPr lang="en-CA" dirty="0" smtClean="0">
                <a:solidFill>
                  <a:srgbClr val="000000"/>
                </a:solidFill>
              </a:rPr>
              <a:t>2007; 147(7):478-91.</a:t>
            </a:r>
          </a:p>
          <a:p>
            <a:pPr>
              <a:spcAft>
                <a:spcPts val="500"/>
              </a:spcAft>
              <a:defRPr/>
            </a:pPr>
            <a:r>
              <a:rPr lang="en-CA" dirty="0" smtClean="0"/>
              <a:t>Lee J</a:t>
            </a:r>
            <a:r>
              <a:rPr lang="en-CA" dirty="0" smtClean="0">
                <a:solidFill>
                  <a:srgbClr val="000000"/>
                </a:solidFill>
              </a:rPr>
              <a:t> </a:t>
            </a:r>
            <a:r>
              <a:rPr lang="en-CA" i="1" dirty="0" smtClean="0">
                <a:solidFill>
                  <a:srgbClr val="000000"/>
                </a:solidFill>
              </a:rPr>
              <a:t>et al</a:t>
            </a:r>
            <a:r>
              <a:rPr lang="en-CA" i="1" dirty="0" smtClean="0"/>
              <a:t>. </a:t>
            </a:r>
            <a:r>
              <a:rPr lang="en-CA" dirty="0" smtClean="0"/>
              <a:t>Low back and radicular pain: a pathway for care developed by the British Pain Society. </a:t>
            </a:r>
            <a:r>
              <a:rPr lang="en-CA" i="1" dirty="0" smtClean="0"/>
              <a:t>Br J Anaesth</a:t>
            </a:r>
            <a:r>
              <a:rPr lang="en-CA" dirty="0" smtClean="0"/>
              <a:t> 2013; 111(1):112-20.</a:t>
            </a:r>
          </a:p>
          <a:p>
            <a:pPr>
              <a:spcAft>
                <a:spcPts val="500"/>
              </a:spcAft>
              <a:defRPr/>
            </a:pPr>
            <a:r>
              <a:rPr lang="en-CA" spc="-20" dirty="0" smtClean="0"/>
              <a:t>Schnitzer TJ</a:t>
            </a:r>
            <a:r>
              <a:rPr lang="en-CA" spc="-20" dirty="0" smtClean="0">
                <a:solidFill>
                  <a:srgbClr val="000000"/>
                </a:solidFill>
              </a:rPr>
              <a:t> </a:t>
            </a:r>
            <a:r>
              <a:rPr lang="en-CA" i="1" spc="-20" dirty="0" smtClean="0">
                <a:solidFill>
                  <a:srgbClr val="000000"/>
                </a:solidFill>
              </a:rPr>
              <a:t>et al. </a:t>
            </a:r>
            <a:r>
              <a:rPr lang="en-CA" spc="-20" dirty="0" smtClean="0"/>
              <a:t>A comprehensive review of clinical trials on the efficacy and safety of drugs for the treatment of low back pain. </a:t>
            </a:r>
            <a:r>
              <a:rPr lang="en-CA" i="1" spc="-20" dirty="0" smtClean="0"/>
              <a:t>J Pain Symptom Manage</a:t>
            </a:r>
            <a:r>
              <a:rPr lang="en-CA" spc="-20" dirty="0" smtClean="0"/>
              <a:t> 2004; 28(1):72-95.</a:t>
            </a:r>
          </a:p>
          <a:p>
            <a:pPr>
              <a:spcAft>
                <a:spcPts val="500"/>
              </a:spcAft>
              <a:defRPr/>
            </a:pPr>
            <a:r>
              <a:rPr lang="en-CA" dirty="0" smtClean="0"/>
              <a:t>van Tulder MW </a:t>
            </a:r>
            <a:r>
              <a:rPr lang="en-CA" i="1" dirty="0" smtClean="0">
                <a:solidFill>
                  <a:srgbClr val="000000"/>
                </a:solidFill>
              </a:rPr>
              <a:t>et al. </a:t>
            </a:r>
            <a:r>
              <a:rPr lang="en-CA" dirty="0" smtClean="0"/>
              <a:t>Lumbar supports for prevention and treatment of low back pain. </a:t>
            </a:r>
            <a:r>
              <a:rPr lang="en-CA" i="1" dirty="0" smtClean="0"/>
              <a:t>Cochrane Database Syst Rev </a:t>
            </a:r>
            <a:r>
              <a:rPr lang="en-CA" dirty="0" smtClean="0"/>
              <a:t>2000; 3:CD001823.</a:t>
            </a:r>
          </a:p>
          <a:p>
            <a:pPr>
              <a:spcAft>
                <a:spcPts val="500"/>
              </a:spcAft>
              <a:defRPr/>
            </a:pPr>
            <a:r>
              <a:rPr lang="en-CA" dirty="0" smtClean="0"/>
              <a:t>Vane JR, Botting RM. New insights into the mode of action of anti-inflammatory drugs. </a:t>
            </a:r>
            <a:r>
              <a:rPr lang="en-CA" i="1" dirty="0" smtClean="0"/>
              <a:t>Inflamm Res</a:t>
            </a:r>
            <a:r>
              <a:rPr lang="en-CA" dirty="0" smtClean="0"/>
              <a:t> 1995; 44(1):1-10.</a:t>
            </a:r>
          </a:p>
          <a:p>
            <a:pPr marL="0" marR="0" indent="0" algn="l" defTabSz="914400" rtl="0" eaLnBrk="1" fontAlgn="auto" latinLnBrk="0" hangingPunct="1">
              <a:spcBef>
                <a:spcPts val="0"/>
              </a:spcBef>
              <a:spcAft>
                <a:spcPts val="500"/>
              </a:spcAft>
              <a:buClrTx/>
              <a:buSzTx/>
              <a:buFontTx/>
              <a:buNone/>
              <a:tabLst/>
              <a:defRPr/>
            </a:pPr>
            <a:endParaRPr lang="en-CA" b="0" dirty="0" smtClean="0"/>
          </a:p>
          <a:p>
            <a:pPr marL="0" marR="0" indent="0" algn="l" defTabSz="914400" rtl="0" eaLnBrk="1" fontAlgn="auto" latinLnBrk="0" hangingPunct="1">
              <a:spcBef>
                <a:spcPts val="0"/>
              </a:spcBef>
              <a:spcAft>
                <a:spcPts val="500"/>
              </a:spcAft>
              <a:buClrTx/>
              <a:buSzTx/>
              <a:buFontTx/>
              <a:buNone/>
              <a:tabLst/>
              <a:defRPr/>
            </a:pPr>
            <a:endParaRPr lang="en-CA" b="0" dirty="0" smtClean="0"/>
          </a:p>
          <a:p>
            <a:pPr marL="0" marR="0" indent="0" algn="l" defTabSz="914400" rtl="0" eaLnBrk="1" fontAlgn="auto" latinLnBrk="0" hangingPunct="1">
              <a:spcBef>
                <a:spcPts val="0"/>
              </a:spcBef>
              <a:spcAft>
                <a:spcPts val="500"/>
              </a:spcAft>
              <a:buClrTx/>
              <a:buSzTx/>
              <a:buFontTx/>
              <a:buNone/>
              <a:tabLst/>
              <a:defRPr/>
            </a:pPr>
            <a:endParaRPr lang="en-CA" b="0" dirty="0" smtClean="0"/>
          </a:p>
          <a:p>
            <a:pPr rtl="0">
              <a:spcAft>
                <a:spcPts val="500"/>
              </a:spcAft>
            </a:pPr>
            <a:endParaRPr lang="en-CA" b="0" i="0" u="none" strike="noStrike" kern="1200" baseline="0" dirty="0" smtClean="0">
              <a:solidFill>
                <a:srgbClr val="FF0000"/>
              </a:solidFill>
            </a:endParaRPr>
          </a:p>
          <a:p>
            <a:pPr rtl="0">
              <a:spcAft>
                <a:spcPts val="500"/>
              </a:spcAft>
            </a:pPr>
            <a:endParaRPr lang="en-CA" b="1" i="0" u="none" strike="noStrike" kern="1200" baseline="0" dirty="0" smtClean="0">
              <a:solidFill>
                <a:srgbClr val="FF0000"/>
              </a:solidFill>
            </a:endParaRPr>
          </a:p>
          <a:p>
            <a:pPr>
              <a:spcBef>
                <a:spcPct val="0"/>
              </a:spcBef>
              <a:spcAft>
                <a:spcPts val="500"/>
              </a:spcAft>
            </a:pPr>
            <a:endParaRPr lang="en-CA" b="1" dirty="0">
              <a:ea typeface="MS PGothic"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CA" b="1" dirty="0" smtClean="0"/>
              <a:t>Notas del Conferencista</a:t>
            </a:r>
          </a:p>
          <a:p>
            <a:pPr>
              <a:spcBef>
                <a:spcPts val="0"/>
              </a:spcBef>
              <a:spcAft>
                <a:spcPts val="600"/>
              </a:spcAft>
            </a:pPr>
            <a:r>
              <a:rPr lang="es-MX" dirty="0" smtClean="0"/>
              <a:t>Haz la pregunta que aparece en la slide a los participantes para estimular la discusión.</a:t>
            </a:r>
            <a:endParaRPr lang="en-CA" dirty="0" smtClean="0"/>
          </a:p>
          <a:p>
            <a:pPr>
              <a:spcBef>
                <a:spcPts val="0"/>
              </a:spcBef>
              <a:spcAft>
                <a:spcPts val="600"/>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36</a:t>
            </a:fld>
            <a:endParaRPr lang="es-MX" dirty="0"/>
          </a:p>
        </p:txBody>
      </p:sp>
    </p:spTree>
    <p:extLst>
      <p:ext uri="{BB962C8B-B14F-4D97-AF65-F5344CB8AC3E}">
        <p14:creationId xmlns="" xmlns:p14="http://schemas.microsoft.com/office/powerpoint/2010/main" val="438292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25639" indent="-279092" eaLnBrk="0" hangingPunct="0">
              <a:defRPr>
                <a:solidFill>
                  <a:schemeClr val="tx1"/>
                </a:solidFill>
                <a:latin typeface="Arial" pitchFamily="34" charset="0"/>
                <a:ea typeface="SimSun" pitchFamily="2" charset="-122"/>
              </a:defRPr>
            </a:lvl2pPr>
            <a:lvl3pPr marL="1116368" indent="-223274" eaLnBrk="0" hangingPunct="0">
              <a:defRPr>
                <a:solidFill>
                  <a:schemeClr val="tx1"/>
                </a:solidFill>
                <a:latin typeface="Arial" pitchFamily="34" charset="0"/>
                <a:ea typeface="SimSun" pitchFamily="2" charset="-122"/>
              </a:defRPr>
            </a:lvl3pPr>
            <a:lvl4pPr marL="1562915" indent="-223274" eaLnBrk="0" hangingPunct="0">
              <a:defRPr>
                <a:solidFill>
                  <a:schemeClr val="tx1"/>
                </a:solidFill>
                <a:latin typeface="Arial" pitchFamily="34" charset="0"/>
                <a:ea typeface="SimSun" pitchFamily="2" charset="-122"/>
              </a:defRPr>
            </a:lvl4pPr>
            <a:lvl5pPr marL="2009463" indent="-223274" eaLnBrk="0" hangingPunct="0">
              <a:defRPr>
                <a:solidFill>
                  <a:schemeClr val="tx1"/>
                </a:solidFill>
                <a:latin typeface="Arial" pitchFamily="34" charset="0"/>
                <a:ea typeface="SimSun" pitchFamily="2" charset="-122"/>
              </a:defRPr>
            </a:lvl5pPr>
            <a:lvl6pPr marL="2456010" indent="-223274" eaLnBrk="0" fontAlgn="base" hangingPunct="0">
              <a:spcBef>
                <a:spcPct val="0"/>
              </a:spcBef>
              <a:spcAft>
                <a:spcPct val="0"/>
              </a:spcAft>
              <a:defRPr>
                <a:solidFill>
                  <a:schemeClr val="tx1"/>
                </a:solidFill>
                <a:latin typeface="Arial" pitchFamily="34" charset="0"/>
                <a:ea typeface="SimSun" pitchFamily="2" charset="-122"/>
              </a:defRPr>
            </a:lvl6pPr>
            <a:lvl7pPr marL="2902557" indent="-223274" eaLnBrk="0" fontAlgn="base" hangingPunct="0">
              <a:spcBef>
                <a:spcPct val="0"/>
              </a:spcBef>
              <a:spcAft>
                <a:spcPct val="0"/>
              </a:spcAft>
              <a:defRPr>
                <a:solidFill>
                  <a:schemeClr val="tx1"/>
                </a:solidFill>
                <a:latin typeface="Arial" pitchFamily="34" charset="0"/>
                <a:ea typeface="SimSun" pitchFamily="2" charset="-122"/>
              </a:defRPr>
            </a:lvl7pPr>
            <a:lvl8pPr marL="3349104" indent="-223274" eaLnBrk="0" fontAlgn="base" hangingPunct="0">
              <a:spcBef>
                <a:spcPct val="0"/>
              </a:spcBef>
              <a:spcAft>
                <a:spcPct val="0"/>
              </a:spcAft>
              <a:defRPr>
                <a:solidFill>
                  <a:schemeClr val="tx1"/>
                </a:solidFill>
                <a:latin typeface="Arial" pitchFamily="34" charset="0"/>
                <a:ea typeface="SimSun" pitchFamily="2" charset="-122"/>
              </a:defRPr>
            </a:lvl8pPr>
            <a:lvl9pPr marL="3795652" indent="-223274"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24A15105-A3D8-4389-959A-BED06B162D02}" type="slidenum">
              <a:rPr lang="en-CA" altLang="zh-CN">
                <a:solidFill>
                  <a:prstClr val="black"/>
                </a:solidFill>
                <a:latin typeface="Calibri" pitchFamily="34" charset="0"/>
              </a:rPr>
              <a:pPr eaLnBrk="1" hangingPunct="1"/>
              <a:t>37</a:t>
            </a:fld>
            <a:endParaRPr lang="en-CA" altLang="zh-CN" dirty="0">
              <a:solidFill>
                <a:prstClr val="black"/>
              </a:solidFill>
              <a:latin typeface="Calibri" pitchFamily="34" charset="0"/>
            </a:endParaRPr>
          </a:p>
        </p:txBody>
      </p:sp>
      <p:sp>
        <p:nvSpPr>
          <p:cNvPr id="152579" name="Rectangle 2"/>
          <p:cNvSpPr>
            <a:spLocks noGrp="1" noRot="1" noChangeAspect="1" noChangeArrowheads="1" noTextEdit="1"/>
          </p:cNvSpPr>
          <p:nvPr>
            <p:ph type="sldImg"/>
          </p:nvPr>
        </p:nvSpPr>
        <p:spPr bwMode="auto">
          <a:xfrm>
            <a:off x="1106488" y="695325"/>
            <a:ext cx="4648200" cy="348773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2580" name="Rectangle 3"/>
          <p:cNvSpPr>
            <a:spLocks noGrp="1" noChangeArrowheads="1"/>
          </p:cNvSpPr>
          <p:nvPr>
            <p:ph type="body" idx="1"/>
          </p:nvPr>
        </p:nvSpPr>
        <p:spPr bwMode="auto">
          <a:xfrm>
            <a:off x="533401" y="4360991"/>
            <a:ext cx="5816599" cy="555891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Aft>
                <a:spcPts val="586"/>
              </a:spcAft>
            </a:pPr>
            <a:r>
              <a:rPr lang="es-MX" b="1" dirty="0" smtClean="0"/>
              <a:t>Notas del Conferencista</a:t>
            </a:r>
          </a:p>
          <a:p>
            <a:pPr>
              <a:spcAft>
                <a:spcPts val="586"/>
              </a:spcAft>
            </a:pPr>
            <a:r>
              <a:rPr lang="es-MX" altLang="zh-CN" dirty="0" smtClean="0"/>
              <a:t>El objetivo de este estudio fue analizar la evidencia disponible sobre la seguridad cardiovascular de los AINEne y coxibs. Se extrajeron datos de estudios controlados aleatorizados a gran escala para comparar cualquier droga antiinflamatoria no-esteroidea (AINE) con otros AINEs o un placebo. El resultado primario fue infarto del miocardio. Los resultados secundarios incluyeron accidente vascular cerebral, muerte por enfermedad cardiovascular, y muerte por cualquier causa. El criterio de evaluación compuesto fue infarto del miocardio no-fatal, accidente vascular cerebral no-fatal, </a:t>
            </a:r>
            <a:br>
              <a:rPr lang="es-MX" altLang="zh-CN" dirty="0" smtClean="0"/>
            </a:br>
            <a:r>
              <a:rPr lang="es-MX" altLang="zh-CN" dirty="0" smtClean="0"/>
              <a:t>o muerte cardiovascular en comparación con el  placebo.</a:t>
            </a:r>
          </a:p>
          <a:p>
            <a:pPr>
              <a:spcAft>
                <a:spcPts val="586"/>
              </a:spcAft>
            </a:pPr>
            <a:r>
              <a:rPr lang="es-MX" altLang="zh-CN" dirty="0" smtClean="0"/>
              <a:t>El análisis incluyó datos de 31 estudios (n = 116,429 pacientes) con</a:t>
            </a:r>
            <a:br>
              <a:rPr lang="es-MX" altLang="zh-CN" dirty="0" smtClean="0"/>
            </a:br>
            <a:r>
              <a:rPr lang="es-MX" altLang="zh-CN" dirty="0" smtClean="0"/>
              <a:t>&gt;115,000 paciente-años. Los pacientes fueron asignados a naproxeno, ibuprofeno, diclofenaco, celecoxib, etoricoxib, rofecoxib, lumiracoxib o un placebo. </a:t>
            </a:r>
          </a:p>
          <a:p>
            <a:pPr>
              <a:spcAft>
                <a:spcPts val="586"/>
              </a:spcAft>
            </a:pPr>
            <a:r>
              <a:rPr lang="es-MX" altLang="zh-CN" dirty="0" smtClean="0"/>
              <a:t>Todas las drogas estuvieron aparentemente asociadas con mayores riesgos del criterio de evaluación compuesto. Todos los AINEs excepto naproxeno tuvieron una razón de tasas estimada mayor de 1.3, que es el indicador generalmente aceptado de aumento en el riesgo clínicamente relevante. </a:t>
            </a:r>
          </a:p>
          <a:p>
            <a:pPr>
              <a:spcAft>
                <a:spcPts val="586"/>
              </a:spcAft>
            </a:pPr>
            <a:r>
              <a:rPr lang="es-MX" altLang="zh-CN" dirty="0" smtClean="0"/>
              <a:t>Los autores concluyeron que aunque sigue habiendo incertidumbre, existe poca evidencia que sugiera que cualquiera de las drogas investigadas son seguras en términos cardiovasculares. Naproxeno fue aparentemente el menos dañino. El riesgo cardiovascular debe tomarse en cuenta al prescribir cualquier AINE.</a:t>
            </a:r>
          </a:p>
          <a:p>
            <a:pPr>
              <a:spcAft>
                <a:spcPts val="586"/>
              </a:spcAft>
            </a:pPr>
            <a:endParaRPr lang="es-MX" altLang="zh-CN" dirty="0" smtClean="0"/>
          </a:p>
          <a:p>
            <a:pPr>
              <a:spcAft>
                <a:spcPts val="586"/>
              </a:spcAft>
            </a:pPr>
            <a:r>
              <a:rPr lang="es-MX" altLang="zh-CN" b="1" dirty="0" smtClean="0"/>
              <a:t>Referencia</a:t>
            </a:r>
          </a:p>
          <a:p>
            <a:pPr>
              <a:spcAft>
                <a:spcPts val="586"/>
              </a:spcAft>
            </a:pPr>
            <a:r>
              <a:rPr lang="en-CA" altLang="zh-CN" dirty="0" smtClean="0"/>
              <a:t>Trelle S </a:t>
            </a:r>
            <a:r>
              <a:rPr lang="en-CA" altLang="zh-CN" i="1" dirty="0" smtClean="0"/>
              <a:t>et al. </a:t>
            </a:r>
            <a:r>
              <a:rPr lang="en-CA" altLang="zh-CN" dirty="0" smtClean="0"/>
              <a:t>Cardiovascular safety of non-steroidal anti-inflammatory drugs: </a:t>
            </a:r>
            <a:br>
              <a:rPr lang="en-CA" altLang="zh-CN" dirty="0" smtClean="0"/>
            </a:br>
            <a:r>
              <a:rPr lang="en-CA" altLang="zh-CN" dirty="0" smtClean="0"/>
              <a:t>network meta-analysis. </a:t>
            </a:r>
            <a:r>
              <a:rPr lang="en-CA" altLang="zh-CN" i="1" dirty="0" smtClean="0"/>
              <a:t>BMJ</a:t>
            </a:r>
            <a:r>
              <a:rPr lang="en-CA" altLang="zh-CN" dirty="0" smtClean="0"/>
              <a:t> 2011; 342:c7086.</a:t>
            </a:r>
            <a:endParaRPr lang="en-CA" altLang="zh-CN"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xfrm>
            <a:off x="1106488" y="695325"/>
            <a:ext cx="4648200" cy="348773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03" name="Rectangle 3"/>
          <p:cNvSpPr>
            <a:spLocks noGrp="1" noChangeArrowheads="1"/>
          </p:cNvSpPr>
          <p:nvPr>
            <p:ph type="body" idx="1"/>
          </p:nvPr>
        </p:nvSpPr>
        <p:spPr bwMode="auto">
          <a:xfrm>
            <a:off x="692152" y="4422527"/>
            <a:ext cx="5494957" cy="559611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7788" tIns="43895" rIns="87788" bIns="43895"/>
          <a:lstStyle/>
          <a:p>
            <a:pPr>
              <a:spcAft>
                <a:spcPts val="586"/>
              </a:spcAft>
            </a:pPr>
            <a:r>
              <a:rPr lang="es-MX" b="1" dirty="0" smtClean="0"/>
              <a:t>Notas del Conferencista</a:t>
            </a:r>
          </a:p>
          <a:p>
            <a:r>
              <a:rPr lang="es-MX" altLang="zh-CN" dirty="0" smtClean="0"/>
              <a:t>La mayoría de las drogas antiinflamatorias han sido asociadas con efectos secundarios gastrointestinales. El daño a la mucosa gastrointestinal puede ir desde lesiones endoscópicas sin manifestaciones clínicas hasta complicaciones del tracto GI superior graves que en algunos casos pueden ser fatales. Esta gráfica muestra el riesgo relativo de una variedad de factores para complicaciones gastrointestinales asociadas  con  AINEne/coxibs. Sangrados previos del tracto GI superior es el factor de predicción más importante de sangrado gastrointestinal superior.</a:t>
            </a:r>
          </a:p>
          <a:p>
            <a:pPr>
              <a:spcAft>
                <a:spcPts val="586"/>
              </a:spcAft>
            </a:pPr>
            <a:endParaRPr lang="es-MX" altLang="zh-CN" dirty="0" smtClean="0"/>
          </a:p>
          <a:p>
            <a:pPr>
              <a:spcAft>
                <a:spcPts val="586"/>
              </a:spcAft>
            </a:pPr>
            <a:r>
              <a:rPr lang="es-MX" altLang="zh-CN" b="1" dirty="0" smtClean="0"/>
              <a:t>Referencias</a:t>
            </a:r>
          </a:p>
          <a:p>
            <a:pPr>
              <a:spcAft>
                <a:spcPts val="586"/>
              </a:spcAft>
            </a:pPr>
            <a:r>
              <a:rPr lang="en-CA" altLang="zh-CN" dirty="0" smtClean="0"/>
              <a:t>Bardou M, Barkun AN. Preventing the gastrointestinal adverse effects of nonsteroidal </a:t>
            </a:r>
            <a:br>
              <a:rPr lang="en-CA" altLang="zh-CN" dirty="0" smtClean="0"/>
            </a:br>
            <a:r>
              <a:rPr lang="en-CA" altLang="zh-CN" dirty="0" smtClean="0"/>
              <a:t>anti-inflammatory drugs: from risk factor identification to risk factor intervention. </a:t>
            </a:r>
            <a:br>
              <a:rPr lang="en-CA" altLang="zh-CN" dirty="0" smtClean="0"/>
            </a:br>
            <a:r>
              <a:rPr lang="en-CA" altLang="zh-CN" i="1" dirty="0" smtClean="0"/>
              <a:t>Joint Bone Spine </a:t>
            </a:r>
            <a:r>
              <a:rPr lang="en-CA" altLang="zh-CN" dirty="0" smtClean="0"/>
              <a:t>2010; 77(1):6-12. </a:t>
            </a:r>
          </a:p>
          <a:p>
            <a:pPr>
              <a:spcAft>
                <a:spcPts val="586"/>
              </a:spcAft>
            </a:pPr>
            <a:r>
              <a:rPr lang="en-CA" altLang="zh-CN" dirty="0" smtClean="0"/>
              <a:t>Gabriel SE </a:t>
            </a:r>
            <a:r>
              <a:rPr lang="en-CA" altLang="zh-CN" i="1" dirty="0" smtClean="0"/>
              <a:t>et al. </a:t>
            </a:r>
            <a:r>
              <a:rPr lang="en-CA" altLang="zh-CN" dirty="0" smtClean="0"/>
              <a:t>Risk for serious gastrointestinal complications related to use of nonsteroidal anti-inflammatory drugs. A meta-analysis. </a:t>
            </a:r>
            <a:r>
              <a:rPr lang="en-CA" altLang="zh-CN" i="1" dirty="0" smtClean="0"/>
              <a:t>Ann Intern Med </a:t>
            </a:r>
            <a:r>
              <a:rPr lang="en-CA" altLang="zh-CN" dirty="0" smtClean="0"/>
              <a:t>1991; 115(10):787-96.</a:t>
            </a:r>
          </a:p>
          <a:p>
            <a:pPr>
              <a:spcAft>
                <a:spcPts val="586"/>
              </a:spcAft>
            </a:pPr>
            <a:r>
              <a:rPr lang="en-CA" altLang="zh-CN" dirty="0" smtClean="0"/>
              <a:t>García Rodríguez LA, Hernández-Díaz S. The risk of upper gastrointestinal complications associated with nonsteroidal anti-inflammatory drugs, glucocorticoids, acetaminophen, and combinations of these agents. </a:t>
            </a:r>
            <a:r>
              <a:rPr lang="en-CA" altLang="zh-CN" i="1" dirty="0" smtClean="0"/>
              <a:t>Arthritis Res </a:t>
            </a:r>
            <a:r>
              <a:rPr lang="en-CA" altLang="zh-CN" dirty="0" smtClean="0"/>
              <a:t>2001; 3(2):98-101.</a:t>
            </a:r>
          </a:p>
          <a:p>
            <a:pPr>
              <a:spcAft>
                <a:spcPts val="586"/>
              </a:spcAft>
            </a:pPr>
            <a:r>
              <a:rPr lang="en-CA" altLang="zh-CN" dirty="0" smtClean="0"/>
              <a:t>García Rodríguez LA, Jick H. Risk of upper gastrointestinal bleeding and perforation associated with individual non-steroidal anti-inflammatory drugs. </a:t>
            </a:r>
            <a:r>
              <a:rPr lang="en-CA" altLang="zh-CN" i="1" dirty="0" smtClean="0"/>
              <a:t>Lancet </a:t>
            </a:r>
            <a:r>
              <a:rPr lang="en-CA" altLang="zh-CN" dirty="0" smtClean="0"/>
              <a:t>1994; 343(8900):769-72.</a:t>
            </a:r>
          </a:p>
          <a:p>
            <a:pPr>
              <a:spcAft>
                <a:spcPts val="586"/>
              </a:spcAft>
            </a:pPr>
            <a:endParaRPr lang="en-CA" altLang="zh-CN" dirty="0" smtClean="0"/>
          </a:p>
          <a:p>
            <a:pPr>
              <a:spcAft>
                <a:spcPts val="586"/>
              </a:spcAft>
            </a:pPr>
            <a:endParaRPr lang="en-CA" altLang="zh-CN" dirty="0" smtClean="0"/>
          </a:p>
          <a:p>
            <a:pPr>
              <a:spcAft>
                <a:spcPts val="586"/>
              </a:spcAft>
            </a:pPr>
            <a:endParaRPr lang="en-CA" altLang="zh-CN" dirty="0" smtClean="0"/>
          </a:p>
          <a:p>
            <a:pPr>
              <a:spcAft>
                <a:spcPts val="586"/>
              </a:spcAft>
            </a:pPr>
            <a:endParaRPr lang="en-CA" altLang="zh-CN" dirty="0" smtClean="0"/>
          </a:p>
        </p:txBody>
      </p:sp>
      <p:sp>
        <p:nvSpPr>
          <p:cNvPr id="4" name="Slide Number Placeholder 3"/>
          <p:cNvSpPr>
            <a:spLocks noGrp="1"/>
          </p:cNvSpPr>
          <p:nvPr>
            <p:ph type="sldNum" sz="quarter" idx="5"/>
          </p:nvPr>
        </p:nvSpPr>
        <p:spPr>
          <a:xfrm>
            <a:off x="3884613" y="8829968"/>
            <a:ext cx="2971800" cy="464820"/>
          </a:xfrm>
        </p:spPr>
        <p:txBody>
          <a:bodyPr/>
          <a:lstStyle/>
          <a:p>
            <a:fld id="{C869435C-097B-40B4-A7F6-991F06607D84}" type="slidenum">
              <a:rPr lang="en-CA" smtClean="0">
                <a:solidFill>
                  <a:prstClr val="black"/>
                </a:solidFill>
              </a:rPr>
              <a:pPr/>
              <a:t>38</a:t>
            </a:fld>
            <a:endParaRPr lang="en-CA"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4364" y="8829186"/>
            <a:ext cx="2972016" cy="465719"/>
          </a:xfrm>
          <a:prstGeom prst="rect">
            <a:avLst/>
          </a:prstGeom>
          <a:noFill/>
          <a:ln w="9525">
            <a:noFill/>
            <a:miter lim="800000"/>
            <a:headEnd/>
            <a:tailEnd/>
          </a:ln>
        </p:spPr>
        <p:txBody>
          <a:bodyPr lIns="93177" tIns="46589" rIns="93177" bIns="46589" anchor="b"/>
          <a:lstStyle/>
          <a:p>
            <a:pPr algn="r" defTabSz="931863"/>
            <a:fld id="{8281C529-1F92-488C-9A17-1BE095CCBF35}" type="slidenum">
              <a:rPr lang="en-GB" sz="1200">
                <a:solidFill>
                  <a:prstClr val="black"/>
                </a:solidFill>
              </a:rPr>
              <a:pPr algn="r" defTabSz="931863"/>
              <a:t>39</a:t>
            </a:fld>
            <a:endParaRPr lang="en-GB" sz="1200" dirty="0">
              <a:solidFill>
                <a:prstClr val="black"/>
              </a:solidFill>
            </a:endParaRPr>
          </a:p>
        </p:txBody>
      </p:sp>
      <p:sp>
        <p:nvSpPr>
          <p:cNvPr id="139267" name="Rectangle 7"/>
          <p:cNvSpPr txBox="1">
            <a:spLocks noGrp="1" noChangeArrowheads="1"/>
          </p:cNvSpPr>
          <p:nvPr/>
        </p:nvSpPr>
        <p:spPr bwMode="auto">
          <a:xfrm>
            <a:off x="3884364" y="8829186"/>
            <a:ext cx="2972016" cy="465719"/>
          </a:xfrm>
          <a:prstGeom prst="rect">
            <a:avLst/>
          </a:prstGeom>
          <a:noFill/>
          <a:ln w="9525">
            <a:noFill/>
            <a:miter lim="800000"/>
            <a:headEnd/>
            <a:tailEnd/>
          </a:ln>
        </p:spPr>
        <p:txBody>
          <a:bodyPr lIns="95395" tIns="47697" rIns="95395" bIns="47697" anchor="b"/>
          <a:lstStyle/>
          <a:p>
            <a:pPr algn="r" defTabSz="954088"/>
            <a:fld id="{47382E07-B18D-4EF9-AAB4-3D35B7B228E0}" type="slidenum">
              <a:rPr lang="en-US" sz="1200">
                <a:solidFill>
                  <a:prstClr val="black"/>
                </a:solidFill>
              </a:rPr>
              <a:pPr algn="r" defTabSz="954088"/>
              <a:t>39</a:t>
            </a:fld>
            <a:endParaRPr lang="en-US" sz="1200" dirty="0">
              <a:solidFill>
                <a:prstClr val="black"/>
              </a:solidFill>
            </a:endParaRPr>
          </a:p>
        </p:txBody>
      </p:sp>
      <p:sp>
        <p:nvSpPr>
          <p:cNvPr id="139268" name="Rectangle 2"/>
          <p:cNvSpPr>
            <a:spLocks noGrp="1" noRot="1" noChangeAspect="1" noChangeArrowheads="1" noTextEdit="1"/>
          </p:cNvSpPr>
          <p:nvPr>
            <p:ph type="sldImg"/>
          </p:nvPr>
        </p:nvSpPr>
        <p:spPr>
          <a:xfrm>
            <a:off x="1106488" y="695325"/>
            <a:ext cx="4648200" cy="3486150"/>
          </a:xfrm>
          <a:solidFill>
            <a:srgbClr val="FFFFFF"/>
          </a:solidFill>
          <a:ln/>
        </p:spPr>
      </p:sp>
      <p:sp>
        <p:nvSpPr>
          <p:cNvPr id="139269" name="Rectangle 3"/>
          <p:cNvSpPr>
            <a:spLocks noGrp="1" noChangeArrowheads="1"/>
          </p:cNvSpPr>
          <p:nvPr>
            <p:ph type="body" idx="1"/>
          </p:nvPr>
        </p:nvSpPr>
        <p:spPr>
          <a:xfrm>
            <a:off x="687099" y="4416091"/>
            <a:ext cx="5483807" cy="4782499"/>
          </a:xfrm>
          <a:noFill/>
        </p:spPr>
        <p:txBody>
          <a:bodyPr lIns="95395" tIns="47697" rIns="95395" bIns="47697">
            <a:noAutofit/>
          </a:bodyPr>
          <a:lstStyle/>
          <a:p>
            <a:pPr defTabSz="954088"/>
            <a:r>
              <a:rPr lang="es-MX" sz="1050" b="1" dirty="0" smtClean="0"/>
              <a:t>Notas del Conferencista</a:t>
            </a:r>
          </a:p>
          <a:p>
            <a:pPr defTabSz="954088"/>
            <a:r>
              <a:rPr lang="es-MX" sz="1050" dirty="0" smtClean="0"/>
              <a:t>La mayoría de los estudios de resultados gastrointestinales anteriores se enfocaban principalmente en eventos del tracto gastrointestinal superior. Sin embargo, es importante considerar la seguridad a lo largo de </a:t>
            </a:r>
            <a:r>
              <a:rPr lang="es-MX" sz="1050" b="1" dirty="0" smtClean="0"/>
              <a:t>todo</a:t>
            </a:r>
            <a:r>
              <a:rPr lang="es-MX" sz="1050" dirty="0" smtClean="0"/>
              <a:t> el tracto gastrointestinal al seleccionar un analgésico.</a:t>
            </a:r>
          </a:p>
          <a:p>
            <a:pPr defTabSz="954088"/>
            <a:r>
              <a:rPr lang="es-MX" sz="1050" dirty="0" smtClean="0"/>
              <a:t>La importancia y relevancia clínica de los eventos del tracto gastrointestinal inferior asociados con AINEne y coxibs cada día es más reconocida. Evidencia sólida indica que los efectos adversos GI de los </a:t>
            </a:r>
            <a:r>
              <a:rPr lang="es-MX" altLang="ko-KR" sz="1050" dirty="0" smtClean="0">
                <a:ea typeface="Gulim" pitchFamily="34" charset="-127"/>
              </a:rPr>
              <a:t>AINEne o coxibs no se limitan al Tracto Gastrointestinal Superior. De hecho, los estudios sugieren que los </a:t>
            </a:r>
            <a:r>
              <a:rPr lang="es-MX" sz="1050" dirty="0" smtClean="0"/>
              <a:t>pacientes que toman AINEne/coxibs tienen mayor riesgo de reportar eventos clínicos del tracto GI inferior. (tracto gastrointestinal inferior se refiere aquí a la parte distal al ligamento de Treitz o al cuarto segmento del duodeno.) Sin embargo, el riesgo asociado con los coxibs en este respecto parece ser mucho menor que el riesgo asociado con los AINEne.</a:t>
            </a:r>
          </a:p>
          <a:p>
            <a:pPr defTabSz="954088"/>
            <a:endParaRPr lang="es-MX" sz="1050" dirty="0" smtClean="0"/>
          </a:p>
          <a:p>
            <a:pPr marL="171450" marR="0" indent="-171450" algn="l" defTabSz="914400" rtl="0" eaLnBrk="1" fontAlgn="auto" latinLnBrk="0" hangingPunct="1">
              <a:buClrTx/>
              <a:buSzTx/>
              <a:buFontTx/>
              <a:buNone/>
              <a:tabLst/>
              <a:defRPr/>
            </a:pPr>
            <a:r>
              <a:rPr lang="es-MX" sz="1050" b="1" dirty="0" smtClean="0">
                <a:ea typeface="ヒラギノ角ゴ Pro W3" pitchFamily="16" charset="-128"/>
              </a:rPr>
              <a:t>Referencias</a:t>
            </a:r>
          </a:p>
          <a:p>
            <a:r>
              <a:rPr lang="en-US" sz="1050" dirty="0" smtClean="0">
                <a:ea typeface="ヒラギノ角ゴ Pro W3" pitchFamily="16" charset="-128"/>
              </a:rPr>
              <a:t>Allison </a:t>
            </a:r>
            <a:r>
              <a:rPr lang="en-US" sz="1050" i="1" dirty="0" smtClean="0">
                <a:ea typeface="ヒラギノ角ゴ Pro W3" pitchFamily="16" charset="-128"/>
              </a:rPr>
              <a:t>MC et al.</a:t>
            </a:r>
            <a:r>
              <a:rPr lang="en-US" sz="1050" dirty="0" smtClean="0">
                <a:ea typeface="ヒラギノ角ゴ Pro W3" pitchFamily="16" charset="-128"/>
              </a:rPr>
              <a:t> </a:t>
            </a:r>
            <a:r>
              <a:rPr lang="en-CA" sz="1050" dirty="0" smtClean="0"/>
              <a:t>Gastrointestinal damage associated with the use of nonsteroidal antiinflammatory drugs. </a:t>
            </a:r>
            <a:r>
              <a:rPr lang="en-US" sz="1050" i="1" dirty="0" smtClean="0">
                <a:ea typeface="ヒラギノ角ゴ Pro W3" pitchFamily="16" charset="-128"/>
              </a:rPr>
              <a:t>N Engl J Med</a:t>
            </a:r>
            <a:r>
              <a:rPr lang="en-US" sz="1050" dirty="0" smtClean="0">
                <a:ea typeface="ヒラギノ角ゴ Pro W3" pitchFamily="16" charset="-128"/>
              </a:rPr>
              <a:t> 1992; 327(11):749-54; </a:t>
            </a:r>
            <a:endParaRPr lang="en-CA" sz="1050" b="1" dirty="0" smtClean="0"/>
          </a:p>
          <a:p>
            <a:r>
              <a:rPr lang="pt-BR" altLang="ko-KR" sz="1050" dirty="0" smtClean="0">
                <a:ea typeface="Batang" pitchFamily="18" charset="-127"/>
                <a:cs typeface="ＭＳ Ｐゴシック" pitchFamily="34" charset="-128"/>
              </a:rPr>
              <a:t>Chan FK </a:t>
            </a:r>
            <a:r>
              <a:rPr lang="pt-BR" altLang="ko-KR" sz="1050" i="1" dirty="0" smtClean="0">
                <a:ea typeface="Batang" pitchFamily="18" charset="-127"/>
                <a:cs typeface="ＭＳ Ｐゴシック" pitchFamily="34" charset="-128"/>
              </a:rPr>
              <a:t>et al. </a:t>
            </a:r>
            <a:r>
              <a:rPr lang="en-CA" sz="1050" dirty="0" smtClean="0"/>
              <a:t>Celecoxib versus diclofenac and omeprazole in reducing the risk of recurrent ulcer bleeding in patients with arthritis. </a:t>
            </a:r>
            <a:r>
              <a:rPr lang="en-GB" sz="1050" i="1" dirty="0" smtClean="0">
                <a:ea typeface="Batang" pitchFamily="18" charset="-127"/>
                <a:cs typeface="ＭＳ Ｐゴシック" pitchFamily="34" charset="-128"/>
              </a:rPr>
              <a:t>N Engl J Med</a:t>
            </a:r>
            <a:r>
              <a:rPr lang="en-GB" sz="1050" dirty="0" smtClean="0">
                <a:ea typeface="Batang" pitchFamily="18" charset="-127"/>
                <a:cs typeface="ＭＳ Ｐゴシック" pitchFamily="34" charset="-128"/>
              </a:rPr>
              <a:t> 2002; 347(26):2104-10.</a:t>
            </a:r>
          </a:p>
          <a:p>
            <a:r>
              <a:rPr lang="pt-BR" altLang="ko-KR" sz="1050" dirty="0" smtClean="0">
                <a:ea typeface="Batang" pitchFamily="18" charset="-127"/>
                <a:cs typeface="ＭＳ Ｐゴシック" pitchFamily="34" charset="-128"/>
              </a:rPr>
              <a:t>Fujimori S </a:t>
            </a:r>
            <a:r>
              <a:rPr lang="pt-BR" altLang="ko-KR" sz="1050" i="1" dirty="0" smtClean="0">
                <a:ea typeface="Batang" pitchFamily="18" charset="-127"/>
                <a:cs typeface="ＭＳ Ｐゴシック" pitchFamily="34" charset="-128"/>
              </a:rPr>
              <a:t>et al.</a:t>
            </a:r>
            <a:r>
              <a:rPr lang="pt-BR" altLang="ko-KR" sz="1050" dirty="0" smtClean="0">
                <a:ea typeface="Batang" pitchFamily="18" charset="-127"/>
                <a:cs typeface="ＭＳ Ｐゴシック" pitchFamily="34" charset="-128"/>
              </a:rPr>
              <a:t> </a:t>
            </a:r>
            <a:r>
              <a:rPr lang="en-CA" sz="1050" dirty="0" smtClean="0"/>
              <a:t>Prevention of nonsteroidal anti-inflammatory drug-induced small-intestinal injury by prostaglandin: a pilot randomized controlled trial evaluated by capsule endoscopy. </a:t>
            </a:r>
            <a:br>
              <a:rPr lang="en-CA" sz="1050" dirty="0" smtClean="0"/>
            </a:br>
            <a:r>
              <a:rPr lang="pt-BR" altLang="ko-KR" sz="1050" i="1" dirty="0" smtClean="0">
                <a:ea typeface="Batang" pitchFamily="18" charset="-127"/>
                <a:cs typeface="ＭＳ Ｐゴシック" pitchFamily="34" charset="-128"/>
              </a:rPr>
              <a:t>Gastro Endoscopy</a:t>
            </a:r>
            <a:r>
              <a:rPr lang="pt-BR" altLang="ko-KR" sz="1050" dirty="0" smtClean="0">
                <a:ea typeface="Batang" pitchFamily="18" charset="-127"/>
                <a:cs typeface="ＭＳ Ｐゴシック" pitchFamily="34" charset="-128"/>
              </a:rPr>
              <a:t> 2009; 69(7):1339-46.</a:t>
            </a:r>
          </a:p>
          <a:p>
            <a:r>
              <a:rPr lang="pt-BR" altLang="ko-KR" sz="1050" dirty="0" smtClean="0">
                <a:ea typeface="Batang" pitchFamily="18" charset="-127"/>
                <a:cs typeface="ＭＳ Ｐゴシック" pitchFamily="34" charset="-128"/>
              </a:rPr>
              <a:t>Laine L </a:t>
            </a:r>
            <a:r>
              <a:rPr lang="pt-BR" altLang="ko-KR" sz="1050" i="1" dirty="0" smtClean="0">
                <a:ea typeface="Batang" pitchFamily="18" charset="-127"/>
                <a:cs typeface="ＭＳ Ｐゴシック" pitchFamily="34" charset="-128"/>
              </a:rPr>
              <a:t>et al. </a:t>
            </a:r>
            <a:r>
              <a:rPr lang="en-CA" sz="1050" dirty="0" smtClean="0"/>
              <a:t>Serious lower gastrointestinal clinical events with nonselective NSAID or coxib use. </a:t>
            </a:r>
            <a:r>
              <a:rPr lang="pt-BR" altLang="ko-KR" sz="1050" i="1" dirty="0" smtClean="0">
                <a:ea typeface="Batang" pitchFamily="18" charset="-127"/>
                <a:cs typeface="ＭＳ Ｐゴシック" pitchFamily="34" charset="-128"/>
              </a:rPr>
              <a:t>Gastroenterology</a:t>
            </a:r>
            <a:r>
              <a:rPr lang="pt-BR" altLang="ko-KR" sz="1050" dirty="0" smtClean="0">
                <a:ea typeface="Batang" pitchFamily="18" charset="-127"/>
                <a:cs typeface="ＭＳ Ｐゴシック" pitchFamily="34" charset="-128"/>
              </a:rPr>
              <a:t> 2003; 124(2):288-92.</a:t>
            </a:r>
            <a:endParaRPr lang="en-GB" sz="1050" dirty="0" smtClean="0">
              <a:ea typeface="ヒラギノ角ゴ Pro W3" pitchFamily="16" charset="-128"/>
            </a:endParaRPr>
          </a:p>
          <a:p>
            <a:r>
              <a:rPr lang="pt-BR" altLang="ko-KR" sz="1050" dirty="0" smtClean="0">
                <a:ea typeface="Batang" pitchFamily="18" charset="-127"/>
                <a:cs typeface="ＭＳ Ｐゴシック" pitchFamily="34" charset="-128"/>
              </a:rPr>
              <a:t>Lanas A, Sopeña F. </a:t>
            </a:r>
            <a:r>
              <a:rPr lang="en-CA" altLang="ko-KR" sz="1050" dirty="0" smtClean="0">
                <a:ea typeface="Batang" pitchFamily="18" charset="-127"/>
                <a:cs typeface="ＭＳ Ｐゴシック" pitchFamily="34" charset="-128"/>
              </a:rPr>
              <a:t>Nonsteroidal anti-inflammatory drugs and lower gastrointestinal complications. </a:t>
            </a:r>
            <a:r>
              <a:rPr lang="pt-BR" altLang="ko-KR" sz="1050" i="1" dirty="0" smtClean="0">
                <a:ea typeface="Batang" pitchFamily="18" charset="-127"/>
                <a:cs typeface="ＭＳ Ｐゴシック" pitchFamily="34" charset="-128"/>
              </a:rPr>
              <a:t>Gastroenterol Clin N Am</a:t>
            </a:r>
            <a:r>
              <a:rPr lang="pt-BR" altLang="ko-KR" sz="1050" dirty="0" smtClean="0">
                <a:ea typeface="Batang" pitchFamily="18" charset="-127"/>
                <a:cs typeface="ＭＳ Ｐゴシック" pitchFamily="34" charset="-128"/>
              </a:rPr>
              <a:t> 2009; 38(2):333-53.</a:t>
            </a:r>
            <a:endParaRPr lang="en-CA" sz="1050" b="1" dirty="0" smtClean="0">
              <a:ea typeface="ＭＳ Ｐゴシック" pitchFamily="34" charset="-128"/>
            </a:endParaRPr>
          </a:p>
        </p:txBody>
      </p:sp>
      <p:sp>
        <p:nvSpPr>
          <p:cNvPr id="139270" name="Rectangle 3"/>
          <p:cNvSpPr>
            <a:spLocks noChangeArrowheads="1"/>
          </p:cNvSpPr>
          <p:nvPr/>
        </p:nvSpPr>
        <p:spPr bwMode="auto">
          <a:xfrm>
            <a:off x="695201" y="4465506"/>
            <a:ext cx="5668545" cy="4254362"/>
          </a:xfrm>
          <a:prstGeom prst="rect">
            <a:avLst/>
          </a:prstGeom>
          <a:noFill/>
          <a:ln w="9525">
            <a:noFill/>
            <a:miter lim="800000"/>
            <a:headEnd/>
            <a:tailEnd/>
          </a:ln>
        </p:spPr>
        <p:txBody>
          <a:bodyPr lIns="97665" tIns="48833" rIns="97665" bIns="48833"/>
          <a:lstStyle/>
          <a:p>
            <a:pPr marL="271463" indent="-271463" defTabSz="954088">
              <a:lnSpc>
                <a:spcPct val="90000"/>
              </a:lnSpc>
              <a:spcBef>
                <a:spcPct val="50000"/>
              </a:spcBef>
              <a:buFontTx/>
              <a:buChar char="•"/>
            </a:pPr>
            <a:endParaRPr lang="en-GB" sz="1000"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spcAft>
                <a:spcPts val="600"/>
              </a:spcAft>
            </a:pPr>
            <a:r>
              <a:rPr lang="es-MX" b="1" dirty="0" smtClean="0"/>
              <a:t>Notas del Conferencista</a:t>
            </a:r>
          </a:p>
          <a:p>
            <a:pPr>
              <a:spcBef>
                <a:spcPts val="0"/>
              </a:spcBef>
              <a:spcAft>
                <a:spcPts val="600"/>
              </a:spcAft>
            </a:pPr>
            <a:r>
              <a:rPr lang="es-MX" dirty="0" smtClean="0"/>
              <a:t>Esta slide describe el flujo general de la presentación.</a:t>
            </a:r>
          </a:p>
          <a:p>
            <a:pPr>
              <a:spcBef>
                <a:spcPts val="0"/>
              </a:spcBef>
              <a:spcAft>
                <a:spcPts val="600"/>
              </a:spcAft>
            </a:pPr>
            <a:endParaRPr lang="es-MX" dirty="0" smtClean="0"/>
          </a:p>
          <a:p>
            <a:pPr>
              <a:spcBef>
                <a:spcPts val="0"/>
              </a:spcBef>
              <a:spcAft>
                <a:spcPts val="600"/>
              </a:spcAft>
            </a:pPr>
            <a:endParaRPr lang="es-MX"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4</a:t>
            </a:fld>
            <a:endParaRPr lang="es-MX" dirty="0"/>
          </a:p>
        </p:txBody>
      </p:sp>
    </p:spTree>
    <p:extLst>
      <p:ext uri="{BB962C8B-B14F-4D97-AF65-F5344CB8AC3E}">
        <p14:creationId xmlns="" xmlns:p14="http://schemas.microsoft.com/office/powerpoint/2010/main" val="29591623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77226-8ACD-4981-AE4C-3A64E505359D}" type="slidenum">
              <a:rPr lang="en-US">
                <a:solidFill>
                  <a:prstClr val="black"/>
                </a:solidFill>
              </a:rPr>
              <a:pPr/>
              <a:t>40</a:t>
            </a:fld>
            <a:endParaRPr lang="en-US" dirty="0">
              <a:solidFill>
                <a:prstClr val="black"/>
              </a:solidFill>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0" y="4415789"/>
            <a:ext cx="6858000" cy="4782801"/>
          </a:xfrm>
        </p:spPr>
        <p:txBody>
          <a:bodyPr>
            <a:noAutofit/>
          </a:bodyPr>
          <a:lstStyle/>
          <a:p>
            <a:pPr>
              <a:spcBef>
                <a:spcPct val="0"/>
              </a:spcBef>
              <a:spcAft>
                <a:spcPts val="300"/>
              </a:spcAft>
            </a:pPr>
            <a:r>
              <a:rPr lang="es-MX" sz="750" b="1" dirty="0" smtClean="0"/>
              <a:t>Notas del Conferencista</a:t>
            </a:r>
          </a:p>
          <a:p>
            <a:pPr>
              <a:spcBef>
                <a:spcPct val="0"/>
              </a:spcBef>
              <a:spcAft>
                <a:spcPts val="300"/>
              </a:spcAft>
            </a:pPr>
            <a:r>
              <a:rPr lang="es-MX" sz="750" dirty="0" smtClean="0">
                <a:ea typeface="MS PGothic" pitchFamily="34" charset="-128"/>
              </a:rPr>
              <a:t>Los opioides han sido usados con éxito para controlar lumbalgia aguda o crónica moderada o severa, especialmente cuando el control adecuado es imposible o improbable con otras drogas analgésicas (ej:  acetaminofén, AINEne, coxibs). Los opioides son teóricamente útiles para los componentes nociceptivo y  neuropático de la  lumbalgia. Los opioides actúan alterando la actividad del sistema límbico para modificar los aspectos sensoriales y afectivos del dolor. Además, activan vías descendentes que modulan la transmisión en la médula espinal y afectan la transducción del estímulo doloroso a impulsos nerviosos.</a:t>
            </a:r>
          </a:p>
          <a:p>
            <a:pPr>
              <a:spcBef>
                <a:spcPct val="0"/>
              </a:spcBef>
              <a:spcAft>
                <a:spcPts val="300"/>
              </a:spcAft>
            </a:pPr>
            <a:r>
              <a:rPr lang="es-MX" sz="750" dirty="0" smtClean="0">
                <a:ea typeface="MS PGothic" pitchFamily="34" charset="-128"/>
              </a:rPr>
              <a:t>Antes de prescribir opioides para un tratamiento a corto-plazo de lumbalgia, se deben considerar los riesgo y los beneficios. El uso de opioides está limitado parcialmente por la disponibilidad y por las regulaciones específicas en cada país. Estudios publicados no han reportado diferencias importantes entre los usados más ampliamente (i.e., tramadol, oxicodona, hidromorfona, morfina) que podrían justificar la recomendación de uno sobre el otro. Cuando se usan opioides, el perfil de seguridad debe ser considerado, particularmente el potencial de abuso y adicción si se usan crónicamente y dependiendo de los factores de riesgo psicológicos del paciente. Eventos adversos anticolinérgicos y sedación son comunes en los ancianos.</a:t>
            </a:r>
          </a:p>
          <a:p>
            <a:pPr>
              <a:spcBef>
                <a:spcPct val="0"/>
              </a:spcBef>
              <a:spcAft>
                <a:spcPts val="300"/>
              </a:spcAft>
            </a:pPr>
            <a:r>
              <a:rPr lang="es-MX" sz="750" dirty="0" smtClean="0">
                <a:ea typeface="MS PGothic" pitchFamily="34" charset="-128"/>
              </a:rPr>
              <a:t>Los profesionales clínicos deben re-evaluar con cuidado a todos los pacientes bajo terapia crónica con opioides que tienen escalaciones repetidas de la dosis. Cuando las dosis del opioide alcanzan 200 mg/día de morfina o equivalente, el monitoreo más frecuente e intenso es generalmente apropiado para tener suficiente información para continuar la terapia o para considerar escalaciones adicionales de la dosis. Podría ser adecuado referir al paciente a una clínica de dolor antes de aumentar la dosis de un opioide. Adicionalmente, se debe considerar la referencia a un especialista para evaluación para todos los pacientes que requieren tratamiento a largo-plazo con opioides.</a:t>
            </a:r>
          </a:p>
          <a:p>
            <a:pPr>
              <a:spcBef>
                <a:spcPct val="0"/>
              </a:spcBef>
              <a:spcAft>
                <a:spcPts val="300"/>
              </a:spcAft>
            </a:pPr>
            <a:endParaRPr lang="es-MX" sz="750" dirty="0" smtClean="0">
              <a:ea typeface="MS PGothic" pitchFamily="34" charset="-128"/>
            </a:endParaRPr>
          </a:p>
          <a:p>
            <a:pPr>
              <a:spcBef>
                <a:spcPct val="0"/>
              </a:spcBef>
              <a:spcAft>
                <a:spcPts val="300"/>
              </a:spcAft>
            </a:pPr>
            <a:r>
              <a:rPr lang="es-MX" sz="750" b="1" dirty="0" smtClean="0">
                <a:ea typeface="MS PGothic" pitchFamily="34" charset="-128"/>
              </a:rPr>
              <a:t>Referencias</a:t>
            </a:r>
            <a:endParaRPr lang="es-MX" sz="750" b="0" dirty="0" smtClean="0">
              <a:ea typeface="MS PGothic" pitchFamily="34" charset="-128"/>
            </a:endParaRPr>
          </a:p>
          <a:p>
            <a:pPr>
              <a:spcBef>
                <a:spcPct val="0"/>
              </a:spcBef>
              <a:spcAft>
                <a:spcPts val="300"/>
              </a:spcAft>
              <a:defRPr/>
            </a:pPr>
            <a:r>
              <a:rPr lang="en-CA" sz="750" dirty="0" smtClean="0">
                <a:ea typeface="MS PGothic" pitchFamily="34" charset="-128"/>
              </a:rPr>
              <a:t>Chou R </a:t>
            </a:r>
            <a:r>
              <a:rPr lang="en-CA" sz="750" i="1" dirty="0" smtClean="0">
                <a:ea typeface="MS PGothic" pitchFamily="34" charset="-128"/>
              </a:rPr>
              <a:t>et al. </a:t>
            </a:r>
            <a:r>
              <a:rPr lang="en-CA" sz="750" dirty="0" smtClean="0">
                <a:ea typeface="MS PGothic" pitchFamily="34" charset="-128"/>
              </a:rPr>
              <a:t>Comparative efficacy and safety of long-acting oral opioids for chronic non-cancer pain: a systematic review. </a:t>
            </a:r>
            <a:br>
              <a:rPr lang="en-CA" sz="750" dirty="0" smtClean="0">
                <a:ea typeface="MS PGothic" pitchFamily="34" charset="-128"/>
              </a:rPr>
            </a:br>
            <a:r>
              <a:rPr lang="en-CA" sz="750" i="1" dirty="0" smtClean="0">
                <a:ea typeface="MS PGothic" pitchFamily="34" charset="-128"/>
              </a:rPr>
              <a:t>J Pain Symptom Manage </a:t>
            </a:r>
            <a:r>
              <a:rPr lang="en-CA" sz="750" dirty="0" smtClean="0">
                <a:ea typeface="MS PGothic" pitchFamily="34" charset="-128"/>
              </a:rPr>
              <a:t>2003; 26(5):1026-48.</a:t>
            </a:r>
          </a:p>
          <a:p>
            <a:pPr>
              <a:spcBef>
                <a:spcPct val="0"/>
              </a:spcBef>
              <a:spcAft>
                <a:spcPts val="300"/>
              </a:spcAft>
              <a:defRPr/>
            </a:pPr>
            <a:r>
              <a:rPr lang="en-CA" sz="750" dirty="0" smtClean="0"/>
              <a:t>Chou R </a:t>
            </a:r>
            <a:r>
              <a:rPr lang="en-CA" sz="750" i="1" dirty="0" smtClean="0"/>
              <a:t>et al. </a:t>
            </a:r>
            <a:r>
              <a:rPr lang="en-CA" sz="750" dirty="0" smtClean="0"/>
              <a:t>Clinical guidelines for the use of chronic opioid therapy in chronic noncancer pain. </a:t>
            </a:r>
            <a:r>
              <a:rPr lang="en-CA" sz="750" i="1" dirty="0" smtClean="0"/>
              <a:t>J Pain </a:t>
            </a:r>
            <a:r>
              <a:rPr lang="en-CA" sz="750" dirty="0" smtClean="0"/>
              <a:t>2009; 10(2):113-30.</a:t>
            </a:r>
          </a:p>
          <a:p>
            <a:pPr>
              <a:spcBef>
                <a:spcPct val="0"/>
              </a:spcBef>
              <a:spcAft>
                <a:spcPts val="300"/>
              </a:spcAft>
              <a:defRPr/>
            </a:pPr>
            <a:r>
              <a:rPr lang="en-CA" sz="750" dirty="0" smtClean="0">
                <a:ea typeface="MS PGothic" pitchFamily="34" charset="-128"/>
              </a:rPr>
              <a:t>Furlan AD</a:t>
            </a:r>
            <a:r>
              <a:rPr lang="en-CA" sz="750" i="1" dirty="0" smtClean="0">
                <a:ea typeface="MS PGothic" pitchFamily="34" charset="-128"/>
              </a:rPr>
              <a:t> et al.</a:t>
            </a:r>
            <a:r>
              <a:rPr lang="en-CA" sz="750" dirty="0" smtClean="0">
                <a:ea typeface="MS PGothic" pitchFamily="34" charset="-128"/>
              </a:rPr>
              <a:t> Opioids for chronic noncancer pain: a meta-analysis of effectiveness and side effects. </a:t>
            </a:r>
            <a:r>
              <a:rPr lang="en-CA" sz="750" i="1" dirty="0" smtClean="0">
                <a:ea typeface="MS PGothic" pitchFamily="34" charset="-128"/>
              </a:rPr>
              <a:t>CMAJ</a:t>
            </a:r>
            <a:r>
              <a:rPr lang="en-CA" sz="750" dirty="0" smtClean="0">
                <a:ea typeface="MS PGothic" pitchFamily="34" charset="-128"/>
              </a:rPr>
              <a:t> 2006; 17(11):1589-94.</a:t>
            </a:r>
          </a:p>
          <a:p>
            <a:pPr>
              <a:spcBef>
                <a:spcPct val="0"/>
              </a:spcBef>
              <a:spcAft>
                <a:spcPts val="300"/>
              </a:spcAft>
              <a:defRPr/>
            </a:pPr>
            <a:r>
              <a:rPr lang="en-CA" sz="750" dirty="0" smtClean="0">
                <a:ea typeface="MS PGothic" pitchFamily="34" charset="-128"/>
              </a:rPr>
              <a:t>Kalso E</a:t>
            </a:r>
            <a:r>
              <a:rPr lang="en-CA" sz="750" i="1" dirty="0" smtClean="0">
                <a:ea typeface="MS PGothic" pitchFamily="34" charset="-128"/>
              </a:rPr>
              <a:t> et al.</a:t>
            </a:r>
            <a:r>
              <a:rPr lang="en-CA" sz="750" dirty="0" smtClean="0">
                <a:ea typeface="MS PGothic" pitchFamily="34" charset="-128"/>
              </a:rPr>
              <a:t> Opioids in chronic non-cancer pain: systematic review of efficacy and safety. </a:t>
            </a:r>
            <a:r>
              <a:rPr lang="en-CA" sz="750" i="1" dirty="0" smtClean="0">
                <a:ea typeface="MS PGothic" pitchFamily="34" charset="-128"/>
              </a:rPr>
              <a:t>Pain</a:t>
            </a:r>
            <a:r>
              <a:rPr lang="en-CA" sz="750" dirty="0" smtClean="0">
                <a:ea typeface="MS PGothic" pitchFamily="34" charset="-128"/>
              </a:rPr>
              <a:t> 2004; 112(3):372-80.</a:t>
            </a:r>
          </a:p>
          <a:p>
            <a:pPr>
              <a:spcBef>
                <a:spcPct val="0"/>
              </a:spcBef>
              <a:spcAft>
                <a:spcPts val="300"/>
              </a:spcAft>
              <a:defRPr/>
            </a:pPr>
            <a:r>
              <a:rPr lang="en-CA" sz="750" dirty="0" smtClean="0"/>
              <a:t>Lee J </a:t>
            </a:r>
            <a:r>
              <a:rPr lang="en-CA" sz="750" i="1" dirty="0" smtClean="0">
                <a:ea typeface="MS PGothic" pitchFamily="34" charset="-128"/>
              </a:rPr>
              <a:t>et al. </a:t>
            </a:r>
            <a:r>
              <a:rPr lang="en-CA" sz="750" dirty="0" smtClean="0"/>
              <a:t>Low back and radicular pain: a pathway for care developed by the British Pain Society. </a:t>
            </a:r>
            <a:r>
              <a:rPr lang="en-CA" sz="750" i="1" dirty="0" smtClean="0"/>
              <a:t>Br J Anaesth</a:t>
            </a:r>
            <a:r>
              <a:rPr lang="en-CA" sz="750" dirty="0" smtClean="0"/>
              <a:t> 2013; 111(1):112-20.</a:t>
            </a:r>
          </a:p>
          <a:p>
            <a:pPr>
              <a:spcBef>
                <a:spcPct val="0"/>
              </a:spcBef>
              <a:spcAft>
                <a:spcPts val="300"/>
              </a:spcAft>
              <a:defRPr/>
            </a:pPr>
            <a:r>
              <a:rPr lang="en-CA" sz="750" dirty="0" smtClean="0"/>
              <a:t>Martell BA </a:t>
            </a:r>
            <a:r>
              <a:rPr lang="en-CA" sz="750" i="1" dirty="0" smtClean="0"/>
              <a:t>et al. </a:t>
            </a:r>
            <a:r>
              <a:rPr lang="en-CA" sz="750" dirty="0" smtClean="0"/>
              <a:t>Systematic review: opioid treatment for chronic back pain: prevalence, efficacy, and association with addiction. </a:t>
            </a:r>
            <a:br>
              <a:rPr lang="en-CA" sz="750" dirty="0" smtClean="0"/>
            </a:br>
            <a:r>
              <a:rPr lang="en-CA" sz="750" i="1" dirty="0" smtClean="0"/>
              <a:t>Ann Intern Med</a:t>
            </a:r>
            <a:r>
              <a:rPr lang="en-CA" sz="750" dirty="0" smtClean="0"/>
              <a:t> 2007; 146(2):116-27.</a:t>
            </a:r>
          </a:p>
          <a:p>
            <a:pPr>
              <a:spcBef>
                <a:spcPct val="0"/>
              </a:spcBef>
              <a:spcAft>
                <a:spcPts val="300"/>
              </a:spcAft>
              <a:defRPr/>
            </a:pPr>
            <a:r>
              <a:rPr lang="en-CA" sz="750" dirty="0" smtClean="0"/>
              <a:t>Rauck RL </a:t>
            </a:r>
            <a:r>
              <a:rPr lang="en-CA" sz="750" i="1" dirty="0" smtClean="0"/>
              <a:t>et al</a:t>
            </a:r>
            <a:r>
              <a:rPr lang="en-CA" sz="750" dirty="0" smtClean="0"/>
              <a:t>. The ACTION study: a randomized, open-label, multicenter trial comparing once-a-day extended-release morphine sulfate capsules (AVINZA) to twice-a-day controlled-release oxycodone hydrochloride tablets (OxyContin) for the treatment of chronic, moderate to severe low back pain. </a:t>
            </a:r>
            <a:r>
              <a:rPr lang="en-CA" sz="750" i="1" dirty="0" smtClean="0"/>
              <a:t>J Opioid Manag </a:t>
            </a:r>
            <a:r>
              <a:rPr lang="en-CA" sz="750" dirty="0" smtClean="0"/>
              <a:t>2006; 2(3):155-66.</a:t>
            </a:r>
          </a:p>
          <a:p>
            <a:pPr>
              <a:spcBef>
                <a:spcPct val="0"/>
              </a:spcBef>
              <a:spcAft>
                <a:spcPts val="300"/>
              </a:spcAft>
              <a:defRPr/>
            </a:pPr>
            <a:r>
              <a:rPr lang="en-CA" sz="750" dirty="0" smtClean="0"/>
              <a:t>Reisine T, Pasternak G. In: Hardman JG </a:t>
            </a:r>
            <a:r>
              <a:rPr lang="en-CA" sz="750" i="1" dirty="0" smtClean="0"/>
              <a:t>et al </a:t>
            </a:r>
            <a:r>
              <a:rPr lang="en-CA" sz="750" dirty="0" smtClean="0"/>
              <a:t>(eds). </a:t>
            </a:r>
            <a:r>
              <a:rPr lang="en-CA" sz="750" i="1" dirty="0" smtClean="0"/>
              <a:t>Goodman and Gilman’s: The Pharmacological Basics of Therapeutics.</a:t>
            </a:r>
            <a:r>
              <a:rPr lang="en-CA" sz="750" dirty="0" smtClean="0"/>
              <a:t> 9th ed. McGraw-Hill; New York, NY: 1996.</a:t>
            </a:r>
          </a:p>
          <a:p>
            <a:pPr>
              <a:spcBef>
                <a:spcPct val="0"/>
              </a:spcBef>
              <a:spcAft>
                <a:spcPts val="300"/>
              </a:spcAft>
              <a:defRPr/>
            </a:pPr>
            <a:r>
              <a:rPr lang="en-CA" sz="750" dirty="0" smtClean="0"/>
              <a:t>Trescot AM </a:t>
            </a:r>
            <a:r>
              <a:rPr lang="en-CA" sz="750" i="1" dirty="0" smtClean="0"/>
              <a:t>et al. </a:t>
            </a:r>
            <a:r>
              <a:rPr lang="en-CA" sz="750" dirty="0" smtClean="0"/>
              <a:t>Opioid pharmacology. </a:t>
            </a:r>
            <a:r>
              <a:rPr lang="en-CA" sz="750" i="1" dirty="0" smtClean="0"/>
              <a:t>Pain Physician</a:t>
            </a:r>
            <a:r>
              <a:rPr lang="en-CA" sz="750" dirty="0" smtClean="0"/>
              <a:t> 2008; 11(2 Suppl):S133-53.</a:t>
            </a:r>
          </a:p>
          <a:p>
            <a:pPr>
              <a:spcBef>
                <a:spcPct val="0"/>
              </a:spcBef>
              <a:spcAft>
                <a:spcPts val="300"/>
              </a:spcAft>
              <a:defRPr/>
            </a:pPr>
            <a:r>
              <a:rPr lang="en-CA" sz="750" dirty="0" smtClean="0"/>
              <a:t>Scholz J, Woolf CJ. Can we conquer pain? </a:t>
            </a:r>
            <a:r>
              <a:rPr lang="en-CA" sz="750" i="1" dirty="0" smtClean="0"/>
              <a:t>Nat Neurosci.</a:t>
            </a:r>
            <a:r>
              <a:rPr lang="en-CA" sz="750" dirty="0" smtClean="0"/>
              <a:t> 2002; 5(Suppl):1062-7.</a:t>
            </a:r>
            <a:endParaRPr lang="en-CA" sz="750" b="0" dirty="0" smtClean="0"/>
          </a:p>
          <a:p>
            <a:pPr marL="0" marR="0" indent="0" defTabSz="914400" rtl="0" eaLnBrk="1" fontAlgn="auto" latinLnBrk="0" hangingPunct="1">
              <a:spcBef>
                <a:spcPct val="0"/>
              </a:spcBef>
              <a:spcAft>
                <a:spcPts val="300"/>
              </a:spcAft>
              <a:buClrTx/>
              <a:buSzTx/>
              <a:buFontTx/>
              <a:buNone/>
              <a:tabLst/>
              <a:defRPr/>
            </a:pPr>
            <a:endParaRPr lang="en-CA" sz="750" b="0" dirty="0" smtClean="0"/>
          </a:p>
          <a:p>
            <a:pPr marL="0" marR="0" indent="0" defTabSz="914400" rtl="0" eaLnBrk="1" fontAlgn="auto" latinLnBrk="0" hangingPunct="1">
              <a:spcBef>
                <a:spcPct val="0"/>
              </a:spcBef>
              <a:spcAft>
                <a:spcPts val="30"/>
              </a:spcAft>
              <a:buClrTx/>
              <a:buSzTx/>
              <a:buFontTx/>
              <a:buNone/>
              <a:tabLst/>
              <a:defRPr/>
            </a:pPr>
            <a:endParaRPr lang="en-CA" sz="750" b="1" dirty="0" smtClean="0">
              <a:ea typeface="MS PGothic" pitchFamily="34" charset="-128"/>
            </a:endParaRPr>
          </a:p>
          <a:p>
            <a:pPr>
              <a:spcBef>
                <a:spcPct val="0"/>
              </a:spcBef>
              <a:spcAft>
                <a:spcPts val="30"/>
              </a:spcAft>
            </a:pPr>
            <a:endParaRPr lang="en-CA" sz="750" b="1" dirty="0" smtClean="0">
              <a:ea typeface="MS PGothic" pitchFamily="34" charset="-128"/>
            </a:endParaRPr>
          </a:p>
          <a:p>
            <a:pPr>
              <a:spcBef>
                <a:spcPct val="0"/>
              </a:spcBef>
            </a:pPr>
            <a:endParaRPr lang="en-CA" sz="750" b="1" dirty="0" smtClean="0">
              <a:ea typeface="MS PGothic" pitchFamily="34" charset="-128"/>
            </a:endParaRPr>
          </a:p>
          <a:p>
            <a:pPr>
              <a:spcBef>
                <a:spcPct val="0"/>
              </a:spcBef>
            </a:pPr>
            <a:endParaRPr lang="en-CA" sz="750" b="1" dirty="0">
              <a:ea typeface="MS PGothic"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415790"/>
            <a:ext cx="5486400" cy="4755506"/>
          </a:xfrm>
        </p:spPr>
        <p:txBody>
          <a:bodyPr>
            <a:noAutofit/>
          </a:bodyPr>
          <a:lstStyle/>
          <a:p>
            <a:r>
              <a:rPr lang="es-MX" sz="1000" b="1" dirty="0" smtClean="0"/>
              <a:t>Notas del Conferencista</a:t>
            </a:r>
          </a:p>
          <a:p>
            <a:r>
              <a:rPr lang="es-MX" sz="1000" dirty="0" smtClean="0"/>
              <a:t>Tramadol es un analgésico opioide sintético que actúa centralmente. Aunque no se entiende totalmente su mecanismo de acción, pruebas en animales han sugerido cuando menos dos mecanismos complementarios  (1) unión del metabolito M1 y original (progenitor) a receptores opioides-μ; e(2) inhibición débil de la recaptación de norepinefrina y serotonina. La actividad de los opioides es el resultado de la unión con poca afinidad del compuesto original y la unión con mayor afinidad del metabolito O-demetilado M1 a los receptores opioides-μ. En modelos en animales, M1 es hasta 6 veces más potente que tramadol en la producción de analgesia y 200 veces más potente en la unión opiode-μ. La contribución relativa de tramadol y M1 a la analgesia humana depende de las concentraciones de cada compuesto en el plasma.  De manera similar a otros analgésicos opioides, tramadol ha mostrado inhibir  la recaptación de norepinefrina y serotonina in vitro. Estos mecanismos pueden contribuir independientemente al perfil analgésico general de tramadol. </a:t>
            </a:r>
          </a:p>
          <a:p>
            <a:r>
              <a:rPr lang="es-MX" sz="1000" dirty="0" smtClean="0"/>
              <a:t>Existen reportes clínicos disponibles sobre la eficacia of tramadol para el manejo de lumbalgia aguda y crónica. Se ha demostrado una mejora a corto plazo del dolor y la función con dosis de tramadol de 50 a 400 mg/día por hasta 4 semanas. </a:t>
            </a:r>
          </a:p>
          <a:p>
            <a:endParaRPr lang="es-MX" sz="1000" dirty="0" smtClean="0"/>
          </a:p>
          <a:p>
            <a:r>
              <a:rPr lang="es-MX" sz="1000" b="1" dirty="0" smtClean="0"/>
              <a:t>Referencias</a:t>
            </a:r>
          </a:p>
          <a:p>
            <a:r>
              <a:rPr lang="en-CA" sz="1000" dirty="0" smtClean="0"/>
              <a:t>Baer P </a:t>
            </a:r>
            <a:r>
              <a:rPr lang="en-CA" sz="1000" i="1" dirty="0" smtClean="0"/>
              <a:t>et al. </a:t>
            </a:r>
            <a:r>
              <a:rPr lang="en-CA" sz="1000" dirty="0" smtClean="0"/>
              <a:t>Novel Therapeutic Approach to Chronic Low Back Pain. </a:t>
            </a:r>
            <a:r>
              <a:rPr lang="en-CA" sz="1000" i="1" dirty="0" smtClean="0"/>
              <a:t>Can J Diagnosis </a:t>
            </a:r>
            <a:r>
              <a:rPr lang="en-CA" sz="1000" dirty="0" smtClean="0"/>
              <a:t>2010; </a:t>
            </a:r>
            <a:br>
              <a:rPr lang="en-CA" sz="1000" dirty="0" smtClean="0"/>
            </a:br>
            <a:r>
              <a:rPr lang="en-CA" sz="1000" dirty="0" smtClean="0"/>
              <a:t>27(10):43-50.</a:t>
            </a:r>
          </a:p>
          <a:p>
            <a:r>
              <a:rPr lang="en-CA" sz="1000" dirty="0" smtClean="0"/>
              <a:t>Deshpande A </a:t>
            </a:r>
            <a:r>
              <a:rPr lang="en-CA" sz="1000" i="1" dirty="0" smtClean="0"/>
              <a:t>et al. </a:t>
            </a:r>
            <a:r>
              <a:rPr lang="en-CA" sz="1000" dirty="0" smtClean="0"/>
              <a:t>Opioids for chronic low-back pain. </a:t>
            </a:r>
            <a:r>
              <a:rPr lang="en-CA" sz="1000" i="1" dirty="0" smtClean="0"/>
              <a:t>Cochrane Database Syst Rev </a:t>
            </a:r>
            <a:r>
              <a:rPr lang="en-CA" sz="1000" dirty="0" smtClean="0"/>
              <a:t>2007; 3:CD004959.</a:t>
            </a:r>
          </a:p>
          <a:p>
            <a:r>
              <a:rPr lang="en-CA" sz="1000" dirty="0" smtClean="0"/>
              <a:t>Janssen Pharmaceuticals Inc. </a:t>
            </a:r>
            <a:r>
              <a:rPr lang="en-CA" sz="1000" i="1" dirty="0" smtClean="0"/>
              <a:t>Tramadol Hydrochloride Tablets Full Prescribing Information. </a:t>
            </a:r>
            <a:br>
              <a:rPr lang="en-CA" sz="1000" i="1" dirty="0" smtClean="0"/>
            </a:br>
            <a:r>
              <a:rPr lang="en-US" sz="1000" dirty="0" smtClean="0"/>
              <a:t>Titusville, NJ:</a:t>
            </a:r>
            <a:r>
              <a:rPr lang="en-CA" sz="1000" dirty="0" smtClean="0"/>
              <a:t> 2013.</a:t>
            </a:r>
          </a:p>
          <a:p>
            <a:r>
              <a:rPr lang="en-CA" sz="1000" dirty="0" smtClean="0"/>
              <a:t>Schofferman J, Mazanec D. Evidence-informed management of chronic low back pain with opioid analgesics. </a:t>
            </a:r>
            <a:r>
              <a:rPr lang="en-CA" sz="1000" i="1" dirty="0" smtClean="0"/>
              <a:t>Spine J </a:t>
            </a:r>
            <a:r>
              <a:rPr lang="en-CA" sz="1000" dirty="0" smtClean="0"/>
              <a:t>2008; 8(1):185-94.</a:t>
            </a:r>
          </a:p>
          <a:p>
            <a:r>
              <a:rPr lang="en-CA" sz="1000" dirty="0" smtClean="0"/>
              <a:t>Vorsanger GJ </a:t>
            </a:r>
            <a:r>
              <a:rPr lang="en-CA" sz="1000" i="1" dirty="0" smtClean="0"/>
              <a:t>et al. </a:t>
            </a:r>
            <a:r>
              <a:rPr lang="en-CA" sz="1000" dirty="0" smtClean="0"/>
              <a:t>Extended-release tramadol (tramadol ER) in the treatment of chronic low back pain. </a:t>
            </a:r>
            <a:r>
              <a:rPr lang="en-CA" sz="1000" i="1" dirty="0" smtClean="0"/>
              <a:t>J Opioid Manag</a:t>
            </a:r>
            <a:r>
              <a:rPr lang="en-CA" sz="1000" dirty="0" smtClean="0"/>
              <a:t> 2008; 4(2):87-97.</a:t>
            </a:r>
          </a:p>
        </p:txBody>
      </p:sp>
      <p:sp>
        <p:nvSpPr>
          <p:cNvPr id="4" name="Slide Number Placeholder 3"/>
          <p:cNvSpPr>
            <a:spLocks noGrp="1"/>
          </p:cNvSpPr>
          <p:nvPr>
            <p:ph type="sldNum" sz="quarter" idx="10"/>
          </p:nvPr>
        </p:nvSpPr>
        <p:spPr/>
        <p:txBody>
          <a:bodyPr/>
          <a:lstStyle/>
          <a:p>
            <a:fld id="{AA7CD13B-4CE3-424D-A0B4-5EA6E94D24C4}" type="slidenum">
              <a:rPr lang="en-US" smtClean="0">
                <a:solidFill>
                  <a:prstClr val="black"/>
                </a:solidFill>
              </a:rPr>
              <a:pPr/>
              <a:t>41</a:t>
            </a:fld>
            <a:endParaRPr lang="en-US" dirty="0">
              <a:solidFill>
                <a:prstClr val="black"/>
              </a:solidFill>
            </a:endParaRPr>
          </a:p>
        </p:txBody>
      </p:sp>
      <p:sp>
        <p:nvSpPr>
          <p:cNvPr id="7" name="Slide Image Placeholder 6"/>
          <p:cNvSpPr>
            <a:spLocks noGrp="1" noRot="1" noChangeAspect="1"/>
          </p:cNvSpPr>
          <p:nvPr>
            <p:ph type="sldImg"/>
          </p:nvPr>
        </p:nvSpPr>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CA" b="1" dirty="0" smtClean="0"/>
              <a:t>Notas del Conferencista</a:t>
            </a:r>
          </a:p>
          <a:p>
            <a:pPr>
              <a:spcBef>
                <a:spcPts val="0"/>
              </a:spcBef>
              <a:spcAft>
                <a:spcPts val="600"/>
              </a:spcAft>
            </a:pPr>
            <a:r>
              <a:rPr lang="es-MX" dirty="0" smtClean="0"/>
              <a:t>Haz la pregunta que aparece en la slide a los participantes para estimular la discusión.</a:t>
            </a:r>
            <a:endParaRPr lang="en-CA" dirty="0" smtClean="0"/>
          </a:p>
          <a:p>
            <a:pPr>
              <a:spcBef>
                <a:spcPts val="0"/>
              </a:spcBef>
              <a:spcAft>
                <a:spcPts val="600"/>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42</a:t>
            </a:fld>
            <a:endParaRPr lang="es-MX" dirty="0"/>
          </a:p>
        </p:txBody>
      </p:sp>
    </p:spTree>
    <p:extLst>
      <p:ext uri="{BB962C8B-B14F-4D97-AF65-F5344CB8AC3E}">
        <p14:creationId xmlns="" xmlns:p14="http://schemas.microsoft.com/office/powerpoint/2010/main" val="34590477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7223" name="Rectangle 3"/>
          <p:cNvSpPr>
            <a:spLocks noGrp="1" noChangeArrowheads="1"/>
          </p:cNvSpPr>
          <p:nvPr>
            <p:ph type="body" idx="1"/>
          </p:nvPr>
        </p:nvSpPr>
        <p:spPr bwMode="auto">
          <a:xfrm>
            <a:off x="692696" y="4408334"/>
            <a:ext cx="5494413" cy="3981450"/>
          </a:xfrm>
          <a:solidFill>
            <a:srgbClr val="FFFFFF"/>
          </a:solidFill>
          <a:ln>
            <a:noFill/>
            <a:miter lim="800000"/>
            <a:headEnd/>
            <a:tailEnd/>
          </a:ln>
        </p:spPr>
        <p:txBody>
          <a:bodyPr/>
          <a:lstStyle/>
          <a:p>
            <a:pPr>
              <a:spcBef>
                <a:spcPct val="0"/>
              </a:spcBef>
              <a:spcAft>
                <a:spcPts val="600"/>
              </a:spcAft>
              <a:defRPr/>
            </a:pPr>
            <a:r>
              <a:rPr lang="es-MX" b="1" dirty="0" smtClean="0"/>
              <a:t>Notas del Conferencista</a:t>
            </a:r>
          </a:p>
          <a:p>
            <a:pPr>
              <a:spcBef>
                <a:spcPct val="0"/>
              </a:spcBef>
              <a:spcAft>
                <a:spcPts val="600"/>
              </a:spcAft>
              <a:defRPr/>
            </a:pPr>
            <a:r>
              <a:rPr lang="es-MX" dirty="0" smtClean="0"/>
              <a:t>El uso de opioides en el manejo del dolor puede estar asociado con una variedad de efectos adversos, como muestra esta slide. Los efectos secundarios gastrointestinales pueden incluir náusea, vómito y constipación, mientras que los efectos en el sistema nervioso central pueden incluir daño cognitivo, sedación, vahído, y mareo. Depresión respiratoria, Hipotensión ortostática, desfallecimiento, urticaria, miosis, sudoración, y retención urinaria se encuentran entre los otros efectos adversos potenciales de los opioides</a:t>
            </a:r>
            <a:r>
              <a:rPr lang="en-US" dirty="0" smtClean="0"/>
              <a:t>.</a:t>
            </a:r>
          </a:p>
          <a:p>
            <a:pPr>
              <a:spcBef>
                <a:spcPct val="0"/>
              </a:spcBef>
              <a:spcAft>
                <a:spcPts val="586"/>
              </a:spcAft>
              <a:defRPr/>
            </a:pPr>
            <a:endParaRPr lang="en-US" dirty="0" smtClean="0"/>
          </a:p>
          <a:p>
            <a:pPr>
              <a:spcBef>
                <a:spcPct val="0"/>
              </a:spcBef>
              <a:spcAft>
                <a:spcPts val="586"/>
              </a:spcAft>
              <a:defRPr/>
            </a:pPr>
            <a:r>
              <a:rPr lang="en-US" b="1" dirty="0" smtClean="0"/>
              <a:t>Referencias</a:t>
            </a:r>
          </a:p>
          <a:p>
            <a:pPr>
              <a:spcBef>
                <a:spcPct val="0"/>
              </a:spcBef>
              <a:spcAft>
                <a:spcPts val="586"/>
              </a:spcAft>
              <a:defRPr/>
            </a:pPr>
            <a:r>
              <a:rPr lang="en-CA" dirty="0" smtClean="0"/>
              <a:t>Moreland LW, St Clair EW. The use of analgesics in the management of pain in rheumatic diseases. </a:t>
            </a:r>
            <a:r>
              <a:rPr lang="en-CA" i="1" dirty="0" smtClean="0"/>
              <a:t>Rheum Dis Clin North Am</a:t>
            </a:r>
            <a:r>
              <a:rPr lang="en-CA" dirty="0" smtClean="0"/>
              <a:t> 1999; 25(1):153-91.</a:t>
            </a:r>
          </a:p>
          <a:p>
            <a:pPr fontAlgn="base">
              <a:spcBef>
                <a:spcPct val="0"/>
              </a:spcBef>
              <a:spcAft>
                <a:spcPts val="586"/>
              </a:spcAft>
            </a:pPr>
            <a:r>
              <a:rPr lang="en-US" dirty="0" smtClean="0">
                <a:latin typeface="Calibri" pitchFamily="34" charset="0"/>
              </a:rPr>
              <a:t>Yaksh TL, Wallace MS. </a:t>
            </a:r>
            <a:r>
              <a:rPr lang="sv-SE" dirty="0" smtClean="0">
                <a:latin typeface="Calibri" pitchFamily="34" charset="0"/>
              </a:rPr>
              <a:t>In:</a:t>
            </a:r>
            <a:r>
              <a:rPr lang="sv-SE" i="1" dirty="0" smtClean="0">
                <a:latin typeface="Calibri" pitchFamily="34" charset="0"/>
              </a:rPr>
              <a:t> </a:t>
            </a:r>
            <a:r>
              <a:rPr lang="sv-SE" dirty="0" smtClean="0">
                <a:latin typeface="Calibri" pitchFamily="34" charset="0"/>
              </a:rPr>
              <a:t>Brunton L </a:t>
            </a:r>
            <a:r>
              <a:rPr lang="sv-SE" i="1" dirty="0" smtClean="0">
                <a:latin typeface="Calibri" pitchFamily="34" charset="0"/>
              </a:rPr>
              <a:t>et al </a:t>
            </a:r>
            <a:r>
              <a:rPr lang="sv-SE" dirty="0" smtClean="0">
                <a:latin typeface="Calibri" pitchFamily="34" charset="0"/>
              </a:rPr>
              <a:t>(eds). </a:t>
            </a:r>
            <a:r>
              <a:rPr lang="en-US" i="1" dirty="0" smtClean="0">
                <a:latin typeface="Calibri" pitchFamily="34" charset="0"/>
              </a:rPr>
              <a:t>Goodman and Gilman’s </a:t>
            </a:r>
            <a:br>
              <a:rPr lang="en-US" i="1" dirty="0" smtClean="0">
                <a:latin typeface="Calibri" pitchFamily="34" charset="0"/>
              </a:rPr>
            </a:br>
            <a:r>
              <a:rPr lang="en-US" i="1" dirty="0" smtClean="0">
                <a:latin typeface="Calibri" pitchFamily="34" charset="0"/>
              </a:rPr>
              <a:t>The Pharmacological Basis of Therapeutics</a:t>
            </a:r>
            <a:r>
              <a:rPr lang="en-US" dirty="0" smtClean="0">
                <a:latin typeface="Calibri" pitchFamily="34" charset="0"/>
              </a:rPr>
              <a:t>. 12th ed. (online version). </a:t>
            </a:r>
            <a:br>
              <a:rPr lang="en-US" dirty="0" smtClean="0">
                <a:latin typeface="Calibri" pitchFamily="34" charset="0"/>
              </a:rPr>
            </a:br>
            <a:r>
              <a:rPr lang="en-US" dirty="0" smtClean="0">
                <a:latin typeface="Calibri" pitchFamily="34" charset="0"/>
              </a:rPr>
              <a:t>McGraw-Hill; New York, NY: 2010.</a:t>
            </a:r>
            <a:endParaRPr lang="en-US" dirty="0">
              <a:latin typeface="Calibri" pitchFamily="34" charset="0"/>
            </a:endParaRPr>
          </a:p>
        </p:txBody>
      </p:sp>
      <p:sp>
        <p:nvSpPr>
          <p:cNvPr id="195592" name="Rectangle 4"/>
          <p:cNvSpPr>
            <a:spLocks noChangeArrowheads="1"/>
          </p:cNvSpPr>
          <p:nvPr/>
        </p:nvSpPr>
        <p:spPr bwMode="black">
          <a:xfrm>
            <a:off x="165101" y="2665416"/>
            <a:ext cx="723900" cy="1555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896196" eaLnBrk="0" fontAlgn="base" hangingPunct="0">
              <a:spcBef>
                <a:spcPct val="0"/>
              </a:spcBef>
              <a:spcAft>
                <a:spcPct val="0"/>
              </a:spcAft>
              <a:buClr>
                <a:srgbClr val="000000"/>
              </a:buClr>
              <a:buSzPct val="80000"/>
            </a:pPr>
            <a:endParaRPr lang="tr-TR" sz="1000">
              <a:solidFill>
                <a:srgbClr val="000000"/>
              </a:solidFill>
              <a:latin typeface="Arial" pitchFamily="34" charset="0"/>
              <a:ea typeface="SimSun" pitchFamily="2" charset="-122"/>
            </a:endParaRPr>
          </a:p>
        </p:txBody>
      </p:sp>
      <p:sp>
        <p:nvSpPr>
          <p:cNvPr id="5" name="Slide Number Placeholder 3"/>
          <p:cNvSpPr>
            <a:spLocks noGrp="1"/>
          </p:cNvSpPr>
          <p:nvPr>
            <p:ph type="sldNum" sz="quarter" idx="5"/>
          </p:nvPr>
        </p:nvSpPr>
        <p:spPr>
          <a:xfrm>
            <a:off x="3884613" y="8829968"/>
            <a:ext cx="2971800" cy="464820"/>
          </a:xfrm>
        </p:spPr>
        <p:txBody>
          <a:bodyPr/>
          <a:lstStyle/>
          <a:p>
            <a:fld id="{C869435C-097B-40B4-A7F6-991F06607D84}" type="slidenum">
              <a:rPr lang="en-CA" smtClean="0">
                <a:solidFill>
                  <a:prstClr val="black"/>
                </a:solidFill>
              </a:rPr>
              <a:pPr/>
              <a:t>43</a:t>
            </a:fld>
            <a:endParaRPr lang="en-CA"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D214129-0BAC-40B7-B70A-D33F12BDB444}" type="slidenum">
              <a:rPr lang="en-US">
                <a:solidFill>
                  <a:prstClr val="black"/>
                </a:solidFill>
              </a:rPr>
              <a:pPr/>
              <a:t>44</a:t>
            </a:fld>
            <a:endParaRPr lang="en-US" dirty="0">
              <a:solidFill>
                <a:prstClr val="black"/>
              </a:solidFill>
            </a:endParaRPr>
          </a:p>
        </p:txBody>
      </p:sp>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xfrm>
            <a:off x="95250" y="4415789"/>
            <a:ext cx="6680200" cy="5001166"/>
          </a:xfrm>
        </p:spPr>
        <p:txBody>
          <a:bodyPr>
            <a:noAutofit/>
          </a:bodyPr>
          <a:lstStyle/>
          <a:p>
            <a:pPr>
              <a:spcBef>
                <a:spcPct val="0"/>
              </a:spcBef>
            </a:pPr>
            <a:r>
              <a:rPr lang="es-MX" sz="1100" b="1" noProof="0" dirty="0" smtClean="0">
                <a:ea typeface="MS PGothic" pitchFamily="34" charset="-128"/>
              </a:rPr>
              <a:t>Notas del Conferencista</a:t>
            </a:r>
          </a:p>
          <a:p>
            <a:pPr>
              <a:spcBef>
                <a:spcPct val="0"/>
              </a:spcBef>
            </a:pPr>
            <a:r>
              <a:rPr lang="es-MX" sz="1100" noProof="0" dirty="0" smtClean="0">
                <a:ea typeface="MS PGothic" pitchFamily="34" charset="-128"/>
              </a:rPr>
              <a:t>El término “relajantes musculares” es muy amplio e incluye un amplio rango de drogas con diferentes indicaciones y mecanismos de acción.</a:t>
            </a:r>
          </a:p>
          <a:p>
            <a:pPr>
              <a:spcBef>
                <a:spcPct val="0"/>
              </a:spcBef>
            </a:pPr>
            <a:r>
              <a:rPr lang="es-MX" sz="1100" spc="-20" noProof="0" dirty="0" smtClean="0">
                <a:ea typeface="MS PGothic" pitchFamily="34" charset="-128"/>
              </a:rPr>
              <a:t>Los relajantes musculares se clasifican como medicamentos antiespasmódicos y antiespásticos. Los antiespasmódicos  se usan para disminuir los espasmos musculares asociados con condiciones dolorosas como lumbalgia e incluyen a las Benzodiacepinas y no-Benzodiacepinas. Las No-Benzodiacepinas incluyen muchas drogas que actúan a nivel del tallo cerebral o la médula espinal. Los mecanismos de acción dentro del sistema nervioso central no se entienden completamente.</a:t>
            </a:r>
          </a:p>
          <a:p>
            <a:pPr>
              <a:spcBef>
                <a:spcPct val="0"/>
              </a:spcBef>
            </a:pPr>
            <a:r>
              <a:rPr lang="es-MX" sz="1100" spc="-20" noProof="0" dirty="0" smtClean="0">
                <a:ea typeface="MS PGothic" pitchFamily="34" charset="-128"/>
              </a:rPr>
              <a:t>El uso de relajantes </a:t>
            </a:r>
            <a:r>
              <a:rPr lang="es-MX" sz="1100" spc="-20" dirty="0" smtClean="0">
                <a:ea typeface="MS PGothic" pitchFamily="34" charset="-128"/>
              </a:rPr>
              <a:t>m</a:t>
            </a:r>
            <a:r>
              <a:rPr lang="es-MX" sz="1100" spc="-20" noProof="0" dirty="0" smtClean="0">
                <a:ea typeface="MS PGothic" pitchFamily="34" charset="-128"/>
              </a:rPr>
              <a:t>usculares para lumbalgia es controversial, principalmente debido a </a:t>
            </a:r>
            <a:r>
              <a:rPr lang="es-MX" sz="1100" spc="-20" dirty="0" smtClean="0">
                <a:ea typeface="MS PGothic" pitchFamily="34" charset="-128"/>
              </a:rPr>
              <a:t>sus </a:t>
            </a:r>
            <a:r>
              <a:rPr lang="es-MX" sz="1100" spc="-20" noProof="0" dirty="0" smtClean="0">
                <a:ea typeface="MS PGothic" pitchFamily="34" charset="-128"/>
              </a:rPr>
              <a:t>efectos secundarios (ej:  sedación, somnolencia, cefalea, visión borrosa, náusea, vómito). Además, se ha reportado potencial de abuso y dependencia. La controversia es evidente en </a:t>
            </a:r>
            <a:r>
              <a:rPr lang="es-MX" sz="1100" spc="-20" dirty="0" smtClean="0">
                <a:ea typeface="MS PGothic" pitchFamily="34" charset="-128"/>
              </a:rPr>
              <a:t>las guías clínicas nacionales </a:t>
            </a:r>
            <a:r>
              <a:rPr lang="es-MX" sz="1100" spc="-20" noProof="0" dirty="0" smtClean="0">
                <a:ea typeface="MS PGothic" pitchFamily="34" charset="-128"/>
              </a:rPr>
              <a:t>para el manejo de lumbalgia en atención primaria. Algunas guías recomiendan relajantes musculares solos o en combinación con drogas antiinflamatorias no-esteroideas</a:t>
            </a:r>
            <a:r>
              <a:rPr lang="es-MX" sz="1100" spc="-20" dirty="0" smtClean="0">
                <a:ea typeface="MS PGothic" pitchFamily="34" charset="-128"/>
              </a:rPr>
              <a:t> (</a:t>
            </a:r>
            <a:r>
              <a:rPr lang="es-MX" sz="1100" spc="-20" noProof="0" dirty="0" smtClean="0">
                <a:ea typeface="MS PGothic" pitchFamily="34" charset="-128"/>
              </a:rPr>
              <a:t>AINEs) mientras que otras no recomiendan r</a:t>
            </a:r>
            <a:r>
              <a:rPr lang="es-MX" sz="1100" spc="-20" dirty="0" smtClean="0">
                <a:ea typeface="MS PGothic" pitchFamily="34" charset="-128"/>
              </a:rPr>
              <a:t>elajantes musculares</a:t>
            </a:r>
            <a:r>
              <a:rPr lang="es-MX" sz="1100" spc="-20" noProof="0" dirty="0" smtClean="0">
                <a:ea typeface="MS PGothic" pitchFamily="34" charset="-128"/>
              </a:rPr>
              <a:t>. Sin embargo, 91% de los médicos reportan el uso de relajantes musculares aunque las guías no promuevan dicho uso. El rol del espasmo muscular en la patofisiología de la lumbalgia también es controversial. </a:t>
            </a:r>
          </a:p>
          <a:p>
            <a:pPr>
              <a:spcBef>
                <a:spcPct val="0"/>
              </a:spcBef>
            </a:pPr>
            <a:r>
              <a:rPr lang="es-MX" sz="1100" noProof="0" dirty="0" smtClean="0">
                <a:ea typeface="MS PGothic" pitchFamily="34" charset="-128"/>
              </a:rPr>
              <a:t>Generalmente se ha acordado que los relajantes </a:t>
            </a:r>
            <a:r>
              <a:rPr lang="es-MX" sz="1100" dirty="0" smtClean="0">
                <a:ea typeface="MS PGothic" pitchFamily="34" charset="-128"/>
              </a:rPr>
              <a:t>m</a:t>
            </a:r>
            <a:r>
              <a:rPr lang="es-MX" sz="1100" noProof="0" dirty="0" smtClean="0">
                <a:ea typeface="MS PGothic" pitchFamily="34" charset="-128"/>
              </a:rPr>
              <a:t>usculares pueden ser útiles en el corto plazo para dolor agudo. No existe evidencia que soporte su uso a largo-plazo o que recomiende uno sobre otro. </a:t>
            </a:r>
          </a:p>
          <a:p>
            <a:pPr>
              <a:spcBef>
                <a:spcPct val="0"/>
              </a:spcBef>
            </a:pPr>
            <a:endParaRPr lang="es-MX" sz="1100" noProof="0" dirty="0" smtClean="0">
              <a:ea typeface="MS PGothic" pitchFamily="34" charset="-128"/>
            </a:endParaRPr>
          </a:p>
          <a:p>
            <a:pPr>
              <a:spcBef>
                <a:spcPct val="0"/>
              </a:spcBef>
            </a:pPr>
            <a:r>
              <a:rPr lang="es-MX" sz="1100" b="1" noProof="0" dirty="0" smtClean="0">
                <a:ea typeface="MS PGothic" pitchFamily="34" charset="-128"/>
              </a:rPr>
              <a:t>Referencias</a:t>
            </a:r>
            <a:endParaRPr lang="es-MX" sz="1100" b="0" noProof="0" dirty="0" smtClean="0">
              <a:ea typeface="MS PGothic" pitchFamily="34" charset="-128"/>
            </a:endParaRPr>
          </a:p>
          <a:p>
            <a:pPr>
              <a:spcBef>
                <a:spcPct val="0"/>
              </a:spcBef>
              <a:defRPr/>
            </a:pPr>
            <a:r>
              <a:rPr lang="en-CA" sz="1100" spc="-10" dirty="0" smtClean="0">
                <a:ea typeface="MS PGothic" pitchFamily="34" charset="-128"/>
              </a:rPr>
              <a:t>Chou R </a:t>
            </a:r>
            <a:r>
              <a:rPr lang="en-CA" sz="1100" i="1" spc="-10" dirty="0" smtClean="0">
                <a:ea typeface="MS PGothic" pitchFamily="34" charset="-128"/>
              </a:rPr>
              <a:t>et al. </a:t>
            </a:r>
            <a:r>
              <a:rPr lang="en-CA" sz="1100" spc="-10" dirty="0" smtClean="0">
                <a:ea typeface="MS PGothic" pitchFamily="34" charset="-128"/>
              </a:rPr>
              <a:t>Comparative efficacy and safety of skeletal muscle relaxants for spasticity and musculoskeletal conditions: a systematic review. </a:t>
            </a:r>
            <a:r>
              <a:rPr lang="en-CA" sz="1100" i="1" spc="-10" dirty="0" smtClean="0">
                <a:ea typeface="MS PGothic" pitchFamily="34" charset="-128"/>
              </a:rPr>
              <a:t>J Pain Symptom Manage</a:t>
            </a:r>
            <a:r>
              <a:rPr lang="en-CA" sz="1100" spc="-10" dirty="0" smtClean="0">
                <a:ea typeface="MS PGothic" pitchFamily="34" charset="-128"/>
              </a:rPr>
              <a:t> 2004; 28(2):140-75.</a:t>
            </a:r>
          </a:p>
          <a:p>
            <a:pPr>
              <a:spcBef>
                <a:spcPct val="0"/>
              </a:spcBef>
              <a:defRPr/>
            </a:pPr>
            <a:r>
              <a:rPr lang="en-CA" sz="1100" dirty="0" smtClean="0">
                <a:ea typeface="MS PGothic" pitchFamily="34" charset="-128"/>
              </a:rPr>
              <a:t>van Tulder MW </a:t>
            </a:r>
            <a:r>
              <a:rPr lang="en-CA" sz="1100" i="1" dirty="0" smtClean="0">
                <a:ea typeface="MS PGothic" pitchFamily="34" charset="-128"/>
              </a:rPr>
              <a:t>et al</a:t>
            </a:r>
            <a:r>
              <a:rPr lang="en-CA" sz="1100" dirty="0" smtClean="0">
                <a:ea typeface="MS PGothic" pitchFamily="34" charset="-128"/>
              </a:rPr>
              <a:t>. Muscle relaxants for nonspecific low back pain: a systematic review within the framework of the Cochrane collaboration. </a:t>
            </a:r>
            <a:r>
              <a:rPr lang="en-CA" sz="1100" i="1" dirty="0" smtClean="0">
                <a:ea typeface="MS PGothic" pitchFamily="34" charset="-128"/>
              </a:rPr>
              <a:t>Spine (Phila Pa 1976)</a:t>
            </a:r>
            <a:r>
              <a:rPr lang="en-CA" sz="1100" dirty="0" smtClean="0">
                <a:ea typeface="MS PGothic" pitchFamily="34" charset="-128"/>
              </a:rPr>
              <a:t> 2003; 28(17):1978-92.</a:t>
            </a:r>
          </a:p>
          <a:p>
            <a:pPr marL="0" marR="0" indent="0" algn="l" defTabSz="914400" rtl="0" eaLnBrk="1" fontAlgn="auto" latinLnBrk="0" hangingPunct="1">
              <a:lnSpc>
                <a:spcPct val="80000"/>
              </a:lnSpc>
              <a:spcBef>
                <a:spcPct val="0"/>
              </a:spcBef>
              <a:spcAft>
                <a:spcPts val="300"/>
              </a:spcAft>
              <a:buClrTx/>
              <a:buSzTx/>
              <a:buFontTx/>
              <a:buNone/>
              <a:tabLst/>
              <a:defRPr/>
            </a:pPr>
            <a:endParaRPr lang="en-CA" sz="1100" b="1" noProof="0" dirty="0" smtClean="0">
              <a:ea typeface="MS PGothic" pitchFamily="34" charset="-128"/>
            </a:endParaRPr>
          </a:p>
        </p:txBody>
      </p:sp>
      <p:sp>
        <p:nvSpPr>
          <p:cNvPr id="168964"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70270FB5-4B01-4C0E-A93B-A6B3A0F79053}" type="slidenum">
              <a:rPr lang="en-US" sz="1200">
                <a:solidFill>
                  <a:prstClr val="black"/>
                </a:solidFill>
                <a:latin typeface="Calibri" pitchFamily="34" charset="0"/>
              </a:rPr>
              <a:pPr algn="r"/>
              <a:t>44</a:t>
            </a:fld>
            <a:endParaRPr lang="en-US" sz="1200" dirty="0">
              <a:solidFill>
                <a:prstClr val="black"/>
              </a:solidFill>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FC34AD7C-96A2-48E1-8088-9A58F8A9E959}" type="slidenum">
              <a:rPr lang="en-GB">
                <a:solidFill>
                  <a:prstClr val="black"/>
                </a:solidFill>
              </a:rPr>
              <a:pPr/>
              <a:t>45</a:t>
            </a:fld>
            <a:endParaRPr lang="en-GB" dirty="0">
              <a:solidFill>
                <a:prstClr val="black"/>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685800" y="4415790"/>
            <a:ext cx="5486400" cy="4890294"/>
          </a:xfrm>
          <a:noFill/>
          <a:ln/>
        </p:spPr>
        <p:txBody>
          <a:bodyPr>
            <a:noAutofit/>
          </a:bodyPr>
          <a:lstStyle/>
          <a:p>
            <a:r>
              <a:rPr lang="es-MX" sz="900" b="1" dirty="0" smtClean="0"/>
              <a:t>Notas del Conferencista</a:t>
            </a:r>
          </a:p>
          <a:p>
            <a:r>
              <a:rPr lang="es-MX" sz="900" dirty="0" smtClean="0"/>
              <a:t>Esta slide ilustra los principales mecanismos detrás del desarrollo del dolor neuropático. </a:t>
            </a:r>
          </a:p>
          <a:p>
            <a:pPr marL="173867" indent="-173867">
              <a:buFontTx/>
              <a:buNone/>
            </a:pPr>
            <a:r>
              <a:rPr lang="es-MX" sz="900" dirty="0" smtClean="0"/>
              <a:t>El dolor que surge como una consecuencia directa de una lesión o enfermedad que afecta el sistema somatosensorial se define como “dolor neuropático”.</a:t>
            </a:r>
          </a:p>
          <a:p>
            <a:pPr marL="173867" indent="-173867">
              <a:buFontTx/>
              <a:buNone/>
            </a:pPr>
            <a:r>
              <a:rPr lang="es-MX" sz="900" dirty="0" smtClean="0"/>
              <a:t>Los mecanismos periféricos del dolor neuropático incluyen hiperexcitabilidad de la membrana en las neuronas nociceptivas, descargas ectópicas a lo largo de los nervios sensoriales, que</a:t>
            </a:r>
            <a:r>
              <a:rPr lang="es-MX" sz="900" baseline="0" dirty="0" smtClean="0"/>
              <a:t> </a:t>
            </a:r>
            <a:r>
              <a:rPr lang="es-MX" sz="900" dirty="0" smtClean="0"/>
              <a:t>pueden dar lugar a cambios transcripcionales en el ganglio del cuerno dorsal (</a:t>
            </a:r>
            <a:r>
              <a:rPr lang="es-MX" sz="900" b="1" dirty="0" smtClean="0"/>
              <a:t>sensibilización periférica</a:t>
            </a:r>
            <a:r>
              <a:rPr lang="es-MX" sz="900" dirty="0" smtClean="0"/>
              <a:t>). Los mecanismos periféricos pueden desencadenar  cambios en el </a:t>
            </a:r>
            <a:r>
              <a:rPr lang="es-MX" sz="900" baseline="0" dirty="0" smtClean="0"/>
              <a:t>SNC (mecanismos centrales</a:t>
            </a:r>
            <a:r>
              <a:rPr lang="es-MX" sz="900" dirty="0" smtClean="0"/>
              <a:t>) también.</a:t>
            </a:r>
          </a:p>
          <a:p>
            <a:pPr marL="173867" indent="-173867">
              <a:buFontTx/>
              <a:buNone/>
            </a:pPr>
            <a:r>
              <a:rPr lang="es-MX" sz="900" dirty="0" smtClean="0"/>
              <a:t>Los mecanismos centrales en la médula espinal incluyen; mayor excitabilidad en las neuronas del cuerno dorsal, con brotes de aferentes A-beta mielinizadas no-nociceptivas en el cuerno dorsal que forman nuevas conexiones con las neuronas nociceptivas en la Lámina I y II,  pérdida de controles inhibitorios (desinhibición).</a:t>
            </a:r>
            <a:r>
              <a:rPr lang="es-MX" sz="900" baseline="0" dirty="0" smtClean="0"/>
              <a:t>  Los mecanismos centrales </a:t>
            </a:r>
            <a:r>
              <a:rPr lang="es-MX" sz="900" dirty="0" smtClean="0"/>
              <a:t>en los sistemas </a:t>
            </a:r>
            <a:r>
              <a:rPr lang="es-MX" sz="900" baseline="0" dirty="0" smtClean="0"/>
              <a:t>supraespinales incluyen hiperexcitabilidad , cambios en la actividad sináptica y reorganización en el núcleo del tallo cerebral, el tálamo y la corteza cerebral asociados con la matriz del dolor (</a:t>
            </a:r>
            <a:r>
              <a:rPr lang="es-MX" sz="900" b="1" baseline="0" dirty="0" smtClean="0"/>
              <a:t>sensibilización central</a:t>
            </a:r>
            <a:r>
              <a:rPr lang="es-MX" sz="900" baseline="0" dirty="0" smtClean="0"/>
              <a:t>).</a:t>
            </a:r>
            <a:endParaRPr lang="es-MX" sz="900" dirty="0" smtClean="0"/>
          </a:p>
          <a:p>
            <a:pPr marL="173051" indent="-173051"/>
            <a:r>
              <a:rPr lang="es-MX" sz="900" b="1" dirty="0" smtClean="0"/>
              <a:t>Referencias</a:t>
            </a:r>
          </a:p>
          <a:p>
            <a:pPr defTabSz="922937">
              <a:spcAft>
                <a:spcPts val="303"/>
              </a:spcAft>
              <a:defRPr/>
            </a:pPr>
            <a:r>
              <a:rPr lang="fr-FR" sz="900" dirty="0" smtClean="0"/>
              <a:t>Attal N </a:t>
            </a:r>
            <a:r>
              <a:rPr lang="fr-FR" sz="900" i="1" dirty="0" smtClean="0"/>
              <a:t>et al. </a:t>
            </a:r>
            <a:r>
              <a:rPr lang="en-US" sz="900" dirty="0" smtClean="0"/>
              <a:t>EFNS guidelines on the pharmacological treatment of neuropathic pain: 2010 revision. </a:t>
            </a:r>
            <a:r>
              <a:rPr lang="nl-NL" sz="900" i="1" dirty="0" smtClean="0"/>
              <a:t>Eur J Neurol </a:t>
            </a:r>
            <a:r>
              <a:rPr lang="nl-NL" sz="900" dirty="0" smtClean="0"/>
              <a:t>2010; 17(9):1113-e88. </a:t>
            </a:r>
            <a:endParaRPr lang="fr-FR" sz="900" dirty="0" smtClean="0"/>
          </a:p>
          <a:p>
            <a:pPr defTabSz="922937">
              <a:spcAft>
                <a:spcPts val="303"/>
              </a:spcAft>
              <a:defRPr/>
            </a:pPr>
            <a:r>
              <a:rPr lang="en-US" sz="900" dirty="0" smtClean="0">
                <a:cs typeface="Arial" pitchFamily="34" charset="0"/>
              </a:rPr>
              <a:t>Beydoun A, Backonja MM</a:t>
            </a:r>
            <a:r>
              <a:rPr lang="en-US" sz="900" i="1" dirty="0" smtClean="0">
                <a:cs typeface="Arial" pitchFamily="34" charset="0"/>
              </a:rPr>
              <a:t>. </a:t>
            </a:r>
            <a:r>
              <a:rPr lang="en-CA" sz="900" dirty="0" smtClean="0">
                <a:cs typeface="Arial" pitchFamily="34" charset="0"/>
              </a:rPr>
              <a:t>Mechanistic stratification of antineuralgic agents. </a:t>
            </a:r>
            <a:r>
              <a:rPr lang="en-US" sz="900" i="1" dirty="0" smtClean="0">
                <a:cs typeface="Arial" pitchFamily="34" charset="0"/>
              </a:rPr>
              <a:t>J Pain Symptom Manage </a:t>
            </a:r>
            <a:r>
              <a:rPr lang="en-US" sz="900" dirty="0" smtClean="0">
                <a:cs typeface="Arial" pitchFamily="34" charset="0"/>
              </a:rPr>
              <a:t>2003; </a:t>
            </a:r>
            <a:br>
              <a:rPr lang="en-US" sz="900" dirty="0" smtClean="0">
                <a:cs typeface="Arial" pitchFamily="34" charset="0"/>
              </a:rPr>
            </a:br>
            <a:r>
              <a:rPr lang="en-US" sz="900" dirty="0" smtClean="0">
                <a:cs typeface="Arial" pitchFamily="34" charset="0"/>
              </a:rPr>
              <a:t>25(5 Suppl):S18-30.</a:t>
            </a:r>
          </a:p>
          <a:p>
            <a:pPr defTabSz="922937">
              <a:spcAft>
                <a:spcPts val="303"/>
              </a:spcAft>
              <a:defRPr/>
            </a:pPr>
            <a:r>
              <a:rPr lang="en-US" sz="900" dirty="0" smtClean="0">
                <a:cs typeface="Arial" pitchFamily="34" charset="0"/>
              </a:rPr>
              <a:t>Jarvis MF, Boyce-Rustay JM</a:t>
            </a:r>
            <a:r>
              <a:rPr lang="en-US" sz="900" i="1" dirty="0" smtClean="0">
                <a:cs typeface="Arial" pitchFamily="34" charset="0"/>
              </a:rPr>
              <a:t>. </a:t>
            </a:r>
            <a:r>
              <a:rPr lang="en-CA" sz="900" dirty="0" smtClean="0">
                <a:cs typeface="Arial" pitchFamily="34" charset="0"/>
              </a:rPr>
              <a:t>Neuropathic pain: models and mechanisms. </a:t>
            </a:r>
            <a:r>
              <a:rPr lang="fr-FR" sz="900" i="1" dirty="0" smtClean="0">
                <a:cs typeface="Arial" pitchFamily="34" charset="0"/>
              </a:rPr>
              <a:t>Curr Pharm Des </a:t>
            </a:r>
            <a:r>
              <a:rPr lang="fr-FR" sz="900" dirty="0" smtClean="0">
                <a:cs typeface="Arial" pitchFamily="34" charset="0"/>
              </a:rPr>
              <a:t>2009; 15(15):1711</a:t>
            </a:r>
            <a:r>
              <a:rPr lang="en-GB" sz="900" dirty="0" smtClean="0">
                <a:cs typeface="Arial" pitchFamily="34" charset="0"/>
              </a:rPr>
              <a:t>-</a:t>
            </a:r>
            <a:r>
              <a:rPr lang="fr-FR" sz="900" dirty="0" smtClean="0">
                <a:cs typeface="Arial" pitchFamily="34" charset="0"/>
              </a:rPr>
              <a:t>6.</a:t>
            </a:r>
            <a:endParaRPr lang="fr-FR" sz="900" dirty="0" smtClean="0"/>
          </a:p>
          <a:p>
            <a:pPr defTabSz="922937">
              <a:spcAft>
                <a:spcPts val="303"/>
              </a:spcAft>
              <a:defRPr/>
            </a:pPr>
            <a:r>
              <a:rPr lang="en-US" sz="900" dirty="0" smtClean="0">
                <a:cs typeface="Arial" pitchFamily="34" charset="0"/>
              </a:rPr>
              <a:t>Gilron I </a:t>
            </a:r>
            <a:r>
              <a:rPr lang="en-US" sz="900" i="1" dirty="0" smtClean="0">
                <a:cs typeface="Arial" pitchFamily="34" charset="0"/>
              </a:rPr>
              <a:t>et al. </a:t>
            </a:r>
            <a:r>
              <a:rPr lang="en-CA" sz="900" dirty="0" smtClean="0">
                <a:cs typeface="Arial" pitchFamily="34" charset="0"/>
              </a:rPr>
              <a:t>Neuropathic pain: a practical guide for the clinician. </a:t>
            </a:r>
            <a:r>
              <a:rPr lang="en-US" sz="900" i="1" dirty="0" smtClean="0">
                <a:cs typeface="Arial" pitchFamily="34" charset="0"/>
              </a:rPr>
              <a:t>CMAJ </a:t>
            </a:r>
            <a:r>
              <a:rPr lang="en-US" sz="900" dirty="0" smtClean="0">
                <a:cs typeface="Arial" pitchFamily="34" charset="0"/>
              </a:rPr>
              <a:t>2006; 175(3):265-75. </a:t>
            </a:r>
          </a:p>
          <a:p>
            <a:pPr defTabSz="922937">
              <a:spcAft>
                <a:spcPts val="303"/>
              </a:spcAft>
              <a:defRPr/>
            </a:pPr>
            <a:r>
              <a:rPr lang="fr-FR" sz="900" dirty="0" smtClean="0"/>
              <a:t>Moisset X, Bouhassira D. Brain imaging of neuropathic pain. </a:t>
            </a:r>
            <a:r>
              <a:rPr lang="fr-FR" sz="900" i="1" dirty="0" smtClean="0"/>
              <a:t>NeuroImage</a:t>
            </a:r>
            <a:r>
              <a:rPr lang="fr-FR" sz="900" dirty="0" smtClean="0"/>
              <a:t> 2007; 37(Suppl 1):S80-8.</a:t>
            </a:r>
          </a:p>
          <a:p>
            <a:pPr defTabSz="922937">
              <a:spcAft>
                <a:spcPts val="303"/>
              </a:spcAft>
              <a:defRPr/>
            </a:pPr>
            <a:r>
              <a:rPr lang="en-US" sz="900" dirty="0" smtClean="0">
                <a:cs typeface="Arial" pitchFamily="34" charset="0"/>
              </a:rPr>
              <a:t>Morlion B. </a:t>
            </a:r>
            <a:r>
              <a:rPr lang="en-CA" sz="900" dirty="0" smtClean="0">
                <a:cs typeface="Arial" pitchFamily="34" charset="0"/>
              </a:rPr>
              <a:t>Pharmacotherapy of low back pain: targeting nociceptive and neuropathic pain components. </a:t>
            </a:r>
            <a:br>
              <a:rPr lang="en-CA" sz="900" dirty="0" smtClean="0">
                <a:cs typeface="Arial" pitchFamily="34" charset="0"/>
              </a:rPr>
            </a:br>
            <a:r>
              <a:rPr lang="en-US" sz="900" i="1" dirty="0" smtClean="0">
                <a:cs typeface="Arial" pitchFamily="34" charset="0"/>
              </a:rPr>
              <a:t>Curr Med Res Opin</a:t>
            </a:r>
            <a:r>
              <a:rPr lang="en-US" sz="900" dirty="0" smtClean="0">
                <a:cs typeface="Arial" pitchFamily="34" charset="0"/>
              </a:rPr>
              <a:t> 2011; 27(1):11-33.</a:t>
            </a:r>
          </a:p>
          <a:p>
            <a:pPr defTabSz="922937">
              <a:spcAft>
                <a:spcPts val="303"/>
              </a:spcAft>
              <a:defRPr/>
            </a:pPr>
            <a:r>
              <a:rPr lang="fr-FR" sz="900" dirty="0" smtClean="0"/>
              <a:t>Scholz J, Woolf  CJ. Can we conquer pain? </a:t>
            </a:r>
            <a:r>
              <a:rPr lang="fr-FR" sz="900" i="1" dirty="0" smtClean="0"/>
              <a:t>Nat Neurosci</a:t>
            </a:r>
            <a:r>
              <a:rPr lang="fr-FR" sz="900" dirty="0" smtClean="0"/>
              <a:t> 2002; 5(Suppl):1062-7.</a:t>
            </a:r>
          </a:p>
          <a:p>
            <a:pPr defTabSz="922937">
              <a:spcAft>
                <a:spcPts val="303"/>
              </a:spcAft>
              <a:defRPr/>
            </a:pPr>
            <a:endParaRPr lang="fr-FR" sz="900" dirty="0"/>
          </a:p>
          <a:p>
            <a:pPr marL="173051" indent="-173051"/>
            <a:endParaRPr lang="en-US" sz="9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77226-8ACD-4981-AE4C-3A64E505359D}" type="slidenum">
              <a:rPr lang="en-US">
                <a:solidFill>
                  <a:prstClr val="black"/>
                </a:solidFill>
              </a:rPr>
              <a:pPr/>
              <a:t>46</a:t>
            </a:fld>
            <a:endParaRPr lang="en-US" dirty="0">
              <a:solidFill>
                <a:prstClr val="black"/>
              </a:solidFill>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685800" y="4415790"/>
            <a:ext cx="5486400" cy="4880610"/>
          </a:xfrm>
        </p:spPr>
        <p:txBody>
          <a:bodyPr>
            <a:noAutofit/>
          </a:bodyPr>
          <a:lstStyle/>
          <a:p>
            <a:pPr algn="just">
              <a:spcBef>
                <a:spcPct val="0"/>
              </a:spcBef>
            </a:pPr>
            <a:r>
              <a:rPr lang="es-MX" sz="1100" b="1" dirty="0" smtClean="0"/>
              <a:t>Notas del Conferencista</a:t>
            </a:r>
          </a:p>
          <a:p>
            <a:pPr>
              <a:spcBef>
                <a:spcPct val="0"/>
              </a:spcBef>
            </a:pPr>
            <a:r>
              <a:rPr lang="es-MX" sz="1100" dirty="0" smtClean="0"/>
              <a:t>Los ligandos α</a:t>
            </a:r>
            <a:r>
              <a:rPr lang="es-MX" sz="1100" baseline="-25000" dirty="0" smtClean="0"/>
              <a:t>2</a:t>
            </a:r>
            <a:r>
              <a:rPr lang="es-MX" sz="1100" dirty="0" smtClean="0"/>
              <a:t>δ (ej:  pregabalina) pueden ser útiles para el manejo de lumbalgia con un componente neuropático. Los estudios han mostrado un efecto sinergista entre pregabalina y un coxib en el sentido de que la combinación fue más efectiva para aliviar el dolor que cualquiera de los medicamentos usados independientemente en pacientes con lumbalgia crónica. La mayoría de los efectos adversos comunes de pregabalina son mareo y somnolencia. </a:t>
            </a:r>
          </a:p>
          <a:p>
            <a:pPr>
              <a:spcBef>
                <a:spcPct val="0"/>
              </a:spcBef>
            </a:pPr>
            <a:r>
              <a:rPr lang="es-MX" sz="1100" dirty="0" smtClean="0"/>
              <a:t>Pregabalina funciona uniéndose a la subunidad α</a:t>
            </a:r>
            <a:r>
              <a:rPr lang="es-MX" sz="1100" baseline="-25000" dirty="0" smtClean="0"/>
              <a:t>2</a:t>
            </a:r>
            <a:r>
              <a:rPr lang="es-MX" sz="1100" dirty="0" smtClean="0"/>
              <a:t>δ del canal de calcio, que es aumentada en dolor neuropático. La unión de pregabalin a la subunidad α</a:t>
            </a:r>
            <a:r>
              <a:rPr lang="es-MX" sz="1100" baseline="-25000" dirty="0" smtClean="0"/>
              <a:t>2</a:t>
            </a:r>
            <a:r>
              <a:rPr lang="es-MX" sz="1100" dirty="0" smtClean="0"/>
              <a:t>δ reduce la liberación del neurotransmisor y la sensibilización central. </a:t>
            </a:r>
          </a:p>
          <a:p>
            <a:pPr>
              <a:spcBef>
                <a:spcPct val="0"/>
              </a:spcBef>
            </a:pPr>
            <a:endParaRPr lang="es-MX" sz="1100" dirty="0" smtClean="0"/>
          </a:p>
          <a:p>
            <a:pPr>
              <a:spcBef>
                <a:spcPct val="0"/>
              </a:spcBef>
            </a:pPr>
            <a:r>
              <a:rPr lang="es-MX" sz="1100" b="1" dirty="0" smtClean="0">
                <a:ea typeface="MS PGothic" pitchFamily="34" charset="-128"/>
              </a:rPr>
              <a:t>Referencias</a:t>
            </a:r>
            <a:endParaRPr lang="es-MX" sz="1100" b="0" dirty="0" smtClean="0">
              <a:ea typeface="MS PGothic" pitchFamily="34" charset="-128"/>
            </a:endParaRPr>
          </a:p>
          <a:p>
            <a:pPr>
              <a:spcBef>
                <a:spcPct val="0"/>
              </a:spcBef>
            </a:pPr>
            <a:r>
              <a:rPr lang="en-CA" sz="1100" dirty="0" smtClean="0">
                <a:ea typeface="MS PGothic" pitchFamily="34" charset="-128"/>
              </a:rPr>
              <a:t>Attal N, Finnerup NB. Pharmacologic management of neuropathic pain. </a:t>
            </a:r>
            <a:r>
              <a:rPr lang="en-CA" sz="1100" i="1" dirty="0" smtClean="0">
                <a:ea typeface="MS PGothic" pitchFamily="34" charset="-128"/>
              </a:rPr>
              <a:t>Pain Clinical Updates </a:t>
            </a:r>
            <a:r>
              <a:rPr lang="en-CA" sz="1100" dirty="0" smtClean="0">
                <a:ea typeface="MS PGothic" pitchFamily="34" charset="-128"/>
              </a:rPr>
              <a:t>2010; 18(9):1-8.</a:t>
            </a:r>
          </a:p>
          <a:p>
            <a:pPr>
              <a:spcBef>
                <a:spcPct val="0"/>
              </a:spcBef>
              <a:defRPr/>
            </a:pPr>
            <a:r>
              <a:rPr lang="en-CA" sz="1100" dirty="0" smtClean="0">
                <a:ea typeface="MS PGothic" pitchFamily="34" charset="-128"/>
              </a:rPr>
              <a:t>Bauer CS </a:t>
            </a:r>
            <a:r>
              <a:rPr lang="en-CA" sz="1100" i="1" dirty="0" smtClean="0">
                <a:ea typeface="MS PGothic" pitchFamily="34" charset="-128"/>
              </a:rPr>
              <a:t>et al.</a:t>
            </a:r>
            <a:r>
              <a:rPr lang="en-CA" sz="1100" dirty="0" smtClean="0">
                <a:ea typeface="MS PGothic" pitchFamily="34" charset="-128"/>
              </a:rPr>
              <a:t> The increased trafficking of the calcium channel subunit alpha2delta-1 to presynaptic terminals in neuropathic pain is inhibited by the alpha2delta ligand pregabalin. </a:t>
            </a:r>
            <a:br>
              <a:rPr lang="en-CA" sz="1100" dirty="0" smtClean="0">
                <a:ea typeface="MS PGothic" pitchFamily="34" charset="-128"/>
              </a:rPr>
            </a:br>
            <a:r>
              <a:rPr lang="en-CA" sz="1100" i="1" dirty="0" smtClean="0">
                <a:ea typeface="MS PGothic" pitchFamily="34" charset="-128"/>
              </a:rPr>
              <a:t>J Neurosci</a:t>
            </a:r>
            <a:r>
              <a:rPr lang="en-CA" sz="1100" dirty="0" smtClean="0">
                <a:ea typeface="MS PGothic" pitchFamily="34" charset="-128"/>
              </a:rPr>
              <a:t> 2009; 29(7):4076-88. </a:t>
            </a:r>
          </a:p>
          <a:p>
            <a:pPr>
              <a:spcBef>
                <a:spcPct val="0"/>
              </a:spcBef>
              <a:defRPr/>
            </a:pPr>
            <a:r>
              <a:rPr lang="en-CA" sz="1100" dirty="0" smtClean="0"/>
              <a:t>Chou </a:t>
            </a:r>
            <a:r>
              <a:rPr lang="en-CA" sz="1100" i="1" dirty="0" smtClean="0"/>
              <a:t>R et al. </a:t>
            </a:r>
            <a:r>
              <a:rPr lang="en-CA" sz="1100" dirty="0" smtClean="0"/>
              <a:t>Medications for acute and chronic low back pain: a review of the evidence for an American Pain Society/American College of Physicians clinical practice guideline. </a:t>
            </a:r>
            <a:r>
              <a:rPr lang="en-CA" sz="1100" i="1" dirty="0" smtClean="0"/>
              <a:t>Ann Intern Med</a:t>
            </a:r>
            <a:r>
              <a:rPr lang="en-CA" sz="1100" dirty="0" smtClean="0"/>
              <a:t> 2007; 147(7):505-14.</a:t>
            </a:r>
          </a:p>
          <a:p>
            <a:pPr>
              <a:spcBef>
                <a:spcPct val="0"/>
              </a:spcBef>
              <a:defRPr/>
            </a:pPr>
            <a:r>
              <a:rPr lang="en-CA" sz="1100" dirty="0" smtClean="0"/>
              <a:t>Lee J </a:t>
            </a:r>
            <a:r>
              <a:rPr lang="en-CA" sz="1100" i="1" dirty="0" smtClean="0"/>
              <a:t>et al. </a:t>
            </a:r>
            <a:r>
              <a:rPr lang="en-CA" sz="1100" dirty="0" smtClean="0"/>
              <a:t>Low back and radicular pain: a pathway for care developed by the British Pain Society. </a:t>
            </a:r>
            <a:r>
              <a:rPr lang="en-CA" sz="1100" i="1" dirty="0" smtClean="0"/>
              <a:t>Br J Anaesth</a:t>
            </a:r>
            <a:r>
              <a:rPr lang="en-CA" sz="1100" dirty="0" smtClean="0"/>
              <a:t> 2013; 111(1):112-20.</a:t>
            </a:r>
          </a:p>
          <a:p>
            <a:pPr>
              <a:spcBef>
                <a:spcPct val="0"/>
              </a:spcBef>
              <a:defRPr/>
            </a:pPr>
            <a:r>
              <a:rPr lang="en-CA" sz="1100" dirty="0" smtClean="0"/>
              <a:t>Romanò CL </a:t>
            </a:r>
            <a:r>
              <a:rPr lang="en-CA" sz="1100" i="1" dirty="0" smtClean="0"/>
              <a:t>et al. </a:t>
            </a:r>
            <a:r>
              <a:rPr lang="en-CA" sz="1100" dirty="0" smtClean="0"/>
              <a:t>Pregabalin, celecoxib, and their combination for treatment of chronic </a:t>
            </a:r>
            <a:br>
              <a:rPr lang="en-CA" sz="1100" dirty="0" smtClean="0"/>
            </a:br>
            <a:r>
              <a:rPr lang="en-CA" sz="1100" dirty="0" smtClean="0"/>
              <a:t>low-back pain </a:t>
            </a:r>
            <a:r>
              <a:rPr lang="en-CA" sz="1100" i="1" dirty="0" smtClean="0"/>
              <a:t>J Orthop Traumatol </a:t>
            </a:r>
            <a:r>
              <a:rPr lang="en-CA" sz="1100" dirty="0" smtClean="0"/>
              <a:t>2009; 10(10):185-91.</a:t>
            </a:r>
            <a:endParaRPr lang="en-CA" sz="1100" dirty="0">
              <a:ea typeface="MS PGothic"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77226-8ACD-4981-AE4C-3A64E505359D}" type="slidenum">
              <a:rPr lang="en-US">
                <a:solidFill>
                  <a:prstClr val="black"/>
                </a:solidFill>
              </a:rPr>
              <a:pPr/>
              <a:t>47</a:t>
            </a:fld>
            <a:endParaRPr lang="en-US" dirty="0">
              <a:solidFill>
                <a:prstClr val="black"/>
              </a:solidFill>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685800" y="4428490"/>
            <a:ext cx="5486400" cy="4742805"/>
          </a:xfrm>
        </p:spPr>
        <p:txBody>
          <a:bodyPr>
            <a:noAutofit/>
          </a:bodyPr>
          <a:lstStyle/>
          <a:p>
            <a:pPr>
              <a:spcBef>
                <a:spcPct val="0"/>
              </a:spcBef>
            </a:pPr>
            <a:r>
              <a:rPr lang="es-MX" b="1" dirty="0" smtClean="0"/>
              <a:t>Notas del Conferencista</a:t>
            </a:r>
          </a:p>
          <a:p>
            <a:pPr>
              <a:spcBef>
                <a:spcPct val="0"/>
              </a:spcBef>
            </a:pPr>
            <a:r>
              <a:rPr lang="es-MX" dirty="0" smtClean="0"/>
              <a:t>Los antidepresivos puede usarse en combinación con otros tratamientos para manejar lumbalgia con un componente neuropático; sin embargo, los antidepresivos generalmente no son recomendados para el manejo de lumbalgia aguda no-específica.</a:t>
            </a:r>
          </a:p>
          <a:p>
            <a:pPr>
              <a:spcBef>
                <a:spcPct val="0"/>
              </a:spcBef>
            </a:pPr>
            <a:r>
              <a:rPr lang="es-MX" dirty="0" smtClean="0"/>
              <a:t>Los médicos deben conocer el potencial de efectos secundarios asociado con los antidepresivos. Los TCAs pueden causar trastornos cognitivos, confusión, trastornos al caminar y caídas. Los IRSNs están contraindicados en pacientes con disfunción hepática severa o hipertensión arterial inestable.</a:t>
            </a:r>
          </a:p>
          <a:p>
            <a:pPr>
              <a:spcBef>
                <a:spcPct val="0"/>
              </a:spcBef>
            </a:pPr>
            <a:r>
              <a:rPr lang="es-MX" dirty="0" smtClean="0"/>
              <a:t>Los antidepresivos modulan el dolor inhibiendo la recaptación de serotonina y norepinefrina aumentando la modulación descendente y reduciendo el dolor.</a:t>
            </a:r>
          </a:p>
          <a:p>
            <a:pPr>
              <a:spcBef>
                <a:spcPct val="0"/>
              </a:spcBef>
            </a:pPr>
            <a:endParaRPr lang="es-MX" dirty="0" smtClean="0"/>
          </a:p>
          <a:p>
            <a:pPr>
              <a:spcBef>
                <a:spcPct val="0"/>
              </a:spcBef>
            </a:pPr>
            <a:r>
              <a:rPr lang="es-MX" b="1" dirty="0" smtClean="0">
                <a:ea typeface="MS PGothic" pitchFamily="34" charset="-128"/>
              </a:rPr>
              <a:t>Referencias</a:t>
            </a:r>
            <a:endParaRPr lang="es-MX" b="0" dirty="0" smtClean="0">
              <a:ea typeface="MS PGothic" pitchFamily="34" charset="-128"/>
            </a:endParaRPr>
          </a:p>
          <a:p>
            <a:pPr>
              <a:spcBef>
                <a:spcPct val="0"/>
              </a:spcBef>
              <a:defRPr/>
            </a:pPr>
            <a:r>
              <a:rPr lang="en-CA" dirty="0" smtClean="0">
                <a:ea typeface="MS PGothic" pitchFamily="34" charset="-128"/>
              </a:rPr>
              <a:t>Attal N, Finnerup NB. Pharmacologic management of neuropathic pain. </a:t>
            </a:r>
            <a:r>
              <a:rPr lang="en-CA" i="1" dirty="0" smtClean="0">
                <a:ea typeface="MS PGothic" pitchFamily="34" charset="-128"/>
              </a:rPr>
              <a:t>Pain Clinical Updates </a:t>
            </a:r>
            <a:r>
              <a:rPr lang="en-CA" dirty="0" smtClean="0">
                <a:ea typeface="MS PGothic" pitchFamily="34" charset="-128"/>
              </a:rPr>
              <a:t>2010; 18(9):1-8.</a:t>
            </a:r>
          </a:p>
          <a:p>
            <a:pPr>
              <a:spcBef>
                <a:spcPct val="0"/>
              </a:spcBef>
              <a:defRPr/>
            </a:pPr>
            <a:r>
              <a:rPr lang="en-CA" dirty="0" smtClean="0"/>
              <a:t>Lee J </a:t>
            </a:r>
            <a:r>
              <a:rPr lang="en-CA" i="1" dirty="0" smtClean="0"/>
              <a:t>et al. </a:t>
            </a:r>
            <a:r>
              <a:rPr lang="en-CA" dirty="0" smtClean="0"/>
              <a:t>Low back and radicular pain: a pathway for care developed by the British Pain Society. </a:t>
            </a:r>
            <a:r>
              <a:rPr lang="en-CA" i="1" dirty="0" smtClean="0"/>
              <a:t>Br J Anaesth</a:t>
            </a:r>
            <a:r>
              <a:rPr lang="en-CA" dirty="0" smtClean="0"/>
              <a:t> 2013; 111(1):112-20.</a:t>
            </a:r>
          </a:p>
          <a:p>
            <a:pPr>
              <a:spcBef>
                <a:spcPct val="0"/>
              </a:spcBef>
              <a:defRPr/>
            </a:pPr>
            <a:r>
              <a:rPr lang="en-CA" dirty="0" smtClean="0"/>
              <a:t>Skljarevski V </a:t>
            </a:r>
            <a:r>
              <a:rPr lang="en-CA" i="1" dirty="0" smtClean="0"/>
              <a:t>et al. </a:t>
            </a:r>
            <a:r>
              <a:rPr lang="en-CA" dirty="0" smtClean="0"/>
              <a:t>A double-blind, randomized trial of duloxetine versus placebo in the management of chronic low back pain. </a:t>
            </a:r>
            <a:r>
              <a:rPr lang="en-CA" i="1" dirty="0" smtClean="0"/>
              <a:t>Eur J Neurol</a:t>
            </a:r>
            <a:r>
              <a:rPr lang="en-CA" dirty="0" smtClean="0"/>
              <a:t> 2009; 16(9):1041-8.</a:t>
            </a:r>
          </a:p>
          <a:p>
            <a:pPr>
              <a:spcBef>
                <a:spcPct val="0"/>
              </a:spcBef>
              <a:defRPr/>
            </a:pPr>
            <a:r>
              <a:rPr lang="en-CA" dirty="0" smtClean="0">
                <a:ea typeface="MS PGothic" pitchFamily="34" charset="-128"/>
              </a:rPr>
              <a:t>Verdu </a:t>
            </a:r>
            <a:r>
              <a:rPr lang="en-CA" i="1" dirty="0" smtClean="0">
                <a:ea typeface="MS PGothic" pitchFamily="34" charset="-128"/>
              </a:rPr>
              <a:t>B et al. </a:t>
            </a:r>
            <a:r>
              <a:rPr lang="en-CA" dirty="0" smtClean="0">
                <a:ea typeface="MS PGothic" pitchFamily="34" charset="-128"/>
              </a:rPr>
              <a:t>Antidepressants for the treatment of chronic pain. </a:t>
            </a:r>
            <a:r>
              <a:rPr lang="en-CA" i="1" dirty="0" smtClean="0">
                <a:ea typeface="MS PGothic" pitchFamily="34" charset="-128"/>
              </a:rPr>
              <a:t>Drugs</a:t>
            </a:r>
            <a:r>
              <a:rPr lang="en-CA" dirty="0" smtClean="0">
                <a:ea typeface="MS PGothic" pitchFamily="34" charset="-128"/>
              </a:rPr>
              <a:t> 2008; </a:t>
            </a:r>
            <a:br>
              <a:rPr lang="en-CA" dirty="0" smtClean="0">
                <a:ea typeface="MS PGothic" pitchFamily="34" charset="-128"/>
              </a:rPr>
            </a:br>
            <a:r>
              <a:rPr lang="en-CA" dirty="0" smtClean="0">
                <a:ea typeface="MS PGothic" pitchFamily="34" charset="-128"/>
              </a:rPr>
              <a:t>68(18):2611-32.</a:t>
            </a:r>
          </a:p>
          <a:p>
            <a:pPr algn="just">
              <a:spcBef>
                <a:spcPct val="0"/>
              </a:spcBef>
            </a:pPr>
            <a:endParaRPr lang="en-CA" b="1" dirty="0">
              <a:ea typeface="MS PGothic"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ED8420-ED77-4322-B88E-FA3DB185080B}" type="slidenum">
              <a:rPr lang="en-US">
                <a:solidFill>
                  <a:prstClr val="black"/>
                </a:solidFill>
              </a:rPr>
              <a:pPr/>
              <a:t>48</a:t>
            </a:fld>
            <a:endParaRPr lang="en-US" dirty="0">
              <a:solidFill>
                <a:prstClr val="black"/>
              </a:solidFill>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xfrm>
            <a:off x="685800" y="4415790"/>
            <a:ext cx="5486400" cy="4880610"/>
          </a:xfrm>
        </p:spPr>
        <p:txBody>
          <a:bodyPr>
            <a:noAutofit/>
          </a:bodyPr>
          <a:lstStyle/>
          <a:p>
            <a:pPr>
              <a:spcBef>
                <a:spcPct val="0"/>
              </a:spcBef>
              <a:spcAft>
                <a:spcPts val="300"/>
              </a:spcAft>
            </a:pPr>
            <a:r>
              <a:rPr lang="es-MX" sz="1050" b="1" dirty="0" smtClean="0"/>
              <a:t>Notas del Conferencista</a:t>
            </a:r>
          </a:p>
          <a:p>
            <a:pPr>
              <a:spcBef>
                <a:spcPct val="0"/>
              </a:spcBef>
              <a:spcAft>
                <a:spcPts val="300"/>
              </a:spcAft>
            </a:pPr>
            <a:r>
              <a:rPr lang="es-MX" sz="1050" dirty="0" smtClean="0">
                <a:ea typeface="MS PGothic" pitchFamily="34" charset="-128"/>
              </a:rPr>
              <a:t>Numerosas farmacoterapias </a:t>
            </a:r>
            <a:r>
              <a:rPr lang="es-MX" sz="1050" b="1" dirty="0" smtClean="0">
                <a:ea typeface="MS PGothic" pitchFamily="34" charset="-128"/>
              </a:rPr>
              <a:t>no son </a:t>
            </a:r>
            <a:r>
              <a:rPr lang="es-MX" sz="1050" dirty="0" smtClean="0">
                <a:ea typeface="MS PGothic" pitchFamily="34" charset="-128"/>
              </a:rPr>
              <a:t>recomendadas para el manejo de lumbalgia. </a:t>
            </a:r>
            <a:br>
              <a:rPr lang="es-MX" sz="1050" dirty="0" smtClean="0">
                <a:ea typeface="MS PGothic" pitchFamily="34" charset="-128"/>
              </a:rPr>
            </a:br>
            <a:r>
              <a:rPr lang="es-MX" sz="1050" dirty="0" smtClean="0">
                <a:ea typeface="MS PGothic" pitchFamily="34" charset="-128"/>
              </a:rPr>
              <a:t>Chou et al (2007) realizaron una revisión sistemática de la literatura sobre el tratamiento farmacológico de la lumbalgia y sólo encontraron 1 estudio que cumpliera los criterios de inclusión y que evaluara la eficacia de ASA. Los autores concluyeron que la evidencia es insuficiente como para soportar la recomendación del uso de ASA en el manejo de la lumbalgia. </a:t>
            </a:r>
          </a:p>
          <a:p>
            <a:pPr>
              <a:spcBef>
                <a:spcPct val="0"/>
              </a:spcBef>
              <a:spcAft>
                <a:spcPts val="300"/>
              </a:spcAft>
            </a:pPr>
            <a:r>
              <a:rPr lang="es-MX" sz="1050" dirty="0" smtClean="0">
                <a:ea typeface="MS PGothic" pitchFamily="34" charset="-128"/>
              </a:rPr>
              <a:t>Las benzodiacepinas no han mostrado ser efectivas en el manejo de  lumbalgia y conllevan el riesgo de abuso, adicción y tolerabilidad pobre.</a:t>
            </a:r>
          </a:p>
          <a:p>
            <a:pPr>
              <a:spcBef>
                <a:spcPct val="0"/>
              </a:spcBef>
              <a:spcAft>
                <a:spcPts val="300"/>
              </a:spcAft>
            </a:pPr>
            <a:r>
              <a:rPr lang="es-MX" sz="1050" dirty="0" smtClean="0">
                <a:ea typeface="MS PGothic" pitchFamily="34" charset="-128"/>
              </a:rPr>
              <a:t>Ni los corticosteroides parenterales ni los sistémicos son recomendados porque han mostrado no ser más efectivos que el placebo en el manejo de lumbalgia.</a:t>
            </a:r>
          </a:p>
          <a:p>
            <a:pPr>
              <a:spcBef>
                <a:spcPct val="0"/>
              </a:spcBef>
              <a:spcAft>
                <a:spcPts val="300"/>
              </a:spcAft>
            </a:pPr>
            <a:endParaRPr lang="es-MX" sz="1050" dirty="0" smtClean="0">
              <a:ea typeface="MS PGothic" pitchFamily="34" charset="-128"/>
            </a:endParaRPr>
          </a:p>
          <a:p>
            <a:pPr>
              <a:spcBef>
                <a:spcPct val="0"/>
              </a:spcBef>
              <a:spcAft>
                <a:spcPts val="300"/>
              </a:spcAft>
            </a:pPr>
            <a:r>
              <a:rPr lang="es-MX" sz="1050" b="1" dirty="0" smtClean="0">
                <a:ea typeface="MS PGothic" pitchFamily="34" charset="-128"/>
              </a:rPr>
              <a:t>Referencias</a:t>
            </a:r>
            <a:endParaRPr lang="es-MX" sz="1050" b="0" dirty="0" smtClean="0">
              <a:ea typeface="MS PGothic" pitchFamily="34" charset="-128"/>
            </a:endParaRPr>
          </a:p>
          <a:p>
            <a:pPr>
              <a:spcBef>
                <a:spcPct val="0"/>
              </a:spcBef>
              <a:spcAft>
                <a:spcPts val="300"/>
              </a:spcAft>
            </a:pPr>
            <a:r>
              <a:rPr lang="en-CA" sz="1050" dirty="0" smtClean="0">
                <a:ea typeface="MS PGothic" pitchFamily="34" charset="-128"/>
              </a:rPr>
              <a:t>Arbus L </a:t>
            </a:r>
            <a:r>
              <a:rPr lang="en-CA" sz="1050" i="1" dirty="0" smtClean="0">
                <a:ea typeface="MS PGothic" pitchFamily="34" charset="-128"/>
              </a:rPr>
              <a:t>et al. </a:t>
            </a:r>
            <a:r>
              <a:rPr lang="en-CA" sz="1050" dirty="0" smtClean="0">
                <a:ea typeface="MS PGothic" pitchFamily="34" charset="-128"/>
              </a:rPr>
              <a:t>Activity of tetrazepam in low back pain. </a:t>
            </a:r>
            <a:r>
              <a:rPr lang="en-CA" sz="1050" i="1" dirty="0" smtClean="0">
                <a:ea typeface="MS PGothic" pitchFamily="34" charset="-128"/>
              </a:rPr>
              <a:t>Clin Trials J</a:t>
            </a:r>
            <a:r>
              <a:rPr lang="en-CA" sz="1050" dirty="0" smtClean="0">
                <a:ea typeface="MS PGothic" pitchFamily="34" charset="-128"/>
              </a:rPr>
              <a:t> 1990; 27:58-67.</a:t>
            </a:r>
          </a:p>
          <a:p>
            <a:pPr>
              <a:spcBef>
                <a:spcPct val="0"/>
              </a:spcBef>
              <a:spcAft>
                <a:spcPts val="300"/>
              </a:spcAft>
              <a:defRPr/>
            </a:pPr>
            <a:r>
              <a:rPr lang="en-CA" sz="1050" dirty="0" smtClean="0"/>
              <a:t>Chou </a:t>
            </a:r>
            <a:r>
              <a:rPr lang="en-CA" sz="1050" i="1" dirty="0" smtClean="0"/>
              <a:t>R et al. </a:t>
            </a:r>
            <a:r>
              <a:rPr lang="en-CA" sz="1050" dirty="0" smtClean="0"/>
              <a:t>Medications for acute and chronic low back pain: a review of the evidence for an American Pain Society/American College of Physicians clinical practice guideline. </a:t>
            </a:r>
            <a:r>
              <a:rPr lang="en-CA" sz="1050" i="1" dirty="0" smtClean="0"/>
              <a:t>Ann Intern Med</a:t>
            </a:r>
            <a:r>
              <a:rPr lang="en-CA" sz="1050" dirty="0" smtClean="0"/>
              <a:t> 2007; 147(7):505-14.</a:t>
            </a:r>
          </a:p>
          <a:p>
            <a:pPr>
              <a:spcBef>
                <a:spcPct val="0"/>
              </a:spcBef>
              <a:spcAft>
                <a:spcPts val="300"/>
              </a:spcAft>
              <a:defRPr/>
            </a:pPr>
            <a:r>
              <a:rPr lang="en-CA" sz="1050" dirty="0" smtClean="0"/>
              <a:t>Derry S, Loke YK. Risk of gastrointestinal haemorrhage with long term use of aspirin: </a:t>
            </a:r>
            <a:br>
              <a:rPr lang="en-CA" sz="1050" dirty="0" smtClean="0"/>
            </a:br>
            <a:r>
              <a:rPr lang="en-CA" sz="1050" dirty="0" smtClean="0"/>
              <a:t>meta-analysis. </a:t>
            </a:r>
            <a:r>
              <a:rPr lang="en-CA" sz="1050" i="1" dirty="0" smtClean="0"/>
              <a:t>BMJ</a:t>
            </a:r>
            <a:r>
              <a:rPr lang="en-CA" sz="1050" dirty="0" smtClean="0"/>
              <a:t> 2000; 321(7270):1183-7.</a:t>
            </a:r>
          </a:p>
          <a:p>
            <a:pPr>
              <a:spcBef>
                <a:spcPct val="0"/>
              </a:spcBef>
              <a:spcAft>
                <a:spcPts val="300"/>
              </a:spcAft>
              <a:defRPr/>
            </a:pPr>
            <a:r>
              <a:rPr lang="en-CA" sz="1050" dirty="0" smtClean="0"/>
              <a:t>Evans DP </a:t>
            </a:r>
            <a:r>
              <a:rPr lang="en-CA" sz="1050" i="1" dirty="0" smtClean="0"/>
              <a:t>et al. </a:t>
            </a:r>
            <a:r>
              <a:rPr lang="en-CA" sz="1050" dirty="0" smtClean="0"/>
              <a:t>Medicines of choice in low back pain. </a:t>
            </a:r>
            <a:r>
              <a:rPr lang="en-CA" sz="1050" i="1" dirty="0" smtClean="0"/>
              <a:t>Curr Med Res Opin </a:t>
            </a:r>
            <a:r>
              <a:rPr lang="en-CA" sz="1050" dirty="0" smtClean="0"/>
              <a:t>1980; 6(8):540-7.</a:t>
            </a:r>
          </a:p>
          <a:p>
            <a:pPr>
              <a:spcBef>
                <a:spcPct val="0"/>
              </a:spcBef>
              <a:spcAft>
                <a:spcPts val="300"/>
              </a:spcAft>
              <a:defRPr/>
            </a:pPr>
            <a:r>
              <a:rPr lang="en-CA" sz="1050" dirty="0" smtClean="0"/>
              <a:t>Finckh A </a:t>
            </a:r>
            <a:r>
              <a:rPr lang="en-CA" sz="1050" i="1" dirty="0" smtClean="0"/>
              <a:t>et al. </a:t>
            </a:r>
            <a:r>
              <a:rPr lang="en-CA" sz="1050" dirty="0" smtClean="0"/>
              <a:t>Short-term efficacy of intravenous pulse glucocorticoids in acute discogenic sciatica. A randomized controlled trial. </a:t>
            </a:r>
            <a:r>
              <a:rPr lang="en-CA" sz="1050" i="1" dirty="0" smtClean="0"/>
              <a:t>Spine (Phila Pa 1976) </a:t>
            </a:r>
            <a:r>
              <a:rPr lang="en-CA" sz="1050" dirty="0" smtClean="0"/>
              <a:t>2006; 31(4):377-81.</a:t>
            </a:r>
          </a:p>
          <a:p>
            <a:pPr>
              <a:spcBef>
                <a:spcPct val="0"/>
              </a:spcBef>
              <a:spcAft>
                <a:spcPts val="300"/>
              </a:spcAft>
              <a:defRPr/>
            </a:pPr>
            <a:r>
              <a:rPr lang="en-CA" sz="1050" spc="-10" dirty="0" smtClean="0"/>
              <a:t>Friedman BW </a:t>
            </a:r>
            <a:r>
              <a:rPr lang="en-CA" sz="1050" i="1" spc="-10" dirty="0" smtClean="0"/>
              <a:t>et al. </a:t>
            </a:r>
            <a:r>
              <a:rPr lang="en-CA" sz="1050" spc="-10" dirty="0" smtClean="0"/>
              <a:t>Parenteral</a:t>
            </a:r>
            <a:r>
              <a:rPr lang="en-CA" sz="1050" i="1" spc="-10" dirty="0" smtClean="0"/>
              <a:t> </a:t>
            </a:r>
            <a:r>
              <a:rPr lang="en-CA" sz="1050" spc="-10" dirty="0" smtClean="0"/>
              <a:t>corticosteroids for Emergency Department patients with non-radicular low back pain. </a:t>
            </a:r>
            <a:r>
              <a:rPr lang="en-CA" sz="1050" i="1" spc="-10" dirty="0" smtClean="0"/>
              <a:t>J Emerg Med</a:t>
            </a:r>
            <a:r>
              <a:rPr lang="en-CA" sz="1050" spc="-10" dirty="0" smtClean="0"/>
              <a:t> 2006; 31(4):365-70.</a:t>
            </a:r>
          </a:p>
          <a:p>
            <a:pPr>
              <a:spcBef>
                <a:spcPct val="0"/>
              </a:spcBef>
              <a:spcAft>
                <a:spcPts val="300"/>
              </a:spcAft>
              <a:defRPr/>
            </a:pPr>
            <a:r>
              <a:rPr lang="en-CA" sz="1050" dirty="0" smtClean="0"/>
              <a:t>Haimovic IC, Beresford HR. Dexamethasone is not superior to placebo for treating lumbosacral radicular pain. </a:t>
            </a:r>
            <a:r>
              <a:rPr lang="en-CA" sz="1050" i="1" dirty="0" smtClean="0"/>
              <a:t>Neurology</a:t>
            </a:r>
            <a:r>
              <a:rPr lang="en-CA" sz="1050" dirty="0" smtClean="0"/>
              <a:t> 1986; 36(12):1593-4.</a:t>
            </a:r>
          </a:p>
          <a:p>
            <a:pPr>
              <a:spcBef>
                <a:spcPct val="0"/>
              </a:spcBef>
              <a:spcAft>
                <a:spcPts val="300"/>
              </a:spcAft>
              <a:defRPr/>
            </a:pPr>
            <a:r>
              <a:rPr lang="en-CA" sz="1050" spc="-10" dirty="0" smtClean="0"/>
              <a:t>Medina Santillán </a:t>
            </a:r>
            <a:r>
              <a:rPr lang="en-CA" sz="1050" i="1" spc="-10" dirty="0" smtClean="0"/>
              <a:t>R et al. </a:t>
            </a:r>
            <a:r>
              <a:rPr lang="en-CA" sz="1050" spc="-10" dirty="0" smtClean="0"/>
              <a:t>Dexamethasone alone versus dexamethasone plus complex B vitamins in the therapy of low back pain. </a:t>
            </a:r>
            <a:r>
              <a:rPr lang="en-CA" sz="1050" i="1" spc="-10" dirty="0" smtClean="0"/>
              <a:t>Proc West Pharmacol Soc </a:t>
            </a:r>
            <a:r>
              <a:rPr lang="en-CA" sz="1050" spc="-10" dirty="0" smtClean="0"/>
              <a:t>2000; 43:69-70.</a:t>
            </a:r>
          </a:p>
          <a:p>
            <a:pPr>
              <a:spcBef>
                <a:spcPct val="0"/>
              </a:spcBef>
              <a:spcAft>
                <a:spcPts val="300"/>
              </a:spcAft>
              <a:defRPr/>
            </a:pPr>
            <a:endParaRPr lang="en-CA" sz="1050" dirty="0" smtClean="0"/>
          </a:p>
          <a:p>
            <a:pPr>
              <a:spcBef>
                <a:spcPct val="0"/>
              </a:spcBef>
              <a:spcAft>
                <a:spcPts val="300"/>
              </a:spcAft>
              <a:defRPr/>
            </a:pPr>
            <a:endParaRPr lang="en-CA" sz="1050" dirty="0" smtClean="0"/>
          </a:p>
          <a:p>
            <a:pPr>
              <a:spcBef>
                <a:spcPct val="0"/>
              </a:spcBef>
              <a:spcAft>
                <a:spcPts val="300"/>
              </a:spcAft>
              <a:defRPr/>
            </a:pPr>
            <a:endParaRPr lang="en-CA" sz="1050" dirty="0" smtClean="0"/>
          </a:p>
          <a:p>
            <a:pPr>
              <a:spcBef>
                <a:spcPct val="0"/>
              </a:spcBef>
              <a:spcAft>
                <a:spcPts val="300"/>
              </a:spcAft>
              <a:defRPr/>
            </a:pPr>
            <a:endParaRPr lang="en-CA" sz="1050" dirty="0" smtClean="0"/>
          </a:p>
          <a:p>
            <a:pPr>
              <a:spcBef>
                <a:spcPct val="0"/>
              </a:spcBef>
              <a:spcAft>
                <a:spcPts val="300"/>
              </a:spcAft>
              <a:defRPr/>
            </a:pPr>
            <a:endParaRPr lang="en-CA" sz="1050" dirty="0" smtClean="0"/>
          </a:p>
          <a:p>
            <a:pPr>
              <a:spcBef>
                <a:spcPct val="0"/>
              </a:spcBef>
              <a:spcAft>
                <a:spcPts val="300"/>
              </a:spcAft>
            </a:pPr>
            <a:endParaRPr lang="en-CA" sz="1050" b="1" dirty="0" smtClean="0">
              <a:ea typeface="MS PGothic" pitchFamily="34" charset="-128"/>
            </a:endParaRPr>
          </a:p>
          <a:p>
            <a:pPr marL="0" marR="0" indent="0" algn="l" defTabSz="914400" rtl="0" eaLnBrk="1" fontAlgn="auto" latinLnBrk="0" hangingPunct="1">
              <a:spcBef>
                <a:spcPct val="0"/>
              </a:spcBef>
              <a:spcAft>
                <a:spcPts val="300"/>
              </a:spcAft>
              <a:buClrTx/>
              <a:buSzTx/>
              <a:buFontTx/>
              <a:buNone/>
              <a:tabLst/>
              <a:defRPr/>
            </a:pPr>
            <a:endParaRPr lang="en-CA" sz="1050" b="0" dirty="0" smtClean="0"/>
          </a:p>
          <a:p>
            <a:pPr marL="0" marR="0" indent="0" algn="l" defTabSz="914400" rtl="0" eaLnBrk="1" fontAlgn="auto" latinLnBrk="0" hangingPunct="1">
              <a:spcBef>
                <a:spcPct val="0"/>
              </a:spcBef>
              <a:spcAft>
                <a:spcPts val="300"/>
              </a:spcAft>
              <a:buClrTx/>
              <a:buSzTx/>
              <a:buFontTx/>
              <a:buNone/>
              <a:tabLst/>
              <a:defRPr/>
            </a:pPr>
            <a:endParaRPr lang="en-CA" sz="1050" b="0" dirty="0" smtClean="0"/>
          </a:p>
          <a:p>
            <a:pPr marL="0" marR="0" indent="0" algn="l" defTabSz="914400" rtl="0" eaLnBrk="1" fontAlgn="auto" latinLnBrk="0" hangingPunct="1">
              <a:spcBef>
                <a:spcPct val="0"/>
              </a:spcBef>
              <a:spcAft>
                <a:spcPts val="300"/>
              </a:spcAft>
              <a:buClrTx/>
              <a:buSzTx/>
              <a:buFontTx/>
              <a:buNone/>
              <a:tabLst/>
              <a:defRPr/>
            </a:pPr>
            <a:endParaRPr lang="en-CA" sz="1050" b="0" dirty="0" smtClean="0"/>
          </a:p>
          <a:p>
            <a:pPr marL="0" marR="0" indent="0" algn="l" defTabSz="914400" rtl="0" eaLnBrk="1" fontAlgn="auto" latinLnBrk="0" hangingPunct="1">
              <a:spcBef>
                <a:spcPct val="0"/>
              </a:spcBef>
              <a:spcAft>
                <a:spcPts val="300"/>
              </a:spcAft>
              <a:buClrTx/>
              <a:buSzTx/>
              <a:buFontTx/>
              <a:buNone/>
              <a:tabLst/>
              <a:defRPr/>
            </a:pPr>
            <a:endParaRPr lang="en-CA" sz="1050" b="0" dirty="0" smtClean="0"/>
          </a:p>
          <a:p>
            <a:pPr marL="0" marR="0" indent="0" algn="l" defTabSz="914400" rtl="0" eaLnBrk="1" fontAlgn="auto" latinLnBrk="0" hangingPunct="1">
              <a:spcBef>
                <a:spcPct val="0"/>
              </a:spcBef>
              <a:spcAft>
                <a:spcPts val="300"/>
              </a:spcAft>
              <a:buClrTx/>
              <a:buSzTx/>
              <a:buFontTx/>
              <a:buNone/>
              <a:tabLst/>
              <a:defRPr/>
            </a:pPr>
            <a:endParaRPr lang="en-CA" sz="1050" b="0" dirty="0" smtClean="0"/>
          </a:p>
          <a:p>
            <a:pPr>
              <a:spcBef>
                <a:spcPct val="0"/>
              </a:spcBef>
              <a:spcAft>
                <a:spcPts val="300"/>
              </a:spcAft>
            </a:pPr>
            <a:endParaRPr lang="en-CA" sz="1050" b="1" dirty="0">
              <a:ea typeface="MS PGothic"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428491"/>
            <a:ext cx="5486400" cy="4660918"/>
          </a:xfrm>
        </p:spPr>
        <p:txBody>
          <a:bodyPr>
            <a:noAutofit/>
          </a:bodyPr>
          <a:lstStyle/>
          <a:p>
            <a:pPr>
              <a:lnSpc>
                <a:spcPct val="90000"/>
              </a:lnSpc>
              <a:spcAft>
                <a:spcPts val="300"/>
              </a:spcAft>
            </a:pPr>
            <a:r>
              <a:rPr lang="es-MX" sz="1100" b="1" dirty="0" smtClean="0"/>
              <a:t>Notas del Conferencista</a:t>
            </a:r>
          </a:p>
          <a:p>
            <a:pPr>
              <a:lnSpc>
                <a:spcPct val="90000"/>
              </a:lnSpc>
              <a:spcAft>
                <a:spcPts val="300"/>
              </a:spcAft>
            </a:pPr>
            <a:r>
              <a:rPr lang="es-MX" sz="1100" dirty="0" smtClean="0"/>
              <a:t>Esta slide describe las recomendaciones para el manejo de lumbalgia aguda de acuerdo con el  nivel de evidencia. </a:t>
            </a:r>
          </a:p>
          <a:p>
            <a:pPr>
              <a:lnSpc>
                <a:spcPct val="90000"/>
              </a:lnSpc>
              <a:spcAft>
                <a:spcPts val="300"/>
              </a:spcAft>
            </a:pPr>
            <a:r>
              <a:rPr lang="es-MX" sz="1100" b="1" dirty="0" smtClean="0"/>
              <a:t>Nivel A Recomendaciones (Evidencia Consistente):</a:t>
            </a:r>
          </a:p>
          <a:p>
            <a:pPr marL="171450" indent="-171450">
              <a:lnSpc>
                <a:spcPct val="90000"/>
              </a:lnSpc>
              <a:spcAft>
                <a:spcPts val="300"/>
              </a:spcAft>
              <a:buFont typeface="Arial" pitchFamily="34" charset="0"/>
              <a:buChar char="•"/>
            </a:pPr>
            <a:r>
              <a:rPr lang="es-MX" sz="1100" dirty="0" smtClean="0"/>
              <a:t>el reposo en cama no es útil para lumbalgia aguda no-específica y no se recomienda</a:t>
            </a:r>
          </a:p>
          <a:p>
            <a:pPr marL="171450" indent="-171450">
              <a:lnSpc>
                <a:spcPct val="90000"/>
              </a:lnSpc>
              <a:spcAft>
                <a:spcPts val="300"/>
              </a:spcAft>
              <a:buFont typeface="Arial" pitchFamily="34" charset="0"/>
              <a:buChar char="•"/>
            </a:pPr>
            <a:r>
              <a:rPr lang="es-MX" sz="1100" dirty="0" smtClean="0"/>
              <a:t>AINEne/coxibs, Acetaminofén y Relajantes Musculares son tratamientos efectivos para  </a:t>
            </a:r>
            <a:br>
              <a:rPr lang="es-MX" sz="1100" dirty="0" smtClean="0"/>
            </a:br>
            <a:r>
              <a:rPr lang="es-MX" sz="1100" dirty="0" smtClean="0"/>
              <a:t>lumbalgia aguda no-específica</a:t>
            </a:r>
          </a:p>
          <a:p>
            <a:pPr>
              <a:lnSpc>
                <a:spcPct val="90000"/>
              </a:lnSpc>
              <a:spcAft>
                <a:spcPts val="300"/>
              </a:spcAft>
            </a:pPr>
            <a:r>
              <a:rPr lang="es-MX" sz="1100" b="1" dirty="0" smtClean="0"/>
              <a:t>Nivel B Recomendaciones (Evidencia Inconsistente):</a:t>
            </a:r>
          </a:p>
          <a:p>
            <a:pPr marL="171450" indent="-171450">
              <a:lnSpc>
                <a:spcPct val="90000"/>
              </a:lnSpc>
              <a:spcAft>
                <a:spcPts val="300"/>
              </a:spcAft>
              <a:buFont typeface="Arial" pitchFamily="34" charset="0"/>
              <a:buChar char="•"/>
            </a:pPr>
            <a:r>
              <a:rPr lang="es-MX" sz="1100" dirty="0" smtClean="0"/>
              <a:t>La educación del paciente es benéfica. Se debe sugerir a los pacientes estar activos, evitar movimientos exagerados y volver a la actividad normal tan pronto como sea posible. Los médicos deben discutir con sus pacientes la naturaleza generalmente benigna de la lumbalgia aguda.</a:t>
            </a:r>
          </a:p>
          <a:p>
            <a:pPr marL="171450" indent="-171450">
              <a:lnSpc>
                <a:spcPct val="90000"/>
              </a:lnSpc>
              <a:spcAft>
                <a:spcPts val="300"/>
              </a:spcAft>
              <a:buFont typeface="Arial" pitchFamily="34" charset="0"/>
              <a:buChar char="•"/>
            </a:pPr>
            <a:r>
              <a:rPr lang="es-MX" sz="1100" dirty="0" smtClean="0"/>
              <a:t>La estabilización de la columna puede reducir el riesgo de recurrencia y la necesidad de servicios de salud</a:t>
            </a:r>
          </a:p>
          <a:p>
            <a:pPr marL="171450" indent="-171450">
              <a:lnSpc>
                <a:spcPct val="90000"/>
              </a:lnSpc>
              <a:spcAft>
                <a:spcPts val="300"/>
              </a:spcAft>
              <a:buFont typeface="Arial" pitchFamily="34" charset="0"/>
              <a:buChar char="•"/>
            </a:pPr>
            <a:r>
              <a:rPr lang="es-MX" sz="1100" dirty="0" smtClean="0"/>
              <a:t>La manipulación de la columna y las técnicas quiroprácticas no son más benéficas que los tratamientos establecidos y su adición no mejora los resultados.</a:t>
            </a:r>
          </a:p>
          <a:p>
            <a:pPr>
              <a:lnSpc>
                <a:spcPct val="90000"/>
              </a:lnSpc>
              <a:spcAft>
                <a:spcPts val="300"/>
              </a:spcAft>
            </a:pPr>
            <a:r>
              <a:rPr lang="es-MX" sz="1100" b="1" dirty="0" smtClean="0"/>
              <a:t>Nivel C Recomendaciones (consenso):</a:t>
            </a:r>
          </a:p>
          <a:p>
            <a:pPr marL="171450" indent="-171450">
              <a:lnSpc>
                <a:spcPct val="90000"/>
              </a:lnSpc>
              <a:spcAft>
                <a:spcPts val="300"/>
              </a:spcAft>
              <a:buFont typeface="Arial" pitchFamily="34" charset="0"/>
              <a:buChar char="•"/>
            </a:pPr>
            <a:r>
              <a:rPr lang="es-MX" sz="1100" dirty="0" smtClean="0"/>
              <a:t>Las señales de alarma son comunes en pacientes con lumbalgia aguda y no necesariamente indican una patología seria. Los médicos deben usar un enfoque clínico integral (completo) al evaluar las señales de alarma para descartar causas graves subyacentes de lumbalgia aguda.</a:t>
            </a:r>
          </a:p>
          <a:p>
            <a:pPr marL="171450" indent="-171450">
              <a:lnSpc>
                <a:spcPct val="90000"/>
              </a:lnSpc>
              <a:spcAft>
                <a:spcPts val="300"/>
              </a:spcAft>
              <a:buFont typeface="Arial" pitchFamily="34" charset="0"/>
              <a:buChar char="•"/>
            </a:pPr>
            <a:r>
              <a:rPr lang="es-MX" sz="1100" dirty="0" smtClean="0"/>
              <a:t>Sin hallazgos que sugieran patología grave, los estudios de imágenes no están indicados en pacientes con lumbalgia aguda</a:t>
            </a:r>
          </a:p>
          <a:p>
            <a:pPr marL="171450" indent="-171450">
              <a:lnSpc>
                <a:spcPct val="90000"/>
              </a:lnSpc>
              <a:spcAft>
                <a:spcPts val="300"/>
              </a:spcAft>
              <a:buFont typeface="Arial" pitchFamily="34" charset="0"/>
              <a:buChar char="•"/>
            </a:pPr>
            <a:endParaRPr lang="en-CA" sz="1100" dirty="0" smtClean="0"/>
          </a:p>
          <a:p>
            <a:pPr>
              <a:lnSpc>
                <a:spcPct val="90000"/>
              </a:lnSpc>
              <a:spcAft>
                <a:spcPts val="300"/>
              </a:spcAft>
            </a:pPr>
            <a:r>
              <a:rPr lang="en-CA" sz="1100" b="1" dirty="0" smtClean="0"/>
              <a:t>Referencia</a:t>
            </a:r>
          </a:p>
          <a:p>
            <a:pPr>
              <a:lnSpc>
                <a:spcPct val="90000"/>
              </a:lnSpc>
              <a:spcAft>
                <a:spcPts val="300"/>
              </a:spcAft>
            </a:pPr>
            <a:r>
              <a:rPr lang="en-CA" sz="1100" dirty="0" smtClean="0"/>
              <a:t>Casazza BA. Diagnosis and treatment of acute low back pain. </a:t>
            </a:r>
            <a:r>
              <a:rPr lang="en-CA" sz="1100" i="1" dirty="0" smtClean="0"/>
              <a:t>Am Fam Physician</a:t>
            </a:r>
            <a:r>
              <a:rPr lang="en-CA" sz="1100" dirty="0" smtClean="0"/>
              <a:t> 2012; 85(4):343-50.</a:t>
            </a:r>
          </a:p>
          <a:p>
            <a:pPr>
              <a:lnSpc>
                <a:spcPct val="90000"/>
              </a:lnSpc>
              <a:spcAft>
                <a:spcPts val="300"/>
              </a:spcAft>
            </a:pPr>
            <a:endParaRPr lang="en-CA" sz="1100"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49</a:t>
            </a:fld>
            <a:endParaRPr lang="es-MX" dirty="0">
              <a:solidFill>
                <a:prstClr val="black"/>
              </a:solidFill>
            </a:endParaRPr>
          </a:p>
        </p:txBody>
      </p:sp>
      <p:sp>
        <p:nvSpPr>
          <p:cNvPr id="7" name="Slide Image Placeholder 6"/>
          <p:cNvSpPr>
            <a:spLocks noGrp="1" noRot="1" noChangeAspect="1"/>
          </p:cNvSpPr>
          <p:nvPr>
            <p:ph type="sldImg"/>
          </p:nvPr>
        </p:nvSpPr>
        <p:spPr/>
      </p:sp>
    </p:spTree>
    <p:extLst>
      <p:ext uri="{BB962C8B-B14F-4D97-AF65-F5344CB8AC3E}">
        <p14:creationId xmlns="" xmlns:p14="http://schemas.microsoft.com/office/powerpoint/2010/main" val="3411006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7034" y="4270075"/>
            <a:ext cx="5965166" cy="5133232"/>
          </a:xfrm>
        </p:spPr>
        <p:txBody>
          <a:bodyPr>
            <a:noAutofit/>
          </a:bodyPr>
          <a:lstStyle/>
          <a:p>
            <a:pPr>
              <a:lnSpc>
                <a:spcPct val="120000"/>
              </a:lnSpc>
            </a:pPr>
            <a:r>
              <a:rPr lang="es-MX" sz="1050" b="1" dirty="0" smtClean="0"/>
              <a:t>Notas del Conferencista</a:t>
            </a:r>
          </a:p>
          <a:p>
            <a:pPr>
              <a:lnSpc>
                <a:spcPct val="120000"/>
              </a:lnSpc>
            </a:pPr>
            <a:r>
              <a:rPr lang="es-MX" sz="1050" dirty="0" smtClean="0"/>
              <a:t>Lumbalgia se define como dolor e incomodidad localizadas debajo del margen costal y sobre los pliegues inferiores de los glúteos, con o sin dolor referido a las piernas. </a:t>
            </a:r>
          </a:p>
          <a:p>
            <a:pPr>
              <a:lnSpc>
                <a:spcPct val="120000"/>
              </a:lnSpc>
            </a:pPr>
            <a:r>
              <a:rPr lang="es-MX" sz="1050" baseline="0" dirty="0" smtClean="0"/>
              <a:t>El dolor agudo se distingue del dolor crónico en que el dolor agudo es una respuesta a una lesión o evento específico y generalmente es auto-limitado, resolviéndose en menos de 3</a:t>
            </a:r>
            <a:r>
              <a:rPr lang="es-MX" sz="1050" dirty="0" smtClean="0"/>
              <a:t> meses. El dolor crónico, por otro lado, es dolor que continúa después del tiempo que tarda en sanar el tejido normal (más de 3 meses). Aunque el término “dolor subagudo” no es aceptado en la nomenclatura del dolor por la Asociación Internacional para el Estudio del Dolor (IASP, por sus siglas en inglés), el dolor subagudo es generalmente considerado como dolor que dura 6 a 12 12 semanas. Se estima que cerca del 10% de los pacientes con dolor subagudo desarrollarán dolor crónico. </a:t>
            </a:r>
            <a:endParaRPr lang="es-MX" sz="1050" baseline="0" dirty="0" smtClean="0"/>
          </a:p>
          <a:p>
            <a:pPr>
              <a:lnSpc>
                <a:spcPct val="120000"/>
              </a:lnSpc>
            </a:pPr>
            <a:r>
              <a:rPr lang="es-MX" sz="1050" b="1" dirty="0" smtClean="0"/>
              <a:t>Referencias</a:t>
            </a:r>
          </a:p>
          <a:p>
            <a:pPr marL="142875" indent="-142875">
              <a:lnSpc>
                <a:spcPct val="120000"/>
              </a:lnSpc>
              <a:buFont typeface="+mj-lt"/>
              <a:buAutoNum type="arabicPeriod"/>
            </a:pPr>
            <a:r>
              <a:rPr lang="en-US" sz="1050" dirty="0" smtClean="0"/>
              <a:t>Airaksinen O </a:t>
            </a:r>
            <a:r>
              <a:rPr lang="en-US" sz="1050" i="1" dirty="0" smtClean="0"/>
              <a:t>et al. </a:t>
            </a:r>
            <a:r>
              <a:rPr lang="en-US" sz="1050" dirty="0" smtClean="0"/>
              <a:t>European guidelines for the management of chronic nonspecific low back pain. </a:t>
            </a:r>
            <a:r>
              <a:rPr lang="en-US" sz="1050" i="1" dirty="0" smtClean="0"/>
              <a:t>Eur Spine J</a:t>
            </a:r>
            <a:r>
              <a:rPr lang="en-US" sz="1050" dirty="0" smtClean="0"/>
              <a:t> 2006; 15(Suppl 2):S192-300.</a:t>
            </a:r>
          </a:p>
          <a:p>
            <a:pPr marL="142875" indent="-142875">
              <a:lnSpc>
                <a:spcPct val="120000"/>
              </a:lnSpc>
              <a:buFont typeface="+mj-lt"/>
              <a:buAutoNum type="arabicPeriod"/>
            </a:pPr>
            <a:r>
              <a:rPr lang="en-CA" sz="1050" dirty="0" smtClean="0"/>
              <a:t>International Association for the Study of Pain. </a:t>
            </a:r>
            <a:r>
              <a:rPr lang="en-CA" sz="1050" i="1" dirty="0" smtClean="0"/>
              <a:t>Unrelieved Pain Is a Major Global Healthcare Problem. </a:t>
            </a:r>
            <a:r>
              <a:rPr lang="en-CA" sz="1050" dirty="0" smtClean="0"/>
              <a:t>Available at: http://www.iasp-pain.org/AM/Template.cfm?Section=Press_Release&amp;Template=/CM/ContentDisplay.cfm&amp;ContentID=2908. Accessed: July 22, 2013.</a:t>
            </a:r>
          </a:p>
          <a:p>
            <a:pPr marL="142875" indent="-142875">
              <a:lnSpc>
                <a:spcPct val="120000"/>
              </a:lnSpc>
              <a:buFont typeface="+mj-lt"/>
              <a:buAutoNum type="arabicPeriod"/>
            </a:pPr>
            <a:r>
              <a:rPr lang="en-CA" sz="1050" dirty="0" smtClean="0"/>
              <a:t>National Pain Summit Initiative. </a:t>
            </a:r>
            <a:r>
              <a:rPr lang="en-CA" sz="1050" i="1" dirty="0" smtClean="0"/>
              <a:t>National Pain Strategy: Pain Management for All Australians. </a:t>
            </a:r>
            <a:r>
              <a:rPr lang="en-CA" sz="1050" dirty="0" smtClean="0"/>
              <a:t>Available at:  http://www.iasp-pain.org/PainSummit/Australia_2010PainStrategy.pdf. </a:t>
            </a:r>
            <a:br>
              <a:rPr lang="en-CA" sz="1050" dirty="0" smtClean="0"/>
            </a:br>
            <a:r>
              <a:rPr lang="en-CA" sz="1050" dirty="0" smtClean="0"/>
              <a:t>Accessed: July 22, 2013.</a:t>
            </a:r>
          </a:p>
          <a:p>
            <a:pPr>
              <a:lnSpc>
                <a:spcPct val="110000"/>
              </a:lnSpc>
              <a:spcBef>
                <a:spcPts val="600"/>
              </a:spcBef>
            </a:pPr>
            <a:endParaRPr lang="en-US" sz="1050" dirty="0" smtClean="0"/>
          </a:p>
          <a:p>
            <a:pPr>
              <a:lnSpc>
                <a:spcPct val="110000"/>
              </a:lnSpc>
              <a:spcBef>
                <a:spcPts val="600"/>
              </a:spcBef>
            </a:pPr>
            <a:endParaRPr lang="en-US" sz="1050" dirty="0"/>
          </a:p>
        </p:txBody>
      </p:sp>
      <p:sp>
        <p:nvSpPr>
          <p:cNvPr id="4" name="Slide Number Placeholder 3"/>
          <p:cNvSpPr>
            <a:spLocks noGrp="1"/>
          </p:cNvSpPr>
          <p:nvPr>
            <p:ph type="sldNum" sz="quarter" idx="10"/>
          </p:nvPr>
        </p:nvSpPr>
        <p:spPr/>
        <p:txBody>
          <a:bodyPr/>
          <a:lstStyle/>
          <a:p>
            <a:fld id="{26EE3837-FAC3-4AF5-AFC9-0F67F9E94C5D}" type="slidenum">
              <a:rPr lang="es-VE" smtClean="0">
                <a:solidFill>
                  <a:prstClr val="black"/>
                </a:solidFill>
              </a:rPr>
              <a:pPr/>
              <a:t>5</a:t>
            </a:fld>
            <a:endParaRPr lang="es-VE" dirty="0">
              <a:solidFill>
                <a:prstClr val="black"/>
              </a:solidFill>
            </a:endParaRPr>
          </a:p>
        </p:txBody>
      </p:sp>
    </p:spTree>
    <p:extLst>
      <p:ext uri="{BB962C8B-B14F-4D97-AF65-F5344CB8AC3E}">
        <p14:creationId xmlns="" xmlns:p14="http://schemas.microsoft.com/office/powerpoint/2010/main" val="5408782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spc="-10" dirty="0" smtClean="0"/>
              <a:t>Esta slide resume las recomendaciones clave para el manejo de lumbalgia. La lumbalgia aguda no-específica en ausencia de señales de alarma puede ser manejada con acetaminofén, AINEne y coxibs. En pacientes &gt;45 años de edad, se debe co-prescribir un PPI con AINEne/coxibs para reducir el riesgo de efectos adversos gastrointestinales. Los opioides débiles y los relajantes musculares también pueden ayudar a manejar la lumbalgia aguda no-específica. En casos de lumbalgia aguda no-específica con dolor radicular, se debe considerar la adición de ligandos α</a:t>
            </a:r>
            <a:r>
              <a:rPr lang="es-MX" spc="-10" baseline="-25000" dirty="0" smtClean="0"/>
              <a:t>2</a:t>
            </a:r>
            <a:r>
              <a:rPr lang="es-MX" spc="-10" dirty="0" smtClean="0"/>
              <a:t>δ o TCAs.</a:t>
            </a:r>
          </a:p>
          <a:p>
            <a:pPr>
              <a:spcAft>
                <a:spcPts val="600"/>
              </a:spcAft>
            </a:pPr>
            <a:r>
              <a:rPr lang="es-MX" dirty="0" smtClean="0"/>
              <a:t>Los pacientes con lumbalgia crónica no-específica deben ser referidos a un especialista. Estos pacientes requieren manejo farmacológico complejo; los fármacos pueden incluir opioides y medicamentos para dolor neuropático. La terapia cognitiva conductual y las estrategias intervencionistas para dolor también son consideradas. Como una opción final la cirugía puede ser considerada para algunos pacientes.</a:t>
            </a:r>
          </a:p>
          <a:p>
            <a:pPr>
              <a:spcAft>
                <a:spcPts val="600"/>
              </a:spcAft>
            </a:pPr>
            <a:endParaRPr lang="en-CA" dirty="0" smtClean="0"/>
          </a:p>
          <a:p>
            <a:pPr>
              <a:spcAft>
                <a:spcPts val="600"/>
              </a:spcAft>
            </a:pPr>
            <a:r>
              <a:rPr lang="en-CA" dirty="0" smtClean="0"/>
              <a:t> </a:t>
            </a:r>
            <a:r>
              <a:rPr lang="en-CA" b="1" dirty="0" smtClean="0"/>
              <a:t>Referencia</a:t>
            </a:r>
            <a:endParaRPr lang="en-CA" b="0" dirty="0" smtClean="0"/>
          </a:p>
          <a:p>
            <a:pPr>
              <a:spcAft>
                <a:spcPts val="0"/>
              </a:spcAft>
              <a:defRPr/>
            </a:pPr>
            <a:r>
              <a:rPr lang="en-CA" dirty="0" smtClean="0"/>
              <a:t>Lee J </a:t>
            </a:r>
            <a:r>
              <a:rPr lang="en-CA" i="1" dirty="0" smtClean="0"/>
              <a:t>et al. </a:t>
            </a:r>
            <a:r>
              <a:rPr lang="en-CA" dirty="0" smtClean="0"/>
              <a:t>Low back and radicular pain: a pathway for care developed by the British Pain Society. </a:t>
            </a:r>
            <a:r>
              <a:rPr lang="en-CA" i="1" dirty="0" smtClean="0"/>
              <a:t>Br J Anaesth</a:t>
            </a:r>
            <a:r>
              <a:rPr lang="en-CA" dirty="0" smtClean="0"/>
              <a:t> 2013; 111(1):112-20.</a:t>
            </a:r>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50</a:t>
            </a:fld>
            <a:endParaRPr lang="es-MX" dirty="0">
              <a:solidFill>
                <a:prstClr val="black"/>
              </a:solidFill>
            </a:endParaRPr>
          </a:p>
        </p:txBody>
      </p:sp>
    </p:spTree>
    <p:extLst>
      <p:ext uri="{BB962C8B-B14F-4D97-AF65-F5344CB8AC3E}">
        <p14:creationId xmlns="" xmlns:p14="http://schemas.microsoft.com/office/powerpoint/2010/main" val="16390037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s-MX" b="1" dirty="0" smtClean="0"/>
              <a:t>Notas del Conferencista</a:t>
            </a:r>
          </a:p>
          <a:p>
            <a:pPr>
              <a:spcBef>
                <a:spcPts val="0"/>
              </a:spcBef>
              <a:spcAft>
                <a:spcPts val="600"/>
              </a:spcAft>
            </a:pPr>
            <a:r>
              <a:rPr lang="es-MX" dirty="0" smtClean="0"/>
              <a:t>Esta slide puede ser usada para resumir los puntos principales de esta presentación. </a:t>
            </a:r>
          </a:p>
          <a:p>
            <a:pPr>
              <a:spcBef>
                <a:spcPts val="0"/>
              </a:spcBef>
              <a:spcAft>
                <a:spcPts val="600"/>
              </a:spcAft>
            </a:pPr>
            <a:r>
              <a:rPr lang="es-MX" dirty="0" smtClean="0"/>
              <a:t>Los Mensajes Clave</a:t>
            </a:r>
            <a:r>
              <a:rPr lang="es-MX" baseline="0" dirty="0" smtClean="0"/>
              <a:t> continúan en la</a:t>
            </a:r>
            <a:r>
              <a:rPr lang="es-MX" dirty="0" smtClean="0"/>
              <a:t> siguiente slide</a:t>
            </a:r>
            <a:r>
              <a:rPr lang="es-MX" baseline="0" dirty="0" smtClean="0"/>
              <a:t>.</a:t>
            </a:r>
            <a:endParaRPr lang="es-MX" dirty="0" smtClean="0"/>
          </a:p>
          <a:p>
            <a:pPr>
              <a:spcBef>
                <a:spcPts val="0"/>
              </a:spcBef>
              <a:spcAft>
                <a:spcPts val="600"/>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51</a:t>
            </a:fld>
            <a:endParaRPr lang="es-MX" dirty="0"/>
          </a:p>
        </p:txBody>
      </p:sp>
    </p:spTree>
    <p:extLst>
      <p:ext uri="{BB962C8B-B14F-4D97-AF65-F5344CB8AC3E}">
        <p14:creationId xmlns="" xmlns:p14="http://schemas.microsoft.com/office/powerpoint/2010/main" val="13199744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s-MX" b="1" dirty="0" smtClean="0"/>
              <a:t>Notas del Conferencista</a:t>
            </a:r>
          </a:p>
          <a:p>
            <a:pPr>
              <a:spcBef>
                <a:spcPts val="0"/>
              </a:spcBef>
              <a:spcAft>
                <a:spcPts val="600"/>
              </a:spcAft>
            </a:pPr>
            <a:r>
              <a:rPr lang="es-MX" dirty="0" smtClean="0"/>
              <a:t>Esta slide puede usarse para resumir los puntos principales de esta presentación.</a:t>
            </a:r>
          </a:p>
          <a:p>
            <a:pPr>
              <a:spcBef>
                <a:spcPts val="0"/>
              </a:spcBef>
              <a:spcAft>
                <a:spcPts val="600"/>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52</a:t>
            </a:fld>
            <a:endParaRPr lang="es-MX" dirty="0"/>
          </a:p>
        </p:txBody>
      </p:sp>
    </p:spTree>
    <p:extLst>
      <p:ext uri="{BB962C8B-B14F-4D97-AF65-F5344CB8AC3E}">
        <p14:creationId xmlns="" xmlns:p14="http://schemas.microsoft.com/office/powerpoint/2010/main" val="1319974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spcAft>
                <a:spcPts val="600"/>
              </a:spcAft>
            </a:pPr>
            <a:r>
              <a:rPr lang="es-MX" sz="1100" b="1" dirty="0" smtClean="0"/>
              <a:t>Notas del Conferencista</a:t>
            </a:r>
          </a:p>
          <a:p>
            <a:pPr>
              <a:spcBef>
                <a:spcPts val="0"/>
              </a:spcBef>
              <a:spcAft>
                <a:spcPts val="600"/>
              </a:spcAft>
            </a:pPr>
            <a:r>
              <a:rPr lang="es-MX" sz="1100" dirty="0" smtClean="0"/>
              <a:t>Haz la pregunta que aparece en la slide a los participantes para estimular la discusión.</a:t>
            </a:r>
          </a:p>
          <a:p>
            <a:pPr>
              <a:spcBef>
                <a:spcPts val="0"/>
              </a:spcBef>
              <a:spcAft>
                <a:spcPts val="600"/>
              </a:spcAft>
            </a:pPr>
            <a:endParaRPr lang="es-MX" sz="1100"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6</a:t>
            </a:fld>
            <a:endParaRPr lang="es-MX" dirty="0"/>
          </a:p>
        </p:txBody>
      </p:sp>
    </p:spTree>
    <p:extLst>
      <p:ext uri="{BB962C8B-B14F-4D97-AF65-F5344CB8AC3E}">
        <p14:creationId xmlns="" xmlns:p14="http://schemas.microsoft.com/office/powerpoint/2010/main" val="1062218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89"/>
            <a:ext cx="5486400" cy="5014813"/>
          </a:xfrm>
        </p:spPr>
        <p:txBody>
          <a:bodyPr>
            <a:noAutofit/>
          </a:bodyPr>
          <a:lstStyle/>
          <a:p>
            <a:pPr>
              <a:spcAft>
                <a:spcPts val="600"/>
              </a:spcAft>
            </a:pPr>
            <a:r>
              <a:rPr lang="es-MX" b="1" dirty="0" smtClean="0"/>
              <a:t>Notas del Conferencista</a:t>
            </a:r>
          </a:p>
          <a:p>
            <a:pPr>
              <a:lnSpc>
                <a:spcPct val="90000"/>
              </a:lnSpc>
            </a:pPr>
            <a:r>
              <a:rPr lang="es-MX" dirty="0" smtClean="0"/>
              <a:t>La incidencia de lumbalgia es más alta en la tercera década y es uno de los problemas de salud más comunes. Considerando que más del 80% de los adultos experimentarán lumbalgia en algún momento de sus vidas, no es sorpresa que la lumbalgia sea la causa número uno de discapacidad laboral y la segunda razón más común (después de la enfermedad respiratoria) de consultas al médico.  Los estudios han mostrado que la e la prevalencia general aumenta con la edad hasta los 60 a 65 años, después de la cual la prevalencia se reduce gradualmente. La prevalencia de lumbalgia no difiere entre mujeres y hombres. </a:t>
            </a:r>
          </a:p>
          <a:p>
            <a:pPr>
              <a:lnSpc>
                <a:spcPct val="90000"/>
              </a:lnSpc>
              <a:spcAft>
                <a:spcPts val="600"/>
              </a:spcAft>
            </a:pPr>
            <a:endParaRPr lang="es-MX" b="1" dirty="0" smtClean="0"/>
          </a:p>
          <a:p>
            <a:pPr>
              <a:lnSpc>
                <a:spcPct val="90000"/>
              </a:lnSpc>
              <a:spcAft>
                <a:spcPts val="600"/>
              </a:spcAft>
            </a:pPr>
            <a:r>
              <a:rPr lang="es-MX" b="1" dirty="0" smtClean="0"/>
              <a:t>Referencias</a:t>
            </a:r>
          </a:p>
          <a:p>
            <a:pPr>
              <a:lnSpc>
                <a:spcPct val="90000"/>
              </a:lnSpc>
            </a:pPr>
            <a:r>
              <a:rPr lang="en-CA" dirty="0" smtClean="0"/>
              <a:t>Bassols A </a:t>
            </a:r>
            <a:r>
              <a:rPr lang="en-CA" i="1" dirty="0" smtClean="0"/>
              <a:t>et al. </a:t>
            </a:r>
            <a:r>
              <a:rPr lang="en-CA" dirty="0" smtClean="0"/>
              <a:t>Back pain in the general population of Catalonia (Spain). Prevalence, characteristics and therapeutic behavior. </a:t>
            </a:r>
            <a:r>
              <a:rPr lang="en-CA" i="1" dirty="0" smtClean="0"/>
              <a:t>Gac Sanit </a:t>
            </a:r>
            <a:r>
              <a:rPr lang="en-CA" dirty="0" smtClean="0"/>
              <a:t>2003; 17(2):97-107.</a:t>
            </a:r>
          </a:p>
          <a:p>
            <a:pPr>
              <a:lnSpc>
                <a:spcPct val="90000"/>
              </a:lnSpc>
            </a:pPr>
            <a:r>
              <a:rPr lang="en-CA" dirty="0" smtClean="0"/>
              <a:t>Hart LG </a:t>
            </a:r>
            <a:r>
              <a:rPr lang="en-CA" i="1" dirty="0" smtClean="0"/>
              <a:t>et al. </a:t>
            </a:r>
            <a:r>
              <a:rPr lang="en-CA" dirty="0" smtClean="0"/>
              <a:t>Physician office visits for low back pain. Frequency, clinical evaluation, and treatment patterns from a U.S. national survey. </a:t>
            </a:r>
            <a:r>
              <a:rPr lang="en-CA" i="1" dirty="0" smtClean="0"/>
              <a:t>Spine (Phila Pa 1976)</a:t>
            </a:r>
            <a:r>
              <a:rPr lang="en-CA" dirty="0" smtClean="0"/>
              <a:t> 1995; 20(1):11-9.</a:t>
            </a:r>
          </a:p>
          <a:p>
            <a:pPr>
              <a:lnSpc>
                <a:spcPct val="90000"/>
              </a:lnSpc>
            </a:pPr>
            <a:r>
              <a:rPr lang="en-CA" dirty="0" smtClean="0"/>
              <a:t>Hoy D </a:t>
            </a:r>
            <a:r>
              <a:rPr lang="en-CA" i="1" dirty="0" smtClean="0"/>
              <a:t>et al. </a:t>
            </a:r>
            <a:r>
              <a:rPr lang="en-CA" dirty="0" smtClean="0"/>
              <a:t>The epidemiology of low back pain. </a:t>
            </a:r>
            <a:r>
              <a:rPr lang="en-CA" i="1" dirty="0" smtClean="0"/>
              <a:t>Best Pract Res Clin Rheumatol</a:t>
            </a:r>
            <a:r>
              <a:rPr lang="en-CA" dirty="0" smtClean="0"/>
              <a:t> 2010; 24(6):769-81.</a:t>
            </a:r>
          </a:p>
          <a:p>
            <a:pPr>
              <a:lnSpc>
                <a:spcPct val="90000"/>
              </a:lnSpc>
            </a:pPr>
            <a:r>
              <a:rPr lang="en-CA" dirty="0" smtClean="0"/>
              <a:t>National Institutes of Health. </a:t>
            </a:r>
            <a:r>
              <a:rPr lang="en-CA" i="1" dirty="0" smtClean="0"/>
              <a:t>Low Back Pain Fact Sheet. </a:t>
            </a:r>
            <a:br>
              <a:rPr lang="en-CA" i="1" dirty="0" smtClean="0"/>
            </a:br>
            <a:r>
              <a:rPr lang="en-CA" dirty="0" smtClean="0"/>
              <a:t>Available at: http://www.ninds.nih.gov/disorders/backpain/detail_backpain.htm. Accessed: July 22, 2013.</a:t>
            </a:r>
          </a:p>
          <a:p>
            <a:pPr>
              <a:lnSpc>
                <a:spcPct val="90000"/>
              </a:lnSpc>
            </a:pPr>
            <a:r>
              <a:rPr lang="en-CA" dirty="0" smtClean="0"/>
              <a:t>Walker BF. The prevalence of low back pain: a systematic review of the literature from 1966 to 1998.</a:t>
            </a:r>
            <a:r>
              <a:rPr lang="en-CA" i="1" dirty="0" smtClean="0"/>
              <a:t> J Spinal Disord </a:t>
            </a:r>
            <a:r>
              <a:rPr lang="en-CA" dirty="0" smtClean="0"/>
              <a:t>2000; 13(3):205-17.</a:t>
            </a:r>
          </a:p>
          <a:p>
            <a:pPr>
              <a:spcAft>
                <a:spcPts val="600"/>
              </a:spcAft>
            </a:pPr>
            <a:endParaRPr lang="en-CA" dirty="0"/>
          </a:p>
          <a:p>
            <a:pPr>
              <a:spcAft>
                <a:spcPts val="600"/>
              </a:spcAft>
            </a:pPr>
            <a:endParaRPr lang="en-CA" dirty="0" smtClean="0"/>
          </a:p>
          <a:p>
            <a:pPr>
              <a:spcAft>
                <a:spcPts val="600"/>
              </a:spcAft>
            </a:pPr>
            <a:endParaRPr lang="en-CA"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7</a:t>
            </a:fld>
            <a:endParaRPr lang="es-MX" dirty="0">
              <a:solidFill>
                <a:prstClr val="black"/>
              </a:solidFill>
            </a:endParaRPr>
          </a:p>
        </p:txBody>
      </p:sp>
    </p:spTree>
    <p:extLst>
      <p:ext uri="{BB962C8B-B14F-4D97-AF65-F5344CB8AC3E}">
        <p14:creationId xmlns="" xmlns:p14="http://schemas.microsoft.com/office/powerpoint/2010/main" val="164989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7950" y="4260850"/>
            <a:ext cx="6597650" cy="4855854"/>
          </a:xfrm>
        </p:spPr>
        <p:txBody>
          <a:bodyPr>
            <a:noAutofit/>
          </a:bodyPr>
          <a:lstStyle/>
          <a:p>
            <a:pPr>
              <a:lnSpc>
                <a:spcPct val="90000"/>
              </a:lnSpc>
              <a:spcAft>
                <a:spcPts val="600"/>
              </a:spcAft>
            </a:pPr>
            <a:r>
              <a:rPr lang="es-MX" b="1" dirty="0" smtClean="0"/>
              <a:t>Notas del Conferencista</a:t>
            </a:r>
          </a:p>
          <a:p>
            <a:pPr>
              <a:lnSpc>
                <a:spcPct val="90000"/>
              </a:lnSpc>
            </a:pPr>
            <a:r>
              <a:rPr lang="es-MX" dirty="0" smtClean="0"/>
              <a:t>Hoy </a:t>
            </a:r>
            <a:r>
              <a:rPr lang="es-MX" i="0" dirty="0" smtClean="0"/>
              <a:t>et al</a:t>
            </a:r>
            <a:r>
              <a:rPr lang="es-MX" dirty="0" smtClean="0"/>
              <a:t> (2012) realizaron una revisión sistemática de la prevalencia global de lumbalgia para analizar  la influencia que la definición del caso, el periodo de prevalencia y otras variables tienen sobre la prevalencia. Revisaron 165 estudios en la población general de 54 países publicados entre 1980 y 2009. Los resultados mostraron que la lumbalgia es un problema mayor en todo el mundo, con la mayor prevalencia entre mujeres y personas de 40–80 años. Después del ajuste para la variación metodológica, el promedio ± error estándar estimado de prevalencia en el punto de medición fue de 11.9 ± 2.0% y la prevalencia estimada a 1-mes fue de 23.2 ± 2.9%. </a:t>
            </a:r>
          </a:p>
          <a:p>
            <a:pPr>
              <a:lnSpc>
                <a:spcPct val="90000"/>
              </a:lnSpc>
              <a:spcAft>
                <a:spcPts val="600"/>
              </a:spcAft>
            </a:pPr>
            <a:r>
              <a:rPr lang="es-MX" spc="-20" dirty="0" smtClean="0"/>
              <a:t>Los periodos de prevalencia fueron punto (n = 243), 1 mes (n = 145), 1 año (n = 271), y toda la vida (n = 133). La prevalencia difirió considerablemente de acuerdo con el periodo de prevalencia (F = 29.15, </a:t>
            </a:r>
            <a:br>
              <a:rPr lang="es-MX" spc="-20" dirty="0" smtClean="0"/>
            </a:br>
            <a:r>
              <a:rPr lang="es-MX" i="1" spc="-20" dirty="0" smtClean="0"/>
              <a:t>p </a:t>
            </a:r>
            <a:r>
              <a:rPr lang="es-MX" spc="-20" dirty="0" smtClean="0"/>
              <a:t>&lt;0.001). La prevalencia en el punto promedio (18.3%) fue significativamente menor que la prevalencia al 1-mes (30.8%) (T = -9.8, </a:t>
            </a:r>
            <a:r>
              <a:rPr lang="es-MX" i="1" spc="-20" dirty="0" smtClean="0"/>
              <a:t>p </a:t>
            </a:r>
            <a:r>
              <a:rPr lang="es-MX" spc="-20" dirty="0" smtClean="0"/>
              <a:t>&lt;0.001) y la prevalencia a 1-mes fue significativamente menor que la prevalencia al 1-año (38.0%) (T = -4.0, </a:t>
            </a:r>
            <a:r>
              <a:rPr lang="es-MX" i="1" spc="-20" dirty="0" smtClean="0"/>
              <a:t>p </a:t>
            </a:r>
            <a:r>
              <a:rPr lang="es-MX" spc="-20" dirty="0" smtClean="0"/>
              <a:t>&lt;0.001). La prevalencia al 1 año y la prevalencia durante toda la vida (38.9%) no difirieron considerablemente. En el análisis de regresión la prevalencia de punto fue significativamente menor que la de 1-mes, 1-año y durante toda la vida.</a:t>
            </a:r>
          </a:p>
          <a:p>
            <a:pPr>
              <a:lnSpc>
                <a:spcPct val="90000"/>
              </a:lnSpc>
              <a:spcAft>
                <a:spcPts val="600"/>
              </a:spcAft>
            </a:pPr>
            <a:r>
              <a:rPr lang="es-MX" spc="-10" dirty="0" smtClean="0"/>
              <a:t>Los resultados indicaron que la lumbalgia sigue siendo un problema muy común a nivel global y que la cifra absoluta de personas con lumbalgia tenderá a aumentar sustancialmente en las décadas siguientes conforme la población envejezca. </a:t>
            </a:r>
          </a:p>
          <a:p>
            <a:pPr>
              <a:lnSpc>
                <a:spcPct val="90000"/>
              </a:lnSpc>
              <a:spcAft>
                <a:spcPts val="600"/>
              </a:spcAft>
            </a:pPr>
            <a:endParaRPr lang="es-MX" b="1" dirty="0" smtClean="0"/>
          </a:p>
          <a:p>
            <a:pPr>
              <a:lnSpc>
                <a:spcPct val="90000"/>
              </a:lnSpc>
              <a:spcAft>
                <a:spcPts val="600"/>
              </a:spcAft>
            </a:pPr>
            <a:r>
              <a:rPr lang="es-MX" b="1" dirty="0" smtClean="0"/>
              <a:t>Referencia</a:t>
            </a:r>
          </a:p>
          <a:p>
            <a:pPr>
              <a:lnSpc>
                <a:spcPct val="90000"/>
              </a:lnSpc>
              <a:spcAft>
                <a:spcPts val="600"/>
              </a:spcAft>
            </a:pPr>
            <a:r>
              <a:rPr lang="en-CA" spc="-10" dirty="0" smtClean="0"/>
              <a:t>Hoy D </a:t>
            </a:r>
            <a:r>
              <a:rPr lang="en-CA" i="1" spc="-10" dirty="0" smtClean="0"/>
              <a:t>et al. </a:t>
            </a:r>
            <a:r>
              <a:rPr lang="en-CA" spc="-10" dirty="0" smtClean="0"/>
              <a:t>A </a:t>
            </a:r>
            <a:r>
              <a:rPr lang="en-CA" spc="-10" dirty="0"/>
              <a:t>systematic review of the global </a:t>
            </a:r>
            <a:r>
              <a:rPr lang="en-CA" spc="-10" dirty="0" smtClean="0"/>
              <a:t>prevalence of lumbalgia. </a:t>
            </a:r>
            <a:br>
              <a:rPr lang="en-CA" spc="-10" dirty="0" smtClean="0"/>
            </a:br>
            <a:r>
              <a:rPr lang="en-CA" i="1" spc="-10" dirty="0" smtClean="0"/>
              <a:t>Arthritis Rheum </a:t>
            </a:r>
            <a:r>
              <a:rPr lang="en-CA" spc="-10" dirty="0" smtClean="0"/>
              <a:t>2012; 64(6):2028-37</a:t>
            </a:r>
            <a:r>
              <a:rPr lang="en-CA" spc="-10" dirty="0"/>
              <a:t>. </a:t>
            </a:r>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8</a:t>
            </a:fld>
            <a:endParaRPr lang="es-MX" dirty="0">
              <a:solidFill>
                <a:prstClr val="black"/>
              </a:solidFill>
            </a:endParaRPr>
          </a:p>
        </p:txBody>
      </p:sp>
    </p:spTree>
    <p:extLst>
      <p:ext uri="{BB962C8B-B14F-4D97-AF65-F5344CB8AC3E}">
        <p14:creationId xmlns="" xmlns:p14="http://schemas.microsoft.com/office/powerpoint/2010/main" val="844654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Marcador de imagen de diapositiva"/>
          <p:cNvSpPr>
            <a:spLocks noGrp="1" noRot="1" noChangeAspect="1" noTextEdit="1"/>
          </p:cNvSpPr>
          <p:nvPr>
            <p:ph type="sldImg"/>
          </p:nvPr>
        </p:nvSpPr>
        <p:spPr bwMode="auto">
          <a:xfrm>
            <a:off x="1104900" y="696913"/>
            <a:ext cx="46482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0" name="2 Marcador de notas"/>
          <p:cNvSpPr>
            <a:spLocks noGrp="1"/>
          </p:cNvSpPr>
          <p:nvPr>
            <p:ph type="body" idx="1"/>
          </p:nvPr>
        </p:nvSpPr>
        <p:spPr bwMode="auto">
          <a:xfrm>
            <a:off x="171450" y="4254500"/>
            <a:ext cx="6686550" cy="435737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s-MX" b="1" dirty="0" smtClean="0">
                <a:ea typeface="ＭＳ Ｐゴシック" pitchFamily="34" charset="-128"/>
              </a:rPr>
              <a:t>Notas del Conferencista</a:t>
            </a:r>
          </a:p>
          <a:p>
            <a:pPr>
              <a:spcBef>
                <a:spcPct val="0"/>
              </a:spcBef>
              <a:spcAft>
                <a:spcPts val="600"/>
              </a:spcAft>
            </a:pPr>
            <a:r>
              <a:rPr lang="es-MX" dirty="0" smtClean="0">
                <a:ea typeface="ＭＳ Ｐゴシック" pitchFamily="34" charset="-128"/>
              </a:rPr>
              <a:t>El Dolor Crónico No por Cáncer es un problema global que causa sufrimiento a la persona e impacta la provisión de servicios de salud y la fortaleza de las economías locales. El Estudio Canadiense sobre Dolor Crónico II (CCPSII), publicado en  2007, fue diseñado para evaluar los cambios en la prevalencia y tratamiento de  Dolor Crónico No por Cáncer y las actitudes hacia el uso de analgésicos fuertes en comparación con los resultados de un estudio de 2001 (el CCPSI) y para brindar una idea de los estándares de atención de salud para el manejo del dolor en Canadá. Se aplicó una encuesta-entrevista  estándar, telefónica asistida por computadora a miembros seleccionados aleatoriamente de la encuesta de la población general y a médicos de atención primaria que tratan Dolor Crónico No por Cáncer moderado a severo.</a:t>
            </a:r>
          </a:p>
          <a:p>
            <a:pPr>
              <a:spcBef>
                <a:spcPct val="0"/>
              </a:spcBef>
              <a:spcAft>
                <a:spcPts val="600"/>
              </a:spcAft>
            </a:pPr>
            <a:r>
              <a:rPr lang="es-MX" dirty="0" smtClean="0">
                <a:ea typeface="ＭＳ Ｐゴシック" pitchFamily="34" charset="-128"/>
              </a:rPr>
              <a:t>Los resultados mostraron que la lumbalgia era la causa principal de Dolor Crónico No por Cáncer y representaba casi la mitad de los casos de dolor músculo-esquelético crónico no relacionados con cáncer.</a:t>
            </a:r>
          </a:p>
          <a:p>
            <a:pPr eaLnBrk="1" hangingPunct="1">
              <a:spcBef>
                <a:spcPct val="0"/>
              </a:spcBef>
              <a:spcAft>
                <a:spcPts val="600"/>
              </a:spcAft>
            </a:pPr>
            <a:r>
              <a:rPr lang="es-MX" b="1" baseline="0" dirty="0" smtClean="0">
                <a:ea typeface="ＭＳ Ｐゴシック" pitchFamily="34" charset="-128"/>
              </a:rPr>
              <a:t>Referencia</a:t>
            </a:r>
          </a:p>
          <a:p>
            <a:pPr>
              <a:spcBef>
                <a:spcPct val="0"/>
              </a:spcBef>
            </a:pPr>
            <a:r>
              <a:rPr lang="en-CA" spc="-10" dirty="0" smtClean="0">
                <a:ea typeface="ＭＳ Ｐゴシック" pitchFamily="34" charset="-128"/>
              </a:rPr>
              <a:t>Boulanger A  </a:t>
            </a:r>
            <a:r>
              <a:rPr lang="en-CA" i="1" spc="-10" dirty="0" smtClean="0">
                <a:ea typeface="ＭＳ Ｐゴシック" pitchFamily="34" charset="-128"/>
              </a:rPr>
              <a:t>et al. </a:t>
            </a:r>
            <a:r>
              <a:rPr lang="en-CA" spc="-10" dirty="0" smtClean="0">
                <a:ea typeface="ＭＳ Ｐゴシック" pitchFamily="34" charset="-128"/>
              </a:rPr>
              <a:t>Chronic pain in Canada: have we improved our management of chronic non-cancer pain? </a:t>
            </a:r>
            <a:r>
              <a:rPr lang="en-CA" i="1" spc="-10" dirty="0" smtClean="0">
                <a:ea typeface="ＭＳ Ｐゴシック" pitchFamily="34" charset="-128"/>
              </a:rPr>
              <a:t>Pain Res Manag</a:t>
            </a:r>
            <a:r>
              <a:rPr lang="en-CA" spc="-10" dirty="0" smtClean="0">
                <a:ea typeface="ＭＳ Ｐゴシック" pitchFamily="34" charset="-128"/>
              </a:rPr>
              <a:t> 2007; 12(1):39-47.</a:t>
            </a:r>
            <a:endParaRPr lang="en-US" spc="-10" dirty="0" smtClean="0">
              <a:ea typeface="ＭＳ Ｐゴシック" pitchFamily="34" charset="-128"/>
            </a:endParaRPr>
          </a:p>
        </p:txBody>
      </p:sp>
      <p:sp>
        <p:nvSpPr>
          <p:cNvPr id="22531"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09" indent="-285734" eaLnBrk="0" hangingPunct="0">
              <a:defRPr sz="2400">
                <a:solidFill>
                  <a:schemeClr val="tx1"/>
                </a:solidFill>
                <a:latin typeface="Arial" pitchFamily="34" charset="0"/>
                <a:ea typeface="ＭＳ Ｐゴシック" pitchFamily="34" charset="-128"/>
              </a:defRPr>
            </a:lvl2pPr>
            <a:lvl3pPr marL="1142937" indent="-228587" eaLnBrk="0" hangingPunct="0">
              <a:defRPr sz="2400">
                <a:solidFill>
                  <a:schemeClr val="tx1"/>
                </a:solidFill>
                <a:latin typeface="Arial" pitchFamily="34" charset="0"/>
                <a:ea typeface="ＭＳ Ｐゴシック" pitchFamily="34" charset="-128"/>
              </a:defRPr>
            </a:lvl3pPr>
            <a:lvl4pPr marL="1600112" indent="-228587" eaLnBrk="0" hangingPunct="0">
              <a:defRPr sz="2400">
                <a:solidFill>
                  <a:schemeClr val="tx1"/>
                </a:solidFill>
                <a:latin typeface="Arial" pitchFamily="34" charset="0"/>
                <a:ea typeface="ＭＳ Ｐゴシック" pitchFamily="34" charset="-128"/>
              </a:defRPr>
            </a:lvl4pPr>
            <a:lvl5pPr marL="2057287" indent="-228587" eaLnBrk="0" hangingPunct="0">
              <a:defRPr sz="2400">
                <a:solidFill>
                  <a:schemeClr val="tx1"/>
                </a:solidFill>
                <a:latin typeface="Arial" pitchFamily="34"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810" indent="-22858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3CCAFA-9DFE-47D2-B919-DDFE2F9A1F43}" type="slidenum">
              <a:rPr lang="es-VE" sz="1200">
                <a:solidFill>
                  <a:prstClr val="black"/>
                </a:solidFill>
                <a:latin typeface="Calibri" pitchFamily="34" charset="0"/>
              </a:rPr>
              <a:pPr eaLnBrk="1" hangingPunct="1"/>
              <a:t>9</a:t>
            </a:fld>
            <a:endParaRPr lang="es-VE" sz="1200" dirty="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fr-FR" dirty="0"/>
            </a:lvl1pPr>
          </a:lstStyle>
          <a:p>
            <a:pPr lvl="0" eaLnBrk="0" fontAlgn="base" hangingPunct="0">
              <a:lnSpc>
                <a:spcPct val="85000"/>
              </a:lnSpc>
              <a:spcAft>
                <a:spcPct val="0"/>
              </a:spcAft>
            </a:pPr>
            <a:r>
              <a:rPr lang="fr-CA" smtClean="0"/>
              <a:t>Cliquez et modifiez le titre</a:t>
            </a:r>
            <a:endParaRPr lang="fr-FR" dirty="0"/>
          </a:p>
        </p:txBody>
      </p:sp>
      <p:sp>
        <p:nvSpPr>
          <p:cNvPr id="3" name="Sous-titre 2"/>
          <p:cNvSpPr>
            <a:spLocks noGrp="1"/>
          </p:cNvSpPr>
          <p:nvPr>
            <p:ph type="subTitle" idx="1"/>
          </p:nvPr>
        </p:nvSpPr>
        <p:spPr>
          <a:xfrm>
            <a:off x="1371600" y="3886200"/>
            <a:ext cx="6400800" cy="1752600"/>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fr-FR" dirty="0">
                <a:solidFill>
                  <a:schemeClr val="tx1">
                    <a:tint val="75000"/>
                  </a:schemeClr>
                </a:solidFill>
              </a:defRPr>
            </a:lvl1pPr>
          </a:lstStyle>
          <a:p>
            <a:pPr marL="0" lvl="0" indent="0" algn="ctr" eaLnBrk="0" fontAlgn="base" hangingPunct="0">
              <a:spcAft>
                <a:spcPct val="0"/>
              </a:spcAft>
              <a:buFont typeface="Arial" pitchFamily="34" charset="0"/>
              <a:buNone/>
            </a:pPr>
            <a:r>
              <a:rPr lang="fr-CA" smtClean="0"/>
              <a:t>Cliquez pour modifier le style des sous-titres du masque</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086E771A-77C8-4169-B4FD-128293993836}" type="datetime1">
              <a:rPr lang="es-MX" smtClean="0"/>
              <a:pPr/>
              <a:t>06/01/2014</a:t>
            </a:fld>
            <a:endParaRPr lang="es-MX"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p>
        </p:txBody>
      </p:sp>
      <p:sp>
        <p:nvSpPr>
          <p:cNvPr id="7" name="Slide Number Placeholder 3"/>
          <p:cNvSpPr>
            <a:spLocks noGrp="1"/>
          </p:cNvSpPr>
          <p:nvPr>
            <p:ph type="sldNum" sz="quarter" idx="4"/>
          </p:nvPr>
        </p:nvSpPr>
        <p:spPr bwMode="auto">
          <a:xfrm>
            <a:off x="6759575" y="6448425"/>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a:defRPr/>
            </a:pPr>
            <a:r>
              <a:rPr dirty="0"/>
              <a:t/>
            </a:r>
            <a:br>
              <a:rPr dirty="0"/>
            </a:br>
            <a:fld id="{0818CAAA-595C-40BF-BDA9-176ED7A49E95}" type="slidenum">
              <a:rPr/>
              <a:pPr>
                <a:defRPr/>
              </a:pPr>
              <a:t>‹#›</a:t>
            </a:fld>
            <a:endParaRPr dirty="0"/>
          </a:p>
        </p:txBody>
      </p:sp>
    </p:spTree>
    <p:extLst>
      <p:ext uri="{BB962C8B-B14F-4D97-AF65-F5344CB8AC3E}">
        <p14:creationId xmlns="" xmlns:p14="http://schemas.microsoft.com/office/powerpoint/2010/main" val="3889399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fr-FR"/>
            </a:lvl1pPr>
          </a:lstStyle>
          <a:p>
            <a:pPr lvl="0" eaLnBrk="0" fontAlgn="base" hangingPunct="0">
              <a:lnSpc>
                <a:spcPct val="85000"/>
              </a:lnSpc>
              <a:spcAft>
                <a:spcPct val="0"/>
              </a:spcAft>
            </a:pPr>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8066C35C-8115-4EDC-909B-656EE7AA440C}" type="datetime1">
              <a:rPr lang="es-MX" smtClean="0"/>
              <a:pPr/>
              <a:t>06/01/2014</a:t>
            </a:fld>
            <a:endParaRPr lang="es-MX"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p>
        </p:txBody>
      </p:sp>
      <p:sp>
        <p:nvSpPr>
          <p:cNvPr id="7" name="Slide Number Placeholder 3"/>
          <p:cNvSpPr>
            <a:spLocks noGrp="1"/>
          </p:cNvSpPr>
          <p:nvPr>
            <p:ph type="sldNum" sz="quarter" idx="4"/>
          </p:nvPr>
        </p:nvSpPr>
        <p:spPr bwMode="auto">
          <a:xfrm>
            <a:off x="6759575" y="6448425"/>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a:defRPr/>
            </a:pPr>
            <a:r>
              <a:rPr dirty="0"/>
              <a:t/>
            </a:r>
            <a:br>
              <a:rPr dirty="0"/>
            </a:br>
            <a:fld id="{0818CAAA-595C-40BF-BDA9-176ED7A49E95}" type="slidenum">
              <a:rPr/>
              <a:pPr>
                <a:defRPr/>
              </a:pPr>
              <a:t>‹#›</a:t>
            </a:fld>
            <a:endParaRPr dirty="0"/>
          </a:p>
        </p:txBody>
      </p:sp>
    </p:spTree>
    <p:extLst>
      <p:ext uri="{BB962C8B-B14F-4D97-AF65-F5344CB8AC3E}">
        <p14:creationId xmlns="" xmlns:p14="http://schemas.microsoft.com/office/powerpoint/2010/main" val="27316667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17758AE9-A20F-48B5-BDAA-A720A55A3EEC}" type="datetime1">
              <a:rPr lang="en-CA"/>
              <a:pPr>
                <a:defRPr/>
              </a:pPr>
              <a:t>06/01/2014</a:t>
            </a:fld>
            <a:endParaRPr lang="en-CA"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4DC32471-42B3-443F-89A6-8DF77420890B}" type="slidenum">
              <a:rPr lang="en-CA"/>
              <a:pPr>
                <a:defRPr/>
              </a:pPr>
              <a:t>‹#›</a:t>
            </a:fld>
            <a:endParaRPr lang="en-CA" dirty="0"/>
          </a:p>
        </p:txBody>
      </p:sp>
    </p:spTree>
    <p:extLst>
      <p:ext uri="{BB962C8B-B14F-4D97-AF65-F5344CB8AC3E}">
        <p14:creationId xmlns="" xmlns:p14="http://schemas.microsoft.com/office/powerpoint/2010/main" val="18782022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36FC749D-4184-4C71-801E-9E89F5E534B7}" type="datetime1">
              <a:rPr lang="en-CA"/>
              <a:pPr>
                <a:defRPr/>
              </a:pPr>
              <a:t>06/01/2014</a:t>
            </a:fld>
            <a:endParaRPr lang="en-CA"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017A4F1F-CBEA-4B0B-9147-BBE04B5D3436}" type="slidenum">
              <a:rPr lang="en-CA"/>
              <a:pPr>
                <a:defRPr/>
              </a:pPr>
              <a:t>‹#›</a:t>
            </a:fld>
            <a:endParaRPr lang="en-CA" dirty="0"/>
          </a:p>
        </p:txBody>
      </p:sp>
    </p:spTree>
    <p:extLst>
      <p:ext uri="{BB962C8B-B14F-4D97-AF65-F5344CB8AC3E}">
        <p14:creationId xmlns="" xmlns:p14="http://schemas.microsoft.com/office/powerpoint/2010/main" val="37296102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11E3DDC4-A8DF-48F0-A2E5-D19B3E8914D5}" type="datetime1">
              <a:rPr lang="en-CA"/>
              <a:pPr>
                <a:defRPr/>
              </a:pPr>
              <a:t>06/01/2014</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B998AE39-2C82-4DF2-99F6-7AF0F261EA18}" type="slidenum">
              <a:rPr lang="en-CA"/>
              <a:pPr>
                <a:defRPr/>
              </a:pPr>
              <a:t>‹#›</a:t>
            </a:fld>
            <a:endParaRPr lang="en-CA" dirty="0"/>
          </a:p>
        </p:txBody>
      </p:sp>
    </p:spTree>
    <p:extLst>
      <p:ext uri="{BB962C8B-B14F-4D97-AF65-F5344CB8AC3E}">
        <p14:creationId xmlns="" xmlns:p14="http://schemas.microsoft.com/office/powerpoint/2010/main" val="28292534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444A7E68-E419-46A1-9FB6-76BA2F7678A9}" type="datetime1">
              <a:rPr lang="en-CA"/>
              <a:pPr>
                <a:defRPr/>
              </a:pPr>
              <a:t>06/01/2014</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42897DCE-49BC-4449-A8D0-ED3A4559F4A6}" type="slidenum">
              <a:rPr lang="en-CA"/>
              <a:pPr>
                <a:defRPr/>
              </a:pPr>
              <a:t>‹#›</a:t>
            </a:fld>
            <a:endParaRPr lang="en-CA" dirty="0"/>
          </a:p>
        </p:txBody>
      </p:sp>
    </p:spTree>
    <p:extLst>
      <p:ext uri="{BB962C8B-B14F-4D97-AF65-F5344CB8AC3E}">
        <p14:creationId xmlns="" xmlns:p14="http://schemas.microsoft.com/office/powerpoint/2010/main" val="38354398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C4C4404B-BA79-445C-BD61-9352AD1889CF}" type="datetime1">
              <a:rPr lang="en-CA"/>
              <a:pPr>
                <a:defRPr/>
              </a:pPr>
              <a:t>06/01/2014</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9D427C78-3E33-4B65-B7CC-C84836E3AA38}" type="slidenum">
              <a:rPr lang="en-CA"/>
              <a:pPr>
                <a:defRPr/>
              </a:pPr>
              <a:t>‹#›</a:t>
            </a:fld>
            <a:endParaRPr lang="en-CA" dirty="0"/>
          </a:p>
        </p:txBody>
      </p:sp>
    </p:spTree>
    <p:extLst>
      <p:ext uri="{BB962C8B-B14F-4D97-AF65-F5344CB8AC3E}">
        <p14:creationId xmlns="" xmlns:p14="http://schemas.microsoft.com/office/powerpoint/2010/main" val="4547257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3FCA37D0-401F-4CEE-8E0D-5176B878823C}" type="datetime1">
              <a:rPr lang="en-CA"/>
              <a:pPr>
                <a:defRPr/>
              </a:pPr>
              <a:t>06/01/2014</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8E8F8CB5-DB8A-47E4-A517-98A54BE62433}" type="slidenum">
              <a:rPr lang="en-CA"/>
              <a:pPr>
                <a:defRPr/>
              </a:pPr>
              <a:t>‹#›</a:t>
            </a:fld>
            <a:endParaRPr lang="en-CA" dirty="0"/>
          </a:p>
        </p:txBody>
      </p:sp>
    </p:spTree>
    <p:extLst>
      <p:ext uri="{BB962C8B-B14F-4D97-AF65-F5344CB8AC3E}">
        <p14:creationId xmlns="" xmlns:p14="http://schemas.microsoft.com/office/powerpoint/2010/main" val="22051029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06/01/2014</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2544816"/>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idx="1"/>
          </p:nvPr>
        </p:nvSpPr>
        <p:spPr>
          <a:xfrm>
            <a:off x="457200" y="1627094"/>
            <a:ext cx="8229600" cy="4525963"/>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rgbClr val="002060"/>
              </a:buClr>
              <a:defRPr lang="en-US" dirty="0" smtClean="0"/>
            </a:lvl1pPr>
            <a:lvl2pPr>
              <a:defRPr lang="en-US" dirty="0" smtClean="0"/>
            </a:lvl2pPr>
            <a:lvl3pPr>
              <a:defRPr lang="en-US" dirty="0" smtClean="0"/>
            </a:lvl3pPr>
            <a:lvl4pPr>
              <a:defRPr lang="en-US" dirty="0" smtClean="0"/>
            </a:lvl4pPr>
            <a:lvl5pPr>
              <a:defRPr lang="en-CA" dirty="0"/>
            </a:lvl5pPr>
          </a:lstStyle>
          <a:p>
            <a:pPr lvl="0" eaLnBrk="0" fontAlgn="base" hangingPunct="0">
              <a:spcAft>
                <a:spcPct val="0"/>
              </a:spcAft>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06/01/2014</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758880" y="6448251"/>
            <a:ext cx="2133600" cy="365125"/>
          </a:xfr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429893467"/>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06/01/2014</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2638025543"/>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06/01/2014</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3971239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394974AA-9443-4000-8F7B-F6F9F98F9066}" type="datetime1">
              <a:rPr lang="es-MX" smtClean="0"/>
              <a:pPr/>
              <a:t>06/01/2014</a:t>
            </a:fld>
            <a:endParaRPr lang="es-MX"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p>
        </p:txBody>
      </p:sp>
      <p:sp>
        <p:nvSpPr>
          <p:cNvPr id="7" name="Slide Number Placeholder 3"/>
          <p:cNvSpPr>
            <a:spLocks noGrp="1"/>
          </p:cNvSpPr>
          <p:nvPr>
            <p:ph type="sldNum" sz="quarter" idx="4"/>
          </p:nvPr>
        </p:nvSpPr>
        <p:spPr bwMode="auto">
          <a:xfrm>
            <a:off x="6759575" y="6448425"/>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a:defRPr/>
            </a:pPr>
            <a:r>
              <a:rPr dirty="0"/>
              <a:t/>
            </a:r>
            <a:br>
              <a:rPr dirty="0"/>
            </a:br>
            <a:fld id="{0818CAAA-595C-40BF-BDA9-176ED7A49E95}" type="slidenum">
              <a:rPr/>
              <a:pPr>
                <a:defRPr/>
              </a:pPr>
              <a:t>‹#›</a:t>
            </a:fld>
            <a:endParaRPr dirty="0"/>
          </a:p>
        </p:txBody>
      </p:sp>
    </p:spTree>
    <p:extLst>
      <p:ext uri="{BB962C8B-B14F-4D97-AF65-F5344CB8AC3E}">
        <p14:creationId xmlns="" xmlns:p14="http://schemas.microsoft.com/office/powerpoint/2010/main" val="4216542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2060"/>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400" smtClean="0"/>
            </a:lvl1pPr>
            <a:lvl2pPr>
              <a:defRPr lang="en-US" sz="2000" smtClean="0"/>
            </a:lvl2pPr>
            <a:lvl3pPr>
              <a:defRPr lang="en-US" sz="1800" smtClean="0"/>
            </a:lvl3pPr>
            <a:lvl4pPr>
              <a:defRPr lang="en-US" sz="1600" smtClean="0"/>
            </a:lvl4pPr>
            <a:lvl5pPr>
              <a:defRPr lang="en-CA" sz="1600"/>
            </a:lvl5pPr>
          </a:lstStyle>
          <a:p>
            <a:pPr lvl="0">
              <a:buClr>
                <a:srgbClr val="002060"/>
              </a:buClr>
            </a:pPr>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06/01/2014</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2960157757"/>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06/01/2014</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95731236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06/01/2014</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9" name="Picture 7" descr="PPT_fond_23mai2013_3.jpg"/>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t="31164" b="31164"/>
          <a:stretch/>
        </p:blipFill>
        <p:spPr>
          <a:xfrm>
            <a:off x="0" y="0"/>
            <a:ext cx="9144000" cy="2583543"/>
          </a:xfrm>
          <a:prstGeom prst="rect">
            <a:avLst/>
          </a:prstGeom>
        </p:spPr>
      </p:pic>
    </p:spTree>
    <p:extLst>
      <p:ext uri="{BB962C8B-B14F-4D97-AF65-F5344CB8AC3E}">
        <p14:creationId xmlns="" xmlns:p14="http://schemas.microsoft.com/office/powerpoint/2010/main" val="210627214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06/01/2014</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212213984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06/01/2014</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28697880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06/01/2014</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17215434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06/01/2014</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1333551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0F02FCB1-2C7E-48FE-AFB6-C4DD5DA12CBD}" type="datetime1">
              <a:rPr lang="en-CA"/>
              <a:pPr>
                <a:defRPr/>
              </a:pPr>
              <a:t>06/01/2014</a:t>
            </a:fld>
            <a:endParaRPr lang="en-CA" dirty="0"/>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E2894C6B-9EBB-4627-80B8-FF4C7B0D556D}" type="slidenum">
              <a:rPr lang="en-CA"/>
              <a:pPr>
                <a:defRPr/>
              </a:pPr>
              <a:t>‹#›</a:t>
            </a:fld>
            <a:endParaRPr lang="en-CA" dirty="0"/>
          </a:p>
        </p:txBody>
      </p:sp>
    </p:spTree>
    <p:extLst>
      <p:ext uri="{BB962C8B-B14F-4D97-AF65-F5344CB8AC3E}">
        <p14:creationId xmlns="" xmlns:p14="http://schemas.microsoft.com/office/powerpoint/2010/main" val="2976249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42AF30EF-E8A0-480D-A2B3-15E6618FFF89}" type="datetime1">
              <a:rPr lang="en-CA"/>
              <a:pPr>
                <a:defRPr/>
              </a:pPr>
              <a:t>06/01/2014</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9274B9FF-0E85-4409-AE23-A8CEE9328FB6}" type="slidenum">
              <a:rPr lang="en-CA"/>
              <a:pPr>
                <a:defRPr/>
              </a:pPr>
              <a:t>‹#›</a:t>
            </a:fld>
            <a:endParaRPr lang="en-CA" dirty="0"/>
          </a:p>
        </p:txBody>
      </p:sp>
    </p:spTree>
    <p:extLst>
      <p:ext uri="{BB962C8B-B14F-4D97-AF65-F5344CB8AC3E}">
        <p14:creationId xmlns="" xmlns:p14="http://schemas.microsoft.com/office/powerpoint/2010/main" val="2469367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B5DF8A68-84C0-4001-A655-208EB6AA82DE}" type="datetime1">
              <a:rPr lang="en-CA"/>
              <a:pPr>
                <a:defRPr/>
              </a:pPr>
              <a:t>06/01/2014</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2D3E546A-5C3D-42A1-B69C-EBD826894E94}" type="slidenum">
              <a:rPr lang="en-CA"/>
              <a:pPr>
                <a:defRPr/>
              </a:pPr>
              <a:t>‹#›</a:t>
            </a:fld>
            <a:endParaRPr lang="en-CA" dirty="0"/>
          </a:p>
        </p:txBody>
      </p:sp>
    </p:spTree>
    <p:extLst>
      <p:ext uri="{BB962C8B-B14F-4D97-AF65-F5344CB8AC3E}">
        <p14:creationId xmlns="" xmlns:p14="http://schemas.microsoft.com/office/powerpoint/2010/main" val="1933213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86C7E20F-B2B4-4061-8850-A9F42E8BD33E}" type="datetime1">
              <a:rPr lang="en-CA"/>
              <a:pPr>
                <a:defRPr/>
              </a:pPr>
              <a:t>06/01/2014</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27E5AC16-6400-4920-B447-7AB2260BE6DD}" type="slidenum">
              <a:rPr lang="en-CA"/>
              <a:pPr>
                <a:defRPr/>
              </a:pPr>
              <a:t>‹#›</a:t>
            </a:fld>
            <a:endParaRPr lang="en-CA" dirty="0"/>
          </a:p>
        </p:txBody>
      </p:sp>
    </p:spTree>
    <p:extLst>
      <p:ext uri="{BB962C8B-B14F-4D97-AF65-F5344CB8AC3E}">
        <p14:creationId xmlns="" xmlns:p14="http://schemas.microsoft.com/office/powerpoint/2010/main" val="3469371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2D31D6E7-2E7F-47B8-8B3C-ACE84C735492}" type="datetime1">
              <a:rPr lang="en-CA"/>
              <a:pPr>
                <a:defRPr/>
              </a:pPr>
              <a:t>06/01/2014</a:t>
            </a:fld>
            <a:endParaRPr lang="en-CA"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ABF6E225-FBB7-41F3-9D51-230984700947}" type="slidenum">
              <a:rPr lang="en-CA"/>
              <a:pPr>
                <a:defRPr/>
              </a:pPr>
              <a:t>‹#›</a:t>
            </a:fld>
            <a:endParaRPr lang="en-CA" dirty="0"/>
          </a:p>
        </p:txBody>
      </p:sp>
    </p:spTree>
    <p:extLst>
      <p:ext uri="{BB962C8B-B14F-4D97-AF65-F5344CB8AC3E}">
        <p14:creationId xmlns="" xmlns:p14="http://schemas.microsoft.com/office/powerpoint/2010/main" val="3528438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17758AE9-A20F-48B5-BDAA-A720A55A3EEC}" type="datetime1">
              <a:rPr lang="en-CA"/>
              <a:pPr>
                <a:defRPr/>
              </a:pPr>
              <a:t>06/01/2014</a:t>
            </a:fld>
            <a:endParaRPr lang="en-CA"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5FFF424C-055A-4B2C-A1DC-B355ABBE50E7}" type="slidenum">
              <a:rPr lang="en-CA"/>
              <a:pPr>
                <a:defRPr/>
              </a:pPr>
              <a:t>‹#›</a:t>
            </a:fld>
            <a:endParaRPr lang="en-CA" dirty="0"/>
          </a:p>
        </p:txBody>
      </p:sp>
    </p:spTree>
    <p:extLst>
      <p:ext uri="{BB962C8B-B14F-4D97-AF65-F5344CB8AC3E}">
        <p14:creationId xmlns="" xmlns:p14="http://schemas.microsoft.com/office/powerpoint/2010/main" val="664769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36FC749D-4184-4C71-801E-9E89F5E534B7}" type="datetime1">
              <a:rPr lang="en-CA"/>
              <a:pPr>
                <a:defRPr/>
              </a:pPr>
              <a:t>06/01/2014</a:t>
            </a:fld>
            <a:endParaRPr lang="en-CA"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90C41018-B9D0-4518-87E6-5B96B1D9494B}" type="slidenum">
              <a:rPr lang="en-CA"/>
              <a:pPr>
                <a:defRPr/>
              </a:pPr>
              <a:t>‹#›</a:t>
            </a:fld>
            <a:endParaRPr lang="en-CA" dirty="0"/>
          </a:p>
        </p:txBody>
      </p:sp>
    </p:spTree>
    <p:extLst>
      <p:ext uri="{BB962C8B-B14F-4D97-AF65-F5344CB8AC3E}">
        <p14:creationId xmlns="" xmlns:p14="http://schemas.microsoft.com/office/powerpoint/2010/main" val="644481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11E3DDC4-A8DF-48F0-A2E5-D19B3E8914D5}" type="datetime1">
              <a:rPr lang="en-CA"/>
              <a:pPr>
                <a:defRPr/>
              </a:pPr>
              <a:t>06/01/2014</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4C3F65C7-C7B5-4ECF-A8B3-48A131ECEB1F}" type="slidenum">
              <a:rPr lang="en-CA"/>
              <a:pPr>
                <a:defRPr/>
              </a:pPr>
              <a:t>‹#›</a:t>
            </a:fld>
            <a:endParaRPr lang="en-CA" dirty="0"/>
          </a:p>
        </p:txBody>
      </p:sp>
    </p:spTree>
    <p:extLst>
      <p:ext uri="{BB962C8B-B14F-4D97-AF65-F5344CB8AC3E}">
        <p14:creationId xmlns="" xmlns:p14="http://schemas.microsoft.com/office/powerpoint/2010/main" val="302191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fr-FR"/>
            </a:lvl1pPr>
          </a:lstStyle>
          <a:p>
            <a:pPr lvl="0" eaLnBrk="0" fontAlgn="base" hangingPunct="0">
              <a:lnSpc>
                <a:spcPct val="85000"/>
              </a:lnSpc>
              <a:spcAft>
                <a:spcPct val="0"/>
              </a:spcAft>
            </a:pPr>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CB2D124C-1787-4571-BC29-4D6E29EF249C}" type="datetime1">
              <a:rPr lang="es-MX" smtClean="0"/>
              <a:pPr/>
              <a:t>06/01/2014</a:t>
            </a:fld>
            <a:endParaRPr lang="es-MX"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p>
        </p:txBody>
      </p:sp>
      <p:sp>
        <p:nvSpPr>
          <p:cNvPr id="8" name="Slide Number Placeholder 3"/>
          <p:cNvSpPr>
            <a:spLocks noGrp="1"/>
          </p:cNvSpPr>
          <p:nvPr>
            <p:ph type="sldNum" sz="quarter" idx="4"/>
          </p:nvPr>
        </p:nvSpPr>
        <p:spPr bwMode="auto">
          <a:xfrm>
            <a:off x="6759575" y="6448425"/>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a:defRPr/>
            </a:pPr>
            <a:r>
              <a:rPr dirty="0"/>
              <a:t/>
            </a:r>
            <a:br>
              <a:rPr dirty="0"/>
            </a:br>
            <a:fld id="{0818CAAA-595C-40BF-BDA9-176ED7A49E95}" type="slidenum">
              <a:rPr/>
              <a:pPr>
                <a:defRPr/>
              </a:pPr>
              <a:t>‹#›</a:t>
            </a:fld>
            <a:endParaRPr dirty="0"/>
          </a:p>
        </p:txBody>
      </p:sp>
    </p:spTree>
    <p:extLst>
      <p:ext uri="{BB962C8B-B14F-4D97-AF65-F5344CB8AC3E}">
        <p14:creationId xmlns="" xmlns:p14="http://schemas.microsoft.com/office/powerpoint/2010/main" val="2647204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444A7E68-E419-46A1-9FB6-76BA2F7678A9}" type="datetime1">
              <a:rPr lang="en-CA"/>
              <a:pPr>
                <a:defRPr/>
              </a:pPr>
              <a:t>06/01/2014</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9BEDF524-21B4-48DA-9629-D183AFB01AE4}" type="slidenum">
              <a:rPr lang="en-CA"/>
              <a:pPr>
                <a:defRPr/>
              </a:pPr>
              <a:t>‹#›</a:t>
            </a:fld>
            <a:endParaRPr lang="en-CA" dirty="0"/>
          </a:p>
        </p:txBody>
      </p:sp>
    </p:spTree>
    <p:extLst>
      <p:ext uri="{BB962C8B-B14F-4D97-AF65-F5344CB8AC3E}">
        <p14:creationId xmlns="" xmlns:p14="http://schemas.microsoft.com/office/powerpoint/2010/main" val="3764737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C4C4404B-BA79-445C-BD61-9352AD1889CF}" type="datetime1">
              <a:rPr lang="en-CA"/>
              <a:pPr>
                <a:defRPr/>
              </a:pPr>
              <a:t>06/01/2014</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EEF22D28-A030-46D2-8008-C71754C01391}" type="slidenum">
              <a:rPr lang="en-CA"/>
              <a:pPr>
                <a:defRPr/>
              </a:pPr>
              <a:t>‹#›</a:t>
            </a:fld>
            <a:endParaRPr lang="en-CA" dirty="0"/>
          </a:p>
        </p:txBody>
      </p:sp>
    </p:spTree>
    <p:extLst>
      <p:ext uri="{BB962C8B-B14F-4D97-AF65-F5344CB8AC3E}">
        <p14:creationId xmlns="" xmlns:p14="http://schemas.microsoft.com/office/powerpoint/2010/main" val="2495734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3FCA37D0-401F-4CEE-8E0D-5176B878823C}" type="datetime1">
              <a:rPr lang="en-CA"/>
              <a:pPr>
                <a:defRPr/>
              </a:pPr>
              <a:t>06/01/2014</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BED5448D-A6D2-4992-82FD-B1DAB1F13A49}" type="slidenum">
              <a:rPr lang="en-CA"/>
              <a:pPr>
                <a:defRPr/>
              </a:pPr>
              <a:t>‹#›</a:t>
            </a:fld>
            <a:endParaRPr lang="en-CA" dirty="0"/>
          </a:p>
        </p:txBody>
      </p:sp>
    </p:spTree>
    <p:extLst>
      <p:ext uri="{BB962C8B-B14F-4D97-AF65-F5344CB8AC3E}">
        <p14:creationId xmlns="" xmlns:p14="http://schemas.microsoft.com/office/powerpoint/2010/main" val="661735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06/01/2014</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84829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06/01/2014</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1378275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06/01/2014</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2407374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06/01/2014</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1002592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06/01/2014</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107505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06/01/2014</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1955349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06/01/2014</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123936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E923D8BC-9593-443B-B282-6C2DF4307247}" type="datetime1">
              <a:rPr lang="es-MX" smtClean="0"/>
              <a:pPr/>
              <a:t>06/01/2014</a:t>
            </a:fld>
            <a:endParaRPr lang="es-MX"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p>
        </p:txBody>
      </p:sp>
      <p:sp>
        <p:nvSpPr>
          <p:cNvPr id="7" name="Slide Number Placeholder 3"/>
          <p:cNvSpPr>
            <a:spLocks noGrp="1"/>
          </p:cNvSpPr>
          <p:nvPr>
            <p:ph type="sldNum" sz="quarter" idx="4"/>
          </p:nvPr>
        </p:nvSpPr>
        <p:spPr bwMode="auto">
          <a:xfrm>
            <a:off x="6759575" y="6448425"/>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a:defRPr/>
            </a:pPr>
            <a:r>
              <a:rPr dirty="0"/>
              <a:t/>
            </a:r>
            <a:br>
              <a:rPr dirty="0"/>
            </a:br>
            <a:fld id="{0818CAAA-595C-40BF-BDA9-176ED7A49E95}" type="slidenum">
              <a:rPr/>
              <a:pPr>
                <a:defRPr/>
              </a:pPr>
              <a:t>‹#›</a:t>
            </a:fld>
            <a:endParaRPr dirty="0"/>
          </a:p>
        </p:txBody>
      </p:sp>
    </p:spTree>
    <p:extLst>
      <p:ext uri="{BB962C8B-B14F-4D97-AF65-F5344CB8AC3E}">
        <p14:creationId xmlns="" xmlns:p14="http://schemas.microsoft.com/office/powerpoint/2010/main" val="349905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06/01/2014</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29719926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06/01/2014</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3835662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06/01/2014</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3057074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06/01/2014</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2586378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06/01/2014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 xmlns:p14="http://schemas.microsoft.com/office/powerpoint/2010/main" val="2225211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06/01/2014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 xmlns:p14="http://schemas.microsoft.com/office/powerpoint/2010/main" val="32869340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06/01/2014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 xmlns:p14="http://schemas.microsoft.com/office/powerpoint/2010/main" val="8881484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06/01/2014</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 xmlns:p14="http://schemas.microsoft.com/office/powerpoint/2010/main" val="650141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solidFill>
                  <a:prstClr val="black">
                    <a:tint val="75000"/>
                  </a:prstClr>
                </a:solidFill>
              </a:rPr>
              <a:pPr/>
              <a:t>06/01/2014</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 xmlns:p14="http://schemas.microsoft.com/office/powerpoint/2010/main" val="2113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D92C6A3-80AA-46D8-99CC-1DF5AB63B44E}" type="datetimeFigureOut">
              <a:rPr lang="en-CA" smtClean="0">
                <a:solidFill>
                  <a:prstClr val="black">
                    <a:tint val="75000"/>
                  </a:prstClr>
                </a:solidFill>
              </a:rPr>
              <a:pPr/>
              <a:t>06/01/2014</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 xmlns:p14="http://schemas.microsoft.com/office/powerpoint/2010/main" val="417127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fr-FR"/>
            </a:lvl1pPr>
          </a:lstStyle>
          <a:p>
            <a:pPr lvl="0" eaLnBrk="0" fontAlgn="base" hangingPunct="0">
              <a:lnSpc>
                <a:spcPct val="85000"/>
              </a:lnSpc>
              <a:spcAft>
                <a:spcPct val="0"/>
              </a:spcAft>
            </a:pPr>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29A9D5F-15BD-4E39-8A9F-D11FDF5A34AF}" type="datetime1">
              <a:rPr lang="es-MX" smtClean="0"/>
              <a:pPr/>
              <a:t>06/01/2014</a:t>
            </a:fld>
            <a:endParaRPr lang="es-MX" dirty="0"/>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p>
        </p:txBody>
      </p:sp>
      <p:sp>
        <p:nvSpPr>
          <p:cNvPr id="8" name="Slide Number Placeholder 3"/>
          <p:cNvSpPr>
            <a:spLocks noGrp="1"/>
          </p:cNvSpPr>
          <p:nvPr>
            <p:ph type="sldNum" sz="quarter" idx="4"/>
          </p:nvPr>
        </p:nvSpPr>
        <p:spPr bwMode="auto">
          <a:xfrm>
            <a:off x="6759575" y="6448425"/>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a:defRPr/>
            </a:pPr>
            <a:r>
              <a:rPr dirty="0"/>
              <a:t/>
            </a:r>
            <a:br>
              <a:rPr dirty="0"/>
            </a:br>
            <a:fld id="{0818CAAA-595C-40BF-BDA9-176ED7A49E95}" type="slidenum">
              <a:rPr/>
              <a:pPr>
                <a:defRPr/>
              </a:pPr>
              <a:t>‹#›</a:t>
            </a:fld>
            <a:endParaRPr dirty="0"/>
          </a:p>
        </p:txBody>
      </p:sp>
    </p:spTree>
    <p:extLst>
      <p:ext uri="{BB962C8B-B14F-4D97-AF65-F5344CB8AC3E}">
        <p14:creationId xmlns="" xmlns:p14="http://schemas.microsoft.com/office/powerpoint/2010/main" val="2541856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solidFill>
                  <a:prstClr val="black">
                    <a:tint val="75000"/>
                  </a:prstClr>
                </a:solidFill>
              </a:rPr>
              <a:pPr/>
              <a:t>06/01/2014</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 xmlns:p14="http://schemas.microsoft.com/office/powerpoint/2010/main" val="3403526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06/01/2014</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 xmlns:p14="http://schemas.microsoft.com/office/powerpoint/2010/main" val="26185403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06/01/2014</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 xmlns:p14="http://schemas.microsoft.com/office/powerpoint/2010/main" val="12803172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06/01/2014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 xmlns:p14="http://schemas.microsoft.com/office/powerpoint/2010/main" val="9091847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06/01/2014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 xmlns:p14="http://schemas.microsoft.com/office/powerpoint/2010/main" val="29342638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solidFill>
                  <a:prstClr val="black">
                    <a:tint val="75000"/>
                  </a:prstClr>
                </a:solidFill>
              </a:rPr>
              <a:pPr>
                <a:defRPr/>
              </a:pPr>
              <a:t>1/6/2014 3:18 PM</a:t>
            </a:fld>
            <a:endParaRPr lang="zh-TW" alt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solidFill>
                  <a:prstClr val="black">
                    <a:tint val="75000"/>
                  </a:prstClr>
                </a:solidFill>
              </a:rPr>
              <a:pPr>
                <a:defRPr/>
              </a:pPr>
              <a:t>‹#›</a:t>
            </a:fld>
            <a:endParaRPr lang="en-GB" altLang="zh-TW" dirty="0">
              <a:solidFill>
                <a:prstClr val="black">
                  <a:tint val="75000"/>
                </a:prstClr>
              </a:solidFill>
            </a:endParaRPr>
          </a:p>
        </p:txBody>
      </p:sp>
    </p:spTree>
    <p:extLst>
      <p:ext uri="{BB962C8B-B14F-4D97-AF65-F5344CB8AC3E}">
        <p14:creationId xmlns="" xmlns:p14="http://schemas.microsoft.com/office/powerpoint/2010/main" val="29827988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06/01/2014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 xmlns:p14="http://schemas.microsoft.com/office/powerpoint/2010/main" val="39641619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06/01/2014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 xmlns:p14="http://schemas.microsoft.com/office/powerpoint/2010/main" val="41367092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06/01/2014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 xmlns:p14="http://schemas.microsoft.com/office/powerpoint/2010/main" val="10260003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06/01/2014</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 xmlns:p14="http://schemas.microsoft.com/office/powerpoint/2010/main" val="14384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fr-FR"/>
            </a:lvl1pPr>
          </a:lstStyle>
          <a:p>
            <a:pPr lvl="0" eaLnBrk="0" fontAlgn="base" hangingPunct="0">
              <a:lnSpc>
                <a:spcPct val="85000"/>
              </a:lnSpc>
              <a:spcAft>
                <a:spcPct val="0"/>
              </a:spcAft>
            </a:pPr>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568817CD-653A-467D-96F6-96FE1E29E6DD}" type="datetime1">
              <a:rPr lang="es-MX" smtClean="0"/>
              <a:pPr/>
              <a:t>06/01/2014</a:t>
            </a:fld>
            <a:endParaRPr lang="es-MX" dirty="0"/>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p>
        </p:txBody>
      </p:sp>
      <p:sp>
        <p:nvSpPr>
          <p:cNvPr id="10" name="Slide Number Placeholder 3"/>
          <p:cNvSpPr>
            <a:spLocks noGrp="1"/>
          </p:cNvSpPr>
          <p:nvPr>
            <p:ph type="sldNum" sz="quarter" idx="12"/>
          </p:nvPr>
        </p:nvSpPr>
        <p:spPr bwMode="auto">
          <a:xfrm>
            <a:off x="6759575" y="6448425"/>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a:defRPr/>
            </a:pPr>
            <a:r>
              <a:rPr dirty="0"/>
              <a:t/>
            </a:r>
            <a:br>
              <a:rPr dirty="0"/>
            </a:br>
            <a:fld id="{0818CAAA-595C-40BF-BDA9-176ED7A49E95}" type="slidenum">
              <a:rPr/>
              <a:pPr>
                <a:defRPr/>
              </a:pPr>
              <a:t>‹#›</a:t>
            </a:fld>
            <a:endParaRPr dirty="0"/>
          </a:p>
        </p:txBody>
      </p:sp>
    </p:spTree>
    <p:extLst>
      <p:ext uri="{BB962C8B-B14F-4D97-AF65-F5344CB8AC3E}">
        <p14:creationId xmlns="" xmlns:p14="http://schemas.microsoft.com/office/powerpoint/2010/main" val="2570830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solidFill>
                  <a:prstClr val="black">
                    <a:tint val="75000"/>
                  </a:prstClr>
                </a:solidFill>
              </a:rPr>
              <a:pPr/>
              <a:t>06/01/2014</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 xmlns:p14="http://schemas.microsoft.com/office/powerpoint/2010/main" val="20092837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5" name="Slide Number Placeholder 4"/>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 xmlns:p14="http://schemas.microsoft.com/office/powerpoint/2010/main" val="198128593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solidFill>
                  <a:prstClr val="black">
                    <a:tint val="75000"/>
                  </a:prstClr>
                </a:solidFill>
              </a:rPr>
              <a:pPr/>
              <a:t>06/01/2014</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 xmlns:p14="http://schemas.microsoft.com/office/powerpoint/2010/main" val="29425259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06/01/2014</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 xmlns:p14="http://schemas.microsoft.com/office/powerpoint/2010/main" val="14601192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06/01/2014</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 xmlns:p14="http://schemas.microsoft.com/office/powerpoint/2010/main" val="9438547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06/01/2014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 xmlns:p14="http://schemas.microsoft.com/office/powerpoint/2010/main" val="2235880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06/01/2014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 xmlns:p14="http://schemas.microsoft.com/office/powerpoint/2010/main" val="23628163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solidFill>
                  <a:prstClr val="black">
                    <a:tint val="75000"/>
                  </a:prstClr>
                </a:solidFill>
              </a:rPr>
              <a:pPr>
                <a:defRPr/>
              </a:pPr>
              <a:t>1/6/2014 3:18 PM</a:t>
            </a:fld>
            <a:endParaRPr lang="zh-TW" alt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solidFill>
                  <a:prstClr val="black">
                    <a:tint val="75000"/>
                  </a:prstClr>
                </a:solidFill>
              </a:rPr>
              <a:pPr>
                <a:defRPr/>
              </a:pPr>
              <a:t>‹#›</a:t>
            </a:fld>
            <a:endParaRPr lang="en-GB" altLang="zh-TW" dirty="0">
              <a:solidFill>
                <a:prstClr val="black">
                  <a:tint val="75000"/>
                </a:prstClr>
              </a:solidFill>
            </a:endParaRPr>
          </a:p>
        </p:txBody>
      </p:sp>
    </p:spTree>
    <p:extLst>
      <p:ext uri="{BB962C8B-B14F-4D97-AF65-F5344CB8AC3E}">
        <p14:creationId xmlns="" xmlns:p14="http://schemas.microsoft.com/office/powerpoint/2010/main" val="745634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6B2A03D2-CAB0-476D-B43D-E6ACEB8CBF65}" type="datetimeFigureOut">
              <a:rPr lang="en-CA" altLang="zh-CN"/>
              <a:pPr>
                <a:defRPr/>
              </a:pPr>
              <a:t>06/01/2014</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89B47E61-F476-40B7-8EBB-EBAD599B17D3}" type="slidenum">
              <a:rPr lang="en-CA" altLang="zh-CN"/>
              <a:pPr>
                <a:defRPr/>
              </a:pPr>
              <a:t>‹#›</a:t>
            </a:fld>
            <a:endParaRPr lang="en-CA" altLang="zh-CN" dirty="0"/>
          </a:p>
        </p:txBody>
      </p:sp>
    </p:spTree>
    <p:extLst>
      <p:ext uri="{BB962C8B-B14F-4D97-AF65-F5344CB8AC3E}">
        <p14:creationId xmlns="" xmlns:p14="http://schemas.microsoft.com/office/powerpoint/2010/main" val="23899841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dirty="0"/>
            </a:lvl1pPr>
          </a:lstStyle>
          <a:p>
            <a:pPr lvl="0" defTabSz="914400" eaLnBrk="1" latinLnBrk="0" hangingPunct="1">
              <a:lnSpc>
                <a:spcPct val="85000"/>
              </a:lnSpc>
              <a:buNone/>
            </a:pPr>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6508575-3C8F-40C4-92FB-909037F8D950}" type="datetimeFigureOut">
              <a:rPr lang="en-CA" altLang="zh-CN"/>
              <a:pPr>
                <a:defRPr/>
              </a:pPr>
              <a:t>06/01/2014</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08735E24-C8D5-4228-AFB3-86B641F98465}" type="slidenum">
              <a:rPr lang="en-CA" altLang="zh-CN"/>
              <a:pPr>
                <a:defRPr/>
              </a:pPr>
              <a:t>‹#›</a:t>
            </a:fld>
            <a:endParaRPr lang="en-CA" altLang="zh-CN" dirty="0"/>
          </a:p>
        </p:txBody>
      </p:sp>
    </p:spTree>
    <p:extLst>
      <p:ext uri="{BB962C8B-B14F-4D97-AF65-F5344CB8AC3E}">
        <p14:creationId xmlns="" xmlns:p14="http://schemas.microsoft.com/office/powerpoint/2010/main" val="380433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fr-FR"/>
            </a:lvl1pPr>
          </a:lstStyle>
          <a:p>
            <a:pPr lvl="0" eaLnBrk="0" fontAlgn="base" hangingPunct="0">
              <a:lnSpc>
                <a:spcPct val="85000"/>
              </a:lnSpc>
              <a:spcAft>
                <a:spcPct val="0"/>
              </a:spcAft>
            </a:pPr>
            <a:r>
              <a:rPr lang="fr-CA"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FE345C5A-DFB9-4F3C-AFB6-0E90FC4B611B}" type="datetime1">
              <a:rPr lang="es-MX" smtClean="0"/>
              <a:pPr/>
              <a:t>06/01/2014</a:t>
            </a:fld>
            <a:endParaRPr lang="es-MX" dirty="0"/>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p>
        </p:txBody>
      </p:sp>
      <p:sp>
        <p:nvSpPr>
          <p:cNvPr id="7" name="Slide Number Placeholder 3"/>
          <p:cNvSpPr>
            <a:spLocks noGrp="1"/>
          </p:cNvSpPr>
          <p:nvPr>
            <p:ph type="sldNum" sz="quarter" idx="4"/>
          </p:nvPr>
        </p:nvSpPr>
        <p:spPr bwMode="auto">
          <a:xfrm>
            <a:off x="6759575" y="6448425"/>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a:defRPr/>
            </a:pPr>
            <a:r>
              <a:rPr dirty="0"/>
              <a:t/>
            </a:r>
            <a:br>
              <a:rPr dirty="0"/>
            </a:br>
            <a:fld id="{0818CAAA-595C-40BF-BDA9-176ED7A49E95}" type="slidenum">
              <a:rPr/>
              <a:pPr>
                <a:defRPr/>
              </a:pPr>
              <a:t>‹#›</a:t>
            </a:fld>
            <a:endParaRPr dirty="0"/>
          </a:p>
        </p:txBody>
      </p:sp>
    </p:spTree>
    <p:extLst>
      <p:ext uri="{BB962C8B-B14F-4D97-AF65-F5344CB8AC3E}">
        <p14:creationId xmlns="" xmlns:p14="http://schemas.microsoft.com/office/powerpoint/2010/main" val="3771738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2765782-C814-4D8B-BF6E-0B0B95693D8F}" type="datetimeFigureOut">
              <a:rPr lang="en-CA" altLang="zh-CN"/>
              <a:pPr>
                <a:defRPr/>
              </a:pPr>
              <a:t>06/01/2014</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BD6A8509-EB58-43D3-9367-E6522F33DF9A}" type="slidenum">
              <a:rPr lang="en-CA" altLang="zh-CN"/>
              <a:pPr>
                <a:defRPr/>
              </a:pPr>
              <a:t>‹#›</a:t>
            </a:fld>
            <a:endParaRPr lang="en-CA" altLang="zh-CN" dirty="0"/>
          </a:p>
        </p:txBody>
      </p:sp>
    </p:spTree>
    <p:extLst>
      <p:ext uri="{BB962C8B-B14F-4D97-AF65-F5344CB8AC3E}">
        <p14:creationId xmlns="" xmlns:p14="http://schemas.microsoft.com/office/powerpoint/2010/main" val="2993646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0ADBB830-5A21-4955-9F23-F3316577AB05}" type="datetimeFigureOut">
              <a:rPr lang="en-CA" altLang="zh-CN"/>
              <a:pPr>
                <a:defRPr/>
              </a:pPr>
              <a:t>06/01/2014</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5C824D00-6EC5-4A3F-B7E6-1AD46A3F6CA0}" type="slidenum">
              <a:rPr lang="en-CA" altLang="zh-CN"/>
              <a:pPr>
                <a:defRPr/>
              </a:pPr>
              <a:t>‹#›</a:t>
            </a:fld>
            <a:endParaRPr lang="en-CA" altLang="zh-CN" dirty="0"/>
          </a:p>
        </p:txBody>
      </p:sp>
    </p:spTree>
    <p:extLst>
      <p:ext uri="{BB962C8B-B14F-4D97-AF65-F5344CB8AC3E}">
        <p14:creationId xmlns="" xmlns:p14="http://schemas.microsoft.com/office/powerpoint/2010/main" val="12980865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B0FC3459-DF8A-4B8F-AA6C-95ACA6CF7C1D}" type="datetimeFigureOut">
              <a:rPr lang="en-CA" altLang="zh-CN"/>
              <a:pPr>
                <a:defRPr/>
              </a:pPr>
              <a:t>06/01/2014</a:t>
            </a:fld>
            <a:endParaRPr lang="en-CA" altLang="zh-CN" dirty="0"/>
          </a:p>
        </p:txBody>
      </p:sp>
      <p:sp>
        <p:nvSpPr>
          <p:cNvPr id="8" name="Footer Placeholder 4"/>
          <p:cNvSpPr>
            <a:spLocks noGrp="1"/>
          </p:cNvSpPr>
          <p:nvPr>
            <p:ph type="ftr" sz="quarter" idx="11"/>
          </p:nvPr>
        </p:nvSpPr>
        <p:spPr/>
        <p:txBody>
          <a:bodyPr/>
          <a:lstStyle>
            <a:lvl1pPr>
              <a:defRPr/>
            </a:lvl1pPr>
          </a:lstStyle>
          <a:p>
            <a:pPr>
              <a:defRPr/>
            </a:pPr>
            <a:endParaRPr lang="en-CA" altLang="zh-CN" dirty="0"/>
          </a:p>
        </p:txBody>
      </p:sp>
      <p:sp>
        <p:nvSpPr>
          <p:cNvPr id="9" name="Slide Number Placeholder 5"/>
          <p:cNvSpPr>
            <a:spLocks noGrp="1"/>
          </p:cNvSpPr>
          <p:nvPr>
            <p:ph type="sldNum" sz="quarter" idx="12"/>
          </p:nvPr>
        </p:nvSpPr>
        <p:spPr/>
        <p:txBody>
          <a:bodyPr/>
          <a:lstStyle>
            <a:lvl1pPr>
              <a:defRPr/>
            </a:lvl1pPr>
          </a:lstStyle>
          <a:p>
            <a:pPr>
              <a:defRPr/>
            </a:pPr>
            <a:fld id="{7EA9A61A-C48C-4E15-8CEE-EBA1AA32AE1C}" type="slidenum">
              <a:rPr lang="en-CA" altLang="zh-CN"/>
              <a:pPr>
                <a:defRPr/>
              </a:pPr>
              <a:t>‹#›</a:t>
            </a:fld>
            <a:endParaRPr lang="en-CA" altLang="zh-CN" dirty="0"/>
          </a:p>
        </p:txBody>
      </p:sp>
    </p:spTree>
    <p:extLst>
      <p:ext uri="{BB962C8B-B14F-4D97-AF65-F5344CB8AC3E}">
        <p14:creationId xmlns="" xmlns:p14="http://schemas.microsoft.com/office/powerpoint/2010/main" val="17899191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BB5DAC6A-F093-4661-94DD-5B4EFFE8E7D8}" type="datetimeFigureOut">
              <a:rPr lang="en-CA" altLang="zh-CN"/>
              <a:pPr>
                <a:defRPr/>
              </a:pPr>
              <a:t>06/01/2014</a:t>
            </a:fld>
            <a:endParaRPr lang="en-CA" altLang="zh-CN" dirty="0"/>
          </a:p>
        </p:txBody>
      </p:sp>
      <p:sp>
        <p:nvSpPr>
          <p:cNvPr id="4" name="Footer Placeholder 4"/>
          <p:cNvSpPr>
            <a:spLocks noGrp="1"/>
          </p:cNvSpPr>
          <p:nvPr>
            <p:ph type="ftr" sz="quarter" idx="11"/>
          </p:nvPr>
        </p:nvSpPr>
        <p:spPr/>
        <p:txBody>
          <a:bodyPr/>
          <a:lstStyle>
            <a:lvl1pPr>
              <a:defRPr/>
            </a:lvl1pPr>
          </a:lstStyle>
          <a:p>
            <a:pPr>
              <a:defRPr/>
            </a:pPr>
            <a:endParaRPr lang="en-CA" altLang="zh-CN" dirty="0"/>
          </a:p>
        </p:txBody>
      </p:sp>
      <p:sp>
        <p:nvSpPr>
          <p:cNvPr id="5" name="Slide Number Placeholder 5"/>
          <p:cNvSpPr>
            <a:spLocks noGrp="1"/>
          </p:cNvSpPr>
          <p:nvPr>
            <p:ph type="sldNum" sz="quarter" idx="12"/>
          </p:nvPr>
        </p:nvSpPr>
        <p:spPr/>
        <p:txBody>
          <a:bodyPr/>
          <a:lstStyle>
            <a:lvl1pPr>
              <a:defRPr/>
            </a:lvl1pPr>
          </a:lstStyle>
          <a:p>
            <a:pPr>
              <a:defRPr/>
            </a:pPr>
            <a:fld id="{2D19A171-A2AF-4087-BB0F-EE6503D4034F}" type="slidenum">
              <a:rPr lang="en-CA" altLang="zh-CN"/>
              <a:pPr>
                <a:defRPr/>
              </a:pPr>
              <a:t>‹#›</a:t>
            </a:fld>
            <a:endParaRPr lang="en-CA" altLang="zh-CN" dirty="0"/>
          </a:p>
        </p:txBody>
      </p:sp>
    </p:spTree>
    <p:extLst>
      <p:ext uri="{BB962C8B-B14F-4D97-AF65-F5344CB8AC3E}">
        <p14:creationId xmlns="" xmlns:p14="http://schemas.microsoft.com/office/powerpoint/2010/main" val="5878885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EB0AED-4652-431C-A57F-259DCC71E934}" type="datetimeFigureOut">
              <a:rPr lang="en-CA" altLang="zh-CN"/>
              <a:pPr>
                <a:defRPr/>
              </a:pPr>
              <a:t>06/01/2014</a:t>
            </a:fld>
            <a:endParaRPr lang="en-CA" altLang="zh-CN" dirty="0"/>
          </a:p>
        </p:txBody>
      </p:sp>
      <p:sp>
        <p:nvSpPr>
          <p:cNvPr id="3" name="Footer Placeholder 4"/>
          <p:cNvSpPr>
            <a:spLocks noGrp="1"/>
          </p:cNvSpPr>
          <p:nvPr>
            <p:ph type="ftr" sz="quarter" idx="11"/>
          </p:nvPr>
        </p:nvSpPr>
        <p:spPr/>
        <p:txBody>
          <a:bodyPr/>
          <a:lstStyle>
            <a:lvl1pPr>
              <a:defRPr/>
            </a:lvl1pPr>
          </a:lstStyle>
          <a:p>
            <a:pPr>
              <a:defRPr/>
            </a:pPr>
            <a:endParaRPr lang="en-CA" altLang="zh-CN" dirty="0"/>
          </a:p>
        </p:txBody>
      </p:sp>
      <p:sp>
        <p:nvSpPr>
          <p:cNvPr id="4" name="Slide Number Placeholder 5"/>
          <p:cNvSpPr>
            <a:spLocks noGrp="1"/>
          </p:cNvSpPr>
          <p:nvPr>
            <p:ph type="sldNum" sz="quarter" idx="12"/>
          </p:nvPr>
        </p:nvSpPr>
        <p:spPr/>
        <p:txBody>
          <a:bodyPr/>
          <a:lstStyle>
            <a:lvl1pPr>
              <a:defRPr/>
            </a:lvl1pPr>
          </a:lstStyle>
          <a:p>
            <a:pPr>
              <a:defRPr/>
            </a:pPr>
            <a:fld id="{E4C149D9-7143-42B2-80B5-1C76280578E5}" type="slidenum">
              <a:rPr lang="en-CA" altLang="zh-CN"/>
              <a:pPr>
                <a:defRPr/>
              </a:pPr>
              <a:t>‹#›</a:t>
            </a:fld>
            <a:endParaRPr lang="en-CA" altLang="zh-CN" dirty="0"/>
          </a:p>
        </p:txBody>
      </p:sp>
    </p:spTree>
    <p:extLst>
      <p:ext uri="{BB962C8B-B14F-4D97-AF65-F5344CB8AC3E}">
        <p14:creationId xmlns="" xmlns:p14="http://schemas.microsoft.com/office/powerpoint/2010/main" val="5920455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6A296E-349D-4B1A-AA20-6107252E6E4F}" type="datetimeFigureOut">
              <a:rPr lang="en-CA" altLang="zh-CN"/>
              <a:pPr>
                <a:defRPr/>
              </a:pPr>
              <a:t>06/01/2014</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E262AA13-8CA8-4110-B252-8892283791AC}" type="slidenum">
              <a:rPr lang="en-CA" altLang="zh-CN"/>
              <a:pPr>
                <a:defRPr/>
              </a:pPr>
              <a:t>‹#›</a:t>
            </a:fld>
            <a:endParaRPr lang="en-CA" altLang="zh-CN" dirty="0"/>
          </a:p>
        </p:txBody>
      </p:sp>
    </p:spTree>
    <p:extLst>
      <p:ext uri="{BB962C8B-B14F-4D97-AF65-F5344CB8AC3E}">
        <p14:creationId xmlns="" xmlns:p14="http://schemas.microsoft.com/office/powerpoint/2010/main" val="15901865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DEB72F-554F-498C-BE00-97FC082AC263}" type="datetimeFigureOut">
              <a:rPr lang="en-CA" altLang="zh-CN"/>
              <a:pPr>
                <a:defRPr/>
              </a:pPr>
              <a:t>06/01/2014</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CD418E20-95D5-4A78-8238-438965BD1ECF}" type="slidenum">
              <a:rPr lang="en-CA" altLang="zh-CN"/>
              <a:pPr>
                <a:defRPr/>
              </a:pPr>
              <a:t>‹#›</a:t>
            </a:fld>
            <a:endParaRPr lang="en-CA" altLang="zh-CN" dirty="0"/>
          </a:p>
        </p:txBody>
      </p:sp>
    </p:spTree>
    <p:extLst>
      <p:ext uri="{BB962C8B-B14F-4D97-AF65-F5344CB8AC3E}">
        <p14:creationId xmlns="" xmlns:p14="http://schemas.microsoft.com/office/powerpoint/2010/main" val="13599848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3B95B630-290B-461B-838B-AF909453A3EE}" type="datetimeFigureOut">
              <a:rPr lang="en-CA" altLang="zh-CN"/>
              <a:pPr>
                <a:defRPr/>
              </a:pPr>
              <a:t>06/01/2014</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8A7E243E-7B3E-4EDC-8BC4-4BF42A0F5A1F}" type="slidenum">
              <a:rPr lang="en-CA" altLang="zh-CN"/>
              <a:pPr>
                <a:defRPr/>
              </a:pPr>
              <a:t>‹#›</a:t>
            </a:fld>
            <a:endParaRPr lang="en-CA" altLang="zh-CN" dirty="0"/>
          </a:p>
        </p:txBody>
      </p:sp>
    </p:spTree>
    <p:extLst>
      <p:ext uri="{BB962C8B-B14F-4D97-AF65-F5344CB8AC3E}">
        <p14:creationId xmlns="" xmlns:p14="http://schemas.microsoft.com/office/powerpoint/2010/main" val="15297706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B7CF043-634A-4068-ACA3-811C015DBBEA}" type="datetimeFigureOut">
              <a:rPr lang="en-CA" altLang="zh-CN"/>
              <a:pPr>
                <a:defRPr/>
              </a:pPr>
              <a:t>06/01/2014</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61801758-7759-4AE3-B593-67435B86F38E}" type="slidenum">
              <a:rPr lang="en-CA" altLang="zh-CN"/>
              <a:pPr>
                <a:defRPr/>
              </a:pPr>
              <a:t>‹#›</a:t>
            </a:fld>
            <a:endParaRPr lang="en-CA" altLang="zh-CN" dirty="0"/>
          </a:p>
        </p:txBody>
      </p:sp>
    </p:spTree>
    <p:extLst>
      <p:ext uri="{BB962C8B-B14F-4D97-AF65-F5344CB8AC3E}">
        <p14:creationId xmlns="" xmlns:p14="http://schemas.microsoft.com/office/powerpoint/2010/main" val="36683678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4658" y="486252"/>
            <a:ext cx="7920038" cy="838200"/>
          </a:xfrm>
        </p:spPr>
        <p:txBody>
          <a:bodyPr vert="horz" lIns="91440" tIns="45720" rIns="91440" bIns="45720" rtlCol="0" anchor="ctr">
            <a:normAutofit/>
          </a:bodyPr>
          <a:lstStyle>
            <a:lvl1pPr>
              <a:defRPr lang="es-MX"/>
            </a:lvl1pPr>
          </a:lstStyle>
          <a:p>
            <a:pPr lvl="0" defTabSz="914400" eaLnBrk="1" latinLnBrk="0" hangingPunct="1">
              <a:lnSpc>
                <a:spcPct val="85000"/>
              </a:lnSpc>
              <a:buNone/>
            </a:pPr>
            <a:r>
              <a:rPr lang="en-US" smtClean="0"/>
              <a:t>Click to edit Master title style</a:t>
            </a:r>
            <a:endParaRPr lang="es-MX"/>
          </a:p>
        </p:txBody>
      </p:sp>
      <p:sp>
        <p:nvSpPr>
          <p:cNvPr id="3" name="Chart Placeholder 2"/>
          <p:cNvSpPr>
            <a:spLocks noGrp="1"/>
          </p:cNvSpPr>
          <p:nvPr>
            <p:ph type="chart" idx="1"/>
          </p:nvPr>
        </p:nvSpPr>
        <p:spPr>
          <a:xfrm>
            <a:off x="900113" y="1279525"/>
            <a:ext cx="7586662" cy="4368800"/>
          </a:xfrm>
        </p:spPr>
        <p:txBody>
          <a:bodyPr rtlCol="0">
            <a:normAutofit/>
          </a:bodyPr>
          <a:lstStyle/>
          <a:p>
            <a:pPr lvl="0"/>
            <a:endParaRPr lang="es-MX" noProof="0" dirty="0" smtClean="0"/>
          </a:p>
        </p:txBody>
      </p:sp>
    </p:spTree>
    <p:extLst>
      <p:ext uri="{BB962C8B-B14F-4D97-AF65-F5344CB8AC3E}">
        <p14:creationId xmlns="" xmlns:p14="http://schemas.microsoft.com/office/powerpoint/2010/main" val="359096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1F8440F3-B0AA-4CD3-949B-7E1557F0837F}" type="datetime1">
              <a:rPr lang="es-MX" smtClean="0"/>
              <a:pPr/>
              <a:t>06/01/2014</a:t>
            </a:fld>
            <a:endParaRPr lang="es-MX" dirty="0"/>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p>
        </p:txBody>
      </p:sp>
      <p:sp>
        <p:nvSpPr>
          <p:cNvPr id="5" name="Slide Number Placeholder 3"/>
          <p:cNvSpPr>
            <a:spLocks noGrp="1"/>
          </p:cNvSpPr>
          <p:nvPr>
            <p:ph type="sldNum" sz="quarter" idx="4"/>
          </p:nvPr>
        </p:nvSpPr>
        <p:spPr bwMode="auto">
          <a:xfrm>
            <a:off x="6759575" y="6448425"/>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a:defRPr/>
            </a:pPr>
            <a:r>
              <a:rPr dirty="0"/>
              <a:t/>
            </a:r>
            <a:br>
              <a:rPr dirty="0"/>
            </a:br>
            <a:fld id="{0818CAAA-595C-40BF-BDA9-176ED7A49E95}" type="slidenum">
              <a:rPr/>
              <a:pPr>
                <a:defRPr/>
              </a:pPr>
              <a:t>‹#›</a:t>
            </a:fld>
            <a:endParaRPr dirty="0"/>
          </a:p>
        </p:txBody>
      </p:sp>
    </p:spTree>
    <p:extLst>
      <p:ext uri="{BB962C8B-B14F-4D97-AF65-F5344CB8AC3E}">
        <p14:creationId xmlns="" xmlns:p14="http://schemas.microsoft.com/office/powerpoint/2010/main" val="20389069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49288"/>
            <a:ext cx="8229600" cy="5259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3295005730"/>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06/01/2014</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202717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06/01/2014</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 xmlns:p14="http://schemas.microsoft.com/office/powerpoint/2010/main" val="33823183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06/01/2014</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 xmlns:p14="http://schemas.microsoft.com/office/powerpoint/2010/main" val="5949365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06/01/2014</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 xmlns:p14="http://schemas.microsoft.com/office/powerpoint/2010/main" val="13809676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06/01/2014</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 xmlns:p14="http://schemas.microsoft.com/office/powerpoint/2010/main" val="18952145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06/01/2014</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 xmlns:p14="http://schemas.microsoft.com/office/powerpoint/2010/main" val="17968882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06/01/2014</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29671136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06/01/2014</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41647150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06/01/2014</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4196368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BE598ABE-A80C-499B-A00E-A91EA75FA6A8}" type="datetime1">
              <a:rPr lang="es-MX" smtClean="0"/>
              <a:pPr/>
              <a:t>06/01/2014</a:t>
            </a:fld>
            <a:endParaRPr lang="es-MX" dirty="0"/>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p>
        </p:txBody>
      </p:sp>
      <p:sp>
        <p:nvSpPr>
          <p:cNvPr id="8" name="Slide Number Placeholder 3"/>
          <p:cNvSpPr>
            <a:spLocks noGrp="1"/>
          </p:cNvSpPr>
          <p:nvPr>
            <p:ph type="sldNum" sz="quarter" idx="4"/>
          </p:nvPr>
        </p:nvSpPr>
        <p:spPr bwMode="auto">
          <a:xfrm>
            <a:off x="6759575" y="6448425"/>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a:defRPr/>
            </a:pPr>
            <a:r>
              <a:rPr dirty="0"/>
              <a:t/>
            </a:r>
            <a:br>
              <a:rPr dirty="0"/>
            </a:br>
            <a:fld id="{0818CAAA-595C-40BF-BDA9-176ED7A49E95}" type="slidenum">
              <a:rPr/>
              <a:pPr>
                <a:defRPr/>
              </a:pPr>
              <a:t>‹#›</a:t>
            </a:fld>
            <a:endParaRPr dirty="0"/>
          </a:p>
        </p:txBody>
      </p:sp>
    </p:spTree>
    <p:extLst>
      <p:ext uri="{BB962C8B-B14F-4D97-AF65-F5344CB8AC3E}">
        <p14:creationId xmlns="" xmlns:p14="http://schemas.microsoft.com/office/powerpoint/2010/main" val="13604922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06/01/2014</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31473058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06/01/2014</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37748746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6B2A03D2-CAB0-476D-B43D-E6ACEB8CBF65}" type="datetimeFigureOut">
              <a:rPr lang="en-CA" altLang="zh-CN"/>
              <a:pPr>
                <a:defRPr/>
              </a:pPr>
              <a:t>06/01/2014</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89B47E61-F476-40B7-8EBB-EBAD599B17D3}" type="slidenum">
              <a:rPr lang="en-CA" altLang="zh-CN"/>
              <a:pPr>
                <a:defRPr/>
              </a:pPr>
              <a:t>‹#›</a:t>
            </a:fld>
            <a:endParaRPr lang="en-CA" altLang="zh-CN" dirty="0"/>
          </a:p>
        </p:txBody>
      </p:sp>
    </p:spTree>
    <p:extLst>
      <p:ext uri="{BB962C8B-B14F-4D97-AF65-F5344CB8AC3E}">
        <p14:creationId xmlns="" xmlns:p14="http://schemas.microsoft.com/office/powerpoint/2010/main" val="37653314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6508575-3C8F-40C4-92FB-909037F8D950}" type="datetimeFigureOut">
              <a:rPr lang="en-CA" altLang="zh-CN"/>
              <a:pPr>
                <a:defRPr/>
              </a:pPr>
              <a:t>06/01/2014</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08735E24-C8D5-4228-AFB3-86B641F98465}" type="slidenum">
              <a:rPr lang="en-CA" altLang="zh-CN"/>
              <a:pPr>
                <a:defRPr/>
              </a:pPr>
              <a:t>‹#›</a:t>
            </a:fld>
            <a:endParaRPr lang="en-CA" altLang="zh-CN" dirty="0"/>
          </a:p>
        </p:txBody>
      </p:sp>
    </p:spTree>
    <p:extLst>
      <p:ext uri="{BB962C8B-B14F-4D97-AF65-F5344CB8AC3E}">
        <p14:creationId xmlns="" xmlns:p14="http://schemas.microsoft.com/office/powerpoint/2010/main" val="10571139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2765782-C814-4D8B-BF6E-0B0B95693D8F}" type="datetimeFigureOut">
              <a:rPr lang="en-CA" altLang="zh-CN"/>
              <a:pPr>
                <a:defRPr/>
              </a:pPr>
              <a:t>06/01/2014</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BD6A8509-EB58-43D3-9367-E6522F33DF9A}" type="slidenum">
              <a:rPr lang="en-CA" altLang="zh-CN"/>
              <a:pPr>
                <a:defRPr/>
              </a:pPr>
              <a:t>‹#›</a:t>
            </a:fld>
            <a:endParaRPr lang="en-CA" altLang="zh-CN" dirty="0"/>
          </a:p>
        </p:txBody>
      </p:sp>
    </p:spTree>
    <p:extLst>
      <p:ext uri="{BB962C8B-B14F-4D97-AF65-F5344CB8AC3E}">
        <p14:creationId xmlns="" xmlns:p14="http://schemas.microsoft.com/office/powerpoint/2010/main" val="14311858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0ADBB830-5A21-4955-9F23-F3316577AB05}" type="datetimeFigureOut">
              <a:rPr lang="en-CA" altLang="zh-CN"/>
              <a:pPr>
                <a:defRPr/>
              </a:pPr>
              <a:t>06/01/2014</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5C824D00-6EC5-4A3F-B7E6-1AD46A3F6CA0}" type="slidenum">
              <a:rPr lang="en-CA" altLang="zh-CN"/>
              <a:pPr>
                <a:defRPr/>
              </a:pPr>
              <a:t>‹#›</a:t>
            </a:fld>
            <a:endParaRPr lang="en-CA" altLang="zh-CN" dirty="0"/>
          </a:p>
        </p:txBody>
      </p:sp>
    </p:spTree>
    <p:extLst>
      <p:ext uri="{BB962C8B-B14F-4D97-AF65-F5344CB8AC3E}">
        <p14:creationId xmlns="" xmlns:p14="http://schemas.microsoft.com/office/powerpoint/2010/main" val="39693622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B0FC3459-DF8A-4B8F-AA6C-95ACA6CF7C1D}" type="datetimeFigureOut">
              <a:rPr lang="en-CA" altLang="zh-CN"/>
              <a:pPr>
                <a:defRPr/>
              </a:pPr>
              <a:t>06/01/2014</a:t>
            </a:fld>
            <a:endParaRPr lang="en-CA" altLang="zh-CN" dirty="0"/>
          </a:p>
        </p:txBody>
      </p:sp>
      <p:sp>
        <p:nvSpPr>
          <p:cNvPr id="8" name="Footer Placeholder 4"/>
          <p:cNvSpPr>
            <a:spLocks noGrp="1"/>
          </p:cNvSpPr>
          <p:nvPr>
            <p:ph type="ftr" sz="quarter" idx="11"/>
          </p:nvPr>
        </p:nvSpPr>
        <p:spPr/>
        <p:txBody>
          <a:bodyPr/>
          <a:lstStyle>
            <a:lvl1pPr>
              <a:defRPr/>
            </a:lvl1pPr>
          </a:lstStyle>
          <a:p>
            <a:pPr>
              <a:defRPr/>
            </a:pPr>
            <a:endParaRPr lang="en-CA" altLang="zh-CN" dirty="0"/>
          </a:p>
        </p:txBody>
      </p:sp>
      <p:sp>
        <p:nvSpPr>
          <p:cNvPr id="9" name="Slide Number Placeholder 5"/>
          <p:cNvSpPr>
            <a:spLocks noGrp="1"/>
          </p:cNvSpPr>
          <p:nvPr>
            <p:ph type="sldNum" sz="quarter" idx="12"/>
          </p:nvPr>
        </p:nvSpPr>
        <p:spPr/>
        <p:txBody>
          <a:bodyPr/>
          <a:lstStyle>
            <a:lvl1pPr>
              <a:defRPr/>
            </a:lvl1pPr>
          </a:lstStyle>
          <a:p>
            <a:pPr>
              <a:defRPr/>
            </a:pPr>
            <a:fld id="{7EA9A61A-C48C-4E15-8CEE-EBA1AA32AE1C}" type="slidenum">
              <a:rPr lang="en-CA" altLang="zh-CN"/>
              <a:pPr>
                <a:defRPr/>
              </a:pPr>
              <a:t>‹#›</a:t>
            </a:fld>
            <a:endParaRPr lang="en-CA" altLang="zh-CN" dirty="0"/>
          </a:p>
        </p:txBody>
      </p:sp>
    </p:spTree>
    <p:extLst>
      <p:ext uri="{BB962C8B-B14F-4D97-AF65-F5344CB8AC3E}">
        <p14:creationId xmlns="" xmlns:p14="http://schemas.microsoft.com/office/powerpoint/2010/main" val="19294995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BB5DAC6A-F093-4661-94DD-5B4EFFE8E7D8}" type="datetimeFigureOut">
              <a:rPr lang="en-CA" altLang="zh-CN"/>
              <a:pPr>
                <a:defRPr/>
              </a:pPr>
              <a:t>06/01/2014</a:t>
            </a:fld>
            <a:endParaRPr lang="en-CA" altLang="zh-CN" dirty="0"/>
          </a:p>
        </p:txBody>
      </p:sp>
      <p:sp>
        <p:nvSpPr>
          <p:cNvPr id="4" name="Footer Placeholder 4"/>
          <p:cNvSpPr>
            <a:spLocks noGrp="1"/>
          </p:cNvSpPr>
          <p:nvPr>
            <p:ph type="ftr" sz="quarter" idx="11"/>
          </p:nvPr>
        </p:nvSpPr>
        <p:spPr/>
        <p:txBody>
          <a:bodyPr/>
          <a:lstStyle>
            <a:lvl1pPr>
              <a:defRPr/>
            </a:lvl1pPr>
          </a:lstStyle>
          <a:p>
            <a:pPr>
              <a:defRPr/>
            </a:pPr>
            <a:endParaRPr lang="en-CA" altLang="zh-CN" dirty="0"/>
          </a:p>
        </p:txBody>
      </p:sp>
      <p:sp>
        <p:nvSpPr>
          <p:cNvPr id="5" name="Slide Number Placeholder 5"/>
          <p:cNvSpPr>
            <a:spLocks noGrp="1"/>
          </p:cNvSpPr>
          <p:nvPr>
            <p:ph type="sldNum" sz="quarter" idx="12"/>
          </p:nvPr>
        </p:nvSpPr>
        <p:spPr/>
        <p:txBody>
          <a:bodyPr/>
          <a:lstStyle>
            <a:lvl1pPr>
              <a:defRPr/>
            </a:lvl1pPr>
          </a:lstStyle>
          <a:p>
            <a:pPr>
              <a:defRPr/>
            </a:pPr>
            <a:fld id="{2D19A171-A2AF-4087-BB0F-EE6503D4034F}" type="slidenum">
              <a:rPr lang="en-CA" altLang="zh-CN"/>
              <a:pPr>
                <a:defRPr/>
              </a:pPr>
              <a:t>‹#›</a:t>
            </a:fld>
            <a:endParaRPr lang="en-CA" altLang="zh-CN" dirty="0"/>
          </a:p>
        </p:txBody>
      </p:sp>
    </p:spTree>
    <p:extLst>
      <p:ext uri="{BB962C8B-B14F-4D97-AF65-F5344CB8AC3E}">
        <p14:creationId xmlns="" xmlns:p14="http://schemas.microsoft.com/office/powerpoint/2010/main" val="21594979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EB0AED-4652-431C-A57F-259DCC71E934}" type="datetimeFigureOut">
              <a:rPr lang="en-CA" altLang="zh-CN"/>
              <a:pPr>
                <a:defRPr/>
              </a:pPr>
              <a:t>06/01/2014</a:t>
            </a:fld>
            <a:endParaRPr lang="en-CA" altLang="zh-CN" dirty="0"/>
          </a:p>
        </p:txBody>
      </p:sp>
      <p:sp>
        <p:nvSpPr>
          <p:cNvPr id="3" name="Footer Placeholder 4"/>
          <p:cNvSpPr>
            <a:spLocks noGrp="1"/>
          </p:cNvSpPr>
          <p:nvPr>
            <p:ph type="ftr" sz="quarter" idx="11"/>
          </p:nvPr>
        </p:nvSpPr>
        <p:spPr/>
        <p:txBody>
          <a:bodyPr/>
          <a:lstStyle>
            <a:lvl1pPr>
              <a:defRPr/>
            </a:lvl1pPr>
          </a:lstStyle>
          <a:p>
            <a:pPr>
              <a:defRPr/>
            </a:pPr>
            <a:endParaRPr lang="en-CA" altLang="zh-CN" dirty="0"/>
          </a:p>
        </p:txBody>
      </p:sp>
      <p:sp>
        <p:nvSpPr>
          <p:cNvPr id="4" name="Slide Number Placeholder 5"/>
          <p:cNvSpPr>
            <a:spLocks noGrp="1"/>
          </p:cNvSpPr>
          <p:nvPr>
            <p:ph type="sldNum" sz="quarter" idx="12"/>
          </p:nvPr>
        </p:nvSpPr>
        <p:spPr/>
        <p:txBody>
          <a:bodyPr/>
          <a:lstStyle>
            <a:lvl1pPr>
              <a:defRPr/>
            </a:lvl1pPr>
          </a:lstStyle>
          <a:p>
            <a:pPr>
              <a:defRPr/>
            </a:pPr>
            <a:fld id="{E4C149D9-7143-42B2-80B5-1C76280578E5}" type="slidenum">
              <a:rPr lang="en-CA" altLang="zh-CN"/>
              <a:pPr>
                <a:defRPr/>
              </a:pPr>
              <a:t>‹#›</a:t>
            </a:fld>
            <a:endParaRPr lang="en-CA" altLang="zh-CN" dirty="0"/>
          </a:p>
        </p:txBody>
      </p:sp>
    </p:spTree>
    <p:extLst>
      <p:ext uri="{BB962C8B-B14F-4D97-AF65-F5344CB8AC3E}">
        <p14:creationId xmlns="" xmlns:p14="http://schemas.microsoft.com/office/powerpoint/2010/main" val="24012677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6A296E-349D-4B1A-AA20-6107252E6E4F}" type="datetimeFigureOut">
              <a:rPr lang="en-CA" altLang="zh-CN"/>
              <a:pPr>
                <a:defRPr/>
              </a:pPr>
              <a:t>06/01/2014</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E262AA13-8CA8-4110-B252-8892283791AC}" type="slidenum">
              <a:rPr lang="en-CA" altLang="zh-CN"/>
              <a:pPr>
                <a:defRPr/>
              </a:pPr>
              <a:t>‹#›</a:t>
            </a:fld>
            <a:endParaRPr lang="en-CA" altLang="zh-CN" dirty="0"/>
          </a:p>
        </p:txBody>
      </p:sp>
    </p:spTree>
    <p:extLst>
      <p:ext uri="{BB962C8B-B14F-4D97-AF65-F5344CB8AC3E}">
        <p14:creationId xmlns="" xmlns:p14="http://schemas.microsoft.com/office/powerpoint/2010/main" val="3885109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dirty="0" smtClean="0"/>
              <a:t>Faire glisser l'image vers l'espace réservé ou cliquer sur l'icône pour l'ajouter</a:t>
            </a:r>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9FCEF0F4-22FE-4AA3-AA8E-D2D94B1BBC9E}" type="datetime1">
              <a:rPr lang="es-MX" smtClean="0"/>
              <a:pPr/>
              <a:t>06/01/2014</a:t>
            </a:fld>
            <a:endParaRPr lang="es-MX" dirty="0"/>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p>
        </p:txBody>
      </p:sp>
      <p:sp>
        <p:nvSpPr>
          <p:cNvPr id="8" name="Slide Number Placeholder 3"/>
          <p:cNvSpPr>
            <a:spLocks noGrp="1"/>
          </p:cNvSpPr>
          <p:nvPr>
            <p:ph type="sldNum" sz="quarter" idx="4"/>
          </p:nvPr>
        </p:nvSpPr>
        <p:spPr bwMode="auto">
          <a:xfrm>
            <a:off x="6759575" y="6448425"/>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a:defRPr/>
            </a:pPr>
            <a:r>
              <a:rPr dirty="0"/>
              <a:t/>
            </a:r>
            <a:br>
              <a:rPr dirty="0"/>
            </a:br>
            <a:fld id="{0818CAAA-595C-40BF-BDA9-176ED7A49E95}" type="slidenum">
              <a:rPr/>
              <a:pPr>
                <a:defRPr/>
              </a:pPr>
              <a:t>‹#›</a:t>
            </a:fld>
            <a:endParaRPr dirty="0"/>
          </a:p>
        </p:txBody>
      </p:sp>
    </p:spTree>
    <p:extLst>
      <p:ext uri="{BB962C8B-B14F-4D97-AF65-F5344CB8AC3E}">
        <p14:creationId xmlns="" xmlns:p14="http://schemas.microsoft.com/office/powerpoint/2010/main" val="28443498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DEB72F-554F-498C-BE00-97FC082AC263}" type="datetimeFigureOut">
              <a:rPr lang="en-CA" altLang="zh-CN"/>
              <a:pPr>
                <a:defRPr/>
              </a:pPr>
              <a:t>06/01/2014</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CD418E20-95D5-4A78-8238-438965BD1ECF}" type="slidenum">
              <a:rPr lang="en-CA" altLang="zh-CN"/>
              <a:pPr>
                <a:defRPr/>
              </a:pPr>
              <a:t>‹#›</a:t>
            </a:fld>
            <a:endParaRPr lang="en-CA" altLang="zh-CN" dirty="0"/>
          </a:p>
        </p:txBody>
      </p:sp>
    </p:spTree>
    <p:extLst>
      <p:ext uri="{BB962C8B-B14F-4D97-AF65-F5344CB8AC3E}">
        <p14:creationId xmlns="" xmlns:p14="http://schemas.microsoft.com/office/powerpoint/2010/main" val="2440676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3B95B630-290B-461B-838B-AF909453A3EE}" type="datetimeFigureOut">
              <a:rPr lang="en-CA" altLang="zh-CN"/>
              <a:pPr>
                <a:defRPr/>
              </a:pPr>
              <a:t>06/01/2014</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8A7E243E-7B3E-4EDC-8BC4-4BF42A0F5A1F}" type="slidenum">
              <a:rPr lang="en-CA" altLang="zh-CN"/>
              <a:pPr>
                <a:defRPr/>
              </a:pPr>
              <a:t>‹#›</a:t>
            </a:fld>
            <a:endParaRPr lang="en-CA" altLang="zh-CN" dirty="0"/>
          </a:p>
        </p:txBody>
      </p:sp>
    </p:spTree>
    <p:extLst>
      <p:ext uri="{BB962C8B-B14F-4D97-AF65-F5344CB8AC3E}">
        <p14:creationId xmlns="" xmlns:p14="http://schemas.microsoft.com/office/powerpoint/2010/main" val="41976265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B7CF043-634A-4068-ACA3-811C015DBBEA}" type="datetimeFigureOut">
              <a:rPr lang="en-CA" altLang="zh-CN"/>
              <a:pPr>
                <a:defRPr/>
              </a:pPr>
              <a:t>06/01/2014</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61801758-7759-4AE3-B593-67435B86F38E}" type="slidenum">
              <a:rPr lang="en-CA" altLang="zh-CN"/>
              <a:pPr>
                <a:defRPr/>
              </a:pPr>
              <a:t>‹#›</a:t>
            </a:fld>
            <a:endParaRPr lang="en-CA" altLang="zh-CN" dirty="0"/>
          </a:p>
        </p:txBody>
      </p:sp>
    </p:spTree>
    <p:extLst>
      <p:ext uri="{BB962C8B-B14F-4D97-AF65-F5344CB8AC3E}">
        <p14:creationId xmlns="" xmlns:p14="http://schemas.microsoft.com/office/powerpoint/2010/main" val="4144445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54100" y="114300"/>
            <a:ext cx="7920038" cy="838200"/>
          </a:xfrm>
        </p:spPr>
        <p:txBody>
          <a:bodyPr/>
          <a:lstStyle/>
          <a:p>
            <a:r>
              <a:rPr lang="en-US" smtClean="0"/>
              <a:t>Click to edit Master title style</a:t>
            </a:r>
            <a:endParaRPr lang="es-MX"/>
          </a:p>
        </p:txBody>
      </p:sp>
      <p:sp>
        <p:nvSpPr>
          <p:cNvPr id="3" name="Chart Placeholder 2"/>
          <p:cNvSpPr>
            <a:spLocks noGrp="1"/>
          </p:cNvSpPr>
          <p:nvPr>
            <p:ph type="chart" idx="1"/>
          </p:nvPr>
        </p:nvSpPr>
        <p:spPr>
          <a:xfrm>
            <a:off x="900113" y="1279525"/>
            <a:ext cx="7586662" cy="4368800"/>
          </a:xfrm>
        </p:spPr>
        <p:txBody>
          <a:bodyPr rtlCol="0">
            <a:normAutofit/>
          </a:bodyPr>
          <a:lstStyle/>
          <a:p>
            <a:pPr lvl="0"/>
            <a:endParaRPr lang="es-MX" noProof="0" dirty="0" smtClean="0"/>
          </a:p>
        </p:txBody>
      </p:sp>
    </p:spTree>
    <p:extLst>
      <p:ext uri="{BB962C8B-B14F-4D97-AF65-F5344CB8AC3E}">
        <p14:creationId xmlns="" xmlns:p14="http://schemas.microsoft.com/office/powerpoint/2010/main" val="34998545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49288"/>
            <a:ext cx="8229600" cy="5259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1389546442"/>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0F02FCB1-2C7E-48FE-AFB6-C4DD5DA12CBD}" type="datetime1">
              <a:rPr lang="en-CA"/>
              <a:pPr>
                <a:defRPr/>
              </a:pPr>
              <a:t>06/01/2014</a:t>
            </a:fld>
            <a:endParaRPr lang="en-CA" dirty="0"/>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7"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EBC21B9E-90FA-4F75-B3E5-E0E62E7B1030}" type="slidenum">
              <a:rPr lang="en-CA"/>
              <a:pPr>
                <a:defRPr/>
              </a:pPr>
              <a:t>‹#›</a:t>
            </a:fld>
            <a:endParaRPr lang="en-CA" dirty="0"/>
          </a:p>
        </p:txBody>
      </p:sp>
    </p:spTree>
    <p:extLst>
      <p:ext uri="{BB962C8B-B14F-4D97-AF65-F5344CB8AC3E}">
        <p14:creationId xmlns="" xmlns:p14="http://schemas.microsoft.com/office/powerpoint/2010/main" val="38514346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42AF30EF-E8A0-480D-A2B3-15E6618FFF89}" type="datetime1">
              <a:rPr lang="en-CA"/>
              <a:pPr>
                <a:defRPr/>
              </a:pPr>
              <a:t>06/01/2014</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9E9201C2-9AFE-4563-91D3-6E12E8CD7575}" type="slidenum">
              <a:rPr lang="en-CA"/>
              <a:pPr>
                <a:defRPr/>
              </a:pPr>
              <a:t>‹#›</a:t>
            </a:fld>
            <a:endParaRPr lang="en-CA" dirty="0"/>
          </a:p>
        </p:txBody>
      </p:sp>
    </p:spTree>
    <p:extLst>
      <p:ext uri="{BB962C8B-B14F-4D97-AF65-F5344CB8AC3E}">
        <p14:creationId xmlns="" xmlns:p14="http://schemas.microsoft.com/office/powerpoint/2010/main" val="39825108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B5DF8A68-84C0-4001-A655-208EB6AA82DE}" type="datetime1">
              <a:rPr lang="en-CA"/>
              <a:pPr>
                <a:defRPr/>
              </a:pPr>
              <a:t>06/01/2014</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27908533-0036-4D1B-8AD1-74995F9EE0E9}" type="slidenum">
              <a:rPr lang="en-CA"/>
              <a:pPr>
                <a:defRPr/>
              </a:pPr>
              <a:t>‹#›</a:t>
            </a:fld>
            <a:endParaRPr lang="en-CA" dirty="0"/>
          </a:p>
        </p:txBody>
      </p:sp>
    </p:spTree>
    <p:extLst>
      <p:ext uri="{BB962C8B-B14F-4D97-AF65-F5344CB8AC3E}">
        <p14:creationId xmlns="" xmlns:p14="http://schemas.microsoft.com/office/powerpoint/2010/main" val="35355564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86C7E20F-B2B4-4061-8850-A9F42E8BD33E}" type="datetime1">
              <a:rPr lang="en-CA"/>
              <a:pPr>
                <a:defRPr/>
              </a:pPr>
              <a:t>06/01/2014</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3B9D5648-AA55-4673-B423-2056DB7F70AB}" type="slidenum">
              <a:rPr lang="en-CA"/>
              <a:pPr>
                <a:defRPr/>
              </a:pPr>
              <a:t>‹#›</a:t>
            </a:fld>
            <a:endParaRPr lang="en-CA" dirty="0"/>
          </a:p>
        </p:txBody>
      </p:sp>
    </p:spTree>
    <p:extLst>
      <p:ext uri="{BB962C8B-B14F-4D97-AF65-F5344CB8AC3E}">
        <p14:creationId xmlns="" xmlns:p14="http://schemas.microsoft.com/office/powerpoint/2010/main" val="33089418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2D31D6E7-2E7F-47B8-8B3C-ACE84C735492}" type="datetime1">
              <a:rPr lang="en-CA"/>
              <a:pPr>
                <a:defRPr/>
              </a:pPr>
              <a:t>06/01/2014</a:t>
            </a:fld>
            <a:endParaRPr lang="en-CA"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94189E67-CBEC-46C1-A0C2-C2E52DF81DEB}" type="slidenum">
              <a:rPr lang="en-CA"/>
              <a:pPr>
                <a:defRPr/>
              </a:pPr>
              <a:t>‹#›</a:t>
            </a:fld>
            <a:endParaRPr lang="en-CA" dirty="0"/>
          </a:p>
        </p:txBody>
      </p:sp>
    </p:spTree>
    <p:extLst>
      <p:ext uri="{BB962C8B-B14F-4D97-AF65-F5344CB8AC3E}">
        <p14:creationId xmlns="" xmlns:p14="http://schemas.microsoft.com/office/powerpoint/2010/main" val="4186148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image" Target="../media/image1.jpe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1.jpe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1.jpe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1.jpe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457200" y="25939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eaLnBrk="0" fontAlgn="base" hangingPunct="0">
              <a:lnSpc>
                <a:spcPct val="85000"/>
              </a:lnSpc>
              <a:spcAft>
                <a:spcPct val="0"/>
              </a:spcAft>
            </a:pPr>
            <a:r>
              <a:rPr lang="fr-CA" dirty="0" smtClean="0"/>
              <a:t>Cliquez et modifiez le titre</a:t>
            </a:r>
            <a:br>
              <a:rPr lang="fr-CA" dirty="0" smtClean="0"/>
            </a:br>
            <a:r>
              <a:rPr lang="fr-CA" dirty="0" err="1" smtClean="0"/>
              <a:t>xxxxxxxxxx</a:t>
            </a:r>
            <a:endParaRPr lang="fr-FR" dirty="0"/>
          </a:p>
        </p:txBody>
      </p:sp>
      <p:sp>
        <p:nvSpPr>
          <p:cNvPr id="3" name="Espace réservé du texte 2"/>
          <p:cNvSpPr>
            <a:spLocks noGrp="1"/>
          </p:cNvSpPr>
          <p:nvPr>
            <p:ph type="body" idx="1"/>
          </p:nvPr>
        </p:nvSpPr>
        <p:spPr>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Font typeface="Arial" pitchFamily="34" charset="0"/>
            </a:pPr>
            <a:r>
              <a:rPr lang="fr-CA" dirty="0" smtClean="0"/>
              <a:t>Cliquez pour modifier les styles du texte du masque</a:t>
            </a:r>
          </a:p>
          <a:p>
            <a:pPr lvl="1" eaLnBrk="0" fontAlgn="base" hangingPunct="0">
              <a:spcAft>
                <a:spcPct val="0"/>
              </a:spcAft>
              <a:buFont typeface="Arial" pitchFamily="34" charset="0"/>
            </a:pPr>
            <a:r>
              <a:rPr lang="fr-CA" dirty="0" smtClean="0"/>
              <a:t>Deuxième niveau</a:t>
            </a:r>
          </a:p>
          <a:p>
            <a:pPr lvl="2" eaLnBrk="0" fontAlgn="base" hangingPunct="0">
              <a:spcAft>
                <a:spcPct val="0"/>
              </a:spcAft>
              <a:buFont typeface="Arial" pitchFamily="34" charset="0"/>
            </a:pPr>
            <a:r>
              <a:rPr lang="fr-CA" dirty="0" smtClean="0"/>
              <a:t>Troisième niveau</a:t>
            </a:r>
          </a:p>
          <a:p>
            <a:pPr lvl="3" eaLnBrk="0" fontAlgn="base" hangingPunct="0">
              <a:spcAft>
                <a:spcPct val="0"/>
              </a:spcAft>
              <a:buFont typeface="Arial" pitchFamily="34" charset="0"/>
            </a:pPr>
            <a:r>
              <a:rPr lang="fr-CA" dirty="0" smtClean="0"/>
              <a:t>Quatrième niveau</a:t>
            </a:r>
          </a:p>
          <a:p>
            <a:pPr lvl="4" eaLnBrk="0" fontAlgn="base" hangingPunct="0">
              <a:spcAft>
                <a:spcPct val="0"/>
              </a:spcAft>
              <a:buFont typeface="Arial" pitchFamily="34" charset="0"/>
            </a:pPr>
            <a:r>
              <a:rPr lang="fr-CA" dirty="0" smtClean="0"/>
              <a:t>Cinquième niveau</a:t>
            </a:r>
            <a:endParaRPr lang="fr-FR" dirty="0"/>
          </a:p>
        </p:txBody>
      </p:sp>
      <p:sp>
        <p:nvSpPr>
          <p:cNvPr id="6" name="Slide Number Placeholder 3"/>
          <p:cNvSpPr>
            <a:spLocks noGrp="1"/>
          </p:cNvSpPr>
          <p:nvPr>
            <p:ph type="sldNum" sz="quarter" idx="4"/>
          </p:nvPr>
        </p:nvSpPr>
        <p:spPr bwMode="auto">
          <a:xfrm>
            <a:off x="6759575" y="6448425"/>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a:defRPr/>
            </a:pPr>
            <a:r>
              <a:rPr dirty="0"/>
              <a:t/>
            </a:r>
            <a:br>
              <a:rPr dirty="0"/>
            </a:br>
            <a:fld id="{0818CAAA-595C-40BF-BDA9-176ED7A49E95}" type="slidenum">
              <a:rPr/>
              <a:pPr>
                <a:defRPr/>
              </a:pPr>
              <a:t>‹#›</a:t>
            </a:fld>
            <a:endParaRPr dirty="0"/>
          </a:p>
        </p:txBody>
      </p:sp>
    </p:spTree>
    <p:extLst>
      <p:ext uri="{BB962C8B-B14F-4D97-AF65-F5344CB8AC3E}">
        <p14:creationId xmlns="" xmlns:p14="http://schemas.microsoft.com/office/powerpoint/2010/main" val="3212198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lang="fr-FR" altLang="zh-CN" sz="4000" kern="1200" dirty="0">
          <a:solidFill>
            <a:srgbClr val="002060"/>
          </a:solidFill>
          <a:latin typeface="+mj-lt"/>
          <a:ea typeface="SimSun" pitchFamily="2" charset="-122"/>
          <a:cs typeface="+mj-cs"/>
        </a:defRPr>
      </a:lvl1pPr>
    </p:titleStyle>
    <p:bodyStyle>
      <a:lvl1pPr marL="342900" indent="-342900" algn="l" defTabSz="457200" rtl="0" eaLnBrk="1" latinLnBrk="0" hangingPunct="1">
        <a:spcBef>
          <a:spcPct val="20000"/>
        </a:spcBef>
        <a:buFont typeface="Arial"/>
        <a:buChar char="•"/>
        <a:defRPr lang="fr-CA" altLang="zh-CN" sz="3200" kern="1200" dirty="0" smtClean="0">
          <a:solidFill>
            <a:srgbClr val="002060"/>
          </a:solidFill>
          <a:latin typeface="+mn-lt"/>
          <a:ea typeface="SimSun" pitchFamily="2" charset="-122"/>
          <a:cs typeface="+mn-cs"/>
        </a:defRPr>
      </a:lvl1pPr>
      <a:lvl2pPr marL="742950" indent="-285750" algn="l" defTabSz="457200" rtl="0" eaLnBrk="1" latinLnBrk="0" hangingPunct="1">
        <a:spcBef>
          <a:spcPct val="20000"/>
        </a:spcBef>
        <a:buFont typeface="Arial"/>
        <a:buChar char="–"/>
        <a:defRPr lang="fr-CA" altLang="zh-CN" sz="2800" kern="1200" dirty="0" smtClean="0">
          <a:solidFill>
            <a:srgbClr val="002060"/>
          </a:solidFill>
          <a:latin typeface="+mn-lt"/>
          <a:ea typeface="SimSun" pitchFamily="2" charset="-122"/>
          <a:cs typeface="+mn-cs"/>
        </a:defRPr>
      </a:lvl2pPr>
      <a:lvl3pPr marL="1143000" indent="-228600" algn="l" defTabSz="457200" rtl="0" eaLnBrk="1" latinLnBrk="0" hangingPunct="1">
        <a:spcBef>
          <a:spcPct val="20000"/>
        </a:spcBef>
        <a:buFont typeface="Arial"/>
        <a:buChar char="•"/>
        <a:defRPr lang="fr-CA" altLang="zh-CN" sz="2400" kern="1200" dirty="0" smtClean="0">
          <a:solidFill>
            <a:srgbClr val="002060"/>
          </a:solidFill>
          <a:latin typeface="+mn-lt"/>
          <a:ea typeface="SimSun" pitchFamily="2" charset="-122"/>
          <a:cs typeface="+mn-cs"/>
        </a:defRPr>
      </a:lvl3pPr>
      <a:lvl4pPr marL="1600200" indent="-228600" algn="l" defTabSz="457200" rtl="0" eaLnBrk="1" latinLnBrk="0" hangingPunct="1">
        <a:spcBef>
          <a:spcPct val="20000"/>
        </a:spcBef>
        <a:buFont typeface="Arial"/>
        <a:buChar char="–"/>
        <a:defRPr lang="fr-CA" altLang="zh-CN" sz="2000" kern="1200" dirty="0" smtClean="0">
          <a:solidFill>
            <a:srgbClr val="002060"/>
          </a:solidFill>
          <a:latin typeface="+mn-lt"/>
          <a:ea typeface="SimSun" pitchFamily="2" charset="-122"/>
          <a:cs typeface="+mn-cs"/>
        </a:defRPr>
      </a:lvl4pPr>
      <a:lvl5pPr marL="2057400" indent="-228600" algn="l" defTabSz="457200" rtl="0" eaLnBrk="1" latinLnBrk="0" hangingPunct="1">
        <a:spcBef>
          <a:spcPct val="20000"/>
        </a:spcBef>
        <a:buFont typeface="Arial"/>
        <a:buChar char="»"/>
        <a:defRPr lang="fr-FR" altLang="zh-CN" sz="2000" kern="1200" dirty="0">
          <a:solidFill>
            <a:srgbClr val="002060"/>
          </a:solidFill>
          <a:latin typeface="+mn-lt"/>
          <a:ea typeface="SimSun" pitchFamily="2"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33761"/>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14714"/>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06/01/2014</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3647997038"/>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iming>
    <p:tnLst>
      <p:par>
        <p:cTn id="1" dur="indefinite" restart="never" nodeType="tmRoot"/>
      </p:par>
    </p:tnLst>
  </p:timing>
  <p:hf hdr="0" ftr="0" dt="0"/>
  <p:txStyles>
    <p:titleStyle>
      <a:lvl1pPr algn="ctr" defTabSz="914400" rtl="0" eaLnBrk="1" latinLnBrk="0" hangingPunct="1">
        <a:spcBef>
          <a:spcPct val="0"/>
        </a:spcBef>
        <a:buNone/>
        <a:defRPr lang="en-CA" sz="4000" b="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Arial" pitchFamily="34" charset="0"/>
        <a:buChar char="•"/>
        <a:defRPr lang="en-US" sz="3200" kern="1200" dirty="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dirty="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dirty="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dirty="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6146" name="Picture 7" descr="PPT_fond_23mai2013_3.jpg"/>
          <p:cNvPicPr>
            <a:picLocks noChangeAspect="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614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ea typeface="+mn-ea"/>
              </a:defRPr>
            </a:lvl1pPr>
          </a:lstStyle>
          <a:p>
            <a:pPr>
              <a:defRPr/>
            </a:pPr>
            <a:fld id="{42F933DF-4403-412A-9A47-2D877CE653CA}" type="datetime1">
              <a:rPr lang="en-CA"/>
              <a:pPr>
                <a:defRPr/>
              </a:pPr>
              <a:t>06/01/2014</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ea typeface="+mn-ea"/>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ea typeface="+mn-ea"/>
              </a:defRPr>
            </a:lvl1pPr>
          </a:lstStyle>
          <a:p>
            <a:pPr>
              <a:defRPr/>
            </a:pPr>
            <a:fld id="{B935BE9E-267D-4FD3-83C6-CC1B33E9D901}" type="slidenum">
              <a:rPr lang="en-CA"/>
              <a:pPr>
                <a:defRPr/>
              </a:pPr>
              <a:t>‹#›</a:t>
            </a:fld>
            <a:endParaRPr lang="en-CA" dirty="0"/>
          </a:p>
        </p:txBody>
      </p:sp>
    </p:spTree>
    <p:extLst>
      <p:ext uri="{BB962C8B-B14F-4D97-AF65-F5344CB8AC3E}">
        <p14:creationId xmlns="" xmlns:p14="http://schemas.microsoft.com/office/powerpoint/2010/main" val="311564241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rgbClr val="002060"/>
          </a:solidFill>
          <a:latin typeface="+mj-lt"/>
          <a:ea typeface="+mj-ea"/>
          <a:cs typeface="+mj-cs"/>
        </a:defRPr>
      </a:lvl1pPr>
      <a:lvl2pPr algn="ctr" rtl="0" eaLnBrk="0" fontAlgn="base" hangingPunct="0">
        <a:spcBef>
          <a:spcPct val="0"/>
        </a:spcBef>
        <a:spcAft>
          <a:spcPct val="0"/>
        </a:spcAft>
        <a:defRPr sz="4400">
          <a:solidFill>
            <a:srgbClr val="002060"/>
          </a:solidFill>
          <a:latin typeface="Calibri" pitchFamily="34" charset="0"/>
        </a:defRPr>
      </a:lvl2pPr>
      <a:lvl3pPr algn="ctr" rtl="0" eaLnBrk="0" fontAlgn="base" hangingPunct="0">
        <a:spcBef>
          <a:spcPct val="0"/>
        </a:spcBef>
        <a:spcAft>
          <a:spcPct val="0"/>
        </a:spcAft>
        <a:defRPr sz="4400">
          <a:solidFill>
            <a:srgbClr val="002060"/>
          </a:solidFill>
          <a:latin typeface="Calibri" pitchFamily="34" charset="0"/>
        </a:defRPr>
      </a:lvl3pPr>
      <a:lvl4pPr algn="ctr" rtl="0" eaLnBrk="0" fontAlgn="base" hangingPunct="0">
        <a:spcBef>
          <a:spcPct val="0"/>
        </a:spcBef>
        <a:spcAft>
          <a:spcPct val="0"/>
        </a:spcAft>
        <a:defRPr sz="4400">
          <a:solidFill>
            <a:srgbClr val="002060"/>
          </a:solidFill>
          <a:latin typeface="Calibri" pitchFamily="34" charset="0"/>
        </a:defRPr>
      </a:lvl4pPr>
      <a:lvl5pPr algn="ctr" rtl="0" eaLnBrk="0" fontAlgn="base" hangingPunct="0">
        <a:spcBef>
          <a:spcPct val="0"/>
        </a:spcBef>
        <a:spcAft>
          <a:spcPct val="0"/>
        </a:spcAft>
        <a:defRPr sz="4400">
          <a:solidFill>
            <a:srgbClr val="002060"/>
          </a:solidFill>
          <a:latin typeface="Calibri" pitchFamily="34" charset="0"/>
        </a:defRPr>
      </a:lvl5pPr>
      <a:lvl6pPr marL="457200" algn="ctr" rtl="0" fontAlgn="base">
        <a:spcBef>
          <a:spcPct val="0"/>
        </a:spcBef>
        <a:spcAft>
          <a:spcPct val="0"/>
        </a:spcAft>
        <a:defRPr sz="4400">
          <a:solidFill>
            <a:srgbClr val="002060"/>
          </a:solidFill>
          <a:latin typeface="Calibri" pitchFamily="34" charset="0"/>
        </a:defRPr>
      </a:lvl6pPr>
      <a:lvl7pPr marL="914400" algn="ctr" rtl="0" fontAlgn="base">
        <a:spcBef>
          <a:spcPct val="0"/>
        </a:spcBef>
        <a:spcAft>
          <a:spcPct val="0"/>
        </a:spcAft>
        <a:defRPr sz="4400">
          <a:solidFill>
            <a:srgbClr val="002060"/>
          </a:solidFill>
          <a:latin typeface="Calibri" pitchFamily="34" charset="0"/>
        </a:defRPr>
      </a:lvl7pPr>
      <a:lvl8pPr marL="1371600" algn="ctr" rtl="0" fontAlgn="base">
        <a:spcBef>
          <a:spcPct val="0"/>
        </a:spcBef>
        <a:spcAft>
          <a:spcPct val="0"/>
        </a:spcAft>
        <a:defRPr sz="4400">
          <a:solidFill>
            <a:srgbClr val="002060"/>
          </a:solidFill>
          <a:latin typeface="Calibri" pitchFamily="34" charset="0"/>
        </a:defRPr>
      </a:lvl8pPr>
      <a:lvl9pPr marL="1828800" algn="ctr" rtl="0" fontAlgn="base">
        <a:spcBef>
          <a:spcPct val="0"/>
        </a:spcBef>
        <a:spcAft>
          <a:spcPct val="0"/>
        </a:spcAft>
        <a:defRPr sz="44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06/01/2014</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 xmlns:p14="http://schemas.microsoft.com/office/powerpoint/2010/main" val="157405890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solidFill>
                  <a:prstClr val="black">
                    <a:tint val="75000"/>
                  </a:prstClr>
                </a:solidFill>
              </a:rPr>
              <a:pPr/>
              <a:t>06/01/2014</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 xmlns:p14="http://schemas.microsoft.com/office/powerpoint/2010/main" val="4562795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solidFill>
                  <a:prstClr val="black">
                    <a:tint val="75000"/>
                  </a:prstClr>
                </a:solidFill>
              </a:rPr>
              <a:pPr/>
              <a:t>06/01/2014</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 xmlns:p14="http://schemas.microsoft.com/office/powerpoint/2010/main" val="297973199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PPT_fond_23mai2013_3.jpg"/>
          <p:cNvPicPr>
            <a:picLocks noChangeAspect="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341784"/>
            <a:ext cx="8229600" cy="1143000"/>
          </a:xfrm>
          <a:prstGeom prst="rect">
            <a:avLst/>
          </a:prstGeom>
          <a:extLst/>
        </p:spPr>
        <p:txBody>
          <a:bodyPr vert="horz" lIns="91440" tIns="45720" rIns="91440" bIns="45720" rtlCol="0" anchor="ctr">
            <a:normAutofit/>
          </a:bodyPr>
          <a:lstStyle/>
          <a:p>
            <a:pPr lvl="0" defTabSz="914400" eaLnBrk="1" latinLnBrk="0" hangingPunct="1">
              <a:lnSpc>
                <a:spcPct val="85000"/>
              </a:lnSpc>
              <a:buNone/>
            </a:pPr>
            <a:r>
              <a:rPr lang="en-US" altLang="zh-CN" smtClean="0"/>
              <a:t>Click to edit Master title style</a:t>
            </a:r>
            <a:endParaRPr lang="en-CA" altLang="zh-CN"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altLang="zh-C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宋体" pitchFamily="2" charset="-122"/>
              </a:defRPr>
            </a:lvl1pPr>
          </a:lstStyle>
          <a:p>
            <a:pPr fontAlgn="base">
              <a:spcBef>
                <a:spcPct val="0"/>
              </a:spcBef>
              <a:spcAft>
                <a:spcPct val="0"/>
              </a:spcAft>
              <a:defRPr/>
            </a:pPr>
            <a:fld id="{CE5D76C5-E0A7-409D-B117-DF0B8498AB22}" type="datetimeFigureOut">
              <a:rPr lang="en-CA" altLang="zh-CN"/>
              <a:pPr fontAlgn="base">
                <a:spcBef>
                  <a:spcPct val="0"/>
                </a:spcBef>
                <a:spcAft>
                  <a:spcPct val="0"/>
                </a:spcAft>
                <a:defRPr/>
              </a:pPr>
              <a:t>06/01/2014</a:t>
            </a:fld>
            <a:endParaRPr lang="en-CA" altLang="zh-C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宋体" pitchFamily="2" charset="-122"/>
              </a:defRPr>
            </a:lvl1pPr>
          </a:lstStyle>
          <a:p>
            <a:pPr fontAlgn="base">
              <a:spcBef>
                <a:spcPct val="0"/>
              </a:spcBef>
              <a:spcAft>
                <a:spcPct val="0"/>
              </a:spcAft>
              <a:defRPr/>
            </a:pPr>
            <a:endParaRPr lang="en-CA" altLang="zh-C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宋体" pitchFamily="2" charset="-122"/>
              </a:defRPr>
            </a:lvl1pPr>
          </a:lstStyle>
          <a:p>
            <a:pPr fontAlgn="base">
              <a:spcBef>
                <a:spcPct val="0"/>
              </a:spcBef>
              <a:spcAft>
                <a:spcPct val="0"/>
              </a:spcAft>
              <a:defRPr/>
            </a:pPr>
            <a:fld id="{15BFE0CA-18BA-478E-8FE1-2AFC3FB88871}" type="slidenum">
              <a:rPr lang="en-CA" altLang="zh-CN"/>
              <a:pPr fontAlgn="base">
                <a:spcBef>
                  <a:spcPct val="0"/>
                </a:spcBef>
                <a:spcAft>
                  <a:spcPct val="0"/>
                </a:spcAft>
                <a:defRPr/>
              </a:pPr>
              <a:t>‹#›</a:t>
            </a:fld>
            <a:endParaRPr lang="en-CA" altLang="zh-CN" dirty="0"/>
          </a:p>
        </p:txBody>
      </p:sp>
    </p:spTree>
    <p:extLst>
      <p:ext uri="{BB962C8B-B14F-4D97-AF65-F5344CB8AC3E}">
        <p14:creationId xmlns="" xmlns:p14="http://schemas.microsoft.com/office/powerpoint/2010/main" val="161464575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xStyles>
    <p:titleStyle>
      <a:lvl1pPr algn="ctr" rtl="0" eaLnBrk="0" fontAlgn="base" hangingPunct="0">
        <a:spcBef>
          <a:spcPct val="0"/>
        </a:spcBef>
        <a:spcAft>
          <a:spcPct val="0"/>
        </a:spcAft>
        <a:defRPr lang="en-CA" altLang="zh-CN" sz="4000" b="0" kern="1200" smtClean="0">
          <a:solidFill>
            <a:srgbClr val="002060"/>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47208"/>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06/01/2014</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Tree>
    <p:extLst>
      <p:ext uri="{BB962C8B-B14F-4D97-AF65-F5344CB8AC3E}">
        <p14:creationId xmlns="" xmlns:p14="http://schemas.microsoft.com/office/powerpoint/2010/main" val="2548003787"/>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ctr" defTabSz="914400" rtl="0" eaLnBrk="1" latinLnBrk="0" hangingPunct="1">
        <a:spcBef>
          <a:spcPct val="0"/>
        </a:spcBef>
        <a:buNone/>
        <a:defRPr lang="en-CA" sz="400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PPT_fond_23mai2013_3.jpg"/>
          <p:cNvPicPr>
            <a:picLocks noChangeAspect="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CA" altLang="zh-CN"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altLang="zh-C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宋体" pitchFamily="2" charset="-122"/>
              </a:defRPr>
            </a:lvl1pPr>
          </a:lstStyle>
          <a:p>
            <a:pPr fontAlgn="base">
              <a:spcBef>
                <a:spcPct val="0"/>
              </a:spcBef>
              <a:spcAft>
                <a:spcPct val="0"/>
              </a:spcAft>
              <a:defRPr/>
            </a:pPr>
            <a:fld id="{CE5D76C5-E0A7-409D-B117-DF0B8498AB22}" type="datetimeFigureOut">
              <a:rPr lang="en-CA" altLang="zh-CN"/>
              <a:pPr fontAlgn="base">
                <a:spcBef>
                  <a:spcPct val="0"/>
                </a:spcBef>
                <a:spcAft>
                  <a:spcPct val="0"/>
                </a:spcAft>
                <a:defRPr/>
              </a:pPr>
              <a:t>06/01/2014</a:t>
            </a:fld>
            <a:endParaRPr lang="en-CA" altLang="zh-C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宋体" pitchFamily="2" charset="-122"/>
              </a:defRPr>
            </a:lvl1pPr>
          </a:lstStyle>
          <a:p>
            <a:pPr fontAlgn="base">
              <a:spcBef>
                <a:spcPct val="0"/>
              </a:spcBef>
              <a:spcAft>
                <a:spcPct val="0"/>
              </a:spcAft>
              <a:defRPr/>
            </a:pPr>
            <a:endParaRPr lang="en-CA" altLang="zh-C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宋体" pitchFamily="2" charset="-122"/>
              </a:defRPr>
            </a:lvl1pPr>
          </a:lstStyle>
          <a:p>
            <a:pPr fontAlgn="base">
              <a:spcBef>
                <a:spcPct val="0"/>
              </a:spcBef>
              <a:spcAft>
                <a:spcPct val="0"/>
              </a:spcAft>
              <a:defRPr/>
            </a:pPr>
            <a:fld id="{15BFE0CA-18BA-478E-8FE1-2AFC3FB88871}" type="slidenum">
              <a:rPr lang="en-CA" altLang="zh-CN"/>
              <a:pPr fontAlgn="base">
                <a:spcBef>
                  <a:spcPct val="0"/>
                </a:spcBef>
                <a:spcAft>
                  <a:spcPct val="0"/>
                </a:spcAft>
                <a:defRPr/>
              </a:pPr>
              <a:t>‹#›</a:t>
            </a:fld>
            <a:endParaRPr lang="en-CA" altLang="zh-CN" dirty="0"/>
          </a:p>
        </p:txBody>
      </p:sp>
    </p:spTree>
    <p:extLst>
      <p:ext uri="{BB962C8B-B14F-4D97-AF65-F5344CB8AC3E}">
        <p14:creationId xmlns="" xmlns:p14="http://schemas.microsoft.com/office/powerpoint/2010/main" val="403453051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098"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Title Placeholder 1"/>
          <p:cNvSpPr>
            <a:spLocks noGrp="1"/>
          </p:cNvSpPr>
          <p:nvPr>
            <p:ph type="title"/>
          </p:nvPr>
        </p:nvSpPr>
        <p:spPr bwMode="auto">
          <a:xfrm>
            <a:off x="457200" y="341784"/>
            <a:ext cx="8229600" cy="1143000"/>
          </a:xfrm>
          <a:prstGeom prst="rect">
            <a:avLst/>
          </a:prstGeom>
          <a:extLst/>
        </p:spPr>
        <p:txBody>
          <a:bodyPr vert="horz" lIns="91440" tIns="45720" rIns="91440" bIns="45720" rtlCol="0" anchor="ctr">
            <a:normAutofit/>
          </a:bodyPr>
          <a:lstStyle/>
          <a:p>
            <a:pPr lvl="0" defTabSz="914400" eaLnBrk="1" latinLnBrk="0" hangingPunct="1">
              <a:lnSpc>
                <a:spcPct val="85000"/>
              </a:lnSpc>
              <a:buNone/>
            </a:pPr>
            <a:r>
              <a:rPr lang="en-US" smtClean="0"/>
              <a:t>Click to edit Master title style</a:t>
            </a:r>
            <a:endParaRPr lang="en-CA" smtClean="0"/>
          </a:p>
        </p:txBody>
      </p:sp>
      <p:sp>
        <p:nvSpPr>
          <p:cNvPr id="410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ea typeface="+mn-ea"/>
              </a:defRPr>
            </a:lvl1pPr>
          </a:lstStyle>
          <a:p>
            <a:pPr>
              <a:defRPr/>
            </a:pPr>
            <a:fld id="{42F933DF-4403-412A-9A47-2D877CE653CA}" type="datetime1">
              <a:rPr lang="en-CA"/>
              <a:pPr>
                <a:defRPr/>
              </a:pPr>
              <a:t>06/01/2014</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ea typeface="+mn-ea"/>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ea typeface="+mn-ea"/>
              </a:defRPr>
            </a:lvl1pPr>
          </a:lstStyle>
          <a:p>
            <a:pPr>
              <a:defRPr/>
            </a:pPr>
            <a:fld id="{A6C174E5-F291-414E-A916-DD95399515DC}" type="slidenum">
              <a:rPr lang="en-CA"/>
              <a:pPr>
                <a:defRPr/>
              </a:pPr>
              <a:t>‹#›</a:t>
            </a:fld>
            <a:endParaRPr lang="en-CA" dirty="0"/>
          </a:p>
        </p:txBody>
      </p:sp>
    </p:spTree>
    <p:extLst>
      <p:ext uri="{BB962C8B-B14F-4D97-AF65-F5344CB8AC3E}">
        <p14:creationId xmlns="" xmlns:p14="http://schemas.microsoft.com/office/powerpoint/2010/main" val="3175259169"/>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ctr" rtl="0" eaLnBrk="0" fontAlgn="base" hangingPunct="0">
        <a:spcBef>
          <a:spcPct val="0"/>
        </a:spcBef>
        <a:spcAft>
          <a:spcPct val="0"/>
        </a:spcAft>
        <a:defRPr lang="en-CA" sz="4000" b="0" kern="1200" smtClean="0">
          <a:solidFill>
            <a:srgbClr val="002060"/>
          </a:solidFill>
          <a:latin typeface="+mj-lt"/>
          <a:ea typeface="+mj-ea"/>
          <a:cs typeface="+mj-cs"/>
        </a:defRPr>
      </a:lvl1pPr>
      <a:lvl2pPr algn="ctr" rtl="0" eaLnBrk="0" fontAlgn="base" hangingPunct="0">
        <a:spcBef>
          <a:spcPct val="0"/>
        </a:spcBef>
        <a:spcAft>
          <a:spcPct val="0"/>
        </a:spcAft>
        <a:defRPr sz="4400">
          <a:solidFill>
            <a:srgbClr val="002060"/>
          </a:solidFill>
          <a:latin typeface="Calibri" pitchFamily="34" charset="0"/>
        </a:defRPr>
      </a:lvl2pPr>
      <a:lvl3pPr algn="ctr" rtl="0" eaLnBrk="0" fontAlgn="base" hangingPunct="0">
        <a:spcBef>
          <a:spcPct val="0"/>
        </a:spcBef>
        <a:spcAft>
          <a:spcPct val="0"/>
        </a:spcAft>
        <a:defRPr sz="4400">
          <a:solidFill>
            <a:srgbClr val="002060"/>
          </a:solidFill>
          <a:latin typeface="Calibri" pitchFamily="34" charset="0"/>
        </a:defRPr>
      </a:lvl3pPr>
      <a:lvl4pPr algn="ctr" rtl="0" eaLnBrk="0" fontAlgn="base" hangingPunct="0">
        <a:spcBef>
          <a:spcPct val="0"/>
        </a:spcBef>
        <a:spcAft>
          <a:spcPct val="0"/>
        </a:spcAft>
        <a:defRPr sz="4400">
          <a:solidFill>
            <a:srgbClr val="002060"/>
          </a:solidFill>
          <a:latin typeface="Calibri" pitchFamily="34" charset="0"/>
        </a:defRPr>
      </a:lvl4pPr>
      <a:lvl5pPr algn="ctr" rtl="0" eaLnBrk="0" fontAlgn="base" hangingPunct="0">
        <a:spcBef>
          <a:spcPct val="0"/>
        </a:spcBef>
        <a:spcAft>
          <a:spcPct val="0"/>
        </a:spcAft>
        <a:defRPr sz="4400">
          <a:solidFill>
            <a:srgbClr val="002060"/>
          </a:solidFill>
          <a:latin typeface="Calibri" pitchFamily="34" charset="0"/>
        </a:defRPr>
      </a:lvl5pPr>
      <a:lvl6pPr marL="457200" algn="ctr" rtl="0" fontAlgn="base">
        <a:spcBef>
          <a:spcPct val="0"/>
        </a:spcBef>
        <a:spcAft>
          <a:spcPct val="0"/>
        </a:spcAft>
        <a:defRPr sz="4400">
          <a:solidFill>
            <a:srgbClr val="002060"/>
          </a:solidFill>
          <a:latin typeface="Calibri" pitchFamily="34" charset="0"/>
        </a:defRPr>
      </a:lvl6pPr>
      <a:lvl7pPr marL="914400" algn="ctr" rtl="0" fontAlgn="base">
        <a:spcBef>
          <a:spcPct val="0"/>
        </a:spcBef>
        <a:spcAft>
          <a:spcPct val="0"/>
        </a:spcAft>
        <a:defRPr sz="4400">
          <a:solidFill>
            <a:srgbClr val="002060"/>
          </a:solidFill>
          <a:latin typeface="Calibri" pitchFamily="34" charset="0"/>
        </a:defRPr>
      </a:lvl7pPr>
      <a:lvl8pPr marL="1371600" algn="ctr" rtl="0" fontAlgn="base">
        <a:spcBef>
          <a:spcPct val="0"/>
        </a:spcBef>
        <a:spcAft>
          <a:spcPct val="0"/>
        </a:spcAft>
        <a:defRPr sz="4400">
          <a:solidFill>
            <a:srgbClr val="002060"/>
          </a:solidFill>
          <a:latin typeface="Calibri" pitchFamily="34" charset="0"/>
        </a:defRPr>
      </a:lvl8pPr>
      <a:lvl9pPr marL="1828800" algn="ctr" rtl="0" fontAlgn="base">
        <a:spcBef>
          <a:spcPct val="0"/>
        </a:spcBef>
        <a:spcAft>
          <a:spcPct val="0"/>
        </a:spcAft>
        <a:defRPr sz="44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8.xml"/><Relationship Id="rId5" Type="http://schemas.openxmlformats.org/officeDocument/2006/relationships/image" Target="../media/image17.png"/><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7.xml"/><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6.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100.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hyperlink" Target="http://www.iasp-pain.org/PainSummit/Australia_2010PainStrategy.pdf" TargetMode="External"/><Relationship Id="rId4" Type="http://schemas.openxmlformats.org/officeDocument/2006/relationships/hyperlink" Target="http://www.iasp-pain.org/AM/Template.cfm?Section=Press_Release&amp;Template=/CM/ContentDisplay.cfm&amp;ContentID=2908"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inds.nih.gov/disorders/backpain/detail_backpain.htm"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Clients\Clients N-Z\PFIZER_GLOBAL\LYRICA\2013\GPFLY1301 Pain Education Activities\Pieces_Produites\Presentations\Background\Toutes_lesTitle_Slides\Visuel_KNOW_LOW_BACK_PAIN_TitleSlid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pPr>
              <a:defRPr/>
            </a:pPr>
            <a:r>
              <a:rPr lang="en-CA" dirty="0" smtClean="0"/>
              <a:t/>
            </a:r>
            <a:br>
              <a:rPr lang="en-CA" dirty="0" smtClean="0"/>
            </a:br>
            <a:fld id="{0818CAAA-595C-40BF-BDA9-176ED7A49E95}" type="slidenum">
              <a:rPr lang="en-CA" smtClean="0"/>
              <a:pPr>
                <a:defRPr/>
              </a:pPr>
              <a:t>1</a:t>
            </a:fld>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p:txBody>
          <a:bodyPr/>
          <a:lstStyle/>
          <a:p>
            <a:pPr eaLnBrk="1" hangingPunct="1"/>
            <a:r>
              <a:rPr lang="es-MX" noProof="0" dirty="0" smtClean="0">
                <a:solidFill>
                  <a:schemeClr val="bg2"/>
                </a:solidFill>
              </a:rPr>
              <a:t>Causas Comunes de </a:t>
            </a:r>
            <a:r>
              <a:rPr lang="es-MX" dirty="0" smtClean="0"/>
              <a:t>L</a:t>
            </a:r>
            <a:r>
              <a:rPr lang="es-MX" noProof="0" dirty="0" smtClean="0"/>
              <a:t>umbalgia</a:t>
            </a:r>
          </a:p>
        </p:txBody>
      </p:sp>
      <p:sp>
        <p:nvSpPr>
          <p:cNvPr id="75780" name="TextBox 7"/>
          <p:cNvSpPr txBox="1">
            <a:spLocks noChangeArrowheads="1"/>
          </p:cNvSpPr>
          <p:nvPr/>
        </p:nvSpPr>
        <p:spPr bwMode="auto">
          <a:xfrm>
            <a:off x="107504" y="6369343"/>
            <a:ext cx="7666038" cy="398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MX" sz="1100" dirty="0" smtClean="0">
                <a:solidFill>
                  <a:srgbClr val="002060"/>
                </a:solidFill>
                <a:latin typeface="Calibri" pitchFamily="34" charset="0"/>
              </a:rPr>
              <a:t>Cohen S. </a:t>
            </a:r>
            <a:r>
              <a:rPr lang="es-MX" sz="1100" i="1" dirty="0" smtClean="0">
                <a:solidFill>
                  <a:srgbClr val="002060"/>
                </a:solidFill>
                <a:latin typeface="Calibri" pitchFamily="34" charset="0"/>
              </a:rPr>
              <a:t>BMJ</a:t>
            </a:r>
            <a:r>
              <a:rPr lang="es-MX" sz="1100" dirty="0" smtClean="0">
                <a:solidFill>
                  <a:srgbClr val="002060"/>
                </a:solidFill>
                <a:latin typeface="Calibri" pitchFamily="34" charset="0"/>
              </a:rPr>
              <a:t> 2008; 337:a2718.</a:t>
            </a:r>
            <a:endParaRPr lang="es-MX" sz="1100" dirty="0">
              <a:solidFill>
                <a:srgbClr val="002060"/>
              </a:solidFill>
              <a:latin typeface="Calibri" pitchFamily="34" charset="0"/>
            </a:endParaRPr>
          </a:p>
        </p:txBody>
      </p:sp>
      <p:sp>
        <p:nvSpPr>
          <p:cNvPr id="5" name="Slide Number Placeholder 2"/>
          <p:cNvSpPr txBox="1">
            <a:spLocks noGrp="1"/>
          </p:cNvSpPr>
          <p:nvPr/>
        </p:nvSpPr>
        <p:spPr>
          <a:xfrm>
            <a:off x="7239000" y="6648450"/>
            <a:ext cx="1905000" cy="171450"/>
          </a:xfrm>
          <a:prstGeom prst="rect">
            <a:avLst/>
          </a:prstGeom>
          <a:noFill/>
        </p:spPr>
        <p:txBody>
          <a:bodyPr anchor="ctr"/>
          <a:lstStyle/>
          <a:p>
            <a:pPr>
              <a:defRPr/>
            </a:pPr>
            <a:fld id="{2C4F6FEE-5C48-4624-98ED-272315C111FA}" type="slidenum">
              <a:rPr lang="es-MX" sz="1200" smtClean="0">
                <a:solidFill>
                  <a:prstClr val="white">
                    <a:tint val="75000"/>
                  </a:prstClr>
                </a:solidFill>
              </a:rPr>
              <a:pPr>
                <a:defRPr/>
              </a:pPr>
              <a:t>10</a:t>
            </a:fld>
            <a:endParaRPr lang="es-MX" sz="1200" dirty="0">
              <a:solidFill>
                <a:prstClr val="white">
                  <a:tint val="75000"/>
                </a:prstClr>
              </a:solidFill>
            </a:endParaRPr>
          </a:p>
        </p:txBody>
      </p:sp>
      <p:sp>
        <p:nvSpPr>
          <p:cNvPr id="3" name="Rectangle 2"/>
          <p:cNvSpPr/>
          <p:nvPr/>
        </p:nvSpPr>
        <p:spPr>
          <a:xfrm>
            <a:off x="250825" y="1628800"/>
            <a:ext cx="8641655"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prstClr val="white"/>
                </a:solidFill>
              </a:rPr>
              <a:t>Mecánica (80-90%)</a:t>
            </a:r>
          </a:p>
          <a:p>
            <a:pPr algn="ctr">
              <a:lnSpc>
                <a:spcPts val="1900"/>
              </a:lnSpc>
            </a:pPr>
            <a:r>
              <a:rPr lang="es-MX" spc="-20" dirty="0" smtClean="0">
                <a:solidFill>
                  <a:prstClr val="white"/>
                </a:solidFill>
              </a:rPr>
              <a:t>(ej:  degeneración de disco, vértebras fracturadas, inestabilidad, causa desconocida [en la mayoría de los casos])</a:t>
            </a:r>
            <a:endParaRPr lang="es-MX" spc="-20" dirty="0">
              <a:solidFill>
                <a:prstClr val="white"/>
              </a:solidFill>
            </a:endParaRPr>
          </a:p>
        </p:txBody>
      </p:sp>
      <p:sp>
        <p:nvSpPr>
          <p:cNvPr id="8" name="Rectangle 7"/>
          <p:cNvSpPr/>
          <p:nvPr/>
        </p:nvSpPr>
        <p:spPr>
          <a:xfrm>
            <a:off x="539552" y="2636912"/>
            <a:ext cx="78845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prstClr val="white"/>
                </a:solidFill>
              </a:rPr>
              <a:t>Neurogénica (5-15%)</a:t>
            </a:r>
          </a:p>
          <a:p>
            <a:pPr algn="ctr"/>
            <a:r>
              <a:rPr lang="es-MX" dirty="0" smtClean="0">
                <a:solidFill>
                  <a:prstClr val="white"/>
                </a:solidFill>
              </a:rPr>
              <a:t>(ej:  disco herniado, estenosis espinal, daño de osteofito a raíz nerviosa)</a:t>
            </a:r>
            <a:endParaRPr lang="es-MX" dirty="0">
              <a:solidFill>
                <a:prstClr val="white"/>
              </a:solidFill>
            </a:endParaRPr>
          </a:p>
        </p:txBody>
      </p:sp>
      <p:sp>
        <p:nvSpPr>
          <p:cNvPr id="9" name="Rectangle 8"/>
          <p:cNvSpPr/>
          <p:nvPr/>
        </p:nvSpPr>
        <p:spPr>
          <a:xfrm>
            <a:off x="1207032" y="3576114"/>
            <a:ext cx="6984467"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prstClr val="white"/>
                </a:solidFill>
              </a:rPr>
              <a:t>Padecimientos de la columna no-mecánicos (1-2%)</a:t>
            </a:r>
          </a:p>
          <a:p>
            <a:pPr algn="ctr"/>
            <a:r>
              <a:rPr lang="es-MX" dirty="0" smtClean="0">
                <a:solidFill>
                  <a:prstClr val="white"/>
                </a:solidFill>
              </a:rPr>
              <a:t>(ej:  neoplasia, infecciones, artritis inflamatoria, enfermedad de Paget)</a:t>
            </a:r>
            <a:endParaRPr lang="es-MX" dirty="0">
              <a:solidFill>
                <a:prstClr val="white"/>
              </a:solidFill>
            </a:endParaRPr>
          </a:p>
        </p:txBody>
      </p:sp>
      <p:sp>
        <p:nvSpPr>
          <p:cNvPr id="10" name="Rectangle 9"/>
          <p:cNvSpPr/>
          <p:nvPr/>
        </p:nvSpPr>
        <p:spPr>
          <a:xfrm>
            <a:off x="1207032" y="4437112"/>
            <a:ext cx="6984467"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prstClr val="white"/>
                </a:solidFill>
              </a:rPr>
              <a:t>Dolor visceral referido (1-2%)</a:t>
            </a:r>
          </a:p>
          <a:p>
            <a:pPr algn="ctr"/>
            <a:r>
              <a:rPr lang="es-MX" spc="-20" dirty="0" smtClean="0">
                <a:solidFill>
                  <a:prstClr val="white"/>
                </a:solidFill>
              </a:rPr>
              <a:t>(ej:  enfermedad gastrointestinal, enfermedad renal, aneurisma aórtico abdominal)</a:t>
            </a:r>
            <a:endParaRPr lang="es-MX" spc="-20" dirty="0">
              <a:solidFill>
                <a:prstClr val="white"/>
              </a:solidFill>
            </a:endParaRPr>
          </a:p>
        </p:txBody>
      </p:sp>
      <p:sp>
        <p:nvSpPr>
          <p:cNvPr id="11" name="Rectangle 10"/>
          <p:cNvSpPr/>
          <p:nvPr/>
        </p:nvSpPr>
        <p:spPr>
          <a:xfrm>
            <a:off x="1906004" y="5445224"/>
            <a:ext cx="5694204" cy="664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prstClr val="white"/>
                </a:solidFill>
              </a:rPr>
              <a:t>Otras (2-4%)</a:t>
            </a:r>
          </a:p>
          <a:p>
            <a:pPr algn="ctr"/>
            <a:r>
              <a:rPr lang="es-MX" dirty="0" smtClean="0">
                <a:solidFill>
                  <a:prstClr val="white"/>
                </a:solidFill>
              </a:rPr>
              <a:t>(ej:  fibromialgia, trastorno somatoforme, dolor “falso”)</a:t>
            </a:r>
            <a:endParaRPr lang="es-MX" dirty="0">
              <a:solidFill>
                <a:prstClr val="white"/>
              </a:solidFill>
            </a:endParaRPr>
          </a:p>
        </p:txBody>
      </p:sp>
      <p:sp>
        <p:nvSpPr>
          <p:cNvPr id="12" name="Slide Number Placeholder 8"/>
          <p:cNvSpPr>
            <a:spLocks noGrp="1"/>
          </p:cNvSpPr>
          <p:nvPr>
            <p:ph type="sldNum" sz="quarter" idx="12"/>
          </p:nvPr>
        </p:nvSpPr>
        <p:spPr bwMode="auto">
          <a:xfrm>
            <a:off x="6553200"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6E0AFB2-FFBD-42C9-BFB3-674C7E7DD027}" type="slidenum">
              <a:rPr lang="es-MX" smtClean="0">
                <a:solidFill>
                  <a:srgbClr val="000000"/>
                </a:solidFill>
              </a:rPr>
              <a:pPr eaLnBrk="1" hangingPunct="1"/>
              <a:t>10</a:t>
            </a:fld>
            <a:endParaRPr lang="es-MX" dirty="0" smtClean="0">
              <a:solidFill>
                <a:srgbClr val="000000"/>
              </a:solidFill>
            </a:endParaRPr>
          </a:p>
        </p:txBody>
      </p:sp>
    </p:spTree>
    <p:extLst>
      <p:ext uri="{BB962C8B-B14F-4D97-AF65-F5344CB8AC3E}">
        <p14:creationId xmlns="" xmlns:p14="http://schemas.microsoft.com/office/powerpoint/2010/main" val="62615585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889841815"/>
              </p:ext>
            </p:extLst>
          </p:nvPr>
        </p:nvGraphicFramePr>
        <p:xfrm>
          <a:off x="457200" y="150467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7763" name="Text Box 5"/>
          <p:cNvSpPr txBox="1">
            <a:spLocks noChangeArrowheads="1"/>
          </p:cNvSpPr>
          <p:nvPr/>
        </p:nvSpPr>
        <p:spPr bwMode="auto">
          <a:xfrm>
            <a:off x="3012779" y="3573016"/>
            <a:ext cx="2924747"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r>
              <a:rPr lang="es-MX" sz="1600" b="1" dirty="0" smtClean="0">
                <a:solidFill>
                  <a:srgbClr val="C00000"/>
                </a:solidFill>
                <a:ea typeface="MS PGothic" pitchFamily="34" charset="-128"/>
              </a:rPr>
              <a:t>Se ha reconocido que la lumbalgia  crónica tiene múltiples mecanismos potenciales. A esto se le llama “dolor mixto.” </a:t>
            </a:r>
            <a:endParaRPr lang="es-MX" sz="1600" b="1" dirty="0">
              <a:solidFill>
                <a:srgbClr val="C00000"/>
              </a:solidFill>
              <a:ea typeface="MS PGothic" pitchFamily="34" charset="-128"/>
            </a:endParaRPr>
          </a:p>
        </p:txBody>
      </p:sp>
      <p:sp>
        <p:nvSpPr>
          <p:cNvPr id="117764" name="Rectangle 4"/>
          <p:cNvSpPr>
            <a:spLocks noChangeArrowheads="1"/>
          </p:cNvSpPr>
          <p:nvPr/>
        </p:nvSpPr>
        <p:spPr bwMode="auto">
          <a:xfrm>
            <a:off x="323528" y="4129038"/>
            <a:ext cx="3026097"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s-MX" b="1" dirty="0" smtClean="0">
                <a:solidFill>
                  <a:prstClr val="black"/>
                </a:solidFill>
              </a:rPr>
              <a:t>Dolor nociceptivo</a:t>
            </a:r>
          </a:p>
          <a:p>
            <a:pPr algn="ctr"/>
            <a:r>
              <a:rPr lang="es-MX" sz="1600" dirty="0" smtClean="0">
                <a:solidFill>
                  <a:prstClr val="black"/>
                </a:solidFill>
              </a:rPr>
              <a:t>   La mayoría de los pacientes con </a:t>
            </a:r>
            <a:br>
              <a:rPr lang="es-MX" sz="1600" dirty="0" smtClean="0">
                <a:solidFill>
                  <a:prstClr val="black"/>
                </a:solidFill>
              </a:rPr>
            </a:br>
            <a:r>
              <a:rPr lang="es-MX" sz="1600" dirty="0" smtClean="0">
                <a:solidFill>
                  <a:prstClr val="black"/>
                </a:solidFill>
              </a:rPr>
              <a:t>                   lumbalgia agudo no-específico (85%)</a:t>
            </a:r>
            <a:endParaRPr lang="es-MX" sz="2400" baseline="30000" dirty="0">
              <a:solidFill>
                <a:prstClr val="white"/>
              </a:solidFill>
            </a:endParaRPr>
          </a:p>
        </p:txBody>
      </p:sp>
      <p:sp>
        <p:nvSpPr>
          <p:cNvPr id="117765" name="Rectangle 5"/>
          <p:cNvSpPr>
            <a:spLocks noChangeArrowheads="1"/>
          </p:cNvSpPr>
          <p:nvPr/>
        </p:nvSpPr>
        <p:spPr bwMode="auto">
          <a:xfrm>
            <a:off x="5724128" y="4129038"/>
            <a:ext cx="273685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s-MX" b="1" dirty="0" smtClean="0">
                <a:solidFill>
                  <a:prstClr val="black"/>
                </a:solidFill>
              </a:rPr>
              <a:t>Dolor neuropático</a:t>
            </a:r>
            <a:r>
              <a:rPr lang="es-MX" sz="2000" b="1" dirty="0" smtClean="0">
                <a:solidFill>
                  <a:prstClr val="black"/>
                </a:solidFill>
              </a:rPr>
              <a:t/>
            </a:r>
            <a:br>
              <a:rPr lang="es-MX" sz="2000" b="1" dirty="0" smtClean="0">
                <a:solidFill>
                  <a:prstClr val="black"/>
                </a:solidFill>
              </a:rPr>
            </a:br>
            <a:r>
              <a:rPr lang="es-MX" sz="1600" dirty="0" smtClean="0">
                <a:solidFill>
                  <a:prstClr val="black"/>
                </a:solidFill>
              </a:rPr>
              <a:t>Radiculopatía (7%)</a:t>
            </a:r>
            <a:endParaRPr lang="es-MX" sz="1600" dirty="0">
              <a:solidFill>
                <a:prstClr val="white"/>
              </a:solidFill>
            </a:endParaRPr>
          </a:p>
        </p:txBody>
      </p:sp>
      <p:sp>
        <p:nvSpPr>
          <p:cNvPr id="117766" name="Rectangle 6"/>
          <p:cNvSpPr>
            <a:spLocks noChangeArrowheads="1"/>
          </p:cNvSpPr>
          <p:nvPr/>
        </p:nvSpPr>
        <p:spPr bwMode="auto">
          <a:xfrm>
            <a:off x="2208213" y="1936725"/>
            <a:ext cx="4287590"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s-MX" b="1" dirty="0" smtClean="0">
                <a:solidFill>
                  <a:prstClr val="black"/>
                </a:solidFill>
              </a:rPr>
              <a:t>Sensibilización central/</a:t>
            </a:r>
            <a:br>
              <a:rPr lang="es-MX" b="1" dirty="0" smtClean="0">
                <a:solidFill>
                  <a:prstClr val="black"/>
                </a:solidFill>
              </a:rPr>
            </a:br>
            <a:r>
              <a:rPr lang="es-MX" b="1" dirty="0" smtClean="0">
                <a:solidFill>
                  <a:prstClr val="black"/>
                </a:solidFill>
              </a:rPr>
              <a:t>dolor disfuncional</a:t>
            </a:r>
          </a:p>
          <a:p>
            <a:pPr algn="ctr"/>
            <a:r>
              <a:rPr lang="es-MX" sz="1600" dirty="0" smtClean="0">
                <a:solidFill>
                  <a:prstClr val="black"/>
                </a:solidFill>
              </a:rPr>
              <a:t>Puede desarrollarse con el tiempo en algunos pacientes con lumbalgia crónica</a:t>
            </a:r>
            <a:endParaRPr lang="es-MX" sz="1600" dirty="0">
              <a:solidFill>
                <a:prstClr val="black"/>
              </a:solidFill>
            </a:endParaRPr>
          </a:p>
        </p:txBody>
      </p:sp>
      <p:sp>
        <p:nvSpPr>
          <p:cNvPr id="10" name="Rectangle 2"/>
          <p:cNvSpPr txBox="1">
            <a:spLocks noChangeArrowheads="1"/>
          </p:cNvSpPr>
          <p:nvPr/>
        </p:nvSpPr>
        <p:spPr>
          <a:xfrm>
            <a:off x="492125" y="260350"/>
            <a:ext cx="8229600" cy="1143000"/>
          </a:xfrm>
          <a:prstGeom prst="rect">
            <a:avLst/>
          </a:prstGeom>
        </p:spPr>
        <p:txBody>
          <a:bodyPr lIns="0" tIns="0" rIns="0" bIns="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CA" altLang="en-US" dirty="0" smtClean="0">
                <a:solidFill>
                  <a:srgbClr val="002060"/>
                </a:solidFill>
              </a:rPr>
              <a:t>Patofisiología de la Lumbalgia</a:t>
            </a:r>
            <a:endParaRPr lang="en-US" altLang="en-US" dirty="0" smtClean="0">
              <a:solidFill>
                <a:srgbClr val="002060"/>
              </a:solidFill>
            </a:endParaRPr>
          </a:p>
        </p:txBody>
      </p:sp>
      <p:sp>
        <p:nvSpPr>
          <p:cNvPr id="117768" name="Slide Number Placeholder 5"/>
          <p:cNvSpPr>
            <a:spLocks noGrp="1"/>
          </p:cNvSpPr>
          <p:nvPr>
            <p:ph type="sldNum" sz="quarter" idx="12"/>
          </p:nvPr>
        </p:nvSpPr>
        <p:spPr bwMode="auto">
          <a:xfrm>
            <a:off x="6804248" y="6453336"/>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D29A8DF-3C57-4A26-85D1-D2B494772097}" type="slidenum">
              <a:rPr lang="en-CA" smtClean="0">
                <a:solidFill>
                  <a:prstClr val="black"/>
                </a:solidFill>
              </a:rPr>
              <a:pPr eaLnBrk="1" hangingPunct="1"/>
              <a:t>11</a:t>
            </a:fld>
            <a:endParaRPr lang="en-CA" dirty="0" smtClean="0">
              <a:solidFill>
                <a:prstClr val="black"/>
              </a:solidFill>
            </a:endParaRPr>
          </a:p>
        </p:txBody>
      </p:sp>
      <p:sp>
        <p:nvSpPr>
          <p:cNvPr id="13" name="TextBox 12"/>
          <p:cNvSpPr txBox="1"/>
          <p:nvPr/>
        </p:nvSpPr>
        <p:spPr>
          <a:xfrm>
            <a:off x="74613" y="6453336"/>
            <a:ext cx="8025779" cy="430887"/>
          </a:xfrm>
          <a:prstGeom prst="rect">
            <a:avLst/>
          </a:prstGeom>
          <a:noFill/>
        </p:spPr>
        <p:txBody>
          <a:bodyPr wrap="square">
            <a:spAutoFit/>
          </a:bodyPr>
          <a:lstStyle/>
          <a:p>
            <a:pPr>
              <a:defRPr/>
            </a:pPr>
            <a:r>
              <a:rPr lang="en-CA" sz="1100" dirty="0" smtClean="0">
                <a:solidFill>
                  <a:srgbClr val="002060"/>
                </a:solidFill>
                <a:cs typeface="Arial" pitchFamily="34" charset="0"/>
              </a:rPr>
              <a:t>Manusov EG. </a:t>
            </a:r>
            <a:r>
              <a:rPr lang="en-CA" sz="1100" i="1" dirty="0" smtClean="0">
                <a:solidFill>
                  <a:srgbClr val="002060"/>
                </a:solidFill>
                <a:cs typeface="Arial" pitchFamily="34" charset="0"/>
              </a:rPr>
              <a:t>Prim Care</a:t>
            </a:r>
            <a:r>
              <a:rPr lang="en-CA" sz="1100" dirty="0" smtClean="0">
                <a:solidFill>
                  <a:srgbClr val="002060"/>
                </a:solidFill>
                <a:cs typeface="Arial" pitchFamily="34" charset="0"/>
              </a:rPr>
              <a:t> 2012; 39(3):471-9; Neblett R </a:t>
            </a:r>
            <a:r>
              <a:rPr lang="en-CA" sz="1100" i="1" dirty="0" smtClean="0">
                <a:solidFill>
                  <a:srgbClr val="002060"/>
                </a:solidFill>
                <a:cs typeface="Arial" pitchFamily="34" charset="0"/>
              </a:rPr>
              <a:t>et al. Pain</a:t>
            </a:r>
            <a:r>
              <a:rPr lang="en-CA" sz="1100" dirty="0" smtClean="0">
                <a:solidFill>
                  <a:srgbClr val="002060"/>
                </a:solidFill>
                <a:cs typeface="Arial" pitchFamily="34" charset="0"/>
              </a:rPr>
              <a:t> 2013; 14(5):438-45; </a:t>
            </a:r>
            <a:br>
              <a:rPr lang="en-CA" sz="1100" dirty="0" smtClean="0">
                <a:solidFill>
                  <a:srgbClr val="002060"/>
                </a:solidFill>
                <a:cs typeface="Arial" pitchFamily="34" charset="0"/>
              </a:rPr>
            </a:br>
            <a:r>
              <a:rPr lang="en-CA" sz="1100" dirty="0" smtClean="0">
                <a:solidFill>
                  <a:srgbClr val="002060"/>
                </a:solidFill>
              </a:rPr>
              <a:t>Vellucci R. </a:t>
            </a:r>
            <a:r>
              <a:rPr lang="en-CA" sz="1100" i="1" dirty="0" smtClean="0">
                <a:solidFill>
                  <a:srgbClr val="002060"/>
                </a:solidFill>
              </a:rPr>
              <a:t>Clin Drug Investig</a:t>
            </a:r>
            <a:r>
              <a:rPr lang="en-CA" sz="1100" dirty="0" smtClean="0">
                <a:solidFill>
                  <a:srgbClr val="002060"/>
                </a:solidFill>
              </a:rPr>
              <a:t> 2012; 32(Suppl 1):3-10</a:t>
            </a:r>
            <a:r>
              <a:rPr lang="en-CA" sz="1100" dirty="0">
                <a:solidFill>
                  <a:srgbClr val="002060"/>
                </a:solidFill>
              </a:rPr>
              <a:t>; Woolf CJ, Salter MW. </a:t>
            </a:r>
            <a:r>
              <a:rPr lang="en-CA" sz="1100" i="1" dirty="0" smtClean="0">
                <a:solidFill>
                  <a:srgbClr val="002060"/>
                </a:solidFill>
              </a:rPr>
              <a:t>Science</a:t>
            </a:r>
            <a:r>
              <a:rPr lang="en-CA" sz="1100" dirty="0" smtClean="0">
                <a:solidFill>
                  <a:srgbClr val="002060"/>
                </a:solidFill>
              </a:rPr>
              <a:t> </a:t>
            </a:r>
            <a:r>
              <a:rPr lang="en-CA" sz="1100" dirty="0">
                <a:solidFill>
                  <a:srgbClr val="002060"/>
                </a:solidFill>
              </a:rPr>
              <a:t>2000</a:t>
            </a:r>
            <a:r>
              <a:rPr lang="en-CA" sz="1100" dirty="0" smtClean="0">
                <a:solidFill>
                  <a:srgbClr val="002060"/>
                </a:solidFill>
              </a:rPr>
              <a:t>; 288(5472</a:t>
            </a:r>
            <a:r>
              <a:rPr lang="en-CA" sz="1100" dirty="0">
                <a:solidFill>
                  <a:srgbClr val="002060"/>
                </a:solidFill>
              </a:rPr>
              <a:t>):1765-9</a:t>
            </a:r>
            <a:r>
              <a:rPr lang="en-CA" sz="1100" dirty="0" smtClean="0">
                <a:solidFill>
                  <a:srgbClr val="002060"/>
                </a:solidFill>
              </a:rPr>
              <a:t>.</a:t>
            </a:r>
            <a:endParaRPr lang="en-CA" sz="1100" dirty="0">
              <a:solidFill>
                <a:srgbClr val="002060"/>
              </a:solidFill>
              <a:cs typeface="Arial" pitchFamily="34" charset="0"/>
            </a:endParaRPr>
          </a:p>
        </p:txBody>
      </p:sp>
    </p:spTree>
    <p:extLst>
      <p:ext uri="{BB962C8B-B14F-4D97-AF65-F5344CB8AC3E}">
        <p14:creationId xmlns="" xmlns:p14="http://schemas.microsoft.com/office/powerpoint/2010/main" val="90491494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685800" algn="l"/>
              </a:tabLst>
            </a:pPr>
            <a:r>
              <a:rPr lang="es-MX" sz="3200" noProof="0" dirty="0" smtClean="0"/>
              <a:t>Componentes Nociceptivos y Neuropáticos Pueden Estar Presentes en la Lumbalgia</a:t>
            </a:r>
            <a:endParaRPr lang="es-MX" sz="3200" noProof="0" dirty="0"/>
          </a:p>
        </p:txBody>
      </p:sp>
      <p:sp>
        <p:nvSpPr>
          <p:cNvPr id="3" name="Slide Number Placeholder 2"/>
          <p:cNvSpPr>
            <a:spLocks noGrp="1"/>
          </p:cNvSpPr>
          <p:nvPr>
            <p:ph type="sldNum" sz="quarter" idx="12"/>
          </p:nvPr>
        </p:nvSpPr>
        <p:spPr/>
        <p:txBody>
          <a:bodyPr/>
          <a:lstStyle/>
          <a:p>
            <a:pPr>
              <a:defRPr/>
            </a:pPr>
            <a:fld id="{DF872715-803E-4E5E-B3ED-B791142CDA22}" type="slidenum">
              <a:rPr lang="en-US" smtClean="0">
                <a:solidFill>
                  <a:prstClr val="black"/>
                </a:solidFill>
              </a:rPr>
              <a:pPr>
                <a:defRPr/>
              </a:pPr>
              <a:t>12</a:t>
            </a:fld>
            <a:endParaRPr lang="en-US" dirty="0">
              <a:solidFill>
                <a:prstClr val="black"/>
              </a:solidFill>
            </a:endParaRPr>
          </a:p>
        </p:txBody>
      </p:sp>
      <p:pic>
        <p:nvPicPr>
          <p:cNvPr id="4" name="Picture 3" descr="Slide_06_v02"/>
          <p:cNvPicPr>
            <a:picLocks noChangeAspect="1" noChangeArrowheads="1"/>
          </p:cNvPicPr>
          <p:nvPr/>
        </p:nvPicPr>
        <p:blipFill>
          <a:blip r:embed="rId3" cstate="print"/>
          <a:srcRect/>
          <a:stretch>
            <a:fillRect/>
          </a:stretch>
        </p:blipFill>
        <p:spPr bwMode="auto">
          <a:xfrm>
            <a:off x="734587" y="1795933"/>
            <a:ext cx="1598613" cy="4105275"/>
          </a:xfrm>
          <a:prstGeom prst="rect">
            <a:avLst/>
          </a:prstGeom>
          <a:ln>
            <a:noFill/>
          </a:ln>
          <a:effectLst>
            <a:outerShdw blurRad="292100" dist="139700" dir="2700000" algn="tl" rotWithShape="0">
              <a:srgbClr val="333333">
                <a:alpha val="65000"/>
              </a:srgbClr>
            </a:outerShdw>
          </a:effectLst>
        </p:spPr>
      </p:pic>
      <p:pic>
        <p:nvPicPr>
          <p:cNvPr id="5" name="Picture 4" descr="Slide_05b_v01"/>
          <p:cNvPicPr>
            <a:picLocks noChangeAspect="1" noChangeArrowheads="1"/>
          </p:cNvPicPr>
          <p:nvPr/>
        </p:nvPicPr>
        <p:blipFill>
          <a:blip r:embed="rId4" cstate="print"/>
          <a:srcRect/>
          <a:stretch>
            <a:fillRect/>
          </a:stretch>
        </p:blipFill>
        <p:spPr bwMode="auto">
          <a:xfrm>
            <a:off x="6732421" y="1795933"/>
            <a:ext cx="1600200" cy="4110038"/>
          </a:xfrm>
          <a:prstGeom prst="rect">
            <a:avLst/>
          </a:prstGeom>
          <a:ln>
            <a:noFill/>
          </a:ln>
          <a:effectLst>
            <a:outerShdw blurRad="292100" dist="139700" dir="2700000" algn="tl" rotWithShape="0">
              <a:srgbClr val="333333">
                <a:alpha val="65000"/>
              </a:srgbClr>
            </a:outerShdw>
          </a:effectLst>
        </p:spPr>
      </p:pic>
      <p:pic>
        <p:nvPicPr>
          <p:cNvPr id="6" name="Picture 6" descr="Slides_11 to 13_man with pain and nerve"/>
          <p:cNvPicPr>
            <a:picLocks noChangeArrowheads="1"/>
          </p:cNvPicPr>
          <p:nvPr/>
        </p:nvPicPr>
        <p:blipFill>
          <a:blip r:embed="rId5" cstate="print"/>
          <a:srcRect t="2434" r="174" b="2097"/>
          <a:stretch>
            <a:fillRect/>
          </a:stretch>
        </p:blipFill>
        <p:spPr bwMode="auto">
          <a:xfrm>
            <a:off x="3642711" y="1631865"/>
            <a:ext cx="1770590" cy="4461431"/>
          </a:xfrm>
          <a:prstGeom prst="rect">
            <a:avLst/>
          </a:prstGeom>
          <a:ln>
            <a:noFill/>
          </a:ln>
          <a:effectLst>
            <a:outerShdw blurRad="292100" dist="139700" dir="2700000" algn="tl" rotWithShape="0">
              <a:srgbClr val="333333">
                <a:alpha val="65000"/>
              </a:srgbClr>
            </a:outerShdw>
          </a:effectLst>
        </p:spPr>
      </p:pic>
      <p:sp>
        <p:nvSpPr>
          <p:cNvPr id="7" name="Text Box 8"/>
          <p:cNvSpPr txBox="1">
            <a:spLocks noChangeArrowheads="1"/>
          </p:cNvSpPr>
          <p:nvPr/>
        </p:nvSpPr>
        <p:spPr bwMode="auto">
          <a:xfrm>
            <a:off x="6388586" y="6021288"/>
            <a:ext cx="2386935" cy="338554"/>
          </a:xfrm>
          <a:prstGeom prst="rect">
            <a:avLst/>
          </a:prstGeom>
          <a:noFill/>
          <a:ln w="9525">
            <a:noFill/>
            <a:miter lim="800000"/>
            <a:headEnd/>
            <a:tailEnd/>
          </a:ln>
        </p:spPr>
        <p:txBody>
          <a:bodyPr wrap="none">
            <a:spAutoFit/>
          </a:bodyPr>
          <a:lstStyle/>
          <a:p>
            <a:pPr eaLnBrk="0" hangingPunct="0"/>
            <a:r>
              <a:rPr lang="es-MX" sz="1600" b="1" dirty="0" smtClean="0">
                <a:solidFill>
                  <a:srgbClr val="002060"/>
                </a:solidFill>
              </a:rPr>
              <a:t>Componente Neuropático</a:t>
            </a:r>
            <a:endParaRPr lang="es-MX" sz="1600" b="1" dirty="0">
              <a:solidFill>
                <a:srgbClr val="002060"/>
              </a:solidFill>
            </a:endParaRPr>
          </a:p>
        </p:txBody>
      </p:sp>
      <p:sp>
        <p:nvSpPr>
          <p:cNvPr id="8" name="Text Box 9"/>
          <p:cNvSpPr txBox="1">
            <a:spLocks noChangeArrowheads="1"/>
          </p:cNvSpPr>
          <p:nvPr/>
        </p:nvSpPr>
        <p:spPr bwMode="auto">
          <a:xfrm>
            <a:off x="395536" y="6021288"/>
            <a:ext cx="2338332" cy="338554"/>
          </a:xfrm>
          <a:prstGeom prst="rect">
            <a:avLst/>
          </a:prstGeom>
          <a:noFill/>
          <a:ln w="9525">
            <a:noFill/>
            <a:miter lim="800000"/>
            <a:headEnd/>
            <a:tailEnd/>
          </a:ln>
        </p:spPr>
        <p:txBody>
          <a:bodyPr wrap="none">
            <a:spAutoFit/>
          </a:bodyPr>
          <a:lstStyle/>
          <a:p>
            <a:pPr eaLnBrk="0" hangingPunct="0"/>
            <a:r>
              <a:rPr lang="es-MX" sz="1600" b="1" dirty="0" smtClean="0">
                <a:solidFill>
                  <a:srgbClr val="002060"/>
                </a:solidFill>
              </a:rPr>
              <a:t>Componente Nociceptivo</a:t>
            </a:r>
            <a:endParaRPr lang="es-MX" sz="1600" b="1" dirty="0">
              <a:solidFill>
                <a:srgbClr val="002060"/>
              </a:solidFill>
            </a:endParaRPr>
          </a:p>
        </p:txBody>
      </p:sp>
      <p:sp>
        <p:nvSpPr>
          <p:cNvPr id="10" name="AutoShape 11"/>
          <p:cNvSpPr>
            <a:spLocks noChangeArrowheads="1"/>
          </p:cNvSpPr>
          <p:nvPr/>
        </p:nvSpPr>
        <p:spPr bwMode="auto">
          <a:xfrm>
            <a:off x="2365301" y="3939058"/>
            <a:ext cx="1277410" cy="369888"/>
          </a:xfrm>
          <a:prstGeom prst="curvedUpArrow">
            <a:avLst>
              <a:gd name="adj1" fmla="val 65503"/>
              <a:gd name="adj2" fmla="val 131083"/>
              <a:gd name="adj3" fmla="val 33333"/>
            </a:avLst>
          </a:prstGeom>
          <a:solidFill>
            <a:schemeClr val="accent1"/>
          </a:solidFill>
          <a:ln w="9525">
            <a:noFill/>
            <a:miter lim="800000"/>
            <a:headEnd/>
            <a:tailEnd/>
          </a:ln>
        </p:spPr>
        <p:txBody>
          <a:bodyPr wrap="none" anchor="ctr"/>
          <a:lstStyle/>
          <a:p>
            <a:endParaRPr lang="es-ES_tradnl" dirty="0">
              <a:solidFill>
                <a:prstClr val="white"/>
              </a:solidFill>
            </a:endParaRPr>
          </a:p>
        </p:txBody>
      </p:sp>
      <p:sp>
        <p:nvSpPr>
          <p:cNvPr id="11" name="AutoShape 12"/>
          <p:cNvSpPr>
            <a:spLocks noChangeArrowheads="1"/>
          </p:cNvSpPr>
          <p:nvPr/>
        </p:nvSpPr>
        <p:spPr bwMode="auto">
          <a:xfrm flipH="1">
            <a:off x="5391908" y="3929533"/>
            <a:ext cx="1277410" cy="369888"/>
          </a:xfrm>
          <a:prstGeom prst="curvedUpArrow">
            <a:avLst>
              <a:gd name="adj1" fmla="val 65503"/>
              <a:gd name="adj2" fmla="val 131083"/>
              <a:gd name="adj3" fmla="val 33333"/>
            </a:avLst>
          </a:prstGeom>
          <a:solidFill>
            <a:schemeClr val="accent1"/>
          </a:solidFill>
          <a:ln w="9525">
            <a:noFill/>
            <a:miter lim="800000"/>
            <a:headEnd/>
            <a:tailEnd/>
          </a:ln>
        </p:spPr>
        <p:txBody>
          <a:bodyPr wrap="none" anchor="ctr"/>
          <a:lstStyle/>
          <a:p>
            <a:endParaRPr lang="es-ES_tradnl" dirty="0">
              <a:solidFill>
                <a:prstClr val="white"/>
              </a:solidFill>
            </a:endParaRPr>
          </a:p>
        </p:txBody>
      </p:sp>
      <p:sp>
        <p:nvSpPr>
          <p:cNvPr id="13" name="TextBox 12"/>
          <p:cNvSpPr txBox="1"/>
          <p:nvPr/>
        </p:nvSpPr>
        <p:spPr>
          <a:xfrm>
            <a:off x="88638" y="6364107"/>
            <a:ext cx="7666038" cy="398070"/>
          </a:xfrm>
          <a:prstGeom prst="rect">
            <a:avLst/>
          </a:prstGeom>
          <a:noFill/>
        </p:spPr>
        <p:txBody>
          <a:bodyPr wrap="square" lIns="0" tIns="0" rIns="0" bIns="0" rtlCol="0" anchor="b" anchorCtr="0">
            <a:noAutofit/>
          </a:bodyPr>
          <a:lstStyle/>
          <a:p>
            <a:r>
              <a:rPr lang="en-US" sz="1100" dirty="0">
                <a:solidFill>
                  <a:srgbClr val="002060"/>
                </a:solidFill>
              </a:rPr>
              <a:t>Freynhagen R, Baron R</a:t>
            </a:r>
            <a:r>
              <a:rPr lang="en-US" sz="1100" dirty="0" smtClean="0">
                <a:solidFill>
                  <a:srgbClr val="002060"/>
                </a:solidFill>
              </a:rPr>
              <a:t>. </a:t>
            </a:r>
            <a:r>
              <a:rPr lang="en-CA" sz="1100" i="1" dirty="0">
                <a:solidFill>
                  <a:srgbClr val="002060"/>
                </a:solidFill>
              </a:rPr>
              <a:t>Curr Pain Headache </a:t>
            </a:r>
            <a:r>
              <a:rPr lang="en-CA" sz="1100" i="1" dirty="0" smtClean="0">
                <a:solidFill>
                  <a:srgbClr val="002060"/>
                </a:solidFill>
              </a:rPr>
              <a:t>Rep </a:t>
            </a:r>
            <a:r>
              <a:rPr lang="en-CA" sz="1100" dirty="0" smtClean="0">
                <a:solidFill>
                  <a:srgbClr val="002060"/>
                </a:solidFill>
              </a:rPr>
              <a:t>2009; 13(3</a:t>
            </a:r>
            <a:r>
              <a:rPr lang="en-CA" sz="1100" dirty="0">
                <a:solidFill>
                  <a:srgbClr val="002060"/>
                </a:solidFill>
              </a:rPr>
              <a:t>):185-90</a:t>
            </a:r>
            <a:r>
              <a:rPr lang="en-CA" sz="1100" i="1" dirty="0">
                <a:solidFill>
                  <a:srgbClr val="002060"/>
                </a:solidFill>
              </a:rPr>
              <a:t>.</a:t>
            </a:r>
            <a:endParaRPr lang="en-US" sz="1100" dirty="0">
              <a:solidFill>
                <a:srgbClr val="002060"/>
              </a:solidFill>
            </a:endParaRPr>
          </a:p>
        </p:txBody>
      </p:sp>
    </p:spTree>
    <p:extLst>
      <p:ext uri="{BB962C8B-B14F-4D97-AF65-F5344CB8AC3E}">
        <p14:creationId xmlns="" xmlns:p14="http://schemas.microsoft.com/office/powerpoint/2010/main" val="1159964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smtClean="0"/>
              <a:t>Componente </a:t>
            </a:r>
            <a:r>
              <a:rPr lang="es-MX" dirty="0" smtClean="0"/>
              <a:t>Neuropático de la Lumbalgia</a:t>
            </a:r>
            <a:endParaRPr lang="es-MX" dirty="0"/>
          </a:p>
        </p:txBody>
      </p:sp>
      <p:sp>
        <p:nvSpPr>
          <p:cNvPr id="20482" name="5 Marcador de contenido"/>
          <p:cNvSpPr>
            <a:spLocks noGrp="1"/>
          </p:cNvSpPr>
          <p:nvPr>
            <p:ph idx="1"/>
          </p:nvPr>
        </p:nvSpPr>
        <p:spPr>
          <a:xfrm>
            <a:off x="457200" y="1855365"/>
            <a:ext cx="8229600" cy="4525963"/>
          </a:xfrm>
        </p:spPr>
        <p:txBody>
          <a:bodyPr>
            <a:noAutofit/>
          </a:bodyPr>
          <a:lstStyle/>
          <a:p>
            <a:pPr marL="0" indent="0">
              <a:spcBef>
                <a:spcPts val="1200"/>
              </a:spcBef>
              <a:spcAft>
                <a:spcPts val="600"/>
              </a:spcAft>
              <a:buSzPct val="90000"/>
              <a:buNone/>
            </a:pPr>
            <a:r>
              <a:rPr lang="es-MX" sz="2800" noProof="0" dirty="0" smtClean="0"/>
              <a:t>El componente neuropático </a:t>
            </a:r>
            <a:r>
              <a:rPr lang="es-MX" sz="2800" dirty="0" smtClean="0"/>
              <a:t>de la lumbalgia puede </a:t>
            </a:r>
            <a:r>
              <a:rPr lang="es-MX" sz="2800" kern="1200" noProof="0" dirty="0" smtClean="0"/>
              <a:t>ser causado por:</a:t>
            </a:r>
          </a:p>
          <a:p>
            <a:pPr marL="538163" lvl="1" indent="-211138">
              <a:spcBef>
                <a:spcPts val="0"/>
              </a:spcBef>
              <a:spcAft>
                <a:spcPts val="600"/>
              </a:spcAft>
              <a:buSzPct val="100000"/>
              <a:buFont typeface="Arial" pitchFamily="34" charset="0"/>
              <a:buChar char="•"/>
            </a:pPr>
            <a:r>
              <a:rPr lang="es-MX" sz="2400" noProof="0" dirty="0" smtClean="0"/>
              <a:t>Lesiones de reinervación nociceptiva en el disco degenerado (</a:t>
            </a:r>
            <a:r>
              <a:rPr lang="es-MX" sz="2400" i="1" noProof="0" dirty="0" smtClean="0"/>
              <a:t>Dolor neuropático localizado</a:t>
            </a:r>
            <a:r>
              <a:rPr lang="es-MX" sz="2400" noProof="0" dirty="0" smtClean="0"/>
              <a:t>)</a:t>
            </a:r>
          </a:p>
          <a:p>
            <a:pPr marL="538163" lvl="1" indent="-211138">
              <a:spcBef>
                <a:spcPts val="0"/>
              </a:spcBef>
              <a:spcAft>
                <a:spcPts val="600"/>
              </a:spcAft>
              <a:buSzPct val="100000"/>
              <a:buFont typeface="Arial" pitchFamily="34" charset="0"/>
              <a:buChar char="•"/>
            </a:pPr>
            <a:r>
              <a:rPr lang="es-MX" sz="2400" dirty="0" smtClean="0"/>
              <a:t>C</a:t>
            </a:r>
            <a:r>
              <a:rPr lang="es-MX" sz="2400" noProof="0" dirty="0" smtClean="0"/>
              <a:t>ompresión mecánica de la raíz nerviosa (</a:t>
            </a:r>
            <a:r>
              <a:rPr lang="es-MX" sz="2400" i="1" noProof="0" dirty="0" smtClean="0"/>
              <a:t>dolor neuropático de la raíz nerviosa mecánico</a:t>
            </a:r>
            <a:r>
              <a:rPr lang="es-MX" sz="2400" noProof="0" dirty="0" smtClean="0"/>
              <a:t>)</a:t>
            </a:r>
          </a:p>
          <a:p>
            <a:pPr marL="538163" lvl="1" indent="-211138">
              <a:spcBef>
                <a:spcPts val="0"/>
              </a:spcBef>
              <a:spcAft>
                <a:spcPts val="600"/>
              </a:spcAft>
              <a:buSzPct val="100000"/>
              <a:buFont typeface="Arial" pitchFamily="34" charset="0"/>
              <a:buChar char="•"/>
            </a:pPr>
            <a:r>
              <a:rPr lang="es-MX" sz="2400" noProof="0" dirty="0" smtClean="0"/>
              <a:t>Mediadores inflamatorios liberados del disco degenerado (</a:t>
            </a:r>
            <a:r>
              <a:rPr lang="es-MX" sz="2400" i="1" noProof="0" dirty="0" smtClean="0"/>
              <a:t>dolor neuropático de la raíz nerviosa inflamatorio</a:t>
            </a:r>
            <a:r>
              <a:rPr lang="es-MX" sz="2400" noProof="0" dirty="0" smtClean="0"/>
              <a:t>) pero sin compresión mecánica</a:t>
            </a:r>
            <a:endParaRPr lang="es-MX" sz="2400" noProof="0" dirty="0"/>
          </a:p>
        </p:txBody>
      </p:sp>
      <p:sp>
        <p:nvSpPr>
          <p:cNvPr id="5" name="Slide Number Placeholder 2"/>
          <p:cNvSpPr>
            <a:spLocks noGrp="1"/>
          </p:cNvSpPr>
          <p:nvPr>
            <p:ph type="sldNum" sz="quarter" idx="12"/>
          </p:nvPr>
        </p:nvSpPr>
        <p:spPr/>
        <p:txBody>
          <a:bodyPr/>
          <a:lstStyle/>
          <a:p>
            <a:pPr>
              <a:defRPr/>
            </a:pPr>
            <a:fld id="{DF872715-803E-4E5E-B3ED-B791142CDA22}" type="slidenum">
              <a:rPr lang="en-US" smtClean="0">
                <a:solidFill>
                  <a:prstClr val="black"/>
                </a:solidFill>
              </a:rPr>
              <a:pPr>
                <a:defRPr/>
              </a:pPr>
              <a:t>13</a:t>
            </a:fld>
            <a:endParaRPr lang="en-US" dirty="0">
              <a:solidFill>
                <a:prstClr val="black"/>
              </a:solidFill>
            </a:endParaRPr>
          </a:p>
        </p:txBody>
      </p:sp>
      <p:sp>
        <p:nvSpPr>
          <p:cNvPr id="7" name="TextBox 6"/>
          <p:cNvSpPr txBox="1"/>
          <p:nvPr/>
        </p:nvSpPr>
        <p:spPr>
          <a:xfrm>
            <a:off x="88638" y="6364107"/>
            <a:ext cx="7666038" cy="398070"/>
          </a:xfrm>
          <a:prstGeom prst="rect">
            <a:avLst/>
          </a:prstGeom>
          <a:noFill/>
        </p:spPr>
        <p:txBody>
          <a:bodyPr wrap="square" lIns="0" tIns="0" rIns="0" bIns="0" rtlCol="0" anchor="b" anchorCtr="0">
            <a:noAutofit/>
          </a:bodyPr>
          <a:lstStyle/>
          <a:p>
            <a:r>
              <a:rPr lang="en-US" sz="1100" dirty="0">
                <a:solidFill>
                  <a:srgbClr val="002060"/>
                </a:solidFill>
              </a:rPr>
              <a:t>Freynhagen R, Baron R</a:t>
            </a:r>
            <a:r>
              <a:rPr lang="en-US" sz="1100" dirty="0" smtClean="0">
                <a:solidFill>
                  <a:srgbClr val="002060"/>
                </a:solidFill>
              </a:rPr>
              <a:t>. </a:t>
            </a:r>
            <a:r>
              <a:rPr lang="en-CA" sz="1100" i="1" dirty="0">
                <a:solidFill>
                  <a:srgbClr val="002060"/>
                </a:solidFill>
              </a:rPr>
              <a:t>Curr Pain Headache </a:t>
            </a:r>
            <a:r>
              <a:rPr lang="en-CA" sz="1100" i="1" dirty="0" smtClean="0">
                <a:solidFill>
                  <a:srgbClr val="002060"/>
                </a:solidFill>
              </a:rPr>
              <a:t>Rep </a:t>
            </a:r>
            <a:r>
              <a:rPr lang="en-CA" sz="1100" dirty="0" smtClean="0">
                <a:solidFill>
                  <a:srgbClr val="002060"/>
                </a:solidFill>
              </a:rPr>
              <a:t>2009; 13(3</a:t>
            </a:r>
            <a:r>
              <a:rPr lang="en-CA" sz="1100" dirty="0">
                <a:solidFill>
                  <a:srgbClr val="002060"/>
                </a:solidFill>
              </a:rPr>
              <a:t>):185-90</a:t>
            </a:r>
            <a:r>
              <a:rPr lang="en-CA" sz="1100" i="1" dirty="0">
                <a:solidFill>
                  <a:srgbClr val="002060"/>
                </a:solidFill>
              </a:rPr>
              <a:t>.</a:t>
            </a:r>
            <a:endParaRPr lang="en-US" sz="1100" dirty="0">
              <a:solidFill>
                <a:srgbClr val="002060"/>
              </a:solidFill>
            </a:endParaRPr>
          </a:p>
        </p:txBody>
      </p:sp>
    </p:spTree>
    <p:extLst>
      <p:ext uri="{BB962C8B-B14F-4D97-AF65-F5344CB8AC3E}">
        <p14:creationId xmlns="" xmlns:p14="http://schemas.microsoft.com/office/powerpoint/2010/main" val="276321924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es-MX" noProof="0" dirty="0" smtClean="0"/>
              <a:t>Pregunta para Discusión</a:t>
            </a:r>
            <a:endParaRPr lang="es-MX" noProof="0" dirty="0"/>
          </a:p>
        </p:txBody>
      </p:sp>
      <p:sp>
        <p:nvSpPr>
          <p:cNvPr id="6" name="Slide Number Placeholder 5"/>
          <p:cNvSpPr>
            <a:spLocks noGrp="1"/>
          </p:cNvSpPr>
          <p:nvPr>
            <p:ph type="sldNum" sz="quarter" idx="4"/>
          </p:nvPr>
        </p:nvSpPr>
        <p:spPr>
          <a:xfrm>
            <a:off x="7010400" y="6356350"/>
            <a:ext cx="2133600" cy="365125"/>
          </a:xfrm>
        </p:spPr>
        <p:txBody>
          <a:bodyPr/>
          <a:lstStyle/>
          <a:p>
            <a:fld id="{903B8EED-60FF-4798-B00A-5F8F0039E366}" type="slidenum">
              <a:rPr lang="en-CA" smtClean="0">
                <a:solidFill>
                  <a:schemeClr val="bg1"/>
                </a:solidFill>
              </a:rPr>
              <a:pPr/>
              <a:t>14</a:t>
            </a:fld>
            <a:endParaRPr lang="en-CA"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rcRect l="2489" t="3435" r="-2489" b="19701"/>
          <a:stretch>
            <a:fillRect/>
          </a:stretch>
        </p:blipFill>
        <p:spPr bwMode="auto">
          <a:xfrm>
            <a:off x="1828800" y="1228725"/>
            <a:ext cx="5486400" cy="421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ounded Rectangle 8"/>
          <p:cNvSpPr/>
          <p:nvPr/>
        </p:nvSpPr>
        <p:spPr>
          <a:xfrm>
            <a:off x="1152525" y="2824163"/>
            <a:ext cx="6867525" cy="2016125"/>
          </a:xfrm>
          <a:prstGeom prst="roundRect">
            <a:avLst/>
          </a:prstGeom>
          <a:noFill/>
          <a:ln w="25400" cap="flat" cmpd="sng" algn="ctr">
            <a:noFill/>
            <a:prstDash val="solid"/>
          </a:ln>
          <a:effectLst/>
        </p:spPr>
        <p:txBody>
          <a:bodyPr anchor="ctr">
            <a:normAutofit/>
          </a:bodyPr>
          <a:lstStyle/>
          <a:p>
            <a:pPr algn="ctr" fontAlgn="auto">
              <a:lnSpc>
                <a:spcPct val="80000"/>
              </a:lnSpc>
              <a:spcBef>
                <a:spcPct val="20000"/>
              </a:spcBef>
              <a:spcAft>
                <a:spcPts val="0"/>
              </a:spcAft>
              <a:buClr>
                <a:srgbClr val="0092FF"/>
              </a:buClr>
              <a:defRPr/>
            </a:pPr>
            <a:r>
              <a:rPr lang="es-MX" sz="4000" b="1" kern="0" cap="small" dirty="0" smtClean="0">
                <a:solidFill>
                  <a:srgbClr val="002060">
                    <a:lumMod val="75000"/>
                    <a:lumOff val="25000"/>
                  </a:srgbClr>
                </a:solidFill>
              </a:rPr>
              <a:t>¿Cuánto tiempo tarda la mayoría de sus pacientes en recuperarse de lumbalgia?</a:t>
            </a:r>
            <a:endParaRPr lang="es-MX" sz="4000" b="1" kern="0" cap="small" dirty="0">
              <a:solidFill>
                <a:srgbClr val="002060">
                  <a:lumMod val="75000"/>
                  <a:lumOff val="25000"/>
                </a:srgbClr>
              </a:solidFill>
            </a:endParaRPr>
          </a:p>
        </p:txBody>
      </p:sp>
      <p:sp>
        <p:nvSpPr>
          <p:cNvPr id="10" name="Slide Number Placeholder 2"/>
          <p:cNvSpPr txBox="1">
            <a:spLocks/>
          </p:cNvSpPr>
          <p:nvPr/>
        </p:nvSpPr>
        <p:spPr bwMode="auto">
          <a:xfrm>
            <a:off x="6759575" y="6448425"/>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es-MX"/>
            </a:defPPr>
            <a:lvl1pPr marL="0" algn="r" defTabSz="914400" rtl="0" eaLnBrk="1" latinLnBrk="0" hangingPunct="1">
              <a:defRPr lang="en-CA"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smtClean="0"/>
              <a:t/>
            </a:r>
            <a:br>
              <a:rPr lang="en-CA" dirty="0" smtClean="0"/>
            </a:br>
            <a:fld id="{0818CAAA-595C-40BF-BDA9-176ED7A49E95}" type="slidenum">
              <a:rPr lang="en-CA" smtClean="0"/>
              <a:pPr>
                <a:defRPr/>
              </a:pPr>
              <a:t>14</a:t>
            </a:fld>
            <a:endParaRPr lang="en-CA" dirty="0"/>
          </a:p>
        </p:txBody>
      </p:sp>
    </p:spTree>
    <p:extLst>
      <p:ext uri="{BB962C8B-B14F-4D97-AF65-F5344CB8AC3E}">
        <p14:creationId xmlns="" xmlns:p14="http://schemas.microsoft.com/office/powerpoint/2010/main" val="4015565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2"/>
          <p:cNvSpPr>
            <a:spLocks/>
          </p:cNvSpPr>
          <p:nvPr/>
        </p:nvSpPr>
        <p:spPr bwMode="auto">
          <a:xfrm>
            <a:off x="1793024" y="1675572"/>
            <a:ext cx="5775225" cy="3900665"/>
          </a:xfrm>
          <a:custGeom>
            <a:avLst/>
            <a:gdLst>
              <a:gd name="T0" fmla="*/ 0 w 4340"/>
              <a:gd name="T1" fmla="*/ 0 h 3118"/>
              <a:gd name="T2" fmla="*/ 0 w 4340"/>
              <a:gd name="T3" fmla="*/ 4949825 h 3118"/>
              <a:gd name="T4" fmla="*/ 7046912 w 4340"/>
              <a:gd name="T5" fmla="*/ 4949825 h 3118"/>
              <a:gd name="T6" fmla="*/ 0 60000 65536"/>
              <a:gd name="T7" fmla="*/ 0 60000 65536"/>
              <a:gd name="T8" fmla="*/ 0 60000 65536"/>
            </a:gdLst>
            <a:ahLst/>
            <a:cxnLst>
              <a:cxn ang="T6">
                <a:pos x="T0" y="T1"/>
              </a:cxn>
              <a:cxn ang="T7">
                <a:pos x="T2" y="T3"/>
              </a:cxn>
              <a:cxn ang="T8">
                <a:pos x="T4" y="T5"/>
              </a:cxn>
            </a:cxnLst>
            <a:rect l="0" t="0" r="r" b="b"/>
            <a:pathLst>
              <a:path w="4340" h="3118">
                <a:moveTo>
                  <a:pt x="0" y="0"/>
                </a:moveTo>
                <a:lnTo>
                  <a:pt x="0" y="3118"/>
                </a:lnTo>
                <a:lnTo>
                  <a:pt x="4340" y="3118"/>
                </a:lnTo>
              </a:path>
            </a:pathLst>
          </a:custGeom>
          <a:noFill/>
          <a:ln w="28575" cap="flat" cmpd="sng">
            <a:solidFill>
              <a:schemeClr val="bg1"/>
            </a:solidFill>
            <a:prstDash val="solid"/>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CA" dirty="0">
              <a:solidFill>
                <a:prstClr val="white"/>
              </a:solidFill>
            </a:endParaRPr>
          </a:p>
        </p:txBody>
      </p:sp>
      <p:grpSp>
        <p:nvGrpSpPr>
          <p:cNvPr id="16387" name="Group 3"/>
          <p:cNvGrpSpPr>
            <a:grpSpLocks/>
          </p:cNvGrpSpPr>
          <p:nvPr/>
        </p:nvGrpSpPr>
        <p:grpSpPr bwMode="auto">
          <a:xfrm>
            <a:off x="1664223" y="2461563"/>
            <a:ext cx="128801" cy="3114676"/>
            <a:chOff x="626" y="1233"/>
            <a:chExt cx="129" cy="2342"/>
          </a:xfrm>
        </p:grpSpPr>
        <p:sp>
          <p:nvSpPr>
            <p:cNvPr id="16413" name="Line 4"/>
            <p:cNvSpPr>
              <a:spLocks noChangeShapeType="1"/>
            </p:cNvSpPr>
            <p:nvPr/>
          </p:nvSpPr>
          <p:spPr bwMode="auto">
            <a:xfrm>
              <a:off x="626" y="3575"/>
              <a:ext cx="129" cy="0"/>
            </a:xfrm>
            <a:prstGeom prst="line">
              <a:avLst/>
            </a:prstGeom>
            <a:noFill/>
            <a:ln w="285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MX" dirty="0">
                <a:solidFill>
                  <a:prstClr val="white"/>
                </a:solidFill>
              </a:endParaRPr>
            </a:p>
          </p:txBody>
        </p:sp>
        <p:sp>
          <p:nvSpPr>
            <p:cNvPr id="16414" name="Line 5"/>
            <p:cNvSpPr>
              <a:spLocks noChangeShapeType="1"/>
            </p:cNvSpPr>
            <p:nvPr/>
          </p:nvSpPr>
          <p:spPr bwMode="auto">
            <a:xfrm>
              <a:off x="626" y="3106"/>
              <a:ext cx="129" cy="0"/>
            </a:xfrm>
            <a:prstGeom prst="line">
              <a:avLst/>
            </a:prstGeom>
            <a:noFill/>
            <a:ln w="285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MX" dirty="0">
                <a:solidFill>
                  <a:prstClr val="white"/>
                </a:solidFill>
              </a:endParaRPr>
            </a:p>
          </p:txBody>
        </p:sp>
        <p:sp>
          <p:nvSpPr>
            <p:cNvPr id="16415" name="Line 6"/>
            <p:cNvSpPr>
              <a:spLocks noChangeShapeType="1"/>
            </p:cNvSpPr>
            <p:nvPr/>
          </p:nvSpPr>
          <p:spPr bwMode="auto">
            <a:xfrm>
              <a:off x="626" y="2638"/>
              <a:ext cx="129" cy="0"/>
            </a:xfrm>
            <a:prstGeom prst="line">
              <a:avLst/>
            </a:prstGeom>
            <a:noFill/>
            <a:ln w="285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MX" dirty="0">
                <a:solidFill>
                  <a:prstClr val="white"/>
                </a:solidFill>
              </a:endParaRPr>
            </a:p>
          </p:txBody>
        </p:sp>
        <p:sp>
          <p:nvSpPr>
            <p:cNvPr id="16416" name="Line 7"/>
            <p:cNvSpPr>
              <a:spLocks noChangeShapeType="1"/>
            </p:cNvSpPr>
            <p:nvPr/>
          </p:nvSpPr>
          <p:spPr bwMode="auto">
            <a:xfrm>
              <a:off x="626" y="2169"/>
              <a:ext cx="129" cy="0"/>
            </a:xfrm>
            <a:prstGeom prst="line">
              <a:avLst/>
            </a:prstGeom>
            <a:noFill/>
            <a:ln w="285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MX" dirty="0">
                <a:solidFill>
                  <a:prstClr val="white"/>
                </a:solidFill>
              </a:endParaRPr>
            </a:p>
          </p:txBody>
        </p:sp>
        <p:sp>
          <p:nvSpPr>
            <p:cNvPr id="16417" name="Line 8"/>
            <p:cNvSpPr>
              <a:spLocks noChangeShapeType="1"/>
            </p:cNvSpPr>
            <p:nvPr/>
          </p:nvSpPr>
          <p:spPr bwMode="auto">
            <a:xfrm>
              <a:off x="626" y="1701"/>
              <a:ext cx="129" cy="0"/>
            </a:xfrm>
            <a:prstGeom prst="line">
              <a:avLst/>
            </a:prstGeom>
            <a:noFill/>
            <a:ln w="285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MX" dirty="0">
                <a:solidFill>
                  <a:prstClr val="white"/>
                </a:solidFill>
              </a:endParaRPr>
            </a:p>
          </p:txBody>
        </p:sp>
        <p:sp>
          <p:nvSpPr>
            <p:cNvPr id="16418" name="Line 9"/>
            <p:cNvSpPr>
              <a:spLocks noChangeShapeType="1"/>
            </p:cNvSpPr>
            <p:nvPr/>
          </p:nvSpPr>
          <p:spPr bwMode="auto">
            <a:xfrm>
              <a:off x="626" y="1233"/>
              <a:ext cx="129" cy="0"/>
            </a:xfrm>
            <a:prstGeom prst="line">
              <a:avLst/>
            </a:prstGeom>
            <a:noFill/>
            <a:ln w="285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MX" dirty="0">
                <a:solidFill>
                  <a:prstClr val="white"/>
                </a:solidFill>
              </a:endParaRPr>
            </a:p>
          </p:txBody>
        </p:sp>
      </p:grpSp>
      <p:grpSp>
        <p:nvGrpSpPr>
          <p:cNvPr id="16388" name="Group 10"/>
          <p:cNvGrpSpPr>
            <a:grpSpLocks/>
          </p:cNvGrpSpPr>
          <p:nvPr/>
        </p:nvGrpSpPr>
        <p:grpSpPr bwMode="auto">
          <a:xfrm>
            <a:off x="1793024" y="5577568"/>
            <a:ext cx="5426552" cy="158261"/>
            <a:chOff x="755" y="3576"/>
            <a:chExt cx="4171" cy="258"/>
          </a:xfrm>
        </p:grpSpPr>
        <p:sp>
          <p:nvSpPr>
            <p:cNvPr id="16404" name="Line 11"/>
            <p:cNvSpPr>
              <a:spLocks noChangeShapeType="1"/>
            </p:cNvSpPr>
            <p:nvPr/>
          </p:nvSpPr>
          <p:spPr bwMode="auto">
            <a:xfrm>
              <a:off x="755" y="3576"/>
              <a:ext cx="0" cy="228"/>
            </a:xfrm>
            <a:prstGeom prst="line">
              <a:avLst/>
            </a:prstGeom>
            <a:noFill/>
            <a:ln w="285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MX" dirty="0">
                <a:solidFill>
                  <a:prstClr val="white"/>
                </a:solidFill>
              </a:endParaRPr>
            </a:p>
          </p:txBody>
        </p:sp>
        <p:sp>
          <p:nvSpPr>
            <p:cNvPr id="16405" name="Line 12"/>
            <p:cNvSpPr>
              <a:spLocks noChangeShapeType="1"/>
            </p:cNvSpPr>
            <p:nvPr/>
          </p:nvSpPr>
          <p:spPr bwMode="auto">
            <a:xfrm>
              <a:off x="1241" y="3576"/>
              <a:ext cx="0" cy="228"/>
            </a:xfrm>
            <a:prstGeom prst="line">
              <a:avLst/>
            </a:prstGeom>
            <a:noFill/>
            <a:ln w="285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MX" dirty="0">
                <a:solidFill>
                  <a:prstClr val="white"/>
                </a:solidFill>
              </a:endParaRPr>
            </a:p>
          </p:txBody>
        </p:sp>
        <p:sp>
          <p:nvSpPr>
            <p:cNvPr id="16406" name="Line 13"/>
            <p:cNvSpPr>
              <a:spLocks noChangeShapeType="1"/>
            </p:cNvSpPr>
            <p:nvPr/>
          </p:nvSpPr>
          <p:spPr bwMode="auto">
            <a:xfrm>
              <a:off x="1728" y="3576"/>
              <a:ext cx="0" cy="228"/>
            </a:xfrm>
            <a:prstGeom prst="line">
              <a:avLst/>
            </a:prstGeom>
            <a:noFill/>
            <a:ln w="285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MX" dirty="0">
                <a:solidFill>
                  <a:prstClr val="white"/>
                </a:solidFill>
              </a:endParaRPr>
            </a:p>
          </p:txBody>
        </p:sp>
        <p:sp>
          <p:nvSpPr>
            <p:cNvPr id="16407" name="Line 14"/>
            <p:cNvSpPr>
              <a:spLocks noChangeShapeType="1"/>
            </p:cNvSpPr>
            <p:nvPr/>
          </p:nvSpPr>
          <p:spPr bwMode="auto">
            <a:xfrm>
              <a:off x="2214" y="3576"/>
              <a:ext cx="0" cy="228"/>
            </a:xfrm>
            <a:prstGeom prst="line">
              <a:avLst/>
            </a:prstGeom>
            <a:noFill/>
            <a:ln w="285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MX" dirty="0">
                <a:solidFill>
                  <a:prstClr val="white"/>
                </a:solidFill>
              </a:endParaRPr>
            </a:p>
          </p:txBody>
        </p:sp>
        <p:sp>
          <p:nvSpPr>
            <p:cNvPr id="16408" name="Line 15"/>
            <p:cNvSpPr>
              <a:spLocks noChangeShapeType="1"/>
            </p:cNvSpPr>
            <p:nvPr/>
          </p:nvSpPr>
          <p:spPr bwMode="auto">
            <a:xfrm>
              <a:off x="2701" y="3576"/>
              <a:ext cx="0" cy="228"/>
            </a:xfrm>
            <a:prstGeom prst="line">
              <a:avLst/>
            </a:prstGeom>
            <a:noFill/>
            <a:ln w="285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MX" dirty="0">
                <a:solidFill>
                  <a:prstClr val="white"/>
                </a:solidFill>
              </a:endParaRPr>
            </a:p>
          </p:txBody>
        </p:sp>
        <p:sp>
          <p:nvSpPr>
            <p:cNvPr id="16409" name="Line 16"/>
            <p:cNvSpPr>
              <a:spLocks noChangeShapeType="1"/>
            </p:cNvSpPr>
            <p:nvPr/>
          </p:nvSpPr>
          <p:spPr bwMode="auto">
            <a:xfrm>
              <a:off x="3188" y="3576"/>
              <a:ext cx="0" cy="228"/>
            </a:xfrm>
            <a:prstGeom prst="line">
              <a:avLst/>
            </a:prstGeom>
            <a:noFill/>
            <a:ln w="285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MX" dirty="0">
                <a:solidFill>
                  <a:prstClr val="white"/>
                </a:solidFill>
              </a:endParaRPr>
            </a:p>
          </p:txBody>
        </p:sp>
        <p:sp>
          <p:nvSpPr>
            <p:cNvPr id="16410" name="Line 17"/>
            <p:cNvSpPr>
              <a:spLocks noChangeShapeType="1"/>
            </p:cNvSpPr>
            <p:nvPr/>
          </p:nvSpPr>
          <p:spPr bwMode="auto">
            <a:xfrm>
              <a:off x="3674" y="3606"/>
              <a:ext cx="0" cy="228"/>
            </a:xfrm>
            <a:prstGeom prst="line">
              <a:avLst/>
            </a:prstGeom>
            <a:noFill/>
            <a:ln w="285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MX" dirty="0">
                <a:solidFill>
                  <a:prstClr val="white"/>
                </a:solidFill>
              </a:endParaRPr>
            </a:p>
          </p:txBody>
        </p:sp>
        <p:sp>
          <p:nvSpPr>
            <p:cNvPr id="16411" name="Line 18"/>
            <p:cNvSpPr>
              <a:spLocks noChangeShapeType="1"/>
            </p:cNvSpPr>
            <p:nvPr/>
          </p:nvSpPr>
          <p:spPr bwMode="auto">
            <a:xfrm>
              <a:off x="4191" y="3576"/>
              <a:ext cx="0" cy="228"/>
            </a:xfrm>
            <a:prstGeom prst="line">
              <a:avLst/>
            </a:prstGeom>
            <a:noFill/>
            <a:ln w="285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MX" dirty="0">
                <a:solidFill>
                  <a:prstClr val="white"/>
                </a:solidFill>
              </a:endParaRPr>
            </a:p>
          </p:txBody>
        </p:sp>
        <p:sp>
          <p:nvSpPr>
            <p:cNvPr id="16412" name="Line 19"/>
            <p:cNvSpPr>
              <a:spLocks noChangeShapeType="1"/>
            </p:cNvSpPr>
            <p:nvPr/>
          </p:nvSpPr>
          <p:spPr bwMode="auto">
            <a:xfrm>
              <a:off x="4926" y="3576"/>
              <a:ext cx="0" cy="228"/>
            </a:xfrm>
            <a:prstGeom prst="line">
              <a:avLst/>
            </a:prstGeom>
            <a:noFill/>
            <a:ln w="285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MX" dirty="0">
                <a:solidFill>
                  <a:prstClr val="white"/>
                </a:solidFill>
              </a:endParaRPr>
            </a:p>
          </p:txBody>
        </p:sp>
      </p:grpSp>
      <p:grpSp>
        <p:nvGrpSpPr>
          <p:cNvPr id="16389" name="Group 20"/>
          <p:cNvGrpSpPr>
            <a:grpSpLocks/>
          </p:cNvGrpSpPr>
          <p:nvPr/>
        </p:nvGrpSpPr>
        <p:grpSpPr bwMode="auto">
          <a:xfrm>
            <a:off x="5168935" y="5497773"/>
            <a:ext cx="195153" cy="210128"/>
            <a:chOff x="2830" y="2046"/>
            <a:chExt cx="150" cy="158"/>
          </a:xfrm>
        </p:grpSpPr>
        <p:sp useBgFill="1">
          <p:nvSpPr>
            <p:cNvPr id="16401" name="Freeform 21"/>
            <p:cNvSpPr>
              <a:spLocks/>
            </p:cNvSpPr>
            <p:nvPr/>
          </p:nvSpPr>
          <p:spPr bwMode="auto">
            <a:xfrm>
              <a:off x="2832" y="2056"/>
              <a:ext cx="140" cy="140"/>
            </a:xfrm>
            <a:custGeom>
              <a:avLst/>
              <a:gdLst>
                <a:gd name="T0" fmla="*/ 0 w 140"/>
                <a:gd name="T1" fmla="*/ 140 h 140"/>
                <a:gd name="T2" fmla="*/ 76 w 140"/>
                <a:gd name="T3" fmla="*/ 140 h 140"/>
                <a:gd name="T4" fmla="*/ 140 w 140"/>
                <a:gd name="T5" fmla="*/ 0 h 140"/>
                <a:gd name="T6" fmla="*/ 68 w 140"/>
                <a:gd name="T7" fmla="*/ 0 h 140"/>
                <a:gd name="T8" fmla="*/ 0 w 140"/>
                <a:gd name="T9" fmla="*/ 14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140">
                  <a:moveTo>
                    <a:pt x="0" y="140"/>
                  </a:moveTo>
                  <a:lnTo>
                    <a:pt x="76" y="140"/>
                  </a:lnTo>
                  <a:lnTo>
                    <a:pt x="140" y="0"/>
                  </a:lnTo>
                  <a:lnTo>
                    <a:pt x="68" y="0"/>
                  </a:lnTo>
                  <a:lnTo>
                    <a:pt x="0" y="140"/>
                  </a:lnTo>
                  <a:close/>
                </a:path>
              </a:pathLst>
            </a:custGeom>
            <a:ln>
              <a:noFill/>
            </a:ln>
            <a:effectLst/>
            <a:extLst>
              <a:ext uri="{91240B29-F687-4F45-9708-019B960494DF}">
                <a14:hiddenLine xmlns="" xmlns:a14="http://schemas.microsoft.com/office/drawing/2010/main" w="19050" cap="flat" cmpd="sng">
                  <a:solidFill>
                    <a:srgbClr val="00FF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MX" dirty="0">
                <a:solidFill>
                  <a:prstClr val="white"/>
                </a:solidFill>
              </a:endParaRPr>
            </a:p>
          </p:txBody>
        </p:sp>
        <p:sp>
          <p:nvSpPr>
            <p:cNvPr id="16402" name="Line 22"/>
            <p:cNvSpPr>
              <a:spLocks noChangeShapeType="1"/>
            </p:cNvSpPr>
            <p:nvPr/>
          </p:nvSpPr>
          <p:spPr bwMode="auto">
            <a:xfrm flipH="1">
              <a:off x="2830" y="2046"/>
              <a:ext cx="80" cy="158"/>
            </a:xfrm>
            <a:prstGeom prst="line">
              <a:avLst/>
            </a:prstGeom>
            <a:noFill/>
            <a:ln w="381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MX" dirty="0">
                <a:solidFill>
                  <a:prstClr val="white"/>
                </a:solidFill>
              </a:endParaRPr>
            </a:p>
          </p:txBody>
        </p:sp>
        <p:sp>
          <p:nvSpPr>
            <p:cNvPr id="16403" name="Line 23"/>
            <p:cNvSpPr>
              <a:spLocks noChangeShapeType="1"/>
            </p:cNvSpPr>
            <p:nvPr/>
          </p:nvSpPr>
          <p:spPr bwMode="auto">
            <a:xfrm flipH="1">
              <a:off x="2900" y="2046"/>
              <a:ext cx="80" cy="158"/>
            </a:xfrm>
            <a:prstGeom prst="line">
              <a:avLst/>
            </a:prstGeom>
            <a:noFill/>
            <a:ln w="381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MX" dirty="0">
                <a:solidFill>
                  <a:prstClr val="white"/>
                </a:solidFill>
              </a:endParaRPr>
            </a:p>
          </p:txBody>
        </p:sp>
      </p:grpSp>
      <p:grpSp>
        <p:nvGrpSpPr>
          <p:cNvPr id="16390" name="Group 24"/>
          <p:cNvGrpSpPr>
            <a:grpSpLocks/>
          </p:cNvGrpSpPr>
          <p:nvPr/>
        </p:nvGrpSpPr>
        <p:grpSpPr bwMode="auto">
          <a:xfrm>
            <a:off x="6660232" y="5497773"/>
            <a:ext cx="195153" cy="210128"/>
            <a:chOff x="2830" y="2046"/>
            <a:chExt cx="150" cy="158"/>
          </a:xfrm>
        </p:grpSpPr>
        <p:sp useBgFill="1">
          <p:nvSpPr>
            <p:cNvPr id="16398" name="Freeform 25"/>
            <p:cNvSpPr>
              <a:spLocks/>
            </p:cNvSpPr>
            <p:nvPr/>
          </p:nvSpPr>
          <p:spPr bwMode="auto">
            <a:xfrm>
              <a:off x="2832" y="2056"/>
              <a:ext cx="140" cy="140"/>
            </a:xfrm>
            <a:custGeom>
              <a:avLst/>
              <a:gdLst>
                <a:gd name="T0" fmla="*/ 0 w 140"/>
                <a:gd name="T1" fmla="*/ 140 h 140"/>
                <a:gd name="T2" fmla="*/ 76 w 140"/>
                <a:gd name="T3" fmla="*/ 140 h 140"/>
                <a:gd name="T4" fmla="*/ 140 w 140"/>
                <a:gd name="T5" fmla="*/ 0 h 140"/>
                <a:gd name="T6" fmla="*/ 68 w 140"/>
                <a:gd name="T7" fmla="*/ 0 h 140"/>
                <a:gd name="T8" fmla="*/ 0 w 140"/>
                <a:gd name="T9" fmla="*/ 14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140">
                  <a:moveTo>
                    <a:pt x="0" y="140"/>
                  </a:moveTo>
                  <a:lnTo>
                    <a:pt x="76" y="140"/>
                  </a:lnTo>
                  <a:lnTo>
                    <a:pt x="140" y="0"/>
                  </a:lnTo>
                  <a:lnTo>
                    <a:pt x="68" y="0"/>
                  </a:lnTo>
                  <a:lnTo>
                    <a:pt x="0" y="140"/>
                  </a:lnTo>
                  <a:close/>
                </a:path>
              </a:pathLst>
            </a:custGeom>
            <a:ln>
              <a:noFill/>
            </a:ln>
            <a:effectLst/>
            <a:extLst>
              <a:ext uri="{91240B29-F687-4F45-9708-019B960494DF}">
                <a14:hiddenLine xmlns="" xmlns:a14="http://schemas.microsoft.com/office/drawing/2010/main" w="19050" cap="flat" cmpd="sng">
                  <a:solidFill>
                    <a:srgbClr val="00FF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MX" dirty="0">
                <a:solidFill>
                  <a:prstClr val="white"/>
                </a:solidFill>
              </a:endParaRPr>
            </a:p>
          </p:txBody>
        </p:sp>
        <p:sp>
          <p:nvSpPr>
            <p:cNvPr id="16399" name="Line 26"/>
            <p:cNvSpPr>
              <a:spLocks noChangeShapeType="1"/>
            </p:cNvSpPr>
            <p:nvPr/>
          </p:nvSpPr>
          <p:spPr bwMode="auto">
            <a:xfrm flipH="1">
              <a:off x="2830" y="2046"/>
              <a:ext cx="80" cy="158"/>
            </a:xfrm>
            <a:prstGeom prst="line">
              <a:avLst/>
            </a:prstGeom>
            <a:noFill/>
            <a:ln w="381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MX" dirty="0">
                <a:solidFill>
                  <a:prstClr val="white"/>
                </a:solidFill>
              </a:endParaRPr>
            </a:p>
          </p:txBody>
        </p:sp>
        <p:sp>
          <p:nvSpPr>
            <p:cNvPr id="16400" name="Line 27"/>
            <p:cNvSpPr>
              <a:spLocks noChangeShapeType="1"/>
            </p:cNvSpPr>
            <p:nvPr/>
          </p:nvSpPr>
          <p:spPr bwMode="auto">
            <a:xfrm flipH="1">
              <a:off x="2900" y="2046"/>
              <a:ext cx="80" cy="158"/>
            </a:xfrm>
            <a:prstGeom prst="line">
              <a:avLst/>
            </a:prstGeom>
            <a:noFill/>
            <a:ln w="381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MX" dirty="0">
                <a:solidFill>
                  <a:prstClr val="white"/>
                </a:solidFill>
              </a:endParaRPr>
            </a:p>
          </p:txBody>
        </p:sp>
      </p:grpSp>
      <p:sp>
        <p:nvSpPr>
          <p:cNvPr id="16391" name="Freeform 28"/>
          <p:cNvSpPr>
            <a:spLocks/>
          </p:cNvSpPr>
          <p:nvPr/>
        </p:nvSpPr>
        <p:spPr bwMode="auto">
          <a:xfrm>
            <a:off x="1945243" y="2387088"/>
            <a:ext cx="5507216" cy="2748947"/>
          </a:xfrm>
          <a:custGeom>
            <a:avLst/>
            <a:gdLst>
              <a:gd name="T0" fmla="*/ 77788 w 4233"/>
              <a:gd name="T1" fmla="*/ 0 h 2067"/>
              <a:gd name="T2" fmla="*/ 1768475 w 4233"/>
              <a:gd name="T3" fmla="*/ 2854325 h 2067"/>
              <a:gd name="T4" fmla="*/ 6719888 w 4233"/>
              <a:gd name="T5" fmla="*/ 3189287 h 2067"/>
              <a:gd name="T6" fmla="*/ 0 60000 65536"/>
              <a:gd name="T7" fmla="*/ 0 60000 65536"/>
              <a:gd name="T8" fmla="*/ 0 60000 65536"/>
            </a:gdLst>
            <a:ahLst/>
            <a:cxnLst>
              <a:cxn ang="T6">
                <a:pos x="T0" y="T1"/>
              </a:cxn>
              <a:cxn ang="T7">
                <a:pos x="T2" y="T3"/>
              </a:cxn>
              <a:cxn ang="T8">
                <a:pos x="T4" y="T5"/>
              </a:cxn>
            </a:cxnLst>
            <a:rect l="0" t="0" r="r" b="b"/>
            <a:pathLst>
              <a:path w="4233" h="2067">
                <a:moveTo>
                  <a:pt x="49" y="0"/>
                </a:moveTo>
                <a:cubicBezTo>
                  <a:pt x="0" y="1011"/>
                  <a:pt x="111" y="1473"/>
                  <a:pt x="1114" y="1798"/>
                </a:cubicBezTo>
                <a:cubicBezTo>
                  <a:pt x="1936" y="2067"/>
                  <a:pt x="3583" y="1965"/>
                  <a:pt x="4233" y="2009"/>
                </a:cubicBezTo>
              </a:path>
            </a:pathLst>
          </a:custGeom>
          <a:noFill/>
          <a:ln w="57150" cap="flat" cmpd="sng">
            <a:solidFill>
              <a:srgbClr val="00FF00"/>
            </a:solidFill>
            <a:prstDash val="solid"/>
            <a:round/>
            <a:headEnd type="triangl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MX" dirty="0">
              <a:solidFill>
                <a:prstClr val="white"/>
              </a:solidFill>
            </a:endParaRPr>
          </a:p>
        </p:txBody>
      </p:sp>
      <p:sp>
        <p:nvSpPr>
          <p:cNvPr id="16392" name="Text Box 29"/>
          <p:cNvSpPr txBox="1">
            <a:spLocks noChangeArrowheads="1"/>
          </p:cNvSpPr>
          <p:nvPr/>
        </p:nvSpPr>
        <p:spPr bwMode="auto">
          <a:xfrm>
            <a:off x="1065803" y="2255425"/>
            <a:ext cx="612732" cy="29688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00FF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lnSpc>
                <a:spcPct val="105000"/>
              </a:lnSpc>
              <a:spcBef>
                <a:spcPct val="17000"/>
              </a:spcBef>
            </a:pPr>
            <a:r>
              <a:rPr lang="es-MX" sz="2000" b="1" dirty="0" smtClean="0">
                <a:solidFill>
                  <a:prstClr val="black"/>
                </a:solidFill>
              </a:rPr>
              <a:t>100</a:t>
            </a:r>
          </a:p>
          <a:p>
            <a:pPr algn="r" eaLnBrk="1" hangingPunct="1">
              <a:lnSpc>
                <a:spcPct val="105000"/>
              </a:lnSpc>
              <a:spcBef>
                <a:spcPct val="17000"/>
              </a:spcBef>
            </a:pPr>
            <a:endParaRPr lang="es-MX" sz="1400" b="1" dirty="0" smtClean="0">
              <a:solidFill>
                <a:prstClr val="black"/>
              </a:solidFill>
            </a:endParaRPr>
          </a:p>
          <a:p>
            <a:pPr algn="r" eaLnBrk="1" hangingPunct="1">
              <a:lnSpc>
                <a:spcPct val="105000"/>
              </a:lnSpc>
              <a:spcBef>
                <a:spcPct val="17000"/>
              </a:spcBef>
            </a:pPr>
            <a:r>
              <a:rPr lang="es-MX" sz="2000" b="1" dirty="0" smtClean="0">
                <a:solidFill>
                  <a:prstClr val="black"/>
                </a:solidFill>
              </a:rPr>
              <a:t>80</a:t>
            </a:r>
          </a:p>
          <a:p>
            <a:pPr algn="r" eaLnBrk="1" hangingPunct="1">
              <a:lnSpc>
                <a:spcPct val="105000"/>
              </a:lnSpc>
              <a:spcBef>
                <a:spcPct val="17000"/>
              </a:spcBef>
            </a:pPr>
            <a:endParaRPr lang="es-MX" sz="1200" b="1" dirty="0" smtClean="0">
              <a:solidFill>
                <a:prstClr val="black"/>
              </a:solidFill>
            </a:endParaRPr>
          </a:p>
          <a:p>
            <a:pPr algn="r" eaLnBrk="1" hangingPunct="1">
              <a:lnSpc>
                <a:spcPct val="105000"/>
              </a:lnSpc>
              <a:spcBef>
                <a:spcPct val="17000"/>
              </a:spcBef>
            </a:pPr>
            <a:r>
              <a:rPr lang="es-MX" sz="2000" b="1" dirty="0" smtClean="0">
                <a:solidFill>
                  <a:prstClr val="black"/>
                </a:solidFill>
              </a:rPr>
              <a:t>60</a:t>
            </a:r>
          </a:p>
          <a:p>
            <a:pPr algn="r" eaLnBrk="1" hangingPunct="1">
              <a:lnSpc>
                <a:spcPct val="105000"/>
              </a:lnSpc>
              <a:spcBef>
                <a:spcPct val="17000"/>
              </a:spcBef>
            </a:pPr>
            <a:endParaRPr lang="es-MX" sz="1200" b="1" dirty="0" smtClean="0">
              <a:solidFill>
                <a:prstClr val="black"/>
              </a:solidFill>
            </a:endParaRPr>
          </a:p>
          <a:p>
            <a:pPr algn="r" eaLnBrk="1" hangingPunct="1">
              <a:lnSpc>
                <a:spcPct val="105000"/>
              </a:lnSpc>
              <a:spcBef>
                <a:spcPct val="17000"/>
              </a:spcBef>
            </a:pPr>
            <a:r>
              <a:rPr lang="es-MX" sz="2000" b="1" dirty="0" smtClean="0">
                <a:solidFill>
                  <a:prstClr val="black"/>
                </a:solidFill>
              </a:rPr>
              <a:t>40</a:t>
            </a:r>
          </a:p>
          <a:p>
            <a:pPr algn="r" eaLnBrk="1" hangingPunct="1">
              <a:lnSpc>
                <a:spcPct val="105000"/>
              </a:lnSpc>
              <a:spcBef>
                <a:spcPct val="17000"/>
              </a:spcBef>
            </a:pPr>
            <a:endParaRPr lang="es-MX" sz="1400" b="1" dirty="0" smtClean="0">
              <a:solidFill>
                <a:prstClr val="black"/>
              </a:solidFill>
            </a:endParaRPr>
          </a:p>
          <a:p>
            <a:pPr algn="r" eaLnBrk="1" hangingPunct="1">
              <a:lnSpc>
                <a:spcPct val="105000"/>
              </a:lnSpc>
              <a:spcBef>
                <a:spcPct val="17000"/>
              </a:spcBef>
            </a:pPr>
            <a:r>
              <a:rPr lang="es-MX" sz="2000" b="1" dirty="0" smtClean="0">
                <a:solidFill>
                  <a:prstClr val="black"/>
                </a:solidFill>
              </a:rPr>
              <a:t>20</a:t>
            </a:r>
            <a:endParaRPr lang="es-MX" sz="2000" b="1" dirty="0">
              <a:solidFill>
                <a:prstClr val="black"/>
              </a:solidFill>
            </a:endParaRPr>
          </a:p>
        </p:txBody>
      </p:sp>
      <p:sp>
        <p:nvSpPr>
          <p:cNvPr id="16393" name="Text Box 30"/>
          <p:cNvSpPr txBox="1">
            <a:spLocks noChangeArrowheads="1"/>
          </p:cNvSpPr>
          <p:nvPr/>
        </p:nvSpPr>
        <p:spPr bwMode="auto">
          <a:xfrm>
            <a:off x="2195736" y="5807645"/>
            <a:ext cx="5363969" cy="3931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00FF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05000"/>
              </a:lnSpc>
              <a:spcBef>
                <a:spcPct val="17000"/>
              </a:spcBef>
            </a:pPr>
            <a:r>
              <a:rPr lang="es-MX" sz="2000" b="1" dirty="0" smtClean="0">
                <a:solidFill>
                  <a:prstClr val="black"/>
                </a:solidFill>
              </a:rPr>
              <a:t>20     40     60     80    100    40     180       300</a:t>
            </a:r>
            <a:endParaRPr lang="es-MX" sz="2000" b="1" dirty="0">
              <a:solidFill>
                <a:prstClr val="black"/>
              </a:solidFill>
            </a:endParaRPr>
          </a:p>
        </p:txBody>
      </p:sp>
      <p:sp>
        <p:nvSpPr>
          <p:cNvPr id="16394" name="Text Box 31"/>
          <p:cNvSpPr txBox="1">
            <a:spLocks noChangeArrowheads="1"/>
          </p:cNvSpPr>
          <p:nvPr/>
        </p:nvSpPr>
        <p:spPr bwMode="auto">
          <a:xfrm>
            <a:off x="4245819" y="6204231"/>
            <a:ext cx="1944956" cy="415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00FF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05000"/>
              </a:lnSpc>
              <a:spcBef>
                <a:spcPct val="17000"/>
              </a:spcBef>
            </a:pPr>
            <a:r>
              <a:rPr lang="es-MX" sz="2000" b="1" dirty="0" smtClean="0">
                <a:solidFill>
                  <a:prstClr val="black"/>
                </a:solidFill>
              </a:rPr>
              <a:t>Tiempo (Días) </a:t>
            </a:r>
            <a:endParaRPr lang="es-MX" sz="2000" b="1" dirty="0">
              <a:solidFill>
                <a:prstClr val="black"/>
              </a:solidFill>
            </a:endParaRPr>
          </a:p>
        </p:txBody>
      </p:sp>
      <p:sp>
        <p:nvSpPr>
          <p:cNvPr id="16395" name="Text Box 32"/>
          <p:cNvSpPr txBox="1">
            <a:spLocks noChangeArrowheads="1"/>
          </p:cNvSpPr>
          <p:nvPr/>
        </p:nvSpPr>
        <p:spPr bwMode="auto">
          <a:xfrm rot="16200000">
            <a:off x="29266" y="3509809"/>
            <a:ext cx="1624163" cy="3931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rgbClr val="00FF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05000"/>
              </a:lnSpc>
              <a:spcBef>
                <a:spcPct val="17000"/>
              </a:spcBef>
            </a:pPr>
            <a:r>
              <a:rPr lang="es-MX" sz="2000" b="1" dirty="0" smtClean="0">
                <a:solidFill>
                  <a:prstClr val="black"/>
                </a:solidFill>
              </a:rPr>
              <a:t>% de Casos</a:t>
            </a:r>
            <a:endParaRPr lang="es-MX" sz="2000" b="1" dirty="0">
              <a:solidFill>
                <a:prstClr val="black"/>
              </a:solidFill>
            </a:endParaRPr>
          </a:p>
        </p:txBody>
      </p:sp>
      <p:sp>
        <p:nvSpPr>
          <p:cNvPr id="16396" name="Text Box 33"/>
          <p:cNvSpPr txBox="1">
            <a:spLocks noChangeArrowheads="1"/>
          </p:cNvSpPr>
          <p:nvPr/>
        </p:nvSpPr>
        <p:spPr bwMode="auto">
          <a:xfrm>
            <a:off x="2129857" y="1352408"/>
            <a:ext cx="18473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CA" sz="3600" dirty="0">
              <a:solidFill>
                <a:prstClr val="black"/>
              </a:solidFill>
            </a:endParaRPr>
          </a:p>
        </p:txBody>
      </p:sp>
      <p:sp>
        <p:nvSpPr>
          <p:cNvPr id="16397" name="Text Box 34"/>
          <p:cNvSpPr txBox="1">
            <a:spLocks noChangeArrowheads="1"/>
          </p:cNvSpPr>
          <p:nvPr/>
        </p:nvSpPr>
        <p:spPr bwMode="auto">
          <a:xfrm>
            <a:off x="3151570" y="2225618"/>
            <a:ext cx="5993949" cy="12772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200"/>
              </a:spcAft>
            </a:pPr>
            <a:r>
              <a:rPr lang="es-MX" b="1" dirty="0" smtClean="0">
                <a:solidFill>
                  <a:srgbClr val="002060"/>
                </a:solidFill>
              </a:rPr>
              <a:t>La mayoría de los casos de lumbalgia son:</a:t>
            </a:r>
          </a:p>
          <a:p>
            <a:pPr marL="457200" indent="-279400" eaLnBrk="1" hangingPunct="1">
              <a:spcAft>
                <a:spcPts val="200"/>
              </a:spcAft>
              <a:buFont typeface="Arial" pitchFamily="34" charset="0"/>
              <a:buChar char="•"/>
            </a:pPr>
            <a:r>
              <a:rPr lang="es-MX" dirty="0" smtClean="0">
                <a:solidFill>
                  <a:srgbClr val="002060"/>
                </a:solidFill>
              </a:rPr>
              <a:t>Agudos</a:t>
            </a:r>
          </a:p>
          <a:p>
            <a:pPr marL="457200" indent="-279400" eaLnBrk="1" hangingPunct="1">
              <a:spcAft>
                <a:spcPts val="200"/>
              </a:spcAft>
              <a:buFont typeface="Arial" pitchFamily="34" charset="0"/>
              <a:buChar char="•"/>
            </a:pPr>
            <a:r>
              <a:rPr lang="es-MX" dirty="0" smtClean="0">
                <a:solidFill>
                  <a:srgbClr val="002060"/>
                </a:solidFill>
              </a:rPr>
              <a:t>Benignos </a:t>
            </a:r>
          </a:p>
          <a:p>
            <a:pPr marL="457200" indent="-279400" eaLnBrk="1" hangingPunct="1">
              <a:spcAft>
                <a:spcPts val="200"/>
              </a:spcAft>
              <a:buFont typeface="Arial" pitchFamily="34" charset="0"/>
              <a:buChar char="•"/>
            </a:pPr>
            <a:r>
              <a:rPr lang="es-MX" dirty="0" smtClean="0">
                <a:solidFill>
                  <a:srgbClr val="002060"/>
                </a:solidFill>
              </a:rPr>
              <a:t>Auto-limitados y tienden a resolverse con el tiempo</a:t>
            </a:r>
          </a:p>
        </p:txBody>
      </p:sp>
      <p:sp>
        <p:nvSpPr>
          <p:cNvPr id="4" name="Title 3"/>
          <p:cNvSpPr>
            <a:spLocks noGrp="1"/>
          </p:cNvSpPr>
          <p:nvPr>
            <p:ph type="title"/>
          </p:nvPr>
        </p:nvSpPr>
        <p:spPr/>
        <p:txBody>
          <a:bodyPr>
            <a:normAutofit/>
          </a:bodyPr>
          <a:lstStyle/>
          <a:p>
            <a:pPr>
              <a:defRPr/>
            </a:pPr>
            <a:r>
              <a:rPr lang="es-MX" sz="4300" noProof="0" dirty="0" smtClean="0"/>
              <a:t>Historia Natural de la Lumbalgia</a:t>
            </a:r>
            <a:endParaRPr lang="es-MX" sz="4300" noProof="0" dirty="0"/>
          </a:p>
        </p:txBody>
      </p:sp>
      <p:sp>
        <p:nvSpPr>
          <p:cNvPr id="38" name="TextBox 7"/>
          <p:cNvSpPr txBox="1">
            <a:spLocks noChangeArrowheads="1"/>
          </p:cNvSpPr>
          <p:nvPr/>
        </p:nvSpPr>
        <p:spPr bwMode="auto">
          <a:xfrm>
            <a:off x="221042" y="6411623"/>
            <a:ext cx="7666038" cy="398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MX" sz="1100" dirty="0" smtClean="0">
                <a:solidFill>
                  <a:srgbClr val="002060"/>
                </a:solidFill>
                <a:latin typeface="Calibri" pitchFamily="34" charset="0"/>
              </a:rPr>
              <a:t>Adaptado de: Gunn CC </a:t>
            </a:r>
            <a:r>
              <a:rPr lang="es-MX" sz="1100" i="1" dirty="0" smtClean="0">
                <a:solidFill>
                  <a:srgbClr val="002060"/>
                </a:solidFill>
                <a:latin typeface="Calibri" pitchFamily="34" charset="0"/>
              </a:rPr>
              <a:t>et al. Spine </a:t>
            </a:r>
            <a:r>
              <a:rPr lang="es-MX" sz="1100" dirty="0" smtClean="0">
                <a:solidFill>
                  <a:srgbClr val="002060"/>
                </a:solidFill>
                <a:latin typeface="Calibri" pitchFamily="34" charset="0"/>
              </a:rPr>
              <a:t>1980; 5(3):279-91.</a:t>
            </a:r>
            <a:endParaRPr lang="es-MX" sz="1100" dirty="0">
              <a:solidFill>
                <a:srgbClr val="002060"/>
              </a:solidFill>
              <a:latin typeface="Calibri" pitchFamily="34" charset="0"/>
            </a:endParaRPr>
          </a:p>
        </p:txBody>
      </p:sp>
      <p:sp>
        <p:nvSpPr>
          <p:cNvPr id="39" name="Slide Number Placeholder 5"/>
          <p:cNvSpPr>
            <a:spLocks noGrp="1"/>
          </p:cNvSpPr>
          <p:nvPr>
            <p:ph type="sldNum" sz="quarter" idx="12"/>
          </p:nvPr>
        </p:nvSpPr>
        <p:spPr bwMode="auto">
          <a:xfrm>
            <a:off x="6553200"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D29A8DF-3C57-4A26-85D1-D2B494772097}" type="slidenum">
              <a:rPr lang="es-MX" smtClean="0">
                <a:solidFill>
                  <a:prstClr val="black"/>
                </a:solidFill>
              </a:rPr>
              <a:pPr eaLnBrk="1" hangingPunct="1"/>
              <a:t>15</a:t>
            </a:fld>
            <a:endParaRPr lang="es-MX" dirty="0" smtClean="0">
              <a:solidFill>
                <a:prstClr val="black"/>
              </a:solidFill>
            </a:endParaRPr>
          </a:p>
        </p:txBody>
      </p:sp>
    </p:spTree>
    <p:extLst>
      <p:ext uri="{BB962C8B-B14F-4D97-AF65-F5344CB8AC3E}">
        <p14:creationId xmlns="" xmlns:p14="http://schemas.microsoft.com/office/powerpoint/2010/main" val="431203418"/>
      </p:ext>
    </p:extLst>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p:cNvCxnSpPr/>
          <p:nvPr/>
        </p:nvCxnSpPr>
        <p:spPr>
          <a:xfrm>
            <a:off x="5451348" y="4365104"/>
            <a:ext cx="0" cy="12933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64743" y="4387348"/>
            <a:ext cx="0" cy="12933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91092" y="4365104"/>
            <a:ext cx="0" cy="129336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1556" y="6304562"/>
            <a:ext cx="7786742" cy="430887"/>
          </a:xfrm>
          <a:prstGeom prst="rect">
            <a:avLst/>
          </a:prstGeom>
        </p:spPr>
        <p:txBody>
          <a:bodyPr wrap="square">
            <a:spAutoFit/>
          </a:bodyPr>
          <a:lstStyle/>
          <a:p>
            <a:endParaRPr lang="es-MX" sz="1100" dirty="0" smtClean="0">
              <a:solidFill>
                <a:srgbClr val="002060"/>
              </a:solidFill>
            </a:endParaRPr>
          </a:p>
          <a:p>
            <a:r>
              <a:rPr lang="es-MX" sz="1100" dirty="0" smtClean="0">
                <a:solidFill>
                  <a:srgbClr val="002060"/>
                </a:solidFill>
              </a:rPr>
              <a:t>Adaptado de: Lee J </a:t>
            </a:r>
            <a:r>
              <a:rPr lang="es-MX" sz="1100" i="1" dirty="0" smtClean="0">
                <a:solidFill>
                  <a:srgbClr val="002060"/>
                </a:solidFill>
              </a:rPr>
              <a:t>et al. Br J Anaesth</a:t>
            </a:r>
            <a:r>
              <a:rPr lang="es-MX" sz="1100" dirty="0" smtClean="0">
                <a:solidFill>
                  <a:srgbClr val="002060"/>
                </a:solidFill>
              </a:rPr>
              <a:t> 2013; 111(1):112-20.</a:t>
            </a:r>
            <a:endParaRPr lang="es-MX" sz="1100" dirty="0">
              <a:solidFill>
                <a:srgbClr val="002060"/>
              </a:solidFill>
            </a:endParaRPr>
          </a:p>
        </p:txBody>
      </p:sp>
      <p:sp>
        <p:nvSpPr>
          <p:cNvPr id="2" name="Title 1"/>
          <p:cNvSpPr>
            <a:spLocks noGrp="1"/>
          </p:cNvSpPr>
          <p:nvPr>
            <p:ph type="title"/>
          </p:nvPr>
        </p:nvSpPr>
        <p:spPr>
          <a:xfrm>
            <a:off x="457200" y="274638"/>
            <a:ext cx="8003232" cy="1143000"/>
          </a:xfrm>
        </p:spPr>
        <p:txBody>
          <a:bodyPr>
            <a:normAutofit/>
          </a:bodyPr>
          <a:lstStyle/>
          <a:p>
            <a:r>
              <a:rPr lang="es-MX" dirty="0" smtClean="0"/>
              <a:t>Manejo de Lumbalgia Aguda</a:t>
            </a:r>
            <a:endParaRPr lang="es-MX" dirty="0"/>
          </a:p>
        </p:txBody>
      </p:sp>
      <p:sp>
        <p:nvSpPr>
          <p:cNvPr id="8" name="Freeform 7"/>
          <p:cNvSpPr/>
          <p:nvPr/>
        </p:nvSpPr>
        <p:spPr>
          <a:xfrm>
            <a:off x="5095712" y="3540497"/>
            <a:ext cx="2420412" cy="377666"/>
          </a:xfrm>
          <a:custGeom>
            <a:avLst/>
            <a:gdLst/>
            <a:ahLst/>
            <a:cxnLst/>
            <a:rect l="0" t="0" r="0" b="0"/>
            <a:pathLst>
              <a:path>
                <a:moveTo>
                  <a:pt x="0" y="0"/>
                </a:moveTo>
                <a:lnTo>
                  <a:pt x="0" y="243967"/>
                </a:lnTo>
                <a:lnTo>
                  <a:pt x="2420412" y="243967"/>
                </a:lnTo>
                <a:lnTo>
                  <a:pt x="2420412" y="377666"/>
                </a:lnTo>
              </a:path>
            </a:pathLst>
          </a:custGeom>
          <a:noFill/>
          <a:ln>
            <a:solidFill>
              <a:schemeClr val="accent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2878856" y="3540497"/>
            <a:ext cx="2216855" cy="388412"/>
          </a:xfrm>
          <a:custGeom>
            <a:avLst/>
            <a:gdLst/>
            <a:ahLst/>
            <a:cxnLst/>
            <a:rect l="0" t="0" r="0" b="0"/>
            <a:pathLst>
              <a:path>
                <a:moveTo>
                  <a:pt x="2216855" y="0"/>
                </a:moveTo>
                <a:lnTo>
                  <a:pt x="2216855" y="254714"/>
                </a:lnTo>
                <a:lnTo>
                  <a:pt x="0" y="254714"/>
                </a:lnTo>
                <a:lnTo>
                  <a:pt x="0" y="38841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5048744" y="2917902"/>
            <a:ext cx="91440" cy="254612"/>
          </a:xfrm>
          <a:custGeom>
            <a:avLst/>
            <a:gdLst/>
            <a:ahLst/>
            <a:cxnLst/>
            <a:rect l="0" t="0" r="0" b="0"/>
            <a:pathLst>
              <a:path>
                <a:moveTo>
                  <a:pt x="45720" y="0"/>
                </a:moveTo>
                <a:lnTo>
                  <a:pt x="45720" y="120914"/>
                </a:lnTo>
                <a:lnTo>
                  <a:pt x="46967" y="120914"/>
                </a:lnTo>
                <a:lnTo>
                  <a:pt x="46967" y="25461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5048744" y="2266371"/>
            <a:ext cx="91440" cy="280180"/>
          </a:xfrm>
          <a:custGeom>
            <a:avLst/>
            <a:gdLst/>
            <a:ahLst/>
            <a:cxnLst/>
            <a:rect l="0" t="0" r="0" b="0"/>
            <a:pathLst>
              <a:path>
                <a:moveTo>
                  <a:pt x="46967" y="0"/>
                </a:moveTo>
                <a:lnTo>
                  <a:pt x="46967" y="146482"/>
                </a:lnTo>
                <a:lnTo>
                  <a:pt x="45720" y="146482"/>
                </a:lnTo>
                <a:lnTo>
                  <a:pt x="45720" y="28018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2878854" y="1896523"/>
            <a:ext cx="4637270" cy="369847"/>
          </a:xfrm>
          <a:custGeom>
            <a:avLst/>
            <a:gdLst>
              <a:gd name="connsiteX0" fmla="*/ 0 w 4783790"/>
              <a:gd name="connsiteY0" fmla="*/ 0 h 369847"/>
              <a:gd name="connsiteX1" fmla="*/ 4783790 w 4783790"/>
              <a:gd name="connsiteY1" fmla="*/ 0 h 369847"/>
              <a:gd name="connsiteX2" fmla="*/ 4783790 w 4783790"/>
              <a:gd name="connsiteY2" fmla="*/ 369847 h 369847"/>
              <a:gd name="connsiteX3" fmla="*/ 0 w 4783790"/>
              <a:gd name="connsiteY3" fmla="*/ 369847 h 369847"/>
              <a:gd name="connsiteX4" fmla="*/ 0 w 4783790"/>
              <a:gd name="connsiteY4" fmla="*/ 0 h 369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3790" h="369847">
                <a:moveTo>
                  <a:pt x="0" y="0"/>
                </a:moveTo>
                <a:lnTo>
                  <a:pt x="4783790" y="0"/>
                </a:lnTo>
                <a:lnTo>
                  <a:pt x="4783790" y="369847"/>
                </a:lnTo>
                <a:lnTo>
                  <a:pt x="0" y="36984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Presentación clínica: lumbalgia aguda</a:t>
            </a:r>
            <a:endParaRPr lang="es-MX" dirty="0">
              <a:solidFill>
                <a:prstClr val="white"/>
              </a:solidFill>
            </a:endParaRPr>
          </a:p>
        </p:txBody>
      </p:sp>
      <p:sp>
        <p:nvSpPr>
          <p:cNvPr id="17" name="Freeform 16"/>
          <p:cNvSpPr/>
          <p:nvPr/>
        </p:nvSpPr>
        <p:spPr>
          <a:xfrm>
            <a:off x="2878856" y="2546551"/>
            <a:ext cx="4637267" cy="371350"/>
          </a:xfrm>
          <a:custGeom>
            <a:avLst/>
            <a:gdLst>
              <a:gd name="connsiteX0" fmla="*/ 0 w 4827592"/>
              <a:gd name="connsiteY0" fmla="*/ 0 h 371350"/>
              <a:gd name="connsiteX1" fmla="*/ 4827592 w 4827592"/>
              <a:gd name="connsiteY1" fmla="*/ 0 h 371350"/>
              <a:gd name="connsiteX2" fmla="*/ 4827592 w 4827592"/>
              <a:gd name="connsiteY2" fmla="*/ 371350 h 371350"/>
              <a:gd name="connsiteX3" fmla="*/ 0 w 4827592"/>
              <a:gd name="connsiteY3" fmla="*/ 371350 h 371350"/>
              <a:gd name="connsiteX4" fmla="*/ 0 w 4827592"/>
              <a:gd name="connsiteY4" fmla="*/ 0 h 37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7592" h="371350">
                <a:moveTo>
                  <a:pt x="0" y="0"/>
                </a:moveTo>
                <a:lnTo>
                  <a:pt x="4827592" y="0"/>
                </a:lnTo>
                <a:lnTo>
                  <a:pt x="4827592" y="371350"/>
                </a:lnTo>
                <a:lnTo>
                  <a:pt x="0" y="3713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Historia y Examen</a:t>
            </a:r>
            <a:endParaRPr lang="es-MX" dirty="0">
              <a:solidFill>
                <a:prstClr val="white"/>
              </a:solidFill>
            </a:endParaRPr>
          </a:p>
        </p:txBody>
      </p:sp>
      <p:sp>
        <p:nvSpPr>
          <p:cNvPr id="18" name="Freeform 17"/>
          <p:cNvSpPr/>
          <p:nvPr/>
        </p:nvSpPr>
        <p:spPr>
          <a:xfrm>
            <a:off x="2878854" y="3172514"/>
            <a:ext cx="4637269" cy="367982"/>
          </a:xfrm>
          <a:custGeom>
            <a:avLst/>
            <a:gdLst>
              <a:gd name="connsiteX0" fmla="*/ 0 w 4791838"/>
              <a:gd name="connsiteY0" fmla="*/ 0 h 367982"/>
              <a:gd name="connsiteX1" fmla="*/ 4791838 w 4791838"/>
              <a:gd name="connsiteY1" fmla="*/ 0 h 367982"/>
              <a:gd name="connsiteX2" fmla="*/ 4791838 w 4791838"/>
              <a:gd name="connsiteY2" fmla="*/ 367982 h 367982"/>
              <a:gd name="connsiteX3" fmla="*/ 0 w 4791838"/>
              <a:gd name="connsiteY3" fmla="*/ 367982 h 367982"/>
              <a:gd name="connsiteX4" fmla="*/ 0 w 4791838"/>
              <a:gd name="connsiteY4" fmla="*/ 0 h 36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838" h="367982">
                <a:moveTo>
                  <a:pt x="0" y="0"/>
                </a:moveTo>
                <a:lnTo>
                  <a:pt x="4791838" y="0"/>
                </a:lnTo>
                <a:lnTo>
                  <a:pt x="4791838" y="367982"/>
                </a:lnTo>
                <a:lnTo>
                  <a:pt x="0" y="367982"/>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¿Señales de alarma?</a:t>
            </a:r>
            <a:endParaRPr lang="es-MX" dirty="0">
              <a:solidFill>
                <a:prstClr val="white"/>
              </a:solidFill>
            </a:endParaRPr>
          </a:p>
        </p:txBody>
      </p:sp>
      <p:sp>
        <p:nvSpPr>
          <p:cNvPr id="19" name="Freeform 18"/>
          <p:cNvSpPr/>
          <p:nvPr/>
        </p:nvSpPr>
        <p:spPr>
          <a:xfrm>
            <a:off x="179512" y="3928910"/>
            <a:ext cx="6169159" cy="458438"/>
          </a:xfrm>
          <a:custGeom>
            <a:avLst/>
            <a:gdLst>
              <a:gd name="connsiteX0" fmla="*/ 0 w 2945705"/>
              <a:gd name="connsiteY0" fmla="*/ 0 h 458438"/>
              <a:gd name="connsiteX1" fmla="*/ 2945705 w 2945705"/>
              <a:gd name="connsiteY1" fmla="*/ 0 h 458438"/>
              <a:gd name="connsiteX2" fmla="*/ 2945705 w 2945705"/>
              <a:gd name="connsiteY2" fmla="*/ 458438 h 458438"/>
              <a:gd name="connsiteX3" fmla="*/ 0 w 2945705"/>
              <a:gd name="connsiteY3" fmla="*/ 458438 h 458438"/>
              <a:gd name="connsiteX4" fmla="*/ 0 w 2945705"/>
              <a:gd name="connsiteY4" fmla="*/ 0 h 458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705" h="458438">
                <a:moveTo>
                  <a:pt x="0" y="0"/>
                </a:moveTo>
                <a:lnTo>
                  <a:pt x="2945705" y="0"/>
                </a:lnTo>
                <a:lnTo>
                  <a:pt x="2945705" y="458438"/>
                </a:lnTo>
                <a:lnTo>
                  <a:pt x="0" y="45843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Considerar el diagnóstico diferencial</a:t>
            </a:r>
            <a:endParaRPr lang="es-MX" dirty="0">
              <a:solidFill>
                <a:prstClr val="white"/>
              </a:solidFill>
            </a:endParaRPr>
          </a:p>
        </p:txBody>
      </p:sp>
      <p:sp>
        <p:nvSpPr>
          <p:cNvPr id="20" name="Freeform 19"/>
          <p:cNvSpPr/>
          <p:nvPr/>
        </p:nvSpPr>
        <p:spPr>
          <a:xfrm>
            <a:off x="179512" y="4653136"/>
            <a:ext cx="2023161" cy="864096"/>
          </a:xfrm>
          <a:custGeom>
            <a:avLst/>
            <a:gdLst>
              <a:gd name="connsiteX0" fmla="*/ 0 w 2023161"/>
              <a:gd name="connsiteY0" fmla="*/ 0 h 636658"/>
              <a:gd name="connsiteX1" fmla="*/ 2023161 w 2023161"/>
              <a:gd name="connsiteY1" fmla="*/ 0 h 636658"/>
              <a:gd name="connsiteX2" fmla="*/ 2023161 w 2023161"/>
              <a:gd name="connsiteY2" fmla="*/ 636658 h 636658"/>
              <a:gd name="connsiteX3" fmla="*/ 0 w 2023161"/>
              <a:gd name="connsiteY3" fmla="*/ 636658 h 636658"/>
              <a:gd name="connsiteX4" fmla="*/ 0 w 2023161"/>
              <a:gd name="connsiteY4" fmla="*/ 0 h 636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161" h="636658">
                <a:moveTo>
                  <a:pt x="0" y="0"/>
                </a:moveTo>
                <a:lnTo>
                  <a:pt x="2023161" y="0"/>
                </a:lnTo>
                <a:lnTo>
                  <a:pt x="2023161" y="636658"/>
                </a:lnTo>
                <a:lnTo>
                  <a:pt x="0" y="63665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Sugiera movilización y evitar el reposo en cama</a:t>
            </a:r>
            <a:endParaRPr lang="es-MX" dirty="0">
              <a:solidFill>
                <a:prstClr val="white"/>
              </a:solidFill>
            </a:endParaRPr>
          </a:p>
        </p:txBody>
      </p:sp>
      <p:sp>
        <p:nvSpPr>
          <p:cNvPr id="21" name="Freeform 20"/>
          <p:cNvSpPr/>
          <p:nvPr/>
        </p:nvSpPr>
        <p:spPr>
          <a:xfrm>
            <a:off x="2339754" y="4653136"/>
            <a:ext cx="2025892" cy="864096"/>
          </a:xfrm>
          <a:custGeom>
            <a:avLst/>
            <a:gdLst>
              <a:gd name="connsiteX0" fmla="*/ 0 w 1838021"/>
              <a:gd name="connsiteY0" fmla="*/ 0 h 636658"/>
              <a:gd name="connsiteX1" fmla="*/ 1838021 w 1838021"/>
              <a:gd name="connsiteY1" fmla="*/ 0 h 636658"/>
              <a:gd name="connsiteX2" fmla="*/ 1838021 w 1838021"/>
              <a:gd name="connsiteY2" fmla="*/ 636658 h 636658"/>
              <a:gd name="connsiteX3" fmla="*/ 0 w 1838021"/>
              <a:gd name="connsiteY3" fmla="*/ 636658 h 636658"/>
              <a:gd name="connsiteX4" fmla="*/ 0 w 1838021"/>
              <a:gd name="connsiteY4" fmla="*/ 0 h 636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021" h="636658">
                <a:moveTo>
                  <a:pt x="0" y="0"/>
                </a:moveTo>
                <a:lnTo>
                  <a:pt x="1838021" y="0"/>
                </a:lnTo>
                <a:lnTo>
                  <a:pt x="1838021" y="636658"/>
                </a:lnTo>
                <a:lnTo>
                  <a:pt x="0" y="63665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Proporcionar alivio apropiado del dolor</a:t>
            </a:r>
            <a:endParaRPr lang="es-MX" dirty="0">
              <a:solidFill>
                <a:prstClr val="white"/>
              </a:solidFill>
            </a:endParaRPr>
          </a:p>
        </p:txBody>
      </p:sp>
      <p:sp>
        <p:nvSpPr>
          <p:cNvPr id="22" name="Freeform 21"/>
          <p:cNvSpPr/>
          <p:nvPr/>
        </p:nvSpPr>
        <p:spPr>
          <a:xfrm>
            <a:off x="179512" y="5638912"/>
            <a:ext cx="6126406" cy="392054"/>
          </a:xfrm>
          <a:custGeom>
            <a:avLst/>
            <a:gdLst>
              <a:gd name="connsiteX0" fmla="*/ 0 w 4532144"/>
              <a:gd name="connsiteY0" fmla="*/ 0 h 392054"/>
              <a:gd name="connsiteX1" fmla="*/ 4532144 w 4532144"/>
              <a:gd name="connsiteY1" fmla="*/ 0 h 392054"/>
              <a:gd name="connsiteX2" fmla="*/ 4532144 w 4532144"/>
              <a:gd name="connsiteY2" fmla="*/ 392054 h 392054"/>
              <a:gd name="connsiteX3" fmla="*/ 0 w 4532144"/>
              <a:gd name="connsiteY3" fmla="*/ 392054 h 392054"/>
              <a:gd name="connsiteX4" fmla="*/ 0 w 4532144"/>
              <a:gd name="connsiteY4" fmla="*/ 0 h 39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2144" h="392054">
                <a:moveTo>
                  <a:pt x="0" y="0"/>
                </a:moveTo>
                <a:lnTo>
                  <a:pt x="4532144" y="0"/>
                </a:lnTo>
                <a:lnTo>
                  <a:pt x="4532144" y="392054"/>
                </a:lnTo>
                <a:lnTo>
                  <a:pt x="0" y="39205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Revisar y evaluar la mejora en 2 semanas</a:t>
            </a:r>
            <a:endParaRPr lang="es-MX" dirty="0">
              <a:solidFill>
                <a:prstClr val="white"/>
              </a:solidFill>
            </a:endParaRPr>
          </a:p>
        </p:txBody>
      </p:sp>
      <p:sp>
        <p:nvSpPr>
          <p:cNvPr id="23" name="Freeform 22"/>
          <p:cNvSpPr/>
          <p:nvPr/>
        </p:nvSpPr>
        <p:spPr>
          <a:xfrm>
            <a:off x="4551970" y="4653136"/>
            <a:ext cx="1796702" cy="864096"/>
          </a:xfrm>
          <a:custGeom>
            <a:avLst/>
            <a:gdLst>
              <a:gd name="connsiteX0" fmla="*/ 0 w 1796702"/>
              <a:gd name="connsiteY0" fmla="*/ 0 h 636658"/>
              <a:gd name="connsiteX1" fmla="*/ 1796702 w 1796702"/>
              <a:gd name="connsiteY1" fmla="*/ 0 h 636658"/>
              <a:gd name="connsiteX2" fmla="*/ 1796702 w 1796702"/>
              <a:gd name="connsiteY2" fmla="*/ 636658 h 636658"/>
              <a:gd name="connsiteX3" fmla="*/ 0 w 1796702"/>
              <a:gd name="connsiteY3" fmla="*/ 636658 h 636658"/>
              <a:gd name="connsiteX4" fmla="*/ 0 w 1796702"/>
              <a:gd name="connsiteY4" fmla="*/ 0 h 636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02" h="636658">
                <a:moveTo>
                  <a:pt x="0" y="0"/>
                </a:moveTo>
                <a:lnTo>
                  <a:pt x="1796702" y="0"/>
                </a:lnTo>
                <a:lnTo>
                  <a:pt x="1796702" y="636658"/>
                </a:lnTo>
                <a:lnTo>
                  <a:pt x="0" y="63665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ts val="1800"/>
              </a:lnSpc>
              <a:spcBef>
                <a:spcPct val="0"/>
              </a:spcBef>
              <a:spcAft>
                <a:spcPct val="35000"/>
              </a:spcAft>
            </a:pPr>
            <a:r>
              <a:rPr lang="es-MX" dirty="0" smtClean="0">
                <a:solidFill>
                  <a:prstClr val="white"/>
                </a:solidFill>
              </a:rPr>
              <a:t>Proporcionar educación y asesoría sobre el auto-cuidado</a:t>
            </a:r>
            <a:endParaRPr lang="es-MX" dirty="0">
              <a:solidFill>
                <a:prstClr val="white"/>
              </a:solidFill>
            </a:endParaRPr>
          </a:p>
        </p:txBody>
      </p:sp>
      <p:sp>
        <p:nvSpPr>
          <p:cNvPr id="24" name="Freeform 23"/>
          <p:cNvSpPr/>
          <p:nvPr/>
        </p:nvSpPr>
        <p:spPr>
          <a:xfrm>
            <a:off x="6633479" y="3918163"/>
            <a:ext cx="2186993" cy="997962"/>
          </a:xfrm>
          <a:custGeom>
            <a:avLst/>
            <a:gdLst>
              <a:gd name="connsiteX0" fmla="*/ 0 w 1765289"/>
              <a:gd name="connsiteY0" fmla="*/ 0 h 997962"/>
              <a:gd name="connsiteX1" fmla="*/ 1765289 w 1765289"/>
              <a:gd name="connsiteY1" fmla="*/ 0 h 997962"/>
              <a:gd name="connsiteX2" fmla="*/ 1765289 w 1765289"/>
              <a:gd name="connsiteY2" fmla="*/ 997962 h 997962"/>
              <a:gd name="connsiteX3" fmla="*/ 0 w 1765289"/>
              <a:gd name="connsiteY3" fmla="*/ 997962 h 997962"/>
              <a:gd name="connsiteX4" fmla="*/ 0 w 1765289"/>
              <a:gd name="connsiteY4" fmla="*/ 0 h 997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289" h="997962">
                <a:moveTo>
                  <a:pt x="0" y="0"/>
                </a:moveTo>
                <a:lnTo>
                  <a:pt x="1765289" y="0"/>
                </a:lnTo>
                <a:lnTo>
                  <a:pt x="1765289" y="997962"/>
                </a:lnTo>
                <a:lnTo>
                  <a:pt x="0" y="997962"/>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Investigación y manejo; </a:t>
            </a:r>
            <a:br>
              <a:rPr lang="es-MX" dirty="0" smtClean="0">
                <a:solidFill>
                  <a:prstClr val="white"/>
                </a:solidFill>
              </a:rPr>
            </a:br>
            <a:r>
              <a:rPr lang="es-MX" dirty="0" smtClean="0">
                <a:solidFill>
                  <a:prstClr val="white"/>
                </a:solidFill>
              </a:rPr>
              <a:t>considerar la referencia</a:t>
            </a:r>
            <a:endParaRPr lang="es-MX" dirty="0">
              <a:solidFill>
                <a:prstClr val="white"/>
              </a:solidFill>
            </a:endParaRPr>
          </a:p>
        </p:txBody>
      </p:sp>
      <p:sp>
        <p:nvSpPr>
          <p:cNvPr id="38" name="TextBox 37"/>
          <p:cNvSpPr txBox="1"/>
          <p:nvPr/>
        </p:nvSpPr>
        <p:spPr>
          <a:xfrm>
            <a:off x="3518302" y="3491716"/>
            <a:ext cx="460382" cy="369332"/>
          </a:xfrm>
          <a:prstGeom prst="rect">
            <a:avLst/>
          </a:prstGeom>
          <a:noFill/>
        </p:spPr>
        <p:txBody>
          <a:bodyPr wrap="none" rtlCol="0">
            <a:spAutoFit/>
          </a:bodyPr>
          <a:lstStyle/>
          <a:p>
            <a:r>
              <a:rPr lang="es-MX" b="1" dirty="0" smtClean="0">
                <a:solidFill>
                  <a:srgbClr val="0C6FCF"/>
                </a:solidFill>
              </a:rPr>
              <a:t>No</a:t>
            </a:r>
            <a:endParaRPr lang="es-MX" b="1" dirty="0">
              <a:solidFill>
                <a:srgbClr val="0C6FCF"/>
              </a:solidFill>
            </a:endParaRPr>
          </a:p>
        </p:txBody>
      </p:sp>
      <p:sp>
        <p:nvSpPr>
          <p:cNvPr id="39" name="TextBox 38"/>
          <p:cNvSpPr txBox="1"/>
          <p:nvPr/>
        </p:nvSpPr>
        <p:spPr>
          <a:xfrm>
            <a:off x="6075727" y="3491716"/>
            <a:ext cx="349776" cy="369332"/>
          </a:xfrm>
          <a:prstGeom prst="rect">
            <a:avLst/>
          </a:prstGeom>
          <a:noFill/>
        </p:spPr>
        <p:txBody>
          <a:bodyPr wrap="none" rtlCol="0">
            <a:spAutoFit/>
          </a:bodyPr>
          <a:lstStyle/>
          <a:p>
            <a:r>
              <a:rPr lang="es-MX" b="1" dirty="0" smtClean="0">
                <a:solidFill>
                  <a:srgbClr val="C03932"/>
                </a:solidFill>
              </a:rPr>
              <a:t>Sí</a:t>
            </a:r>
            <a:endParaRPr lang="es-MX" b="1" dirty="0">
              <a:solidFill>
                <a:srgbClr val="C03932"/>
              </a:solidFill>
            </a:endParaRPr>
          </a:p>
        </p:txBody>
      </p:sp>
      <p:sp>
        <p:nvSpPr>
          <p:cNvPr id="40" name="Slide Number Placeholder 5"/>
          <p:cNvSpPr>
            <a:spLocks noGrp="1"/>
          </p:cNvSpPr>
          <p:nvPr>
            <p:ph type="sldNum" sz="quarter" idx="12"/>
          </p:nvPr>
        </p:nvSpPr>
        <p:spPr bwMode="auto">
          <a:xfrm>
            <a:off x="6553200"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D29A8DF-3C57-4A26-85D1-D2B494772097}" type="slidenum">
              <a:rPr lang="es-MX" smtClean="0">
                <a:solidFill>
                  <a:prstClr val="black"/>
                </a:solidFill>
              </a:rPr>
              <a:pPr eaLnBrk="1" hangingPunct="1"/>
              <a:t>16</a:t>
            </a:fld>
            <a:endParaRPr lang="es-MX" dirty="0" smtClean="0">
              <a:solidFill>
                <a:prstClr val="black"/>
              </a:solidFill>
            </a:endParaRPr>
          </a:p>
        </p:txBody>
      </p:sp>
    </p:spTree>
    <p:extLst>
      <p:ext uri="{BB962C8B-B14F-4D97-AF65-F5344CB8AC3E}">
        <p14:creationId xmlns="" xmlns:p14="http://schemas.microsoft.com/office/powerpoint/2010/main" val="3448870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es-MX" noProof="0" dirty="0" smtClean="0"/>
              <a:t>Pregunta para Discusión</a:t>
            </a:r>
            <a:endParaRPr lang="es-MX" noProof="0" dirty="0"/>
          </a:p>
        </p:txBody>
      </p:sp>
      <p:sp>
        <p:nvSpPr>
          <p:cNvPr id="6" name="Slide Number Placeholder 5"/>
          <p:cNvSpPr>
            <a:spLocks noGrp="1"/>
          </p:cNvSpPr>
          <p:nvPr>
            <p:ph type="sldNum" sz="quarter" idx="4"/>
          </p:nvPr>
        </p:nvSpPr>
        <p:spPr>
          <a:xfrm>
            <a:off x="7010400" y="6356350"/>
            <a:ext cx="2133600" cy="365125"/>
          </a:xfrm>
        </p:spPr>
        <p:txBody>
          <a:bodyPr/>
          <a:lstStyle/>
          <a:p>
            <a:fld id="{903B8EED-60FF-4798-B00A-5F8F0039E366}" type="slidenum">
              <a:rPr lang="en-CA" smtClean="0">
                <a:solidFill>
                  <a:schemeClr val="bg1"/>
                </a:solidFill>
              </a:rPr>
              <a:pPr/>
              <a:t>17</a:t>
            </a:fld>
            <a:endParaRPr lang="en-CA"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rcRect t="8398" b="11177"/>
          <a:stretch>
            <a:fillRect/>
          </a:stretch>
        </p:blipFill>
        <p:spPr bwMode="auto">
          <a:xfrm>
            <a:off x="1436688" y="1146175"/>
            <a:ext cx="6256337" cy="5030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ounded Rectangle 6"/>
          <p:cNvSpPr/>
          <p:nvPr/>
        </p:nvSpPr>
        <p:spPr>
          <a:xfrm>
            <a:off x="1403350" y="2781300"/>
            <a:ext cx="6488113" cy="20875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80000"/>
              </a:lnSpc>
              <a:spcBef>
                <a:spcPct val="20000"/>
              </a:spcBef>
              <a:buClr>
                <a:schemeClr val="accent5"/>
              </a:buClr>
              <a:buFont typeface="Arial" pitchFamily="34" charset="0"/>
              <a:buNone/>
              <a:defRPr/>
            </a:pPr>
            <a:r>
              <a:rPr lang="es-MX" sz="4000" b="1" cap="small" dirty="0" smtClean="0">
                <a:solidFill>
                  <a:srgbClr val="5F9127"/>
                </a:solidFill>
              </a:rPr>
              <a:t>¿Cuándo refiere a sus pacientes con lumbalgia aguda a un especialista?</a:t>
            </a:r>
            <a:endParaRPr lang="es-MX" sz="4000" b="1" cap="small" dirty="0">
              <a:solidFill>
                <a:srgbClr val="5F9127"/>
              </a:solidFill>
            </a:endParaRPr>
          </a:p>
        </p:txBody>
      </p:sp>
      <p:sp>
        <p:nvSpPr>
          <p:cNvPr id="10" name="Slide Number Placeholder 2"/>
          <p:cNvSpPr txBox="1">
            <a:spLocks/>
          </p:cNvSpPr>
          <p:nvPr/>
        </p:nvSpPr>
        <p:spPr bwMode="auto">
          <a:xfrm>
            <a:off x="6759575" y="6448425"/>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es-MX"/>
            </a:defPPr>
            <a:lvl1pPr marL="0" algn="r" defTabSz="914400" rtl="0" eaLnBrk="1" latinLnBrk="0" hangingPunct="1">
              <a:defRPr lang="en-CA"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smtClean="0"/>
              <a:t/>
            </a:r>
            <a:br>
              <a:rPr lang="en-CA" dirty="0" smtClean="0"/>
            </a:br>
            <a:fld id="{0818CAAA-595C-40BF-BDA9-176ED7A49E95}" type="slidenum">
              <a:rPr lang="en-CA" smtClean="0"/>
              <a:pPr>
                <a:defRPr/>
              </a:pPr>
              <a:t>17</a:t>
            </a:fld>
            <a:endParaRPr lang="en-CA" dirty="0"/>
          </a:p>
        </p:txBody>
      </p:sp>
    </p:spTree>
    <p:extLst>
      <p:ext uri="{BB962C8B-B14F-4D97-AF65-F5344CB8AC3E}">
        <p14:creationId xmlns="" xmlns:p14="http://schemas.microsoft.com/office/powerpoint/2010/main" val="331890555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idx="4294967295"/>
          </p:nvPr>
        </p:nvSpPr>
        <p:spPr/>
        <p:txBody>
          <a:bodyPr>
            <a:normAutofit fontScale="90000"/>
          </a:bodyPr>
          <a:lstStyle/>
          <a:p>
            <a:r>
              <a:rPr lang="es-MX" sz="4000" dirty="0" smtClean="0"/>
              <a:t>    Las “Señales de alarma” Requieren Investigación y/o Referencia Inmediata </a:t>
            </a:r>
          </a:p>
        </p:txBody>
      </p:sp>
      <p:sp>
        <p:nvSpPr>
          <p:cNvPr id="7" name="Slide Number Placeholder 2"/>
          <p:cNvSpPr txBox="1">
            <a:spLocks noGrp="1"/>
          </p:cNvSpPr>
          <p:nvPr/>
        </p:nvSpPr>
        <p:spPr>
          <a:xfrm>
            <a:off x="7239000" y="6648450"/>
            <a:ext cx="1905000" cy="171450"/>
          </a:xfrm>
          <a:prstGeom prst="rect">
            <a:avLst/>
          </a:prstGeom>
          <a:noFill/>
        </p:spPr>
        <p:txBody>
          <a:bodyPr anchor="ctr"/>
          <a:lstStyle/>
          <a:p>
            <a:pPr>
              <a:defRPr/>
            </a:pPr>
            <a:fld id="{2355AA6C-251A-4360-BA05-069CFE33E27C}" type="slidenum">
              <a:rPr lang="en-US" sz="1200">
                <a:solidFill>
                  <a:prstClr val="white">
                    <a:tint val="75000"/>
                  </a:prstClr>
                </a:solidFill>
              </a:rPr>
              <a:pPr>
                <a:defRPr/>
              </a:pPr>
              <a:t>18</a:t>
            </a:fld>
            <a:endParaRPr lang="en-US" sz="1200" dirty="0">
              <a:solidFill>
                <a:prstClr val="white">
                  <a:tint val="75000"/>
                </a:prstClr>
              </a:solidFill>
            </a:endParaRPr>
          </a:p>
        </p:txBody>
      </p:sp>
      <p:sp>
        <p:nvSpPr>
          <p:cNvPr id="6" name="10 Cinta perforada"/>
          <p:cNvSpPr/>
          <p:nvPr/>
        </p:nvSpPr>
        <p:spPr>
          <a:xfrm>
            <a:off x="0" y="257839"/>
            <a:ext cx="1056904" cy="656561"/>
          </a:xfrm>
          <a:prstGeom prst="flowChartPunchedTape">
            <a:avLst/>
          </a:prstGeom>
          <a:solidFill>
            <a:srgbClr val="FF0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aphicFrame>
        <p:nvGraphicFramePr>
          <p:cNvPr id="3" name="Table 2"/>
          <p:cNvGraphicFramePr>
            <a:graphicFrameLocks noGrp="1"/>
          </p:cNvGraphicFramePr>
          <p:nvPr>
            <p:extLst>
              <p:ext uri="{D42A27DB-BD31-4B8C-83A1-F6EECF244321}">
                <p14:modId xmlns="" xmlns:p14="http://schemas.microsoft.com/office/powerpoint/2010/main" val="2244807503"/>
              </p:ext>
            </p:extLst>
          </p:nvPr>
        </p:nvGraphicFramePr>
        <p:xfrm>
          <a:off x="467544" y="1772816"/>
          <a:ext cx="8316000" cy="4399148"/>
        </p:xfrm>
        <a:graphic>
          <a:graphicData uri="http://schemas.openxmlformats.org/drawingml/2006/table">
            <a:tbl>
              <a:tblPr firstRow="1" bandRow="1">
                <a:tableStyleId>{5C22544A-7EE6-4342-B048-85BDC9FD1C3A}</a:tableStyleId>
              </a:tblPr>
              <a:tblGrid>
                <a:gridCol w="2628000"/>
                <a:gridCol w="2988624"/>
                <a:gridCol w="2699376"/>
              </a:tblGrid>
              <a:tr h="370840">
                <a:tc>
                  <a:txBody>
                    <a:bodyPr/>
                    <a:lstStyle/>
                    <a:p>
                      <a:pPr algn="ctr"/>
                      <a:r>
                        <a:rPr lang="es-MX" noProof="0" dirty="0" smtClean="0"/>
                        <a:t>Padecimiento Potencial</a:t>
                      </a:r>
                      <a:endParaRPr lang="es-MX" noProof="0" dirty="0"/>
                    </a:p>
                  </a:txBody>
                  <a:tcPr anchor="ctr"/>
                </a:tc>
                <a:tc>
                  <a:txBody>
                    <a:bodyPr/>
                    <a:lstStyle/>
                    <a:p>
                      <a:pPr algn="ctr"/>
                      <a:r>
                        <a:rPr lang="es-MX" noProof="0" dirty="0" smtClean="0"/>
                        <a:t>Señales de alarma</a:t>
                      </a:r>
                      <a:endParaRPr lang="es-MX" noProof="0" dirty="0"/>
                    </a:p>
                  </a:txBody>
                  <a:tcPr anchor="ctr">
                    <a:lnR w="12700" cap="flat" cmpd="sng" algn="ctr">
                      <a:noFill/>
                      <a:prstDash val="solid"/>
                      <a:round/>
                      <a:headEnd type="none" w="med" len="med"/>
                      <a:tailEnd type="none" w="med" len="med"/>
                    </a:lnR>
                  </a:tcPr>
                </a:tc>
                <a:tc>
                  <a:txBody>
                    <a:bodyPr/>
                    <a:lstStyle/>
                    <a:p>
                      <a:endParaRPr lang="es-MX" noProof="0" dirty="0"/>
                    </a:p>
                  </a:txBody>
                  <a:tcPr anchor="ctr">
                    <a:lnL w="12700" cap="flat" cmpd="sng" algn="ctr">
                      <a:noFill/>
                      <a:prstDash val="solid"/>
                      <a:round/>
                      <a:headEnd type="none" w="med" len="med"/>
                      <a:tailEnd type="none" w="med" len="med"/>
                    </a:lnL>
                  </a:tcPr>
                </a:tc>
              </a:tr>
              <a:tr h="778477">
                <a:tc>
                  <a:txBody>
                    <a:bodyPr/>
                    <a:lstStyle/>
                    <a:p>
                      <a:r>
                        <a:rPr lang="es-MX" noProof="0" dirty="0" smtClean="0"/>
                        <a:t>Cáncer</a:t>
                      </a:r>
                      <a:endParaRPr lang="es-MX" noProof="0" dirty="0"/>
                    </a:p>
                  </a:txBody>
                  <a:tcPr anchor="ctr"/>
                </a:tc>
                <a:tc>
                  <a:txBody>
                    <a:bodyPr/>
                    <a:lstStyle/>
                    <a:p>
                      <a:pPr marL="196850" indent="-196850">
                        <a:buFont typeface="Arial" pitchFamily="34" charset="0"/>
                        <a:buChar char="•"/>
                      </a:pPr>
                      <a:r>
                        <a:rPr lang="es-MX" noProof="0" dirty="0" smtClean="0"/>
                        <a:t>Historia</a:t>
                      </a:r>
                      <a:r>
                        <a:rPr lang="es-MX" baseline="0" noProof="0" dirty="0" smtClean="0"/>
                        <a:t> personal de c</a:t>
                      </a:r>
                      <a:r>
                        <a:rPr lang="es-MX" noProof="0" dirty="0" smtClean="0"/>
                        <a:t>áncer</a:t>
                      </a:r>
                    </a:p>
                    <a:p>
                      <a:pPr marL="196850" indent="-196850">
                        <a:buFont typeface="Arial" pitchFamily="34" charset="0"/>
                        <a:buChar char="•"/>
                      </a:pPr>
                      <a:r>
                        <a:rPr lang="es-MX" noProof="0" dirty="0" smtClean="0"/>
                        <a:t>Pérdida de peso</a:t>
                      </a:r>
                      <a:endParaRPr lang="es-MX" baseline="0" noProof="0" dirty="0" smtClean="0"/>
                    </a:p>
                  </a:txBody>
                  <a:tcPr anchor="ctr">
                    <a:lnR w="12700" cap="flat" cmpd="sng" algn="ctr">
                      <a:noFill/>
                      <a:prstDash val="solid"/>
                      <a:round/>
                      <a:headEnd type="none" w="med" len="med"/>
                      <a:tailEnd type="none" w="med" len="med"/>
                    </a:lnR>
                  </a:tcPr>
                </a:tc>
                <a:tc>
                  <a:txBody>
                    <a:bodyPr/>
                    <a:lstStyle/>
                    <a:p>
                      <a:pPr marL="196850" marR="0" indent="-196850" algn="l" defTabSz="914400" rtl="0" eaLnBrk="1" fontAlgn="auto" latinLnBrk="0" hangingPunct="1">
                        <a:lnSpc>
                          <a:spcPct val="100000"/>
                        </a:lnSpc>
                        <a:spcBef>
                          <a:spcPts val="0"/>
                        </a:spcBef>
                        <a:spcAft>
                          <a:spcPts val="0"/>
                        </a:spcAft>
                        <a:buClrTx/>
                        <a:buSzTx/>
                        <a:buFont typeface="Arial" pitchFamily="34" charset="0"/>
                        <a:buChar char="•"/>
                        <a:tabLst/>
                        <a:defRPr/>
                      </a:pPr>
                      <a:r>
                        <a:rPr lang="es-MX" baseline="0" noProof="0" dirty="0" smtClean="0"/>
                        <a:t>Edad &gt;50 años</a:t>
                      </a:r>
                      <a:endParaRPr lang="es-MX" noProof="0" dirty="0" smtClean="0"/>
                    </a:p>
                    <a:p>
                      <a:pPr marL="196850" indent="-196850">
                        <a:buFont typeface="Arial" pitchFamily="34" charset="0"/>
                        <a:buChar char="•"/>
                      </a:pPr>
                      <a:endParaRPr lang="es-MX" noProof="0" dirty="0"/>
                    </a:p>
                  </a:txBody>
                  <a:tcPr anchor="ctr">
                    <a:lnL w="12700" cap="flat" cmpd="sng" algn="ctr">
                      <a:noFill/>
                      <a:prstDash val="solid"/>
                      <a:round/>
                      <a:headEnd type="none" w="med" len="med"/>
                      <a:tailEnd type="none" w="med" len="med"/>
                    </a:lnL>
                  </a:tcPr>
                </a:tc>
              </a:tr>
              <a:tr h="778477">
                <a:tc>
                  <a:txBody>
                    <a:bodyPr/>
                    <a:lstStyle/>
                    <a:p>
                      <a:r>
                        <a:rPr lang="es-MX" noProof="0" dirty="0" smtClean="0"/>
                        <a:t>Infección</a:t>
                      </a:r>
                      <a:endParaRPr lang="es-MX" noProof="0" dirty="0"/>
                    </a:p>
                  </a:txBody>
                  <a:tcPr anchor="ctr"/>
                </a:tc>
                <a:tc>
                  <a:txBody>
                    <a:bodyPr/>
                    <a:lstStyle/>
                    <a:p>
                      <a:pPr marL="196850" indent="-196850">
                        <a:buFont typeface="Arial" pitchFamily="34" charset="0"/>
                        <a:buChar char="•"/>
                      </a:pPr>
                      <a:r>
                        <a:rPr lang="es-MX" noProof="0" dirty="0" smtClean="0"/>
                        <a:t>Fiebre</a:t>
                      </a:r>
                    </a:p>
                    <a:p>
                      <a:pPr marL="196850" indent="-196850">
                        <a:buFont typeface="Arial" pitchFamily="34" charset="0"/>
                        <a:buChar char="•"/>
                      </a:pPr>
                      <a:r>
                        <a:rPr lang="es-MX" noProof="0" dirty="0" smtClean="0"/>
                        <a:t>Uso de drogas IV</a:t>
                      </a:r>
                    </a:p>
                  </a:txBody>
                  <a:tcPr anchor="ctr">
                    <a:lnR w="12700" cap="flat" cmpd="sng" algn="ctr">
                      <a:noFill/>
                      <a:prstDash val="solid"/>
                      <a:round/>
                      <a:headEnd type="none" w="med" len="med"/>
                      <a:tailEnd type="none" w="med" len="med"/>
                    </a:lnR>
                  </a:tcPr>
                </a:tc>
                <a:tc>
                  <a:txBody>
                    <a:bodyPr/>
                    <a:lstStyle/>
                    <a:p>
                      <a:pPr marL="196850" marR="0" indent="-196850" algn="l" defTabSz="914400" rtl="0" eaLnBrk="1" fontAlgn="auto" latinLnBrk="0" hangingPunct="1">
                        <a:lnSpc>
                          <a:spcPct val="100000"/>
                        </a:lnSpc>
                        <a:spcBef>
                          <a:spcPts val="0"/>
                        </a:spcBef>
                        <a:spcAft>
                          <a:spcPts val="0"/>
                        </a:spcAft>
                        <a:buClrTx/>
                        <a:buSzTx/>
                        <a:buFont typeface="Arial" pitchFamily="34" charset="0"/>
                        <a:buChar char="•"/>
                        <a:tabLst/>
                        <a:defRPr/>
                      </a:pPr>
                      <a:r>
                        <a:rPr lang="es-MX" noProof="0" dirty="0" smtClean="0"/>
                        <a:t>Infección reciente</a:t>
                      </a:r>
                    </a:p>
                    <a:p>
                      <a:pPr marL="196850" indent="-196850">
                        <a:buFont typeface="Arial" pitchFamily="34" charset="0"/>
                        <a:buChar char="•"/>
                      </a:pPr>
                      <a:endParaRPr lang="es-MX" noProof="0" dirty="0"/>
                    </a:p>
                  </a:txBody>
                  <a:tcPr anchor="ctr">
                    <a:lnL w="12700" cap="flat" cmpd="sng" algn="ctr">
                      <a:noFill/>
                      <a:prstDash val="solid"/>
                      <a:round/>
                      <a:headEnd type="none" w="med" len="med"/>
                      <a:tailEnd type="none" w="med" len="med"/>
                    </a:lnL>
                  </a:tcPr>
                </a:tc>
              </a:tr>
              <a:tr h="778477">
                <a:tc>
                  <a:txBody>
                    <a:bodyPr/>
                    <a:lstStyle/>
                    <a:p>
                      <a:r>
                        <a:rPr lang="es-MX" noProof="0" dirty="0" smtClean="0"/>
                        <a:t>Fractura</a:t>
                      </a:r>
                      <a:endParaRPr lang="es-MX" noProof="0" dirty="0"/>
                    </a:p>
                  </a:txBody>
                  <a:tcPr anchor="ctr"/>
                </a:tc>
                <a:tc>
                  <a:txBody>
                    <a:bodyPr/>
                    <a:lstStyle/>
                    <a:p>
                      <a:pPr marL="196850" indent="-196850">
                        <a:buFont typeface="Arial" pitchFamily="34" charset="0"/>
                        <a:buChar char="•"/>
                      </a:pPr>
                      <a:r>
                        <a:rPr lang="es-MX" noProof="0" dirty="0" smtClean="0"/>
                        <a:t>Osteoporosis</a:t>
                      </a:r>
                    </a:p>
                    <a:p>
                      <a:pPr marL="196850" indent="-196850">
                        <a:buFont typeface="Arial" pitchFamily="34" charset="0"/>
                        <a:buChar char="•"/>
                      </a:pPr>
                      <a:r>
                        <a:rPr lang="es-MX" noProof="0" dirty="0" smtClean="0"/>
                        <a:t>Uso de esteroides</a:t>
                      </a:r>
                    </a:p>
                  </a:txBody>
                  <a:tcPr anchor="ctr">
                    <a:lnR w="12700" cap="flat" cmpd="sng" algn="ctr">
                      <a:noFill/>
                      <a:prstDash val="solid"/>
                      <a:round/>
                      <a:headEnd type="none" w="med" len="med"/>
                      <a:tailEnd type="none" w="med" len="med"/>
                    </a:lnR>
                  </a:tcPr>
                </a:tc>
                <a:tc>
                  <a:txBody>
                    <a:bodyPr/>
                    <a:lstStyle/>
                    <a:p>
                      <a:pPr marL="196850" indent="-196850">
                        <a:buFont typeface="Arial" pitchFamily="34" charset="0"/>
                        <a:buChar char="•"/>
                      </a:pPr>
                      <a:r>
                        <a:rPr lang="es-MX" noProof="0" dirty="0" smtClean="0"/>
                        <a:t>Trauma</a:t>
                      </a:r>
                    </a:p>
                    <a:p>
                      <a:pPr marL="196850" indent="-196850">
                        <a:buFont typeface="Arial" pitchFamily="34" charset="0"/>
                        <a:buChar char="•"/>
                      </a:pPr>
                      <a:r>
                        <a:rPr lang="es-MX" noProof="0" dirty="0" smtClean="0"/>
                        <a:t>Mayor edad</a:t>
                      </a:r>
                      <a:endParaRPr lang="es-MX" noProof="0" dirty="0"/>
                    </a:p>
                  </a:txBody>
                  <a:tcPr anchor="ctr">
                    <a:lnL w="12700" cap="flat" cmpd="sng" algn="ctr">
                      <a:noFill/>
                      <a:prstDash val="solid"/>
                      <a:round/>
                      <a:headEnd type="none" w="med" len="med"/>
                      <a:tailEnd type="none" w="med" len="med"/>
                    </a:lnL>
                  </a:tcPr>
                </a:tc>
              </a:tr>
              <a:tr h="778477">
                <a:tc>
                  <a:txBody>
                    <a:bodyPr/>
                    <a:lstStyle/>
                    <a:p>
                      <a:r>
                        <a:rPr lang="es-MX" noProof="0" dirty="0" smtClean="0"/>
                        <a:t>Déficit neurológico focal</a:t>
                      </a:r>
                      <a:endParaRPr lang="es-MX" noProof="0" dirty="0"/>
                    </a:p>
                  </a:txBody>
                  <a:tcPr anchor="ctr"/>
                </a:tc>
                <a:tc gridSpan="2">
                  <a:txBody>
                    <a:bodyPr/>
                    <a:lstStyle/>
                    <a:p>
                      <a:pPr marL="196850" indent="-196850">
                        <a:buFont typeface="Arial" pitchFamily="34" charset="0"/>
                        <a:buChar char="•"/>
                      </a:pPr>
                      <a:r>
                        <a:rPr lang="es-MX" noProof="0" dirty="0" smtClean="0"/>
                        <a:t>Síntomas progresivos o discapacitantes</a:t>
                      </a:r>
                      <a:endParaRPr lang="es-MX" noProof="0" dirty="0"/>
                    </a:p>
                  </a:txBody>
                  <a:tcPr anchor="ctr"/>
                </a:tc>
                <a:tc hMerge="1">
                  <a:txBody>
                    <a:bodyPr/>
                    <a:lstStyle/>
                    <a:p>
                      <a:endParaRPr lang="en-CA"/>
                    </a:p>
                  </a:txBody>
                  <a:tcPr/>
                </a:tc>
              </a:tr>
              <a:tr h="778477">
                <a:tc>
                  <a:txBody>
                    <a:bodyPr/>
                    <a:lstStyle/>
                    <a:p>
                      <a:r>
                        <a:rPr lang="es-MX" noProof="0" dirty="0" smtClean="0"/>
                        <a:t>Síndrome de cauda equina</a:t>
                      </a:r>
                      <a:endParaRPr lang="es-MX" noProof="0" dirty="0"/>
                    </a:p>
                  </a:txBody>
                  <a:tcPr anchor="ctr"/>
                </a:tc>
                <a:tc>
                  <a:txBody>
                    <a:bodyPr/>
                    <a:lstStyle/>
                    <a:p>
                      <a:pPr marL="196850" indent="-196850" algn="l" defTabSz="914400" rtl="0" eaLnBrk="1" latinLnBrk="0" hangingPunct="1">
                        <a:buFont typeface="Arial" pitchFamily="34" charset="0"/>
                        <a:buChar char="•"/>
                      </a:pPr>
                      <a:r>
                        <a:rPr lang="es-MX" sz="1800" kern="1200" noProof="0" dirty="0" smtClean="0">
                          <a:solidFill>
                            <a:schemeClr val="dk1"/>
                          </a:solidFill>
                          <a:latin typeface="+mn-lt"/>
                          <a:ea typeface="+mn-ea"/>
                          <a:cs typeface="+mn-cs"/>
                        </a:rPr>
                        <a:t>Retención urinaria</a:t>
                      </a:r>
                    </a:p>
                    <a:p>
                      <a:pPr marL="196850" indent="-196850" algn="l" defTabSz="914400" rtl="0" eaLnBrk="1" latinLnBrk="0" hangingPunct="1">
                        <a:buFont typeface="Arial" pitchFamily="34" charset="0"/>
                        <a:buChar char="•"/>
                      </a:pPr>
                      <a:r>
                        <a:rPr lang="es-MX" sz="1800" kern="1200" noProof="0" dirty="0" smtClean="0">
                          <a:solidFill>
                            <a:schemeClr val="dk1"/>
                          </a:solidFill>
                          <a:latin typeface="+mn-lt"/>
                          <a:ea typeface="+mn-ea"/>
                          <a:cs typeface="+mn-cs"/>
                        </a:rPr>
                        <a:t>Déficit motor multinivel</a:t>
                      </a:r>
                    </a:p>
                  </a:txBody>
                  <a:tcPr anchor="ctr">
                    <a:lnR w="12700" cap="flat" cmpd="sng" algn="ctr">
                      <a:noFill/>
                      <a:prstDash val="solid"/>
                      <a:round/>
                      <a:headEnd type="none" w="med" len="med"/>
                      <a:tailEnd type="none" w="med" len="med"/>
                    </a:lnR>
                  </a:tcPr>
                </a:tc>
                <a:tc>
                  <a:txBody>
                    <a:bodyPr/>
                    <a:lstStyle/>
                    <a:p>
                      <a:pPr marL="196850" indent="-196850">
                        <a:buFont typeface="Arial" pitchFamily="34" charset="0"/>
                        <a:buChar char="•"/>
                      </a:pPr>
                      <a:r>
                        <a:rPr lang="es-MX" baseline="0" noProof="0" dirty="0" smtClean="0"/>
                        <a:t>Incontinencia fecal</a:t>
                      </a:r>
                    </a:p>
                    <a:p>
                      <a:pPr marL="196850" indent="-196850">
                        <a:buFont typeface="Arial" pitchFamily="34" charset="0"/>
                        <a:buChar char="•"/>
                      </a:pPr>
                      <a:r>
                        <a:rPr lang="es-MX" baseline="0" noProof="0" dirty="0" smtClean="0"/>
                        <a:t>Parestesia en silla de montar</a:t>
                      </a:r>
                      <a:endParaRPr lang="es-MX" noProof="0" dirty="0"/>
                    </a:p>
                  </a:txBody>
                  <a:tcPr anchor="ctr">
                    <a:lnL w="12700" cap="flat" cmpd="sng" algn="ctr">
                      <a:noFill/>
                      <a:prstDash val="solid"/>
                      <a:round/>
                      <a:headEnd type="none" w="med" len="med"/>
                      <a:tailEnd type="none" w="med" len="med"/>
                    </a:lnL>
                  </a:tcPr>
                </a:tc>
              </a:tr>
            </a:tbl>
          </a:graphicData>
        </a:graphic>
      </p:graphicFrame>
      <p:sp>
        <p:nvSpPr>
          <p:cNvPr id="5" name="Rectangle 4"/>
          <p:cNvSpPr/>
          <p:nvPr/>
        </p:nvSpPr>
        <p:spPr>
          <a:xfrm>
            <a:off x="323528" y="6573679"/>
            <a:ext cx="3597460" cy="261610"/>
          </a:xfrm>
          <a:prstGeom prst="rect">
            <a:avLst/>
          </a:prstGeom>
        </p:spPr>
        <p:txBody>
          <a:bodyPr wrap="none">
            <a:spAutoFit/>
          </a:bodyPr>
          <a:lstStyle/>
          <a:p>
            <a:r>
              <a:rPr lang="en-CA" sz="1100" dirty="0" smtClean="0">
                <a:solidFill>
                  <a:srgbClr val="002060"/>
                </a:solidFill>
              </a:rPr>
              <a:t>Forseen. SE, Corey AS. </a:t>
            </a:r>
            <a:r>
              <a:rPr lang="en-CA" sz="1100" i="1" dirty="0" smtClean="0">
                <a:solidFill>
                  <a:srgbClr val="002060"/>
                </a:solidFill>
              </a:rPr>
              <a:t>J </a:t>
            </a:r>
            <a:r>
              <a:rPr lang="en-CA" sz="1100" i="1" dirty="0">
                <a:solidFill>
                  <a:srgbClr val="002060"/>
                </a:solidFill>
              </a:rPr>
              <a:t>Am Coll </a:t>
            </a:r>
            <a:r>
              <a:rPr lang="en-CA" sz="1100" i="1" dirty="0" smtClean="0">
                <a:solidFill>
                  <a:srgbClr val="002060"/>
                </a:solidFill>
              </a:rPr>
              <a:t>Radiol </a:t>
            </a:r>
            <a:r>
              <a:rPr lang="en-CA" sz="1100" dirty="0">
                <a:solidFill>
                  <a:srgbClr val="002060"/>
                </a:solidFill>
              </a:rPr>
              <a:t>2012</a:t>
            </a:r>
            <a:r>
              <a:rPr lang="en-CA" sz="1100" dirty="0" smtClean="0">
                <a:solidFill>
                  <a:srgbClr val="002060"/>
                </a:solidFill>
              </a:rPr>
              <a:t>; 9(10):704-12.</a:t>
            </a:r>
            <a:endParaRPr lang="en-CA" sz="1100" dirty="0">
              <a:solidFill>
                <a:srgbClr val="002060"/>
              </a:solidFill>
            </a:endParaRPr>
          </a:p>
        </p:txBody>
      </p:sp>
      <p:sp>
        <p:nvSpPr>
          <p:cNvPr id="9"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18</a:t>
            </a:fld>
            <a:endParaRPr lang="en-CA" dirty="0">
              <a:solidFill>
                <a:prstClr val="black"/>
              </a:solidFill>
            </a:endParaRPr>
          </a:p>
        </p:txBody>
      </p:sp>
    </p:spTree>
    <p:extLst>
      <p:ext uri="{BB962C8B-B14F-4D97-AF65-F5344CB8AC3E}">
        <p14:creationId xmlns="" xmlns:p14="http://schemas.microsoft.com/office/powerpoint/2010/main" val="2589125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es-MX" noProof="0" dirty="0" smtClean="0"/>
              <a:t>Diagnóstico Diferencial de Lumbalgia Aguda</a:t>
            </a:r>
            <a:endParaRPr lang="es-MX" noProof="0" dirty="0"/>
          </a:p>
        </p:txBody>
      </p:sp>
      <p:sp>
        <p:nvSpPr>
          <p:cNvPr id="10" name="Slide Number Placeholder 2"/>
          <p:cNvSpPr>
            <a:spLocks noGrp="1"/>
          </p:cNvSpPr>
          <p:nvPr>
            <p:ph type="sldNum" sz="quarter" idx="4"/>
          </p:nvPr>
        </p:nvSpPr>
        <p:spPr/>
        <p:txBody>
          <a:bodyPr/>
          <a:lstStyle/>
          <a:p>
            <a:pPr>
              <a:defRPr/>
            </a:pPr>
            <a:r>
              <a:rPr lang="es-MX" dirty="0" smtClean="0"/>
              <a:t/>
            </a:r>
            <a:br>
              <a:rPr lang="es-MX" dirty="0" smtClean="0"/>
            </a:br>
            <a:fld id="{0818CAAA-595C-40BF-BDA9-176ED7A49E95}" type="slidenum">
              <a:rPr lang="es-MX" smtClean="0"/>
              <a:pPr>
                <a:defRPr/>
              </a:pPr>
              <a:t>19</a:t>
            </a:fld>
            <a:endParaRPr lang="es-MX" dirty="0"/>
          </a:p>
        </p:txBody>
      </p:sp>
      <p:sp>
        <p:nvSpPr>
          <p:cNvPr id="8" name="Rectangle 7"/>
          <p:cNvSpPr/>
          <p:nvPr/>
        </p:nvSpPr>
        <p:spPr>
          <a:xfrm>
            <a:off x="79285" y="6622584"/>
            <a:ext cx="2941831" cy="246221"/>
          </a:xfrm>
          <a:prstGeom prst="rect">
            <a:avLst/>
          </a:prstGeom>
        </p:spPr>
        <p:txBody>
          <a:bodyPr wrap="none">
            <a:spAutoFit/>
          </a:bodyPr>
          <a:lstStyle/>
          <a:p>
            <a:r>
              <a:rPr lang="es-MX" sz="1000" dirty="0" smtClean="0">
                <a:solidFill>
                  <a:srgbClr val="002060"/>
                </a:solidFill>
              </a:rPr>
              <a:t> Casazza BA. </a:t>
            </a:r>
            <a:r>
              <a:rPr lang="es-MX" sz="1000" i="1" dirty="0" smtClean="0">
                <a:solidFill>
                  <a:srgbClr val="002060"/>
                </a:solidFill>
              </a:rPr>
              <a:t>Am Fam Physician </a:t>
            </a:r>
            <a:r>
              <a:rPr lang="es-MX" sz="1000" dirty="0" smtClean="0">
                <a:solidFill>
                  <a:srgbClr val="002060"/>
                </a:solidFill>
              </a:rPr>
              <a:t>2012; 85(4):343-50.  </a:t>
            </a:r>
            <a:endParaRPr lang="es-MX" sz="1000" dirty="0">
              <a:solidFill>
                <a:srgbClr val="002060"/>
              </a:solidFill>
            </a:endParaRPr>
          </a:p>
        </p:txBody>
      </p:sp>
      <p:sp>
        <p:nvSpPr>
          <p:cNvPr id="9" name="Rounded Rectangle 8"/>
          <p:cNvSpPr/>
          <p:nvPr/>
        </p:nvSpPr>
        <p:spPr>
          <a:xfrm>
            <a:off x="319314" y="5535824"/>
            <a:ext cx="8505372" cy="802914"/>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¡Cuando sea posible, es importante identificar y tratar las causas subyacentes del dolor!</a:t>
            </a:r>
            <a:endParaRPr lang="es-MX" sz="2400" b="1" dirty="0"/>
          </a:p>
        </p:txBody>
      </p:sp>
      <p:graphicFrame>
        <p:nvGraphicFramePr>
          <p:cNvPr id="5" name="Table 4"/>
          <p:cNvGraphicFramePr>
            <a:graphicFrameLocks noGrp="1"/>
          </p:cNvGraphicFramePr>
          <p:nvPr>
            <p:extLst>
              <p:ext uri="{D42A27DB-BD31-4B8C-83A1-F6EECF244321}">
                <p14:modId xmlns="" xmlns:p14="http://schemas.microsoft.com/office/powerpoint/2010/main" val="3590344969"/>
              </p:ext>
            </p:extLst>
          </p:nvPr>
        </p:nvGraphicFramePr>
        <p:xfrm>
          <a:off x="294644" y="1427675"/>
          <a:ext cx="8532000" cy="4023360"/>
        </p:xfrm>
        <a:graphic>
          <a:graphicData uri="http://schemas.openxmlformats.org/drawingml/2006/table">
            <a:tbl>
              <a:tblPr firstRow="1" bandRow="1">
                <a:tableStyleId>{5C22544A-7EE6-4342-B048-85BDC9FD1C3A}</a:tableStyleId>
              </a:tblPr>
              <a:tblGrid>
                <a:gridCol w="2844000"/>
                <a:gridCol w="2844000"/>
                <a:gridCol w="2844000"/>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b="1" noProof="0" dirty="0" smtClean="0">
                          <a:solidFill>
                            <a:schemeClr val="bg1"/>
                          </a:solidFill>
                        </a:rPr>
                        <a:t>Intrínseco columna vertebral</a:t>
                      </a:r>
                      <a:endParaRPr lang="es-MX" noProof="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BB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b="1" noProof="0" dirty="0" smtClean="0">
                          <a:solidFill>
                            <a:schemeClr val="bg1"/>
                          </a:solidFill>
                        </a:rPr>
                        <a:t>Sistémico</a:t>
                      </a:r>
                      <a:endParaRPr lang="es-MX" noProof="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8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b="1" noProof="0" dirty="0" smtClean="0"/>
                        <a:t>Referido</a:t>
                      </a:r>
                      <a:endParaRPr lang="es-MX"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DBF"/>
                    </a:solidFill>
                  </a:tcPr>
                </a:tc>
              </a:tr>
              <a:tr h="370840">
                <a:tc>
                  <a:txBody>
                    <a:bodyPr/>
                    <a:lstStyle/>
                    <a:p>
                      <a:pPr marL="203200" lvl="1" indent="-203200">
                        <a:buFont typeface="Arial" pitchFamily="34" charset="0"/>
                        <a:buChar char="•"/>
                      </a:pPr>
                      <a:r>
                        <a:rPr lang="es-MX" noProof="0" dirty="0" smtClean="0">
                          <a:solidFill>
                            <a:schemeClr val="bg1"/>
                          </a:solidFill>
                        </a:rPr>
                        <a:t>Fractura de compresión</a:t>
                      </a:r>
                    </a:p>
                    <a:p>
                      <a:pPr marL="203200" lvl="1" indent="-203200">
                        <a:buFont typeface="Arial" pitchFamily="34" charset="0"/>
                        <a:buChar char="•"/>
                      </a:pPr>
                      <a:r>
                        <a:rPr lang="es-MX" noProof="0" dirty="0" smtClean="0">
                          <a:solidFill>
                            <a:schemeClr val="bg1"/>
                          </a:solidFill>
                        </a:rPr>
                        <a:t>Distensión/esguince lumbar</a:t>
                      </a:r>
                    </a:p>
                    <a:p>
                      <a:pPr marL="203200" lvl="1" indent="-203200">
                        <a:buFont typeface="Arial" pitchFamily="34" charset="0"/>
                        <a:buChar char="•"/>
                      </a:pPr>
                      <a:r>
                        <a:rPr lang="es-MX" noProof="0" dirty="0" smtClean="0">
                          <a:solidFill>
                            <a:schemeClr val="bg1"/>
                          </a:solidFill>
                        </a:rPr>
                        <a:t>Disco herniado</a:t>
                      </a:r>
                    </a:p>
                    <a:p>
                      <a:pPr marL="203200" lvl="1" indent="-203200">
                        <a:buFont typeface="Arial" pitchFamily="34" charset="0"/>
                        <a:buChar char="•"/>
                      </a:pPr>
                      <a:r>
                        <a:rPr lang="es-MX" noProof="0" dirty="0" smtClean="0">
                          <a:solidFill>
                            <a:schemeClr val="bg1"/>
                          </a:solidFill>
                        </a:rPr>
                        <a:t>estenosis espinal</a:t>
                      </a:r>
                    </a:p>
                    <a:p>
                      <a:pPr marL="203200" lvl="1" indent="-203200">
                        <a:buFont typeface="Arial" pitchFamily="34" charset="0"/>
                        <a:buChar char="•"/>
                      </a:pPr>
                      <a:r>
                        <a:rPr lang="es-MX" noProof="0" dirty="0" smtClean="0">
                          <a:solidFill>
                            <a:schemeClr val="bg1"/>
                          </a:solidFill>
                        </a:rPr>
                        <a:t>Espondilolistesis</a:t>
                      </a:r>
                    </a:p>
                    <a:p>
                      <a:pPr marL="203200" lvl="1" indent="-203200">
                        <a:buFont typeface="Arial" pitchFamily="34" charset="0"/>
                        <a:buChar char="•"/>
                      </a:pPr>
                      <a:r>
                        <a:rPr lang="es-MX" noProof="0" dirty="0" smtClean="0">
                          <a:solidFill>
                            <a:schemeClr val="bg1"/>
                          </a:solidFill>
                        </a:rPr>
                        <a:t>Espondilolisis</a:t>
                      </a:r>
                    </a:p>
                    <a:p>
                      <a:pPr marL="203200" lvl="1" indent="-203200">
                        <a:buFont typeface="Arial" pitchFamily="34" charset="0"/>
                        <a:buChar char="•"/>
                      </a:pPr>
                      <a:r>
                        <a:rPr lang="es-MX" noProof="0" dirty="0" smtClean="0">
                          <a:solidFill>
                            <a:schemeClr val="bg1"/>
                          </a:solidFill>
                        </a:rPr>
                        <a:t>Espondilosis (enfermedad degenerativa de disco o articulación facetaria)</a:t>
                      </a:r>
                    </a:p>
                    <a:p>
                      <a:endParaRPr lang="es-MX" noProof="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BBFF"/>
                    </a:solidFill>
                  </a:tcPr>
                </a:tc>
                <a:tc>
                  <a:txBody>
                    <a:bodyPr/>
                    <a:lstStyle/>
                    <a:p>
                      <a:pPr marL="203200" lvl="1" indent="-203200">
                        <a:buFont typeface="Arial" pitchFamily="34" charset="0"/>
                        <a:buChar char="•"/>
                      </a:pPr>
                      <a:r>
                        <a:rPr lang="es-MX" noProof="0" dirty="0" smtClean="0">
                          <a:solidFill>
                            <a:schemeClr val="bg1"/>
                          </a:solidFill>
                        </a:rPr>
                        <a:t>Malignidad</a:t>
                      </a:r>
                    </a:p>
                    <a:p>
                      <a:pPr marL="203200" lvl="1" indent="-203200">
                        <a:buFont typeface="Arial" pitchFamily="34" charset="0"/>
                        <a:buChar char="•"/>
                      </a:pPr>
                      <a:r>
                        <a:rPr lang="es-MX" noProof="0" dirty="0" smtClean="0">
                          <a:solidFill>
                            <a:schemeClr val="bg1"/>
                          </a:solidFill>
                        </a:rPr>
                        <a:t>Infección (disquitis</a:t>
                      </a:r>
                      <a:r>
                        <a:rPr lang="es-MX" baseline="0" noProof="0" dirty="0" smtClean="0">
                          <a:solidFill>
                            <a:schemeClr val="bg1"/>
                          </a:solidFill>
                        </a:rPr>
                        <a:t> </a:t>
                      </a:r>
                      <a:r>
                        <a:rPr lang="es-MX" noProof="0" dirty="0" smtClean="0">
                          <a:solidFill>
                            <a:schemeClr val="bg1"/>
                          </a:solidFill>
                        </a:rPr>
                        <a:t>vertebral/osteomielitis)</a:t>
                      </a:r>
                    </a:p>
                    <a:p>
                      <a:pPr marL="203200" lvl="1" indent="-203200">
                        <a:buFont typeface="Arial" pitchFamily="34" charset="0"/>
                        <a:buChar char="•"/>
                      </a:pPr>
                      <a:r>
                        <a:rPr lang="es-MX" noProof="0" dirty="0" smtClean="0">
                          <a:solidFill>
                            <a:schemeClr val="bg1"/>
                          </a:solidFill>
                        </a:rPr>
                        <a:t>Enfermedad de tejido conectivo</a:t>
                      </a:r>
                    </a:p>
                    <a:p>
                      <a:pPr marL="203200" lvl="1" indent="-203200">
                        <a:buFont typeface="Arial" pitchFamily="34" charset="0"/>
                        <a:buChar char="•"/>
                      </a:pPr>
                      <a:r>
                        <a:rPr lang="es-MX" noProof="0" dirty="0" smtClean="0">
                          <a:solidFill>
                            <a:schemeClr val="bg1"/>
                          </a:solidFill>
                        </a:rPr>
                        <a:t>Espondiloartropatía inflamatoria</a:t>
                      </a:r>
                    </a:p>
                    <a:p>
                      <a:pPr marL="203200" indent="-203200">
                        <a:buFont typeface="Arial" pitchFamily="34" charset="0"/>
                        <a:buChar char="•"/>
                      </a:pPr>
                      <a:endParaRPr lang="es-MX" noProof="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84F1"/>
                    </a:solidFill>
                  </a:tcPr>
                </a:tc>
                <a:tc>
                  <a:txBody>
                    <a:bodyPr/>
                    <a:lstStyle/>
                    <a:p>
                      <a:pPr marL="203200" lvl="1" indent="-203200">
                        <a:buFont typeface="Arial" pitchFamily="34" charset="0"/>
                        <a:buChar char="•"/>
                      </a:pPr>
                      <a:r>
                        <a:rPr lang="es-MX" noProof="0" dirty="0" smtClean="0">
                          <a:solidFill>
                            <a:schemeClr val="bg1"/>
                          </a:solidFill>
                        </a:rPr>
                        <a:t>Padecimientos gastrointestinales(pancreatitis, enfermedad por úlcera péptica, colecistitis)</a:t>
                      </a:r>
                    </a:p>
                    <a:p>
                      <a:pPr marL="203200" lvl="1" indent="-203200">
                        <a:buFont typeface="Arial" pitchFamily="34" charset="0"/>
                        <a:buChar char="•"/>
                      </a:pPr>
                      <a:r>
                        <a:rPr lang="es-MX" noProof="0" dirty="0" smtClean="0">
                          <a:solidFill>
                            <a:schemeClr val="bg1"/>
                          </a:solidFill>
                        </a:rPr>
                        <a:t>Padecimientos pélvicos (endometriosis, enfermedad inflamatoria pélvica, prostatitis)</a:t>
                      </a:r>
                    </a:p>
                    <a:p>
                      <a:pPr marL="203200" lvl="1" indent="-203200">
                        <a:buFont typeface="Arial" pitchFamily="34" charset="0"/>
                        <a:buChar char="•"/>
                      </a:pPr>
                      <a:r>
                        <a:rPr lang="es-MX" noProof="0" dirty="0" smtClean="0">
                          <a:solidFill>
                            <a:schemeClr val="bg1"/>
                          </a:solidFill>
                        </a:rPr>
                        <a:t>Padecimientos retroperitoneales</a:t>
                      </a:r>
                      <a:r>
                        <a:rPr lang="es-MX" baseline="0" noProof="0" dirty="0" smtClean="0">
                          <a:solidFill>
                            <a:schemeClr val="bg1"/>
                          </a:solidFill>
                        </a:rPr>
                        <a:t> </a:t>
                      </a:r>
                      <a:r>
                        <a:rPr lang="es-MX" noProof="0" dirty="0" smtClean="0">
                          <a:solidFill>
                            <a:schemeClr val="bg1"/>
                          </a:solidFill>
                        </a:rPr>
                        <a:t>(cólico renal, pielonefritis)</a:t>
                      </a:r>
                    </a:p>
                    <a:p>
                      <a:pPr marL="203200" lvl="1" indent="-203200">
                        <a:buFont typeface="Arial" pitchFamily="34" charset="0"/>
                        <a:buChar char="•"/>
                      </a:pPr>
                      <a:r>
                        <a:rPr lang="es-MX" noProof="0" dirty="0" smtClean="0">
                          <a:solidFill>
                            <a:schemeClr val="bg1"/>
                          </a:solidFill>
                        </a:rPr>
                        <a:t>Herpes zoster</a:t>
                      </a:r>
                      <a:endParaRPr lang="es-MX" noProof="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DBF"/>
                    </a:solidFill>
                  </a:tcPr>
                </a:tc>
              </a:tr>
            </a:tbl>
          </a:graphicData>
        </a:graphic>
      </p:graphicFrame>
    </p:spTree>
    <p:extLst>
      <p:ext uri="{BB962C8B-B14F-4D97-AF65-F5344CB8AC3E}">
        <p14:creationId xmlns="" xmlns:p14="http://schemas.microsoft.com/office/powerpoint/2010/main" val="636404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eaLnBrk="1" hangingPunct="1"/>
            <a:r>
              <a:rPr lang="es-MX" noProof="0" dirty="0" smtClean="0"/>
              <a:t>Comité de Desarrollo</a:t>
            </a:r>
          </a:p>
        </p:txBody>
      </p:sp>
      <p:sp>
        <p:nvSpPr>
          <p:cNvPr id="4" name="Rectangle 3"/>
          <p:cNvSpPr/>
          <p:nvPr/>
        </p:nvSpPr>
        <p:spPr>
          <a:xfrm>
            <a:off x="395288" y="1443038"/>
            <a:ext cx="2881312" cy="5401479"/>
          </a:xfrm>
          <a:prstGeom prst="rect">
            <a:avLst/>
          </a:prstGeom>
        </p:spPr>
        <p:txBody>
          <a:bodyPr>
            <a:spAutoFit/>
          </a:bodyPr>
          <a:lstStyle/>
          <a:p>
            <a:pPr>
              <a:defRPr/>
            </a:pPr>
            <a:r>
              <a:rPr lang="en-CA" sz="1600" b="1" dirty="0">
                <a:solidFill>
                  <a:prstClr val="black"/>
                </a:solidFill>
                <a:ea typeface="SimSun" pitchFamily="2" charset="-122"/>
              </a:rPr>
              <a:t>Mario H. Cardiel, MD, MSc</a:t>
            </a:r>
          </a:p>
          <a:p>
            <a:pPr>
              <a:defRPr/>
            </a:pPr>
            <a:r>
              <a:rPr lang="en-CA" sz="1600" dirty="0">
                <a:solidFill>
                  <a:srgbClr val="0C6FCF">
                    <a:lumMod val="75000"/>
                  </a:srgbClr>
                </a:solidFill>
                <a:ea typeface="SimSun" pitchFamily="2" charset="-122"/>
              </a:rPr>
              <a:t>Rheumatologist</a:t>
            </a:r>
          </a:p>
          <a:p>
            <a:pPr>
              <a:defRPr/>
            </a:pPr>
            <a:r>
              <a:rPr lang="en-US" sz="1600" dirty="0">
                <a:solidFill>
                  <a:srgbClr val="0C6FCF">
                    <a:lumMod val="75000"/>
                  </a:srgbClr>
                </a:solidFill>
                <a:ea typeface="SimSun" pitchFamily="2" charset="-122"/>
              </a:rPr>
              <a:t>Morelia</a:t>
            </a:r>
            <a:r>
              <a:rPr lang="en-CA" sz="1600" dirty="0">
                <a:solidFill>
                  <a:srgbClr val="0C6FCF">
                    <a:lumMod val="75000"/>
                  </a:srgbClr>
                </a:solidFill>
                <a:ea typeface="SimSun" pitchFamily="2" charset="-122"/>
              </a:rPr>
              <a:t>, Mexico</a:t>
            </a:r>
          </a:p>
          <a:p>
            <a:pPr>
              <a:defRPr/>
            </a:pPr>
            <a:r>
              <a:rPr lang="en-CA" sz="1600" dirty="0">
                <a:solidFill>
                  <a:prstClr val="white"/>
                </a:solidFill>
                <a:ea typeface="SimSun" pitchFamily="2" charset="-122"/>
              </a:rPr>
              <a:t> </a:t>
            </a:r>
            <a:endParaRPr lang="en-CA" sz="2400" dirty="0">
              <a:solidFill>
                <a:prstClr val="white"/>
              </a:solidFill>
              <a:ea typeface="SimSun" pitchFamily="2" charset="-122"/>
            </a:endParaRPr>
          </a:p>
          <a:p>
            <a:pPr>
              <a:defRPr/>
            </a:pPr>
            <a:r>
              <a:rPr lang="en-CA" sz="1600" b="1" dirty="0" smtClean="0">
                <a:solidFill>
                  <a:prstClr val="black"/>
                </a:solidFill>
                <a:ea typeface="SimSun" pitchFamily="2" charset="-122"/>
              </a:rPr>
              <a:t>Andrei </a:t>
            </a:r>
            <a:r>
              <a:rPr lang="en-CA" sz="1600" b="1" dirty="0">
                <a:solidFill>
                  <a:prstClr val="black"/>
                </a:solidFill>
                <a:ea typeface="SimSun" pitchFamily="2" charset="-122"/>
              </a:rPr>
              <a:t>Danilov, MD, DSc</a:t>
            </a:r>
          </a:p>
          <a:p>
            <a:pPr>
              <a:defRPr/>
            </a:pPr>
            <a:r>
              <a:rPr lang="en-CA" sz="1600" dirty="0">
                <a:solidFill>
                  <a:srgbClr val="0C6FCF">
                    <a:lumMod val="75000"/>
                  </a:srgbClr>
                </a:solidFill>
                <a:ea typeface="SimSun" pitchFamily="2" charset="-122"/>
              </a:rPr>
              <a:t>Neurologist</a:t>
            </a:r>
          </a:p>
          <a:p>
            <a:pPr>
              <a:defRPr/>
            </a:pPr>
            <a:r>
              <a:rPr lang="en-CA" sz="1600" dirty="0">
                <a:solidFill>
                  <a:srgbClr val="0C6FCF">
                    <a:lumMod val="75000"/>
                  </a:srgbClr>
                </a:solidFill>
                <a:ea typeface="SimSun" pitchFamily="2" charset="-122"/>
              </a:rPr>
              <a:t>Moscow, Russia</a:t>
            </a:r>
          </a:p>
          <a:p>
            <a:pPr>
              <a:defRPr/>
            </a:pPr>
            <a:r>
              <a:rPr lang="en-CA" sz="1600" dirty="0">
                <a:solidFill>
                  <a:prstClr val="white"/>
                </a:solidFill>
                <a:ea typeface="SimSun" pitchFamily="2" charset="-122"/>
              </a:rPr>
              <a:t> </a:t>
            </a:r>
          </a:p>
          <a:p>
            <a:pPr>
              <a:defRPr/>
            </a:pPr>
            <a:r>
              <a:rPr lang="en-CA" sz="1600" b="1" dirty="0">
                <a:solidFill>
                  <a:prstClr val="black"/>
                </a:solidFill>
                <a:ea typeface="SimSun" pitchFamily="2" charset="-122"/>
              </a:rPr>
              <a:t>Smail Daoudi, MD</a:t>
            </a:r>
          </a:p>
          <a:p>
            <a:pPr>
              <a:defRPr/>
            </a:pPr>
            <a:r>
              <a:rPr lang="en-CA" sz="1600" dirty="0">
                <a:solidFill>
                  <a:srgbClr val="0C6FCF">
                    <a:lumMod val="75000"/>
                  </a:srgbClr>
                </a:solidFill>
                <a:ea typeface="SimSun" pitchFamily="2" charset="-122"/>
              </a:rPr>
              <a:t>Neurologist</a:t>
            </a:r>
          </a:p>
          <a:p>
            <a:pPr>
              <a:defRPr/>
            </a:pPr>
            <a:r>
              <a:rPr lang="fr-CA" sz="1600" dirty="0">
                <a:solidFill>
                  <a:srgbClr val="0C6FCF">
                    <a:lumMod val="75000"/>
                  </a:srgbClr>
                </a:solidFill>
                <a:ea typeface="SimSun" pitchFamily="2" charset="-122"/>
              </a:rPr>
              <a:t>Tizi Ouzou, Algeria</a:t>
            </a:r>
          </a:p>
          <a:p>
            <a:pPr>
              <a:defRPr/>
            </a:pPr>
            <a:endParaRPr lang="fr-CA" sz="1600" dirty="0">
              <a:solidFill>
                <a:prstClr val="white"/>
              </a:solidFill>
              <a:ea typeface="SimSun" pitchFamily="2" charset="-122"/>
            </a:endParaRPr>
          </a:p>
          <a:p>
            <a:pPr>
              <a:defRPr/>
            </a:pPr>
            <a:r>
              <a:rPr lang="fr-CA" sz="1600" b="1" dirty="0">
                <a:solidFill>
                  <a:prstClr val="black"/>
                </a:solidFill>
                <a:ea typeface="SimSun" pitchFamily="2" charset="-122"/>
              </a:rPr>
              <a:t>João Batista S. Garcia, MD, PhD</a:t>
            </a:r>
            <a:endParaRPr lang="en-CA" sz="1600" b="1" dirty="0">
              <a:solidFill>
                <a:prstClr val="black"/>
              </a:solidFill>
              <a:ea typeface="SimSun" pitchFamily="2" charset="-122"/>
            </a:endParaRPr>
          </a:p>
          <a:p>
            <a:pPr>
              <a:defRPr/>
            </a:pPr>
            <a:r>
              <a:rPr lang="en-CA" sz="1600" dirty="0">
                <a:solidFill>
                  <a:srgbClr val="0C6FCF">
                    <a:lumMod val="75000"/>
                  </a:srgbClr>
                </a:solidFill>
                <a:ea typeface="SimSun" pitchFamily="2" charset="-122"/>
              </a:rPr>
              <a:t>Anesthesiologist</a:t>
            </a:r>
          </a:p>
          <a:p>
            <a:pPr>
              <a:defRPr/>
            </a:pPr>
            <a:r>
              <a:rPr lang="en-CA" sz="1600" dirty="0">
                <a:solidFill>
                  <a:srgbClr val="0C6FCF">
                    <a:lumMod val="75000"/>
                  </a:srgbClr>
                </a:solidFill>
                <a:ea typeface="SimSun" pitchFamily="2" charset="-122"/>
              </a:rPr>
              <a:t>S</a:t>
            </a:r>
            <a:r>
              <a:rPr lang="fr-CA" sz="1600" dirty="0">
                <a:solidFill>
                  <a:srgbClr val="0C6FCF">
                    <a:lumMod val="75000"/>
                  </a:srgbClr>
                </a:solidFill>
                <a:ea typeface="SimSun" pitchFamily="2" charset="-122"/>
              </a:rPr>
              <a:t>ã</a:t>
            </a:r>
            <a:r>
              <a:rPr lang="en-CA" sz="1600" dirty="0">
                <a:solidFill>
                  <a:srgbClr val="0C6FCF">
                    <a:lumMod val="75000"/>
                  </a:srgbClr>
                </a:solidFill>
                <a:ea typeface="SimSun" pitchFamily="2" charset="-122"/>
              </a:rPr>
              <a:t>o Luis, Brazil</a:t>
            </a:r>
          </a:p>
          <a:p>
            <a:pPr>
              <a:defRPr/>
            </a:pPr>
            <a:endParaRPr lang="en-CA" sz="1700" dirty="0" smtClean="0">
              <a:solidFill>
                <a:prstClr val="white"/>
              </a:solidFill>
              <a:ea typeface="SimSun" pitchFamily="2" charset="-122"/>
            </a:endParaRPr>
          </a:p>
          <a:p>
            <a:pPr>
              <a:defRPr/>
            </a:pPr>
            <a:r>
              <a:rPr lang="en-CA" sz="1600" b="1" dirty="0">
                <a:solidFill>
                  <a:prstClr val="black"/>
                </a:solidFill>
                <a:ea typeface="SimSun" pitchFamily="2" charset="-122"/>
              </a:rPr>
              <a:t>Yuzhou Guan, MD</a:t>
            </a:r>
          </a:p>
          <a:p>
            <a:pPr>
              <a:defRPr/>
            </a:pPr>
            <a:r>
              <a:rPr lang="en-CA" sz="1600" dirty="0">
                <a:solidFill>
                  <a:srgbClr val="0C6FCF">
                    <a:lumMod val="75000"/>
                  </a:srgbClr>
                </a:solidFill>
                <a:ea typeface="SimSun" pitchFamily="2" charset="-122"/>
              </a:rPr>
              <a:t>Neurologist</a:t>
            </a:r>
          </a:p>
          <a:p>
            <a:pPr>
              <a:defRPr/>
            </a:pPr>
            <a:r>
              <a:rPr lang="en-CA" sz="1600" dirty="0">
                <a:solidFill>
                  <a:srgbClr val="0C6FCF">
                    <a:lumMod val="75000"/>
                  </a:srgbClr>
                </a:solidFill>
                <a:ea typeface="SimSun" pitchFamily="2" charset="-122"/>
              </a:rPr>
              <a:t>Beijing, China</a:t>
            </a:r>
          </a:p>
          <a:p>
            <a:pPr>
              <a:defRPr/>
            </a:pPr>
            <a:endParaRPr lang="en-CA" sz="1700" dirty="0">
              <a:solidFill>
                <a:prstClr val="white"/>
              </a:solidFill>
              <a:ea typeface="SimSun" pitchFamily="2" charset="-122"/>
            </a:endParaRPr>
          </a:p>
          <a:p>
            <a:pPr>
              <a:defRPr/>
            </a:pPr>
            <a:r>
              <a:rPr lang="fr-CA" sz="1700" dirty="0">
                <a:solidFill>
                  <a:prstClr val="white"/>
                </a:solidFill>
                <a:ea typeface="SimSun" pitchFamily="2" charset="-122"/>
              </a:rPr>
              <a:t> </a:t>
            </a:r>
            <a:endParaRPr lang="en-CA" sz="1700" dirty="0">
              <a:solidFill>
                <a:prstClr val="white"/>
              </a:solidFill>
              <a:ea typeface="SimSun" pitchFamily="2" charset="-122"/>
            </a:endParaRPr>
          </a:p>
        </p:txBody>
      </p:sp>
      <p:sp>
        <p:nvSpPr>
          <p:cNvPr id="5" name="Rectangle 4"/>
          <p:cNvSpPr/>
          <p:nvPr/>
        </p:nvSpPr>
        <p:spPr>
          <a:xfrm>
            <a:off x="3276600" y="1443038"/>
            <a:ext cx="2805113" cy="4278094"/>
          </a:xfrm>
          <a:prstGeom prst="rect">
            <a:avLst/>
          </a:prstGeom>
        </p:spPr>
        <p:txBody>
          <a:bodyPr>
            <a:spAutoFit/>
          </a:bodyPr>
          <a:lstStyle/>
          <a:p>
            <a:pPr>
              <a:defRPr/>
            </a:pPr>
            <a:r>
              <a:rPr lang="en-CA" sz="1600" b="1" dirty="0" smtClean="0">
                <a:solidFill>
                  <a:prstClr val="black"/>
                </a:solidFill>
                <a:ea typeface="SimSun" pitchFamily="2" charset="-122"/>
              </a:rPr>
              <a:t>Supranee </a:t>
            </a:r>
            <a:r>
              <a:rPr lang="en-CA" sz="1600" b="1" dirty="0">
                <a:solidFill>
                  <a:prstClr val="black"/>
                </a:solidFill>
                <a:ea typeface="SimSun" pitchFamily="2" charset="-122"/>
              </a:rPr>
              <a:t>Niruthisard, MD</a:t>
            </a:r>
          </a:p>
          <a:p>
            <a:pPr>
              <a:defRPr/>
            </a:pPr>
            <a:r>
              <a:rPr lang="en-CA" sz="1600" dirty="0">
                <a:solidFill>
                  <a:srgbClr val="0C6FCF">
                    <a:lumMod val="75000"/>
                  </a:srgbClr>
                </a:solidFill>
                <a:ea typeface="SimSun" pitchFamily="2" charset="-122"/>
              </a:rPr>
              <a:t>Pain Specialist</a:t>
            </a:r>
          </a:p>
          <a:p>
            <a:pPr>
              <a:defRPr/>
            </a:pPr>
            <a:r>
              <a:rPr lang="en-CA" sz="1600" dirty="0">
                <a:solidFill>
                  <a:srgbClr val="0C6FCF">
                    <a:lumMod val="75000"/>
                  </a:srgbClr>
                </a:solidFill>
                <a:ea typeface="SimSun" pitchFamily="2" charset="-122"/>
              </a:rPr>
              <a:t>Bangkok, Thailand</a:t>
            </a:r>
          </a:p>
          <a:p>
            <a:pPr>
              <a:defRPr/>
            </a:pPr>
            <a:r>
              <a:rPr lang="en-CA" sz="1600" dirty="0">
                <a:solidFill>
                  <a:prstClr val="white"/>
                </a:solidFill>
                <a:ea typeface="SimSun" pitchFamily="2" charset="-122"/>
              </a:rPr>
              <a:t> </a:t>
            </a:r>
          </a:p>
          <a:p>
            <a:pPr>
              <a:defRPr/>
            </a:pPr>
            <a:r>
              <a:rPr lang="en-CA" sz="1600" b="1" dirty="0">
                <a:solidFill>
                  <a:prstClr val="black"/>
                </a:solidFill>
                <a:ea typeface="SimSun" pitchFamily="2" charset="-122"/>
              </a:rPr>
              <a:t>Germán Ochoa, MD</a:t>
            </a:r>
          </a:p>
          <a:p>
            <a:pPr>
              <a:defRPr/>
            </a:pPr>
            <a:r>
              <a:rPr lang="en-CA" sz="1600" dirty="0">
                <a:solidFill>
                  <a:srgbClr val="0C6FCF">
                    <a:lumMod val="75000"/>
                  </a:srgbClr>
                </a:solidFill>
                <a:ea typeface="SimSun" pitchFamily="2" charset="-122"/>
              </a:rPr>
              <a:t>Orthopedist</a:t>
            </a:r>
          </a:p>
          <a:p>
            <a:pPr>
              <a:defRPr/>
            </a:pPr>
            <a:r>
              <a:rPr lang="en-CA" sz="1600" dirty="0">
                <a:solidFill>
                  <a:srgbClr val="0C6FCF">
                    <a:lumMod val="75000"/>
                  </a:srgbClr>
                </a:solidFill>
                <a:ea typeface="SimSun" pitchFamily="2" charset="-122"/>
              </a:rPr>
              <a:t>Bogotá, Colombia</a:t>
            </a:r>
          </a:p>
          <a:p>
            <a:pPr>
              <a:defRPr/>
            </a:pPr>
            <a:endParaRPr lang="en-CA" sz="1600" dirty="0">
              <a:solidFill>
                <a:prstClr val="white"/>
              </a:solidFill>
              <a:ea typeface="SimSun" pitchFamily="2" charset="-122"/>
            </a:endParaRPr>
          </a:p>
          <a:p>
            <a:pPr>
              <a:defRPr/>
            </a:pPr>
            <a:r>
              <a:rPr lang="en-CA" sz="1600" b="1" dirty="0">
                <a:solidFill>
                  <a:prstClr val="black"/>
                </a:solidFill>
                <a:ea typeface="SimSun" pitchFamily="2" charset="-122"/>
              </a:rPr>
              <a:t>Milton Raff, </a:t>
            </a:r>
            <a:r>
              <a:rPr lang="en-CA" sz="1600" b="1" dirty="0" smtClean="0">
                <a:solidFill>
                  <a:prstClr val="black"/>
                </a:solidFill>
                <a:ea typeface="SimSun" pitchFamily="2" charset="-122"/>
              </a:rPr>
              <a:t>MD, BSc</a:t>
            </a:r>
            <a:endParaRPr lang="en-CA" sz="1600" b="1" dirty="0">
              <a:solidFill>
                <a:prstClr val="black"/>
              </a:solidFill>
              <a:ea typeface="SimSun" pitchFamily="2" charset="-122"/>
            </a:endParaRPr>
          </a:p>
          <a:p>
            <a:pPr>
              <a:defRPr/>
            </a:pPr>
            <a:r>
              <a:rPr lang="en-CA" sz="1600" dirty="0">
                <a:solidFill>
                  <a:srgbClr val="0C6FCF">
                    <a:lumMod val="75000"/>
                  </a:srgbClr>
                </a:solidFill>
                <a:ea typeface="SimSun" pitchFamily="2" charset="-122"/>
              </a:rPr>
              <a:t>Consultant Anesthetist</a:t>
            </a:r>
          </a:p>
          <a:p>
            <a:pPr>
              <a:defRPr/>
            </a:pPr>
            <a:r>
              <a:rPr lang="en-CA" sz="1600" dirty="0">
                <a:solidFill>
                  <a:srgbClr val="0C6FCF">
                    <a:lumMod val="75000"/>
                  </a:srgbClr>
                </a:solidFill>
                <a:ea typeface="SimSun" pitchFamily="2" charset="-122"/>
              </a:rPr>
              <a:t>Cape Town, South </a:t>
            </a:r>
            <a:r>
              <a:rPr lang="en-CA" sz="1600" dirty="0" smtClean="0">
                <a:solidFill>
                  <a:srgbClr val="0C6FCF">
                    <a:lumMod val="75000"/>
                  </a:srgbClr>
                </a:solidFill>
                <a:ea typeface="SimSun" pitchFamily="2" charset="-122"/>
              </a:rPr>
              <a:t>Africa</a:t>
            </a:r>
          </a:p>
          <a:p>
            <a:pPr>
              <a:defRPr/>
            </a:pPr>
            <a:endParaRPr lang="en-CA" sz="1600" dirty="0">
              <a:solidFill>
                <a:srgbClr val="0C6FCF">
                  <a:lumMod val="75000"/>
                </a:srgbClr>
              </a:solidFill>
              <a:ea typeface="SimSun" pitchFamily="2" charset="-122"/>
            </a:endParaRPr>
          </a:p>
          <a:p>
            <a:pPr>
              <a:defRPr/>
            </a:pPr>
            <a:r>
              <a:rPr lang="en-CA" sz="1600" b="1" dirty="0">
                <a:solidFill>
                  <a:prstClr val="black"/>
                </a:solidFill>
                <a:ea typeface="SimSun" pitchFamily="2" charset="-122"/>
              </a:rPr>
              <a:t>Raymond L. Rosales, MD, PhD</a:t>
            </a:r>
          </a:p>
          <a:p>
            <a:pPr>
              <a:defRPr/>
            </a:pPr>
            <a:r>
              <a:rPr lang="en-CA" sz="1600" dirty="0">
                <a:solidFill>
                  <a:srgbClr val="0C6FCF">
                    <a:lumMod val="75000"/>
                  </a:srgbClr>
                </a:solidFill>
                <a:ea typeface="SimSun" pitchFamily="2" charset="-122"/>
              </a:rPr>
              <a:t>Neurologist</a:t>
            </a:r>
          </a:p>
          <a:p>
            <a:pPr>
              <a:defRPr/>
            </a:pPr>
            <a:r>
              <a:rPr lang="en-CA" sz="1600" dirty="0">
                <a:solidFill>
                  <a:srgbClr val="0C6FCF">
                    <a:lumMod val="75000"/>
                  </a:srgbClr>
                </a:solidFill>
                <a:ea typeface="SimSun" pitchFamily="2" charset="-122"/>
              </a:rPr>
              <a:t>Manila, Philippines</a:t>
            </a:r>
          </a:p>
          <a:p>
            <a:pPr>
              <a:defRPr/>
            </a:pPr>
            <a:endParaRPr lang="en-CA" sz="1600" dirty="0">
              <a:solidFill>
                <a:srgbClr val="0C6FCF">
                  <a:lumMod val="75000"/>
                </a:srgbClr>
              </a:solidFill>
              <a:ea typeface="SimSun" pitchFamily="2" charset="-122"/>
            </a:endParaRPr>
          </a:p>
          <a:p>
            <a:pPr>
              <a:defRPr/>
            </a:pPr>
            <a:r>
              <a:rPr lang="en-CA" sz="1600" dirty="0">
                <a:solidFill>
                  <a:prstClr val="white"/>
                </a:solidFill>
                <a:ea typeface="SimSun" pitchFamily="2" charset="-122"/>
              </a:rPr>
              <a:t> </a:t>
            </a:r>
          </a:p>
        </p:txBody>
      </p:sp>
      <p:sp>
        <p:nvSpPr>
          <p:cNvPr id="6" name="Rectangle 5"/>
          <p:cNvSpPr/>
          <p:nvPr/>
        </p:nvSpPr>
        <p:spPr>
          <a:xfrm>
            <a:off x="6008688" y="1447800"/>
            <a:ext cx="2955925" cy="4801314"/>
          </a:xfrm>
          <a:prstGeom prst="rect">
            <a:avLst/>
          </a:prstGeom>
        </p:spPr>
        <p:txBody>
          <a:bodyPr>
            <a:spAutoFit/>
          </a:bodyPr>
          <a:lstStyle/>
          <a:p>
            <a:pPr>
              <a:defRPr/>
            </a:pPr>
            <a:r>
              <a:rPr lang="en-CA" sz="1600" b="1" dirty="0" smtClean="0">
                <a:solidFill>
                  <a:prstClr val="black"/>
                </a:solidFill>
                <a:ea typeface="SimSun" pitchFamily="2" charset="-122"/>
              </a:rPr>
              <a:t>Jose </a:t>
            </a:r>
            <a:r>
              <a:rPr lang="en-CA" sz="1600" b="1" dirty="0">
                <a:solidFill>
                  <a:prstClr val="black"/>
                </a:solidFill>
                <a:ea typeface="SimSun" pitchFamily="2" charset="-122"/>
              </a:rPr>
              <a:t>Antonio San Juan, MD</a:t>
            </a:r>
          </a:p>
          <a:p>
            <a:pPr>
              <a:defRPr/>
            </a:pPr>
            <a:r>
              <a:rPr lang="en-CA" sz="1600" dirty="0">
                <a:solidFill>
                  <a:srgbClr val="0C6FCF">
                    <a:lumMod val="75000"/>
                  </a:srgbClr>
                </a:solidFill>
                <a:ea typeface="SimSun" pitchFamily="2" charset="-122"/>
              </a:rPr>
              <a:t>Orthopedic Surgeon</a:t>
            </a:r>
          </a:p>
          <a:p>
            <a:pPr>
              <a:defRPr/>
            </a:pPr>
            <a:r>
              <a:rPr lang="en-CA" sz="1600" dirty="0">
                <a:solidFill>
                  <a:srgbClr val="0C6FCF">
                    <a:lumMod val="75000"/>
                  </a:srgbClr>
                </a:solidFill>
                <a:ea typeface="SimSun" pitchFamily="2" charset="-122"/>
              </a:rPr>
              <a:t>Cebu City, Philippines</a:t>
            </a:r>
          </a:p>
          <a:p>
            <a:pPr>
              <a:defRPr/>
            </a:pPr>
            <a:r>
              <a:rPr lang="en-CA" sz="1600" dirty="0">
                <a:solidFill>
                  <a:prstClr val="white"/>
                </a:solidFill>
                <a:ea typeface="SimSun" pitchFamily="2" charset="-122"/>
              </a:rPr>
              <a:t> </a:t>
            </a:r>
          </a:p>
          <a:p>
            <a:pPr>
              <a:defRPr/>
            </a:pPr>
            <a:r>
              <a:rPr lang="en-CA" sz="1600" b="1" dirty="0">
                <a:solidFill>
                  <a:prstClr val="black"/>
                </a:solidFill>
                <a:ea typeface="SimSun" pitchFamily="2" charset="-122"/>
              </a:rPr>
              <a:t>Ammar Salti, MD</a:t>
            </a:r>
          </a:p>
          <a:p>
            <a:pPr>
              <a:defRPr/>
            </a:pPr>
            <a:r>
              <a:rPr lang="en-CA" sz="1600" dirty="0">
                <a:solidFill>
                  <a:srgbClr val="0C6FCF">
                    <a:lumMod val="75000"/>
                  </a:srgbClr>
                </a:solidFill>
                <a:ea typeface="SimSun" pitchFamily="2" charset="-122"/>
              </a:rPr>
              <a:t>Consultant Anesthetist</a:t>
            </a:r>
          </a:p>
          <a:p>
            <a:pPr>
              <a:defRPr/>
            </a:pPr>
            <a:r>
              <a:rPr lang="en-CA" sz="1600" dirty="0">
                <a:solidFill>
                  <a:srgbClr val="0C6FCF">
                    <a:lumMod val="75000"/>
                  </a:srgbClr>
                </a:solidFill>
                <a:ea typeface="SimSun" pitchFamily="2" charset="-122"/>
              </a:rPr>
              <a:t>Abu Dhabi, United Arab Emirates</a:t>
            </a:r>
          </a:p>
          <a:p>
            <a:pPr>
              <a:defRPr/>
            </a:pPr>
            <a:endParaRPr lang="en-CA" sz="1600" dirty="0">
              <a:solidFill>
                <a:prstClr val="white"/>
              </a:solidFill>
              <a:ea typeface="SimSun" pitchFamily="2" charset="-122"/>
            </a:endParaRPr>
          </a:p>
          <a:p>
            <a:pPr>
              <a:defRPr/>
            </a:pPr>
            <a:r>
              <a:rPr lang="en-CA" sz="1600" b="1" dirty="0">
                <a:solidFill>
                  <a:prstClr val="black"/>
                </a:solidFill>
                <a:ea typeface="SimSun" pitchFamily="2" charset="-122"/>
              </a:rPr>
              <a:t>Xinping Tian, MD</a:t>
            </a:r>
          </a:p>
          <a:p>
            <a:pPr>
              <a:defRPr/>
            </a:pPr>
            <a:r>
              <a:rPr lang="en-CA" sz="1600" dirty="0">
                <a:solidFill>
                  <a:srgbClr val="0C6FCF">
                    <a:lumMod val="75000"/>
                  </a:srgbClr>
                </a:solidFill>
                <a:ea typeface="SimSun" pitchFamily="2" charset="-122"/>
              </a:rPr>
              <a:t>Rheumatologist</a:t>
            </a:r>
          </a:p>
          <a:p>
            <a:pPr>
              <a:defRPr/>
            </a:pPr>
            <a:r>
              <a:rPr lang="en-CA" sz="1600" dirty="0">
                <a:solidFill>
                  <a:srgbClr val="0C6FCF">
                    <a:lumMod val="75000"/>
                  </a:srgbClr>
                </a:solidFill>
                <a:ea typeface="SimSun" pitchFamily="2" charset="-122"/>
              </a:rPr>
              <a:t>Beijing, China</a:t>
            </a:r>
          </a:p>
          <a:p>
            <a:pPr>
              <a:defRPr/>
            </a:pPr>
            <a:r>
              <a:rPr lang="en-CA" sz="1600" dirty="0">
                <a:solidFill>
                  <a:prstClr val="white"/>
                </a:solidFill>
                <a:ea typeface="SimSun" pitchFamily="2" charset="-122"/>
              </a:rPr>
              <a:t> </a:t>
            </a:r>
          </a:p>
          <a:p>
            <a:pPr>
              <a:defRPr/>
            </a:pPr>
            <a:r>
              <a:rPr lang="en-CA" sz="1600" b="1" dirty="0">
                <a:solidFill>
                  <a:prstClr val="black"/>
                </a:solidFill>
                <a:ea typeface="SimSun" pitchFamily="2" charset="-122"/>
              </a:rPr>
              <a:t>Işin Ünal-Çevik, MD, PhD</a:t>
            </a:r>
          </a:p>
          <a:p>
            <a:pPr>
              <a:defRPr/>
            </a:pPr>
            <a:r>
              <a:rPr lang="en-CA" sz="1600" dirty="0">
                <a:solidFill>
                  <a:srgbClr val="0C6FCF">
                    <a:lumMod val="75000"/>
                  </a:srgbClr>
                </a:solidFill>
                <a:ea typeface="SimSun" pitchFamily="2" charset="-122"/>
              </a:rPr>
              <a:t>Neurologist, Neuroscientist and Pain Specialist</a:t>
            </a:r>
          </a:p>
          <a:p>
            <a:pPr>
              <a:defRPr/>
            </a:pPr>
            <a:r>
              <a:rPr lang="en-CA" sz="1600" dirty="0" smtClean="0">
                <a:solidFill>
                  <a:srgbClr val="0C6FCF">
                    <a:lumMod val="75000"/>
                  </a:srgbClr>
                </a:solidFill>
                <a:ea typeface="SimSun" pitchFamily="2" charset="-122"/>
              </a:rPr>
              <a:t>Ankara</a:t>
            </a:r>
            <a:r>
              <a:rPr lang="en-CA" sz="1600" dirty="0">
                <a:solidFill>
                  <a:srgbClr val="0C6FCF">
                    <a:lumMod val="75000"/>
                  </a:srgbClr>
                </a:solidFill>
                <a:ea typeface="SimSun" pitchFamily="2" charset="-122"/>
              </a:rPr>
              <a:t>, Turkey</a:t>
            </a:r>
          </a:p>
          <a:p>
            <a:pPr>
              <a:defRPr/>
            </a:pPr>
            <a:r>
              <a:rPr lang="en-CA" sz="1600" dirty="0">
                <a:solidFill>
                  <a:srgbClr val="0C6FCF">
                    <a:lumMod val="75000"/>
                  </a:srgbClr>
                </a:solidFill>
                <a:ea typeface="SimSun" pitchFamily="2" charset="-122"/>
              </a:rPr>
              <a:t> </a:t>
            </a:r>
          </a:p>
          <a:p>
            <a:pPr>
              <a:defRPr/>
            </a:pPr>
            <a:endParaRPr lang="en-CA" sz="1700" dirty="0">
              <a:solidFill>
                <a:prstClr val="white"/>
              </a:solidFill>
              <a:ea typeface="SimSun" pitchFamily="2" charset="-122"/>
            </a:endParaRPr>
          </a:p>
          <a:p>
            <a:pPr>
              <a:defRPr/>
            </a:pPr>
            <a:r>
              <a:rPr lang="en-CA" sz="1700" dirty="0">
                <a:solidFill>
                  <a:prstClr val="white"/>
                </a:solidFill>
                <a:ea typeface="SimSun" pitchFamily="2" charset="-122"/>
              </a:rPr>
              <a:t> </a:t>
            </a:r>
          </a:p>
        </p:txBody>
      </p:sp>
      <p:sp>
        <p:nvSpPr>
          <p:cNvPr id="3" name="TextBox 2"/>
          <p:cNvSpPr txBox="1"/>
          <p:nvPr/>
        </p:nvSpPr>
        <p:spPr>
          <a:xfrm>
            <a:off x="2625725" y="6365875"/>
            <a:ext cx="4420954" cy="369332"/>
          </a:xfrm>
          <a:prstGeom prst="rect">
            <a:avLst/>
          </a:prstGeom>
          <a:noFill/>
        </p:spPr>
        <p:txBody>
          <a:bodyPr wrap="none">
            <a:spAutoFit/>
          </a:bodyPr>
          <a:lstStyle/>
          <a:p>
            <a:pPr>
              <a:defRPr/>
            </a:pPr>
            <a:r>
              <a:rPr lang="es-MX" i="1" dirty="0" smtClean="0">
                <a:solidFill>
                  <a:srgbClr val="002060"/>
                </a:solidFill>
                <a:ea typeface="SimSun" pitchFamily="2" charset="-122"/>
              </a:rPr>
              <a:t>Este programa fue patrocinado por Pfizer Inc.</a:t>
            </a:r>
            <a:endParaRPr lang="es-MX" i="1" dirty="0">
              <a:solidFill>
                <a:srgbClr val="002060"/>
              </a:solidFill>
              <a:ea typeface="SimSun" pitchFamily="2" charset="-122"/>
            </a:endParaRPr>
          </a:p>
        </p:txBody>
      </p:sp>
      <p:sp>
        <p:nvSpPr>
          <p:cNvPr id="116743" name="Slide Number Placeholder 8"/>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7A7F1E65-B4B3-4EEC-8530-999F7F9C999E}" type="slidenum">
              <a:rPr lang="en-CA" smtClean="0">
                <a:solidFill>
                  <a:srgbClr val="000000"/>
                </a:solidFill>
              </a:rPr>
              <a:pPr eaLnBrk="1" hangingPunct="1"/>
              <a:t>2</a:t>
            </a:fld>
            <a:endParaRPr lang="en-CA" dirty="0" smtClean="0">
              <a:solidFill>
                <a:srgbClr val="000000"/>
              </a:solidFill>
            </a:endParaRPr>
          </a:p>
        </p:txBody>
      </p:sp>
    </p:spTree>
    <p:extLst>
      <p:ext uri="{BB962C8B-B14F-4D97-AF65-F5344CB8AC3E}">
        <p14:creationId xmlns="" xmlns:p14="http://schemas.microsoft.com/office/powerpoint/2010/main" val="256875180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smtClean="0"/>
              <a:t>Dolor </a:t>
            </a:r>
            <a:r>
              <a:rPr lang="es-MX" dirty="0" smtClean="0"/>
              <a:t>N</a:t>
            </a:r>
            <a:r>
              <a:rPr lang="es-MX" noProof="0" dirty="0" smtClean="0"/>
              <a:t>europático en </a:t>
            </a:r>
            <a:br>
              <a:rPr lang="es-MX" noProof="0" dirty="0" smtClean="0"/>
            </a:br>
            <a:r>
              <a:rPr lang="es-MX" noProof="0" dirty="0" smtClean="0"/>
              <a:t>Lumbalgia </a:t>
            </a:r>
            <a:r>
              <a:rPr lang="es-MX" dirty="0" smtClean="0"/>
              <a:t>C</a:t>
            </a:r>
            <a:r>
              <a:rPr lang="es-MX" noProof="0" dirty="0" smtClean="0"/>
              <a:t>rónica</a:t>
            </a:r>
            <a:endParaRPr lang="es-MX" noProof="0" dirty="0"/>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20</a:t>
            </a:fld>
            <a:endParaRPr lang="en-CA" dirty="0">
              <a:solidFill>
                <a:prstClr val="white">
                  <a:tint val="75000"/>
                </a:prstClr>
              </a:solidFill>
            </a:endParaRPr>
          </a:p>
        </p:txBody>
      </p:sp>
      <p:sp>
        <p:nvSpPr>
          <p:cNvPr id="5" name="Up Arrow 4"/>
          <p:cNvSpPr/>
          <p:nvPr/>
        </p:nvSpPr>
        <p:spPr>
          <a:xfrm>
            <a:off x="1547664" y="1556792"/>
            <a:ext cx="6408712" cy="4608512"/>
          </a:xfrm>
          <a:prstGeom prst="up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2466020" y="2768729"/>
            <a:ext cx="4572000" cy="3108543"/>
          </a:xfrm>
          <a:prstGeom prst="rect">
            <a:avLst/>
          </a:prstGeom>
        </p:spPr>
        <p:txBody>
          <a:bodyPr>
            <a:spAutoFit/>
          </a:bodyPr>
          <a:lstStyle/>
          <a:p>
            <a:pPr algn="ctr"/>
            <a:r>
              <a:rPr lang="es-MX" sz="2800" dirty="0" smtClean="0">
                <a:solidFill>
                  <a:srgbClr val="002060"/>
                </a:solidFill>
              </a:rPr>
              <a:t>Hasta 37% de los pacientes</a:t>
            </a:r>
            <a:br>
              <a:rPr lang="es-MX" sz="2800" dirty="0" smtClean="0">
                <a:solidFill>
                  <a:srgbClr val="002060"/>
                </a:solidFill>
              </a:rPr>
            </a:br>
            <a:r>
              <a:rPr lang="es-MX" sz="2800" dirty="0" smtClean="0">
                <a:solidFill>
                  <a:srgbClr val="002060"/>
                </a:solidFill>
              </a:rPr>
              <a:t>con lumbalgia</a:t>
            </a:r>
          </a:p>
          <a:p>
            <a:pPr algn="ctr"/>
            <a:r>
              <a:rPr lang="es-MX" sz="2800" dirty="0" smtClean="0">
                <a:solidFill>
                  <a:srgbClr val="002060"/>
                </a:solidFill>
              </a:rPr>
              <a:t>crónica </a:t>
            </a:r>
            <a:br>
              <a:rPr lang="es-MX" sz="2800" dirty="0" smtClean="0">
                <a:solidFill>
                  <a:srgbClr val="002060"/>
                </a:solidFill>
              </a:rPr>
            </a:br>
            <a:r>
              <a:rPr lang="es-MX" sz="2800" dirty="0" smtClean="0">
                <a:solidFill>
                  <a:srgbClr val="002060"/>
                </a:solidFill>
              </a:rPr>
              <a:t>pueden tener un </a:t>
            </a:r>
          </a:p>
          <a:p>
            <a:pPr algn="ctr"/>
            <a:r>
              <a:rPr lang="es-MX" sz="2800" b="1" dirty="0" smtClean="0">
                <a:solidFill>
                  <a:srgbClr val="002060"/>
                </a:solidFill>
              </a:rPr>
              <a:t>componente </a:t>
            </a:r>
          </a:p>
          <a:p>
            <a:pPr algn="ctr"/>
            <a:r>
              <a:rPr lang="es-MX" sz="2800" b="1" dirty="0" smtClean="0">
                <a:solidFill>
                  <a:srgbClr val="002060"/>
                </a:solidFill>
              </a:rPr>
              <a:t>neuropático </a:t>
            </a:r>
            <a:br>
              <a:rPr lang="es-MX" sz="2800" b="1" dirty="0" smtClean="0">
                <a:solidFill>
                  <a:srgbClr val="002060"/>
                </a:solidFill>
              </a:rPr>
            </a:br>
            <a:r>
              <a:rPr lang="es-MX" sz="2800" dirty="0" smtClean="0">
                <a:solidFill>
                  <a:srgbClr val="002060"/>
                </a:solidFill>
              </a:rPr>
              <a:t>en su dolor</a:t>
            </a:r>
            <a:endParaRPr lang="es-MX" sz="2800" dirty="0">
              <a:solidFill>
                <a:srgbClr val="002060"/>
              </a:solidFill>
            </a:endParaRPr>
          </a:p>
        </p:txBody>
      </p:sp>
      <p:sp>
        <p:nvSpPr>
          <p:cNvPr id="7" name="Rectangle 6"/>
          <p:cNvSpPr/>
          <p:nvPr/>
        </p:nvSpPr>
        <p:spPr>
          <a:xfrm>
            <a:off x="179512" y="6508750"/>
            <a:ext cx="7056784" cy="261610"/>
          </a:xfrm>
          <a:prstGeom prst="rect">
            <a:avLst/>
          </a:prstGeom>
        </p:spPr>
        <p:txBody>
          <a:bodyPr wrap="square">
            <a:spAutoFit/>
          </a:bodyPr>
          <a:lstStyle/>
          <a:p>
            <a:r>
              <a:rPr lang="en-US" sz="1100" dirty="0" smtClean="0">
                <a:solidFill>
                  <a:srgbClr val="002060"/>
                </a:solidFill>
              </a:rPr>
              <a:t>Freynhagen R </a:t>
            </a:r>
            <a:r>
              <a:rPr lang="en-US" sz="1100" i="1" dirty="0">
                <a:solidFill>
                  <a:srgbClr val="002060"/>
                </a:solidFill>
              </a:rPr>
              <a:t>et al. Curr Med Res Opin</a:t>
            </a:r>
            <a:r>
              <a:rPr lang="en-US" sz="1100" dirty="0">
                <a:solidFill>
                  <a:srgbClr val="002060"/>
                </a:solidFill>
              </a:rPr>
              <a:t> 2006</a:t>
            </a:r>
            <a:r>
              <a:rPr lang="en-US" sz="1100" dirty="0" smtClean="0">
                <a:solidFill>
                  <a:srgbClr val="002060"/>
                </a:solidFill>
              </a:rPr>
              <a:t>; 22(10</a:t>
            </a:r>
            <a:r>
              <a:rPr lang="en-US" sz="1100" dirty="0">
                <a:solidFill>
                  <a:srgbClr val="002060"/>
                </a:solidFill>
              </a:rPr>
              <a:t>):</a:t>
            </a:r>
            <a:r>
              <a:rPr lang="en-US" sz="1100" dirty="0" smtClean="0">
                <a:solidFill>
                  <a:srgbClr val="002060"/>
                </a:solidFill>
              </a:rPr>
              <a:t>1911-20.</a:t>
            </a:r>
            <a:endParaRPr lang="en-US" sz="1100" dirty="0">
              <a:solidFill>
                <a:prstClr val="white"/>
              </a:solidFill>
            </a:endParaRPr>
          </a:p>
        </p:txBody>
      </p:sp>
      <p:sp>
        <p:nvSpPr>
          <p:cNvPr id="8" name="Slide Number Placeholder 5"/>
          <p:cNvSpPr txBox="1">
            <a:spLocks/>
          </p:cNvSpPr>
          <p:nvPr/>
        </p:nvSpPr>
        <p:spPr>
          <a:xfrm>
            <a:off x="6705600" y="6508750"/>
            <a:ext cx="21336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3B8EED-60FF-4798-B00A-5F8F0039E366}" type="slidenum">
              <a:rPr lang="en-CA" smtClean="0">
                <a:solidFill>
                  <a:prstClr val="black"/>
                </a:solidFill>
              </a:rPr>
              <a:pPr/>
              <a:t>20</a:t>
            </a:fld>
            <a:endParaRPr lang="en-CA" dirty="0">
              <a:solidFill>
                <a:prstClr val="black"/>
              </a:solidFill>
            </a:endParaRPr>
          </a:p>
        </p:txBody>
      </p:sp>
    </p:spTree>
    <p:extLst>
      <p:ext uri="{BB962C8B-B14F-4D97-AF65-F5344CB8AC3E}">
        <p14:creationId xmlns="" xmlns:p14="http://schemas.microsoft.com/office/powerpoint/2010/main" val="779574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33672" y="393601"/>
            <a:ext cx="8686800" cy="1019175"/>
          </a:xfrm>
        </p:spPr>
        <p:txBody>
          <a:bodyPr>
            <a:normAutofit/>
          </a:bodyPr>
          <a:lstStyle/>
          <a:p>
            <a:pPr eaLnBrk="1" hangingPunct="1"/>
            <a:r>
              <a:rPr lang="es-MX" noProof="0" dirty="0" smtClean="0">
                <a:ea typeface="Arial Unicode MS" charset="0"/>
                <a:cs typeface="Arial Unicode MS" charset="0"/>
              </a:rPr>
              <a:t>Reconociendo el Dolor </a:t>
            </a:r>
            <a:r>
              <a:rPr lang="es-MX" dirty="0" smtClean="0">
                <a:ea typeface="Arial Unicode MS" charset="0"/>
                <a:cs typeface="Arial Unicode MS" charset="0"/>
              </a:rPr>
              <a:t>N</a:t>
            </a:r>
            <a:r>
              <a:rPr lang="es-MX" noProof="0" dirty="0" smtClean="0">
                <a:ea typeface="Arial Unicode MS" charset="0"/>
                <a:cs typeface="Arial Unicode MS" charset="0"/>
              </a:rPr>
              <a:t>europático</a:t>
            </a:r>
            <a:endParaRPr lang="es-MX" noProof="0" dirty="0">
              <a:ea typeface="Arial Unicode MS" charset="0"/>
              <a:cs typeface="Arial Unicode MS" charset="0"/>
            </a:endParaRPr>
          </a:p>
        </p:txBody>
      </p:sp>
      <p:sp>
        <p:nvSpPr>
          <p:cNvPr id="3075" name="Rectangle 4"/>
          <p:cNvSpPr>
            <a:spLocks noChangeArrowheads="1"/>
          </p:cNvSpPr>
          <p:nvPr/>
        </p:nvSpPr>
        <p:spPr bwMode="auto">
          <a:xfrm>
            <a:off x="190005" y="3666491"/>
            <a:ext cx="8953995" cy="461665"/>
          </a:xfrm>
          <a:prstGeom prst="rect">
            <a:avLst/>
          </a:prstGeom>
          <a:noFill/>
          <a:ln w="25400">
            <a:noFill/>
            <a:miter lim="800000"/>
            <a:headEnd/>
            <a:tailEnd/>
          </a:ln>
        </p:spPr>
        <p:txBody>
          <a:bodyPr wrap="square" tIns="91440" bIns="91440">
            <a:spAutoFit/>
          </a:bodyPr>
          <a:lstStyle/>
          <a:p>
            <a:pPr eaLnBrk="0" hangingPunct="0">
              <a:buClr>
                <a:srgbClr val="FFFFFF"/>
              </a:buClr>
              <a:buSzPct val="120000"/>
              <a:defRPr/>
            </a:pPr>
            <a:r>
              <a:rPr lang="es-MX" b="1" i="1" dirty="0" smtClean="0">
                <a:solidFill>
                  <a:srgbClr val="002060"/>
                </a:solidFill>
                <a:ea typeface="Arial Unicode MS" pitchFamily="34" charset="-128"/>
                <a:cs typeface="Arial Unicode MS" pitchFamily="34" charset="-128"/>
              </a:rPr>
              <a:t>Quemante                    Hormigueo              Piquetes          </a:t>
            </a:r>
            <a:r>
              <a:rPr lang="es-MX" b="1" i="1" spc="-100" dirty="0" smtClean="0">
                <a:solidFill>
                  <a:srgbClr val="002060"/>
                </a:solidFill>
                <a:ea typeface="Arial Unicode MS" pitchFamily="34" charset="-128"/>
                <a:cs typeface="Arial Unicode MS" pitchFamily="34" charset="-128"/>
              </a:rPr>
              <a:t>Como descarga eléctrica    Entumecimiento</a:t>
            </a:r>
            <a:endParaRPr lang="es-MX" b="1" i="1" spc="-100" dirty="0">
              <a:solidFill>
                <a:srgbClr val="002060"/>
              </a:solidFill>
              <a:ea typeface="Arial Unicode MS" pitchFamily="34" charset="-128"/>
              <a:cs typeface="Arial Unicode MS" pitchFamily="34" charset="-128"/>
            </a:endParaRPr>
          </a:p>
        </p:txBody>
      </p:sp>
      <p:sp>
        <p:nvSpPr>
          <p:cNvPr id="2" name="Rectangle 1"/>
          <p:cNvSpPr/>
          <p:nvPr/>
        </p:nvSpPr>
        <p:spPr>
          <a:xfrm>
            <a:off x="94758" y="6563520"/>
            <a:ext cx="7285554" cy="246221"/>
          </a:xfrm>
          <a:prstGeom prst="rect">
            <a:avLst/>
          </a:prstGeom>
        </p:spPr>
        <p:txBody>
          <a:bodyPr wrap="square">
            <a:spAutoFit/>
          </a:bodyPr>
          <a:lstStyle/>
          <a:p>
            <a:pPr marL="180975" lvl="2" indent="-180975"/>
            <a:r>
              <a:rPr lang="en-US" sz="1000" dirty="0">
                <a:solidFill>
                  <a:srgbClr val="002060"/>
                </a:solidFill>
                <a:cs typeface="Arial" pitchFamily="34" charset="0"/>
              </a:rPr>
              <a:t>Baron R </a:t>
            </a:r>
            <a:r>
              <a:rPr lang="en-US" sz="1000" i="1" dirty="0">
                <a:solidFill>
                  <a:srgbClr val="002060"/>
                </a:solidFill>
                <a:cs typeface="Arial" pitchFamily="34" charset="0"/>
              </a:rPr>
              <a:t>et al. Lancet </a:t>
            </a:r>
            <a:r>
              <a:rPr lang="en-US" sz="1000" i="1" dirty="0" smtClean="0">
                <a:solidFill>
                  <a:srgbClr val="002060"/>
                </a:solidFill>
                <a:cs typeface="Arial" pitchFamily="34" charset="0"/>
              </a:rPr>
              <a:t>Neurol. </a:t>
            </a:r>
            <a:r>
              <a:rPr lang="en-US" sz="1000" dirty="0" smtClean="0">
                <a:solidFill>
                  <a:srgbClr val="002060"/>
                </a:solidFill>
                <a:cs typeface="Arial" pitchFamily="34" charset="0"/>
              </a:rPr>
              <a:t>2010; 9(8):807-19</a:t>
            </a:r>
            <a:r>
              <a:rPr lang="en-GB" sz="1000" dirty="0" smtClean="0">
                <a:solidFill>
                  <a:srgbClr val="002060"/>
                </a:solidFill>
                <a:cs typeface="Arial" pitchFamily="34" charset="0"/>
              </a:rPr>
              <a:t>; Bennett </a:t>
            </a:r>
            <a:r>
              <a:rPr lang="en-GB" sz="1000" dirty="0">
                <a:solidFill>
                  <a:srgbClr val="002060"/>
                </a:solidFill>
                <a:cs typeface="Arial" pitchFamily="34" charset="0"/>
              </a:rPr>
              <a:t>MI </a:t>
            </a:r>
            <a:r>
              <a:rPr lang="en-GB" sz="1000" i="1" dirty="0">
                <a:solidFill>
                  <a:srgbClr val="002060"/>
                </a:solidFill>
                <a:cs typeface="Arial" pitchFamily="34" charset="0"/>
              </a:rPr>
              <a:t>et al. Pain </a:t>
            </a:r>
            <a:r>
              <a:rPr lang="en-GB" sz="1000" dirty="0">
                <a:solidFill>
                  <a:srgbClr val="002060"/>
                </a:solidFill>
                <a:cs typeface="Arial" pitchFamily="34" charset="0"/>
              </a:rPr>
              <a:t>2007; 127(3):</a:t>
            </a:r>
            <a:r>
              <a:rPr lang="en-GB" sz="1000" dirty="0" smtClean="0">
                <a:solidFill>
                  <a:srgbClr val="002060"/>
                </a:solidFill>
                <a:cs typeface="Arial" pitchFamily="34" charset="0"/>
              </a:rPr>
              <a:t>199-203; Gilron I </a:t>
            </a:r>
            <a:r>
              <a:rPr lang="en-GB" sz="1000" i="1" dirty="0" smtClean="0">
                <a:solidFill>
                  <a:srgbClr val="002060"/>
                </a:solidFill>
                <a:cs typeface="Arial" pitchFamily="34" charset="0"/>
              </a:rPr>
              <a:t>et al. </a:t>
            </a:r>
            <a:r>
              <a:rPr lang="en-US" sz="1000" i="1" dirty="0" smtClean="0">
                <a:solidFill>
                  <a:srgbClr val="002060"/>
                </a:solidFill>
                <a:cs typeface="Arial" pitchFamily="34" charset="0"/>
              </a:rPr>
              <a:t>CMAJ </a:t>
            </a:r>
            <a:r>
              <a:rPr lang="en-GB" sz="1000" dirty="0" smtClean="0">
                <a:solidFill>
                  <a:srgbClr val="002060"/>
                </a:solidFill>
                <a:cs typeface="Arial" pitchFamily="34" charset="0"/>
              </a:rPr>
              <a:t>2006; 175(3):265-75. </a:t>
            </a:r>
            <a:endParaRPr lang="en-US" sz="1000" dirty="0">
              <a:solidFill>
                <a:srgbClr val="002060"/>
              </a:solidFill>
              <a:cs typeface="Arial" pitchFamily="34" charset="0"/>
            </a:endParaRPr>
          </a:p>
        </p:txBody>
      </p:sp>
      <p:sp>
        <p:nvSpPr>
          <p:cNvPr id="19" name="Slide Number Placeholder 18"/>
          <p:cNvSpPr>
            <a:spLocks noGrp="1"/>
          </p:cNvSpPr>
          <p:nvPr>
            <p:ph type="sldNum" sz="quarter" idx="12"/>
          </p:nvPr>
        </p:nvSpPr>
        <p:spPr/>
        <p:txBody>
          <a:bodyPr/>
          <a:lstStyle/>
          <a:p>
            <a:fld id="{903B8EED-60FF-4798-B00A-5F8F0039E366}" type="slidenum">
              <a:rPr lang="en-CA" smtClean="0">
                <a:solidFill>
                  <a:prstClr val="black"/>
                </a:solidFill>
              </a:rPr>
              <a:pPr/>
              <a:t>21</a:t>
            </a:fld>
            <a:endParaRPr lang="en-CA" dirty="0">
              <a:solidFill>
                <a:prstClr val="black"/>
              </a:solidFill>
            </a:endParaRPr>
          </a:p>
        </p:txBody>
      </p:sp>
      <p:pic>
        <p:nvPicPr>
          <p:cNvPr id="22" name="Picture 5" descr="Semptom Bilinclendirmesi ayak görselleri"/>
          <p:cNvPicPr>
            <a:picLocks noChangeAspect="1" noChangeArrowheads="1"/>
          </p:cNvPicPr>
          <p:nvPr/>
        </p:nvPicPr>
        <p:blipFill rotWithShape="1">
          <a:blip r:embed="rId3" cstate="print"/>
          <a:srcRect t="7300" b="29219"/>
          <a:stretch/>
        </p:blipFill>
        <p:spPr bwMode="auto">
          <a:xfrm>
            <a:off x="97040" y="2132856"/>
            <a:ext cx="9020175" cy="1572126"/>
          </a:xfrm>
          <a:prstGeom prst="rect">
            <a:avLst/>
          </a:prstGeom>
          <a:noFill/>
          <a:ln w="9525">
            <a:noFill/>
            <a:miter lim="800000"/>
            <a:headEnd/>
            <a:tailEnd/>
          </a:ln>
        </p:spPr>
      </p:pic>
      <p:sp>
        <p:nvSpPr>
          <p:cNvPr id="23" name="Rectangle 4"/>
          <p:cNvSpPr>
            <a:spLocks noChangeArrowheads="1"/>
          </p:cNvSpPr>
          <p:nvPr/>
        </p:nvSpPr>
        <p:spPr bwMode="auto">
          <a:xfrm>
            <a:off x="372969" y="1354911"/>
            <a:ext cx="8280920" cy="923330"/>
          </a:xfrm>
          <a:prstGeom prst="rect">
            <a:avLst/>
          </a:prstGeom>
          <a:noFill/>
          <a:ln w="25400">
            <a:noFill/>
            <a:miter lim="800000"/>
            <a:headEnd/>
            <a:tailEnd/>
          </a:ln>
        </p:spPr>
        <p:txBody>
          <a:bodyPr wrap="square" tIns="91440" bIns="91440">
            <a:spAutoFit/>
          </a:bodyPr>
          <a:lstStyle/>
          <a:p>
            <a:pPr marL="168275" indent="-168275" algn="ctr" eaLnBrk="0" hangingPunct="0">
              <a:buClr>
                <a:srgbClr val="FFFFFF"/>
              </a:buClr>
              <a:buSzPct val="120000"/>
              <a:defRPr/>
            </a:pPr>
            <a:r>
              <a:rPr lang="es-MX" sz="2400" b="1" dirty="0" smtClean="0">
                <a:solidFill>
                  <a:srgbClr val="DDBB30">
                    <a:lumMod val="50000"/>
                  </a:srgbClr>
                </a:solidFill>
                <a:ea typeface="Arial Unicode MS" pitchFamily="34" charset="-128"/>
                <a:cs typeface="Arial Unicode MS" pitchFamily="34" charset="-128"/>
              </a:rPr>
              <a:t>Estar alerta sobre los descriptores verbales comunes de dolor neuropático.</a:t>
            </a:r>
            <a:endParaRPr lang="es-MX" sz="2400" b="1" dirty="0">
              <a:solidFill>
                <a:srgbClr val="DDBB30">
                  <a:lumMod val="50000"/>
                </a:srgbClr>
              </a:solidFill>
              <a:ea typeface="Arial Unicode MS" pitchFamily="34" charset="-128"/>
              <a:cs typeface="Arial Unicode MS" pitchFamily="34" charset="-128"/>
            </a:endParaRPr>
          </a:p>
        </p:txBody>
      </p:sp>
      <p:sp>
        <p:nvSpPr>
          <p:cNvPr id="3" name="TextBox 2"/>
          <p:cNvSpPr txBox="1"/>
          <p:nvPr/>
        </p:nvSpPr>
        <p:spPr>
          <a:xfrm>
            <a:off x="408595" y="4437112"/>
            <a:ext cx="8149963" cy="1323439"/>
          </a:xfrm>
          <a:prstGeom prst="rect">
            <a:avLst/>
          </a:prstGeom>
          <a:noFill/>
        </p:spPr>
        <p:txBody>
          <a:bodyPr wrap="square" rtlCol="0">
            <a:spAutoFit/>
          </a:bodyPr>
          <a:lstStyle/>
          <a:p>
            <a:pPr marL="285750" indent="-285750">
              <a:buFont typeface="Arial" pitchFamily="34" charset="0"/>
              <a:buChar char="•"/>
            </a:pPr>
            <a:r>
              <a:rPr lang="es-MX" sz="2000" dirty="0" smtClean="0">
                <a:solidFill>
                  <a:srgbClr val="002060"/>
                </a:solidFill>
              </a:rPr>
              <a:t>Existen varias herramientas de evaluación de dolor neuropático</a:t>
            </a:r>
          </a:p>
          <a:p>
            <a:pPr marL="285750" indent="-285750">
              <a:buFont typeface="Arial" pitchFamily="34" charset="0"/>
              <a:buChar char="•"/>
            </a:pPr>
            <a:r>
              <a:rPr lang="es-MX" sz="2000" dirty="0" smtClean="0">
                <a:solidFill>
                  <a:srgbClr val="002060"/>
                </a:solidFill>
              </a:rPr>
              <a:t>Las herramientas se basan mayormente en descriptores verbales comunes del dolor, aunque algunas pruebas también incluyen pruebas físicas</a:t>
            </a:r>
          </a:p>
          <a:p>
            <a:pPr marL="285750" indent="-285750">
              <a:buFont typeface="Arial" pitchFamily="34" charset="0"/>
              <a:buChar char="•"/>
            </a:pPr>
            <a:r>
              <a:rPr lang="es-MX" sz="2000" dirty="0" smtClean="0">
                <a:solidFill>
                  <a:srgbClr val="002060"/>
                </a:solidFill>
              </a:rPr>
              <a:t>La selección de la herramienta puede basarse en la facilidad de uso</a:t>
            </a:r>
            <a:endParaRPr lang="es-MX" sz="1600" dirty="0">
              <a:solidFill>
                <a:srgbClr val="002060"/>
              </a:solidFill>
            </a:endParaRPr>
          </a:p>
        </p:txBody>
      </p:sp>
    </p:spTree>
    <p:extLst>
      <p:ext uri="{BB962C8B-B14F-4D97-AF65-F5344CB8AC3E}">
        <p14:creationId xmlns="" xmlns:p14="http://schemas.microsoft.com/office/powerpoint/2010/main" val="6683872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p:nvPr/>
        </p:nvSpPr>
        <p:spPr>
          <a:xfrm>
            <a:off x="216783" y="6304002"/>
            <a:ext cx="8347723" cy="553998"/>
          </a:xfrm>
          <a:prstGeom prst="rect">
            <a:avLst/>
          </a:prstGeom>
        </p:spPr>
        <p:txBody>
          <a:bodyPr wrap="square">
            <a:spAutoFit/>
          </a:bodyPr>
          <a:lstStyle/>
          <a:p>
            <a:r>
              <a:rPr lang="es-MX" sz="1050" b="1" dirty="0" smtClean="0">
                <a:solidFill>
                  <a:srgbClr val="002060"/>
                </a:solidFill>
                <a:cs typeface="Arial" pitchFamily="34" charset="0"/>
              </a:rPr>
              <a:t>DN4 = Cuestionario de Dolor neuropático en 4 preguntas (DN4); </a:t>
            </a:r>
            <a:br>
              <a:rPr lang="es-MX" sz="1050" b="1" dirty="0" smtClean="0">
                <a:solidFill>
                  <a:srgbClr val="002060"/>
                </a:solidFill>
                <a:cs typeface="Arial" pitchFamily="34" charset="0"/>
              </a:rPr>
            </a:br>
            <a:r>
              <a:rPr lang="es-MX" sz="1050" b="1" dirty="0" smtClean="0">
                <a:solidFill>
                  <a:srgbClr val="002060"/>
                </a:solidFill>
                <a:cs typeface="Arial" pitchFamily="34" charset="0"/>
              </a:rPr>
              <a:t>LANSS = Evaluación de Signos y Síntomas Neuropáticos de Leeds; NPQ = Cuestionario de Dolor Neuropático</a:t>
            </a:r>
          </a:p>
          <a:p>
            <a:r>
              <a:rPr lang="en-CA" sz="900" dirty="0" smtClean="0">
                <a:solidFill>
                  <a:srgbClr val="002060"/>
                </a:solidFill>
              </a:rPr>
              <a:t>Bennett MI </a:t>
            </a:r>
            <a:r>
              <a:rPr lang="en-CA" sz="900" i="1" dirty="0" smtClean="0">
                <a:solidFill>
                  <a:srgbClr val="002060"/>
                </a:solidFill>
              </a:rPr>
              <a:t>et al. Pain </a:t>
            </a:r>
            <a:r>
              <a:rPr lang="en-CA" sz="900" dirty="0" smtClean="0">
                <a:solidFill>
                  <a:srgbClr val="002060"/>
                </a:solidFill>
              </a:rPr>
              <a:t>2007; 127(3</a:t>
            </a:r>
            <a:r>
              <a:rPr lang="en-CA" sz="900" dirty="0">
                <a:solidFill>
                  <a:srgbClr val="002060"/>
                </a:solidFill>
              </a:rPr>
              <a:t>):</a:t>
            </a:r>
            <a:r>
              <a:rPr lang="en-CA" sz="900" dirty="0" smtClean="0">
                <a:solidFill>
                  <a:srgbClr val="002060"/>
                </a:solidFill>
              </a:rPr>
              <a:t>199-203; </a:t>
            </a:r>
            <a:r>
              <a:rPr lang="fi-FI" sz="900" dirty="0" smtClean="0">
                <a:solidFill>
                  <a:srgbClr val="002060"/>
                </a:solidFill>
              </a:rPr>
              <a:t>Haanpää M </a:t>
            </a:r>
            <a:r>
              <a:rPr lang="fi-FI" sz="900" i="1" dirty="0" smtClean="0">
                <a:solidFill>
                  <a:srgbClr val="002060"/>
                </a:solidFill>
              </a:rPr>
              <a:t>et al. Pain </a:t>
            </a:r>
            <a:r>
              <a:rPr lang="fi-FI" sz="900" dirty="0" smtClean="0">
                <a:solidFill>
                  <a:srgbClr val="002060"/>
                </a:solidFill>
              </a:rPr>
              <a:t>2011</a:t>
            </a:r>
            <a:r>
              <a:rPr lang="fi-FI" sz="900" dirty="0">
                <a:solidFill>
                  <a:srgbClr val="002060"/>
                </a:solidFill>
              </a:rPr>
              <a:t>; </a:t>
            </a:r>
            <a:r>
              <a:rPr lang="fi-FI" sz="900" dirty="0" smtClean="0">
                <a:solidFill>
                  <a:srgbClr val="002060"/>
                </a:solidFill>
              </a:rPr>
              <a:t>152(1):</a:t>
            </a:r>
            <a:r>
              <a:rPr lang="fi-FI" sz="900" dirty="0">
                <a:solidFill>
                  <a:srgbClr val="002060"/>
                </a:solidFill>
              </a:rPr>
              <a:t>14-27. </a:t>
            </a:r>
            <a:endParaRPr lang="en-CA" sz="900" dirty="0">
              <a:solidFill>
                <a:srgbClr val="002060"/>
              </a:solidFill>
            </a:endParaRPr>
          </a:p>
        </p:txBody>
      </p:sp>
      <p:sp>
        <p:nvSpPr>
          <p:cNvPr id="16" name="Slide Number Placeholder 3"/>
          <p:cNvSpPr>
            <a:spLocks noGrp="1"/>
          </p:cNvSpPr>
          <p:nvPr>
            <p:ph type="sldNum" sz="quarter" idx="12"/>
          </p:nvPr>
        </p:nvSpPr>
        <p:spPr>
          <a:xfrm>
            <a:off x="6758880" y="6448251"/>
            <a:ext cx="2133600" cy="365125"/>
          </a:xfrm>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22</a:t>
            </a:fld>
            <a:endParaRPr lang="en-CA" dirty="0">
              <a:solidFill>
                <a:prstClr val="black"/>
              </a:solidFill>
            </a:endParaRPr>
          </a:p>
        </p:txBody>
      </p:sp>
      <p:sp>
        <p:nvSpPr>
          <p:cNvPr id="17" name="Title 1"/>
          <p:cNvSpPr>
            <a:spLocks noGrp="1"/>
          </p:cNvSpPr>
          <p:nvPr>
            <p:ph type="title"/>
          </p:nvPr>
        </p:nvSpPr>
        <p:spPr>
          <a:xfrm>
            <a:off x="337399" y="0"/>
            <a:ext cx="8229600" cy="1143000"/>
          </a:xfrm>
        </p:spPr>
        <p:txBody>
          <a:bodyPr vert="horz" lIns="91440" tIns="45720" rIns="91440" bIns="45720" rtlCol="0" anchor="ctr">
            <a:normAutofit/>
          </a:bodyPr>
          <a:lstStyle/>
          <a:p>
            <a:pPr>
              <a:lnSpc>
                <a:spcPct val="85000"/>
              </a:lnSpc>
            </a:pPr>
            <a:r>
              <a:rPr lang="es-MX" dirty="0" smtClean="0"/>
              <a:t>Herramientas de Evaluación de Dolor Neuropático</a:t>
            </a:r>
            <a:endParaRPr lang="es-MX" dirty="0"/>
          </a:p>
        </p:txBody>
      </p:sp>
      <p:graphicFrame>
        <p:nvGraphicFramePr>
          <p:cNvPr id="18" name="Content Placeholder 3"/>
          <p:cNvGraphicFramePr>
            <a:graphicFrameLocks noGrp="1"/>
          </p:cNvGraphicFramePr>
          <p:nvPr>
            <p:ph idx="1"/>
            <p:extLst>
              <p:ext uri="{D42A27DB-BD31-4B8C-83A1-F6EECF244321}">
                <p14:modId xmlns="" xmlns:p14="http://schemas.microsoft.com/office/powerpoint/2010/main" val="2422638639"/>
              </p:ext>
            </p:extLst>
          </p:nvPr>
        </p:nvGraphicFramePr>
        <p:xfrm>
          <a:off x="203727" y="1155090"/>
          <a:ext cx="8496492" cy="5059680"/>
        </p:xfrm>
        <a:graphic>
          <a:graphicData uri="http://schemas.openxmlformats.org/drawingml/2006/table">
            <a:tbl>
              <a:tblPr firstRow="1" bandRow="1">
                <a:tableStyleId>{5C22544A-7EE6-4342-B048-85BDC9FD1C3A}</a:tableStyleId>
              </a:tblPr>
              <a:tblGrid>
                <a:gridCol w="3803333"/>
                <a:gridCol w="909955"/>
                <a:gridCol w="646430"/>
                <a:gridCol w="665480"/>
                <a:gridCol w="1491679"/>
                <a:gridCol w="979615"/>
              </a:tblGrid>
              <a:tr h="504368">
                <a:tc>
                  <a:txBody>
                    <a:bodyPr/>
                    <a:lstStyle/>
                    <a:p>
                      <a:endParaRPr lang="es-MX" sz="2800" noProof="0" dirty="0"/>
                    </a:p>
                  </a:txBody>
                  <a:tcPr/>
                </a:tc>
                <a:tc>
                  <a:txBody>
                    <a:bodyPr/>
                    <a:lstStyle/>
                    <a:p>
                      <a:pPr algn="ctr"/>
                      <a:r>
                        <a:rPr lang="es-MX" sz="2000" noProof="0" dirty="0" smtClean="0"/>
                        <a:t>LANSS</a:t>
                      </a:r>
                      <a:endParaRPr lang="es-MX" sz="2000" noProof="0" dirty="0"/>
                    </a:p>
                  </a:txBody>
                  <a:tcPr/>
                </a:tc>
                <a:tc>
                  <a:txBody>
                    <a:bodyPr/>
                    <a:lstStyle/>
                    <a:p>
                      <a:pPr algn="ctr"/>
                      <a:r>
                        <a:rPr lang="es-MX" sz="2000" noProof="0" dirty="0" smtClean="0"/>
                        <a:t>DN4</a:t>
                      </a:r>
                      <a:endParaRPr lang="es-MX" sz="2000" noProof="0" dirty="0"/>
                    </a:p>
                  </a:txBody>
                  <a:tcPr/>
                </a:tc>
                <a:tc>
                  <a:txBody>
                    <a:bodyPr/>
                    <a:lstStyle/>
                    <a:p>
                      <a:pPr algn="ctr"/>
                      <a:r>
                        <a:rPr lang="es-MX" sz="2000" noProof="0" dirty="0" smtClean="0"/>
                        <a:t>NPQ</a:t>
                      </a:r>
                      <a:endParaRPr lang="es-MX" sz="2000" noProof="0" dirty="0"/>
                    </a:p>
                  </a:txBody>
                  <a:tcPr/>
                </a:tc>
                <a:tc>
                  <a:txBody>
                    <a:bodyPr/>
                    <a:lstStyle/>
                    <a:p>
                      <a:pPr algn="ctr"/>
                      <a:r>
                        <a:rPr lang="es-MX" sz="2000" noProof="0" dirty="0" smtClean="0"/>
                        <a:t>painDETECT</a:t>
                      </a:r>
                      <a:endParaRPr lang="es-MX" sz="2000" noProof="0" dirty="0"/>
                    </a:p>
                  </a:txBody>
                  <a:tcPr/>
                </a:tc>
                <a:tc>
                  <a:txBody>
                    <a:bodyPr/>
                    <a:lstStyle/>
                    <a:p>
                      <a:pPr algn="ctr"/>
                      <a:r>
                        <a:rPr lang="es-MX" sz="2000" noProof="0" dirty="0" smtClean="0"/>
                        <a:t>ID dolor</a:t>
                      </a:r>
                      <a:endParaRPr lang="es-MX" sz="2000" noProof="0" dirty="0"/>
                    </a:p>
                  </a:txBody>
                  <a:tcPr/>
                </a:tc>
              </a:tr>
              <a:tr h="186328">
                <a:tc gridSpan="6">
                  <a:txBody>
                    <a:bodyPr/>
                    <a:lstStyle/>
                    <a:p>
                      <a:r>
                        <a:rPr lang="es-MX" sz="2000" i="1" noProof="0" dirty="0" smtClean="0"/>
                        <a:t>Síntomas</a:t>
                      </a:r>
                      <a:endParaRPr lang="es-MX" sz="2000" i="1" noProof="0" dirty="0"/>
                    </a:p>
                  </a:txBody>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r>
              <a:tr h="128032">
                <a:tc>
                  <a:txBody>
                    <a:bodyPr/>
                    <a:lstStyle/>
                    <a:p>
                      <a:r>
                        <a:rPr lang="es-MX" sz="2000" i="0" noProof="0" dirty="0" smtClean="0"/>
                        <a:t>Punzadas,</a:t>
                      </a:r>
                      <a:r>
                        <a:rPr lang="es-MX" sz="2000" i="0" baseline="0" noProof="0" dirty="0" smtClean="0"/>
                        <a:t> hormigueo, piquetes</a:t>
                      </a:r>
                      <a:endParaRPr lang="es-MX" sz="2000" i="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r>
              <a:tr h="141744">
                <a:tc>
                  <a:txBody>
                    <a:bodyPr/>
                    <a:lstStyle/>
                    <a:p>
                      <a:r>
                        <a:rPr lang="es-MX" sz="2000" noProof="0" dirty="0" smtClean="0"/>
                        <a:t>Como descarga eléctrica o intenso</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r>
              <a:tr h="0">
                <a:tc>
                  <a:txBody>
                    <a:bodyPr/>
                    <a:lstStyle/>
                    <a:p>
                      <a:r>
                        <a:rPr lang="es-MX" sz="2000" noProof="0" dirty="0" smtClean="0"/>
                        <a:t>Caliente o Urente</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r>
              <a:tr h="0">
                <a:tc>
                  <a:txBody>
                    <a:bodyPr/>
                    <a:lstStyle/>
                    <a:p>
                      <a:r>
                        <a:rPr lang="es-MX" sz="2000" noProof="0" dirty="0" smtClean="0"/>
                        <a:t>Entumecimiento</a:t>
                      </a:r>
                      <a:endParaRPr lang="es-MX" sz="2000" noProof="0" dirty="0"/>
                    </a:p>
                  </a:txBody>
                  <a:tcPr/>
                </a:tc>
                <a:tc>
                  <a:txBody>
                    <a:bodyPr/>
                    <a:lstStyle/>
                    <a:p>
                      <a:pPr algn="ctr"/>
                      <a:endParaRPr lang="es-MX" sz="2000" b="0" noProof="0" dirty="0">
                        <a:latin typeface="+mn-lt"/>
                      </a:endParaRPr>
                    </a:p>
                  </a:txBody>
                  <a:tcPr>
                    <a:solidFill>
                      <a:srgbClr val="CCD5ED"/>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r>
              <a:tr h="0">
                <a:tc>
                  <a:txBody>
                    <a:bodyPr/>
                    <a:lstStyle/>
                    <a:p>
                      <a:r>
                        <a:rPr lang="es-MX" sz="2000" noProof="0" dirty="0" smtClean="0"/>
                        <a:t>dolor causado al roce ligero</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endParaRPr lang="es-MX" sz="2000" b="0" noProof="0" dirty="0">
                        <a:latin typeface="+mn-lt"/>
                      </a:endParaRPr>
                    </a:p>
                  </a:txBody>
                  <a:tcPr>
                    <a:solidFill>
                      <a:srgbClr val="E7EBF6"/>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r>
              <a:tr h="124584">
                <a:tc>
                  <a:txBody>
                    <a:bodyPr/>
                    <a:lstStyle/>
                    <a:p>
                      <a:r>
                        <a:rPr lang="es-MX" sz="2000" noProof="0" dirty="0" smtClean="0"/>
                        <a:t>dolor frío o dolor congelante</a:t>
                      </a:r>
                      <a:endParaRPr lang="es-MX" sz="2000" noProof="0" dirty="0"/>
                    </a:p>
                  </a:txBody>
                  <a:tcPr/>
                </a:tc>
                <a:tc>
                  <a:txBody>
                    <a:bodyPr/>
                    <a:lstStyle/>
                    <a:p>
                      <a:pPr algn="ctr"/>
                      <a:endParaRPr lang="es-MX" sz="2000" b="0" noProof="0" dirty="0">
                        <a:latin typeface="+mn-lt"/>
                      </a:endParaRPr>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r>
              <a:tr h="0">
                <a:tc gridSpan="6">
                  <a:txBody>
                    <a:bodyPr/>
                    <a:lstStyle/>
                    <a:p>
                      <a:r>
                        <a:rPr lang="es-MX" sz="2000" b="0" i="1" noProof="0" dirty="0" smtClean="0">
                          <a:latin typeface="+mn-lt"/>
                        </a:rPr>
                        <a:t>Examen clínico</a:t>
                      </a:r>
                      <a:endParaRPr lang="es-MX" sz="2000" b="0" i="1" noProof="0" dirty="0">
                        <a:latin typeface="+mn-lt"/>
                      </a:endParaRPr>
                    </a:p>
                  </a:txBody>
                  <a:tcPr/>
                </a:tc>
                <a:tc hMerge="1">
                  <a:txBody>
                    <a:bodyPr/>
                    <a:lstStyle/>
                    <a:p>
                      <a:pPr algn="ctr"/>
                      <a:endParaRPr lang="en-CA" sz="1050" dirty="0"/>
                    </a:p>
                  </a:txBody>
                  <a:tcPr/>
                </a:tc>
                <a:tc hMerge="1">
                  <a:txBody>
                    <a:bodyPr/>
                    <a:lstStyle/>
                    <a:p>
                      <a:pPr algn="ctr"/>
                      <a:endParaRPr lang="en-CA" sz="1050" dirty="0"/>
                    </a:p>
                  </a:txBody>
                  <a:tcPr/>
                </a:tc>
                <a:tc hMerge="1">
                  <a:txBody>
                    <a:bodyPr/>
                    <a:lstStyle/>
                    <a:p>
                      <a:pPr algn="ctr"/>
                      <a:endParaRPr lang="en-CA" sz="1050" dirty="0"/>
                    </a:p>
                  </a:txBody>
                  <a:tcPr/>
                </a:tc>
                <a:tc hMerge="1">
                  <a:txBody>
                    <a:bodyPr/>
                    <a:lstStyle/>
                    <a:p>
                      <a:pPr algn="ctr"/>
                      <a:endParaRPr lang="en-CA" sz="1050" dirty="0"/>
                    </a:p>
                  </a:txBody>
                  <a:tcPr/>
                </a:tc>
                <a:tc hMerge="1">
                  <a:txBody>
                    <a:bodyPr/>
                    <a:lstStyle/>
                    <a:p>
                      <a:pPr algn="ctr"/>
                      <a:endParaRPr lang="en-CA" sz="1050" dirty="0"/>
                    </a:p>
                  </a:txBody>
                  <a:tcPr/>
                </a:tc>
              </a:tr>
              <a:tr h="117688">
                <a:tc>
                  <a:txBody>
                    <a:bodyPr/>
                    <a:lstStyle/>
                    <a:p>
                      <a:r>
                        <a:rPr lang="es-MX" sz="2000" noProof="0" dirty="0" smtClean="0"/>
                        <a:t>Alodinia al roce</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r>
              <a:tr h="131400">
                <a:tc>
                  <a:txBody>
                    <a:bodyPr/>
                    <a:lstStyle/>
                    <a:p>
                      <a:r>
                        <a:rPr lang="es-MX" sz="2000" noProof="0" dirty="0" smtClean="0"/>
                        <a:t>Umbral elevado al toque suave</a:t>
                      </a:r>
                      <a:endParaRPr lang="es-MX" sz="2000" noProof="0" dirty="0"/>
                    </a:p>
                  </a:txBody>
                  <a:tcPr/>
                </a:tc>
                <a:tc>
                  <a:txBody>
                    <a:bodyPr/>
                    <a:lstStyle/>
                    <a:p>
                      <a:pPr algn="ctr"/>
                      <a:endParaRPr lang="es-MX" sz="2000" b="0" noProof="0" dirty="0">
                        <a:latin typeface="+mn-lt"/>
                      </a:endParaRPr>
                    </a:p>
                  </a:txBody>
                  <a:tcPr/>
                </a:tc>
                <a:tc>
                  <a:txBody>
                    <a:bodyPr/>
                    <a:lstStyle/>
                    <a:p>
                      <a:pPr algn="ctr"/>
                      <a:r>
                        <a:rPr lang="es-MX" sz="2000" b="0" noProof="0" dirty="0" smtClean="0">
                          <a:latin typeface="+mn-lt"/>
                        </a:rPr>
                        <a:t>X</a:t>
                      </a:r>
                      <a:endParaRPr lang="es-MX" sz="2000" b="0" noProof="0" dirty="0">
                        <a:latin typeface="+mn-lt"/>
                      </a:endParaRPr>
                    </a:p>
                  </a:txBody>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r>
              <a:tr h="145112">
                <a:tc>
                  <a:txBody>
                    <a:bodyPr/>
                    <a:lstStyle/>
                    <a:p>
                      <a:r>
                        <a:rPr lang="es-MX" sz="2000" noProof="0" dirty="0" smtClean="0"/>
                        <a:t>Umbral del dolor al pinchazo</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r>
            </a:tbl>
          </a:graphicData>
        </a:graphic>
      </p:graphicFrame>
      <p:sp>
        <p:nvSpPr>
          <p:cNvPr id="19" name="Rectangle 2"/>
          <p:cNvSpPr/>
          <p:nvPr/>
        </p:nvSpPr>
        <p:spPr>
          <a:xfrm>
            <a:off x="4740231" y="2319992"/>
            <a:ext cx="3600265" cy="1200329"/>
          </a:xfrm>
          <a:prstGeom prst="rect">
            <a:avLst/>
          </a:prstGeom>
          <a:solidFill>
            <a:schemeClr val="accent4">
              <a:lumMod val="75000"/>
            </a:schemeClr>
          </a:solidFill>
        </p:spPr>
        <p:txBody>
          <a:bodyPr wrap="square">
            <a:spAutoFit/>
          </a:bodyPr>
          <a:lstStyle/>
          <a:p>
            <a:pPr algn="ctr"/>
            <a:r>
              <a:rPr lang="es-MX" dirty="0" smtClean="0"/>
              <a:t>Las Herramientas de Evaluación de Dolor Neuropático dependen en gran medida de los descriptores verbales del dolor</a:t>
            </a:r>
            <a:endParaRPr lang="es-MX" dirty="0"/>
          </a:p>
        </p:txBody>
      </p:sp>
      <p:sp>
        <p:nvSpPr>
          <p:cNvPr id="20" name="TextBox 4"/>
          <p:cNvSpPr txBox="1"/>
          <p:nvPr/>
        </p:nvSpPr>
        <p:spPr>
          <a:xfrm>
            <a:off x="3988356" y="1984053"/>
            <a:ext cx="607859" cy="1569660"/>
          </a:xfrm>
          <a:prstGeom prst="rect">
            <a:avLst/>
          </a:prstGeom>
          <a:noFill/>
        </p:spPr>
        <p:txBody>
          <a:bodyPr wrap="none" rtlCol="0">
            <a:spAutoFit/>
          </a:bodyPr>
          <a:lstStyle/>
          <a:p>
            <a:r>
              <a:rPr lang="es-MX" sz="9600" b="1" dirty="0" smtClean="0">
                <a:solidFill>
                  <a:schemeClr val="accent4">
                    <a:lumMod val="75000"/>
                  </a:schemeClr>
                </a:solidFill>
              </a:rPr>
              <a:t>}</a:t>
            </a:r>
            <a:endParaRPr lang="es-MX" sz="9600" b="1" dirty="0">
              <a:solidFill>
                <a:schemeClr val="accent4">
                  <a:lumMod val="75000"/>
                </a:schemeClr>
              </a:solidFill>
            </a:endParaRPr>
          </a:p>
        </p:txBody>
      </p:sp>
      <p:sp>
        <p:nvSpPr>
          <p:cNvPr id="21" name="Rectangle 6"/>
          <p:cNvSpPr/>
          <p:nvPr/>
        </p:nvSpPr>
        <p:spPr>
          <a:xfrm>
            <a:off x="217582" y="1919744"/>
            <a:ext cx="3816424" cy="1584176"/>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Rectangle 8"/>
          <p:cNvSpPr/>
          <p:nvPr/>
        </p:nvSpPr>
        <p:spPr>
          <a:xfrm>
            <a:off x="203727" y="4985256"/>
            <a:ext cx="3816424" cy="119972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TextBox 9"/>
          <p:cNvSpPr txBox="1"/>
          <p:nvPr/>
        </p:nvSpPr>
        <p:spPr>
          <a:xfrm>
            <a:off x="3988356" y="4539466"/>
            <a:ext cx="607859" cy="1569660"/>
          </a:xfrm>
          <a:prstGeom prst="rect">
            <a:avLst/>
          </a:prstGeom>
          <a:noFill/>
        </p:spPr>
        <p:txBody>
          <a:bodyPr wrap="none" rtlCol="0">
            <a:spAutoFit/>
          </a:bodyPr>
          <a:lstStyle/>
          <a:p>
            <a:r>
              <a:rPr lang="es-MX" sz="9600" b="1" dirty="0" smtClean="0">
                <a:solidFill>
                  <a:schemeClr val="accent4">
                    <a:lumMod val="75000"/>
                  </a:schemeClr>
                </a:solidFill>
              </a:rPr>
              <a:t>}</a:t>
            </a:r>
            <a:endParaRPr lang="es-MX" sz="9600" b="1" dirty="0">
              <a:solidFill>
                <a:schemeClr val="accent4">
                  <a:lumMod val="75000"/>
                </a:schemeClr>
              </a:solidFill>
            </a:endParaRPr>
          </a:p>
        </p:txBody>
      </p:sp>
      <p:sp>
        <p:nvSpPr>
          <p:cNvPr id="24" name="Rectangle 10"/>
          <p:cNvSpPr/>
          <p:nvPr/>
        </p:nvSpPr>
        <p:spPr>
          <a:xfrm>
            <a:off x="4740231" y="5045263"/>
            <a:ext cx="3600265" cy="646331"/>
          </a:xfrm>
          <a:prstGeom prst="rect">
            <a:avLst/>
          </a:prstGeom>
          <a:solidFill>
            <a:schemeClr val="accent4">
              <a:lumMod val="75000"/>
            </a:schemeClr>
          </a:solidFill>
        </p:spPr>
        <p:txBody>
          <a:bodyPr wrap="square">
            <a:spAutoFit/>
          </a:bodyPr>
          <a:lstStyle/>
          <a:p>
            <a:pPr algn="ctr"/>
            <a:r>
              <a:rPr lang="es-MX" dirty="0" smtClean="0"/>
              <a:t>Algunas herramientas de evaluación incluyen también pruebas físicas</a:t>
            </a:r>
            <a:endParaRPr lang="es-MX" dirty="0"/>
          </a:p>
        </p:txBody>
      </p:sp>
      <p:sp>
        <p:nvSpPr>
          <p:cNvPr id="25" name="Rounded Rectangle 11"/>
          <p:cNvSpPr/>
          <p:nvPr/>
        </p:nvSpPr>
        <p:spPr>
          <a:xfrm>
            <a:off x="514120" y="3857146"/>
            <a:ext cx="7398836" cy="789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6350" algn="ctr">
              <a:lnSpc>
                <a:spcPct val="85000"/>
              </a:lnSpc>
            </a:pPr>
            <a:r>
              <a:rPr lang="es-MX" sz="2600" dirty="0" smtClean="0">
                <a:solidFill>
                  <a:prstClr val="white"/>
                </a:solidFill>
              </a:rPr>
              <a:t>Seleccione la herramienta(s) con base en </a:t>
            </a:r>
            <a:r>
              <a:rPr lang="es-MX" sz="2600" b="1" i="1" dirty="0" smtClean="0">
                <a:solidFill>
                  <a:prstClr val="white"/>
                </a:solidFill>
              </a:rPr>
              <a:t>la facilidad de uso </a:t>
            </a:r>
            <a:r>
              <a:rPr lang="es-MX" sz="2600" dirty="0" smtClean="0">
                <a:solidFill>
                  <a:prstClr val="white"/>
                </a:solidFill>
              </a:rPr>
              <a:t>y </a:t>
            </a:r>
            <a:r>
              <a:rPr lang="es-MX" sz="2600" b="1" i="1" dirty="0" smtClean="0">
                <a:solidFill>
                  <a:prstClr val="white"/>
                </a:solidFill>
              </a:rPr>
              <a:t>validación en el idioma local</a:t>
            </a:r>
            <a:endParaRPr lang="es-MX" sz="2600" b="1" i="1" dirty="0">
              <a:solidFill>
                <a:prstClr val="white"/>
              </a:solidFill>
            </a:endParaRPr>
          </a:p>
        </p:txBody>
      </p:sp>
      <p:sp>
        <p:nvSpPr>
          <p:cNvPr id="26" name="Slide Number Placeholder 3"/>
          <p:cNvSpPr txBox="1">
            <a:spLocks/>
          </p:cNvSpPr>
          <p:nvPr/>
        </p:nvSpPr>
        <p:spPr>
          <a:xfrm>
            <a:off x="6639079" y="6118557"/>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chemeClr val="bg1"/>
                </a:solidFill>
                <a:effectLst/>
                <a:uLnTx/>
                <a:uFillTx/>
                <a:latin typeface="+mn-lt"/>
                <a:ea typeface="+mn-ea"/>
                <a:cs typeface="+mn-cs"/>
              </a:rPr>
              <a:t/>
            </a:r>
            <a:br>
              <a:rPr kumimoji="0" lang="es-MX" sz="1200" b="0" i="0" u="none" strike="noStrike" kern="1200" cap="none" spc="0" normalizeH="0" baseline="0" noProof="0" dirty="0" smtClean="0">
                <a:ln>
                  <a:noFill/>
                </a:ln>
                <a:solidFill>
                  <a:schemeClr val="bg1"/>
                </a:solidFill>
                <a:effectLst/>
                <a:uLnTx/>
                <a:uFillTx/>
                <a:latin typeface="+mn-lt"/>
                <a:ea typeface="+mn-ea"/>
                <a:cs typeface="+mn-cs"/>
              </a:rPr>
            </a:br>
            <a:fld id="{903B8EED-60FF-4798-B00A-5F8F0039E366}" type="slidenum">
              <a:rPr kumimoji="0" lang="es-MX"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 xmlns:p14="http://schemas.microsoft.com/office/powerpoint/2010/main" val="314230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animBg="1"/>
      <p:bldP spid="23" grpId="0"/>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es-MX" noProof="0" dirty="0" smtClean="0"/>
              <a:t>Pregunta para Discusión</a:t>
            </a:r>
            <a:endParaRPr lang="es-MX" noProof="0" dirty="0"/>
          </a:p>
        </p:txBody>
      </p:sp>
      <p:sp>
        <p:nvSpPr>
          <p:cNvPr id="6" name="Slide Number Placeholder 5"/>
          <p:cNvSpPr>
            <a:spLocks noGrp="1"/>
          </p:cNvSpPr>
          <p:nvPr>
            <p:ph type="sldNum" sz="quarter" idx="4"/>
          </p:nvPr>
        </p:nvSpPr>
        <p:spPr>
          <a:xfrm>
            <a:off x="7010400" y="6356350"/>
            <a:ext cx="2133600" cy="365125"/>
          </a:xfrm>
        </p:spPr>
        <p:txBody>
          <a:bodyPr/>
          <a:lstStyle/>
          <a:p>
            <a:fld id="{903B8EED-60FF-4798-B00A-5F8F0039E366}" type="slidenum">
              <a:rPr lang="en-CA" smtClean="0">
                <a:solidFill>
                  <a:schemeClr val="bg1"/>
                </a:solidFill>
              </a:rPr>
              <a:pPr/>
              <a:t>23</a:t>
            </a:fld>
            <a:endParaRPr lang="en-CA"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rcRect l="2116" t="4167" r="-2116" b="13559"/>
          <a:stretch>
            <a:fillRect/>
          </a:stretch>
        </p:blipFill>
        <p:spPr bwMode="auto">
          <a:xfrm>
            <a:off x="1473200" y="928688"/>
            <a:ext cx="6313488" cy="519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ounded Rectangle 17"/>
          <p:cNvSpPr txBox="1">
            <a:spLocks/>
          </p:cNvSpPr>
          <p:nvPr/>
        </p:nvSpPr>
        <p:spPr>
          <a:xfrm>
            <a:off x="458788" y="2349500"/>
            <a:ext cx="8229600" cy="2768600"/>
          </a:xfrm>
          <a:prstGeom prst="roundRect">
            <a:avLst/>
          </a:prstGeom>
          <a:noFill/>
          <a:ln w="25400" cap="flat" cmpd="sng" algn="ctr">
            <a:noFill/>
            <a:prstDash val="soli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marL="342900" indent="-342900" algn="l" defTabSz="914400" rtl="0" eaLnBrk="1" latinLnBrk="0" hangingPunct="1">
              <a:spcBef>
                <a:spcPct val="20000"/>
              </a:spcBef>
              <a:buClr>
                <a:srgbClr val="002060"/>
              </a:buClr>
              <a:buFont typeface="Arial" pitchFamily="34" charset="0"/>
              <a:buChar char="•"/>
              <a:defRPr lang="en-US" sz="3200" kern="1200" dirty="0" smtClean="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dirty="0" smtClean="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dirty="0" smtClean="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dirty="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lvl="0" indent="0" algn="ctr">
              <a:lnSpc>
                <a:spcPct val="80000"/>
              </a:lnSpc>
              <a:buClr>
                <a:srgbClr val="0092FF"/>
              </a:buClr>
              <a:buNone/>
              <a:defRPr/>
            </a:pPr>
            <a:r>
              <a:rPr lang="es-MX" sz="4000" b="1" cap="small" dirty="0" smtClean="0">
                <a:solidFill>
                  <a:srgbClr val="8064A2">
                    <a:lumMod val="75000"/>
                  </a:srgbClr>
                </a:solidFill>
              </a:rPr>
              <a:t>¿Qué tan frecuentemente da seguimiento a los pacientes que presentan lumbalgia aguda?</a:t>
            </a:r>
            <a:endParaRPr lang="es-MX" sz="4000" b="1" cap="small" dirty="0">
              <a:solidFill>
                <a:srgbClr val="8064A2">
                  <a:lumMod val="75000"/>
                </a:srgbClr>
              </a:solidFill>
            </a:endParaRPr>
          </a:p>
        </p:txBody>
      </p:sp>
      <p:sp>
        <p:nvSpPr>
          <p:cNvPr id="10" name="Slide Number Placeholder 2"/>
          <p:cNvSpPr txBox="1">
            <a:spLocks/>
          </p:cNvSpPr>
          <p:nvPr/>
        </p:nvSpPr>
        <p:spPr bwMode="auto">
          <a:xfrm>
            <a:off x="6759575" y="6448425"/>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es-MX"/>
            </a:defPPr>
            <a:lvl1pPr marL="0" algn="r" defTabSz="914400" rtl="0" eaLnBrk="1" latinLnBrk="0" hangingPunct="1">
              <a:defRPr lang="en-CA"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smtClean="0"/>
              <a:t/>
            </a:r>
            <a:br>
              <a:rPr lang="en-CA" dirty="0" smtClean="0"/>
            </a:br>
            <a:fld id="{0818CAAA-595C-40BF-BDA9-176ED7A49E95}" type="slidenum">
              <a:rPr lang="en-CA" smtClean="0"/>
              <a:pPr>
                <a:defRPr/>
              </a:pPr>
              <a:t>23</a:t>
            </a:fld>
            <a:endParaRPr lang="en-CA" dirty="0"/>
          </a:p>
        </p:txBody>
      </p:sp>
    </p:spTree>
    <p:extLst>
      <p:ext uri="{BB962C8B-B14F-4D97-AF65-F5344CB8AC3E}">
        <p14:creationId xmlns="" xmlns:p14="http://schemas.microsoft.com/office/powerpoint/2010/main" val="205965273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idx="4294967295"/>
          </p:nvPr>
        </p:nvSpPr>
        <p:spPr/>
        <p:txBody>
          <a:bodyPr>
            <a:normAutofit fontScale="90000"/>
          </a:bodyPr>
          <a:lstStyle/>
          <a:p>
            <a:r>
              <a:rPr lang="es-MX" noProof="0" dirty="0" smtClean="0"/>
              <a:t>Recomendaciones para el Seguimiento de Pacientes con Lumbalgia </a:t>
            </a:r>
            <a:r>
              <a:rPr lang="es-MX" dirty="0" smtClean="0"/>
              <a:t>A</a:t>
            </a:r>
            <a:r>
              <a:rPr lang="es-MX" noProof="0" dirty="0" smtClean="0"/>
              <a:t>guda </a:t>
            </a:r>
            <a:endParaRPr lang="es-MX" noProof="0" dirty="0"/>
          </a:p>
        </p:txBody>
      </p:sp>
      <p:graphicFrame>
        <p:nvGraphicFramePr>
          <p:cNvPr id="5" name="4 Tabla"/>
          <p:cNvGraphicFramePr>
            <a:graphicFrameLocks noGrp="1"/>
          </p:cNvGraphicFramePr>
          <p:nvPr>
            <p:extLst>
              <p:ext uri="{D42A27DB-BD31-4B8C-83A1-F6EECF244321}">
                <p14:modId xmlns="" xmlns:p14="http://schemas.microsoft.com/office/powerpoint/2010/main" val="3158334495"/>
              </p:ext>
            </p:extLst>
          </p:nvPr>
        </p:nvGraphicFramePr>
        <p:xfrm>
          <a:off x="131428" y="1461099"/>
          <a:ext cx="9012571" cy="4175773"/>
        </p:xfrm>
        <a:graphic>
          <a:graphicData uri="http://schemas.openxmlformats.org/drawingml/2006/table">
            <a:tbl>
              <a:tblPr/>
              <a:tblGrid>
                <a:gridCol w="4329789"/>
                <a:gridCol w="4682782"/>
              </a:tblGrid>
              <a:tr h="45720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noProof="0" dirty="0" smtClean="0">
                          <a:ln>
                            <a:noFill/>
                          </a:ln>
                          <a:solidFill>
                            <a:schemeClr val="tx1"/>
                          </a:solidFill>
                          <a:effectLst/>
                          <a:latin typeface="+mn-lt"/>
                          <a:ea typeface="ＭＳ Ｐゴシック" pitchFamily="34" charset="-128"/>
                        </a:rPr>
                        <a:t>Población de Pacientes</a:t>
                      </a:r>
                    </a:p>
                  </a:txBody>
                  <a:tcPr marT="45721" marB="45721"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noProof="0" dirty="0" smtClean="0">
                          <a:ln>
                            <a:noFill/>
                          </a:ln>
                          <a:solidFill>
                            <a:schemeClr val="tx1"/>
                          </a:solidFill>
                          <a:effectLst/>
                          <a:latin typeface="+mn-lt"/>
                          <a:ea typeface="ＭＳ Ｐゴシック" pitchFamily="34" charset="-128"/>
                        </a:rPr>
                        <a:t>Frecuencia del seguimiento</a:t>
                      </a:r>
                    </a:p>
                  </a:txBody>
                  <a:tcPr marT="45721" marB="45721"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0773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MX" sz="1500" b="0" i="0" u="none" strike="noStrike" cap="none" normalizeH="0" baseline="0" noProof="0" dirty="0" smtClean="0">
                          <a:ln>
                            <a:noFill/>
                          </a:ln>
                          <a:solidFill>
                            <a:schemeClr val="bg2"/>
                          </a:solidFill>
                          <a:effectLst/>
                          <a:latin typeface="+mn-lt"/>
                          <a:ea typeface="ＭＳ Ｐゴシック" pitchFamily="34" charset="-128"/>
                        </a:rPr>
                        <a:t>Todos</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es-MX" sz="1500" b="0" i="0" u="none" strike="noStrike" cap="none" normalizeH="0" baseline="0" noProof="0" dirty="0" smtClean="0">
                          <a:ln>
                            <a:noFill/>
                          </a:ln>
                          <a:solidFill>
                            <a:schemeClr val="bg2"/>
                          </a:solidFill>
                          <a:effectLst/>
                          <a:latin typeface="+mn-lt"/>
                          <a:ea typeface="ＭＳ Ｐゴシック" pitchFamily="34" charset="-128"/>
                        </a:rPr>
                        <a:t>2 semanas después de la visita inicial</a:t>
                      </a:r>
                    </a:p>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es-MX" sz="1500" b="0" i="0" u="none" strike="noStrike" cap="none" normalizeH="0" baseline="0" noProof="0" dirty="0" smtClean="0">
                          <a:ln>
                            <a:noFill/>
                          </a:ln>
                          <a:solidFill>
                            <a:schemeClr val="bg2"/>
                          </a:solidFill>
                          <a:effectLst/>
                          <a:latin typeface="+mn-lt"/>
                          <a:ea typeface="ＭＳ Ｐゴシック" pitchFamily="34" charset="-128"/>
                        </a:rPr>
                        <a:t>Opciones de seguimiento: teléfono, e-mail o consulta</a:t>
                      </a:r>
                    </a:p>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es-MX" sz="1500" b="0" i="0" u="none" strike="noStrike" cap="none" normalizeH="0" baseline="0" noProof="0" dirty="0" smtClean="0">
                          <a:ln>
                            <a:noFill/>
                          </a:ln>
                          <a:solidFill>
                            <a:schemeClr val="bg2"/>
                          </a:solidFill>
                          <a:effectLst/>
                          <a:latin typeface="+mn-lt"/>
                          <a:ea typeface="ＭＳ Ｐゴシック" pitchFamily="34" charset="-128"/>
                        </a:rPr>
                        <a:t>El seguimiento adicional está indicado</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42525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MX" sz="1500" b="0" i="0" u="none" strike="noStrike" cap="none" normalizeH="0" baseline="0" noProof="0" dirty="0" smtClean="0">
                          <a:ln>
                            <a:noFill/>
                          </a:ln>
                          <a:solidFill>
                            <a:schemeClr val="bg2"/>
                          </a:solidFill>
                          <a:effectLst/>
                          <a:latin typeface="+mn-lt"/>
                          <a:ea typeface="ＭＳ Ｐゴシック" pitchFamily="34" charset="-128"/>
                        </a:rPr>
                        <a:t>Pacientes considerados en alto riesgo de dolor crónico*</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es-MX" sz="1500" b="0" i="0" u="none" strike="noStrike" kern="1200" cap="none" normalizeH="0" baseline="0" noProof="0" dirty="0" smtClean="0">
                          <a:ln>
                            <a:noFill/>
                          </a:ln>
                          <a:solidFill>
                            <a:schemeClr val="bg2"/>
                          </a:solidFill>
                          <a:effectLst/>
                          <a:latin typeface="+mn-lt"/>
                          <a:ea typeface="ＭＳ Ｐゴシック" pitchFamily="34" charset="-128"/>
                          <a:cs typeface="+mn-cs"/>
                        </a:rPr>
                        <a:t>Visitas más tempranas o más frecuentes pueden ser apropiadas</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13303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MX" sz="1500" b="0" i="0" u="none" strike="noStrike" cap="none" normalizeH="0" baseline="0" noProof="0" dirty="0" smtClean="0">
                          <a:ln>
                            <a:noFill/>
                          </a:ln>
                          <a:solidFill>
                            <a:schemeClr val="bg2"/>
                          </a:solidFill>
                          <a:effectLst/>
                          <a:latin typeface="+mn-lt"/>
                          <a:ea typeface="ＭＳ Ｐゴシック" pitchFamily="34" charset="-128"/>
                        </a:rPr>
                        <a:t>Pacientes de mayor edad o pacientes con:</a:t>
                      </a:r>
                    </a:p>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es-MX" sz="1500" b="0" i="0" u="none" strike="noStrike" kern="1200" cap="none" normalizeH="0" baseline="0" noProof="0" dirty="0" smtClean="0">
                          <a:ln>
                            <a:noFill/>
                          </a:ln>
                          <a:solidFill>
                            <a:schemeClr val="bg2"/>
                          </a:solidFill>
                          <a:effectLst/>
                          <a:latin typeface="+mn-lt"/>
                          <a:ea typeface="ＭＳ Ｐゴシック" pitchFamily="34" charset="-128"/>
                          <a:cs typeface="+mn-cs"/>
                        </a:rPr>
                        <a:t>Progresión de síntomas o ausencia de mejora importante</a:t>
                      </a:r>
                    </a:p>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es-MX" sz="1500" b="0" i="0" u="none" strike="noStrike" kern="1200" cap="none" normalizeH="0" baseline="0" noProof="0" dirty="0" smtClean="0">
                          <a:ln>
                            <a:noFill/>
                          </a:ln>
                          <a:solidFill>
                            <a:schemeClr val="bg2"/>
                          </a:solidFill>
                          <a:effectLst/>
                          <a:latin typeface="+mn-lt"/>
                          <a:ea typeface="ＭＳ Ｐゴシック" pitchFamily="34" charset="-128"/>
                          <a:cs typeface="+mn-cs"/>
                        </a:rPr>
                        <a:t>Dolor severo o déficit funcional </a:t>
                      </a:r>
                    </a:p>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es-MX" sz="1500" b="0" i="0" u="none" strike="noStrike" kern="1200" cap="none" normalizeH="0" baseline="0" noProof="0" dirty="0" smtClean="0">
                          <a:ln>
                            <a:noFill/>
                          </a:ln>
                          <a:solidFill>
                            <a:schemeClr val="bg2"/>
                          </a:solidFill>
                          <a:effectLst/>
                          <a:latin typeface="+mn-lt"/>
                          <a:ea typeface="ＭＳ Ｐゴシック" pitchFamily="34" charset="-128"/>
                          <a:cs typeface="+mn-cs"/>
                        </a:rPr>
                        <a:t>Signos de enfermedad de la raíz nerviosa o </a:t>
                      </a:r>
                      <a:br>
                        <a:rPr kumimoji="0" lang="es-MX" sz="1500" b="0" i="0" u="none" strike="noStrike" kern="1200" cap="none" normalizeH="0" baseline="0" noProof="0" dirty="0" smtClean="0">
                          <a:ln>
                            <a:noFill/>
                          </a:ln>
                          <a:solidFill>
                            <a:schemeClr val="bg2"/>
                          </a:solidFill>
                          <a:effectLst/>
                          <a:latin typeface="+mn-lt"/>
                          <a:ea typeface="ＭＳ Ｐゴシック" pitchFamily="34" charset="-128"/>
                          <a:cs typeface="+mn-cs"/>
                        </a:rPr>
                      </a:br>
                      <a:r>
                        <a:rPr kumimoji="0" lang="es-MX" sz="1500" b="0" i="0" u="none" strike="noStrike" kern="1200" cap="none" normalizeH="0" baseline="0" noProof="0" dirty="0" smtClean="0">
                          <a:ln>
                            <a:noFill/>
                          </a:ln>
                          <a:solidFill>
                            <a:schemeClr val="bg2"/>
                          </a:solidFill>
                          <a:effectLst/>
                          <a:latin typeface="+mn-lt"/>
                          <a:ea typeface="ＭＳ Ｐゴシック" pitchFamily="34" charset="-128"/>
                          <a:cs typeface="+mn-cs"/>
                        </a:rPr>
                        <a:t>estenosis espinal lumbar </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es-MX" sz="1500" b="0" i="0" u="none" strike="noStrike" kern="1200" cap="none" normalizeH="0" baseline="0" noProof="0" dirty="0" smtClean="0">
                          <a:ln>
                            <a:noFill/>
                          </a:ln>
                          <a:solidFill>
                            <a:schemeClr val="bg2"/>
                          </a:solidFill>
                          <a:effectLst/>
                          <a:latin typeface="+mn-lt"/>
                          <a:ea typeface="ＭＳ Ｐゴシック" pitchFamily="34" charset="-128"/>
                          <a:cs typeface="+mn-cs"/>
                        </a:rPr>
                        <a:t>Re-evaluación más temprana o más frecuente pueden ser apropiadas</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0538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MX" sz="1500" b="0" i="0" u="none" strike="noStrike" cap="none" normalizeH="0" baseline="0" noProof="0" dirty="0" smtClean="0">
                          <a:ln>
                            <a:noFill/>
                          </a:ln>
                          <a:solidFill>
                            <a:schemeClr val="bg2"/>
                          </a:solidFill>
                          <a:effectLst/>
                          <a:latin typeface="+mn-lt"/>
                          <a:ea typeface="ＭＳ Ｐゴシック" pitchFamily="34" charset="-128"/>
                        </a:rPr>
                        <a:t>Pacientes referidos para manipulación espinal, acupuntura o masaje</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es-MX" sz="1500" b="0" i="0" u="none" strike="noStrike" kern="1200" cap="none" normalizeH="0" baseline="0" noProof="0" dirty="0" smtClean="0">
                          <a:ln>
                            <a:noFill/>
                          </a:ln>
                          <a:solidFill>
                            <a:schemeClr val="bg2"/>
                          </a:solidFill>
                          <a:effectLst/>
                          <a:latin typeface="+mn-lt"/>
                          <a:ea typeface="ＭＳ Ｐゴシック" pitchFamily="34" charset="-128"/>
                          <a:cs typeface="+mn-cs"/>
                        </a:rPr>
                        <a:t>Después de 4 consultas, refiera al paciente con un especialista para determinar si la funcionalidad ha mejorado</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6"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24</a:t>
            </a:fld>
            <a:endParaRPr lang="en-CA" dirty="0">
              <a:solidFill>
                <a:prstClr val="black"/>
              </a:solidFill>
            </a:endParaRPr>
          </a:p>
        </p:txBody>
      </p:sp>
      <p:sp>
        <p:nvSpPr>
          <p:cNvPr id="7" name="Rectangle 5"/>
          <p:cNvSpPr>
            <a:spLocks noChangeArrowheads="1"/>
          </p:cNvSpPr>
          <p:nvPr/>
        </p:nvSpPr>
        <p:spPr bwMode="auto">
          <a:xfrm>
            <a:off x="0" y="5902354"/>
            <a:ext cx="8066286" cy="955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nSpc>
                <a:spcPct val="90000"/>
              </a:lnSpc>
            </a:pPr>
            <a:r>
              <a:rPr lang="en-CA" sz="1200" b="1" dirty="0" smtClean="0">
                <a:solidFill>
                  <a:srgbClr val="002060"/>
                </a:solidFill>
              </a:rPr>
              <a:t>*</a:t>
            </a:r>
            <a:r>
              <a:rPr lang="es-MX" sz="1200" b="1" dirty="0" smtClean="0">
                <a:solidFill>
                  <a:srgbClr val="002060"/>
                </a:solidFill>
              </a:rPr>
              <a:t>Vea las señales de alerta; podría también considerar a las poblaciones en riesgo si el dolor persiste en presencia de tratamiento adecuado: niños y adolescentes,  mujeres &lt;30 años, hombres &gt;60 años, pacientes con comorbilidades específicas (ej:  diabetes) y pacientes inmunocomprometidos o inmunodeprimidos</a:t>
            </a:r>
          </a:p>
          <a:p>
            <a:pPr marL="0" lvl="4">
              <a:lnSpc>
                <a:spcPct val="90000"/>
              </a:lnSpc>
            </a:pPr>
            <a:r>
              <a:rPr lang="en-US" sz="1100" dirty="0" smtClean="0">
                <a:solidFill>
                  <a:srgbClr val="002060"/>
                </a:solidFill>
              </a:rPr>
              <a:t>Ochoa G. In: Díaz Barriga JS, Gamarra AI (eds</a:t>
            </a:r>
            <a:r>
              <a:rPr lang="en-US" sz="1100" dirty="0">
                <a:solidFill>
                  <a:srgbClr val="002060"/>
                </a:solidFill>
              </a:rPr>
              <a:t>). </a:t>
            </a:r>
            <a:r>
              <a:rPr lang="en-US" sz="1100" i="1" dirty="0" smtClean="0">
                <a:solidFill>
                  <a:srgbClr val="002060"/>
                </a:solidFill>
              </a:rPr>
              <a:t>Libro Dolor Musculoesquel</a:t>
            </a:r>
            <a:r>
              <a:rPr lang="en-CA" sz="1100" i="1" dirty="0" smtClean="0">
                <a:solidFill>
                  <a:srgbClr val="002060"/>
                </a:solidFill>
              </a:rPr>
              <a:t>é</a:t>
            </a:r>
            <a:r>
              <a:rPr lang="en-US" sz="1100" i="1" dirty="0" smtClean="0">
                <a:solidFill>
                  <a:srgbClr val="002060"/>
                </a:solidFill>
              </a:rPr>
              <a:t>tico</a:t>
            </a:r>
            <a:r>
              <a:rPr lang="en-US" sz="1100" dirty="0" smtClean="0">
                <a:solidFill>
                  <a:srgbClr val="002060"/>
                </a:solidFill>
              </a:rPr>
              <a:t>. </a:t>
            </a:r>
            <a:r>
              <a:rPr lang="es-ES" sz="1100" dirty="0" smtClean="0">
                <a:solidFill>
                  <a:srgbClr val="002060"/>
                </a:solidFill>
              </a:rPr>
              <a:t>Asociacion Colombiana para el Estudio del Dolor, ACED</a:t>
            </a:r>
            <a:r>
              <a:rPr lang="en-US" sz="1100" dirty="0" smtClean="0">
                <a:solidFill>
                  <a:srgbClr val="002060"/>
                </a:solidFill>
              </a:rPr>
              <a:t>; Bogotá, Colombia: 2010; Savigny P </a:t>
            </a:r>
            <a:r>
              <a:rPr lang="en-US" sz="1100" i="1" dirty="0" smtClean="0">
                <a:solidFill>
                  <a:srgbClr val="002060"/>
                </a:solidFill>
              </a:rPr>
              <a:t>et al. </a:t>
            </a:r>
            <a:r>
              <a:rPr lang="en-CA" sz="1100" i="1" dirty="0" smtClean="0">
                <a:solidFill>
                  <a:srgbClr val="002060"/>
                </a:solidFill>
              </a:rPr>
              <a:t>lumbalgia: Early Manejo de  Persistent Non-specific lumbalgia. </a:t>
            </a:r>
            <a:r>
              <a:rPr lang="en-CA" sz="1100" dirty="0" smtClean="0">
                <a:solidFill>
                  <a:srgbClr val="002060"/>
                </a:solidFill>
              </a:rPr>
              <a:t>National Collaborating Centre for atención primaria and Royal College of General Practitioners; London, UK: 2009.</a:t>
            </a:r>
            <a:endParaRPr lang="en-US" sz="1100" dirty="0">
              <a:solidFill>
                <a:srgbClr val="002060"/>
              </a:solidFill>
            </a:endParaRPr>
          </a:p>
        </p:txBody>
      </p:sp>
    </p:spTree>
    <p:extLst>
      <p:ext uri="{BB962C8B-B14F-4D97-AF65-F5344CB8AC3E}">
        <p14:creationId xmlns="" xmlns:p14="http://schemas.microsoft.com/office/powerpoint/2010/main" val="1280637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1143000"/>
          </a:xfrm>
        </p:spPr>
        <p:txBody>
          <a:bodyPr>
            <a:normAutofit fontScale="90000"/>
          </a:bodyPr>
          <a:lstStyle/>
          <a:p>
            <a:r>
              <a:rPr lang="es-MX" noProof="0" dirty="0" smtClean="0"/>
              <a:t>Seguimiento de Pacientes con </a:t>
            </a:r>
            <a:br>
              <a:rPr lang="es-MX" noProof="0" dirty="0" smtClean="0"/>
            </a:br>
            <a:r>
              <a:rPr lang="es-MX" noProof="0" dirty="0" smtClean="0"/>
              <a:t>Lumbalgia </a:t>
            </a:r>
            <a:r>
              <a:rPr lang="es-MX" dirty="0" smtClean="0"/>
              <a:t>A</a:t>
            </a:r>
            <a:r>
              <a:rPr lang="es-MX" noProof="0" dirty="0" smtClean="0"/>
              <a:t>guda</a:t>
            </a:r>
            <a:endParaRPr lang="es-MX" noProof="0" dirty="0"/>
          </a:p>
        </p:txBody>
      </p:sp>
      <p:sp>
        <p:nvSpPr>
          <p:cNvPr id="20" name="Freeform 19"/>
          <p:cNvSpPr/>
          <p:nvPr/>
        </p:nvSpPr>
        <p:spPr>
          <a:xfrm>
            <a:off x="2883033" y="1600201"/>
            <a:ext cx="5040000" cy="360000"/>
          </a:xfrm>
          <a:custGeom>
            <a:avLst/>
            <a:gdLst>
              <a:gd name="connsiteX0" fmla="*/ 0 w 3628571"/>
              <a:gd name="connsiteY0" fmla="*/ 0 h 746841"/>
              <a:gd name="connsiteX1" fmla="*/ 3628571 w 3628571"/>
              <a:gd name="connsiteY1" fmla="*/ 0 h 746841"/>
              <a:gd name="connsiteX2" fmla="*/ 3628571 w 3628571"/>
              <a:gd name="connsiteY2" fmla="*/ 746841 h 746841"/>
              <a:gd name="connsiteX3" fmla="*/ 0 w 3628571"/>
              <a:gd name="connsiteY3" fmla="*/ 746841 h 746841"/>
              <a:gd name="connsiteX4" fmla="*/ 0 w 3628571"/>
              <a:gd name="connsiteY4" fmla="*/ 0 h 746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8571" h="746841">
                <a:moveTo>
                  <a:pt x="0" y="0"/>
                </a:moveTo>
                <a:lnTo>
                  <a:pt x="3628571" y="0"/>
                </a:lnTo>
                <a:lnTo>
                  <a:pt x="3628571" y="746841"/>
                </a:lnTo>
                <a:lnTo>
                  <a:pt x="0" y="74684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dirty="0" smtClean="0">
                <a:solidFill>
                  <a:prstClr val="white"/>
                </a:solidFill>
              </a:rPr>
              <a:t>Revisar y evaluar la mejora dentro de 2 semanas</a:t>
            </a:r>
            <a:endParaRPr lang="es-MX" sz="1600" dirty="0">
              <a:solidFill>
                <a:prstClr val="white"/>
              </a:solidFill>
            </a:endParaRPr>
          </a:p>
        </p:txBody>
      </p:sp>
      <p:sp>
        <p:nvSpPr>
          <p:cNvPr id="21" name="Freeform 20"/>
          <p:cNvSpPr/>
          <p:nvPr/>
        </p:nvSpPr>
        <p:spPr>
          <a:xfrm>
            <a:off x="1331640" y="2132856"/>
            <a:ext cx="2834903" cy="360000"/>
          </a:xfrm>
          <a:custGeom>
            <a:avLst/>
            <a:gdLst>
              <a:gd name="connsiteX0" fmla="*/ 0 w 1562784"/>
              <a:gd name="connsiteY0" fmla="*/ 0 h 558243"/>
              <a:gd name="connsiteX1" fmla="*/ 1562784 w 1562784"/>
              <a:gd name="connsiteY1" fmla="*/ 0 h 558243"/>
              <a:gd name="connsiteX2" fmla="*/ 1562784 w 1562784"/>
              <a:gd name="connsiteY2" fmla="*/ 558243 h 558243"/>
              <a:gd name="connsiteX3" fmla="*/ 0 w 1562784"/>
              <a:gd name="connsiteY3" fmla="*/ 558243 h 558243"/>
              <a:gd name="connsiteX4" fmla="*/ 0 w 1562784"/>
              <a:gd name="connsiteY4" fmla="*/ 0 h 55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784" h="558243">
                <a:moveTo>
                  <a:pt x="0" y="0"/>
                </a:moveTo>
                <a:lnTo>
                  <a:pt x="1562784" y="0"/>
                </a:lnTo>
                <a:lnTo>
                  <a:pt x="1562784" y="558243"/>
                </a:lnTo>
                <a:lnTo>
                  <a:pt x="0" y="55824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dirty="0" smtClean="0">
                <a:solidFill>
                  <a:prstClr val="white"/>
                </a:solidFill>
              </a:rPr>
              <a:t>Sin mejora y sin deterioro</a:t>
            </a:r>
            <a:endParaRPr lang="es-MX" sz="1600" dirty="0">
              <a:solidFill>
                <a:prstClr val="white"/>
              </a:solidFill>
            </a:endParaRPr>
          </a:p>
        </p:txBody>
      </p:sp>
      <p:sp>
        <p:nvSpPr>
          <p:cNvPr id="22" name="Freeform 21"/>
          <p:cNvSpPr/>
          <p:nvPr/>
        </p:nvSpPr>
        <p:spPr>
          <a:xfrm>
            <a:off x="609409" y="2834828"/>
            <a:ext cx="2466000" cy="720000"/>
          </a:xfrm>
          <a:custGeom>
            <a:avLst/>
            <a:gdLst>
              <a:gd name="connsiteX0" fmla="*/ 0 w 2415489"/>
              <a:gd name="connsiteY0" fmla="*/ 0 h 780113"/>
              <a:gd name="connsiteX1" fmla="*/ 2415489 w 2415489"/>
              <a:gd name="connsiteY1" fmla="*/ 0 h 780113"/>
              <a:gd name="connsiteX2" fmla="*/ 2415489 w 2415489"/>
              <a:gd name="connsiteY2" fmla="*/ 780113 h 780113"/>
              <a:gd name="connsiteX3" fmla="*/ 0 w 2415489"/>
              <a:gd name="connsiteY3" fmla="*/ 780113 h 780113"/>
              <a:gd name="connsiteX4" fmla="*/ 0 w 2415489"/>
              <a:gd name="connsiteY4" fmla="*/ 0 h 78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5489" h="780113">
                <a:moveTo>
                  <a:pt x="0" y="0"/>
                </a:moveTo>
                <a:lnTo>
                  <a:pt x="2415489" y="0"/>
                </a:lnTo>
                <a:lnTo>
                  <a:pt x="2415489" y="780113"/>
                </a:lnTo>
                <a:lnTo>
                  <a:pt x="0" y="78011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dirty="0" smtClean="0">
                <a:solidFill>
                  <a:prstClr val="white"/>
                </a:solidFill>
              </a:rPr>
              <a:t>Evaluar el riesgo de discapacidad persistente</a:t>
            </a:r>
            <a:endParaRPr lang="es-MX" sz="1600" dirty="0">
              <a:solidFill>
                <a:prstClr val="white"/>
              </a:solidFill>
            </a:endParaRPr>
          </a:p>
        </p:txBody>
      </p:sp>
      <p:sp>
        <p:nvSpPr>
          <p:cNvPr id="23" name="Freeform 22"/>
          <p:cNvSpPr/>
          <p:nvPr/>
        </p:nvSpPr>
        <p:spPr>
          <a:xfrm>
            <a:off x="609409" y="4077072"/>
            <a:ext cx="2466000" cy="360000"/>
          </a:xfrm>
          <a:custGeom>
            <a:avLst/>
            <a:gdLst>
              <a:gd name="connsiteX0" fmla="*/ 0 w 1561258"/>
              <a:gd name="connsiteY0" fmla="*/ 0 h 279121"/>
              <a:gd name="connsiteX1" fmla="*/ 1561258 w 1561258"/>
              <a:gd name="connsiteY1" fmla="*/ 0 h 279121"/>
              <a:gd name="connsiteX2" fmla="*/ 1561258 w 1561258"/>
              <a:gd name="connsiteY2" fmla="*/ 279121 h 279121"/>
              <a:gd name="connsiteX3" fmla="*/ 0 w 1561258"/>
              <a:gd name="connsiteY3" fmla="*/ 279121 h 279121"/>
              <a:gd name="connsiteX4" fmla="*/ 0 w 1561258"/>
              <a:gd name="connsiteY4" fmla="*/ 0 h 279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1">
                <a:moveTo>
                  <a:pt x="0" y="0"/>
                </a:moveTo>
                <a:lnTo>
                  <a:pt x="1561258" y="0"/>
                </a:lnTo>
                <a:lnTo>
                  <a:pt x="1561258" y="279121"/>
                </a:lnTo>
                <a:lnTo>
                  <a:pt x="0" y="27912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b="1" dirty="0" smtClean="0">
                <a:solidFill>
                  <a:prstClr val="white"/>
                </a:solidFill>
              </a:rPr>
              <a:t>Bajo riesgo</a:t>
            </a:r>
            <a:endParaRPr lang="es-MX" sz="1600" b="1" dirty="0">
              <a:solidFill>
                <a:prstClr val="white"/>
              </a:solidFill>
            </a:endParaRPr>
          </a:p>
        </p:txBody>
      </p:sp>
      <p:sp>
        <p:nvSpPr>
          <p:cNvPr id="24" name="Freeform 23"/>
          <p:cNvSpPr/>
          <p:nvPr/>
        </p:nvSpPr>
        <p:spPr>
          <a:xfrm>
            <a:off x="3382461" y="4077072"/>
            <a:ext cx="2466000" cy="360000"/>
          </a:xfrm>
          <a:custGeom>
            <a:avLst/>
            <a:gdLst>
              <a:gd name="connsiteX0" fmla="*/ 0 w 1561258"/>
              <a:gd name="connsiteY0" fmla="*/ 0 h 279120"/>
              <a:gd name="connsiteX1" fmla="*/ 1561258 w 1561258"/>
              <a:gd name="connsiteY1" fmla="*/ 0 h 279120"/>
              <a:gd name="connsiteX2" fmla="*/ 1561258 w 1561258"/>
              <a:gd name="connsiteY2" fmla="*/ 279120 h 279120"/>
              <a:gd name="connsiteX3" fmla="*/ 0 w 1561258"/>
              <a:gd name="connsiteY3" fmla="*/ 279120 h 279120"/>
              <a:gd name="connsiteX4" fmla="*/ 0 w 1561258"/>
              <a:gd name="connsiteY4" fmla="*/ 0 h 2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0">
                <a:moveTo>
                  <a:pt x="0" y="0"/>
                </a:moveTo>
                <a:lnTo>
                  <a:pt x="1561258" y="0"/>
                </a:lnTo>
                <a:lnTo>
                  <a:pt x="1561258" y="279120"/>
                </a:lnTo>
                <a:lnTo>
                  <a:pt x="0" y="279120"/>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b="1" dirty="0" smtClean="0">
                <a:solidFill>
                  <a:srgbClr val="002060"/>
                </a:solidFill>
              </a:rPr>
              <a:t>Riesgo intermedio</a:t>
            </a:r>
            <a:endParaRPr lang="es-MX" sz="1600" b="1" dirty="0">
              <a:solidFill>
                <a:srgbClr val="002060"/>
              </a:solidFill>
            </a:endParaRPr>
          </a:p>
        </p:txBody>
      </p:sp>
      <p:sp>
        <p:nvSpPr>
          <p:cNvPr id="25" name="Freeform 24"/>
          <p:cNvSpPr/>
          <p:nvPr/>
        </p:nvSpPr>
        <p:spPr>
          <a:xfrm>
            <a:off x="3347864" y="4696246"/>
            <a:ext cx="2466000" cy="360000"/>
          </a:xfrm>
          <a:custGeom>
            <a:avLst/>
            <a:gdLst>
              <a:gd name="connsiteX0" fmla="*/ 0 w 1561258"/>
              <a:gd name="connsiteY0" fmla="*/ 0 h 279120"/>
              <a:gd name="connsiteX1" fmla="*/ 1561258 w 1561258"/>
              <a:gd name="connsiteY1" fmla="*/ 0 h 279120"/>
              <a:gd name="connsiteX2" fmla="*/ 1561258 w 1561258"/>
              <a:gd name="connsiteY2" fmla="*/ 279120 h 279120"/>
              <a:gd name="connsiteX3" fmla="*/ 0 w 1561258"/>
              <a:gd name="connsiteY3" fmla="*/ 279120 h 279120"/>
              <a:gd name="connsiteX4" fmla="*/ 0 w 1561258"/>
              <a:gd name="connsiteY4" fmla="*/ 0 h 2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0">
                <a:moveTo>
                  <a:pt x="0" y="0"/>
                </a:moveTo>
                <a:lnTo>
                  <a:pt x="1561258" y="0"/>
                </a:lnTo>
                <a:lnTo>
                  <a:pt x="1561258" y="279120"/>
                </a:lnTo>
                <a:lnTo>
                  <a:pt x="0" y="279120"/>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dirty="0" smtClean="0">
                <a:solidFill>
                  <a:srgbClr val="002060"/>
                </a:solidFill>
              </a:rPr>
              <a:t>Refiera a fisioterapeuta</a:t>
            </a:r>
            <a:endParaRPr lang="es-MX" sz="1600" dirty="0">
              <a:solidFill>
                <a:srgbClr val="002060"/>
              </a:solidFill>
            </a:endParaRPr>
          </a:p>
        </p:txBody>
      </p:sp>
      <p:sp>
        <p:nvSpPr>
          <p:cNvPr id="26" name="Freeform 25"/>
          <p:cNvSpPr/>
          <p:nvPr/>
        </p:nvSpPr>
        <p:spPr>
          <a:xfrm>
            <a:off x="3330136" y="5267017"/>
            <a:ext cx="2466000" cy="360000"/>
          </a:xfrm>
          <a:custGeom>
            <a:avLst/>
            <a:gdLst>
              <a:gd name="connsiteX0" fmla="*/ 0 w 1561258"/>
              <a:gd name="connsiteY0" fmla="*/ 0 h 279121"/>
              <a:gd name="connsiteX1" fmla="*/ 1561258 w 1561258"/>
              <a:gd name="connsiteY1" fmla="*/ 0 h 279121"/>
              <a:gd name="connsiteX2" fmla="*/ 1561258 w 1561258"/>
              <a:gd name="connsiteY2" fmla="*/ 279121 h 279121"/>
              <a:gd name="connsiteX3" fmla="*/ 0 w 1561258"/>
              <a:gd name="connsiteY3" fmla="*/ 279121 h 279121"/>
              <a:gd name="connsiteX4" fmla="*/ 0 w 1561258"/>
              <a:gd name="connsiteY4" fmla="*/ 0 h 279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1">
                <a:moveTo>
                  <a:pt x="0" y="0"/>
                </a:moveTo>
                <a:lnTo>
                  <a:pt x="1561258" y="0"/>
                </a:lnTo>
                <a:lnTo>
                  <a:pt x="1561258" y="279121"/>
                </a:lnTo>
                <a:lnTo>
                  <a:pt x="0" y="27912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spc="-100" dirty="0" smtClean="0">
                <a:solidFill>
                  <a:prstClr val="white"/>
                </a:solidFill>
              </a:rPr>
              <a:t>Revisar dentro de 12 semanas</a:t>
            </a:r>
            <a:endParaRPr lang="es-MX" sz="1600" spc="-100" dirty="0">
              <a:solidFill>
                <a:prstClr val="white"/>
              </a:solidFill>
            </a:endParaRPr>
          </a:p>
        </p:txBody>
      </p:sp>
      <p:sp>
        <p:nvSpPr>
          <p:cNvPr id="27" name="Freeform 26"/>
          <p:cNvSpPr/>
          <p:nvPr/>
        </p:nvSpPr>
        <p:spPr>
          <a:xfrm>
            <a:off x="457199" y="5847042"/>
            <a:ext cx="4042793" cy="360000"/>
          </a:xfrm>
          <a:custGeom>
            <a:avLst/>
            <a:gdLst>
              <a:gd name="connsiteX0" fmla="*/ 0 w 1561258"/>
              <a:gd name="connsiteY0" fmla="*/ 0 h 279120"/>
              <a:gd name="connsiteX1" fmla="*/ 1561258 w 1561258"/>
              <a:gd name="connsiteY1" fmla="*/ 0 h 279120"/>
              <a:gd name="connsiteX2" fmla="*/ 1561258 w 1561258"/>
              <a:gd name="connsiteY2" fmla="*/ 279120 h 279120"/>
              <a:gd name="connsiteX3" fmla="*/ 0 w 1561258"/>
              <a:gd name="connsiteY3" fmla="*/ 279120 h 279120"/>
              <a:gd name="connsiteX4" fmla="*/ 0 w 1561258"/>
              <a:gd name="connsiteY4" fmla="*/ 0 h 2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0">
                <a:moveTo>
                  <a:pt x="0" y="0"/>
                </a:moveTo>
                <a:lnTo>
                  <a:pt x="1561258" y="0"/>
                </a:lnTo>
                <a:lnTo>
                  <a:pt x="1561258" y="279120"/>
                </a:lnTo>
                <a:lnTo>
                  <a:pt x="0" y="27912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dirty="0" smtClean="0">
                <a:solidFill>
                  <a:prstClr val="white"/>
                </a:solidFill>
              </a:rPr>
              <a:t>Sin mejora: considere referir a un especialista</a:t>
            </a:r>
            <a:endParaRPr lang="es-MX" sz="1600" dirty="0">
              <a:solidFill>
                <a:prstClr val="white"/>
              </a:solidFill>
            </a:endParaRPr>
          </a:p>
        </p:txBody>
      </p:sp>
      <p:sp>
        <p:nvSpPr>
          <p:cNvPr id="28" name="Freeform 27"/>
          <p:cNvSpPr/>
          <p:nvPr/>
        </p:nvSpPr>
        <p:spPr>
          <a:xfrm>
            <a:off x="4749969" y="5847042"/>
            <a:ext cx="4172652" cy="360000"/>
          </a:xfrm>
          <a:custGeom>
            <a:avLst/>
            <a:gdLst>
              <a:gd name="connsiteX0" fmla="*/ 0 w 1561258"/>
              <a:gd name="connsiteY0" fmla="*/ 0 h 279120"/>
              <a:gd name="connsiteX1" fmla="*/ 1561258 w 1561258"/>
              <a:gd name="connsiteY1" fmla="*/ 0 h 279120"/>
              <a:gd name="connsiteX2" fmla="*/ 1561258 w 1561258"/>
              <a:gd name="connsiteY2" fmla="*/ 279120 h 279120"/>
              <a:gd name="connsiteX3" fmla="*/ 0 w 1561258"/>
              <a:gd name="connsiteY3" fmla="*/ 279120 h 279120"/>
              <a:gd name="connsiteX4" fmla="*/ 0 w 1561258"/>
              <a:gd name="connsiteY4" fmla="*/ 0 h 2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0">
                <a:moveTo>
                  <a:pt x="0" y="0"/>
                </a:moveTo>
                <a:lnTo>
                  <a:pt x="1561258" y="0"/>
                </a:lnTo>
                <a:lnTo>
                  <a:pt x="1561258" y="279120"/>
                </a:lnTo>
                <a:lnTo>
                  <a:pt x="0" y="27912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dirty="0" smtClean="0">
                <a:solidFill>
                  <a:prstClr val="white"/>
                </a:solidFill>
              </a:rPr>
              <a:t>Mejora: continúe el manejo de soporte</a:t>
            </a:r>
            <a:endParaRPr lang="es-MX" sz="1600" dirty="0">
              <a:solidFill>
                <a:prstClr val="white"/>
              </a:solidFill>
            </a:endParaRPr>
          </a:p>
        </p:txBody>
      </p:sp>
      <p:sp>
        <p:nvSpPr>
          <p:cNvPr id="29" name="Freeform 28"/>
          <p:cNvSpPr/>
          <p:nvPr/>
        </p:nvSpPr>
        <p:spPr>
          <a:xfrm>
            <a:off x="6456620" y="4077072"/>
            <a:ext cx="2466000" cy="360000"/>
          </a:xfrm>
          <a:custGeom>
            <a:avLst/>
            <a:gdLst>
              <a:gd name="connsiteX0" fmla="*/ 0 w 1561258"/>
              <a:gd name="connsiteY0" fmla="*/ 0 h 279120"/>
              <a:gd name="connsiteX1" fmla="*/ 1561258 w 1561258"/>
              <a:gd name="connsiteY1" fmla="*/ 0 h 279120"/>
              <a:gd name="connsiteX2" fmla="*/ 1561258 w 1561258"/>
              <a:gd name="connsiteY2" fmla="*/ 279120 h 279120"/>
              <a:gd name="connsiteX3" fmla="*/ 0 w 1561258"/>
              <a:gd name="connsiteY3" fmla="*/ 279120 h 279120"/>
              <a:gd name="connsiteX4" fmla="*/ 0 w 1561258"/>
              <a:gd name="connsiteY4" fmla="*/ 0 h 2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0">
                <a:moveTo>
                  <a:pt x="0" y="0"/>
                </a:moveTo>
                <a:lnTo>
                  <a:pt x="1561258" y="0"/>
                </a:lnTo>
                <a:lnTo>
                  <a:pt x="1561258" y="279120"/>
                </a:lnTo>
                <a:lnTo>
                  <a:pt x="0" y="279120"/>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b="1" dirty="0" smtClean="0">
                <a:solidFill>
                  <a:srgbClr val="002060"/>
                </a:solidFill>
              </a:rPr>
              <a:t>Alto riesgo</a:t>
            </a:r>
            <a:endParaRPr lang="es-MX" sz="1600" b="1" dirty="0">
              <a:solidFill>
                <a:srgbClr val="002060"/>
              </a:solidFill>
            </a:endParaRPr>
          </a:p>
        </p:txBody>
      </p:sp>
      <p:sp>
        <p:nvSpPr>
          <p:cNvPr id="30" name="Freeform 29"/>
          <p:cNvSpPr/>
          <p:nvPr/>
        </p:nvSpPr>
        <p:spPr>
          <a:xfrm>
            <a:off x="6456619" y="4752077"/>
            <a:ext cx="2493535" cy="514940"/>
          </a:xfrm>
          <a:custGeom>
            <a:avLst/>
            <a:gdLst>
              <a:gd name="connsiteX0" fmla="*/ 0 w 1561258"/>
              <a:gd name="connsiteY0" fmla="*/ 0 h 279120"/>
              <a:gd name="connsiteX1" fmla="*/ 1561258 w 1561258"/>
              <a:gd name="connsiteY1" fmla="*/ 0 h 279120"/>
              <a:gd name="connsiteX2" fmla="*/ 1561258 w 1561258"/>
              <a:gd name="connsiteY2" fmla="*/ 279120 h 279120"/>
              <a:gd name="connsiteX3" fmla="*/ 0 w 1561258"/>
              <a:gd name="connsiteY3" fmla="*/ 279120 h 279120"/>
              <a:gd name="connsiteX4" fmla="*/ 0 w 1561258"/>
              <a:gd name="connsiteY4" fmla="*/ 0 h 2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0">
                <a:moveTo>
                  <a:pt x="0" y="0"/>
                </a:moveTo>
                <a:lnTo>
                  <a:pt x="1561258" y="0"/>
                </a:lnTo>
                <a:lnTo>
                  <a:pt x="1561258" y="279120"/>
                </a:lnTo>
                <a:lnTo>
                  <a:pt x="0" y="279120"/>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dirty="0" smtClean="0">
                <a:solidFill>
                  <a:srgbClr val="002060"/>
                </a:solidFill>
              </a:rPr>
              <a:t>Refiera para evaluación biopsicosocial</a:t>
            </a:r>
            <a:endParaRPr lang="es-MX" sz="1600" dirty="0">
              <a:solidFill>
                <a:srgbClr val="002060"/>
              </a:solidFill>
            </a:endParaRPr>
          </a:p>
        </p:txBody>
      </p:sp>
      <p:sp>
        <p:nvSpPr>
          <p:cNvPr id="31" name="Freeform 30"/>
          <p:cNvSpPr/>
          <p:nvPr/>
        </p:nvSpPr>
        <p:spPr>
          <a:xfrm>
            <a:off x="3449715" y="2830359"/>
            <a:ext cx="2466000" cy="1080000"/>
          </a:xfrm>
          <a:custGeom>
            <a:avLst/>
            <a:gdLst>
              <a:gd name="connsiteX0" fmla="*/ 0 w 2984116"/>
              <a:gd name="connsiteY0" fmla="*/ 0 h 777304"/>
              <a:gd name="connsiteX1" fmla="*/ 2984116 w 2984116"/>
              <a:gd name="connsiteY1" fmla="*/ 0 h 777304"/>
              <a:gd name="connsiteX2" fmla="*/ 2984116 w 2984116"/>
              <a:gd name="connsiteY2" fmla="*/ 777304 h 777304"/>
              <a:gd name="connsiteX3" fmla="*/ 0 w 2984116"/>
              <a:gd name="connsiteY3" fmla="*/ 777304 h 777304"/>
              <a:gd name="connsiteX4" fmla="*/ 0 w 2984116"/>
              <a:gd name="connsiteY4" fmla="*/ 0 h 777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116" h="777304">
                <a:moveTo>
                  <a:pt x="0" y="0"/>
                </a:moveTo>
                <a:lnTo>
                  <a:pt x="2984116" y="0"/>
                </a:lnTo>
                <a:lnTo>
                  <a:pt x="2984116" y="777304"/>
                </a:lnTo>
                <a:lnTo>
                  <a:pt x="0" y="77730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dirty="0" smtClean="0">
                <a:solidFill>
                  <a:prstClr val="white"/>
                </a:solidFill>
              </a:rPr>
              <a:t>Considerar referir si hay dolor radicular severo, refractario/déficit neurológico</a:t>
            </a:r>
            <a:endParaRPr lang="es-MX" sz="1600" dirty="0">
              <a:solidFill>
                <a:prstClr val="white"/>
              </a:solidFill>
            </a:endParaRPr>
          </a:p>
        </p:txBody>
      </p:sp>
      <p:sp>
        <p:nvSpPr>
          <p:cNvPr id="32" name="Freeform 31"/>
          <p:cNvSpPr/>
          <p:nvPr/>
        </p:nvSpPr>
        <p:spPr>
          <a:xfrm>
            <a:off x="5982969" y="2204864"/>
            <a:ext cx="2977071" cy="360000"/>
          </a:xfrm>
          <a:custGeom>
            <a:avLst/>
            <a:gdLst>
              <a:gd name="connsiteX0" fmla="*/ 0 w 1561258"/>
              <a:gd name="connsiteY0" fmla="*/ 0 h 278847"/>
              <a:gd name="connsiteX1" fmla="*/ 1561258 w 1561258"/>
              <a:gd name="connsiteY1" fmla="*/ 0 h 278847"/>
              <a:gd name="connsiteX2" fmla="*/ 1561258 w 1561258"/>
              <a:gd name="connsiteY2" fmla="*/ 278847 h 278847"/>
              <a:gd name="connsiteX3" fmla="*/ 0 w 1561258"/>
              <a:gd name="connsiteY3" fmla="*/ 278847 h 278847"/>
              <a:gd name="connsiteX4" fmla="*/ 0 w 1561258"/>
              <a:gd name="connsiteY4" fmla="*/ 0 h 278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8847">
                <a:moveTo>
                  <a:pt x="0" y="0"/>
                </a:moveTo>
                <a:lnTo>
                  <a:pt x="1561258" y="0"/>
                </a:lnTo>
                <a:lnTo>
                  <a:pt x="1561258" y="278847"/>
                </a:lnTo>
                <a:lnTo>
                  <a:pt x="0" y="27884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dirty="0" smtClean="0">
                <a:solidFill>
                  <a:prstClr val="white"/>
                </a:solidFill>
              </a:rPr>
              <a:t>Mejora</a:t>
            </a:r>
            <a:endParaRPr lang="es-MX" sz="1600" dirty="0">
              <a:solidFill>
                <a:prstClr val="white"/>
              </a:solidFill>
            </a:endParaRPr>
          </a:p>
        </p:txBody>
      </p:sp>
      <p:sp>
        <p:nvSpPr>
          <p:cNvPr id="33" name="Freeform 32"/>
          <p:cNvSpPr/>
          <p:nvPr/>
        </p:nvSpPr>
        <p:spPr>
          <a:xfrm>
            <a:off x="5982969" y="2834828"/>
            <a:ext cx="2977071" cy="360000"/>
          </a:xfrm>
          <a:custGeom>
            <a:avLst/>
            <a:gdLst>
              <a:gd name="connsiteX0" fmla="*/ 0 w 1561258"/>
              <a:gd name="connsiteY0" fmla="*/ 0 h 507504"/>
              <a:gd name="connsiteX1" fmla="*/ 1561258 w 1561258"/>
              <a:gd name="connsiteY1" fmla="*/ 0 h 507504"/>
              <a:gd name="connsiteX2" fmla="*/ 1561258 w 1561258"/>
              <a:gd name="connsiteY2" fmla="*/ 507504 h 507504"/>
              <a:gd name="connsiteX3" fmla="*/ 0 w 1561258"/>
              <a:gd name="connsiteY3" fmla="*/ 507504 h 507504"/>
              <a:gd name="connsiteX4" fmla="*/ 0 w 1561258"/>
              <a:gd name="connsiteY4" fmla="*/ 0 h 50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507504">
                <a:moveTo>
                  <a:pt x="0" y="0"/>
                </a:moveTo>
                <a:lnTo>
                  <a:pt x="1561258" y="0"/>
                </a:lnTo>
                <a:lnTo>
                  <a:pt x="1561258" y="507504"/>
                </a:lnTo>
                <a:lnTo>
                  <a:pt x="0" y="50750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s-MX" sz="1600" dirty="0" smtClean="0">
                <a:solidFill>
                  <a:prstClr val="white"/>
                </a:solidFill>
              </a:rPr>
              <a:t>Continuar manejo actual</a:t>
            </a:r>
            <a:endParaRPr lang="es-MX" sz="1600" dirty="0">
              <a:solidFill>
                <a:prstClr val="white"/>
              </a:solidFill>
            </a:endParaRPr>
          </a:p>
        </p:txBody>
      </p:sp>
      <p:cxnSp>
        <p:nvCxnSpPr>
          <p:cNvPr id="44" name="Straight Connector 43"/>
          <p:cNvCxnSpPr/>
          <p:nvPr/>
        </p:nvCxnSpPr>
        <p:spPr>
          <a:xfrm>
            <a:off x="3421288" y="1916832"/>
            <a:ext cx="0" cy="244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452320" y="1960201"/>
            <a:ext cx="0" cy="244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43564" y="2564864"/>
            <a:ext cx="0" cy="244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842409" y="2502410"/>
            <a:ext cx="0" cy="3419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779912" y="2442532"/>
            <a:ext cx="0" cy="3922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842409" y="3554828"/>
            <a:ext cx="0" cy="5222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563136" y="4437072"/>
            <a:ext cx="0" cy="244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680864" y="4451583"/>
            <a:ext cx="0" cy="3004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563136" y="5056246"/>
            <a:ext cx="0" cy="244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79912" y="5602379"/>
            <a:ext cx="0" cy="244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220072" y="5602379"/>
            <a:ext cx="0" cy="244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842409" y="4437071"/>
            <a:ext cx="0" cy="100994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1842409" y="5445223"/>
            <a:ext cx="1505455"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760807" y="5447018"/>
            <a:ext cx="19288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680864" y="5178577"/>
            <a:ext cx="0" cy="3004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867978" y="4005064"/>
            <a:ext cx="581288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572000" y="4012409"/>
            <a:ext cx="0" cy="646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680864" y="4005064"/>
            <a:ext cx="8756" cy="72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25</a:t>
            </a:fld>
            <a:endParaRPr lang="es-MX" dirty="0">
              <a:solidFill>
                <a:prstClr val="black"/>
              </a:solidFill>
            </a:endParaRPr>
          </a:p>
        </p:txBody>
      </p:sp>
      <p:sp>
        <p:nvSpPr>
          <p:cNvPr id="39" name="Rectangle 38"/>
          <p:cNvSpPr/>
          <p:nvPr/>
        </p:nvSpPr>
        <p:spPr>
          <a:xfrm>
            <a:off x="161556" y="6304562"/>
            <a:ext cx="7786742" cy="430887"/>
          </a:xfrm>
          <a:prstGeom prst="rect">
            <a:avLst/>
          </a:prstGeom>
        </p:spPr>
        <p:txBody>
          <a:bodyPr wrap="square">
            <a:spAutoFit/>
          </a:bodyPr>
          <a:lstStyle/>
          <a:p>
            <a:endParaRPr lang="es-MX" sz="1100" dirty="0" smtClean="0">
              <a:solidFill>
                <a:srgbClr val="002060"/>
              </a:solidFill>
            </a:endParaRPr>
          </a:p>
          <a:p>
            <a:r>
              <a:rPr lang="es-MX" sz="1100" dirty="0" smtClean="0">
                <a:solidFill>
                  <a:srgbClr val="002060"/>
                </a:solidFill>
              </a:rPr>
              <a:t>Adaptado de: Lee J </a:t>
            </a:r>
            <a:r>
              <a:rPr lang="es-MX" sz="1100" i="1" dirty="0" smtClean="0">
                <a:solidFill>
                  <a:srgbClr val="002060"/>
                </a:solidFill>
              </a:rPr>
              <a:t>et al. Br J Anaesth</a:t>
            </a:r>
            <a:r>
              <a:rPr lang="es-MX" sz="1100" dirty="0" smtClean="0">
                <a:solidFill>
                  <a:srgbClr val="002060"/>
                </a:solidFill>
              </a:rPr>
              <a:t> 2013; 111(1):112-20.</a:t>
            </a:r>
            <a:endParaRPr lang="es-MX" sz="1100" dirty="0">
              <a:solidFill>
                <a:srgbClr val="002060"/>
              </a:solidFill>
            </a:endParaRPr>
          </a:p>
        </p:txBody>
      </p:sp>
    </p:spTree>
    <p:extLst>
      <p:ext uri="{BB962C8B-B14F-4D97-AF65-F5344CB8AC3E}">
        <p14:creationId xmlns="" xmlns:p14="http://schemas.microsoft.com/office/powerpoint/2010/main" val="33834399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es-MX" noProof="0" dirty="0" smtClean="0"/>
              <a:t>Pregunta para Discusión</a:t>
            </a:r>
            <a:endParaRPr lang="es-MX" noProof="0" dirty="0"/>
          </a:p>
        </p:txBody>
      </p:sp>
      <p:sp>
        <p:nvSpPr>
          <p:cNvPr id="6" name="Slide Number Placeholder 5"/>
          <p:cNvSpPr>
            <a:spLocks noGrp="1"/>
          </p:cNvSpPr>
          <p:nvPr>
            <p:ph type="sldNum" sz="quarter" idx="4"/>
          </p:nvPr>
        </p:nvSpPr>
        <p:spPr>
          <a:xfrm>
            <a:off x="7010400" y="6356350"/>
            <a:ext cx="2133600" cy="365125"/>
          </a:xfrm>
        </p:spPr>
        <p:txBody>
          <a:bodyPr/>
          <a:lstStyle/>
          <a:p>
            <a:fld id="{903B8EED-60FF-4798-B00A-5F8F0039E366}" type="slidenum">
              <a:rPr lang="en-CA" smtClean="0">
                <a:solidFill>
                  <a:schemeClr val="bg1"/>
                </a:solidFill>
              </a:rPr>
              <a:pPr/>
              <a:t>26</a:t>
            </a:fld>
            <a:endParaRPr lang="en-CA"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rcRect t="9309" b="9869"/>
          <a:stretch>
            <a:fillRect/>
          </a:stretch>
        </p:blipFill>
        <p:spPr bwMode="auto">
          <a:xfrm>
            <a:off x="1411288" y="1509713"/>
            <a:ext cx="6051550" cy="4891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ounded Rectangle 6"/>
          <p:cNvSpPr/>
          <p:nvPr/>
        </p:nvSpPr>
        <p:spPr>
          <a:xfrm>
            <a:off x="1281113" y="2973388"/>
            <a:ext cx="6553200" cy="20161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80000"/>
              </a:lnSpc>
              <a:spcBef>
                <a:spcPct val="20000"/>
              </a:spcBef>
              <a:buClr>
                <a:srgbClr val="0092FF"/>
              </a:buClr>
              <a:buFont typeface="Arial" pitchFamily="34" charset="0"/>
              <a:buNone/>
              <a:defRPr/>
            </a:pPr>
            <a:r>
              <a:rPr lang="es-MX" sz="4000" b="1" cap="small" dirty="0" smtClean="0">
                <a:solidFill>
                  <a:schemeClr val="accent2">
                    <a:lumMod val="75000"/>
                  </a:schemeClr>
                </a:solidFill>
              </a:rPr>
              <a:t>¿En su práctica regular, evalúa regularmente el desarrollo de dolor crónico? ¿Si es así, cómo lo hace?</a:t>
            </a:r>
            <a:endParaRPr lang="es-MX" sz="4000" b="1" cap="small" dirty="0">
              <a:solidFill>
                <a:schemeClr val="accent2">
                  <a:lumMod val="75000"/>
                </a:schemeClr>
              </a:solidFill>
            </a:endParaRPr>
          </a:p>
        </p:txBody>
      </p:sp>
      <p:sp>
        <p:nvSpPr>
          <p:cNvPr id="8" name="Slide Number Placeholder 2"/>
          <p:cNvSpPr txBox="1">
            <a:spLocks/>
          </p:cNvSpPr>
          <p:nvPr/>
        </p:nvSpPr>
        <p:spPr bwMode="auto">
          <a:xfrm>
            <a:off x="6759575" y="6448425"/>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es-MX"/>
            </a:defPPr>
            <a:lvl1pPr marL="0" algn="r" defTabSz="914400" rtl="0" eaLnBrk="1" latinLnBrk="0" hangingPunct="1">
              <a:defRPr lang="en-CA"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smtClean="0"/>
              <a:t/>
            </a:r>
            <a:br>
              <a:rPr lang="en-CA" dirty="0" smtClean="0"/>
            </a:br>
            <a:fld id="{0818CAAA-595C-40BF-BDA9-176ED7A49E95}" type="slidenum">
              <a:rPr lang="en-CA" smtClean="0"/>
              <a:pPr>
                <a:defRPr/>
              </a:pPr>
              <a:t>26</a:t>
            </a:fld>
            <a:endParaRPr lang="en-CA" dirty="0"/>
          </a:p>
        </p:txBody>
      </p:sp>
    </p:spTree>
    <p:extLst>
      <p:ext uri="{BB962C8B-B14F-4D97-AF65-F5344CB8AC3E}">
        <p14:creationId xmlns="" xmlns:p14="http://schemas.microsoft.com/office/powerpoint/2010/main" val="81572076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a:xfrm>
            <a:off x="457200" y="1460666"/>
            <a:ext cx="8229600" cy="1320164"/>
          </a:xfrm>
          <a:solidFill>
            <a:schemeClr val="accent3"/>
          </a:solidFill>
          <a:scene3d>
            <a:camera prst="orthographicFront"/>
            <a:lightRig rig="threePt" dir="t"/>
          </a:scene3d>
          <a:sp3d>
            <a:bevelT/>
          </a:sp3d>
        </p:spPr>
        <p:txBody>
          <a:bodyPr>
            <a:noAutofit/>
          </a:bodyPr>
          <a:lstStyle/>
          <a:p>
            <a:pPr>
              <a:lnSpc>
                <a:spcPts val="2600"/>
              </a:lnSpc>
            </a:pPr>
            <a:r>
              <a:rPr lang="es-MX" sz="2400" b="1" dirty="0" smtClean="0"/>
              <a:t>Las señales de alerta son características del paciente que pueden indicar problemas a largo-plazo que requieren la atención del médico, particularmente en términos de volver a trabajar.</a:t>
            </a:r>
            <a:endParaRPr lang="es-MX" sz="2400" b="1" dirty="0"/>
          </a:p>
        </p:txBody>
      </p:sp>
      <p:sp>
        <p:nvSpPr>
          <p:cNvPr id="140291" name="Rectangle 3"/>
          <p:cNvSpPr>
            <a:spLocks noGrp="1"/>
          </p:cNvSpPr>
          <p:nvPr>
            <p:ph type="body" idx="1"/>
          </p:nvPr>
        </p:nvSpPr>
        <p:spPr>
          <a:xfrm>
            <a:off x="432743" y="2996952"/>
            <a:ext cx="8460432" cy="3168352"/>
          </a:xfrm>
        </p:spPr>
        <p:txBody>
          <a:bodyPr>
            <a:normAutofit/>
          </a:bodyPr>
          <a:lstStyle/>
          <a:p>
            <a:pPr marL="165100" indent="-165100">
              <a:spcBef>
                <a:spcPts val="0"/>
              </a:spcBef>
              <a:spcAft>
                <a:spcPts val="300"/>
              </a:spcAft>
            </a:pPr>
            <a:r>
              <a:rPr lang="es-MX" sz="1800" dirty="0" smtClean="0"/>
              <a:t>Actitud pesimista hacia el dolor, temor excesivo al movimiento y la actividad y poca esperanza de mejora</a:t>
            </a:r>
          </a:p>
          <a:p>
            <a:pPr marL="165100" indent="-165100">
              <a:spcBef>
                <a:spcPts val="0"/>
              </a:spcBef>
              <a:spcAft>
                <a:spcPts val="300"/>
              </a:spcAft>
            </a:pPr>
            <a:r>
              <a:rPr lang="es-MX" sz="1800" dirty="0" smtClean="0"/>
              <a:t>Problemas relacionados con el trabajo (ej:  insatisfacción, conflictos)</a:t>
            </a:r>
          </a:p>
          <a:p>
            <a:pPr marL="165100" indent="-165100">
              <a:spcBef>
                <a:spcPts val="0"/>
              </a:spcBef>
              <a:spcAft>
                <a:spcPts val="300"/>
              </a:spcAft>
            </a:pPr>
            <a:r>
              <a:rPr lang="es-MX" sz="1800" dirty="0" smtClean="0"/>
              <a:t>Problemas emocionales (ej:  depresión, ansiedad, preocupación)</a:t>
            </a:r>
          </a:p>
          <a:p>
            <a:pPr marL="165100" indent="-165100">
              <a:spcBef>
                <a:spcPts val="0"/>
              </a:spcBef>
              <a:spcAft>
                <a:spcPts val="300"/>
              </a:spcAft>
            </a:pPr>
            <a:r>
              <a:rPr lang="es-MX" sz="1800" dirty="0" smtClean="0"/>
              <a:t>Dolor generalizado (ej:  cefalea, fatiga, mareo)</a:t>
            </a:r>
          </a:p>
          <a:p>
            <a:pPr marL="165100" indent="-165100">
              <a:spcBef>
                <a:spcPts val="0"/>
              </a:spcBef>
              <a:spcAft>
                <a:spcPts val="300"/>
              </a:spcAft>
            </a:pPr>
            <a:r>
              <a:rPr lang="es-MX" sz="1800" dirty="0" smtClean="0"/>
              <a:t>Deseo de tratamiento pasivo, poca habilidad para ser proactivo</a:t>
            </a:r>
          </a:p>
          <a:p>
            <a:pPr marL="165100" indent="-165100">
              <a:spcBef>
                <a:spcPts val="0"/>
              </a:spcBef>
              <a:spcAft>
                <a:spcPts val="300"/>
              </a:spcAft>
            </a:pPr>
            <a:r>
              <a:rPr lang="es-MX" sz="1800" dirty="0" smtClean="0"/>
              <a:t>Episodios previos de lumbalgia seguidos por un periodo de tiempo prolongado</a:t>
            </a:r>
          </a:p>
          <a:p>
            <a:pPr>
              <a:spcAft>
                <a:spcPts val="300"/>
              </a:spcAft>
            </a:pPr>
            <a:endParaRPr lang="es-MX" sz="1800" dirty="0" smtClean="0"/>
          </a:p>
          <a:p>
            <a:pPr>
              <a:spcAft>
                <a:spcPts val="300"/>
              </a:spcAft>
            </a:pPr>
            <a:endParaRPr lang="es-MX" sz="1800" dirty="0" smtClean="0"/>
          </a:p>
          <a:p>
            <a:pPr>
              <a:spcAft>
                <a:spcPts val="300"/>
              </a:spcAft>
            </a:pPr>
            <a:endParaRPr lang="es-MX" sz="1800" dirty="0" smtClean="0"/>
          </a:p>
          <a:p>
            <a:pPr>
              <a:spcAft>
                <a:spcPts val="300"/>
              </a:spcAft>
            </a:pPr>
            <a:endParaRPr lang="es-MX" sz="1800" dirty="0"/>
          </a:p>
        </p:txBody>
      </p:sp>
      <p:sp>
        <p:nvSpPr>
          <p:cNvPr id="8" name="10 Cinta perforada"/>
          <p:cNvSpPr/>
          <p:nvPr/>
        </p:nvSpPr>
        <p:spPr>
          <a:xfrm>
            <a:off x="250824" y="150960"/>
            <a:ext cx="1385107" cy="1117800"/>
          </a:xfrm>
          <a:prstGeom prst="flowChartPunchedTape">
            <a:avLst/>
          </a:prstGeom>
          <a:solidFill>
            <a:srgbClr val="F8A11D"/>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140293" name="Text Box 5"/>
          <p:cNvSpPr txBox="1">
            <a:spLocks noChangeArrowheads="1"/>
          </p:cNvSpPr>
          <p:nvPr/>
        </p:nvSpPr>
        <p:spPr bwMode="auto">
          <a:xfrm>
            <a:off x="1707415" y="188640"/>
            <a:ext cx="718576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MX" sz="3600" dirty="0" smtClean="0">
                <a:solidFill>
                  <a:prstClr val="black"/>
                </a:solidFill>
              </a:rPr>
              <a:t>Pacientes en Riesgo de Desarrollar  Dolor Crónico</a:t>
            </a:r>
            <a:endParaRPr lang="es-MX" sz="3600" dirty="0">
              <a:solidFill>
                <a:prstClr val="black"/>
              </a:solidFill>
            </a:endParaRPr>
          </a:p>
        </p:txBody>
      </p:sp>
      <p:sp>
        <p:nvSpPr>
          <p:cNvPr id="140294" name="Rectangle 6"/>
          <p:cNvSpPr>
            <a:spLocks noChangeArrowheads="1"/>
          </p:cNvSpPr>
          <p:nvPr/>
        </p:nvSpPr>
        <p:spPr bwMode="auto">
          <a:xfrm>
            <a:off x="212725" y="6501398"/>
            <a:ext cx="864235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p>
            <a:pPr marL="0" lvl="4"/>
            <a:r>
              <a:rPr lang="es-MX" sz="1100" dirty="0" smtClean="0">
                <a:solidFill>
                  <a:srgbClr val="002060"/>
                </a:solidFill>
              </a:rPr>
              <a:t>Laerum E </a:t>
            </a:r>
            <a:r>
              <a:rPr lang="es-MX" sz="1100" i="1" dirty="0" smtClean="0">
                <a:solidFill>
                  <a:srgbClr val="002060"/>
                </a:solidFill>
              </a:rPr>
              <a:t>et al. Tidsskr Nor Laegeforen</a:t>
            </a:r>
            <a:r>
              <a:rPr lang="es-MX" sz="1100" dirty="0" smtClean="0">
                <a:solidFill>
                  <a:srgbClr val="002060"/>
                </a:solidFill>
              </a:rPr>
              <a:t> 2010; 130(22):2248-51.</a:t>
            </a:r>
            <a:endParaRPr lang="es-MX" sz="1100" dirty="0">
              <a:solidFill>
                <a:srgbClr val="002060"/>
              </a:solidFill>
            </a:endParaRPr>
          </a:p>
        </p:txBody>
      </p:sp>
      <p:sp>
        <p:nvSpPr>
          <p:cNvPr id="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27</a:t>
            </a:fld>
            <a:endParaRPr lang="es-MX" dirty="0">
              <a:solidFill>
                <a:prstClr val="black"/>
              </a:solidFill>
            </a:endParaRPr>
          </a:p>
        </p:txBody>
      </p:sp>
    </p:spTree>
    <p:extLst>
      <p:ext uri="{BB962C8B-B14F-4D97-AF65-F5344CB8AC3E}">
        <p14:creationId xmlns="" xmlns:p14="http://schemas.microsoft.com/office/powerpoint/2010/main" val="1769815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p:nvPr/>
        </p:nvCxnSpPr>
        <p:spPr>
          <a:xfrm flipH="1">
            <a:off x="4584408" y="1973552"/>
            <a:ext cx="11257" cy="87938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7039556" y="2852936"/>
            <a:ext cx="16721" cy="2698049"/>
          </a:xfrm>
          <a:prstGeom prst="line">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483768" y="2852936"/>
            <a:ext cx="0" cy="2726380"/>
          </a:xfrm>
          <a:prstGeom prst="line">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003232" cy="1143000"/>
          </a:xfrm>
        </p:spPr>
        <p:txBody>
          <a:bodyPr>
            <a:normAutofit fontScale="90000"/>
          </a:bodyPr>
          <a:lstStyle/>
          <a:p>
            <a:r>
              <a:rPr lang="es-MX" dirty="0" smtClean="0"/>
              <a:t>Manejo de </a:t>
            </a:r>
            <a:br>
              <a:rPr lang="es-MX" dirty="0" smtClean="0"/>
            </a:br>
            <a:r>
              <a:rPr lang="es-MX" dirty="0" smtClean="0"/>
              <a:t>Lumbalgia Persistente*</a:t>
            </a:r>
            <a:endParaRPr lang="es-MX" dirty="0"/>
          </a:p>
        </p:txBody>
      </p:sp>
      <p:sp>
        <p:nvSpPr>
          <p:cNvPr id="3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28</a:t>
            </a:fld>
            <a:endParaRPr lang="es-MX" dirty="0">
              <a:solidFill>
                <a:prstClr val="black"/>
              </a:solidFill>
            </a:endParaRPr>
          </a:p>
        </p:txBody>
      </p:sp>
      <p:sp>
        <p:nvSpPr>
          <p:cNvPr id="38" name="Rectangle 37"/>
          <p:cNvSpPr/>
          <p:nvPr/>
        </p:nvSpPr>
        <p:spPr>
          <a:xfrm>
            <a:off x="161556" y="6367100"/>
            <a:ext cx="7786742" cy="446276"/>
          </a:xfrm>
          <a:prstGeom prst="rect">
            <a:avLst/>
          </a:prstGeom>
        </p:spPr>
        <p:txBody>
          <a:bodyPr wrap="square">
            <a:spAutoFit/>
          </a:bodyPr>
          <a:lstStyle/>
          <a:p>
            <a:r>
              <a:rPr lang="es-MX" sz="1200" b="1" dirty="0" smtClean="0">
                <a:solidFill>
                  <a:srgbClr val="002060"/>
                </a:solidFill>
              </a:rPr>
              <a:t>*Colegio Americano de Médicos y la Sociedad Americana del Dolor</a:t>
            </a:r>
          </a:p>
          <a:p>
            <a:r>
              <a:rPr lang="es-MX" sz="1100" dirty="0" smtClean="0">
                <a:solidFill>
                  <a:srgbClr val="002060"/>
                </a:solidFill>
              </a:rPr>
              <a:t>Adaptado de: Chou R </a:t>
            </a:r>
            <a:r>
              <a:rPr lang="es-MX" sz="1100" i="1" dirty="0" smtClean="0">
                <a:solidFill>
                  <a:srgbClr val="002060"/>
                </a:solidFill>
              </a:rPr>
              <a:t>et al. Ann Intern Med </a:t>
            </a:r>
            <a:r>
              <a:rPr lang="es-MX" sz="1100" dirty="0" smtClean="0">
                <a:solidFill>
                  <a:srgbClr val="002060"/>
                </a:solidFill>
              </a:rPr>
              <a:t>2007; 147(7): 478-91.</a:t>
            </a:r>
            <a:endParaRPr lang="es-MX" sz="1100" dirty="0">
              <a:solidFill>
                <a:srgbClr val="002060"/>
              </a:solidFill>
            </a:endParaRPr>
          </a:p>
        </p:txBody>
      </p:sp>
      <p:sp>
        <p:nvSpPr>
          <p:cNvPr id="12" name="Freeform 11"/>
          <p:cNvSpPr/>
          <p:nvPr/>
        </p:nvSpPr>
        <p:spPr>
          <a:xfrm>
            <a:off x="636376" y="1632229"/>
            <a:ext cx="8272064" cy="348310"/>
          </a:xfrm>
          <a:custGeom>
            <a:avLst/>
            <a:gdLst>
              <a:gd name="connsiteX0" fmla="*/ 0 w 5620961"/>
              <a:gd name="connsiteY0" fmla="*/ 0 h 348310"/>
              <a:gd name="connsiteX1" fmla="*/ 5620961 w 5620961"/>
              <a:gd name="connsiteY1" fmla="*/ 0 h 348310"/>
              <a:gd name="connsiteX2" fmla="*/ 5620961 w 5620961"/>
              <a:gd name="connsiteY2" fmla="*/ 348310 h 348310"/>
              <a:gd name="connsiteX3" fmla="*/ 0 w 5620961"/>
              <a:gd name="connsiteY3" fmla="*/ 348310 h 348310"/>
              <a:gd name="connsiteX4" fmla="*/ 0 w 5620961"/>
              <a:gd name="connsiteY4" fmla="*/ 0 h 348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0961" h="348310">
                <a:moveTo>
                  <a:pt x="0" y="0"/>
                </a:moveTo>
                <a:lnTo>
                  <a:pt x="5620961" y="0"/>
                </a:lnTo>
                <a:lnTo>
                  <a:pt x="5620961" y="348310"/>
                </a:lnTo>
                <a:lnTo>
                  <a:pt x="0" y="34831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Lumbalgia Persistente</a:t>
            </a:r>
            <a:endParaRPr lang="es-MX" dirty="0">
              <a:solidFill>
                <a:prstClr val="white"/>
              </a:solidFill>
            </a:endParaRPr>
          </a:p>
        </p:txBody>
      </p:sp>
      <p:sp>
        <p:nvSpPr>
          <p:cNvPr id="13" name="Freeform 12"/>
          <p:cNvSpPr/>
          <p:nvPr/>
        </p:nvSpPr>
        <p:spPr>
          <a:xfrm>
            <a:off x="636376" y="2286139"/>
            <a:ext cx="8272064" cy="345356"/>
          </a:xfrm>
          <a:custGeom>
            <a:avLst/>
            <a:gdLst>
              <a:gd name="connsiteX0" fmla="*/ 0 w 5572923"/>
              <a:gd name="connsiteY0" fmla="*/ 0 h 345356"/>
              <a:gd name="connsiteX1" fmla="*/ 5572923 w 5572923"/>
              <a:gd name="connsiteY1" fmla="*/ 0 h 345356"/>
              <a:gd name="connsiteX2" fmla="*/ 5572923 w 5572923"/>
              <a:gd name="connsiteY2" fmla="*/ 345356 h 345356"/>
              <a:gd name="connsiteX3" fmla="*/ 0 w 5572923"/>
              <a:gd name="connsiteY3" fmla="*/ 345356 h 345356"/>
              <a:gd name="connsiteX4" fmla="*/ 0 w 5572923"/>
              <a:gd name="connsiteY4" fmla="*/ 0 h 345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2923" h="345356">
                <a:moveTo>
                  <a:pt x="0" y="0"/>
                </a:moveTo>
                <a:lnTo>
                  <a:pt x="5572923" y="0"/>
                </a:lnTo>
                <a:lnTo>
                  <a:pt x="5572923" y="345356"/>
                </a:lnTo>
                <a:lnTo>
                  <a:pt x="0" y="34535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Signos y síntomas de enfermedad de la raíz nerviosa o estenosis espinal? </a:t>
            </a:r>
            <a:endParaRPr lang="es-MX" dirty="0">
              <a:solidFill>
                <a:prstClr val="white"/>
              </a:solidFill>
            </a:endParaRPr>
          </a:p>
        </p:txBody>
      </p:sp>
      <p:sp>
        <p:nvSpPr>
          <p:cNvPr id="14" name="Freeform 13"/>
          <p:cNvSpPr/>
          <p:nvPr/>
        </p:nvSpPr>
        <p:spPr>
          <a:xfrm>
            <a:off x="636376" y="3029115"/>
            <a:ext cx="3980536" cy="916903"/>
          </a:xfrm>
          <a:custGeom>
            <a:avLst/>
            <a:gdLst>
              <a:gd name="connsiteX0" fmla="*/ 0 w 3717019"/>
              <a:gd name="connsiteY0" fmla="*/ 0 h 783694"/>
              <a:gd name="connsiteX1" fmla="*/ 3717019 w 3717019"/>
              <a:gd name="connsiteY1" fmla="*/ 0 h 783694"/>
              <a:gd name="connsiteX2" fmla="*/ 3717019 w 3717019"/>
              <a:gd name="connsiteY2" fmla="*/ 783694 h 783694"/>
              <a:gd name="connsiteX3" fmla="*/ 0 w 3717019"/>
              <a:gd name="connsiteY3" fmla="*/ 783694 h 783694"/>
              <a:gd name="connsiteX4" fmla="*/ 0 w 3717019"/>
              <a:gd name="connsiteY4" fmla="*/ 0 h 78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019" h="783694">
                <a:moveTo>
                  <a:pt x="0" y="0"/>
                </a:moveTo>
                <a:lnTo>
                  <a:pt x="3717019" y="0"/>
                </a:lnTo>
                <a:lnTo>
                  <a:pt x="3717019" y="783694"/>
                </a:lnTo>
                <a:lnTo>
                  <a:pt x="0" y="78369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Re-evaluar síntomas y factores de riesgo, revisar el diagnóstico y considerar referir y/o estudios de imágenes</a:t>
            </a:r>
          </a:p>
        </p:txBody>
      </p:sp>
      <p:sp>
        <p:nvSpPr>
          <p:cNvPr id="15" name="Freeform 14"/>
          <p:cNvSpPr/>
          <p:nvPr/>
        </p:nvSpPr>
        <p:spPr>
          <a:xfrm>
            <a:off x="636376" y="4077075"/>
            <a:ext cx="3980536" cy="1131998"/>
          </a:xfrm>
          <a:custGeom>
            <a:avLst/>
            <a:gdLst>
              <a:gd name="connsiteX0" fmla="*/ 0 w 3717019"/>
              <a:gd name="connsiteY0" fmla="*/ 0 h 1131998"/>
              <a:gd name="connsiteX1" fmla="*/ 3717019 w 3717019"/>
              <a:gd name="connsiteY1" fmla="*/ 0 h 1131998"/>
              <a:gd name="connsiteX2" fmla="*/ 3717019 w 3717019"/>
              <a:gd name="connsiteY2" fmla="*/ 1131998 h 1131998"/>
              <a:gd name="connsiteX3" fmla="*/ 0 w 3717019"/>
              <a:gd name="connsiteY3" fmla="*/ 1131998 h 1131998"/>
              <a:gd name="connsiteX4" fmla="*/ 0 w 3717019"/>
              <a:gd name="connsiteY4" fmla="*/ 0 h 1131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019" h="1131998">
                <a:moveTo>
                  <a:pt x="0" y="0"/>
                </a:moveTo>
                <a:lnTo>
                  <a:pt x="3717019" y="0"/>
                </a:lnTo>
                <a:lnTo>
                  <a:pt x="3717019" y="1131998"/>
                </a:lnTo>
                <a:lnTo>
                  <a:pt x="0" y="113199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Considere terapia alternativa</a:t>
            </a:r>
            <a:br>
              <a:rPr lang="es-MX" dirty="0" smtClean="0">
                <a:solidFill>
                  <a:prstClr val="white"/>
                </a:solidFill>
              </a:rPr>
            </a:br>
            <a:r>
              <a:rPr lang="es-MX" dirty="0" smtClean="0">
                <a:solidFill>
                  <a:prstClr val="white"/>
                </a:solidFill>
              </a:rPr>
              <a:t>(ej:   enfoque interdisciplinario</a:t>
            </a:r>
            <a:br>
              <a:rPr lang="es-MX" dirty="0" smtClean="0">
                <a:solidFill>
                  <a:prstClr val="white"/>
                </a:solidFill>
              </a:rPr>
            </a:br>
            <a:r>
              <a:rPr lang="es-MX" dirty="0" smtClean="0">
                <a:solidFill>
                  <a:prstClr val="white"/>
                </a:solidFill>
              </a:rPr>
              <a:t>incorporando elementos farmacológicos y no-farmacológicos</a:t>
            </a:r>
          </a:p>
        </p:txBody>
      </p:sp>
      <p:sp>
        <p:nvSpPr>
          <p:cNvPr id="16" name="Freeform 15"/>
          <p:cNvSpPr/>
          <p:nvPr/>
        </p:nvSpPr>
        <p:spPr>
          <a:xfrm>
            <a:off x="636376" y="5579316"/>
            <a:ext cx="3980536" cy="725245"/>
          </a:xfrm>
          <a:custGeom>
            <a:avLst/>
            <a:gdLst>
              <a:gd name="connsiteX0" fmla="*/ 0 w 3660759"/>
              <a:gd name="connsiteY0" fmla="*/ 0 h 725245"/>
              <a:gd name="connsiteX1" fmla="*/ 3660759 w 3660759"/>
              <a:gd name="connsiteY1" fmla="*/ 0 h 725245"/>
              <a:gd name="connsiteX2" fmla="*/ 3660759 w 3660759"/>
              <a:gd name="connsiteY2" fmla="*/ 725245 h 725245"/>
              <a:gd name="connsiteX3" fmla="*/ 0 w 3660759"/>
              <a:gd name="connsiteY3" fmla="*/ 725245 h 725245"/>
              <a:gd name="connsiteX4" fmla="*/ 0 w 3660759"/>
              <a:gd name="connsiteY4" fmla="*/ 0 h 725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0759" h="725245">
                <a:moveTo>
                  <a:pt x="0" y="0"/>
                </a:moveTo>
                <a:lnTo>
                  <a:pt x="3660759" y="0"/>
                </a:lnTo>
                <a:lnTo>
                  <a:pt x="3660759" y="725245"/>
                </a:lnTo>
                <a:lnTo>
                  <a:pt x="0" y="72524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Revisar respuesta</a:t>
            </a:r>
            <a:endParaRPr lang="es-MX" dirty="0">
              <a:solidFill>
                <a:prstClr val="white"/>
              </a:solidFill>
            </a:endParaRPr>
          </a:p>
        </p:txBody>
      </p:sp>
      <p:sp>
        <p:nvSpPr>
          <p:cNvPr id="17" name="Freeform 16"/>
          <p:cNvSpPr/>
          <p:nvPr/>
        </p:nvSpPr>
        <p:spPr>
          <a:xfrm>
            <a:off x="5508104" y="3034675"/>
            <a:ext cx="3168351" cy="825576"/>
          </a:xfrm>
          <a:custGeom>
            <a:avLst/>
            <a:gdLst>
              <a:gd name="connsiteX0" fmla="*/ 0 w 2810480"/>
              <a:gd name="connsiteY0" fmla="*/ 0 h 825576"/>
              <a:gd name="connsiteX1" fmla="*/ 2810480 w 2810480"/>
              <a:gd name="connsiteY1" fmla="*/ 0 h 825576"/>
              <a:gd name="connsiteX2" fmla="*/ 2810480 w 2810480"/>
              <a:gd name="connsiteY2" fmla="*/ 825576 h 825576"/>
              <a:gd name="connsiteX3" fmla="*/ 0 w 2810480"/>
              <a:gd name="connsiteY3" fmla="*/ 825576 h 825576"/>
              <a:gd name="connsiteX4" fmla="*/ 0 w 2810480"/>
              <a:gd name="connsiteY4" fmla="*/ 0 h 82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0480" h="825576">
                <a:moveTo>
                  <a:pt x="0" y="0"/>
                </a:moveTo>
                <a:lnTo>
                  <a:pt x="2810480" y="0"/>
                </a:lnTo>
                <a:lnTo>
                  <a:pt x="2810480" y="825576"/>
                </a:lnTo>
                <a:lnTo>
                  <a:pt x="0" y="82557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Considerar referir </a:t>
            </a:r>
            <a:br>
              <a:rPr lang="es-MX" dirty="0" smtClean="0">
                <a:solidFill>
                  <a:prstClr val="white"/>
                </a:solidFill>
              </a:rPr>
            </a:br>
            <a:r>
              <a:rPr lang="es-MX" dirty="0" smtClean="0">
                <a:solidFill>
                  <a:prstClr val="white"/>
                </a:solidFill>
              </a:rPr>
              <a:t>y/o  IRM diagnóstica</a:t>
            </a:r>
          </a:p>
        </p:txBody>
      </p:sp>
      <p:sp>
        <p:nvSpPr>
          <p:cNvPr id="18" name="Freeform 17"/>
          <p:cNvSpPr/>
          <p:nvPr/>
        </p:nvSpPr>
        <p:spPr>
          <a:xfrm>
            <a:off x="5508104" y="4077075"/>
            <a:ext cx="3168351" cy="1199644"/>
          </a:xfrm>
          <a:custGeom>
            <a:avLst/>
            <a:gdLst>
              <a:gd name="connsiteX0" fmla="*/ 0 w 2864819"/>
              <a:gd name="connsiteY0" fmla="*/ 0 h 1199644"/>
              <a:gd name="connsiteX1" fmla="*/ 2864819 w 2864819"/>
              <a:gd name="connsiteY1" fmla="*/ 0 h 1199644"/>
              <a:gd name="connsiteX2" fmla="*/ 2864819 w 2864819"/>
              <a:gd name="connsiteY2" fmla="*/ 1199644 h 1199644"/>
              <a:gd name="connsiteX3" fmla="*/ 0 w 2864819"/>
              <a:gd name="connsiteY3" fmla="*/ 1199644 h 1199644"/>
              <a:gd name="connsiteX4" fmla="*/ 0 w 2864819"/>
              <a:gd name="connsiteY4" fmla="*/ 0 h 1199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819" h="1199644">
                <a:moveTo>
                  <a:pt x="0" y="0"/>
                </a:moveTo>
                <a:lnTo>
                  <a:pt x="2864819" y="0"/>
                </a:lnTo>
                <a:lnTo>
                  <a:pt x="2864819" y="1199644"/>
                </a:lnTo>
                <a:lnTo>
                  <a:pt x="0" y="119964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¿Compromiso de la raíz nerviosa o </a:t>
            </a:r>
            <a:br>
              <a:rPr lang="es-MX" dirty="0" smtClean="0">
                <a:solidFill>
                  <a:prstClr val="white"/>
                </a:solidFill>
              </a:rPr>
            </a:br>
            <a:r>
              <a:rPr lang="es-MX" dirty="0" smtClean="0">
                <a:solidFill>
                  <a:prstClr val="white"/>
                </a:solidFill>
              </a:rPr>
              <a:t>estenosis espinal?</a:t>
            </a:r>
          </a:p>
        </p:txBody>
      </p:sp>
      <p:sp>
        <p:nvSpPr>
          <p:cNvPr id="19" name="Freeform 18"/>
          <p:cNvSpPr/>
          <p:nvPr/>
        </p:nvSpPr>
        <p:spPr>
          <a:xfrm>
            <a:off x="5508105" y="5576942"/>
            <a:ext cx="3243788" cy="727617"/>
          </a:xfrm>
          <a:custGeom>
            <a:avLst/>
            <a:gdLst>
              <a:gd name="connsiteX0" fmla="*/ 0 w 2879997"/>
              <a:gd name="connsiteY0" fmla="*/ 0 h 727617"/>
              <a:gd name="connsiteX1" fmla="*/ 2879997 w 2879997"/>
              <a:gd name="connsiteY1" fmla="*/ 0 h 727617"/>
              <a:gd name="connsiteX2" fmla="*/ 2879997 w 2879997"/>
              <a:gd name="connsiteY2" fmla="*/ 727617 h 727617"/>
              <a:gd name="connsiteX3" fmla="*/ 0 w 2879997"/>
              <a:gd name="connsiteY3" fmla="*/ 727617 h 727617"/>
              <a:gd name="connsiteX4" fmla="*/ 0 w 2879997"/>
              <a:gd name="connsiteY4" fmla="*/ 0 h 72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997" h="727617">
                <a:moveTo>
                  <a:pt x="0" y="0"/>
                </a:moveTo>
                <a:lnTo>
                  <a:pt x="2879997" y="0"/>
                </a:lnTo>
                <a:lnTo>
                  <a:pt x="2879997" y="727617"/>
                </a:lnTo>
                <a:lnTo>
                  <a:pt x="0" y="72761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Referir para manejo con especialista</a:t>
            </a:r>
          </a:p>
        </p:txBody>
      </p:sp>
      <p:cxnSp>
        <p:nvCxnSpPr>
          <p:cNvPr id="64" name="Straight Connector 63"/>
          <p:cNvCxnSpPr/>
          <p:nvPr/>
        </p:nvCxnSpPr>
        <p:spPr>
          <a:xfrm flipH="1">
            <a:off x="2483768" y="2852936"/>
            <a:ext cx="457251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345951" y="2564904"/>
            <a:ext cx="460382" cy="369332"/>
          </a:xfrm>
          <a:prstGeom prst="rect">
            <a:avLst/>
          </a:prstGeom>
          <a:noFill/>
        </p:spPr>
        <p:txBody>
          <a:bodyPr wrap="none" rtlCol="0">
            <a:spAutoFit/>
          </a:bodyPr>
          <a:lstStyle/>
          <a:p>
            <a:r>
              <a:rPr lang="es-MX" b="1" dirty="0" smtClean="0">
                <a:solidFill>
                  <a:srgbClr val="0C6FCF"/>
                </a:solidFill>
              </a:rPr>
              <a:t>No</a:t>
            </a:r>
            <a:endParaRPr lang="es-MX" b="1" dirty="0">
              <a:solidFill>
                <a:srgbClr val="0C6FCF"/>
              </a:solidFill>
            </a:endParaRPr>
          </a:p>
        </p:txBody>
      </p:sp>
      <p:sp>
        <p:nvSpPr>
          <p:cNvPr id="70" name="TextBox 69"/>
          <p:cNvSpPr txBox="1"/>
          <p:nvPr/>
        </p:nvSpPr>
        <p:spPr>
          <a:xfrm>
            <a:off x="4932040" y="3761353"/>
            <a:ext cx="460382" cy="369332"/>
          </a:xfrm>
          <a:prstGeom prst="rect">
            <a:avLst/>
          </a:prstGeom>
          <a:noFill/>
        </p:spPr>
        <p:txBody>
          <a:bodyPr wrap="none" rtlCol="0">
            <a:spAutoFit/>
          </a:bodyPr>
          <a:lstStyle/>
          <a:p>
            <a:r>
              <a:rPr lang="es-MX" b="1" dirty="0" smtClean="0">
                <a:solidFill>
                  <a:srgbClr val="0C6FCF"/>
                </a:solidFill>
              </a:rPr>
              <a:t>No</a:t>
            </a:r>
            <a:endParaRPr lang="es-MX" b="1" dirty="0">
              <a:solidFill>
                <a:srgbClr val="0C6FCF"/>
              </a:solidFill>
            </a:endParaRPr>
          </a:p>
        </p:txBody>
      </p:sp>
      <p:sp>
        <p:nvSpPr>
          <p:cNvPr id="72" name="TextBox 71"/>
          <p:cNvSpPr txBox="1"/>
          <p:nvPr/>
        </p:nvSpPr>
        <p:spPr>
          <a:xfrm>
            <a:off x="5870546" y="2564904"/>
            <a:ext cx="349776" cy="369332"/>
          </a:xfrm>
          <a:prstGeom prst="rect">
            <a:avLst/>
          </a:prstGeom>
          <a:noFill/>
        </p:spPr>
        <p:txBody>
          <a:bodyPr wrap="none" rtlCol="0">
            <a:spAutoFit/>
          </a:bodyPr>
          <a:lstStyle/>
          <a:p>
            <a:r>
              <a:rPr lang="es-MX" b="1" dirty="0" smtClean="0">
                <a:solidFill>
                  <a:srgbClr val="C03932"/>
                </a:solidFill>
              </a:rPr>
              <a:t>Sí</a:t>
            </a:r>
            <a:endParaRPr lang="es-MX" b="1" dirty="0">
              <a:solidFill>
                <a:srgbClr val="C03932"/>
              </a:solidFill>
            </a:endParaRPr>
          </a:p>
        </p:txBody>
      </p:sp>
      <p:sp>
        <p:nvSpPr>
          <p:cNvPr id="74" name="TextBox 73"/>
          <p:cNvSpPr txBox="1"/>
          <p:nvPr/>
        </p:nvSpPr>
        <p:spPr>
          <a:xfrm>
            <a:off x="7056278" y="5232013"/>
            <a:ext cx="349776" cy="369332"/>
          </a:xfrm>
          <a:prstGeom prst="rect">
            <a:avLst/>
          </a:prstGeom>
          <a:noFill/>
        </p:spPr>
        <p:txBody>
          <a:bodyPr wrap="none" rtlCol="0">
            <a:spAutoFit/>
          </a:bodyPr>
          <a:lstStyle/>
          <a:p>
            <a:r>
              <a:rPr lang="es-MX" b="1" dirty="0" smtClean="0">
                <a:solidFill>
                  <a:srgbClr val="C03932"/>
                </a:solidFill>
              </a:rPr>
              <a:t>Sí</a:t>
            </a:r>
            <a:endParaRPr lang="es-MX" b="1" dirty="0">
              <a:solidFill>
                <a:srgbClr val="C03932"/>
              </a:solidFill>
            </a:endParaRPr>
          </a:p>
        </p:txBody>
      </p:sp>
      <p:cxnSp>
        <p:nvCxnSpPr>
          <p:cNvPr id="76" name="Straight Connector 75"/>
          <p:cNvCxnSpPr/>
          <p:nvPr/>
        </p:nvCxnSpPr>
        <p:spPr>
          <a:xfrm>
            <a:off x="4950062" y="3420963"/>
            <a:ext cx="0" cy="122211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4584408" y="3420963"/>
            <a:ext cx="347632" cy="0"/>
          </a:xfrm>
          <a:prstGeom prst="line">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4950062" y="4643074"/>
            <a:ext cx="55804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9454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2"/>
          </p:nvPr>
        </p:nvSpPr>
        <p:spPr>
          <a:xfrm>
            <a:off x="6553200" y="6356350"/>
            <a:ext cx="2133600" cy="365125"/>
          </a:xfrm>
        </p:spPr>
        <p:txBody>
          <a:bodyPr/>
          <a:lstStyle/>
          <a:p>
            <a:fld id="{8B260F65-6FD8-4EE7-8D04-454F72D71555}" type="slidenum">
              <a:rPr lang="tr-TR">
                <a:solidFill>
                  <a:prstClr val="black"/>
                </a:solidFill>
              </a:rPr>
              <a:pPr/>
              <a:t>29</a:t>
            </a:fld>
            <a:endParaRPr lang="tr-TR">
              <a:solidFill>
                <a:prstClr val="black"/>
              </a:solidFill>
            </a:endParaRPr>
          </a:p>
        </p:txBody>
      </p:sp>
      <p:sp>
        <p:nvSpPr>
          <p:cNvPr id="29" name="Rectangle 28"/>
          <p:cNvSpPr/>
          <p:nvPr/>
        </p:nvSpPr>
        <p:spPr>
          <a:xfrm>
            <a:off x="139184" y="6531092"/>
            <a:ext cx="8555782" cy="338554"/>
          </a:xfrm>
          <a:prstGeom prst="rect">
            <a:avLst/>
          </a:prstGeom>
        </p:spPr>
        <p:txBody>
          <a:bodyPr wrap="square">
            <a:spAutoFit/>
          </a:bodyPr>
          <a:lstStyle/>
          <a:p>
            <a:pPr>
              <a:defRPr/>
            </a:pPr>
            <a:r>
              <a:rPr lang="en-CA" sz="800" dirty="0" smtClean="0">
                <a:solidFill>
                  <a:srgbClr val="002060"/>
                </a:solidFill>
              </a:rPr>
              <a:t>Gatchel </a:t>
            </a:r>
            <a:r>
              <a:rPr lang="en-CA" sz="800" dirty="0">
                <a:solidFill>
                  <a:srgbClr val="002060"/>
                </a:solidFill>
              </a:rPr>
              <a:t>RJ </a:t>
            </a:r>
            <a:r>
              <a:rPr lang="en-CA" sz="800" i="1" dirty="0">
                <a:solidFill>
                  <a:srgbClr val="002060"/>
                </a:solidFill>
              </a:rPr>
              <a:t>et al. </a:t>
            </a:r>
            <a:r>
              <a:rPr lang="en-CA" sz="800" i="1" dirty="0" smtClean="0">
                <a:solidFill>
                  <a:srgbClr val="002060"/>
                </a:solidFill>
              </a:rPr>
              <a:t>Psychol </a:t>
            </a:r>
            <a:r>
              <a:rPr lang="en-CA" sz="800" i="1" dirty="0">
                <a:solidFill>
                  <a:srgbClr val="002060"/>
                </a:solidFill>
              </a:rPr>
              <a:t>Bull </a:t>
            </a:r>
            <a:r>
              <a:rPr lang="en-CA" sz="800" dirty="0">
                <a:solidFill>
                  <a:srgbClr val="002060"/>
                </a:solidFill>
              </a:rPr>
              <a:t>2007; 133(4):</a:t>
            </a:r>
            <a:r>
              <a:rPr lang="en-CA" sz="800" dirty="0" smtClean="0">
                <a:solidFill>
                  <a:srgbClr val="002060"/>
                </a:solidFill>
              </a:rPr>
              <a:t>581-624; Institute </a:t>
            </a:r>
            <a:r>
              <a:rPr lang="en-CA" sz="800" dirty="0">
                <a:solidFill>
                  <a:srgbClr val="002060"/>
                </a:solidFill>
              </a:rPr>
              <a:t>of Medicine. </a:t>
            </a:r>
            <a:r>
              <a:rPr lang="en-CA" sz="800" i="1" dirty="0">
                <a:solidFill>
                  <a:srgbClr val="002060"/>
                </a:solidFill>
              </a:rPr>
              <a:t>Relieving Pain in America: A Blueprint for Transforming Prevention, Care, Education, and </a:t>
            </a:r>
            <a:r>
              <a:rPr lang="en-CA" sz="800" i="1" dirty="0" smtClean="0">
                <a:solidFill>
                  <a:srgbClr val="002060"/>
                </a:solidFill>
              </a:rPr>
              <a:t>Research</a:t>
            </a:r>
            <a:r>
              <a:rPr lang="en-CA" sz="800" dirty="0" smtClean="0">
                <a:solidFill>
                  <a:srgbClr val="002060"/>
                </a:solidFill>
              </a:rPr>
              <a:t>; </a:t>
            </a:r>
            <a:br>
              <a:rPr lang="en-CA" sz="800" dirty="0" smtClean="0">
                <a:solidFill>
                  <a:srgbClr val="002060"/>
                </a:solidFill>
              </a:rPr>
            </a:br>
            <a:r>
              <a:rPr lang="en-CA" sz="800" dirty="0" smtClean="0">
                <a:solidFill>
                  <a:srgbClr val="002060"/>
                </a:solidFill>
              </a:rPr>
              <a:t>National </a:t>
            </a:r>
            <a:r>
              <a:rPr lang="en-CA" sz="800" dirty="0">
                <a:solidFill>
                  <a:srgbClr val="002060"/>
                </a:solidFill>
              </a:rPr>
              <a:t>Academies Press; </a:t>
            </a:r>
            <a:r>
              <a:rPr lang="en-CA" sz="800" dirty="0" smtClean="0">
                <a:solidFill>
                  <a:srgbClr val="002060"/>
                </a:solidFill>
              </a:rPr>
              <a:t>Washington</a:t>
            </a:r>
            <a:r>
              <a:rPr lang="en-CA" sz="800" dirty="0">
                <a:solidFill>
                  <a:srgbClr val="002060"/>
                </a:solidFill>
              </a:rPr>
              <a:t>, DC: </a:t>
            </a:r>
            <a:r>
              <a:rPr lang="en-CA" sz="800" dirty="0" smtClean="0">
                <a:solidFill>
                  <a:srgbClr val="002060"/>
                </a:solidFill>
              </a:rPr>
              <a:t>2011; Mayo </a:t>
            </a:r>
            <a:r>
              <a:rPr lang="en-CA" sz="800" dirty="0">
                <a:solidFill>
                  <a:srgbClr val="002060"/>
                </a:solidFill>
              </a:rPr>
              <a:t>Foundation for Medical Education and Research. </a:t>
            </a:r>
            <a:r>
              <a:rPr lang="en-CA" sz="800" i="1" dirty="0">
                <a:solidFill>
                  <a:srgbClr val="002060"/>
                </a:solidFill>
              </a:rPr>
              <a:t>Comprehensive Pain Rehabilitation Center Program Guide. </a:t>
            </a:r>
            <a:r>
              <a:rPr lang="en-CA" sz="800" dirty="0">
                <a:solidFill>
                  <a:srgbClr val="002060"/>
                </a:solidFill>
              </a:rPr>
              <a:t>Mayo Clinic; Rochester, MN: 2006. </a:t>
            </a:r>
          </a:p>
        </p:txBody>
      </p:sp>
      <p:sp>
        <p:nvSpPr>
          <p:cNvPr id="30" name="Rectangle 14"/>
          <p:cNvSpPr>
            <a:spLocks noChangeArrowheads="1"/>
          </p:cNvSpPr>
          <p:nvPr/>
        </p:nvSpPr>
        <p:spPr bwMode="auto">
          <a:xfrm>
            <a:off x="0" y="43934"/>
            <a:ext cx="1847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s-MX" dirty="0"/>
          </a:p>
        </p:txBody>
      </p:sp>
      <p:sp>
        <p:nvSpPr>
          <p:cNvPr id="37" name="Rectangle 18"/>
          <p:cNvSpPr>
            <a:spLocks noGrp="1" noChangeArrowheads="1"/>
          </p:cNvSpPr>
          <p:nvPr>
            <p:ph type="title" idx="4294967295"/>
          </p:nvPr>
        </p:nvSpPr>
        <p:spPr>
          <a:xfrm>
            <a:off x="457200" y="293482"/>
            <a:ext cx="8229600" cy="1143000"/>
          </a:xfrm>
        </p:spPr>
        <p:txBody>
          <a:bodyPr vert="horz" lIns="91440" tIns="45720" rIns="91440" bIns="45720" rtlCol="0" anchor="ctr">
            <a:normAutofit/>
          </a:bodyPr>
          <a:lstStyle/>
          <a:p>
            <a:pPr>
              <a:lnSpc>
                <a:spcPct val="85000"/>
              </a:lnSpc>
            </a:pPr>
            <a:r>
              <a:rPr lang="es-MX" sz="3600" dirty="0" smtClean="0"/>
              <a:t>Tratamiento Multimodal de Lumbalgia</a:t>
            </a:r>
            <a:endParaRPr lang="es-MX" sz="3600" dirty="0"/>
          </a:p>
        </p:txBody>
      </p:sp>
      <p:sp>
        <p:nvSpPr>
          <p:cNvPr id="38" name="Puzzle3"/>
          <p:cNvSpPr>
            <a:spLocks noEditPoints="1" noChangeArrowheads="1"/>
          </p:cNvSpPr>
          <p:nvPr/>
        </p:nvSpPr>
        <p:spPr bwMode="auto">
          <a:xfrm>
            <a:off x="3380866" y="1415620"/>
            <a:ext cx="2409896" cy="220185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MX" dirty="0">
              <a:solidFill>
                <a:schemeClr val="bg1"/>
              </a:solidFill>
            </a:endParaRPr>
          </a:p>
        </p:txBody>
      </p:sp>
      <p:sp>
        <p:nvSpPr>
          <p:cNvPr id="39" name="Puzzle2"/>
          <p:cNvSpPr>
            <a:spLocks noEditPoints="1" noChangeArrowheads="1"/>
          </p:cNvSpPr>
          <p:nvPr/>
        </p:nvSpPr>
        <p:spPr bwMode="auto">
          <a:xfrm>
            <a:off x="2679962" y="3019744"/>
            <a:ext cx="3846316" cy="200551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MX" sz="900" dirty="0">
              <a:solidFill>
                <a:schemeClr val="bg1"/>
              </a:solidFill>
            </a:endParaRPr>
          </a:p>
        </p:txBody>
      </p:sp>
      <p:sp>
        <p:nvSpPr>
          <p:cNvPr id="40" name="Puzzle4"/>
          <p:cNvSpPr>
            <a:spLocks noEditPoints="1" noChangeArrowheads="1"/>
          </p:cNvSpPr>
          <p:nvPr/>
        </p:nvSpPr>
        <p:spPr bwMode="auto">
          <a:xfrm>
            <a:off x="1191624" y="2995020"/>
            <a:ext cx="2319039" cy="2563980"/>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1" name="Puzzle1"/>
          <p:cNvSpPr>
            <a:spLocks noEditPoints="1" noChangeArrowheads="1"/>
          </p:cNvSpPr>
          <p:nvPr/>
        </p:nvSpPr>
        <p:spPr bwMode="auto">
          <a:xfrm>
            <a:off x="395536" y="208170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2">
              <a:lumMod val="75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2" name="Puzzle1"/>
          <p:cNvSpPr>
            <a:spLocks noEditPoints="1" noChangeArrowheads="1"/>
          </p:cNvSpPr>
          <p:nvPr/>
        </p:nvSpPr>
        <p:spPr bwMode="auto">
          <a:xfrm>
            <a:off x="4801058" y="2081701"/>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MX" dirty="0" smtClean="0"/>
          </a:p>
          <a:p>
            <a:pPr algn="ctr"/>
            <a:endParaRPr lang="es-MX" dirty="0"/>
          </a:p>
        </p:txBody>
      </p:sp>
      <p:sp>
        <p:nvSpPr>
          <p:cNvPr id="43" name="Puzzle4"/>
          <p:cNvSpPr>
            <a:spLocks noEditPoints="1" noChangeArrowheads="1"/>
          </p:cNvSpPr>
          <p:nvPr/>
        </p:nvSpPr>
        <p:spPr bwMode="auto">
          <a:xfrm>
            <a:off x="5618958" y="2985655"/>
            <a:ext cx="2319039" cy="2563981"/>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accent4"/>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4" name="Puzzle3"/>
          <p:cNvSpPr>
            <a:spLocks noEditPoints="1" noChangeArrowheads="1"/>
          </p:cNvSpPr>
          <p:nvPr/>
        </p:nvSpPr>
        <p:spPr bwMode="auto">
          <a:xfrm>
            <a:off x="3363628" y="4278688"/>
            <a:ext cx="2409897" cy="2201853"/>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6"/>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5" name="Puzzle1"/>
          <p:cNvSpPr>
            <a:spLocks noEditPoints="1" noChangeArrowheads="1"/>
          </p:cNvSpPr>
          <p:nvPr/>
        </p:nvSpPr>
        <p:spPr bwMode="auto">
          <a:xfrm>
            <a:off x="395536" y="495204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6" name="Puzzle1"/>
          <p:cNvSpPr>
            <a:spLocks noEditPoints="1" noChangeArrowheads="1"/>
          </p:cNvSpPr>
          <p:nvPr/>
        </p:nvSpPr>
        <p:spPr bwMode="auto">
          <a:xfrm>
            <a:off x="4796058" y="4952041"/>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5"/>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7" name="TextBox 7"/>
          <p:cNvSpPr txBox="1"/>
          <p:nvPr/>
        </p:nvSpPr>
        <p:spPr>
          <a:xfrm>
            <a:off x="3580179" y="3777758"/>
            <a:ext cx="1817164" cy="400110"/>
          </a:xfrm>
          <a:prstGeom prst="rect">
            <a:avLst/>
          </a:prstGeom>
          <a:noFill/>
        </p:spPr>
        <p:txBody>
          <a:bodyPr wrap="none" rtlCol="0">
            <a:spAutoFit/>
          </a:bodyPr>
          <a:lstStyle/>
          <a:p>
            <a:r>
              <a:rPr lang="es-MX" sz="2000" dirty="0" smtClean="0"/>
              <a:t>Farmacoterapia</a:t>
            </a:r>
            <a:endParaRPr lang="es-MX" sz="2000" dirty="0"/>
          </a:p>
        </p:txBody>
      </p:sp>
      <p:sp>
        <p:nvSpPr>
          <p:cNvPr id="48" name="TextBox 30"/>
          <p:cNvSpPr txBox="1"/>
          <p:nvPr/>
        </p:nvSpPr>
        <p:spPr>
          <a:xfrm>
            <a:off x="5652120" y="2653168"/>
            <a:ext cx="2052293" cy="400110"/>
          </a:xfrm>
          <a:prstGeom prst="rect">
            <a:avLst/>
          </a:prstGeom>
          <a:noFill/>
        </p:spPr>
        <p:txBody>
          <a:bodyPr wrap="none" rtlCol="0">
            <a:spAutoFit/>
          </a:bodyPr>
          <a:lstStyle/>
          <a:p>
            <a:r>
              <a:rPr lang="es-MX" sz="2000" dirty="0" smtClean="0">
                <a:solidFill>
                  <a:schemeClr val="bg1"/>
                </a:solidFill>
              </a:rPr>
              <a:t>Manejo del estrés</a:t>
            </a:r>
            <a:endParaRPr lang="es-MX" sz="2000" dirty="0">
              <a:solidFill>
                <a:schemeClr val="bg1"/>
              </a:solidFill>
            </a:endParaRPr>
          </a:p>
        </p:txBody>
      </p:sp>
      <p:sp>
        <p:nvSpPr>
          <p:cNvPr id="49" name="TextBox 31"/>
          <p:cNvSpPr txBox="1"/>
          <p:nvPr/>
        </p:nvSpPr>
        <p:spPr>
          <a:xfrm>
            <a:off x="5754612" y="3740239"/>
            <a:ext cx="2047740" cy="369332"/>
          </a:xfrm>
          <a:prstGeom prst="rect">
            <a:avLst/>
          </a:prstGeom>
          <a:noFill/>
        </p:spPr>
        <p:txBody>
          <a:bodyPr wrap="none" rtlCol="0">
            <a:spAutoFit/>
          </a:bodyPr>
          <a:lstStyle/>
          <a:p>
            <a:pPr algn="ctr"/>
            <a:r>
              <a:rPr lang="es-MX" dirty="0" smtClean="0"/>
              <a:t>Terapia ocupacional</a:t>
            </a:r>
            <a:endParaRPr lang="es-MX" dirty="0"/>
          </a:p>
        </p:txBody>
      </p:sp>
      <p:sp>
        <p:nvSpPr>
          <p:cNvPr id="50" name="TextBox 32"/>
          <p:cNvSpPr txBox="1"/>
          <p:nvPr/>
        </p:nvSpPr>
        <p:spPr>
          <a:xfrm>
            <a:off x="5153892" y="5559000"/>
            <a:ext cx="3366262" cy="400110"/>
          </a:xfrm>
          <a:prstGeom prst="rect">
            <a:avLst/>
          </a:prstGeom>
          <a:noFill/>
        </p:spPr>
        <p:txBody>
          <a:bodyPr wrap="square" rtlCol="0">
            <a:spAutoFit/>
          </a:bodyPr>
          <a:lstStyle/>
          <a:p>
            <a:r>
              <a:rPr lang="es-MX" sz="2000" dirty="0" smtClean="0"/>
              <a:t>      Bioretroalimentación</a:t>
            </a:r>
            <a:endParaRPr lang="es-MX" sz="2000" dirty="0"/>
          </a:p>
        </p:txBody>
      </p:sp>
      <p:sp>
        <p:nvSpPr>
          <p:cNvPr id="51" name="TextBox 33"/>
          <p:cNvSpPr txBox="1"/>
          <p:nvPr/>
        </p:nvSpPr>
        <p:spPr>
          <a:xfrm>
            <a:off x="971600" y="5507940"/>
            <a:ext cx="2635593" cy="369332"/>
          </a:xfrm>
          <a:prstGeom prst="rect">
            <a:avLst/>
          </a:prstGeom>
          <a:noFill/>
        </p:spPr>
        <p:txBody>
          <a:bodyPr wrap="none" rtlCol="0">
            <a:spAutoFit/>
          </a:bodyPr>
          <a:lstStyle/>
          <a:p>
            <a:r>
              <a:rPr lang="es-MX" dirty="0" smtClean="0">
                <a:solidFill>
                  <a:schemeClr val="bg1"/>
                </a:solidFill>
              </a:rPr>
              <a:t>Terapias complementarias</a:t>
            </a:r>
            <a:endParaRPr lang="es-MX" dirty="0">
              <a:solidFill>
                <a:schemeClr val="bg1"/>
              </a:solidFill>
            </a:endParaRPr>
          </a:p>
        </p:txBody>
      </p:sp>
      <p:sp>
        <p:nvSpPr>
          <p:cNvPr id="52" name="TextBox 34"/>
          <p:cNvSpPr txBox="1"/>
          <p:nvPr/>
        </p:nvSpPr>
        <p:spPr>
          <a:xfrm>
            <a:off x="1412087" y="3752535"/>
            <a:ext cx="1860805" cy="400110"/>
          </a:xfrm>
          <a:prstGeom prst="rect">
            <a:avLst/>
          </a:prstGeom>
          <a:noFill/>
        </p:spPr>
        <p:txBody>
          <a:bodyPr wrap="square" rtlCol="0">
            <a:spAutoFit/>
          </a:bodyPr>
          <a:lstStyle/>
          <a:p>
            <a:pPr algn="ctr"/>
            <a:r>
              <a:rPr lang="es-MX" sz="2000" dirty="0" smtClean="0"/>
              <a:t>Terapia física</a:t>
            </a:r>
            <a:endParaRPr lang="es-MX" sz="2000" dirty="0"/>
          </a:p>
        </p:txBody>
      </p:sp>
      <p:sp>
        <p:nvSpPr>
          <p:cNvPr id="53" name="TextBox 35"/>
          <p:cNvSpPr txBox="1"/>
          <p:nvPr/>
        </p:nvSpPr>
        <p:spPr>
          <a:xfrm>
            <a:off x="3995936" y="5085184"/>
            <a:ext cx="1243161" cy="400110"/>
          </a:xfrm>
          <a:prstGeom prst="rect">
            <a:avLst/>
          </a:prstGeom>
          <a:noFill/>
        </p:spPr>
        <p:txBody>
          <a:bodyPr wrap="none" rtlCol="0">
            <a:spAutoFit/>
          </a:bodyPr>
          <a:lstStyle/>
          <a:p>
            <a:r>
              <a:rPr lang="es-MX" sz="2000" dirty="0" smtClean="0"/>
              <a:t>Educación</a:t>
            </a:r>
            <a:endParaRPr lang="es-MX" sz="2000" dirty="0"/>
          </a:p>
        </p:txBody>
      </p:sp>
      <p:sp>
        <p:nvSpPr>
          <p:cNvPr id="54" name="Rectangle 8"/>
          <p:cNvSpPr/>
          <p:nvPr/>
        </p:nvSpPr>
        <p:spPr>
          <a:xfrm>
            <a:off x="3350527" y="2163439"/>
            <a:ext cx="2594621" cy="369332"/>
          </a:xfrm>
          <a:prstGeom prst="rect">
            <a:avLst/>
          </a:prstGeom>
        </p:spPr>
        <p:txBody>
          <a:bodyPr wrap="none">
            <a:spAutoFit/>
          </a:bodyPr>
          <a:lstStyle/>
          <a:p>
            <a:pPr algn="ctr"/>
            <a:r>
              <a:rPr lang="es-MX" dirty="0" smtClean="0"/>
              <a:t>Manejo del estilo de vida</a:t>
            </a:r>
            <a:endParaRPr lang="es-MX" dirty="0"/>
          </a:p>
        </p:txBody>
      </p:sp>
      <p:sp>
        <p:nvSpPr>
          <p:cNvPr id="55" name="Rectangle 9"/>
          <p:cNvSpPr/>
          <p:nvPr/>
        </p:nvSpPr>
        <p:spPr>
          <a:xfrm>
            <a:off x="1246909" y="2683946"/>
            <a:ext cx="1879195" cy="369332"/>
          </a:xfrm>
          <a:prstGeom prst="rect">
            <a:avLst/>
          </a:prstGeom>
        </p:spPr>
        <p:txBody>
          <a:bodyPr wrap="square">
            <a:spAutoFit/>
          </a:bodyPr>
          <a:lstStyle/>
          <a:p>
            <a:pPr algn="ctr"/>
            <a:r>
              <a:rPr lang="es-MX" dirty="0" smtClean="0"/>
              <a:t>Higiene del sueño</a:t>
            </a:r>
            <a:endParaRPr lang="es-MX" dirty="0"/>
          </a:p>
        </p:txBody>
      </p:sp>
    </p:spTree>
    <p:extLst>
      <p:ext uri="{BB962C8B-B14F-4D97-AF65-F5344CB8AC3E}">
        <p14:creationId xmlns="" xmlns:p14="http://schemas.microsoft.com/office/powerpoint/2010/main" val="356407574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1" grpId="0" animBg="1"/>
      <p:bldP spid="42" grpId="0" animBg="1"/>
      <p:bldP spid="43" grpId="0" animBg="1"/>
      <p:bldP spid="44" grpId="0" animBg="1"/>
      <p:bldP spid="45" grpId="0" animBg="1"/>
      <p:bldP spid="46" grpId="0" animBg="1"/>
      <p:bldP spid="48" grpId="0"/>
      <p:bldP spid="49" grpId="0"/>
      <p:bldP spid="50" grpId="0"/>
      <p:bldP spid="51" grpId="0"/>
      <p:bldP spid="52" grpId="0"/>
      <p:bldP spid="53" grpId="0"/>
      <p:bldP spid="54"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s-MX" sz="6000" noProof="0" dirty="0" smtClean="0"/>
              <a:t>Objetivos de Aprendizaje</a:t>
            </a:r>
            <a:endParaRPr lang="es-MX" sz="6000" noProof="0" dirty="0"/>
          </a:p>
        </p:txBody>
      </p:sp>
      <p:sp>
        <p:nvSpPr>
          <p:cNvPr id="3" name="Content Placeholder 2"/>
          <p:cNvSpPr>
            <a:spLocks noGrp="1"/>
          </p:cNvSpPr>
          <p:nvPr>
            <p:ph idx="1"/>
          </p:nvPr>
        </p:nvSpPr>
        <p:spPr>
          <a:xfrm>
            <a:off x="457200" y="1600200"/>
            <a:ext cx="8507288" cy="5069160"/>
          </a:xfrm>
        </p:spPr>
        <p:txBody>
          <a:bodyPr>
            <a:noAutofit/>
          </a:bodyPr>
          <a:lstStyle/>
          <a:p>
            <a:pPr marL="250825" indent="-250825"/>
            <a:r>
              <a:rPr lang="es-MX" sz="2200" noProof="0" dirty="0" smtClean="0">
                <a:solidFill>
                  <a:schemeClr val="bg2"/>
                </a:solidFill>
              </a:rPr>
              <a:t>Al terminar este módulo, los participantes podrán:</a:t>
            </a:r>
          </a:p>
          <a:p>
            <a:pPr marL="622300" lvl="1">
              <a:spcBef>
                <a:spcPts val="300"/>
              </a:spcBef>
              <a:spcAft>
                <a:spcPts val="300"/>
              </a:spcAft>
            </a:pPr>
            <a:r>
              <a:rPr lang="es-MX" sz="2200" noProof="0" dirty="0" smtClean="0">
                <a:solidFill>
                  <a:schemeClr val="bg2"/>
                </a:solidFill>
              </a:rPr>
              <a:t>Discutir la prevalencia de la </a:t>
            </a:r>
            <a:r>
              <a:rPr lang="es-MX" sz="2200" dirty="0" smtClean="0">
                <a:solidFill>
                  <a:schemeClr val="bg2"/>
                </a:solidFill>
              </a:rPr>
              <a:t>lumbalgia aguda y crónica </a:t>
            </a:r>
          </a:p>
          <a:p>
            <a:pPr marL="622300" lvl="1">
              <a:spcBef>
                <a:spcPts val="300"/>
              </a:spcBef>
              <a:spcAft>
                <a:spcPts val="300"/>
              </a:spcAft>
            </a:pPr>
            <a:r>
              <a:rPr lang="es-MX" sz="2200" noProof="0" dirty="0" smtClean="0">
                <a:solidFill>
                  <a:schemeClr val="bg2"/>
                </a:solidFill>
              </a:rPr>
              <a:t>Entender el impacto de la lumbalgia</a:t>
            </a:r>
            <a:r>
              <a:rPr lang="es-MX" sz="2200" noProof="0" dirty="0" smtClean="0">
                <a:solidFill>
                  <a:srgbClr val="FF0000"/>
                </a:solidFill>
              </a:rPr>
              <a:t> </a:t>
            </a:r>
            <a:r>
              <a:rPr lang="es-MX" sz="2200" noProof="0" dirty="0" smtClean="0">
                <a:solidFill>
                  <a:schemeClr val="bg2"/>
                </a:solidFill>
              </a:rPr>
              <a:t>en el funcionamiento y calidad de vida del paciente</a:t>
            </a:r>
          </a:p>
          <a:p>
            <a:pPr marL="622300" lvl="1">
              <a:spcBef>
                <a:spcPts val="300"/>
              </a:spcBef>
              <a:spcAft>
                <a:spcPts val="300"/>
              </a:spcAft>
            </a:pPr>
            <a:r>
              <a:rPr lang="es-MX" sz="2200" noProof="0" dirty="0" smtClean="0">
                <a:solidFill>
                  <a:schemeClr val="bg2"/>
                </a:solidFill>
              </a:rPr>
              <a:t>Usar herramientas apropiadas para el </a:t>
            </a:r>
            <a:r>
              <a:rPr lang="es-MX" sz="2200" dirty="0" smtClean="0">
                <a:solidFill>
                  <a:schemeClr val="bg2"/>
                </a:solidFill>
              </a:rPr>
              <a:t>diagnóstico de lumbalgia</a:t>
            </a:r>
          </a:p>
          <a:p>
            <a:pPr marL="622300" lvl="1">
              <a:spcBef>
                <a:spcPts val="300"/>
              </a:spcBef>
              <a:spcAft>
                <a:spcPts val="300"/>
              </a:spcAft>
            </a:pPr>
            <a:r>
              <a:rPr lang="es-MX" sz="2200" noProof="0" dirty="0" smtClean="0">
                <a:solidFill>
                  <a:schemeClr val="bg2"/>
                </a:solidFill>
              </a:rPr>
              <a:t>Identificar señales de advertencia y de alarma que indiquen que el paciente debe ser referido o que indiquen investigación adicional</a:t>
            </a:r>
          </a:p>
          <a:p>
            <a:pPr marL="622300" lvl="1">
              <a:spcBef>
                <a:spcPts val="300"/>
              </a:spcBef>
              <a:spcAft>
                <a:spcPts val="300"/>
              </a:spcAft>
            </a:pPr>
            <a:r>
              <a:rPr lang="es-MX" sz="2200" noProof="0" dirty="0" smtClean="0">
                <a:solidFill>
                  <a:schemeClr val="bg2"/>
                </a:solidFill>
              </a:rPr>
              <a:t>Explicar los mecanismos subyacentes de diferentes tipos de lumbalgia </a:t>
            </a:r>
          </a:p>
          <a:p>
            <a:pPr marL="622300" lvl="1">
              <a:spcBef>
                <a:spcPts val="300"/>
              </a:spcBef>
            </a:pPr>
            <a:r>
              <a:rPr lang="es-MX" sz="2200" spc="-20" noProof="0" dirty="0" smtClean="0">
                <a:solidFill>
                  <a:schemeClr val="bg2"/>
                </a:solidFill>
              </a:rPr>
              <a:t>Seleccionar estrategias farmacológicas y no-farmacológicas apropiadas para el manejo de lumbalgia</a:t>
            </a:r>
          </a:p>
          <a:p>
            <a:endParaRPr lang="es-MX" sz="2200" noProof="0" dirty="0">
              <a:solidFill>
                <a:schemeClr val="bg1"/>
              </a:solidFill>
            </a:endParaRPr>
          </a:p>
        </p:txBody>
      </p:sp>
      <p:sp>
        <p:nvSpPr>
          <p:cNvPr id="4" name="Slide Number Placeholder 8"/>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6E0AFB2-FFBD-42C9-BFB3-674C7E7DD027}" type="slidenum">
              <a:rPr lang="en-CA" smtClean="0">
                <a:solidFill>
                  <a:srgbClr val="000000"/>
                </a:solidFill>
              </a:rPr>
              <a:pPr eaLnBrk="1" hangingPunct="1"/>
              <a:t>3</a:t>
            </a:fld>
            <a:endParaRPr lang="en-CA" dirty="0" smtClean="0">
              <a:solidFill>
                <a:srgbClr val="000000"/>
              </a:solidFill>
            </a:endParaRPr>
          </a:p>
        </p:txBody>
      </p:sp>
    </p:spTree>
    <p:extLst>
      <p:ext uri="{BB962C8B-B14F-4D97-AF65-F5344CB8AC3E}">
        <p14:creationId xmlns="" xmlns:p14="http://schemas.microsoft.com/office/powerpoint/2010/main" val="1460250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es-MX" noProof="0" dirty="0" smtClean="0"/>
              <a:t>Pregunta para Discusión</a:t>
            </a:r>
            <a:endParaRPr lang="es-MX" noProof="0" dirty="0"/>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23492" y="1300163"/>
            <a:ext cx="5155228" cy="5155228"/>
          </a:xfrm>
          <a:prstGeom prst="rect">
            <a:avLst/>
          </a:prstGeom>
        </p:spPr>
      </p:pic>
      <p:sp>
        <p:nvSpPr>
          <p:cNvPr id="8" name="Rounded Rectangle 7"/>
          <p:cNvSpPr/>
          <p:nvPr/>
        </p:nvSpPr>
        <p:spPr>
          <a:xfrm>
            <a:off x="560736" y="2417120"/>
            <a:ext cx="7992888" cy="27363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gn="ctr">
              <a:lnSpc>
                <a:spcPct val="80000"/>
              </a:lnSpc>
              <a:spcBef>
                <a:spcPct val="20000"/>
              </a:spcBef>
              <a:buClr>
                <a:srgbClr val="0092FF"/>
              </a:buClr>
              <a:buFont typeface="Arial" pitchFamily="34" charset="0"/>
              <a:buNone/>
            </a:pPr>
            <a:r>
              <a:rPr lang="es-MX" sz="4000" b="1" cap="small" dirty="0" smtClean="0">
                <a:solidFill>
                  <a:schemeClr val="accent3">
                    <a:lumMod val="75000"/>
                  </a:schemeClr>
                </a:solidFill>
              </a:rPr>
              <a:t>¿Qué enfoques no-farmacológicos para el manejo de lumbalgia incorpora en su práctica? </a:t>
            </a:r>
            <a:br>
              <a:rPr lang="es-MX" sz="4000" b="1" cap="small" dirty="0" smtClean="0">
                <a:solidFill>
                  <a:schemeClr val="accent3">
                    <a:lumMod val="75000"/>
                  </a:schemeClr>
                </a:solidFill>
              </a:rPr>
            </a:br>
            <a:r>
              <a:rPr lang="es-MX" sz="4000" b="1" cap="small" dirty="0" smtClean="0">
                <a:solidFill>
                  <a:schemeClr val="accent3">
                    <a:lumMod val="75000"/>
                  </a:schemeClr>
                </a:solidFill>
              </a:rPr>
              <a:t>¿Por cuáles modalidades no-farmacológicas preguntan regularmente sus pacientes? </a:t>
            </a:r>
            <a:endParaRPr lang="es-MX" sz="4000" b="1" cap="small" dirty="0">
              <a:solidFill>
                <a:schemeClr val="accent3">
                  <a:lumMod val="75000"/>
                </a:schemeClr>
              </a:solidFill>
            </a:endParaRPr>
          </a:p>
        </p:txBody>
      </p:sp>
      <p:sp>
        <p:nvSpPr>
          <p:cNvPr id="9" name="Slide Number Placeholder 2"/>
          <p:cNvSpPr txBox="1">
            <a:spLocks/>
          </p:cNvSpPr>
          <p:nvPr/>
        </p:nvSpPr>
        <p:spPr bwMode="auto">
          <a:xfrm>
            <a:off x="6759575" y="6448425"/>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es-MX"/>
            </a:defPPr>
            <a:lvl1pPr marL="0" algn="r" defTabSz="914400" rtl="0" eaLnBrk="1" latinLnBrk="0" hangingPunct="1">
              <a:defRPr lang="en-CA"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smtClean="0"/>
              <a:t/>
            </a:r>
            <a:br>
              <a:rPr lang="en-CA" dirty="0" smtClean="0"/>
            </a:br>
            <a:fld id="{0818CAAA-595C-40BF-BDA9-176ED7A49E95}" type="slidenum">
              <a:rPr lang="en-CA" smtClean="0"/>
              <a:pPr>
                <a:defRPr/>
              </a:pPr>
              <a:t>30</a:t>
            </a:fld>
            <a:endParaRPr lang="en-CA" dirty="0"/>
          </a:p>
        </p:txBody>
      </p:sp>
    </p:spTree>
    <p:extLst>
      <p:ext uri="{BB962C8B-B14F-4D97-AF65-F5344CB8AC3E}">
        <p14:creationId xmlns="" xmlns:p14="http://schemas.microsoft.com/office/powerpoint/2010/main" val="98814836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itle 4"/>
          <p:cNvSpPr>
            <a:spLocks noGrp="1"/>
          </p:cNvSpPr>
          <p:nvPr>
            <p:ph type="title" idx="4294967295"/>
          </p:nvPr>
        </p:nvSpPr>
        <p:spPr/>
        <p:txBody>
          <a:bodyPr>
            <a:normAutofit fontScale="90000"/>
          </a:bodyPr>
          <a:lstStyle/>
          <a:p>
            <a:r>
              <a:rPr lang="es-MX" noProof="0" dirty="0" smtClean="0"/>
              <a:t>Tratamientos </a:t>
            </a:r>
            <a:r>
              <a:rPr lang="es-MX" dirty="0" smtClean="0"/>
              <a:t>No-farmacológicos</a:t>
            </a:r>
            <a:br>
              <a:rPr lang="es-MX" dirty="0" smtClean="0"/>
            </a:br>
            <a:r>
              <a:rPr lang="es-MX" dirty="0" smtClean="0"/>
              <a:t>para Lumbalgia</a:t>
            </a:r>
            <a:r>
              <a:rPr lang="es-MX" noProof="0" dirty="0" smtClean="0">
                <a:solidFill>
                  <a:srgbClr val="FF0000"/>
                </a:solidFill>
              </a:rPr>
              <a:t> </a:t>
            </a:r>
            <a:endParaRPr lang="es-MX" noProof="0" dirty="0">
              <a:solidFill>
                <a:srgbClr val="FF0000"/>
              </a:solidFill>
            </a:endParaRPr>
          </a:p>
        </p:txBody>
      </p:sp>
      <p:graphicFrame>
        <p:nvGraphicFramePr>
          <p:cNvPr id="9" name="Group 25"/>
          <p:cNvGraphicFramePr>
            <a:graphicFrameLocks noGrp="1"/>
          </p:cNvGraphicFramePr>
          <p:nvPr>
            <p:extLst>
              <p:ext uri="{D42A27DB-BD31-4B8C-83A1-F6EECF244321}">
                <p14:modId xmlns="" xmlns:p14="http://schemas.microsoft.com/office/powerpoint/2010/main" val="4244750604"/>
              </p:ext>
            </p:extLst>
          </p:nvPr>
        </p:nvGraphicFramePr>
        <p:xfrm>
          <a:off x="107504" y="1511202"/>
          <a:ext cx="8964744" cy="4265445"/>
        </p:xfrm>
        <a:graphic>
          <a:graphicData uri="http://schemas.openxmlformats.org/drawingml/2006/table">
            <a:tbl>
              <a:tblPr/>
              <a:tblGrid>
                <a:gridCol w="2268000"/>
                <a:gridCol w="6696744"/>
              </a:tblGrid>
              <a:tr h="190078">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300" b="1" i="0" u="none" strike="noStrike" cap="none" normalizeH="0" baseline="0" noProof="0" dirty="0" smtClean="0">
                          <a:ln>
                            <a:noFill/>
                          </a:ln>
                          <a:solidFill>
                            <a:schemeClr val="tx1"/>
                          </a:solidFill>
                          <a:effectLst/>
                          <a:latin typeface="+mn-lt"/>
                          <a:ea typeface="ＭＳ Ｐゴシック" pitchFamily="34" charset="-128"/>
                        </a:rPr>
                        <a:t>Evidencia de efectividad moderada</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CA"/>
                    </a:p>
                  </a:txBody>
                  <a:tcPr/>
                </a:tc>
              </a:tr>
              <a:tr h="1428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300" b="0" i="0" u="none" strike="noStrike" cap="none" normalizeH="0" baseline="0" noProof="0" dirty="0" smtClean="0">
                          <a:ln>
                            <a:noFill/>
                          </a:ln>
                          <a:solidFill>
                            <a:schemeClr val="bg2"/>
                          </a:solidFill>
                          <a:effectLst/>
                          <a:latin typeface="+mn-lt"/>
                          <a:ea typeface="ＭＳ Ｐゴシック" pitchFamily="34" charset="-128"/>
                        </a:rPr>
                        <a:t>Terapia y ejercicio</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300" b="0" i="0" u="none" strike="noStrike" cap="none" spc="-20" normalizeH="0" baseline="0" noProof="0" dirty="0" smtClean="0">
                          <a:ln>
                            <a:noFill/>
                          </a:ln>
                          <a:solidFill>
                            <a:schemeClr val="bg1"/>
                          </a:solidFill>
                          <a:effectLst/>
                          <a:latin typeface="+mn-lt"/>
                          <a:ea typeface="ＭＳ Ｐゴシック" pitchFamily="34" charset="-128"/>
                        </a:rPr>
                        <a:t>Moderadamente efectivo en el alivio del dolor y en la mejora funcional en adultos con lumbalgia </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44409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300" b="0" i="0" u="none" strike="noStrike" cap="none" normalizeH="0" baseline="0" noProof="0" dirty="0" smtClean="0">
                          <a:ln>
                            <a:noFill/>
                          </a:ln>
                          <a:solidFill>
                            <a:schemeClr val="bg2"/>
                          </a:solidFill>
                          <a:effectLst/>
                          <a:latin typeface="+mn-lt"/>
                          <a:ea typeface="ＭＳ Ｐゴシック" pitchFamily="34" charset="-128"/>
                        </a:rPr>
                        <a:t>Terapia cognitiva conductual</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300" b="0" i="0" u="none" strike="noStrike" cap="none" normalizeH="0" baseline="0" noProof="0" dirty="0" smtClean="0">
                          <a:ln>
                            <a:noFill/>
                          </a:ln>
                          <a:solidFill>
                            <a:schemeClr val="bg1"/>
                          </a:solidFill>
                          <a:effectLst/>
                          <a:latin typeface="+mn-lt"/>
                          <a:ea typeface="ＭＳ Ｐゴシック" pitchFamily="34" charset="-128"/>
                        </a:rPr>
                        <a:t>Puede reducir el dolor y la discapacidad en pacientes con lumbalgia crónica y subaguda</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20870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300" b="0" i="0" u="none" strike="noStrike" cap="none" normalizeH="0" baseline="0" noProof="0" dirty="0" smtClean="0">
                          <a:ln>
                            <a:noFill/>
                          </a:ln>
                          <a:solidFill>
                            <a:schemeClr val="bg2"/>
                          </a:solidFill>
                          <a:effectLst/>
                          <a:latin typeface="+mn-lt"/>
                          <a:ea typeface="ＭＳ Ｐゴシック" pitchFamily="34" charset="-128"/>
                          <a:cs typeface="Arial" charset="0"/>
                        </a:rPr>
                        <a:t>Rehabilitación biopsicosocial multidisciplinaria intensiva</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300" b="0" i="0" u="none" strike="noStrike" cap="none" normalizeH="0" baseline="0" noProof="0" dirty="0" smtClean="0">
                          <a:ln>
                            <a:noFill/>
                          </a:ln>
                          <a:solidFill>
                            <a:schemeClr val="bg1"/>
                          </a:solidFill>
                          <a:effectLst/>
                          <a:latin typeface="+mn-lt"/>
                          <a:ea typeface="ＭＳ Ｐゴシック" pitchFamily="34" charset="-128"/>
                          <a:cs typeface="Arial" charset="0"/>
                        </a:rPr>
                        <a:t>Puede aliviar el dolor y mejorar la función en </a:t>
                      </a:r>
                      <a:r>
                        <a:rPr kumimoji="0" lang="es-MX" sz="1300" b="0" i="0" u="none" strike="noStrike" cap="none" normalizeH="0" baseline="0" noProof="0" dirty="0" smtClean="0">
                          <a:ln>
                            <a:noFill/>
                          </a:ln>
                          <a:solidFill>
                            <a:schemeClr val="bg1"/>
                          </a:solidFill>
                          <a:effectLst/>
                          <a:latin typeface="+mn-lt"/>
                          <a:ea typeface="ＭＳ Ｐゴシック" pitchFamily="34" charset="-128"/>
                        </a:rPr>
                        <a:t>lumbalgia </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300" b="0" i="0" u="none" strike="noStrike" kern="1200" cap="none" normalizeH="0" baseline="0" noProof="0" dirty="0" smtClean="0">
                          <a:ln>
                            <a:noFill/>
                          </a:ln>
                          <a:solidFill>
                            <a:schemeClr val="bg2"/>
                          </a:solidFill>
                          <a:effectLst/>
                          <a:latin typeface="+mn-lt"/>
                          <a:ea typeface="ＭＳ Ｐゴシック" pitchFamily="34" charset="-128"/>
                          <a:cs typeface="+mn-cs"/>
                        </a:rPr>
                        <a:t>Masaje</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300" b="0" i="0" u="none" strike="noStrike" cap="none" normalizeH="0" baseline="0" noProof="0" dirty="0" smtClean="0">
                          <a:ln>
                            <a:noFill/>
                          </a:ln>
                          <a:solidFill>
                            <a:schemeClr val="bg1"/>
                          </a:solidFill>
                          <a:effectLst/>
                          <a:latin typeface="+mn-lt"/>
                          <a:ea typeface="ＭＳ Ｐゴシック" pitchFamily="34" charset="-128"/>
                        </a:rPr>
                        <a:t>Puede beneficiar a pacientes con lumbalgia subaguda y crónica no-específico</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300" b="0" i="0" u="none" strike="noStrike" kern="1200" cap="none" normalizeH="0" baseline="0" noProof="0" dirty="0" smtClean="0">
                          <a:ln>
                            <a:noFill/>
                          </a:ln>
                          <a:solidFill>
                            <a:schemeClr val="bg2"/>
                          </a:solidFill>
                          <a:effectLst/>
                          <a:latin typeface="+mn-lt"/>
                          <a:ea typeface="ＭＳ Ｐゴシック" pitchFamily="34" charset="-128"/>
                          <a:cs typeface="+mn-cs"/>
                        </a:rPr>
                        <a:t>Yoga</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300" b="0" i="0" u="none" strike="noStrike" cap="none" normalizeH="0" baseline="0" noProof="0" dirty="0" smtClean="0">
                          <a:ln>
                            <a:noFill/>
                          </a:ln>
                          <a:solidFill>
                            <a:schemeClr val="bg1"/>
                          </a:solidFill>
                          <a:effectLst/>
                          <a:latin typeface="+mn-lt"/>
                          <a:ea typeface="ＭＳ Ｐゴシック" pitchFamily="34" charset="-128"/>
                        </a:rPr>
                        <a:t>Puede beneficiar a pacientes con lumbalgia crónica </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300" b="0" i="0" u="none" strike="noStrike" kern="1200" cap="none" normalizeH="0" baseline="0" noProof="0" dirty="0" smtClean="0">
                          <a:ln>
                            <a:noFill/>
                          </a:ln>
                          <a:solidFill>
                            <a:schemeClr val="bg2"/>
                          </a:solidFill>
                          <a:effectLst/>
                          <a:latin typeface="+mn-lt"/>
                          <a:ea typeface="ＭＳ Ｐゴシック" pitchFamily="34" charset="-128"/>
                          <a:cs typeface="+mn-cs"/>
                        </a:rPr>
                        <a:t>Terapia de calor</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300" b="0" i="0" u="none" strike="noStrike" cap="none" normalizeH="0" baseline="0" noProof="0" dirty="0" smtClean="0">
                          <a:ln>
                            <a:noFill/>
                          </a:ln>
                          <a:solidFill>
                            <a:schemeClr val="bg1"/>
                          </a:solidFill>
                          <a:effectLst/>
                          <a:latin typeface="+mn-lt"/>
                          <a:ea typeface="ＭＳ Ｐゴシック" pitchFamily="34" charset="-128"/>
                        </a:rPr>
                        <a:t>Puede reducir el dolor a corto plazo en pacientes con lumbalgia subaguda </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2880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300" b="0" i="0" u="none" strike="noStrike" kern="1200" cap="none" normalizeH="0" baseline="0" noProof="0" dirty="0" smtClean="0">
                          <a:ln>
                            <a:noFill/>
                          </a:ln>
                          <a:solidFill>
                            <a:schemeClr val="bg2"/>
                          </a:solidFill>
                          <a:effectLst/>
                          <a:latin typeface="+mn-lt"/>
                          <a:ea typeface="ＭＳ Ｐゴシック" pitchFamily="34" charset="-128"/>
                          <a:cs typeface="+mn-cs"/>
                        </a:rPr>
                        <a:t>Colchón medianamente firme </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300" b="0" i="0" u="none" strike="noStrike" cap="none" normalizeH="0" baseline="0" noProof="0" dirty="0" smtClean="0">
                          <a:ln>
                            <a:noFill/>
                          </a:ln>
                          <a:solidFill>
                            <a:schemeClr val="bg1"/>
                          </a:solidFill>
                          <a:effectLst/>
                          <a:latin typeface="+mn-lt"/>
                          <a:ea typeface="ＭＳ Ｐゴシック" pitchFamily="34" charset="-128"/>
                        </a:rPr>
                        <a:t>Asociado con menos dolor y discapacidad que el colchón firme</a:t>
                      </a:r>
                      <a:endParaRPr kumimoji="0" lang="es-MX" sz="1300" b="0" i="0" u="none" strike="noStrike" cap="none" normalizeH="0" baseline="0" noProof="0" dirty="0" smtClean="0">
                        <a:ln>
                          <a:noFill/>
                        </a:ln>
                        <a:solidFill>
                          <a:schemeClr val="bg1"/>
                        </a:solidFill>
                        <a:effectLst/>
                        <a:latin typeface="+mn-lt"/>
                        <a:ea typeface="ＭＳ Ｐゴシック" pitchFamily="34" charset="-128"/>
                        <a:cs typeface="Arial" charset="0"/>
                      </a:endParaRP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5040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300" b="0" i="0" u="none" strike="noStrike" kern="1200" cap="none" normalizeH="0" baseline="0" noProof="0" dirty="0" smtClean="0">
                          <a:ln>
                            <a:noFill/>
                          </a:ln>
                          <a:solidFill>
                            <a:schemeClr val="bg2"/>
                          </a:solidFill>
                          <a:effectLst/>
                          <a:latin typeface="+mn-lt"/>
                          <a:ea typeface="ＭＳ Ｐゴシック" pitchFamily="34" charset="-128"/>
                          <a:cs typeface="+mn-cs"/>
                        </a:rPr>
                        <a:t>Estimulación nerviosa eléctrica transcutánea</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300" b="0" i="0" u="none" strike="noStrike" cap="none" normalizeH="0" baseline="0" noProof="0" dirty="0" smtClean="0">
                          <a:ln>
                            <a:noFill/>
                          </a:ln>
                          <a:solidFill>
                            <a:schemeClr val="bg1"/>
                          </a:solidFill>
                          <a:effectLst/>
                          <a:latin typeface="+mn-lt"/>
                          <a:ea typeface="ＭＳ Ｐゴシック" pitchFamily="34" charset="-128"/>
                        </a:rPr>
                        <a:t>Controversial con evidencia a favor y en contra</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229592">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300" b="1" i="0" u="none" strike="noStrike" kern="1200" cap="none" normalizeH="0" baseline="0" noProof="0" dirty="0" smtClean="0">
                          <a:ln>
                            <a:noFill/>
                          </a:ln>
                          <a:solidFill>
                            <a:schemeClr val="tx1"/>
                          </a:solidFill>
                          <a:effectLst/>
                          <a:latin typeface="+mn-lt"/>
                          <a:ea typeface="ＭＳ Ｐゴシック" pitchFamily="34" charset="-128"/>
                          <a:cs typeface="+mn-cs"/>
                        </a:rPr>
                        <a:t>Suficiente evidencia de efectividad</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CA"/>
                    </a:p>
                  </a:txBody>
                  <a:tcPr/>
                </a:tc>
              </a:tr>
              <a:tr h="496707">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300" b="0" i="0" u="none" strike="noStrike" cap="none" normalizeH="0" baseline="0" noProof="0" dirty="0" smtClean="0">
                          <a:ln>
                            <a:noFill/>
                          </a:ln>
                          <a:solidFill>
                            <a:schemeClr val="bg2"/>
                          </a:solidFill>
                          <a:effectLst/>
                          <a:latin typeface="+mn-lt"/>
                          <a:ea typeface="ＭＳ Ｐゴシック" pitchFamily="34" charset="-128"/>
                        </a:rPr>
                        <a:t>Tratamiento centrado en la función</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300" b="0" i="0" u="none" strike="noStrike" cap="none" normalizeH="0" baseline="0" noProof="0" dirty="0" smtClean="0">
                          <a:ln>
                            <a:noFill/>
                          </a:ln>
                          <a:solidFill>
                            <a:schemeClr val="bg1"/>
                          </a:solidFill>
                          <a:effectLst/>
                          <a:latin typeface="+mn-lt"/>
                          <a:ea typeface="ＭＳ Ｐゴシック" pitchFamily="34" charset="-128"/>
                        </a:rPr>
                        <a:t>Más efectivo que el tratamiento centrado en el dolor para aumentar los días en que el paciente puede trabajar en sujetos con lumbalgia subaguda que dura más de 6 semanas </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30600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300" b="0" i="0" u="none" strike="noStrike" kern="1200" cap="none" normalizeH="0" baseline="0" noProof="0" dirty="0" smtClean="0">
                          <a:ln>
                            <a:noFill/>
                          </a:ln>
                          <a:solidFill>
                            <a:schemeClr val="bg2"/>
                          </a:solidFill>
                          <a:effectLst/>
                          <a:latin typeface="+mn-lt"/>
                          <a:ea typeface="ＭＳ Ｐゴシック" pitchFamily="34" charset="-128"/>
                          <a:cs typeface="+mn-cs"/>
                        </a:rPr>
                        <a:t>Acupuntura</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300" b="0" i="0" u="none" strike="noStrike" cap="none" normalizeH="0" baseline="0" noProof="0" dirty="0" smtClean="0">
                          <a:ln>
                            <a:noFill/>
                          </a:ln>
                          <a:solidFill>
                            <a:schemeClr val="bg1"/>
                          </a:solidFill>
                          <a:effectLst/>
                          <a:latin typeface="+mn-lt"/>
                          <a:ea typeface="ＭＳ Ｐゴシック" pitchFamily="34" charset="-128"/>
                        </a:rPr>
                        <a:t>Más efectivo que la terapia convencional pero no más efectivo que la acupuntura sham (falsa)</a:t>
                      </a:r>
                    </a:p>
                  </a:txBody>
                  <a:tcPr marR="0" marT="45723" marB="45723"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ounded Rectangle 1"/>
          <p:cNvSpPr/>
          <p:nvPr/>
        </p:nvSpPr>
        <p:spPr>
          <a:xfrm>
            <a:off x="1618257" y="2565779"/>
            <a:ext cx="6048672" cy="151216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prstClr val="white"/>
                </a:solidFill>
              </a:rPr>
              <a:t>La evidencia sugiere que el reposo en cama y la tracción </a:t>
            </a:r>
            <a:r>
              <a:rPr lang="es-MX" sz="3200" b="1" dirty="0" smtClean="0">
                <a:solidFill>
                  <a:prstClr val="white"/>
                </a:solidFill>
              </a:rPr>
              <a:t>No</a:t>
            </a:r>
            <a:r>
              <a:rPr lang="es-MX" sz="3200" dirty="0" smtClean="0">
                <a:solidFill>
                  <a:prstClr val="white"/>
                </a:solidFill>
              </a:rPr>
              <a:t> son útiles</a:t>
            </a:r>
            <a:endParaRPr lang="es-MX" sz="3200" dirty="0">
              <a:solidFill>
                <a:prstClr val="white"/>
              </a:solidFill>
            </a:endParaRPr>
          </a:p>
        </p:txBody>
      </p:sp>
      <p:sp>
        <p:nvSpPr>
          <p:cNvPr id="6" name="Slide Number Placeholder 5"/>
          <p:cNvSpPr>
            <a:spLocks noGrp="1"/>
          </p:cNvSpPr>
          <p:nvPr>
            <p:ph type="sldNum" sz="quarter" idx="12"/>
          </p:nvPr>
        </p:nvSpPr>
        <p:spPr>
          <a:xfrm>
            <a:off x="6601544" y="6553196"/>
            <a:ext cx="2133600" cy="365125"/>
          </a:xfrm>
        </p:spPr>
        <p:txBody>
          <a:bodyPr/>
          <a:lstStyle/>
          <a:p>
            <a:fld id="{903B8EED-60FF-4798-B00A-5F8F0039E366}" type="slidenum">
              <a:rPr lang="en-CA" smtClean="0">
                <a:solidFill>
                  <a:prstClr val="black"/>
                </a:solidFill>
              </a:rPr>
              <a:pPr/>
              <a:t>31</a:t>
            </a:fld>
            <a:endParaRPr lang="en-CA" dirty="0">
              <a:solidFill>
                <a:prstClr val="black"/>
              </a:solidFill>
            </a:endParaRPr>
          </a:p>
        </p:txBody>
      </p:sp>
      <p:sp>
        <p:nvSpPr>
          <p:cNvPr id="7" name="Rectangle 6"/>
          <p:cNvSpPr>
            <a:spLocks noChangeArrowheads="1"/>
          </p:cNvSpPr>
          <p:nvPr/>
        </p:nvSpPr>
        <p:spPr bwMode="auto">
          <a:xfrm>
            <a:off x="107504" y="6059760"/>
            <a:ext cx="8577326"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r>
              <a:rPr lang="en-CA" sz="1000" spc="-20" dirty="0" smtClean="0">
                <a:solidFill>
                  <a:srgbClr val="002060"/>
                </a:solidFill>
              </a:rPr>
              <a:t>Chou  R </a:t>
            </a:r>
            <a:r>
              <a:rPr lang="en-CA" sz="1000" i="1" spc="-20" dirty="0" smtClean="0">
                <a:solidFill>
                  <a:srgbClr val="002060"/>
                </a:solidFill>
              </a:rPr>
              <a:t>et al. Spine (Phila PA 1976)</a:t>
            </a:r>
            <a:r>
              <a:rPr lang="en-CA" sz="1000" spc="-20" dirty="0" smtClean="0">
                <a:solidFill>
                  <a:srgbClr val="002060"/>
                </a:solidFill>
              </a:rPr>
              <a:t> 2009; 34(10):1066-77; </a:t>
            </a:r>
            <a:r>
              <a:rPr lang="en-US" sz="1000" spc="-20" dirty="0">
                <a:solidFill>
                  <a:srgbClr val="002060"/>
                </a:solidFill>
              </a:rPr>
              <a:t>Dagenais </a:t>
            </a:r>
            <a:r>
              <a:rPr lang="en-US" sz="1000" spc="-20" dirty="0" smtClean="0">
                <a:solidFill>
                  <a:srgbClr val="002060"/>
                </a:solidFill>
              </a:rPr>
              <a:t>S </a:t>
            </a:r>
            <a:r>
              <a:rPr lang="en-US" sz="1000" i="1" spc="-20" dirty="0">
                <a:solidFill>
                  <a:srgbClr val="002060"/>
                </a:solidFill>
              </a:rPr>
              <a:t>et al. </a:t>
            </a:r>
            <a:r>
              <a:rPr lang="en-US" sz="1000" i="1" spc="-20" dirty="0" smtClean="0">
                <a:solidFill>
                  <a:srgbClr val="002060"/>
                </a:solidFill>
              </a:rPr>
              <a:t>Spine J </a:t>
            </a:r>
            <a:r>
              <a:rPr lang="en-US" sz="1000" spc="-20" dirty="0" smtClean="0">
                <a:solidFill>
                  <a:srgbClr val="002060"/>
                </a:solidFill>
              </a:rPr>
              <a:t>2008; 8(1):203-12; </a:t>
            </a:r>
            <a:r>
              <a:rPr lang="en-US" sz="1000" spc="-20" dirty="0">
                <a:solidFill>
                  <a:srgbClr val="002060"/>
                </a:solidFill>
              </a:rPr>
              <a:t>Gay </a:t>
            </a:r>
            <a:r>
              <a:rPr lang="en-US" sz="1000" spc="-20" dirty="0" smtClean="0">
                <a:solidFill>
                  <a:srgbClr val="002060"/>
                </a:solidFill>
              </a:rPr>
              <a:t>RE, Brault JS</a:t>
            </a:r>
            <a:r>
              <a:rPr lang="en-US" sz="1000" i="1" spc="-20" dirty="0" smtClean="0">
                <a:solidFill>
                  <a:srgbClr val="002060"/>
                </a:solidFill>
              </a:rPr>
              <a:t>. Spine J </a:t>
            </a:r>
            <a:r>
              <a:rPr lang="en-US" sz="1000" spc="-20" dirty="0" smtClean="0">
                <a:solidFill>
                  <a:srgbClr val="002060"/>
                </a:solidFill>
              </a:rPr>
              <a:t>2008; 8(1):234-42; </a:t>
            </a:r>
            <a:r>
              <a:rPr lang="en-CA" sz="1000" spc="-20" dirty="0" smtClean="0">
                <a:solidFill>
                  <a:srgbClr val="002060"/>
                </a:solidFill>
              </a:rPr>
              <a:t>Hagen </a:t>
            </a:r>
            <a:r>
              <a:rPr lang="en-CA" sz="1000" i="1" spc="-20" dirty="0" smtClean="0">
                <a:solidFill>
                  <a:srgbClr val="002060"/>
                </a:solidFill>
              </a:rPr>
              <a:t>KB et al. </a:t>
            </a:r>
            <a:r>
              <a:rPr lang="it-IT" sz="1000" i="1" spc="-20" dirty="0" smtClean="0">
                <a:solidFill>
                  <a:srgbClr val="002060"/>
                </a:solidFill>
              </a:rPr>
              <a:t>Spine </a:t>
            </a:r>
            <a:r>
              <a:rPr lang="it-IT" sz="1000" i="1" spc="-20" dirty="0">
                <a:solidFill>
                  <a:srgbClr val="002060"/>
                </a:solidFill>
              </a:rPr>
              <a:t>(Phila </a:t>
            </a:r>
            <a:r>
              <a:rPr lang="it-IT" sz="1000" i="1" spc="-20" dirty="0" smtClean="0">
                <a:solidFill>
                  <a:srgbClr val="002060"/>
                </a:solidFill>
              </a:rPr>
              <a:t>PA 1976)</a:t>
            </a:r>
            <a:r>
              <a:rPr lang="it-IT" sz="1000" spc="-20" dirty="0" smtClean="0">
                <a:solidFill>
                  <a:srgbClr val="002060"/>
                </a:solidFill>
              </a:rPr>
              <a:t> 2005; 30(5</a:t>
            </a:r>
            <a:r>
              <a:rPr lang="it-IT" sz="1000" spc="-20" dirty="0">
                <a:solidFill>
                  <a:srgbClr val="002060"/>
                </a:solidFill>
              </a:rPr>
              <a:t>):</a:t>
            </a:r>
            <a:r>
              <a:rPr lang="it-IT" sz="1000" spc="-20" dirty="0" smtClean="0">
                <a:solidFill>
                  <a:srgbClr val="002060"/>
                </a:solidFill>
              </a:rPr>
              <a:t>542-6;</a:t>
            </a:r>
            <a:r>
              <a:rPr lang="en-US" sz="1000" spc="-20" dirty="0" smtClean="0">
                <a:solidFill>
                  <a:srgbClr val="002060"/>
                </a:solidFill>
              </a:rPr>
              <a:t> </a:t>
            </a:r>
            <a:r>
              <a:rPr lang="en-US" sz="1000" spc="-20" dirty="0">
                <a:solidFill>
                  <a:srgbClr val="002060"/>
                </a:solidFill>
              </a:rPr>
              <a:t>Oleske </a:t>
            </a:r>
            <a:r>
              <a:rPr lang="en-US" sz="1000" spc="-20" dirty="0" smtClean="0">
                <a:solidFill>
                  <a:srgbClr val="002060"/>
                </a:solidFill>
              </a:rPr>
              <a:t>D </a:t>
            </a:r>
            <a:r>
              <a:rPr lang="en-US" sz="1000" i="1" spc="-20" dirty="0">
                <a:solidFill>
                  <a:srgbClr val="002060"/>
                </a:solidFill>
              </a:rPr>
              <a:t>et al. Spine </a:t>
            </a:r>
            <a:r>
              <a:rPr lang="en-US" sz="1000" i="1" spc="-20" dirty="0" smtClean="0">
                <a:solidFill>
                  <a:srgbClr val="002060"/>
                </a:solidFill>
              </a:rPr>
              <a:t>2007; 3</a:t>
            </a:r>
            <a:r>
              <a:rPr lang="en-US" sz="1000" spc="-20" dirty="0" smtClean="0">
                <a:solidFill>
                  <a:srgbClr val="002060"/>
                </a:solidFill>
              </a:rPr>
              <a:t>2(19):2050-7; </a:t>
            </a:r>
            <a:r>
              <a:rPr lang="en-US" sz="1000" spc="-20" dirty="0">
                <a:solidFill>
                  <a:srgbClr val="002060"/>
                </a:solidFill>
              </a:rPr>
              <a:t>Pillastrini </a:t>
            </a:r>
            <a:r>
              <a:rPr lang="en-US" sz="1000" spc="-20" dirty="0" smtClean="0">
                <a:solidFill>
                  <a:srgbClr val="002060"/>
                </a:solidFill>
              </a:rPr>
              <a:t>P </a:t>
            </a:r>
            <a:r>
              <a:rPr lang="en-US" sz="1000" i="1" spc="-20" dirty="0">
                <a:solidFill>
                  <a:srgbClr val="002060"/>
                </a:solidFill>
              </a:rPr>
              <a:t>et al. Joint Bone Spine </a:t>
            </a:r>
            <a:r>
              <a:rPr lang="en-US" sz="1000" spc="-20" dirty="0" smtClean="0">
                <a:solidFill>
                  <a:srgbClr val="002060"/>
                </a:solidFill>
              </a:rPr>
              <a:t>2012</a:t>
            </a:r>
            <a:r>
              <a:rPr lang="en-US" sz="1000" i="1" spc="-20" dirty="0" smtClean="0">
                <a:solidFill>
                  <a:srgbClr val="002060"/>
                </a:solidFill>
              </a:rPr>
              <a:t>; </a:t>
            </a:r>
            <a:r>
              <a:rPr lang="en-US" sz="1000" spc="-20" dirty="0" smtClean="0">
                <a:solidFill>
                  <a:srgbClr val="002060"/>
                </a:solidFill>
              </a:rPr>
              <a:t>79(2):176-85; Ramos-Remus CR </a:t>
            </a:r>
            <a:r>
              <a:rPr lang="en-US" sz="1000" i="1" spc="-20" dirty="0" smtClean="0">
                <a:solidFill>
                  <a:srgbClr val="002060"/>
                </a:solidFill>
              </a:rPr>
              <a:t>et al. Curr </a:t>
            </a:r>
            <a:r>
              <a:rPr lang="en-US" sz="1000" i="1" spc="-20" dirty="0">
                <a:solidFill>
                  <a:srgbClr val="002060"/>
                </a:solidFill>
              </a:rPr>
              <a:t>Med Res </a:t>
            </a:r>
            <a:r>
              <a:rPr lang="en-US" sz="1000" i="1" spc="-20" dirty="0" smtClean="0">
                <a:solidFill>
                  <a:srgbClr val="002060"/>
                </a:solidFill>
              </a:rPr>
              <a:t>Opin</a:t>
            </a:r>
            <a:r>
              <a:rPr lang="en-US" sz="1000" spc="-20" dirty="0" smtClean="0">
                <a:solidFill>
                  <a:srgbClr val="002060"/>
                </a:solidFill>
              </a:rPr>
              <a:t> 2004; 20(5</a:t>
            </a:r>
            <a:r>
              <a:rPr lang="en-US" sz="1000" spc="-20" dirty="0">
                <a:solidFill>
                  <a:srgbClr val="002060"/>
                </a:solidFill>
              </a:rPr>
              <a:t>):</a:t>
            </a:r>
            <a:r>
              <a:rPr lang="en-US" sz="1000" spc="-20" dirty="0" smtClean="0">
                <a:solidFill>
                  <a:srgbClr val="002060"/>
                </a:solidFill>
              </a:rPr>
              <a:t>691-8; </a:t>
            </a:r>
            <a:r>
              <a:rPr lang="en-US" sz="1000" spc="-20" dirty="0">
                <a:solidFill>
                  <a:srgbClr val="002060"/>
                </a:solidFill>
              </a:rPr>
              <a:t>Romanò CL </a:t>
            </a:r>
            <a:r>
              <a:rPr lang="en-US" sz="1000" i="1" spc="-20" dirty="0">
                <a:solidFill>
                  <a:srgbClr val="002060"/>
                </a:solidFill>
              </a:rPr>
              <a:t>et al. J Orthop </a:t>
            </a:r>
            <a:r>
              <a:rPr lang="en-US" sz="1000" i="1" spc="-20" dirty="0" smtClean="0">
                <a:solidFill>
                  <a:srgbClr val="002060"/>
                </a:solidFill>
              </a:rPr>
              <a:t>Traumatol</a:t>
            </a:r>
            <a:r>
              <a:rPr lang="en-US" sz="1000" spc="-20" dirty="0" smtClean="0">
                <a:solidFill>
                  <a:srgbClr val="002060"/>
                </a:solidFill>
              </a:rPr>
              <a:t> 2009; 10(4</a:t>
            </a:r>
            <a:r>
              <a:rPr lang="en-US" sz="1000" spc="-20" dirty="0">
                <a:solidFill>
                  <a:srgbClr val="002060"/>
                </a:solidFill>
              </a:rPr>
              <a:t>):</a:t>
            </a:r>
            <a:r>
              <a:rPr lang="en-US" sz="1000" spc="-20" dirty="0" smtClean="0">
                <a:solidFill>
                  <a:srgbClr val="002060"/>
                </a:solidFill>
              </a:rPr>
              <a:t>185-91</a:t>
            </a:r>
            <a:r>
              <a:rPr lang="en-US" sz="1000" spc="-20" dirty="0">
                <a:solidFill>
                  <a:srgbClr val="002060"/>
                </a:solidFill>
              </a:rPr>
              <a:t>; Sakamoto C, Soen S</a:t>
            </a:r>
            <a:r>
              <a:rPr lang="en-US" sz="1000" spc="-20" dirty="0" smtClean="0">
                <a:solidFill>
                  <a:srgbClr val="002060"/>
                </a:solidFill>
              </a:rPr>
              <a:t>. </a:t>
            </a:r>
            <a:r>
              <a:rPr lang="en-US" sz="1000" i="1" spc="-20" dirty="0" smtClean="0">
                <a:solidFill>
                  <a:srgbClr val="002060"/>
                </a:solidFill>
              </a:rPr>
              <a:t>Digestion</a:t>
            </a:r>
            <a:r>
              <a:rPr lang="en-US" sz="1000" spc="-20" dirty="0" smtClean="0">
                <a:solidFill>
                  <a:srgbClr val="002060"/>
                </a:solidFill>
              </a:rPr>
              <a:t> </a:t>
            </a:r>
            <a:r>
              <a:rPr lang="en-US" sz="1000" spc="-20" dirty="0">
                <a:solidFill>
                  <a:srgbClr val="002060"/>
                </a:solidFill>
              </a:rPr>
              <a:t>2011</a:t>
            </a:r>
            <a:r>
              <a:rPr lang="en-US" sz="1000" spc="-20" dirty="0" smtClean="0">
                <a:solidFill>
                  <a:srgbClr val="002060"/>
                </a:solidFill>
              </a:rPr>
              <a:t>; 83(1-2</a:t>
            </a:r>
            <a:r>
              <a:rPr lang="en-US" sz="1000" spc="-20" dirty="0">
                <a:solidFill>
                  <a:srgbClr val="002060"/>
                </a:solidFill>
              </a:rPr>
              <a:t>):</a:t>
            </a:r>
            <a:r>
              <a:rPr lang="en-US" sz="1000" spc="-20" dirty="0" smtClean="0">
                <a:solidFill>
                  <a:srgbClr val="002060"/>
                </a:solidFill>
              </a:rPr>
              <a:t>108-23; </a:t>
            </a:r>
            <a:r>
              <a:rPr lang="en-CA" sz="1000" spc="-20" dirty="0">
                <a:solidFill>
                  <a:srgbClr val="002060"/>
                </a:solidFill>
              </a:rPr>
              <a:t>Savigny P </a:t>
            </a:r>
            <a:r>
              <a:rPr lang="en-CA" sz="1000" i="1" spc="-20" dirty="0">
                <a:solidFill>
                  <a:srgbClr val="002060"/>
                </a:solidFill>
              </a:rPr>
              <a:t>et al. Low Back Pain: Early Management of Persistent Non-specific Low Back Pain</a:t>
            </a:r>
            <a:r>
              <a:rPr lang="en-CA" sz="1000" spc="-20" dirty="0">
                <a:solidFill>
                  <a:srgbClr val="002060"/>
                </a:solidFill>
              </a:rPr>
              <a:t>. National Collaborating Centre for Primary Care and Royal College of General Practitioners; London, UK: 2009</a:t>
            </a:r>
            <a:r>
              <a:rPr lang="en-US" sz="1000" spc="-20" dirty="0">
                <a:solidFill>
                  <a:srgbClr val="002060"/>
                </a:solidFill>
              </a:rPr>
              <a:t>; </a:t>
            </a:r>
            <a:r>
              <a:rPr lang="en-US" sz="1000" spc="-20" dirty="0" smtClean="0">
                <a:solidFill>
                  <a:srgbClr val="002060"/>
                </a:solidFill>
              </a:rPr>
              <a:t>Toward Optimized Practice. </a:t>
            </a:r>
            <a:r>
              <a:rPr lang="en-US" sz="1000" i="1" spc="-20" dirty="0" smtClean="0">
                <a:solidFill>
                  <a:srgbClr val="002060"/>
                </a:solidFill>
              </a:rPr>
              <a:t>Guidelines for the Evidence-Informed Primary Care Management of Low Back Pain. </a:t>
            </a:r>
            <a:r>
              <a:rPr lang="en-US" sz="1000" spc="-20" dirty="0" smtClean="0">
                <a:solidFill>
                  <a:srgbClr val="002060"/>
                </a:solidFill>
              </a:rPr>
              <a:t>Edmonton, AB: 2009</a:t>
            </a:r>
            <a:r>
              <a:rPr lang="en-US" sz="1000" spc="-20" dirty="0">
                <a:solidFill>
                  <a:srgbClr val="002060"/>
                </a:solidFill>
              </a:rPr>
              <a:t>.</a:t>
            </a:r>
          </a:p>
        </p:txBody>
      </p:sp>
    </p:spTree>
    <p:extLst>
      <p:ext uri="{BB962C8B-B14F-4D97-AF65-F5344CB8AC3E}">
        <p14:creationId xmlns="" xmlns:p14="http://schemas.microsoft.com/office/powerpoint/2010/main" val="23812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itle 4"/>
          <p:cNvSpPr>
            <a:spLocks noGrp="1"/>
          </p:cNvSpPr>
          <p:nvPr>
            <p:ph type="title"/>
          </p:nvPr>
        </p:nvSpPr>
        <p:spPr/>
        <p:txBody>
          <a:bodyPr>
            <a:normAutofit/>
          </a:bodyPr>
          <a:lstStyle/>
          <a:p>
            <a:r>
              <a:rPr lang="es-MX" noProof="0" dirty="0" smtClean="0"/>
              <a:t>Farmacoterapia para Lumbalgia</a:t>
            </a:r>
            <a:endParaRPr lang="es-MX" noProof="0" dirty="0"/>
          </a:p>
        </p:txBody>
      </p:sp>
      <p:sp>
        <p:nvSpPr>
          <p:cNvPr id="331779" name="Content Placeholder 5"/>
          <p:cNvSpPr>
            <a:spLocks noGrp="1"/>
          </p:cNvSpPr>
          <p:nvPr>
            <p:ph idx="1"/>
          </p:nvPr>
        </p:nvSpPr>
        <p:spPr/>
        <p:txBody>
          <a:bodyPr>
            <a:normAutofit fontScale="85000" lnSpcReduction="10000"/>
          </a:bodyPr>
          <a:lstStyle/>
          <a:p>
            <a:pPr marL="339725" indent="-339725">
              <a:lnSpc>
                <a:spcPct val="110000"/>
              </a:lnSpc>
              <a:spcBef>
                <a:spcPts val="600"/>
              </a:spcBef>
              <a:spcAft>
                <a:spcPts val="600"/>
              </a:spcAft>
            </a:pPr>
            <a:r>
              <a:rPr lang="es-MX" sz="3000" dirty="0" smtClean="0"/>
              <a:t>El tratamiento debe balancear las expectativas del paciente sobre el alivio del dolor con el posible efecto analgésico de la terapia</a:t>
            </a:r>
          </a:p>
          <a:p>
            <a:pPr marL="339725" indent="-339725">
              <a:lnSpc>
                <a:spcPct val="110000"/>
              </a:lnSpc>
              <a:spcBef>
                <a:spcPts val="600"/>
              </a:spcBef>
              <a:spcAft>
                <a:spcPts val="600"/>
              </a:spcAft>
            </a:pPr>
            <a:r>
              <a:rPr lang="es-MX" sz="3000" dirty="0" smtClean="0"/>
              <a:t>Los pacientes deben ser educados acerca del medicamento, los objetivos del tratamiento y los resultados esperados</a:t>
            </a:r>
          </a:p>
          <a:p>
            <a:pPr marL="339725" indent="-339725">
              <a:lnSpc>
                <a:spcPct val="110000"/>
              </a:lnSpc>
              <a:spcBef>
                <a:spcPts val="600"/>
              </a:spcBef>
              <a:spcAft>
                <a:spcPts val="600"/>
              </a:spcAft>
            </a:pPr>
            <a:r>
              <a:rPr lang="es-MX" sz="3000" dirty="0" smtClean="0"/>
              <a:t>Los factores psicosociales y los conflictos emocionales son factores de predicción más importantes del resultado del tratamiento que los hallazgos del examen físico o la duración y severidad del dolor</a:t>
            </a:r>
          </a:p>
          <a:p>
            <a:pPr marL="339725" indent="-339725">
              <a:lnSpc>
                <a:spcPct val="110000"/>
              </a:lnSpc>
              <a:spcBef>
                <a:spcPts val="600"/>
              </a:spcBef>
              <a:spcAft>
                <a:spcPts val="600"/>
              </a:spcAft>
            </a:pPr>
            <a:endParaRPr lang="es-MX" sz="3000" dirty="0"/>
          </a:p>
        </p:txBody>
      </p:sp>
      <p:sp>
        <p:nvSpPr>
          <p:cNvPr id="5" name="Slide Number Placeholder 5"/>
          <p:cNvSpPr>
            <a:spLocks noGrp="1"/>
          </p:cNvSpPr>
          <p:nvPr>
            <p:ph type="sldNum" sz="quarter" idx="12"/>
          </p:nvPr>
        </p:nvSpPr>
        <p:spPr/>
        <p:txBody>
          <a:bodyPr/>
          <a:lstStyle/>
          <a:p>
            <a:fld id="{903B8EED-60FF-4798-B00A-5F8F0039E366}" type="slidenum">
              <a:rPr lang="en-CA" smtClean="0">
                <a:solidFill>
                  <a:prstClr val="black"/>
                </a:solidFill>
              </a:rPr>
              <a:pPr/>
              <a:t>32</a:t>
            </a:fld>
            <a:endParaRPr lang="en-CA" dirty="0">
              <a:solidFill>
                <a:prstClr val="black"/>
              </a:solidFill>
            </a:endParaRPr>
          </a:p>
        </p:txBody>
      </p:sp>
      <p:sp>
        <p:nvSpPr>
          <p:cNvPr id="331780" name="Rectangle 6"/>
          <p:cNvSpPr>
            <a:spLocks noChangeArrowheads="1"/>
          </p:cNvSpPr>
          <p:nvPr/>
        </p:nvSpPr>
        <p:spPr bwMode="auto">
          <a:xfrm>
            <a:off x="250825" y="6488373"/>
            <a:ext cx="864235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rIns="0" bIns="0" anchor="b">
            <a:spAutoFit/>
          </a:bodyPr>
          <a:lstStyle/>
          <a:p>
            <a:pPr marL="0" lvl="4"/>
            <a:r>
              <a:rPr lang="en-US" sz="1000" dirty="0" smtClean="0">
                <a:solidFill>
                  <a:srgbClr val="002060"/>
                </a:solidFill>
              </a:rPr>
              <a:t>Miller </a:t>
            </a:r>
            <a:r>
              <a:rPr lang="en-US" sz="1000" dirty="0">
                <a:solidFill>
                  <a:srgbClr val="002060"/>
                </a:solidFill>
              </a:rPr>
              <a:t>S. </a:t>
            </a:r>
            <a:r>
              <a:rPr lang="en-US" sz="1000" i="1" dirty="0" smtClean="0">
                <a:solidFill>
                  <a:srgbClr val="002060"/>
                </a:solidFill>
              </a:rPr>
              <a:t>Prim </a:t>
            </a:r>
            <a:r>
              <a:rPr lang="en-US" sz="1000" i="1" dirty="0">
                <a:solidFill>
                  <a:srgbClr val="002060"/>
                </a:solidFill>
              </a:rPr>
              <a:t>Care</a:t>
            </a:r>
            <a:r>
              <a:rPr lang="en-US" sz="1000" dirty="0">
                <a:solidFill>
                  <a:srgbClr val="002060"/>
                </a:solidFill>
              </a:rPr>
              <a:t> </a:t>
            </a:r>
            <a:r>
              <a:rPr lang="en-US" sz="1000" dirty="0" smtClean="0">
                <a:solidFill>
                  <a:srgbClr val="002060"/>
                </a:solidFill>
              </a:rPr>
              <a:t>2012; 39(3</a:t>
            </a:r>
            <a:r>
              <a:rPr lang="en-US" sz="1000" dirty="0">
                <a:solidFill>
                  <a:srgbClr val="002060"/>
                </a:solidFill>
              </a:rPr>
              <a:t>):499-510.</a:t>
            </a:r>
          </a:p>
        </p:txBody>
      </p:sp>
    </p:spTree>
    <p:extLst>
      <p:ext uri="{BB962C8B-B14F-4D97-AF65-F5344CB8AC3E}">
        <p14:creationId xmlns="" xmlns:p14="http://schemas.microsoft.com/office/powerpoint/2010/main" val="237310467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58750" y="1636713"/>
            <a:ext cx="8826500" cy="4398962"/>
          </a:xfrm>
          <a:prstGeom prst="rect">
            <a:avLst/>
          </a:prstGeom>
          <a:solidFill>
            <a:srgbClr val="002570"/>
          </a:solidFill>
          <a:ln>
            <a:solidFill>
              <a:schemeClr val="bg2">
                <a:lumMod val="90000"/>
                <a:lumOff val="1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2291"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pic>
        <p:nvPicPr>
          <p:cNvPr id="12292" name="Picture 48" descr="Revision_06"/>
          <p:cNvPicPr>
            <a:picLocks noChangeAspect="1" noChangeArrowheads="1"/>
          </p:cNvPicPr>
          <p:nvPr/>
        </p:nvPicPr>
        <p:blipFill>
          <a:blip r:embed="rId4" cstate="print"/>
          <a:srcRect l="893" t="25626" r="1190" b="7396"/>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2178051" name="Text Box 3"/>
          <p:cNvSpPr txBox="1">
            <a:spLocks noChangeArrowheads="1"/>
          </p:cNvSpPr>
          <p:nvPr/>
        </p:nvSpPr>
        <p:spPr bwMode="auto">
          <a:xfrm>
            <a:off x="2849563" y="5489575"/>
            <a:ext cx="2401887" cy="304800"/>
          </a:xfrm>
          <a:prstGeom prst="rect">
            <a:avLst/>
          </a:prstGeom>
          <a:noFill/>
          <a:ln w="9525">
            <a:noFill/>
            <a:miter lim="800000"/>
            <a:headEnd/>
            <a:tailEnd/>
          </a:ln>
          <a:effectLst/>
        </p:spPr>
        <p:txBody>
          <a:bodyPr>
            <a:spAutoFit/>
          </a:bodyPr>
          <a:lstStyle/>
          <a:p>
            <a:pPr>
              <a:defRPr/>
            </a:pPr>
            <a:r>
              <a:rPr lang="es-MX" sz="1400" b="1" dirty="0" smtClean="0">
                <a:solidFill>
                  <a:srgbClr val="FFFFFF"/>
                </a:solidFill>
              </a:rPr>
              <a:t>fibra aferente nociceptiva</a:t>
            </a:r>
            <a:endParaRPr lang="es-MX" sz="1400" b="1" dirty="0">
              <a:solidFill>
                <a:srgbClr val="FFFFFF"/>
              </a:solidFill>
            </a:endParaRPr>
          </a:p>
        </p:txBody>
      </p:sp>
      <p:sp>
        <p:nvSpPr>
          <p:cNvPr id="12294" name="Rectangle 20"/>
          <p:cNvSpPr>
            <a:spLocks noGrp="1" noChangeArrowheads="1"/>
          </p:cNvSpPr>
          <p:nvPr>
            <p:ph type="title"/>
          </p:nvPr>
        </p:nvSpPr>
        <p:spPr>
          <a:xfrm>
            <a:off x="457200" y="332656"/>
            <a:ext cx="8229600" cy="874713"/>
          </a:xfrm>
        </p:spPr>
        <p:txBody>
          <a:bodyPr>
            <a:noAutofit/>
          </a:bodyPr>
          <a:lstStyle/>
          <a:p>
            <a:r>
              <a:rPr lang="es-MX" sz="4000" dirty="0" smtClean="0"/>
              <a:t>T</a:t>
            </a:r>
            <a:r>
              <a:rPr lang="es-MX" sz="4000" noProof="0" dirty="0" smtClean="0"/>
              <a:t>ratamiento de Dolor Inflamatorio</a:t>
            </a:r>
          </a:p>
        </p:txBody>
      </p:sp>
      <p:sp>
        <p:nvSpPr>
          <p:cNvPr id="2178067" name="Text Box 19"/>
          <p:cNvSpPr txBox="1">
            <a:spLocks noChangeArrowheads="1"/>
          </p:cNvSpPr>
          <p:nvPr/>
        </p:nvSpPr>
        <p:spPr bwMode="auto">
          <a:xfrm>
            <a:off x="0" y="2114853"/>
            <a:ext cx="2006930" cy="738664"/>
          </a:xfrm>
          <a:prstGeom prst="rect">
            <a:avLst/>
          </a:prstGeom>
          <a:noFill/>
          <a:ln w="9525">
            <a:noFill/>
            <a:miter lim="800000"/>
            <a:headEnd/>
            <a:tailEnd/>
          </a:ln>
          <a:effectLst/>
        </p:spPr>
        <p:txBody>
          <a:bodyPr wrap="square">
            <a:spAutoFit/>
          </a:bodyPr>
          <a:lstStyle/>
          <a:p>
            <a:pPr algn="ctr" eaLnBrk="0" hangingPunct="0">
              <a:defRPr/>
            </a:pPr>
            <a:r>
              <a:rPr lang="es-MX" sz="1400" b="1" dirty="0" smtClean="0">
                <a:solidFill>
                  <a:srgbClr val="FFFFFF"/>
                </a:solidFill>
              </a:rPr>
              <a:t>Tejido dañado, </a:t>
            </a:r>
          </a:p>
          <a:p>
            <a:pPr algn="ctr" eaLnBrk="0" hangingPunct="0">
              <a:defRPr/>
            </a:pPr>
            <a:r>
              <a:rPr lang="es-MX" sz="1400" b="1" dirty="0" smtClean="0">
                <a:solidFill>
                  <a:srgbClr val="FFFFFF"/>
                </a:solidFill>
              </a:rPr>
              <a:t>células inflamatorias o células tumorales</a:t>
            </a:r>
            <a:endParaRPr lang="es-MX" sz="1400" b="1" dirty="0">
              <a:solidFill>
                <a:srgbClr val="FFFFFF"/>
              </a:solidFill>
            </a:endParaRPr>
          </a:p>
        </p:txBody>
      </p:sp>
      <p:sp>
        <p:nvSpPr>
          <p:cNvPr id="2178077" name="Text Box 29"/>
          <p:cNvSpPr txBox="1">
            <a:spLocks noChangeArrowheads="1"/>
          </p:cNvSpPr>
          <p:nvPr/>
        </p:nvSpPr>
        <p:spPr bwMode="auto">
          <a:xfrm>
            <a:off x="6319838" y="5730875"/>
            <a:ext cx="1329210"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Médula espinal</a:t>
            </a:r>
            <a:endParaRPr lang="es-MX" sz="1400" b="1" dirty="0">
              <a:solidFill>
                <a:srgbClr val="FFFFFF"/>
              </a:solidFill>
            </a:endParaRPr>
          </a:p>
        </p:txBody>
      </p:sp>
      <p:sp>
        <p:nvSpPr>
          <p:cNvPr id="2178099" name="Oval 51"/>
          <p:cNvSpPr>
            <a:spLocks noChangeArrowheads="1"/>
          </p:cNvSpPr>
          <p:nvPr/>
        </p:nvSpPr>
        <p:spPr bwMode="auto">
          <a:xfrm>
            <a:off x="6205538" y="509587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2178101" name="Freeform 53"/>
          <p:cNvSpPr>
            <a:spLocks/>
          </p:cNvSpPr>
          <p:nvPr/>
        </p:nvSpPr>
        <p:spPr bwMode="auto">
          <a:xfrm>
            <a:off x="6265863" y="5075238"/>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2178104" name="AutoShape 56"/>
          <p:cNvSpPr>
            <a:spLocks noChangeArrowheads="1"/>
          </p:cNvSpPr>
          <p:nvPr/>
        </p:nvSpPr>
        <p:spPr bwMode="auto">
          <a:xfrm>
            <a:off x="6745288" y="5040313"/>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2178105" name="Oval 57"/>
          <p:cNvSpPr>
            <a:spLocks noChangeArrowheads="1"/>
          </p:cNvSpPr>
          <p:nvPr/>
        </p:nvSpPr>
        <p:spPr bwMode="auto">
          <a:xfrm>
            <a:off x="6765925" y="508635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2178106" name="AutoShape 58"/>
          <p:cNvSpPr>
            <a:spLocks noChangeArrowheads="1"/>
          </p:cNvSpPr>
          <p:nvPr/>
        </p:nvSpPr>
        <p:spPr bwMode="auto">
          <a:xfrm rot="15931388">
            <a:off x="6712745" y="5072856"/>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2178108" name="Line 60"/>
          <p:cNvSpPr>
            <a:spLocks noChangeShapeType="1"/>
          </p:cNvSpPr>
          <p:nvPr/>
        </p:nvSpPr>
        <p:spPr bwMode="auto">
          <a:xfrm flipV="1">
            <a:off x="7243763" y="2678113"/>
            <a:ext cx="0" cy="2447925"/>
          </a:xfrm>
          <a:prstGeom prst="line">
            <a:avLst/>
          </a:prstGeom>
          <a:noFill/>
          <a:ln w="19050">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2178109" name="Line 61"/>
          <p:cNvSpPr>
            <a:spLocks noChangeShapeType="1"/>
          </p:cNvSpPr>
          <p:nvPr/>
        </p:nvSpPr>
        <p:spPr bwMode="auto">
          <a:xfrm flipH="1" flipV="1">
            <a:off x="6804248" y="2132856"/>
            <a:ext cx="7715" cy="2921744"/>
          </a:xfrm>
          <a:prstGeom prst="line">
            <a:avLst/>
          </a:prstGeom>
          <a:noFill/>
          <a:ln w="19050">
            <a:solidFill>
              <a:srgbClr val="00B050"/>
            </a:solidFill>
            <a:round/>
            <a:headEnd/>
            <a:tailEnd/>
          </a:ln>
          <a:effectLst/>
        </p:spPr>
        <p:txBody>
          <a:bodyPr/>
          <a:lstStyle/>
          <a:p>
            <a:pPr eaLnBrk="0" hangingPunct="0">
              <a:defRPr/>
            </a:pPr>
            <a:endParaRPr lang="es-MX" sz="1600" dirty="0">
              <a:solidFill>
                <a:srgbClr val="FFFFFF"/>
              </a:solidFill>
            </a:endParaRPr>
          </a:p>
        </p:txBody>
      </p:sp>
      <p:sp>
        <p:nvSpPr>
          <p:cNvPr id="2178111" name="Freeform 63"/>
          <p:cNvSpPr>
            <a:spLocks/>
          </p:cNvSpPr>
          <p:nvPr/>
        </p:nvSpPr>
        <p:spPr bwMode="auto">
          <a:xfrm>
            <a:off x="6804025" y="5114925"/>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2178112"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2178113" name="Oval 65"/>
          <p:cNvSpPr>
            <a:spLocks noChangeArrowheads="1"/>
          </p:cNvSpPr>
          <p:nvPr/>
        </p:nvSpPr>
        <p:spPr bwMode="auto">
          <a:xfrm>
            <a:off x="1512888" y="545782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pic>
        <p:nvPicPr>
          <p:cNvPr id="2178115" name="Picture 67" descr="pain"/>
          <p:cNvPicPr>
            <a:picLocks noChangeAspect="1" noChangeArrowheads="1"/>
          </p:cNvPicPr>
          <p:nvPr/>
        </p:nvPicPr>
        <p:blipFill>
          <a:blip r:embed="rId5" cstate="print"/>
          <a:srcRect/>
          <a:stretch>
            <a:fillRect/>
          </a:stretch>
        </p:blipFill>
        <p:spPr bwMode="auto">
          <a:xfrm>
            <a:off x="6248400" y="1685925"/>
            <a:ext cx="1436688" cy="1144588"/>
          </a:xfrm>
          <a:prstGeom prst="rect">
            <a:avLst/>
          </a:prstGeom>
          <a:noFill/>
          <a:ln w="9525">
            <a:noFill/>
            <a:miter lim="800000"/>
            <a:headEnd/>
            <a:tailEnd/>
          </a:ln>
        </p:spPr>
      </p:pic>
      <p:sp>
        <p:nvSpPr>
          <p:cNvPr id="2178116"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 </a:t>
            </a:r>
            <a:endParaRPr lang="es-MX" sz="1400" b="1" dirty="0">
              <a:solidFill>
                <a:srgbClr val="FFFFFF"/>
              </a:solidFill>
            </a:endParaRPr>
          </a:p>
        </p:txBody>
      </p:sp>
      <p:sp>
        <p:nvSpPr>
          <p:cNvPr id="30" name="TextBox 29"/>
          <p:cNvSpPr txBox="1"/>
          <p:nvPr/>
        </p:nvSpPr>
        <p:spPr>
          <a:xfrm>
            <a:off x="155761" y="4543319"/>
            <a:ext cx="3267414" cy="1077218"/>
          </a:xfrm>
          <a:prstGeom prst="rect">
            <a:avLst/>
          </a:prstGeom>
          <a:noFill/>
        </p:spPr>
        <p:txBody>
          <a:bodyPr wrap="square" rtlCol="0">
            <a:spAutoFit/>
          </a:bodyPr>
          <a:lstStyle/>
          <a:p>
            <a:r>
              <a:rPr lang="es-MX" sz="1600" b="1" dirty="0" smtClean="0">
                <a:solidFill>
                  <a:srgbClr val="FF99CC"/>
                </a:solidFill>
              </a:rPr>
              <a:t>Cambio en el grado de reacción  </a:t>
            </a:r>
            <a:br>
              <a:rPr lang="es-MX" sz="1600" b="1" dirty="0" smtClean="0">
                <a:solidFill>
                  <a:srgbClr val="FF99CC"/>
                </a:solidFill>
              </a:rPr>
            </a:br>
            <a:r>
              <a:rPr lang="es-MX" sz="1600" b="1" dirty="0" smtClean="0">
                <a:solidFill>
                  <a:srgbClr val="FF99CC"/>
                </a:solidFill>
              </a:rPr>
              <a:t>de los nociceptores</a:t>
            </a:r>
          </a:p>
          <a:p>
            <a:r>
              <a:rPr lang="es-MX" sz="1600" b="1" i="1" dirty="0" smtClean="0">
                <a:solidFill>
                  <a:srgbClr val="FF99CC"/>
                </a:solidFill>
              </a:rPr>
              <a:t>(sensibilización </a:t>
            </a:r>
          </a:p>
          <a:p>
            <a:r>
              <a:rPr lang="es-MX" sz="1600" b="1" i="1" dirty="0" smtClean="0">
                <a:solidFill>
                  <a:srgbClr val="FF99CC"/>
                </a:solidFill>
              </a:rPr>
              <a:t>periférica)</a:t>
            </a:r>
            <a:endParaRPr lang="es-MX" sz="1600" b="1" i="1" dirty="0">
              <a:solidFill>
                <a:srgbClr val="FF99CC"/>
              </a:solidFill>
            </a:endParaRPr>
          </a:p>
        </p:txBody>
      </p:sp>
      <p:sp>
        <p:nvSpPr>
          <p:cNvPr id="34" name="TextBox 33"/>
          <p:cNvSpPr txBox="1"/>
          <p:nvPr/>
        </p:nvSpPr>
        <p:spPr>
          <a:xfrm>
            <a:off x="6637283" y="1988840"/>
            <a:ext cx="887045" cy="338554"/>
          </a:xfrm>
          <a:prstGeom prst="rect">
            <a:avLst/>
          </a:prstGeom>
          <a:noFill/>
        </p:spPr>
        <p:txBody>
          <a:bodyPr wrap="square" rtlCol="0">
            <a:spAutoFit/>
          </a:bodyPr>
          <a:lstStyle/>
          <a:p>
            <a:r>
              <a:rPr lang="es-MX" sz="1600" b="1" dirty="0" smtClean="0">
                <a:solidFill>
                  <a:prstClr val="white"/>
                </a:solidFill>
              </a:rPr>
              <a:t>Cerebro</a:t>
            </a:r>
            <a:endParaRPr lang="es-MX" sz="1600" b="1" dirty="0">
              <a:solidFill>
                <a:prstClr val="white"/>
              </a:solidFill>
            </a:endParaRPr>
          </a:p>
        </p:txBody>
      </p:sp>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 name="Oval 1"/>
          <p:cNvSpPr/>
          <p:nvPr/>
        </p:nvSpPr>
        <p:spPr>
          <a:xfrm>
            <a:off x="1134744" y="337454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35" name="Oval 34"/>
          <p:cNvSpPr/>
          <p:nvPr/>
        </p:nvSpPr>
        <p:spPr>
          <a:xfrm>
            <a:off x="995519" y="359972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36" name="Oval 35"/>
          <p:cNvSpPr/>
          <p:nvPr/>
        </p:nvSpPr>
        <p:spPr>
          <a:xfrm>
            <a:off x="1097433" y="390207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37" name="Oval 36"/>
          <p:cNvSpPr/>
          <p:nvPr/>
        </p:nvSpPr>
        <p:spPr>
          <a:xfrm>
            <a:off x="1331640" y="367173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38" name="Oval 37"/>
          <p:cNvSpPr/>
          <p:nvPr/>
        </p:nvSpPr>
        <p:spPr>
          <a:xfrm>
            <a:off x="754251" y="39048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39" name="Oval 38"/>
          <p:cNvSpPr/>
          <p:nvPr/>
        </p:nvSpPr>
        <p:spPr>
          <a:xfrm>
            <a:off x="738445" y="351855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cxnSp>
        <p:nvCxnSpPr>
          <p:cNvPr id="4" name="Straight Arrow Connector 3"/>
          <p:cNvCxnSpPr/>
          <p:nvPr/>
        </p:nvCxnSpPr>
        <p:spPr>
          <a:xfrm>
            <a:off x="988578" y="2876679"/>
            <a:ext cx="0" cy="4978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 Box 3"/>
          <p:cNvSpPr txBox="1">
            <a:spLocks noChangeArrowheads="1"/>
          </p:cNvSpPr>
          <p:nvPr/>
        </p:nvSpPr>
        <p:spPr bwMode="auto">
          <a:xfrm>
            <a:off x="827584" y="3429000"/>
            <a:ext cx="1451995" cy="738664"/>
          </a:xfrm>
          <a:prstGeom prst="rect">
            <a:avLst/>
          </a:prstGeom>
          <a:noFill/>
          <a:ln w="9525">
            <a:noFill/>
            <a:miter lim="800000"/>
            <a:headEnd/>
            <a:tailEnd/>
          </a:ln>
          <a:effectLst/>
        </p:spPr>
        <p:txBody>
          <a:bodyPr wrap="square">
            <a:spAutoFit/>
          </a:bodyPr>
          <a:lstStyle/>
          <a:p>
            <a:pPr algn="ctr">
              <a:defRPr/>
            </a:pPr>
            <a:r>
              <a:rPr lang="es-MX" sz="1400" b="1" dirty="0" smtClean="0">
                <a:solidFill>
                  <a:srgbClr val="FFFF00"/>
                </a:solidFill>
              </a:rPr>
              <a:t>Mediadores químicos inflamatorios</a:t>
            </a:r>
            <a:endParaRPr lang="es-MX" sz="1400" b="1" dirty="0">
              <a:solidFill>
                <a:srgbClr val="FFFF00"/>
              </a:solidFill>
            </a:endParaRPr>
          </a:p>
        </p:txBody>
      </p:sp>
      <p:cxnSp>
        <p:nvCxnSpPr>
          <p:cNvPr id="45" name="Straight Arrow Connector 44"/>
          <p:cNvCxnSpPr/>
          <p:nvPr/>
        </p:nvCxnSpPr>
        <p:spPr>
          <a:xfrm>
            <a:off x="981041" y="4123917"/>
            <a:ext cx="0" cy="4978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676240" y="3905071"/>
            <a:ext cx="2255888" cy="1323439"/>
          </a:xfrm>
          <a:prstGeom prst="rect">
            <a:avLst/>
          </a:prstGeom>
          <a:noFill/>
        </p:spPr>
        <p:txBody>
          <a:bodyPr wrap="square" rtlCol="0">
            <a:spAutoFit/>
          </a:bodyPr>
          <a:lstStyle/>
          <a:p>
            <a:r>
              <a:rPr lang="es-MX" sz="1600" b="1" dirty="0" smtClean="0">
                <a:solidFill>
                  <a:srgbClr val="FF99CC"/>
                </a:solidFill>
              </a:rPr>
              <a:t>Cambio en el grado de reacción  de las neuronas en  el sistema nervioso central </a:t>
            </a:r>
            <a:r>
              <a:rPr lang="es-MX" sz="1600" b="1" i="1" dirty="0" smtClean="0">
                <a:solidFill>
                  <a:srgbClr val="FF99CC"/>
                </a:solidFill>
              </a:rPr>
              <a:t>(Sensibilización central)</a:t>
            </a:r>
            <a:endParaRPr lang="es-MX" sz="1600" b="1" i="1" dirty="0">
              <a:solidFill>
                <a:srgbClr val="FF99CC"/>
              </a:solidFill>
            </a:endParaRPr>
          </a:p>
        </p:txBody>
      </p:sp>
      <p:cxnSp>
        <p:nvCxnSpPr>
          <p:cNvPr id="47" name="Straight Arrow Connector 46"/>
          <p:cNvCxnSpPr/>
          <p:nvPr/>
        </p:nvCxnSpPr>
        <p:spPr>
          <a:xfrm>
            <a:off x="2987824" y="4797152"/>
            <a:ext cx="1440160" cy="82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209800" y="1663505"/>
            <a:ext cx="3802360" cy="3028521"/>
          </a:xfrm>
          <a:prstGeom prst="rect">
            <a:avLst/>
          </a:prstGeom>
        </p:spPr>
        <p:txBody>
          <a:bodyPr wrap="square">
            <a:spAutoFit/>
          </a:bodyPr>
          <a:lstStyle/>
          <a:p>
            <a:pPr defTabSz="815975" eaLnBrk="0" hangingPunct="0">
              <a:buClr>
                <a:srgbClr val="0191CD"/>
              </a:buClr>
            </a:pPr>
            <a:r>
              <a:rPr lang="es-MX" b="1" dirty="0" smtClean="0">
                <a:solidFill>
                  <a:srgbClr val="FF99CC"/>
                </a:solidFill>
              </a:rPr>
              <a:t>Opciones de tratamiento del dolor</a:t>
            </a:r>
          </a:p>
          <a:p>
            <a:pPr marL="184150" indent="-184150" defTabSz="815975" eaLnBrk="0" hangingPunct="0">
              <a:buClr>
                <a:srgbClr val="0191CD"/>
              </a:buClr>
              <a:buFont typeface="Arial" pitchFamily="34" charset="0"/>
              <a:buChar char="•"/>
            </a:pPr>
            <a:r>
              <a:rPr lang="es-MX" dirty="0" smtClean="0">
                <a:solidFill>
                  <a:srgbClr val="FF99CC"/>
                </a:solidFill>
              </a:rPr>
              <a:t>Acetaminofén</a:t>
            </a:r>
          </a:p>
          <a:p>
            <a:pPr marL="184150" indent="-184150" defTabSz="815975" eaLnBrk="0" hangingPunct="0">
              <a:buClr>
                <a:srgbClr val="0191CD"/>
              </a:buClr>
              <a:buFont typeface="Arial" pitchFamily="34" charset="0"/>
              <a:buChar char="•"/>
            </a:pPr>
            <a:r>
              <a:rPr lang="es-MX" dirty="0" smtClean="0">
                <a:solidFill>
                  <a:srgbClr val="FF99CC"/>
                </a:solidFill>
              </a:rPr>
              <a:t>AINEne/coxibs</a:t>
            </a:r>
          </a:p>
          <a:p>
            <a:pPr marL="184150" indent="-184150" defTabSz="815975" eaLnBrk="0" hangingPunct="0">
              <a:buClr>
                <a:srgbClr val="0191CD"/>
              </a:buClr>
              <a:buFont typeface="Arial" pitchFamily="34" charset="0"/>
              <a:buChar char="•"/>
            </a:pPr>
            <a:r>
              <a:rPr lang="es-MX" dirty="0" smtClean="0">
                <a:solidFill>
                  <a:srgbClr val="FF99CC"/>
                </a:solidFill>
              </a:rPr>
              <a:t>Opioides</a:t>
            </a:r>
          </a:p>
          <a:p>
            <a:pPr marL="184150" indent="-184150" defTabSz="815975" eaLnBrk="0" hangingPunct="0">
              <a:buClr>
                <a:srgbClr val="0191CD"/>
              </a:buClr>
              <a:buFont typeface="Arial" pitchFamily="34" charset="0"/>
              <a:buChar char="•"/>
            </a:pPr>
            <a:r>
              <a:rPr lang="es-MX" dirty="0" smtClean="0">
                <a:solidFill>
                  <a:srgbClr val="FF99CC"/>
                </a:solidFill>
              </a:rPr>
              <a:t>Anestésicos locales/bloqueadores de canal</a:t>
            </a:r>
          </a:p>
          <a:p>
            <a:pPr marL="184150" indent="-184150" defTabSz="815975" eaLnBrk="0" hangingPunct="0">
              <a:buClr>
                <a:srgbClr val="0191CD"/>
              </a:buClr>
              <a:buFont typeface="Arial" pitchFamily="34" charset="0"/>
              <a:buChar char="•"/>
            </a:pPr>
            <a:r>
              <a:rPr lang="es-MX" dirty="0" smtClean="0">
                <a:solidFill>
                  <a:srgbClr val="FF99CC"/>
                </a:solidFill>
              </a:rPr>
              <a:t>Triptanos (para migraña)</a:t>
            </a:r>
          </a:p>
          <a:p>
            <a:pPr marL="285750" indent="-285750" defTabSz="815975" eaLnBrk="0" hangingPunct="0">
              <a:spcAft>
                <a:spcPct val="30000"/>
              </a:spcAft>
              <a:buClr>
                <a:srgbClr val="0191CD"/>
              </a:buClr>
              <a:buFont typeface="Arial" pitchFamily="34" charset="0"/>
              <a:buChar char="•"/>
            </a:pPr>
            <a:endParaRPr lang="es-MX" dirty="0" smtClean="0">
              <a:solidFill>
                <a:srgbClr val="FF0000"/>
              </a:solidFill>
            </a:endParaRPr>
          </a:p>
          <a:p>
            <a:pPr marL="285750" indent="-285750" defTabSz="815975" eaLnBrk="0" hangingPunct="0">
              <a:spcAft>
                <a:spcPct val="30000"/>
              </a:spcAft>
              <a:buClr>
                <a:srgbClr val="0191CD"/>
              </a:buClr>
              <a:buFont typeface="Arial" pitchFamily="34" charset="0"/>
              <a:buChar char="•"/>
            </a:pPr>
            <a:endParaRPr lang="es-MX" u="sng" dirty="0" smtClean="0">
              <a:solidFill>
                <a:srgbClr val="C03932">
                  <a:lumMod val="40000"/>
                  <a:lumOff val="60000"/>
                </a:srgbClr>
              </a:solidFill>
            </a:endParaRPr>
          </a:p>
          <a:p>
            <a:pPr defTabSz="815975" eaLnBrk="0" hangingPunct="0">
              <a:spcAft>
                <a:spcPct val="30000"/>
              </a:spcAft>
              <a:buClr>
                <a:srgbClr val="0191CD"/>
              </a:buClr>
            </a:pPr>
            <a:endParaRPr lang="es-MX" b="1" u="sng" dirty="0" smtClean="0">
              <a:solidFill>
                <a:srgbClr val="C03932"/>
              </a:solidFill>
            </a:endParaRPr>
          </a:p>
        </p:txBody>
      </p:sp>
      <p:sp>
        <p:nvSpPr>
          <p:cNvPr id="40" name="Rectangle 39"/>
          <p:cNvSpPr/>
          <p:nvPr/>
        </p:nvSpPr>
        <p:spPr>
          <a:xfrm>
            <a:off x="179512" y="6434038"/>
            <a:ext cx="6490303" cy="430887"/>
          </a:xfrm>
          <a:prstGeom prst="rect">
            <a:avLst/>
          </a:prstGeom>
        </p:spPr>
        <p:txBody>
          <a:bodyPr wrap="none">
            <a:spAutoFit/>
          </a:bodyPr>
          <a:lstStyle/>
          <a:p>
            <a:r>
              <a:rPr lang="es-MX" sz="1200" b="1" dirty="0" smtClean="0">
                <a:solidFill>
                  <a:srgbClr val="002060"/>
                </a:solidFill>
              </a:rPr>
              <a:t>Coxib = inhibidor específico de COX-2; AINEne = droga antiinflamatoria no-esteroidea no-específica</a:t>
            </a:r>
            <a:endParaRPr lang="es-MX" sz="1100" b="1" dirty="0" smtClean="0">
              <a:solidFill>
                <a:srgbClr val="002060"/>
              </a:solidFill>
            </a:endParaRPr>
          </a:p>
          <a:p>
            <a:r>
              <a:rPr lang="es-MX" sz="1000" dirty="0" smtClean="0">
                <a:solidFill>
                  <a:srgbClr val="002060"/>
                </a:solidFill>
              </a:rPr>
              <a:t>Scholz J, Woolf  CJ. </a:t>
            </a:r>
            <a:r>
              <a:rPr lang="es-MX" sz="1000" i="1" dirty="0" smtClean="0">
                <a:solidFill>
                  <a:srgbClr val="002060"/>
                </a:solidFill>
              </a:rPr>
              <a:t>Nat Neurosci</a:t>
            </a:r>
            <a:r>
              <a:rPr lang="es-MX" sz="1000" dirty="0" smtClean="0">
                <a:solidFill>
                  <a:srgbClr val="002060"/>
                </a:solidFill>
              </a:rPr>
              <a:t> 2002; 5(Suppl):1062-7.</a:t>
            </a:r>
            <a:endParaRPr lang="es-MX" sz="1000" dirty="0">
              <a:solidFill>
                <a:srgbClr val="002060"/>
              </a:solidFill>
            </a:endParaRPr>
          </a:p>
        </p:txBody>
      </p:sp>
      <p:sp>
        <p:nvSpPr>
          <p:cNvPr id="41"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33</a:t>
            </a:fld>
            <a:endParaRPr lang="es-MX" dirty="0">
              <a:solidFill>
                <a:prstClr val="black"/>
              </a:solidFill>
            </a:endParaRPr>
          </a:p>
        </p:txBody>
      </p:sp>
      <p:sp>
        <p:nvSpPr>
          <p:cNvPr id="42" name="Text Box 25"/>
          <p:cNvSpPr txBox="1">
            <a:spLocks noChangeArrowheads="1"/>
          </p:cNvSpPr>
          <p:nvPr/>
        </p:nvSpPr>
        <p:spPr bwMode="auto">
          <a:xfrm>
            <a:off x="5070764" y="3265714"/>
            <a:ext cx="1223158" cy="523220"/>
          </a:xfrm>
          <a:prstGeom prst="rect">
            <a:avLst/>
          </a:prstGeom>
          <a:noFill/>
          <a:ln w="9525">
            <a:noFill/>
            <a:miter lim="800000"/>
            <a:headEnd/>
            <a:tailEnd/>
          </a:ln>
          <a:effectLst/>
        </p:spPr>
        <p:txBody>
          <a:bodyPr wrap="square">
            <a:spAutoFit/>
          </a:bodyPr>
          <a:lstStyle/>
          <a:p>
            <a:pPr algn="ctr" eaLnBrk="0" hangingPunct="0">
              <a:defRPr/>
            </a:pPr>
            <a:r>
              <a:rPr lang="es-MX" sz="1400" b="1" dirty="0" smtClean="0">
                <a:solidFill>
                  <a:srgbClr val="00B050"/>
                </a:solidFill>
              </a:rPr>
              <a:t>Modulación descendente</a:t>
            </a:r>
            <a:endParaRPr lang="es-MX" sz="1400" b="1" dirty="0">
              <a:solidFill>
                <a:srgbClr val="00B050"/>
              </a:solidFill>
            </a:endParaRPr>
          </a:p>
        </p:txBody>
      </p:sp>
      <p:sp>
        <p:nvSpPr>
          <p:cNvPr id="43" name="Text Box 26"/>
          <p:cNvSpPr txBox="1">
            <a:spLocks noChangeArrowheads="1"/>
          </p:cNvSpPr>
          <p:nvPr/>
        </p:nvSpPr>
        <p:spPr bwMode="auto">
          <a:xfrm>
            <a:off x="7505204" y="4191000"/>
            <a:ext cx="1055415" cy="523220"/>
          </a:xfrm>
          <a:prstGeom prst="rect">
            <a:avLst/>
          </a:prstGeom>
          <a:noFill/>
          <a:ln w="9525">
            <a:noFill/>
            <a:miter lim="800000"/>
            <a:headEnd/>
            <a:tailEnd/>
          </a:ln>
          <a:effectLst/>
        </p:spPr>
        <p:txBody>
          <a:bodyPr wrap="square">
            <a:spAutoFit/>
          </a:bodyPr>
          <a:lstStyle/>
          <a:p>
            <a:pPr algn="ctr" eaLnBrk="0" hangingPunct="0">
              <a:defRPr/>
            </a:pPr>
            <a:r>
              <a:rPr lang="es-MX" sz="1400" b="1" dirty="0" smtClean="0">
                <a:solidFill>
                  <a:srgbClr val="FF0000"/>
                </a:solidFill>
              </a:rPr>
              <a:t>Estímulo ascendente</a:t>
            </a:r>
            <a:endParaRPr lang="es-MX" sz="1400" b="1" dirty="0">
              <a:solidFill>
                <a:srgbClr val="FF0000"/>
              </a:solidFill>
            </a:endParaRPr>
          </a:p>
        </p:txBody>
      </p:sp>
    </p:spTree>
    <p:extLst>
      <p:ext uri="{BB962C8B-B14F-4D97-AF65-F5344CB8AC3E}">
        <p14:creationId xmlns="" xmlns:p14="http://schemas.microsoft.com/office/powerpoint/2010/main" val="1830734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78113"/>
                                        </p:tgtEl>
                                        <p:attrNameLst>
                                          <p:attrName>style.visibility</p:attrName>
                                        </p:attrNameLst>
                                      </p:cBhvr>
                                      <p:to>
                                        <p:strVal val="visible"/>
                                      </p:to>
                                    </p:set>
                                    <p:anim calcmode="lin" valueType="num">
                                      <p:cBhvr>
                                        <p:cTn id="7" dur="200" fill="hold"/>
                                        <p:tgtEl>
                                          <p:spTgt spid="2178113"/>
                                        </p:tgtEl>
                                        <p:attrNameLst>
                                          <p:attrName>ppt_w</p:attrName>
                                        </p:attrNameLst>
                                      </p:cBhvr>
                                      <p:tavLst>
                                        <p:tav tm="0">
                                          <p:val>
                                            <p:fltVal val="0"/>
                                          </p:val>
                                        </p:tav>
                                        <p:tav tm="100000">
                                          <p:val>
                                            <p:strVal val="#ppt_w"/>
                                          </p:val>
                                        </p:tav>
                                      </p:tavLst>
                                    </p:anim>
                                    <p:anim calcmode="lin" valueType="num">
                                      <p:cBhvr>
                                        <p:cTn id="8" dur="200" fill="hold"/>
                                        <p:tgtEl>
                                          <p:spTgt spid="2178113"/>
                                        </p:tgtEl>
                                        <p:attrNameLst>
                                          <p:attrName>ppt_h</p:attrName>
                                        </p:attrNameLst>
                                      </p:cBhvr>
                                      <p:tavLst>
                                        <p:tav tm="0">
                                          <p:val>
                                            <p:fltVal val="0"/>
                                          </p:val>
                                        </p:tav>
                                        <p:tav tm="100000">
                                          <p:val>
                                            <p:strVal val="#ppt_h"/>
                                          </p:val>
                                        </p:tav>
                                      </p:tavLst>
                                    </p:anim>
                                    <p:animEffect transition="in" filter="fade">
                                      <p:cBhvr>
                                        <p:cTn id="9" dur="200"/>
                                        <p:tgtEl>
                                          <p:spTgt spid="2178113"/>
                                        </p:tgtEl>
                                      </p:cBhvr>
                                    </p:animEffect>
                                  </p:childTnLst>
                                </p:cTn>
                              </p:par>
                            </p:childTnLst>
                          </p:cTn>
                        </p:par>
                        <p:par>
                          <p:cTn id="10" fill="hold">
                            <p:stCondLst>
                              <p:cond delay="700"/>
                            </p:stCondLst>
                            <p:childTnLst>
                              <p:par>
                                <p:cTn id="11"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12" dur="2000" fill="hold"/>
                                        <p:tgtEl>
                                          <p:spTgt spid="2178113"/>
                                        </p:tgtEl>
                                        <p:attrNameLst>
                                          <p:attrName>ppt_x</p:attrName>
                                          <p:attrName>ppt_y</p:attrName>
                                        </p:attrNameLst>
                                      </p:cBhvr>
                                      <p:rCtr x="31200" y="-20600"/>
                                    </p:animMotion>
                                  </p:childTnLst>
                                </p:cTn>
                              </p:par>
                              <p:par>
                                <p:cTn id="13" presetID="53" presetClass="entr" presetSubtype="0" fill="hold" grpId="0" nodeType="withEffect">
                                  <p:stCondLst>
                                    <p:cond delay="300"/>
                                  </p:stCondLst>
                                  <p:childTnLst>
                                    <p:set>
                                      <p:cBhvr>
                                        <p:cTn id="14" dur="1" fill="hold">
                                          <p:stCondLst>
                                            <p:cond delay="0"/>
                                          </p:stCondLst>
                                        </p:cTn>
                                        <p:tgtEl>
                                          <p:spTgt spid="2178112"/>
                                        </p:tgtEl>
                                        <p:attrNameLst>
                                          <p:attrName>style.visibility</p:attrName>
                                        </p:attrNameLst>
                                      </p:cBhvr>
                                      <p:to>
                                        <p:strVal val="visible"/>
                                      </p:to>
                                    </p:set>
                                    <p:anim calcmode="lin" valueType="num">
                                      <p:cBhvr>
                                        <p:cTn id="15" dur="200" fill="hold"/>
                                        <p:tgtEl>
                                          <p:spTgt spid="2178112"/>
                                        </p:tgtEl>
                                        <p:attrNameLst>
                                          <p:attrName>ppt_w</p:attrName>
                                        </p:attrNameLst>
                                      </p:cBhvr>
                                      <p:tavLst>
                                        <p:tav tm="0">
                                          <p:val>
                                            <p:fltVal val="0"/>
                                          </p:val>
                                        </p:tav>
                                        <p:tav tm="100000">
                                          <p:val>
                                            <p:strVal val="#ppt_w"/>
                                          </p:val>
                                        </p:tav>
                                      </p:tavLst>
                                    </p:anim>
                                    <p:anim calcmode="lin" valueType="num">
                                      <p:cBhvr>
                                        <p:cTn id="16" dur="200" fill="hold"/>
                                        <p:tgtEl>
                                          <p:spTgt spid="2178112"/>
                                        </p:tgtEl>
                                        <p:attrNameLst>
                                          <p:attrName>ppt_h</p:attrName>
                                        </p:attrNameLst>
                                      </p:cBhvr>
                                      <p:tavLst>
                                        <p:tav tm="0">
                                          <p:val>
                                            <p:fltVal val="0"/>
                                          </p:val>
                                        </p:tav>
                                        <p:tav tm="100000">
                                          <p:val>
                                            <p:strVal val="#ppt_h"/>
                                          </p:val>
                                        </p:tav>
                                      </p:tavLst>
                                    </p:anim>
                                    <p:animEffect transition="in" filter="fade">
                                      <p:cBhvr>
                                        <p:cTn id="17" dur="200"/>
                                        <p:tgtEl>
                                          <p:spTgt spid="2178112"/>
                                        </p:tgtEl>
                                      </p:cBhvr>
                                    </p:animEffect>
                                  </p:childTnLst>
                                </p:cTn>
                              </p:par>
                              <p:par>
                                <p:cTn id="18"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 dur="2000" fill="hold"/>
                                        <p:tgtEl>
                                          <p:spTgt spid="2178112"/>
                                        </p:tgtEl>
                                        <p:attrNameLst>
                                          <p:attrName>ppt_x</p:attrName>
                                          <p:attrName>ppt_y</p:attrName>
                                        </p:attrNameLst>
                                      </p:cBhvr>
                                      <p:rCtr x="31200" y="-12700"/>
                                    </p:animMotion>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2178115"/>
                                        </p:tgtEl>
                                        <p:attrNameLst>
                                          <p:attrName>style.visibility</p:attrName>
                                        </p:attrNameLst>
                                      </p:cBhvr>
                                      <p:to>
                                        <p:strVal val="visible"/>
                                      </p:to>
                                    </p:set>
                                    <p:animEffect transition="in" filter="fade">
                                      <p:cBhvr>
                                        <p:cTn id="23" dur="500"/>
                                        <p:tgtEl>
                                          <p:spTgt spid="2178115"/>
                                        </p:tgtEl>
                                      </p:cBhvr>
                                    </p:animEffect>
                                  </p:childTnLst>
                                </p:cTn>
                              </p:par>
                            </p:childTnLst>
                          </p:cTn>
                        </p:par>
                        <p:par>
                          <p:cTn id="24" fill="hold">
                            <p:stCondLst>
                              <p:cond delay="3500"/>
                            </p:stCondLst>
                            <p:childTnLst>
                              <p:par>
                                <p:cTn id="25" presetID="10" presetClass="exit" presetSubtype="0" fill="hold" nodeType="afterEffect">
                                  <p:stCondLst>
                                    <p:cond delay="0"/>
                                  </p:stCondLst>
                                  <p:childTnLst>
                                    <p:animEffect transition="out" filter="fade">
                                      <p:cBhvr>
                                        <p:cTn id="26" dur="500"/>
                                        <p:tgtEl>
                                          <p:spTgt spid="2178115"/>
                                        </p:tgtEl>
                                      </p:cBhvr>
                                    </p:animEffect>
                                    <p:set>
                                      <p:cBhvr>
                                        <p:cTn id="27" dur="1" fill="hold">
                                          <p:stCondLst>
                                            <p:cond delay="499"/>
                                          </p:stCondLst>
                                        </p:cTn>
                                        <p:tgtEl>
                                          <p:spTgt spid="2178115"/>
                                        </p:tgtEl>
                                        <p:attrNameLst>
                                          <p:attrName>style.visibility</p:attrName>
                                        </p:attrNameLst>
                                      </p:cBhvr>
                                      <p:to>
                                        <p:strVal val="hidden"/>
                                      </p:to>
                                    </p:se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2178115"/>
                                        </p:tgtEl>
                                        <p:attrNameLst>
                                          <p:attrName>style.visibility</p:attrName>
                                        </p:attrNameLst>
                                      </p:cBhvr>
                                      <p:to>
                                        <p:strVal val="visible"/>
                                      </p:to>
                                    </p:set>
                                    <p:animEffect transition="in" filter="fade">
                                      <p:cBhvr>
                                        <p:cTn id="31" dur="500"/>
                                        <p:tgtEl>
                                          <p:spTgt spid="21781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78116"/>
                                        </p:tgtEl>
                                        <p:attrNameLst>
                                          <p:attrName>style.visibility</p:attrName>
                                        </p:attrNameLst>
                                      </p:cBhvr>
                                      <p:to>
                                        <p:strVal val="visible"/>
                                      </p:to>
                                    </p:set>
                                    <p:animEffect transition="in" filter="fade">
                                      <p:cBhvr>
                                        <p:cTn id="34" dur="500"/>
                                        <p:tgtEl>
                                          <p:spTgt spid="21781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0" presetClass="entr" presetSubtype="0" fill="hold" grpId="0" nodeType="withEffect">
                                  <p:stCondLst>
                                    <p:cond delay="40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200"/>
                                        <p:tgtEl>
                                          <p:spTgt spid="42"/>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2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112" grpId="0" animBg="1"/>
      <p:bldP spid="2178112" grpId="1" animBg="1"/>
      <p:bldP spid="2178113" grpId="0" animBg="1"/>
      <p:bldP spid="2178113" grpId="1" animBg="1"/>
      <p:bldP spid="2178116" grpId="0"/>
      <p:bldP spid="48" grpId="0"/>
      <p:bldP spid="42" grpId="0"/>
      <p:bldP spid="4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4"/>
          <p:cNvSpPr>
            <a:spLocks noGrp="1"/>
          </p:cNvSpPr>
          <p:nvPr>
            <p:ph type="title"/>
          </p:nvPr>
        </p:nvSpPr>
        <p:spPr/>
        <p:txBody>
          <a:bodyPr>
            <a:noAutofit/>
          </a:bodyPr>
          <a:lstStyle/>
          <a:p>
            <a:r>
              <a:rPr lang="es-MX" sz="3600" noProof="0" dirty="0" smtClean="0"/>
              <a:t>Acetaminofén para el Manejo de </a:t>
            </a:r>
            <a:br>
              <a:rPr lang="es-MX" sz="3600" noProof="0" dirty="0" smtClean="0"/>
            </a:br>
            <a:r>
              <a:rPr lang="es-MX" sz="3600" noProof="0" dirty="0" smtClean="0"/>
              <a:t>Lumbalgia</a:t>
            </a:r>
            <a:endParaRPr lang="es-MX" sz="3600" noProof="0" dirty="0"/>
          </a:p>
        </p:txBody>
      </p:sp>
      <p:sp>
        <p:nvSpPr>
          <p:cNvPr id="149508" name="Rectangle 6"/>
          <p:cNvSpPr>
            <a:spLocks noChangeArrowheads="1"/>
          </p:cNvSpPr>
          <p:nvPr/>
        </p:nvSpPr>
        <p:spPr bwMode="auto">
          <a:xfrm>
            <a:off x="235950" y="6320166"/>
            <a:ext cx="7864442"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tIns="0" rIns="0" bIns="0" anchor="b">
            <a:spAutoFit/>
          </a:bodyPr>
          <a:lstStyle/>
          <a:p>
            <a:r>
              <a:rPr lang="es-MX" sz="1200" b="1" dirty="0" smtClean="0">
                <a:solidFill>
                  <a:srgbClr val="002060"/>
                </a:solidFill>
              </a:rPr>
              <a:t>Coxib = inhibidor específico de COX-2; AINEne = droga antiinflamatoria no-esteroidea no-específica</a:t>
            </a:r>
            <a:endParaRPr lang="es-MX" sz="1100" b="1" dirty="0" smtClean="0">
              <a:solidFill>
                <a:srgbClr val="002060"/>
              </a:solidFill>
            </a:endParaRPr>
          </a:p>
          <a:p>
            <a:pPr marL="0" lvl="4"/>
            <a:r>
              <a:rPr lang="sv-SE" sz="1000" dirty="0" smtClean="0">
                <a:solidFill>
                  <a:srgbClr val="002060"/>
                </a:solidFill>
              </a:rPr>
              <a:t>Chou R </a:t>
            </a:r>
            <a:r>
              <a:rPr lang="sv-SE" sz="1000" i="1" dirty="0" smtClean="0">
                <a:solidFill>
                  <a:srgbClr val="002060"/>
                </a:solidFill>
              </a:rPr>
              <a:t>et al. Ann Intern Med </a:t>
            </a:r>
            <a:r>
              <a:rPr lang="sv-SE" sz="1000" dirty="0" smtClean="0">
                <a:solidFill>
                  <a:srgbClr val="002060"/>
                </a:solidFill>
              </a:rPr>
              <a:t>2007; 147(7):505-14; Lee C </a:t>
            </a:r>
            <a:r>
              <a:rPr lang="sv-SE" sz="1000" i="1" dirty="0" smtClean="0">
                <a:solidFill>
                  <a:srgbClr val="002060"/>
                </a:solidFill>
              </a:rPr>
              <a:t>et al. Arthritis Rheum </a:t>
            </a:r>
            <a:r>
              <a:rPr lang="sv-SE" sz="1000" dirty="0" smtClean="0">
                <a:solidFill>
                  <a:srgbClr val="002060"/>
                </a:solidFill>
              </a:rPr>
              <a:t>2004; 51(5):746-54; </a:t>
            </a:r>
            <a:r>
              <a:rPr lang="en-US" sz="1000" dirty="0">
                <a:solidFill>
                  <a:srgbClr val="002060"/>
                </a:solidFill>
              </a:rPr>
              <a:t>Lee J </a:t>
            </a:r>
            <a:r>
              <a:rPr lang="en-US" sz="1000" i="1" dirty="0">
                <a:solidFill>
                  <a:srgbClr val="002060"/>
                </a:solidFill>
              </a:rPr>
              <a:t>et al. Br J Anaesth</a:t>
            </a:r>
            <a:r>
              <a:rPr lang="en-US" sz="1000" dirty="0">
                <a:solidFill>
                  <a:srgbClr val="002060"/>
                </a:solidFill>
              </a:rPr>
              <a:t> 2013; 111(1):</a:t>
            </a:r>
            <a:r>
              <a:rPr lang="en-US" sz="1000" dirty="0" smtClean="0">
                <a:solidFill>
                  <a:srgbClr val="002060"/>
                </a:solidFill>
              </a:rPr>
              <a:t>112-20; </a:t>
            </a:r>
            <a:r>
              <a:rPr lang="it-IT" sz="1000" dirty="0" smtClean="0">
                <a:solidFill>
                  <a:srgbClr val="002060"/>
                </a:solidFill>
              </a:rPr>
              <a:t>Mattia A, Coluzzi F. </a:t>
            </a:r>
            <a:r>
              <a:rPr lang="it-IT" sz="1000" i="1" dirty="0" smtClean="0">
                <a:solidFill>
                  <a:srgbClr val="002060"/>
                </a:solidFill>
              </a:rPr>
              <a:t>Minerva Anestesiol</a:t>
            </a:r>
            <a:r>
              <a:rPr lang="it-IT" sz="1000" dirty="0" smtClean="0">
                <a:solidFill>
                  <a:srgbClr val="002060"/>
                </a:solidFill>
              </a:rPr>
              <a:t> 2009; 75(11):644-53;</a:t>
            </a:r>
            <a:r>
              <a:rPr lang="en-CA" sz="1000" dirty="0" smtClean="0">
                <a:solidFill>
                  <a:srgbClr val="002060"/>
                </a:solidFill>
              </a:rPr>
              <a:t> </a:t>
            </a:r>
            <a:r>
              <a:rPr lang="sv-SE" sz="1000" dirty="0" smtClean="0">
                <a:solidFill>
                  <a:srgbClr val="002060"/>
                </a:solidFill>
              </a:rPr>
              <a:t>Watkins PB </a:t>
            </a:r>
            <a:r>
              <a:rPr lang="sv-SE" sz="1000" i="1" dirty="0" smtClean="0">
                <a:solidFill>
                  <a:srgbClr val="002060"/>
                </a:solidFill>
              </a:rPr>
              <a:t>et al. JAMA</a:t>
            </a:r>
            <a:r>
              <a:rPr lang="sv-SE" sz="1000" dirty="0" smtClean="0">
                <a:solidFill>
                  <a:srgbClr val="002060"/>
                </a:solidFill>
              </a:rPr>
              <a:t> 2006; 296(1):87-93.</a:t>
            </a:r>
            <a:endParaRPr lang="sv-SE" sz="1000" dirty="0">
              <a:solidFill>
                <a:srgbClr val="002060"/>
              </a:solidFill>
            </a:endParaRPr>
          </a:p>
        </p:txBody>
      </p:sp>
      <p:sp>
        <p:nvSpPr>
          <p:cNvPr id="6"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34</a:t>
            </a:fld>
            <a:endParaRPr lang="en-CA" dirty="0">
              <a:solidFill>
                <a:prstClr val="black"/>
              </a:solidFill>
            </a:endParaRPr>
          </a:p>
        </p:txBody>
      </p:sp>
      <p:graphicFrame>
        <p:nvGraphicFramePr>
          <p:cNvPr id="2" name="Table 1"/>
          <p:cNvGraphicFramePr>
            <a:graphicFrameLocks noGrp="1"/>
          </p:cNvGraphicFramePr>
          <p:nvPr>
            <p:extLst>
              <p:ext uri="{D42A27DB-BD31-4B8C-83A1-F6EECF244321}">
                <p14:modId xmlns="" xmlns:p14="http://schemas.microsoft.com/office/powerpoint/2010/main" val="3936608653"/>
              </p:ext>
            </p:extLst>
          </p:nvPr>
        </p:nvGraphicFramePr>
        <p:xfrm>
          <a:off x="235950" y="1844824"/>
          <a:ext cx="8640000" cy="2592288"/>
        </p:xfrm>
        <a:graphic>
          <a:graphicData uri="http://schemas.openxmlformats.org/drawingml/2006/table">
            <a:tbl>
              <a:tblPr firstRow="1" bandRow="1">
                <a:tableStyleId>{5C22544A-7EE6-4342-B048-85BDC9FD1C3A}</a:tableStyleId>
              </a:tblPr>
              <a:tblGrid>
                <a:gridCol w="3255930"/>
                <a:gridCol w="2952328"/>
                <a:gridCol w="2431742"/>
              </a:tblGrid>
              <a:tr h="481425">
                <a:tc>
                  <a:txBody>
                    <a:bodyPr/>
                    <a:lstStyle/>
                    <a:p>
                      <a:pPr algn="ctr"/>
                      <a:r>
                        <a:rPr lang="es-MX" sz="1800" noProof="0" dirty="0" smtClean="0"/>
                        <a:t>Eficacia</a:t>
                      </a:r>
                      <a:endParaRPr lang="es-MX" sz="1800" noProof="0" dirty="0"/>
                    </a:p>
                  </a:txBody>
                  <a:tcPr anchor="ctr"/>
                </a:tc>
                <a:tc>
                  <a:txBody>
                    <a:bodyPr/>
                    <a:lstStyle/>
                    <a:p>
                      <a:pPr marL="0" lvl="0" indent="0" algn="ctr" defTabSz="914400" rtl="0" eaLnBrk="1" latinLnBrk="0" hangingPunct="1">
                        <a:buFont typeface="Arial" pitchFamily="34" charset="0"/>
                        <a:buNone/>
                      </a:pPr>
                      <a:r>
                        <a:rPr lang="es-MX" sz="1800" b="1" kern="1200" noProof="0" dirty="0" smtClean="0">
                          <a:solidFill>
                            <a:schemeClr val="lt1"/>
                          </a:solidFill>
                          <a:latin typeface="+mn-lt"/>
                          <a:ea typeface="+mn-ea"/>
                          <a:cs typeface="+mn-cs"/>
                        </a:rPr>
                        <a:t>Seguridad</a:t>
                      </a:r>
                      <a:endParaRPr lang="es-MX" sz="1800" b="1" kern="1200" noProof="0" dirty="0">
                        <a:solidFill>
                          <a:schemeClr val="lt1"/>
                        </a:solidFill>
                        <a:latin typeface="+mn-lt"/>
                        <a:ea typeface="+mn-ea"/>
                        <a:cs typeface="+mn-cs"/>
                      </a:endParaRPr>
                    </a:p>
                  </a:txBody>
                  <a:tcPr anchor="ctr"/>
                </a:tc>
                <a:tc>
                  <a:txBody>
                    <a:bodyPr/>
                    <a:lstStyle/>
                    <a:p>
                      <a:pPr algn="ctr"/>
                      <a:r>
                        <a:rPr lang="es-MX" sz="1800" noProof="0" dirty="0" smtClean="0"/>
                        <a:t>Mecanismo de Acción</a:t>
                      </a:r>
                      <a:endParaRPr lang="es-MX" sz="1800" noProof="0" dirty="0"/>
                    </a:p>
                  </a:txBody>
                  <a:tcPr anchor="ctr"/>
                </a:tc>
              </a:tr>
              <a:tr h="2110863">
                <a:tc>
                  <a:txBody>
                    <a:bodyPr/>
                    <a:lstStyle/>
                    <a:p>
                      <a:pPr marL="171450" lvl="0" indent="-171450" algn="l">
                        <a:spcBef>
                          <a:spcPts val="1200"/>
                        </a:spcBef>
                        <a:buFont typeface="Arial" pitchFamily="34" charset="0"/>
                        <a:buChar char="•"/>
                      </a:pPr>
                      <a:r>
                        <a:rPr lang="es-MX" sz="1800" noProof="0" dirty="0" smtClean="0"/>
                        <a:t>Efectivo</a:t>
                      </a:r>
                    </a:p>
                    <a:p>
                      <a:pPr marL="171450" lvl="0" indent="-171450" algn="l">
                        <a:spcBef>
                          <a:spcPts val="1200"/>
                        </a:spcBef>
                        <a:buFont typeface="Arial" pitchFamily="34" charset="0"/>
                        <a:buChar char="•"/>
                      </a:pPr>
                      <a:r>
                        <a:rPr lang="es-MX" sz="1800" noProof="0" dirty="0" smtClean="0"/>
                        <a:t>Mayor eficacia agregando AINEne </a:t>
                      </a:r>
                      <a:r>
                        <a:rPr lang="es-MX" sz="1800" baseline="0" noProof="0" dirty="0" smtClean="0"/>
                        <a:t>o coxibs</a:t>
                      </a:r>
                      <a:endParaRPr lang="es-MX" sz="1800" noProof="0" dirty="0"/>
                    </a:p>
                  </a:txBody>
                  <a:tcPr/>
                </a:tc>
                <a:tc>
                  <a:txBody>
                    <a:bodyPr/>
                    <a:lstStyle/>
                    <a:p>
                      <a:pPr marL="171450" lvl="0" indent="-171450" algn="l" defTabSz="914400" rtl="0" eaLnBrk="1" latinLnBrk="0" hangingPunct="1">
                        <a:spcBef>
                          <a:spcPts val="1200"/>
                        </a:spcBef>
                        <a:buFont typeface="Arial" pitchFamily="34" charset="0"/>
                        <a:buChar char="•"/>
                      </a:pPr>
                      <a:r>
                        <a:rPr lang="es-MX" sz="1800" kern="1200" noProof="0" dirty="0" smtClean="0">
                          <a:solidFill>
                            <a:schemeClr val="dk1"/>
                          </a:solidFill>
                          <a:latin typeface="+mn-lt"/>
                          <a:ea typeface="+mn-ea"/>
                          <a:cs typeface="+mn-cs"/>
                        </a:rPr>
                        <a:t>Perfil de seguridad favorable y bajo costo</a:t>
                      </a:r>
                    </a:p>
                    <a:p>
                      <a:pPr marL="171450" lvl="0" indent="-171450" algn="l" defTabSz="914400" rtl="0" eaLnBrk="1" latinLnBrk="0" hangingPunct="1">
                        <a:spcBef>
                          <a:spcPts val="1200"/>
                        </a:spcBef>
                        <a:buFont typeface="Arial" pitchFamily="34" charset="0"/>
                        <a:buChar char="•"/>
                      </a:pPr>
                      <a:r>
                        <a:rPr lang="es-MX" sz="1800" kern="1200" noProof="0" dirty="0" smtClean="0">
                          <a:solidFill>
                            <a:schemeClr val="dk1"/>
                          </a:solidFill>
                          <a:latin typeface="+mn-lt"/>
                          <a:ea typeface="+mn-ea"/>
                          <a:cs typeface="+mn-cs"/>
                        </a:rPr>
                        <a:t>Puede causar daño hepático a dosis mayores de 4 g/día</a:t>
                      </a:r>
                      <a:endParaRPr lang="es-MX" sz="1800" kern="1200" noProof="0" dirty="0">
                        <a:solidFill>
                          <a:schemeClr val="dk1"/>
                        </a:solidFill>
                        <a:latin typeface="+mn-lt"/>
                        <a:ea typeface="+mn-ea"/>
                        <a:cs typeface="+mn-cs"/>
                      </a:endParaRPr>
                    </a:p>
                  </a:txBody>
                  <a:tcPr/>
                </a:tc>
                <a:tc>
                  <a:txBody>
                    <a:bodyPr/>
                    <a:lstStyle/>
                    <a:p>
                      <a:pPr marL="171450" marR="0" lvl="0" indent="-171450" algn="l" defTabSz="914400" rtl="0" eaLnBrk="1" fontAlgn="auto" latinLnBrk="0" hangingPunct="1">
                        <a:lnSpc>
                          <a:spcPct val="100000"/>
                        </a:lnSpc>
                        <a:spcBef>
                          <a:spcPts val="1200"/>
                        </a:spcBef>
                        <a:spcAft>
                          <a:spcPts val="0"/>
                        </a:spcAft>
                        <a:buClrTx/>
                        <a:buSzTx/>
                        <a:buFont typeface="Arial" pitchFamily="34" charset="0"/>
                        <a:buChar char="•"/>
                        <a:tabLst/>
                        <a:defRPr/>
                      </a:pPr>
                      <a:r>
                        <a:rPr lang="es-MX" sz="1800" kern="1200" noProof="0" dirty="0" smtClean="0">
                          <a:solidFill>
                            <a:schemeClr val="dk1"/>
                          </a:solidFill>
                          <a:latin typeface="+mn-lt"/>
                          <a:ea typeface="+mn-ea"/>
                          <a:cs typeface="+mn-cs"/>
                        </a:rPr>
                        <a:t>No es claro</a:t>
                      </a:r>
                      <a:endParaRPr lang="es-MX" sz="1800" noProof="0" dirty="0"/>
                    </a:p>
                  </a:txBody>
                  <a:tcPr/>
                </a:tc>
              </a:tr>
            </a:tbl>
          </a:graphicData>
        </a:graphic>
      </p:graphicFrame>
      <p:sp>
        <p:nvSpPr>
          <p:cNvPr id="3" name="Rounded Rectangle 2"/>
          <p:cNvSpPr/>
          <p:nvPr/>
        </p:nvSpPr>
        <p:spPr>
          <a:xfrm>
            <a:off x="467544" y="4977172"/>
            <a:ext cx="828092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chemeClr val="tx1"/>
                </a:solidFill>
              </a:rPr>
              <a:t>Acetaminofén es la opción de primera-línea en lumbalgia aguda y crónica.</a:t>
            </a:r>
            <a:endParaRPr lang="es-MX" sz="2000" b="1" dirty="0">
              <a:solidFill>
                <a:schemeClr val="tx1"/>
              </a:solidFill>
            </a:endParaRPr>
          </a:p>
        </p:txBody>
      </p:sp>
    </p:spTree>
    <p:extLst>
      <p:ext uri="{BB962C8B-B14F-4D97-AF65-F5344CB8AC3E}">
        <p14:creationId xmlns="" xmlns:p14="http://schemas.microsoft.com/office/powerpoint/2010/main" val="1055289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35</a:t>
            </a:fld>
            <a:endParaRPr lang="en-CA" dirty="0">
              <a:solidFill>
                <a:prstClr val="black"/>
              </a:solidFill>
            </a:endParaRPr>
          </a:p>
        </p:txBody>
      </p:sp>
      <p:sp>
        <p:nvSpPr>
          <p:cNvPr id="153602" name="Title 6"/>
          <p:cNvSpPr>
            <a:spLocks noGrp="1"/>
          </p:cNvSpPr>
          <p:nvPr>
            <p:ph type="title" idx="4294967295"/>
          </p:nvPr>
        </p:nvSpPr>
        <p:spPr>
          <a:xfrm>
            <a:off x="457200" y="44450"/>
            <a:ext cx="8229600" cy="1143000"/>
          </a:xfrm>
        </p:spPr>
        <p:txBody>
          <a:bodyPr>
            <a:noAutofit/>
          </a:bodyPr>
          <a:lstStyle/>
          <a:p>
            <a:r>
              <a:rPr lang="es-MX" sz="4000" noProof="0" dirty="0" smtClean="0"/>
              <a:t>AINEne/Coxibs para el Manejo de Lumbalgia</a:t>
            </a:r>
            <a:endParaRPr lang="es-MX" sz="4000" noProof="0" dirty="0"/>
          </a:p>
        </p:txBody>
      </p:sp>
      <p:sp>
        <p:nvSpPr>
          <p:cNvPr id="153604" name="Text Box 4"/>
          <p:cNvSpPr txBox="1">
            <a:spLocks noChangeArrowheads="1"/>
          </p:cNvSpPr>
          <p:nvPr/>
        </p:nvSpPr>
        <p:spPr bwMode="auto">
          <a:xfrm>
            <a:off x="4953000" y="5943600"/>
            <a:ext cx="4953000" cy="77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endParaRPr lang="es-MX" b="1" dirty="0">
              <a:solidFill>
                <a:prstClr val="black"/>
              </a:solidFill>
              <a:latin typeface="Calibri" pitchFamily="34" charset="0"/>
              <a:cs typeface="Arial" pitchFamily="34" charset="0"/>
            </a:endParaRPr>
          </a:p>
          <a:p>
            <a:pPr>
              <a:spcBef>
                <a:spcPct val="50000"/>
              </a:spcBef>
            </a:pPr>
            <a:endParaRPr lang="es-ES" b="1" dirty="0">
              <a:solidFill>
                <a:prstClr val="black"/>
              </a:solidFill>
              <a:latin typeface="Calibri" pitchFamily="34" charset="0"/>
              <a:cs typeface="Arial" pitchFamily="34" charset="0"/>
            </a:endParaRPr>
          </a:p>
        </p:txBody>
      </p:sp>
      <p:sp>
        <p:nvSpPr>
          <p:cNvPr id="153605" name="Rectangle 8"/>
          <p:cNvSpPr>
            <a:spLocks noChangeArrowheads="1"/>
          </p:cNvSpPr>
          <p:nvPr/>
        </p:nvSpPr>
        <p:spPr bwMode="auto">
          <a:xfrm>
            <a:off x="35496" y="6173569"/>
            <a:ext cx="868099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tIns="0" rIns="0" bIns="0" anchor="b">
            <a:spAutoFit/>
          </a:bodyPr>
          <a:lstStyle/>
          <a:p>
            <a:pPr marL="0" lvl="4"/>
            <a:r>
              <a:rPr lang="es-MX" sz="1200" b="1" dirty="0" smtClean="0">
                <a:solidFill>
                  <a:srgbClr val="002060"/>
                </a:solidFill>
              </a:rPr>
              <a:t>IC = intervalo de confianza; coxib = inhibidor específico de COX-2 ; AINEne= droga antiinflamatoria no esteroidea no-selectiva</a:t>
            </a:r>
            <a:r>
              <a:rPr lang="es-MX" sz="1200" b="1" dirty="0" smtClean="0">
                <a:solidFill>
                  <a:srgbClr val="002060"/>
                </a:solidFill>
                <a:cs typeface="Arial" pitchFamily="34" charset="0"/>
              </a:rPr>
              <a:t>; </a:t>
            </a:r>
            <a:r>
              <a:rPr lang="es-MX" sz="1200" b="1" dirty="0" smtClean="0">
                <a:solidFill>
                  <a:srgbClr val="002060"/>
                </a:solidFill>
              </a:rPr>
              <a:t>RR = riesgo relativo</a:t>
            </a:r>
          </a:p>
          <a:p>
            <a:pPr marL="0" lvl="4"/>
            <a:r>
              <a:rPr lang="sv-SE" sz="900" dirty="0" smtClean="0">
                <a:solidFill>
                  <a:srgbClr val="002060"/>
                </a:solidFill>
              </a:rPr>
              <a:t>Chou </a:t>
            </a:r>
            <a:r>
              <a:rPr lang="sv-SE" sz="900" dirty="0">
                <a:solidFill>
                  <a:srgbClr val="002060"/>
                </a:solidFill>
              </a:rPr>
              <a:t>R </a:t>
            </a:r>
            <a:r>
              <a:rPr lang="sv-SE" sz="900" i="1" dirty="0">
                <a:solidFill>
                  <a:srgbClr val="002060"/>
                </a:solidFill>
              </a:rPr>
              <a:t>et al. Ann Intern Med </a:t>
            </a:r>
            <a:r>
              <a:rPr lang="sv-SE" sz="900" dirty="0">
                <a:solidFill>
                  <a:srgbClr val="002060"/>
                </a:solidFill>
              </a:rPr>
              <a:t>2007; 147(7):</a:t>
            </a:r>
            <a:r>
              <a:rPr lang="sv-SE" sz="900" dirty="0" smtClean="0">
                <a:solidFill>
                  <a:srgbClr val="002060"/>
                </a:solidFill>
              </a:rPr>
              <a:t>505-14; </a:t>
            </a:r>
            <a:r>
              <a:rPr lang="en-US" sz="900" dirty="0" smtClean="0">
                <a:solidFill>
                  <a:srgbClr val="002060"/>
                </a:solidFill>
              </a:rPr>
              <a:t>Lee </a:t>
            </a:r>
            <a:r>
              <a:rPr lang="en-US" sz="900" dirty="0">
                <a:solidFill>
                  <a:srgbClr val="002060"/>
                </a:solidFill>
              </a:rPr>
              <a:t>J </a:t>
            </a:r>
            <a:r>
              <a:rPr lang="en-US" sz="900" i="1" dirty="0">
                <a:solidFill>
                  <a:srgbClr val="002060"/>
                </a:solidFill>
              </a:rPr>
              <a:t>et al</a:t>
            </a:r>
            <a:r>
              <a:rPr lang="en-US" sz="900" dirty="0">
                <a:solidFill>
                  <a:srgbClr val="002060"/>
                </a:solidFill>
              </a:rPr>
              <a:t>. </a:t>
            </a:r>
            <a:r>
              <a:rPr lang="en-US" sz="900" i="1" dirty="0">
                <a:solidFill>
                  <a:srgbClr val="002060"/>
                </a:solidFill>
              </a:rPr>
              <a:t>Br J Anaesth</a:t>
            </a:r>
            <a:r>
              <a:rPr lang="en-US" sz="900" dirty="0">
                <a:solidFill>
                  <a:srgbClr val="002060"/>
                </a:solidFill>
              </a:rPr>
              <a:t> 2013; 111(1):</a:t>
            </a:r>
            <a:r>
              <a:rPr lang="en-US" sz="900" dirty="0" smtClean="0">
                <a:solidFill>
                  <a:srgbClr val="002060"/>
                </a:solidFill>
              </a:rPr>
              <a:t>112-20; </a:t>
            </a:r>
            <a:r>
              <a:rPr lang="da-DK" sz="900" dirty="0" smtClean="0">
                <a:solidFill>
                  <a:srgbClr val="002060"/>
                </a:solidFill>
              </a:rPr>
              <a:t>Schnitzer TJ </a:t>
            </a:r>
            <a:r>
              <a:rPr lang="da-DK" sz="900" i="1" dirty="0" smtClean="0">
                <a:solidFill>
                  <a:srgbClr val="002060"/>
                </a:solidFill>
              </a:rPr>
              <a:t>et </a:t>
            </a:r>
            <a:r>
              <a:rPr lang="da-DK" sz="900" i="1" dirty="0">
                <a:solidFill>
                  <a:srgbClr val="002060"/>
                </a:solidFill>
              </a:rPr>
              <a:t>al. J Pain Symptom Manage </a:t>
            </a:r>
            <a:r>
              <a:rPr lang="da-DK" sz="900" dirty="0" smtClean="0">
                <a:solidFill>
                  <a:srgbClr val="002060"/>
                </a:solidFill>
              </a:rPr>
              <a:t>2004; 28(1):72-95;</a:t>
            </a:r>
            <a:br>
              <a:rPr lang="da-DK" sz="900" dirty="0" smtClean="0">
                <a:solidFill>
                  <a:srgbClr val="002060"/>
                </a:solidFill>
              </a:rPr>
            </a:br>
            <a:r>
              <a:rPr lang="sv-SE" sz="900" dirty="0" smtClean="0">
                <a:solidFill>
                  <a:srgbClr val="002060"/>
                </a:solidFill>
              </a:rPr>
              <a:t>v</a:t>
            </a:r>
            <a:r>
              <a:rPr lang="da-DK" sz="900" dirty="0" smtClean="0">
                <a:solidFill>
                  <a:srgbClr val="002060"/>
                </a:solidFill>
              </a:rPr>
              <a:t>an </a:t>
            </a:r>
            <a:r>
              <a:rPr lang="da-DK" sz="900" dirty="0">
                <a:solidFill>
                  <a:srgbClr val="002060"/>
                </a:solidFill>
              </a:rPr>
              <a:t>Tulder M </a:t>
            </a:r>
            <a:r>
              <a:rPr lang="da-DK" sz="900" i="1" dirty="0">
                <a:solidFill>
                  <a:srgbClr val="002060"/>
                </a:solidFill>
              </a:rPr>
              <a:t>et al. Cochrane Database Syst Rev </a:t>
            </a:r>
            <a:r>
              <a:rPr lang="da-DK" sz="900" dirty="0">
                <a:solidFill>
                  <a:srgbClr val="002060"/>
                </a:solidFill>
              </a:rPr>
              <a:t>2000</a:t>
            </a:r>
            <a:r>
              <a:rPr lang="da-DK" sz="900" dirty="0" smtClean="0">
                <a:solidFill>
                  <a:srgbClr val="002060"/>
                </a:solidFill>
              </a:rPr>
              <a:t>; 2:CD000396; </a:t>
            </a:r>
            <a:r>
              <a:rPr lang="en-US" sz="900" dirty="0" smtClean="0">
                <a:solidFill>
                  <a:srgbClr val="002060"/>
                </a:solidFill>
                <a:cs typeface="Arial" pitchFamily="34" charset="0"/>
              </a:rPr>
              <a:t>Vane </a:t>
            </a:r>
            <a:r>
              <a:rPr lang="en-US" sz="900" dirty="0">
                <a:solidFill>
                  <a:srgbClr val="002060"/>
                </a:solidFill>
                <a:cs typeface="Arial" pitchFamily="34" charset="0"/>
              </a:rPr>
              <a:t>JR, Botting RM. </a:t>
            </a:r>
            <a:r>
              <a:rPr lang="en-US" sz="900" i="1" dirty="0">
                <a:solidFill>
                  <a:srgbClr val="002060"/>
                </a:solidFill>
                <a:cs typeface="Arial" pitchFamily="34" charset="0"/>
              </a:rPr>
              <a:t>Inflamm Res</a:t>
            </a:r>
            <a:r>
              <a:rPr lang="en-US" sz="900" dirty="0">
                <a:solidFill>
                  <a:srgbClr val="002060"/>
                </a:solidFill>
                <a:cs typeface="Arial" pitchFamily="34" charset="0"/>
              </a:rPr>
              <a:t> 1995;44(1):1-10.</a:t>
            </a:r>
            <a:r>
              <a:rPr lang="en-CA" sz="900" dirty="0">
                <a:solidFill>
                  <a:srgbClr val="002060"/>
                </a:solidFill>
                <a:cs typeface="Arial" pitchFamily="34" charset="0"/>
              </a:rPr>
              <a:t> </a:t>
            </a:r>
          </a:p>
        </p:txBody>
      </p:sp>
      <p:sp>
        <p:nvSpPr>
          <p:cNvPr id="6" name="Slide Number Placeholder 7"/>
          <p:cNvSpPr txBox="1">
            <a:spLocks noGrp="1"/>
          </p:cNvSpPr>
          <p:nvPr/>
        </p:nvSpPr>
        <p:spPr>
          <a:xfrm>
            <a:off x="7239000" y="6648450"/>
            <a:ext cx="1905000" cy="171450"/>
          </a:xfrm>
          <a:prstGeom prst="rect">
            <a:avLst/>
          </a:prstGeom>
          <a:noFill/>
        </p:spPr>
        <p:txBody>
          <a:bodyPr anchor="ctr"/>
          <a:lstStyle/>
          <a:p>
            <a:pPr>
              <a:defRPr/>
            </a:pPr>
            <a:fld id="{DA28A7D4-010F-4F3E-AE5A-94A4365A6D79}" type="slidenum">
              <a:rPr lang="en-US" sz="1200">
                <a:solidFill>
                  <a:prstClr val="white">
                    <a:tint val="75000"/>
                  </a:prstClr>
                </a:solidFill>
              </a:rPr>
              <a:pPr>
                <a:defRPr/>
              </a:pPr>
              <a:t>35</a:t>
            </a:fld>
            <a:endParaRPr lang="en-US" sz="1200" dirty="0">
              <a:solidFill>
                <a:prstClr val="white">
                  <a:tint val="75000"/>
                </a:prstClr>
              </a:solidFill>
            </a:endParaRPr>
          </a:p>
        </p:txBody>
      </p:sp>
      <p:graphicFrame>
        <p:nvGraphicFramePr>
          <p:cNvPr id="9" name="Table 8"/>
          <p:cNvGraphicFramePr>
            <a:graphicFrameLocks noGrp="1"/>
          </p:cNvGraphicFramePr>
          <p:nvPr>
            <p:extLst>
              <p:ext uri="{D42A27DB-BD31-4B8C-83A1-F6EECF244321}">
                <p14:modId xmlns="" xmlns:p14="http://schemas.microsoft.com/office/powerpoint/2010/main" val="1794958444"/>
              </p:ext>
            </p:extLst>
          </p:nvPr>
        </p:nvGraphicFramePr>
        <p:xfrm>
          <a:off x="198612" y="1916832"/>
          <a:ext cx="8640001" cy="3243580"/>
        </p:xfrm>
        <a:graphic>
          <a:graphicData uri="http://schemas.openxmlformats.org/drawingml/2006/table">
            <a:tbl>
              <a:tblPr firstRow="1" bandRow="1">
                <a:tableStyleId>{5C22544A-7EE6-4342-B048-85BDC9FD1C3A}</a:tableStyleId>
              </a:tblPr>
              <a:tblGrid>
                <a:gridCol w="2586871"/>
                <a:gridCol w="2304256"/>
                <a:gridCol w="3748874"/>
              </a:tblGrid>
              <a:tr h="370840">
                <a:tc>
                  <a:txBody>
                    <a:bodyPr/>
                    <a:lstStyle/>
                    <a:p>
                      <a:pPr algn="ctr"/>
                      <a:r>
                        <a:rPr lang="es-MX" noProof="0" dirty="0" smtClean="0"/>
                        <a:t>Eficacia</a:t>
                      </a:r>
                      <a:endParaRPr lang="es-MX" noProof="0" dirty="0"/>
                    </a:p>
                  </a:txBody>
                  <a:tcPr/>
                </a:tc>
                <a:tc>
                  <a:txBody>
                    <a:bodyPr/>
                    <a:lstStyle/>
                    <a:p>
                      <a:pPr algn="ctr"/>
                      <a:r>
                        <a:rPr lang="es-MX" noProof="0" dirty="0" smtClean="0"/>
                        <a:t>Seguridad</a:t>
                      </a:r>
                      <a:endParaRPr lang="es-MX" noProof="0" dirty="0"/>
                    </a:p>
                  </a:txBody>
                  <a:tcPr/>
                </a:tc>
                <a:tc>
                  <a:txBody>
                    <a:bodyPr/>
                    <a:lstStyle/>
                    <a:p>
                      <a:pPr algn="ctr"/>
                      <a:r>
                        <a:rPr lang="es-MX" noProof="0" dirty="0" smtClean="0"/>
                        <a:t>Mecanismo de Acción</a:t>
                      </a:r>
                      <a:endParaRPr lang="es-MX" noProof="0" dirty="0"/>
                    </a:p>
                  </a:txBody>
                  <a:tcPr/>
                </a:tc>
              </a:tr>
              <a:tr h="370840">
                <a:tc>
                  <a:txBody>
                    <a:bodyPr/>
                    <a:lstStyle/>
                    <a:p>
                      <a:pPr marL="203200" indent="-203200">
                        <a:spcAft>
                          <a:spcPts val="300"/>
                        </a:spcAft>
                        <a:buFont typeface="Arial" pitchFamily="34" charset="0"/>
                        <a:buChar char="•"/>
                      </a:pPr>
                      <a:r>
                        <a:rPr lang="es-MX" b="0" noProof="0" dirty="0" smtClean="0"/>
                        <a:t>Efectivo</a:t>
                      </a:r>
                    </a:p>
                    <a:p>
                      <a:pPr marL="203200" indent="-203200" algn="l" defTabSz="914400" rtl="0" eaLnBrk="1" latinLnBrk="0" hangingPunct="1">
                        <a:spcAft>
                          <a:spcPts val="300"/>
                        </a:spcAft>
                        <a:buFont typeface="Arial" pitchFamily="34" charset="0"/>
                        <a:buChar char="•"/>
                      </a:pPr>
                      <a:r>
                        <a:rPr lang="es-MX" b="0" noProof="0" dirty="0" smtClean="0"/>
                        <a:t>Más efectivo que</a:t>
                      </a:r>
                      <a:r>
                        <a:rPr lang="es-MX" b="0" baseline="0" noProof="0" dirty="0" smtClean="0"/>
                        <a:t> </a:t>
                      </a:r>
                      <a:r>
                        <a:rPr lang="es-MX" b="0" noProof="0" dirty="0" smtClean="0"/>
                        <a:t>Acetaminofén solo</a:t>
                      </a:r>
                    </a:p>
                    <a:p>
                      <a:pPr marL="203200" indent="-203200" algn="l" defTabSz="914400" rtl="0" eaLnBrk="1" latinLnBrk="0" hangingPunct="1">
                        <a:spcAft>
                          <a:spcPts val="300"/>
                        </a:spcAft>
                        <a:buFont typeface="Arial" pitchFamily="34" charset="0"/>
                        <a:buChar char="•"/>
                      </a:pPr>
                      <a:r>
                        <a:rPr lang="es-MX" sz="1800" b="0" kern="1200" noProof="0" dirty="0" smtClean="0">
                          <a:solidFill>
                            <a:schemeClr val="dk1"/>
                          </a:solidFill>
                          <a:latin typeface="+mn-lt"/>
                          <a:ea typeface="+mn-ea"/>
                          <a:cs typeface="+mn-cs"/>
                        </a:rPr>
                        <a:t>Mayor eficacia en combinación con acetaminofén</a:t>
                      </a:r>
                      <a:endParaRPr lang="es-MX" sz="1800" b="0" kern="1200" noProof="0" dirty="0">
                        <a:solidFill>
                          <a:schemeClr val="dk1"/>
                        </a:solidFill>
                        <a:latin typeface="+mn-lt"/>
                        <a:ea typeface="+mn-ea"/>
                        <a:cs typeface="+mn-cs"/>
                      </a:endParaRPr>
                    </a:p>
                  </a:txBody>
                  <a:tcPr/>
                </a:tc>
                <a:tc>
                  <a:txBody>
                    <a:bodyPr/>
                    <a:lstStyle/>
                    <a:p>
                      <a:pPr marL="203200" marR="0" indent="-203200" algn="l" defTabSz="914400" rtl="0" eaLnBrk="1" fontAlgn="auto" latinLnBrk="0" hangingPunct="1">
                        <a:lnSpc>
                          <a:spcPct val="100000"/>
                        </a:lnSpc>
                        <a:spcBef>
                          <a:spcPts val="0"/>
                        </a:spcBef>
                        <a:spcAft>
                          <a:spcPts val="300"/>
                        </a:spcAft>
                        <a:buClrTx/>
                        <a:buSzTx/>
                        <a:buFont typeface="Arial" pitchFamily="34" charset="0"/>
                        <a:buChar char="•"/>
                        <a:tabLst/>
                        <a:defRPr/>
                      </a:pPr>
                      <a:r>
                        <a:rPr lang="es-MX" sz="1800" b="0" kern="1200" noProof="0" dirty="0" smtClean="0">
                          <a:solidFill>
                            <a:schemeClr val="dk1"/>
                          </a:solidFill>
                          <a:effectLst/>
                          <a:latin typeface="+mn-lt"/>
                          <a:ea typeface="+mn-ea"/>
                          <a:cs typeface="+mn-cs"/>
                        </a:rPr>
                        <a:t>Riesgo gastrointestinal</a:t>
                      </a:r>
                    </a:p>
                    <a:p>
                      <a:pPr marL="203200" marR="0" indent="-203200" algn="l" defTabSz="914400" rtl="0" eaLnBrk="1" fontAlgn="auto" latinLnBrk="0" hangingPunct="1">
                        <a:lnSpc>
                          <a:spcPct val="100000"/>
                        </a:lnSpc>
                        <a:spcBef>
                          <a:spcPts val="0"/>
                        </a:spcBef>
                        <a:spcAft>
                          <a:spcPts val="300"/>
                        </a:spcAft>
                        <a:buClrTx/>
                        <a:buSzTx/>
                        <a:buFont typeface="Arial" pitchFamily="34" charset="0"/>
                        <a:buChar char="•"/>
                        <a:tabLst/>
                        <a:defRPr/>
                      </a:pPr>
                      <a:r>
                        <a:rPr lang="es-MX" sz="1800" b="0" kern="1200" noProof="0" dirty="0" smtClean="0">
                          <a:solidFill>
                            <a:schemeClr val="dk1"/>
                          </a:solidFill>
                          <a:effectLst/>
                          <a:latin typeface="+mn-lt"/>
                          <a:ea typeface="+mn-ea"/>
                          <a:cs typeface="+mn-cs"/>
                        </a:rPr>
                        <a:t>Riesgo cardiovascular</a:t>
                      </a:r>
                    </a:p>
                    <a:p>
                      <a:pPr marL="203200" marR="0" indent="-203200" algn="l" defTabSz="914400" rtl="0" eaLnBrk="1" fontAlgn="auto" latinLnBrk="0" hangingPunct="1">
                        <a:lnSpc>
                          <a:spcPct val="100000"/>
                        </a:lnSpc>
                        <a:spcBef>
                          <a:spcPts val="0"/>
                        </a:spcBef>
                        <a:spcAft>
                          <a:spcPts val="300"/>
                        </a:spcAft>
                        <a:buClrTx/>
                        <a:buSzTx/>
                        <a:buFont typeface="Arial" pitchFamily="34" charset="0"/>
                        <a:buChar char="•"/>
                        <a:tabLst/>
                        <a:defRPr/>
                      </a:pPr>
                      <a:r>
                        <a:rPr lang="es-MX" sz="1800" b="0" kern="1200" noProof="0" dirty="0" smtClean="0">
                          <a:solidFill>
                            <a:schemeClr val="dk1"/>
                          </a:solidFill>
                          <a:effectLst/>
                          <a:latin typeface="+mn-lt"/>
                          <a:ea typeface="+mn-ea"/>
                          <a:cs typeface="+mn-cs"/>
                        </a:rPr>
                        <a:t>Riesgo renal</a:t>
                      </a:r>
                      <a:endParaRPr lang="es-MX" b="0" noProof="0" dirty="0"/>
                    </a:p>
                  </a:txBody>
                  <a:tcPr/>
                </a:tc>
                <a:tc>
                  <a:txBody>
                    <a:bodyPr/>
                    <a:lstStyle/>
                    <a:p>
                      <a:pPr marL="203200" indent="-203200">
                        <a:spcAft>
                          <a:spcPts val="300"/>
                        </a:spcAft>
                        <a:buFont typeface="Arial" pitchFamily="34" charset="0"/>
                        <a:buChar char="•"/>
                      </a:pPr>
                      <a:r>
                        <a:rPr lang="es-MX" sz="1800" b="0" kern="1200" noProof="0" dirty="0" smtClean="0">
                          <a:solidFill>
                            <a:schemeClr val="dk1"/>
                          </a:solidFill>
                          <a:effectLst/>
                          <a:latin typeface="+mn-lt"/>
                          <a:ea typeface="+mn-ea"/>
                          <a:cs typeface="+mn-cs"/>
                        </a:rPr>
                        <a:t>Bloquea</a:t>
                      </a:r>
                      <a:r>
                        <a:rPr lang="es-MX" sz="1800" b="0" kern="1200" baseline="0" noProof="0" dirty="0" smtClean="0">
                          <a:solidFill>
                            <a:schemeClr val="dk1"/>
                          </a:solidFill>
                          <a:effectLst/>
                          <a:latin typeface="+mn-lt"/>
                          <a:ea typeface="+mn-ea"/>
                          <a:cs typeface="+mn-cs"/>
                        </a:rPr>
                        <a:t> la acción de la enzima </a:t>
                      </a:r>
                      <a:r>
                        <a:rPr lang="es-MX" sz="1800" b="0" kern="1200" noProof="0" dirty="0" smtClean="0">
                          <a:solidFill>
                            <a:schemeClr val="dk1"/>
                          </a:solidFill>
                          <a:effectLst/>
                          <a:latin typeface="+mn-lt"/>
                          <a:ea typeface="+mn-ea"/>
                          <a:cs typeface="+mn-cs"/>
                        </a:rPr>
                        <a:t>COX-2, que es inducida por el estímulo inflamatorio y resulta en mayor producción de prostaglandinas </a:t>
                      </a:r>
                    </a:p>
                    <a:p>
                      <a:pPr marL="203200" indent="-203200">
                        <a:spcAft>
                          <a:spcPts val="300"/>
                        </a:spcAft>
                        <a:buFont typeface="Arial" pitchFamily="34" charset="0"/>
                        <a:buChar char="•"/>
                      </a:pPr>
                      <a:r>
                        <a:rPr lang="es-MX" sz="1800" b="0" kern="1200" noProof="0" dirty="0" smtClean="0">
                          <a:solidFill>
                            <a:schemeClr val="dk1"/>
                          </a:solidFill>
                          <a:effectLst/>
                          <a:latin typeface="+mn-lt"/>
                          <a:ea typeface="+mn-ea"/>
                          <a:cs typeface="+mn-cs"/>
                        </a:rPr>
                        <a:t>Los Coxibs  inhiben específicamente COX-2, mientras que los AINEne bloquean la acción de la enzima COX-2 y COX-1 que participa en la citoprotección</a:t>
                      </a:r>
                      <a:r>
                        <a:rPr lang="es-MX" sz="1800" b="0" kern="1200" baseline="0" noProof="0" dirty="0" smtClean="0">
                          <a:solidFill>
                            <a:schemeClr val="dk1"/>
                          </a:solidFill>
                          <a:effectLst/>
                          <a:latin typeface="+mn-lt"/>
                          <a:ea typeface="+mn-ea"/>
                          <a:cs typeface="+mn-cs"/>
                        </a:rPr>
                        <a:t> </a:t>
                      </a:r>
                      <a:r>
                        <a:rPr lang="es-MX" sz="1800" b="0" kern="1200" noProof="0" dirty="0" smtClean="0">
                          <a:solidFill>
                            <a:schemeClr val="dk1"/>
                          </a:solidFill>
                          <a:effectLst/>
                          <a:latin typeface="+mn-lt"/>
                          <a:ea typeface="+mn-ea"/>
                          <a:cs typeface="+mn-cs"/>
                        </a:rPr>
                        <a:t>gastrointestinal y en la actividad plaquetaria</a:t>
                      </a:r>
                      <a:endParaRPr lang="es-MX" b="0" noProof="0" dirty="0"/>
                    </a:p>
                  </a:txBody>
                  <a:tcPr/>
                </a:tc>
              </a:tr>
            </a:tbl>
          </a:graphicData>
        </a:graphic>
      </p:graphicFrame>
      <p:sp>
        <p:nvSpPr>
          <p:cNvPr id="10" name="Rounded Rectangle 9"/>
          <p:cNvSpPr/>
          <p:nvPr/>
        </p:nvSpPr>
        <p:spPr>
          <a:xfrm>
            <a:off x="323528" y="5315987"/>
            <a:ext cx="799288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prstClr val="white"/>
                </a:solidFill>
              </a:rPr>
              <a:t>Opción de primera-línea en lumbalgia aguda y crónica</a:t>
            </a:r>
            <a:endParaRPr lang="es-MX" sz="2000" b="1" dirty="0">
              <a:solidFill>
                <a:prstClr val="white"/>
              </a:solidFill>
            </a:endParaRPr>
          </a:p>
        </p:txBody>
      </p:sp>
    </p:spTree>
    <p:extLst>
      <p:ext uri="{BB962C8B-B14F-4D97-AF65-F5344CB8AC3E}">
        <p14:creationId xmlns="" xmlns:p14="http://schemas.microsoft.com/office/powerpoint/2010/main" val="256423088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es-MX" noProof="0" dirty="0" smtClean="0"/>
              <a:t>Pregunta para Discusión</a:t>
            </a:r>
            <a:endParaRPr lang="es-MX" noProof="0" dirty="0"/>
          </a:p>
        </p:txBody>
      </p:sp>
      <p:sp>
        <p:nvSpPr>
          <p:cNvPr id="5" name="Rectangle 8"/>
          <p:cNvSpPr>
            <a:spLocks noChangeArrowheads="1"/>
          </p:cNvSpPr>
          <p:nvPr/>
        </p:nvSpPr>
        <p:spPr bwMode="auto">
          <a:xfrm>
            <a:off x="108338" y="6641413"/>
            <a:ext cx="7488832"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tIns="0" rIns="0" bIns="0" anchor="b">
            <a:spAutoFit/>
          </a:bodyPr>
          <a:lstStyle/>
          <a:p>
            <a:pPr marL="0" lvl="4"/>
            <a:r>
              <a:rPr lang="es-MX" sz="1200" b="1" dirty="0" smtClean="0">
                <a:solidFill>
                  <a:srgbClr val="002060"/>
                </a:solidFill>
              </a:rPr>
              <a:t>Coxib = inhibidor específico de COX-2 ; AINEne= droga antiinflamatoria no esteroidea no-selectiva</a:t>
            </a:r>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36812" y="1300163"/>
            <a:ext cx="5486400" cy="5486400"/>
          </a:xfrm>
          <a:prstGeom prst="rect">
            <a:avLst/>
          </a:prstGeom>
        </p:spPr>
      </p:pic>
      <p:sp>
        <p:nvSpPr>
          <p:cNvPr id="10" name="Rounded Rectangle 9"/>
          <p:cNvSpPr/>
          <p:nvPr/>
        </p:nvSpPr>
        <p:spPr>
          <a:xfrm>
            <a:off x="567456" y="2060848"/>
            <a:ext cx="7992888" cy="3744416"/>
          </a:xfrm>
          <a:prstGeom prst="roundRect">
            <a:avLst/>
          </a:prstGeom>
          <a:noFill/>
          <a:ln w="25400" cap="flat" cmpd="sng" algn="ctr">
            <a:noFill/>
            <a:prstDash val="solid"/>
          </a:ln>
          <a:effectLst/>
        </p:spPr>
        <p:txBody>
          <a:bodyPr vert="horz" lIns="91440" tIns="45720" rIns="91440" bIns="45720" rtlCol="0" anchor="ctr">
            <a:normAutofit/>
          </a:bodyPr>
          <a:lstStyle/>
          <a:p>
            <a:pPr lvl="0" algn="ctr">
              <a:lnSpc>
                <a:spcPct val="80000"/>
              </a:lnSpc>
              <a:spcBef>
                <a:spcPct val="20000"/>
              </a:spcBef>
              <a:buClr>
                <a:srgbClr val="0092FF"/>
              </a:buClr>
            </a:pPr>
            <a:r>
              <a:rPr lang="es-MX" sz="4000" b="1" kern="0" cap="small" dirty="0" smtClean="0">
                <a:solidFill>
                  <a:srgbClr val="295D5C"/>
                </a:solidFill>
              </a:rPr>
              <a:t>¿Cómo evalúa el riesgo gastrointestinal y cardiovascular en pacientes a quienes está considerando prescribir un AINEne o un coxib?</a:t>
            </a:r>
            <a:endParaRPr lang="es-MX" sz="4000" b="1" kern="0" cap="small" dirty="0">
              <a:solidFill>
                <a:srgbClr val="295D5C"/>
              </a:solidFill>
            </a:endParaRPr>
          </a:p>
        </p:txBody>
      </p:sp>
      <p:sp>
        <p:nvSpPr>
          <p:cNvPr id="11" name="Slide Number Placeholder 2"/>
          <p:cNvSpPr txBox="1">
            <a:spLocks/>
          </p:cNvSpPr>
          <p:nvPr/>
        </p:nvSpPr>
        <p:spPr bwMode="auto">
          <a:xfrm>
            <a:off x="6759575" y="6448425"/>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es-MX"/>
            </a:defPPr>
            <a:lvl1pPr marL="0" algn="r" defTabSz="914400" rtl="0" eaLnBrk="1" latinLnBrk="0" hangingPunct="1">
              <a:defRPr lang="en-CA"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smtClean="0"/>
              <a:t/>
            </a:r>
            <a:br>
              <a:rPr lang="en-CA" dirty="0" smtClean="0"/>
            </a:br>
            <a:fld id="{0818CAAA-595C-40BF-BDA9-176ED7A49E95}" type="slidenum">
              <a:rPr lang="en-CA" smtClean="0"/>
              <a:pPr>
                <a:defRPr/>
              </a:pPr>
              <a:t>36</a:t>
            </a:fld>
            <a:endParaRPr lang="en-CA" dirty="0"/>
          </a:p>
        </p:txBody>
      </p:sp>
    </p:spTree>
    <p:extLst>
      <p:ext uri="{BB962C8B-B14F-4D97-AF65-F5344CB8AC3E}">
        <p14:creationId xmlns="" xmlns:p14="http://schemas.microsoft.com/office/powerpoint/2010/main" val="410141454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112961" y="5886722"/>
            <a:ext cx="7633022" cy="984885"/>
          </a:xfrm>
          <a:prstGeom prst="rect">
            <a:avLst/>
          </a:prstGeom>
          <a:noFill/>
          <a:ln>
            <a:noFill/>
          </a:ln>
          <a:extLst/>
        </p:spPr>
        <p:txBody>
          <a:bodyPr wrap="square" anchor="b">
            <a:spAutoFit/>
          </a:bodyPr>
          <a:lstStyle>
            <a:lvl1pPr marL="60325" indent="-60325"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marL="0" indent="0" fontAlgn="base">
              <a:spcBef>
                <a:spcPct val="0"/>
              </a:spcBef>
              <a:spcAft>
                <a:spcPct val="0"/>
              </a:spcAft>
              <a:defRPr/>
            </a:pPr>
            <a:r>
              <a:rPr lang="es-MX" sz="1200" b="1" dirty="0" smtClean="0">
                <a:solidFill>
                  <a:srgbClr val="002060"/>
                </a:solidFill>
                <a:latin typeface="Calibri"/>
              </a:rPr>
              <a:t>El compuesto incluye infarto del miocardio no-fatal, accidente vascular cerebral no-fatal, o muerte cardiovascular en comparación con el placebo; tabla basada en un meta-análisis de la red incluyendo 30 ensayos y más de 100,000 pacientes. </a:t>
            </a:r>
          </a:p>
          <a:p>
            <a:pPr fontAlgn="base">
              <a:spcBef>
                <a:spcPct val="0"/>
              </a:spcBef>
              <a:spcAft>
                <a:spcPct val="0"/>
              </a:spcAft>
              <a:defRPr/>
            </a:pPr>
            <a:r>
              <a:rPr lang="es-MX" sz="1200" b="1" dirty="0" smtClean="0">
                <a:solidFill>
                  <a:srgbClr val="002060"/>
                </a:solidFill>
                <a:latin typeface="Calibri"/>
              </a:rPr>
              <a:t>Coxib =inhibidor de  COX-2; AINEne= droga antiinflamatoria no esteroidea no selectiva</a:t>
            </a:r>
          </a:p>
          <a:p>
            <a:pPr fontAlgn="base">
              <a:spcBef>
                <a:spcPct val="0"/>
              </a:spcBef>
              <a:spcAft>
                <a:spcPct val="0"/>
              </a:spcAft>
              <a:defRPr/>
            </a:pPr>
            <a:r>
              <a:rPr lang="en-US" altLang="zh-CN" sz="1000" dirty="0" smtClean="0">
                <a:solidFill>
                  <a:srgbClr val="002060"/>
                </a:solidFill>
                <a:latin typeface="Calibri"/>
                <a:cs typeface="Arial" pitchFamily="34" charset="0"/>
              </a:rPr>
              <a:t>Trelle S </a:t>
            </a:r>
            <a:r>
              <a:rPr lang="en-US" altLang="zh-CN" sz="1000" i="1" dirty="0" smtClean="0">
                <a:solidFill>
                  <a:srgbClr val="002060"/>
                </a:solidFill>
                <a:latin typeface="Calibri"/>
                <a:cs typeface="Arial" pitchFamily="34" charset="0"/>
              </a:rPr>
              <a:t>et al. BMJ</a:t>
            </a:r>
            <a:r>
              <a:rPr lang="en-US" altLang="zh-CN" sz="1000" dirty="0" smtClean="0">
                <a:solidFill>
                  <a:srgbClr val="002060"/>
                </a:solidFill>
                <a:latin typeface="Calibri"/>
                <a:cs typeface="Arial" pitchFamily="34" charset="0"/>
              </a:rPr>
              <a:t> 2011; 342:c7086.</a:t>
            </a:r>
          </a:p>
        </p:txBody>
      </p:sp>
      <p:sp>
        <p:nvSpPr>
          <p:cNvPr id="110596" name="Title 2"/>
          <p:cNvSpPr>
            <a:spLocks noGrp="1"/>
          </p:cNvSpPr>
          <p:nvPr>
            <p:ph type="title"/>
          </p:nvPr>
        </p:nvSpPr>
        <p:spPr>
          <a:xfrm>
            <a:off x="457200" y="356298"/>
            <a:ext cx="8229600" cy="1143000"/>
          </a:xfrm>
        </p:spPr>
        <p:txBody>
          <a:bodyPr vert="horz" lIns="91440" tIns="45720" rIns="91440" bIns="45720" rtlCol="0" anchor="ctr">
            <a:noAutofit/>
          </a:bodyPr>
          <a:lstStyle/>
          <a:p>
            <a:pPr eaLnBrk="1" hangingPunct="1">
              <a:lnSpc>
                <a:spcPct val="85000"/>
              </a:lnSpc>
            </a:pPr>
            <a:r>
              <a:rPr lang="es-MX" sz="3600" noProof="0" dirty="0" smtClean="0"/>
              <a:t>AINEne/Coxibs y Riesgo Cardiovascular</a:t>
            </a:r>
            <a:endParaRPr lang="es-MX" sz="3600" noProof="0" dirty="0"/>
          </a:p>
        </p:txBody>
      </p:sp>
      <p:graphicFrame>
        <p:nvGraphicFramePr>
          <p:cNvPr id="3" name="Chart 2"/>
          <p:cNvGraphicFramePr/>
          <p:nvPr>
            <p:extLst>
              <p:ext uri="{D42A27DB-BD31-4B8C-83A1-F6EECF244321}">
                <p14:modId xmlns="" xmlns:p14="http://schemas.microsoft.com/office/powerpoint/2010/main" val="46157905"/>
              </p:ext>
            </p:extLst>
          </p:nvPr>
        </p:nvGraphicFramePr>
        <p:xfrm>
          <a:off x="467544" y="1916832"/>
          <a:ext cx="8352928"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67989315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245610"/>
            <a:ext cx="8229600" cy="1143000"/>
          </a:xfrm>
        </p:spPr>
        <p:txBody>
          <a:bodyPr vert="horz" lIns="91440" tIns="45720" rIns="91440" bIns="45720" rtlCol="0" anchor="ctr">
            <a:noAutofit/>
          </a:bodyPr>
          <a:lstStyle/>
          <a:p>
            <a:pPr fontAlgn="base">
              <a:lnSpc>
                <a:spcPct val="85000"/>
              </a:lnSpc>
              <a:spcAft>
                <a:spcPct val="0"/>
              </a:spcAft>
            </a:pPr>
            <a:r>
              <a:rPr lang="es-MX" altLang="zh-CN" sz="3200" dirty="0" smtClean="0"/>
              <a:t>F</a:t>
            </a:r>
            <a:r>
              <a:rPr lang="es-MX" altLang="zh-CN" sz="3200" noProof="0" dirty="0" smtClean="0"/>
              <a:t>actores de Riesgo de Complicaciones Gastrointestinales Asociadas con AINEne/Coxibs</a:t>
            </a:r>
            <a:endParaRPr lang="es-MX" altLang="zh-CN" sz="3200" noProof="0" dirty="0"/>
          </a:p>
        </p:txBody>
      </p:sp>
      <p:sp>
        <p:nvSpPr>
          <p:cNvPr id="111619" name="Rectangle 39"/>
          <p:cNvSpPr>
            <a:spLocks noChangeArrowheads="1"/>
          </p:cNvSpPr>
          <p:nvPr/>
        </p:nvSpPr>
        <p:spPr bwMode="auto">
          <a:xfrm>
            <a:off x="4051300" y="5505450"/>
            <a:ext cx="4918075"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s-MX" altLang="zh-CN" b="1" dirty="0" smtClean="0">
                <a:solidFill>
                  <a:srgbClr val="002060"/>
                </a:solidFill>
              </a:rPr>
              <a:t>Razón de momios/riesgo relativo de complicaciones de úlcera</a:t>
            </a:r>
            <a:endParaRPr lang="es-MX" altLang="zh-CN" b="1" dirty="0">
              <a:solidFill>
                <a:srgbClr val="002060"/>
              </a:solidFill>
            </a:endParaRPr>
          </a:p>
        </p:txBody>
      </p:sp>
      <p:sp>
        <p:nvSpPr>
          <p:cNvPr id="111620" name="Text Box 38"/>
          <p:cNvSpPr txBox="1">
            <a:spLocks noChangeArrowheads="1"/>
          </p:cNvSpPr>
          <p:nvPr/>
        </p:nvSpPr>
        <p:spPr bwMode="auto">
          <a:xfrm>
            <a:off x="-3765" y="6108372"/>
            <a:ext cx="8375278"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ea typeface="SimSun" pitchFamily="2" charset="-122"/>
              </a:defRPr>
            </a:lvl1pPr>
            <a:lvl2pPr marL="11430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lvl="1" eaLnBrk="1" hangingPunct="1">
              <a:buClr>
                <a:srgbClr val="C6CD76"/>
              </a:buClr>
            </a:pPr>
            <a:r>
              <a:rPr lang="es-MX" altLang="zh-CN" sz="1200" b="1" dirty="0" smtClean="0">
                <a:solidFill>
                  <a:srgbClr val="002060"/>
                </a:solidFill>
                <a:latin typeface="Calibri" pitchFamily="34" charset="0"/>
              </a:rPr>
              <a:t>ASA = ácido acetilsalicílico; coxib = inhibidor específico de COX-2 ; GI = gastrointestinal; AINE= droga antiinflamatoria no-esteroidea;  AINEne= droga antiinflamatoria no esteroidea no-selectiva; ISRS= inhibidor selectivo de recaptación de serotonina</a:t>
            </a:r>
          </a:p>
          <a:p>
            <a:pPr lvl="1" eaLnBrk="1" hangingPunct="1">
              <a:buClr>
                <a:srgbClr val="C6CD76"/>
              </a:buClr>
            </a:pPr>
            <a:r>
              <a:rPr lang="en-CA" altLang="zh-CN" sz="1000" dirty="0" smtClean="0">
                <a:solidFill>
                  <a:srgbClr val="002060"/>
                </a:solidFill>
                <a:latin typeface="Calibri" pitchFamily="34" charset="0"/>
              </a:rPr>
              <a:t>1</a:t>
            </a:r>
            <a:r>
              <a:rPr lang="en-CA" altLang="zh-CN" sz="1000" dirty="0">
                <a:solidFill>
                  <a:srgbClr val="002060"/>
                </a:solidFill>
                <a:latin typeface="Calibri" pitchFamily="34" charset="0"/>
              </a:rPr>
              <a:t>. Garcia Rodriguez LA, Jick H. </a:t>
            </a:r>
            <a:r>
              <a:rPr lang="en-CA" altLang="zh-CN" sz="1000" i="1" dirty="0">
                <a:solidFill>
                  <a:srgbClr val="002060"/>
                </a:solidFill>
                <a:latin typeface="Calibri" pitchFamily="34" charset="0"/>
              </a:rPr>
              <a:t>Lancet </a:t>
            </a:r>
            <a:r>
              <a:rPr lang="en-CA" altLang="zh-CN" sz="1000" dirty="0">
                <a:solidFill>
                  <a:srgbClr val="002060"/>
                </a:solidFill>
                <a:latin typeface="Calibri" pitchFamily="34" charset="0"/>
              </a:rPr>
              <a:t>1994; 343(8900):769-72; 2. Gabriel SE </a:t>
            </a:r>
            <a:r>
              <a:rPr lang="en-CA" altLang="zh-CN" sz="1000" i="1" dirty="0">
                <a:solidFill>
                  <a:srgbClr val="002060"/>
                </a:solidFill>
                <a:latin typeface="Calibri" pitchFamily="34" charset="0"/>
              </a:rPr>
              <a:t>et al</a:t>
            </a:r>
            <a:r>
              <a:rPr lang="en-CA" altLang="zh-CN" sz="1000" dirty="0">
                <a:solidFill>
                  <a:srgbClr val="002060"/>
                </a:solidFill>
                <a:latin typeface="Calibri" pitchFamily="34" charset="0"/>
              </a:rPr>
              <a:t>. </a:t>
            </a:r>
            <a:r>
              <a:rPr lang="en-CA" altLang="zh-CN" sz="1000" i="1" dirty="0">
                <a:solidFill>
                  <a:srgbClr val="002060"/>
                </a:solidFill>
                <a:latin typeface="Calibri" pitchFamily="34" charset="0"/>
              </a:rPr>
              <a:t>Ann Intern Med </a:t>
            </a:r>
            <a:r>
              <a:rPr lang="en-CA" altLang="zh-CN" sz="1000" dirty="0">
                <a:solidFill>
                  <a:srgbClr val="002060"/>
                </a:solidFill>
                <a:latin typeface="Calibri" pitchFamily="34" charset="0"/>
              </a:rPr>
              <a:t>1991; 115(10):787-96; </a:t>
            </a:r>
            <a:br>
              <a:rPr lang="en-CA" altLang="zh-CN" sz="1000" dirty="0">
                <a:solidFill>
                  <a:srgbClr val="002060"/>
                </a:solidFill>
                <a:latin typeface="Calibri" pitchFamily="34" charset="0"/>
              </a:rPr>
            </a:br>
            <a:r>
              <a:rPr lang="en-CA" altLang="zh-CN" sz="1000" dirty="0">
                <a:solidFill>
                  <a:srgbClr val="002060"/>
                </a:solidFill>
                <a:latin typeface="Calibri" pitchFamily="34" charset="0"/>
              </a:rPr>
              <a:t>3. </a:t>
            </a:r>
            <a:r>
              <a:rPr lang="fr-FR" altLang="zh-CN" sz="1000" dirty="0">
                <a:solidFill>
                  <a:srgbClr val="002060"/>
                </a:solidFill>
                <a:latin typeface="Calibri" pitchFamily="34" charset="0"/>
              </a:rPr>
              <a:t>Bardou M. Barkun AN. </a:t>
            </a:r>
            <a:r>
              <a:rPr lang="fr-FR" altLang="zh-CN" sz="1000" i="1" dirty="0">
                <a:solidFill>
                  <a:srgbClr val="002060"/>
                </a:solidFill>
                <a:latin typeface="Calibri" pitchFamily="34" charset="0"/>
              </a:rPr>
              <a:t>Joint Bone Spine </a:t>
            </a:r>
            <a:r>
              <a:rPr lang="fr-FR" altLang="zh-CN" sz="1000" dirty="0">
                <a:solidFill>
                  <a:srgbClr val="002060"/>
                </a:solidFill>
                <a:latin typeface="Calibri" pitchFamily="34" charset="0"/>
              </a:rPr>
              <a:t>2010; 77(1):6-12; 4. Garcia </a:t>
            </a:r>
            <a:r>
              <a:rPr lang="da-DK" altLang="zh-CN" sz="1000" dirty="0">
                <a:solidFill>
                  <a:srgbClr val="002060"/>
                </a:solidFill>
                <a:latin typeface="Calibri" pitchFamily="34" charset="0"/>
              </a:rPr>
              <a:t>Rodríguez LA, Hernández-Díaz S.</a:t>
            </a:r>
            <a:r>
              <a:rPr lang="da-DK" altLang="zh-CN" sz="1000" i="1" dirty="0">
                <a:solidFill>
                  <a:srgbClr val="002060"/>
                </a:solidFill>
                <a:latin typeface="Calibri" pitchFamily="34" charset="0"/>
              </a:rPr>
              <a:t> Arthritis Res </a:t>
            </a:r>
            <a:r>
              <a:rPr lang="da-DK" altLang="zh-CN" sz="1000" dirty="0">
                <a:solidFill>
                  <a:srgbClr val="002060"/>
                </a:solidFill>
                <a:latin typeface="Calibri" pitchFamily="34" charset="0"/>
              </a:rPr>
              <a:t>2001; 3(2):98-101.</a:t>
            </a:r>
            <a:endParaRPr lang="en-CA" altLang="zh-CN" sz="1000" dirty="0">
              <a:solidFill>
                <a:srgbClr val="002060"/>
              </a:solidFill>
              <a:latin typeface="Calibri" pitchFamily="34" charset="0"/>
            </a:endParaRPr>
          </a:p>
        </p:txBody>
      </p:sp>
      <p:graphicFrame>
        <p:nvGraphicFramePr>
          <p:cNvPr id="111622" name="Chart 1"/>
          <p:cNvGraphicFramePr>
            <a:graphicFrameLocks/>
          </p:cNvGraphicFramePr>
          <p:nvPr>
            <p:extLst>
              <p:ext uri="{D42A27DB-BD31-4B8C-83A1-F6EECF244321}">
                <p14:modId xmlns="" xmlns:p14="http://schemas.microsoft.com/office/powerpoint/2010/main" val="3823746814"/>
              </p:ext>
            </p:extLst>
          </p:nvPr>
        </p:nvGraphicFramePr>
        <p:xfrm>
          <a:off x="293688" y="1362075"/>
          <a:ext cx="8753475" cy="4148138"/>
        </p:xfrm>
        <a:graphic>
          <a:graphicData uri="http://schemas.openxmlformats.org/presentationml/2006/ole">
            <p:oleObj spid="_x0000_s1035" name="Worksheet" r:id="rId4" imgW="8753373" imgH="4152928" progId="Excel.Sheet.8">
              <p:embed/>
            </p:oleObj>
          </a:graphicData>
        </a:graphic>
      </p:graphicFrame>
      <p:sp>
        <p:nvSpPr>
          <p:cNvPr id="111623" name="TextBox 2"/>
          <p:cNvSpPr txBox="1">
            <a:spLocks noChangeArrowheads="1"/>
          </p:cNvSpPr>
          <p:nvPr/>
        </p:nvSpPr>
        <p:spPr bwMode="auto">
          <a:xfrm>
            <a:off x="3894817" y="1628775"/>
            <a:ext cx="255588"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rPr>
              <a:t>1</a:t>
            </a:r>
          </a:p>
        </p:txBody>
      </p:sp>
      <p:sp>
        <p:nvSpPr>
          <p:cNvPr id="111624" name="TextBox 43"/>
          <p:cNvSpPr txBox="1">
            <a:spLocks noChangeArrowheads="1"/>
          </p:cNvSpPr>
          <p:nvPr/>
        </p:nvSpPr>
        <p:spPr bwMode="auto">
          <a:xfrm>
            <a:off x="3920217" y="1916113"/>
            <a:ext cx="255588"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rPr>
              <a:t>1</a:t>
            </a:r>
          </a:p>
        </p:txBody>
      </p:sp>
      <p:sp>
        <p:nvSpPr>
          <p:cNvPr id="111625" name="TextBox 44"/>
          <p:cNvSpPr txBox="1">
            <a:spLocks noChangeArrowheads="1"/>
          </p:cNvSpPr>
          <p:nvPr/>
        </p:nvSpPr>
        <p:spPr bwMode="auto">
          <a:xfrm>
            <a:off x="3920217" y="2276475"/>
            <a:ext cx="255588"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rPr>
              <a:t>1</a:t>
            </a:r>
          </a:p>
        </p:txBody>
      </p:sp>
      <p:sp>
        <p:nvSpPr>
          <p:cNvPr id="111626" name="TextBox 45"/>
          <p:cNvSpPr txBox="1">
            <a:spLocks noChangeArrowheads="1"/>
          </p:cNvSpPr>
          <p:nvPr/>
        </p:nvSpPr>
        <p:spPr bwMode="auto">
          <a:xfrm>
            <a:off x="3920217" y="2967038"/>
            <a:ext cx="255588"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rPr>
              <a:t>1</a:t>
            </a:r>
          </a:p>
        </p:txBody>
      </p:sp>
      <p:sp>
        <p:nvSpPr>
          <p:cNvPr id="111627" name="TextBox 46"/>
          <p:cNvSpPr txBox="1">
            <a:spLocks noChangeArrowheads="1"/>
          </p:cNvSpPr>
          <p:nvPr/>
        </p:nvSpPr>
        <p:spPr bwMode="auto">
          <a:xfrm>
            <a:off x="3920217" y="4262438"/>
            <a:ext cx="255588"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rPr>
              <a:t>1</a:t>
            </a:r>
          </a:p>
        </p:txBody>
      </p:sp>
      <p:sp>
        <p:nvSpPr>
          <p:cNvPr id="111628" name="TextBox 47"/>
          <p:cNvSpPr txBox="1">
            <a:spLocks noChangeArrowheads="1"/>
          </p:cNvSpPr>
          <p:nvPr/>
        </p:nvSpPr>
        <p:spPr bwMode="auto">
          <a:xfrm>
            <a:off x="3967842" y="2636838"/>
            <a:ext cx="255588"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rPr>
              <a:t>2</a:t>
            </a:r>
          </a:p>
        </p:txBody>
      </p:sp>
      <p:sp>
        <p:nvSpPr>
          <p:cNvPr id="111629" name="TextBox 48"/>
          <p:cNvSpPr txBox="1">
            <a:spLocks noChangeArrowheads="1"/>
          </p:cNvSpPr>
          <p:nvPr/>
        </p:nvSpPr>
        <p:spPr bwMode="auto">
          <a:xfrm>
            <a:off x="3894817" y="3254375"/>
            <a:ext cx="255588"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rPr>
              <a:t>3</a:t>
            </a:r>
          </a:p>
        </p:txBody>
      </p:sp>
      <p:sp>
        <p:nvSpPr>
          <p:cNvPr id="111630" name="TextBox 49"/>
          <p:cNvSpPr txBox="1">
            <a:spLocks noChangeArrowheads="1"/>
          </p:cNvSpPr>
          <p:nvPr/>
        </p:nvSpPr>
        <p:spPr bwMode="auto">
          <a:xfrm>
            <a:off x="3918630" y="3902075"/>
            <a:ext cx="255587"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rPr>
              <a:t>3</a:t>
            </a:r>
          </a:p>
        </p:txBody>
      </p:sp>
      <p:sp>
        <p:nvSpPr>
          <p:cNvPr id="111631" name="TextBox 50"/>
          <p:cNvSpPr txBox="1">
            <a:spLocks noChangeArrowheads="1"/>
          </p:cNvSpPr>
          <p:nvPr/>
        </p:nvSpPr>
        <p:spPr bwMode="auto">
          <a:xfrm>
            <a:off x="3928155" y="4551363"/>
            <a:ext cx="2555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rPr>
              <a:t>3</a:t>
            </a:r>
          </a:p>
        </p:txBody>
      </p:sp>
      <p:sp>
        <p:nvSpPr>
          <p:cNvPr id="111632" name="TextBox 51"/>
          <p:cNvSpPr txBox="1">
            <a:spLocks noChangeArrowheads="1"/>
          </p:cNvSpPr>
          <p:nvPr/>
        </p:nvSpPr>
        <p:spPr bwMode="auto">
          <a:xfrm>
            <a:off x="3920217" y="3573463"/>
            <a:ext cx="255588"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rPr>
              <a:t>4</a:t>
            </a:r>
          </a:p>
        </p:txBody>
      </p:sp>
      <p:sp>
        <p:nvSpPr>
          <p:cNvPr id="17" name="16 CuadroTexto"/>
          <p:cNvSpPr txBox="1"/>
          <p:nvPr/>
        </p:nvSpPr>
        <p:spPr>
          <a:xfrm>
            <a:off x="235970" y="1674420"/>
            <a:ext cx="3755131" cy="3404137"/>
          </a:xfrm>
          <a:prstGeom prst="rect">
            <a:avLst/>
          </a:prstGeom>
          <a:solidFill>
            <a:srgbClr val="EBEBFF"/>
          </a:solidFill>
          <a:ln>
            <a:noFill/>
          </a:ln>
        </p:spPr>
        <p:txBody>
          <a:bodyPr wrap="none" rtlCol="0">
            <a:spAutoFit/>
          </a:bodyPr>
          <a:lstStyle/>
          <a:p>
            <a:pPr algn="r">
              <a:lnSpc>
                <a:spcPts val="2600"/>
              </a:lnSpc>
            </a:pPr>
            <a:r>
              <a:rPr lang="es-MX" dirty="0" smtClean="0">
                <a:solidFill>
                  <a:srgbClr val="002060"/>
                </a:solidFill>
              </a:rPr>
              <a:t>Historia de sangrado/perforación GI</a:t>
            </a:r>
          </a:p>
          <a:p>
            <a:pPr algn="r">
              <a:lnSpc>
                <a:spcPts val="2600"/>
              </a:lnSpc>
            </a:pPr>
            <a:r>
              <a:rPr lang="es-MX" dirty="0" smtClean="0">
                <a:solidFill>
                  <a:srgbClr val="002060"/>
                </a:solidFill>
              </a:rPr>
              <a:t>Uso concomitante de anticoagulantes</a:t>
            </a:r>
          </a:p>
          <a:p>
            <a:pPr algn="r">
              <a:lnSpc>
                <a:spcPts val="2600"/>
              </a:lnSpc>
            </a:pPr>
            <a:r>
              <a:rPr lang="es-MX" dirty="0" smtClean="0">
                <a:solidFill>
                  <a:srgbClr val="002060"/>
                </a:solidFill>
              </a:rPr>
              <a:t>Historia de úlcera péptica</a:t>
            </a:r>
          </a:p>
          <a:p>
            <a:pPr algn="r">
              <a:lnSpc>
                <a:spcPts val="2600"/>
              </a:lnSpc>
            </a:pPr>
            <a:r>
              <a:rPr lang="es-MX" dirty="0" smtClean="0">
                <a:solidFill>
                  <a:srgbClr val="002060"/>
                </a:solidFill>
              </a:rPr>
              <a:t>Edad ≥ 60 años</a:t>
            </a:r>
          </a:p>
          <a:p>
            <a:pPr algn="r">
              <a:lnSpc>
                <a:spcPts val="2600"/>
              </a:lnSpc>
            </a:pPr>
            <a:r>
              <a:rPr lang="es-MX" dirty="0" smtClean="0">
                <a:solidFill>
                  <a:srgbClr val="002060"/>
                </a:solidFill>
              </a:rPr>
              <a:t>Uso de uno o múltiples AINEs</a:t>
            </a:r>
          </a:p>
          <a:p>
            <a:pPr algn="r">
              <a:lnSpc>
                <a:spcPts val="2600"/>
              </a:lnSpc>
            </a:pPr>
            <a:r>
              <a:rPr lang="es-MX" dirty="0" smtClean="0">
                <a:solidFill>
                  <a:srgbClr val="002060"/>
                </a:solidFill>
              </a:rPr>
              <a:t>Infección por </a:t>
            </a:r>
            <a:r>
              <a:rPr lang="es-MX" i="1" dirty="0" smtClean="0">
                <a:solidFill>
                  <a:srgbClr val="002060"/>
                </a:solidFill>
              </a:rPr>
              <a:t>Helicobacter pylori</a:t>
            </a:r>
          </a:p>
          <a:p>
            <a:pPr algn="r">
              <a:lnSpc>
                <a:spcPts val="2600"/>
              </a:lnSpc>
            </a:pPr>
            <a:r>
              <a:rPr lang="es-MX" spc="-100" dirty="0" smtClean="0">
                <a:solidFill>
                  <a:srgbClr val="002060"/>
                </a:solidFill>
              </a:rPr>
              <a:t>Uso de ASA en dosis baja dentro de 30 días</a:t>
            </a:r>
          </a:p>
          <a:p>
            <a:pPr algn="r">
              <a:lnSpc>
                <a:spcPts val="2600"/>
              </a:lnSpc>
            </a:pPr>
            <a:r>
              <a:rPr lang="es-MX" dirty="0" smtClean="0">
                <a:solidFill>
                  <a:srgbClr val="002060"/>
                </a:solidFill>
              </a:rPr>
              <a:t>Abuso de alcohol</a:t>
            </a:r>
          </a:p>
          <a:p>
            <a:pPr algn="r">
              <a:lnSpc>
                <a:spcPts val="2600"/>
              </a:lnSpc>
            </a:pPr>
            <a:r>
              <a:rPr lang="es-MX" dirty="0" smtClean="0">
                <a:solidFill>
                  <a:srgbClr val="002060"/>
                </a:solidFill>
              </a:rPr>
              <a:t>Uso concomitante de glucocorticoides</a:t>
            </a:r>
          </a:p>
          <a:p>
            <a:pPr algn="r">
              <a:lnSpc>
                <a:spcPts val="2600"/>
              </a:lnSpc>
            </a:pPr>
            <a:r>
              <a:rPr lang="es-MX" dirty="0" smtClean="0">
                <a:solidFill>
                  <a:srgbClr val="002060"/>
                </a:solidFill>
              </a:rPr>
              <a:t>Fumar</a:t>
            </a:r>
            <a:endParaRPr lang="es-MX" dirty="0">
              <a:solidFill>
                <a:srgbClr val="002060"/>
              </a:solidFill>
            </a:endParaRPr>
          </a:p>
        </p:txBody>
      </p:sp>
    </p:spTree>
    <p:extLst>
      <p:ext uri="{BB962C8B-B14F-4D97-AF65-F5344CB8AC3E}">
        <p14:creationId xmlns="" xmlns:p14="http://schemas.microsoft.com/office/powerpoint/2010/main" val="82106286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7"/>
          <p:cNvSpPr>
            <a:spLocks noChangeArrowheads="1"/>
          </p:cNvSpPr>
          <p:nvPr/>
        </p:nvSpPr>
        <p:spPr bwMode="auto">
          <a:xfrm>
            <a:off x="381000" y="1557338"/>
            <a:ext cx="8382000" cy="4751387"/>
          </a:xfrm>
          <a:prstGeom prst="rect">
            <a:avLst/>
          </a:prstGeom>
          <a:noFill/>
          <a:ln w="9525">
            <a:noFill/>
            <a:miter lim="800000"/>
            <a:headEnd/>
            <a:tailEnd/>
          </a:ln>
        </p:spPr>
        <p:txBody>
          <a:bodyPr lIns="0" tIns="0" rIns="0" bIns="0"/>
          <a:lstStyle/>
          <a:p>
            <a:pPr marL="306388" indent="-306388" defTabSz="815975">
              <a:lnSpc>
                <a:spcPct val="90000"/>
              </a:lnSpc>
              <a:spcAft>
                <a:spcPct val="45000"/>
              </a:spcAft>
              <a:buClr>
                <a:srgbClr val="FFFF00"/>
              </a:buClr>
              <a:buFont typeface="Wingdings" pitchFamily="2" charset="2"/>
              <a:buNone/>
            </a:pPr>
            <a:endParaRPr lang="es-MX" b="1" dirty="0">
              <a:solidFill>
                <a:prstClr val="black"/>
              </a:solidFill>
            </a:endParaRPr>
          </a:p>
        </p:txBody>
      </p:sp>
      <p:sp>
        <p:nvSpPr>
          <p:cNvPr id="25604" name="Rectangle 3"/>
          <p:cNvSpPr>
            <a:spLocks noChangeArrowheads="1"/>
          </p:cNvSpPr>
          <p:nvPr/>
        </p:nvSpPr>
        <p:spPr bwMode="auto">
          <a:xfrm>
            <a:off x="465138" y="193675"/>
            <a:ext cx="8367712" cy="936625"/>
          </a:xfrm>
          <a:prstGeom prst="rect">
            <a:avLst/>
          </a:prstGeom>
          <a:noFill/>
          <a:ln w="9525">
            <a:noFill/>
            <a:miter lim="800000"/>
            <a:headEnd/>
            <a:tailEnd/>
          </a:ln>
        </p:spPr>
        <p:txBody>
          <a:bodyPr lIns="0" tIns="0" rIns="0" bIns="0" anchor="ctr"/>
          <a:lstStyle/>
          <a:p>
            <a:pPr defTabSz="815975">
              <a:lnSpc>
                <a:spcPct val="85000"/>
              </a:lnSpc>
            </a:pPr>
            <a:endParaRPr lang="es-MX" sz="2800" b="1" dirty="0">
              <a:solidFill>
                <a:prstClr val="black"/>
              </a:solidFill>
              <a:ea typeface="Batang" pitchFamily="18" charset="-127"/>
              <a:cs typeface="ＭＳ Ｐゴシック" pitchFamily="34" charset="-128"/>
            </a:endParaRPr>
          </a:p>
        </p:txBody>
      </p:sp>
      <p:pic>
        <p:nvPicPr>
          <p:cNvPr id="25605" name="Picture 9"/>
          <p:cNvPicPr>
            <a:picLocks noChangeAspect="1" noChangeArrowheads="1"/>
          </p:cNvPicPr>
          <p:nvPr/>
        </p:nvPicPr>
        <p:blipFill>
          <a:blip r:embed="rId3" cstate="print"/>
          <a:srcRect/>
          <a:stretch>
            <a:fillRect/>
          </a:stretch>
        </p:blipFill>
        <p:spPr bwMode="auto">
          <a:xfrm>
            <a:off x="5210695" y="3329756"/>
            <a:ext cx="3529013" cy="2646760"/>
          </a:xfrm>
          <a:prstGeom prst="rect">
            <a:avLst/>
          </a:prstGeom>
          <a:noFill/>
          <a:ln w="9525">
            <a:noFill/>
            <a:miter lim="800000"/>
            <a:headEnd/>
            <a:tailEnd/>
          </a:ln>
        </p:spPr>
      </p:pic>
      <p:sp>
        <p:nvSpPr>
          <p:cNvPr id="25606" name="Text Box 5"/>
          <p:cNvSpPr txBox="1">
            <a:spLocks noChangeArrowheads="1"/>
          </p:cNvSpPr>
          <p:nvPr/>
        </p:nvSpPr>
        <p:spPr bwMode="auto">
          <a:xfrm>
            <a:off x="107504" y="6093296"/>
            <a:ext cx="8281988" cy="769441"/>
          </a:xfrm>
          <a:prstGeom prst="rect">
            <a:avLst/>
          </a:prstGeom>
          <a:noFill/>
          <a:ln w="9525">
            <a:noFill/>
            <a:miter lim="800000"/>
            <a:headEnd/>
            <a:tailEnd/>
          </a:ln>
        </p:spPr>
        <p:txBody>
          <a:bodyPr>
            <a:spAutoFit/>
          </a:bodyPr>
          <a:lstStyle/>
          <a:p>
            <a:pPr>
              <a:spcBef>
                <a:spcPct val="50000"/>
              </a:spcBef>
            </a:pPr>
            <a:r>
              <a:rPr lang="es-MX" sz="1200" b="1" dirty="0" smtClean="0">
                <a:solidFill>
                  <a:srgbClr val="002060"/>
                </a:solidFill>
                <a:ea typeface="ヒラギノ角ゴ Pro W3" pitchFamily="16" charset="-128"/>
              </a:rPr>
              <a:t>*GI inferior significa distal al ligamento de Treitz o cuarto segmento del duodeno</a:t>
            </a:r>
            <a:r>
              <a:rPr lang="es-MX" sz="1000" dirty="0" smtClean="0">
                <a:solidFill>
                  <a:srgbClr val="002060"/>
                </a:solidFill>
                <a:ea typeface="ヒラギノ角ゴ Pro W3" pitchFamily="16" charset="-128"/>
              </a:rPr>
              <a:t/>
            </a:r>
            <a:br>
              <a:rPr lang="es-MX" sz="1000" dirty="0" smtClean="0">
                <a:solidFill>
                  <a:srgbClr val="002060"/>
                </a:solidFill>
                <a:ea typeface="ヒラギノ角ゴ Pro W3" pitchFamily="16" charset="-128"/>
              </a:rPr>
            </a:br>
            <a:r>
              <a:rPr lang="es-MX" sz="1200" b="1" dirty="0" smtClean="0">
                <a:solidFill>
                  <a:srgbClr val="002060"/>
                </a:solidFill>
              </a:rPr>
              <a:t>C</a:t>
            </a:r>
            <a:r>
              <a:rPr lang="es-MX" altLang="zh-CN" sz="1200" b="1" dirty="0" smtClean="0">
                <a:solidFill>
                  <a:srgbClr val="002060"/>
                </a:solidFill>
              </a:rPr>
              <a:t>oxib = inhibidor específico de COX-2 ; GI = gastrointestinal; AINEne= droga antiinflamatoria no esteroidea no-selectiva</a:t>
            </a:r>
            <a:r>
              <a:rPr lang="en-CA" altLang="zh-CN" sz="1200" b="1" dirty="0" smtClean="0">
                <a:solidFill>
                  <a:srgbClr val="002060"/>
                </a:solidFill>
              </a:rPr>
              <a:t/>
            </a:r>
            <a:br>
              <a:rPr lang="en-CA" altLang="zh-CN" sz="1200" b="1" dirty="0" smtClean="0">
                <a:solidFill>
                  <a:srgbClr val="002060"/>
                </a:solidFill>
              </a:rPr>
            </a:br>
            <a:r>
              <a:rPr lang="en-US" sz="1000" dirty="0" smtClean="0">
                <a:solidFill>
                  <a:srgbClr val="002060"/>
                </a:solidFill>
                <a:ea typeface="ヒラギノ角ゴ Pro W3" pitchFamily="16" charset="-128"/>
              </a:rPr>
              <a:t>llison MC </a:t>
            </a:r>
            <a:r>
              <a:rPr lang="en-US" sz="1000" i="1" dirty="0" smtClean="0">
                <a:solidFill>
                  <a:srgbClr val="002060"/>
                </a:solidFill>
                <a:ea typeface="ヒラギノ角ゴ Pro W3" pitchFamily="16" charset="-128"/>
              </a:rPr>
              <a:t>et </a:t>
            </a:r>
            <a:r>
              <a:rPr lang="en-US" sz="1000" i="1" dirty="0">
                <a:solidFill>
                  <a:srgbClr val="002060"/>
                </a:solidFill>
                <a:ea typeface="ヒラギノ角ゴ Pro W3" pitchFamily="16" charset="-128"/>
              </a:rPr>
              <a:t>al. N Engl J </a:t>
            </a:r>
            <a:r>
              <a:rPr lang="en-US" sz="1000" i="1" dirty="0" smtClean="0">
                <a:solidFill>
                  <a:srgbClr val="002060"/>
                </a:solidFill>
                <a:ea typeface="ヒラギノ角ゴ Pro W3" pitchFamily="16" charset="-128"/>
              </a:rPr>
              <a:t>Med</a:t>
            </a:r>
            <a:r>
              <a:rPr lang="en-US" sz="1000" dirty="0" smtClean="0">
                <a:solidFill>
                  <a:srgbClr val="002060"/>
                </a:solidFill>
                <a:ea typeface="ヒラギノ角ゴ Pro W3" pitchFamily="16" charset="-128"/>
              </a:rPr>
              <a:t> </a:t>
            </a:r>
            <a:r>
              <a:rPr lang="en-US" sz="1000" dirty="0">
                <a:solidFill>
                  <a:srgbClr val="002060"/>
                </a:solidFill>
                <a:ea typeface="ヒラギノ角ゴ Pro W3" pitchFamily="16" charset="-128"/>
              </a:rPr>
              <a:t>1992</a:t>
            </a:r>
            <a:r>
              <a:rPr lang="en-US" sz="1000" dirty="0" smtClean="0">
                <a:solidFill>
                  <a:srgbClr val="002060"/>
                </a:solidFill>
                <a:ea typeface="ヒラギノ角ゴ Pro W3" pitchFamily="16" charset="-128"/>
              </a:rPr>
              <a:t>; 327(11):749-54</a:t>
            </a:r>
            <a:r>
              <a:rPr lang="en-US" sz="1000" dirty="0">
                <a:solidFill>
                  <a:srgbClr val="002060"/>
                </a:solidFill>
                <a:ea typeface="ヒラギノ角ゴ Pro W3" pitchFamily="16" charset="-128"/>
              </a:rPr>
              <a:t>; </a:t>
            </a:r>
            <a:r>
              <a:rPr lang="pt-BR" altLang="ko-KR" sz="1000" dirty="0">
                <a:solidFill>
                  <a:srgbClr val="002060"/>
                </a:solidFill>
                <a:ea typeface="Batang" pitchFamily="18" charset="-127"/>
                <a:cs typeface="ＭＳ Ｐゴシック" pitchFamily="34" charset="-128"/>
              </a:rPr>
              <a:t>Lanas A, Sopeña F</a:t>
            </a:r>
            <a:r>
              <a:rPr lang="pt-BR" altLang="ko-KR" sz="1000" dirty="0" smtClean="0">
                <a:solidFill>
                  <a:srgbClr val="002060"/>
                </a:solidFill>
                <a:ea typeface="Batang" pitchFamily="18" charset="-127"/>
                <a:cs typeface="ＭＳ Ｐゴシック" pitchFamily="34" charset="-128"/>
              </a:rPr>
              <a:t>. </a:t>
            </a:r>
            <a:r>
              <a:rPr lang="pt-BR" altLang="ko-KR" sz="1000" i="1" dirty="0">
                <a:solidFill>
                  <a:srgbClr val="002060"/>
                </a:solidFill>
                <a:ea typeface="Batang" pitchFamily="18" charset="-127"/>
                <a:cs typeface="ＭＳ Ｐゴシック" pitchFamily="34" charset="-128"/>
              </a:rPr>
              <a:t>Gastroenterol Clin N </a:t>
            </a:r>
            <a:r>
              <a:rPr lang="pt-BR" altLang="ko-KR" sz="1000" i="1" dirty="0" smtClean="0">
                <a:solidFill>
                  <a:srgbClr val="002060"/>
                </a:solidFill>
                <a:ea typeface="Batang" pitchFamily="18" charset="-127"/>
                <a:cs typeface="ＭＳ Ｐゴシック" pitchFamily="34" charset="-128"/>
              </a:rPr>
              <a:t>Am</a:t>
            </a:r>
            <a:r>
              <a:rPr lang="pt-BR" altLang="ko-KR" sz="1000" dirty="0" smtClean="0">
                <a:solidFill>
                  <a:srgbClr val="002060"/>
                </a:solidFill>
                <a:ea typeface="Batang" pitchFamily="18" charset="-127"/>
                <a:cs typeface="ＭＳ Ｐゴシック" pitchFamily="34" charset="-128"/>
              </a:rPr>
              <a:t> </a:t>
            </a:r>
            <a:r>
              <a:rPr lang="pt-BR" altLang="ko-KR" sz="1000" dirty="0">
                <a:solidFill>
                  <a:srgbClr val="002060"/>
                </a:solidFill>
                <a:ea typeface="Batang" pitchFamily="18" charset="-127"/>
                <a:cs typeface="ＭＳ Ｐゴシック" pitchFamily="34" charset="-128"/>
              </a:rPr>
              <a:t>2009</a:t>
            </a:r>
            <a:r>
              <a:rPr lang="pt-BR" altLang="ko-KR" sz="1000" dirty="0" smtClean="0">
                <a:solidFill>
                  <a:srgbClr val="002060"/>
                </a:solidFill>
                <a:ea typeface="Batang" pitchFamily="18" charset="-127"/>
                <a:cs typeface="ＭＳ Ｐゴシック" pitchFamily="34" charset="-128"/>
              </a:rPr>
              <a:t>; 38(2):333-53</a:t>
            </a:r>
            <a:r>
              <a:rPr lang="pt-BR" altLang="ko-KR" sz="1000" dirty="0">
                <a:solidFill>
                  <a:srgbClr val="002060"/>
                </a:solidFill>
                <a:ea typeface="Batang" pitchFamily="18" charset="-127"/>
                <a:cs typeface="ＭＳ Ｐゴシック" pitchFamily="34" charset="-128"/>
              </a:rPr>
              <a:t>; </a:t>
            </a:r>
            <a:r>
              <a:rPr lang="pt-BR" altLang="ko-KR" sz="1000" dirty="0" smtClean="0">
                <a:solidFill>
                  <a:srgbClr val="002060"/>
                </a:solidFill>
                <a:ea typeface="Batang" pitchFamily="18" charset="-127"/>
                <a:cs typeface="ＭＳ Ｐゴシック" pitchFamily="34" charset="-128"/>
              </a:rPr>
              <a:t>Fujimori S </a:t>
            </a:r>
            <a:r>
              <a:rPr lang="pt-BR" altLang="ko-KR" sz="1000" i="1" dirty="0" smtClean="0">
                <a:solidFill>
                  <a:srgbClr val="002060"/>
                </a:solidFill>
                <a:ea typeface="Batang" pitchFamily="18" charset="-127"/>
                <a:cs typeface="ＭＳ Ｐゴシック" pitchFamily="34" charset="-128"/>
              </a:rPr>
              <a:t>et </a:t>
            </a:r>
            <a:r>
              <a:rPr lang="pt-BR" altLang="ko-KR" sz="1000" i="1" dirty="0">
                <a:solidFill>
                  <a:srgbClr val="002060"/>
                </a:solidFill>
                <a:ea typeface="Batang" pitchFamily="18" charset="-127"/>
                <a:cs typeface="ＭＳ Ｐゴシック" pitchFamily="34" charset="-128"/>
              </a:rPr>
              <a:t>al. Gastro </a:t>
            </a:r>
            <a:r>
              <a:rPr lang="pt-BR" altLang="ko-KR" sz="1000" i="1" dirty="0" smtClean="0">
                <a:solidFill>
                  <a:srgbClr val="002060"/>
                </a:solidFill>
                <a:ea typeface="Batang" pitchFamily="18" charset="-127"/>
                <a:cs typeface="ＭＳ Ｐゴシック" pitchFamily="34" charset="-128"/>
              </a:rPr>
              <a:t>Endoscopy</a:t>
            </a:r>
            <a:r>
              <a:rPr lang="pt-BR" altLang="ko-KR" sz="1000" dirty="0" smtClean="0">
                <a:solidFill>
                  <a:srgbClr val="002060"/>
                </a:solidFill>
                <a:ea typeface="Batang" pitchFamily="18" charset="-127"/>
                <a:cs typeface="ＭＳ Ｐゴシック" pitchFamily="34" charset="-128"/>
              </a:rPr>
              <a:t> </a:t>
            </a:r>
            <a:r>
              <a:rPr lang="pt-BR" altLang="ko-KR" sz="1000" dirty="0">
                <a:solidFill>
                  <a:srgbClr val="002060"/>
                </a:solidFill>
                <a:ea typeface="Batang" pitchFamily="18" charset="-127"/>
                <a:cs typeface="ＭＳ Ｐゴシック" pitchFamily="34" charset="-128"/>
              </a:rPr>
              <a:t>2009</a:t>
            </a:r>
            <a:r>
              <a:rPr lang="pt-BR" altLang="ko-KR" sz="1000" dirty="0" smtClean="0">
                <a:solidFill>
                  <a:srgbClr val="002060"/>
                </a:solidFill>
                <a:ea typeface="Batang" pitchFamily="18" charset="-127"/>
                <a:cs typeface="ＭＳ Ｐゴシック" pitchFamily="34" charset="-128"/>
              </a:rPr>
              <a:t>; 69(7):1339-46</a:t>
            </a:r>
            <a:r>
              <a:rPr lang="pt-BR" altLang="ko-KR" sz="1000" dirty="0">
                <a:solidFill>
                  <a:srgbClr val="002060"/>
                </a:solidFill>
                <a:ea typeface="Batang" pitchFamily="18" charset="-127"/>
                <a:cs typeface="ＭＳ Ｐゴシック" pitchFamily="34" charset="-128"/>
              </a:rPr>
              <a:t>; </a:t>
            </a:r>
            <a:r>
              <a:rPr lang="pt-BR" altLang="ko-KR" sz="1000" dirty="0" smtClean="0">
                <a:solidFill>
                  <a:srgbClr val="002060"/>
                </a:solidFill>
                <a:ea typeface="Batang" pitchFamily="18" charset="-127"/>
                <a:cs typeface="ＭＳ Ｐゴシック" pitchFamily="34" charset="-128"/>
              </a:rPr>
              <a:t>Laine L </a:t>
            </a:r>
            <a:r>
              <a:rPr lang="pt-BR" altLang="ko-KR" sz="1000" i="1" dirty="0" smtClean="0">
                <a:solidFill>
                  <a:srgbClr val="002060"/>
                </a:solidFill>
                <a:ea typeface="Batang" pitchFamily="18" charset="-127"/>
                <a:cs typeface="ＭＳ Ｐゴシック" pitchFamily="34" charset="-128"/>
              </a:rPr>
              <a:t>et </a:t>
            </a:r>
            <a:r>
              <a:rPr lang="pt-BR" altLang="ko-KR" sz="1000" i="1" dirty="0">
                <a:solidFill>
                  <a:srgbClr val="002060"/>
                </a:solidFill>
                <a:ea typeface="Batang" pitchFamily="18" charset="-127"/>
                <a:cs typeface="ＭＳ Ｐゴシック" pitchFamily="34" charset="-128"/>
              </a:rPr>
              <a:t>al. Gastroenterology</a:t>
            </a:r>
            <a:r>
              <a:rPr lang="pt-BR" altLang="ko-KR" sz="1000" dirty="0">
                <a:solidFill>
                  <a:srgbClr val="002060"/>
                </a:solidFill>
                <a:ea typeface="Batang" pitchFamily="18" charset="-127"/>
                <a:cs typeface="ＭＳ Ｐゴシック" pitchFamily="34" charset="-128"/>
              </a:rPr>
              <a:t> 2003</a:t>
            </a:r>
            <a:r>
              <a:rPr lang="pt-BR" altLang="ko-KR" sz="1000" dirty="0" smtClean="0">
                <a:solidFill>
                  <a:srgbClr val="002060"/>
                </a:solidFill>
                <a:ea typeface="Batang" pitchFamily="18" charset="-127"/>
                <a:cs typeface="ＭＳ Ｐゴシック" pitchFamily="34" charset="-128"/>
              </a:rPr>
              <a:t>; 124(2):288-92</a:t>
            </a:r>
            <a:r>
              <a:rPr lang="pt-BR" altLang="ko-KR" sz="1000" dirty="0">
                <a:solidFill>
                  <a:srgbClr val="002060"/>
                </a:solidFill>
                <a:ea typeface="Batang" pitchFamily="18" charset="-127"/>
                <a:cs typeface="ＭＳ Ｐゴシック" pitchFamily="34" charset="-128"/>
              </a:rPr>
              <a:t>; </a:t>
            </a:r>
            <a:r>
              <a:rPr lang="pt-BR" altLang="ko-KR" sz="1000" dirty="0" smtClean="0">
                <a:solidFill>
                  <a:srgbClr val="002060"/>
                </a:solidFill>
                <a:ea typeface="Batang" pitchFamily="18" charset="-127"/>
                <a:cs typeface="ＭＳ Ｐゴシック" pitchFamily="34" charset="-128"/>
              </a:rPr>
              <a:t>Chan FK </a:t>
            </a:r>
            <a:r>
              <a:rPr lang="pt-BR" altLang="ko-KR" sz="1000" i="1" dirty="0" smtClean="0">
                <a:solidFill>
                  <a:srgbClr val="002060"/>
                </a:solidFill>
                <a:ea typeface="Batang" pitchFamily="18" charset="-127"/>
                <a:cs typeface="ＭＳ Ｐゴシック" pitchFamily="34" charset="-128"/>
              </a:rPr>
              <a:t>et </a:t>
            </a:r>
            <a:r>
              <a:rPr lang="pt-BR" altLang="ko-KR" sz="1000" i="1" dirty="0">
                <a:solidFill>
                  <a:srgbClr val="002060"/>
                </a:solidFill>
                <a:ea typeface="Batang" pitchFamily="18" charset="-127"/>
                <a:cs typeface="ＭＳ Ｐゴシック" pitchFamily="34" charset="-128"/>
              </a:rPr>
              <a:t>al. </a:t>
            </a:r>
            <a:r>
              <a:rPr lang="en-GB" sz="1000" i="1" dirty="0">
                <a:solidFill>
                  <a:srgbClr val="002060"/>
                </a:solidFill>
                <a:ea typeface="Batang" pitchFamily="18" charset="-127"/>
                <a:cs typeface="ＭＳ Ｐゴシック" pitchFamily="34" charset="-128"/>
              </a:rPr>
              <a:t>N Engl J </a:t>
            </a:r>
            <a:r>
              <a:rPr lang="en-GB" sz="1000" i="1" dirty="0" smtClean="0">
                <a:solidFill>
                  <a:srgbClr val="002060"/>
                </a:solidFill>
                <a:ea typeface="Batang" pitchFamily="18" charset="-127"/>
                <a:cs typeface="ＭＳ Ｐゴシック" pitchFamily="34" charset="-128"/>
              </a:rPr>
              <a:t>Med</a:t>
            </a:r>
            <a:r>
              <a:rPr lang="en-GB" sz="1000" dirty="0" smtClean="0">
                <a:solidFill>
                  <a:srgbClr val="002060"/>
                </a:solidFill>
                <a:ea typeface="Batang" pitchFamily="18" charset="-127"/>
                <a:cs typeface="ＭＳ Ｐゴシック" pitchFamily="34" charset="-128"/>
              </a:rPr>
              <a:t> </a:t>
            </a:r>
            <a:r>
              <a:rPr lang="en-GB" sz="1000" dirty="0">
                <a:solidFill>
                  <a:srgbClr val="002060"/>
                </a:solidFill>
                <a:ea typeface="Batang" pitchFamily="18" charset="-127"/>
                <a:cs typeface="ＭＳ Ｐゴシック" pitchFamily="34" charset="-128"/>
              </a:rPr>
              <a:t>2002</a:t>
            </a:r>
            <a:r>
              <a:rPr lang="en-GB" sz="1000" dirty="0" smtClean="0">
                <a:solidFill>
                  <a:srgbClr val="002060"/>
                </a:solidFill>
                <a:ea typeface="Batang" pitchFamily="18" charset="-127"/>
                <a:cs typeface="ＭＳ Ｐゴシック" pitchFamily="34" charset="-128"/>
              </a:rPr>
              <a:t>; 347(26):2104-10</a:t>
            </a:r>
            <a:r>
              <a:rPr lang="en-GB" sz="1000" dirty="0">
                <a:solidFill>
                  <a:srgbClr val="002060"/>
                </a:solidFill>
                <a:ea typeface="Batang" pitchFamily="18" charset="-127"/>
                <a:cs typeface="ＭＳ Ｐゴシック" pitchFamily="34" charset="-128"/>
              </a:rPr>
              <a:t>.</a:t>
            </a:r>
            <a:endParaRPr lang="en-GB" sz="1000" dirty="0">
              <a:solidFill>
                <a:srgbClr val="002060"/>
              </a:solidFill>
              <a:ea typeface="ヒラギノ角ゴ Pro W3" pitchFamily="16" charset="-128"/>
            </a:endParaRPr>
          </a:p>
        </p:txBody>
      </p:sp>
      <p:sp>
        <p:nvSpPr>
          <p:cNvPr id="25607" name="Rectangle 6"/>
          <p:cNvSpPr>
            <a:spLocks noChangeArrowheads="1"/>
          </p:cNvSpPr>
          <p:nvPr/>
        </p:nvSpPr>
        <p:spPr bwMode="auto">
          <a:xfrm>
            <a:off x="-2775821" y="4653136"/>
            <a:ext cx="3714776" cy="369332"/>
          </a:xfrm>
          <a:prstGeom prst="rect">
            <a:avLst/>
          </a:prstGeom>
          <a:noFill/>
          <a:ln w="9525">
            <a:noFill/>
            <a:miter lim="800000"/>
            <a:headEnd/>
            <a:tailEnd/>
          </a:ln>
        </p:spPr>
        <p:txBody>
          <a:bodyPr wrap="square">
            <a:spAutoFit/>
          </a:bodyPr>
          <a:lstStyle/>
          <a:p>
            <a:pPr eaLnBrk="0" hangingPunct="0"/>
            <a:r>
              <a:rPr lang="en-GB" dirty="0" smtClean="0">
                <a:solidFill>
                  <a:prstClr val="black"/>
                </a:solidFill>
                <a:ea typeface="ヒラギノ角ゴ Pro W3" pitchFamily="16" charset="-128"/>
              </a:rPr>
              <a:t>.</a:t>
            </a:r>
            <a:endParaRPr lang="en-GB" dirty="0">
              <a:solidFill>
                <a:prstClr val="black"/>
              </a:solidFill>
              <a:ea typeface="ヒラギノ角ゴ Pro W3" pitchFamily="16" charset="-128"/>
            </a:endParaRPr>
          </a:p>
        </p:txBody>
      </p:sp>
      <p:sp>
        <p:nvSpPr>
          <p:cNvPr id="2" name="Title 1"/>
          <p:cNvSpPr>
            <a:spLocks noGrp="1"/>
          </p:cNvSpPr>
          <p:nvPr>
            <p:ph type="title"/>
          </p:nvPr>
        </p:nvSpPr>
        <p:spPr>
          <a:xfrm>
            <a:off x="397024" y="216088"/>
            <a:ext cx="8229600" cy="1143000"/>
          </a:xfrm>
        </p:spPr>
        <p:txBody>
          <a:bodyPr/>
          <a:lstStyle/>
          <a:p>
            <a:r>
              <a:rPr lang="es-MX" altLang="ko-KR" sz="3200" dirty="0" smtClean="0">
                <a:ea typeface="Batang" pitchFamily="18" charset="-127"/>
                <a:cs typeface="ＭＳ Ｐゴシック" pitchFamily="34" charset="-128"/>
              </a:rPr>
              <a:t>Efectos Gastrointestinales de los AINEne/Coxibs Más Allá del Tracto Gastrointestinal Superior</a:t>
            </a:r>
            <a:endParaRPr lang="es-MX" sz="3200" dirty="0"/>
          </a:p>
        </p:txBody>
      </p:sp>
      <p:sp>
        <p:nvSpPr>
          <p:cNvPr id="3" name="Content Placeholder 2"/>
          <p:cNvSpPr>
            <a:spLocks noGrp="1"/>
          </p:cNvSpPr>
          <p:nvPr>
            <p:ph idx="1"/>
          </p:nvPr>
        </p:nvSpPr>
        <p:spPr>
          <a:xfrm>
            <a:off x="276783" y="1425040"/>
            <a:ext cx="8063040" cy="4307750"/>
          </a:xfrm>
        </p:spPr>
        <p:txBody>
          <a:bodyPr/>
          <a:lstStyle/>
          <a:p>
            <a:pPr marL="266700" indent="-266700"/>
            <a:r>
              <a:rPr lang="es-MX" sz="2400" dirty="0" smtClean="0"/>
              <a:t>Las estrategias actuales parecen ser similarmente efectivas para reducir el riesgo al </a:t>
            </a:r>
            <a:r>
              <a:rPr lang="es-MX" sz="2400" b="1" dirty="0" smtClean="0"/>
              <a:t>Tracto Gastrointestinal Superior</a:t>
            </a:r>
            <a:endParaRPr lang="es-MX" sz="2400" dirty="0" smtClean="0"/>
          </a:p>
          <a:p>
            <a:pPr marL="527050" lvl="1" indent="-222250">
              <a:spcAft>
                <a:spcPts val="1200"/>
              </a:spcAft>
            </a:pPr>
            <a:r>
              <a:rPr lang="es-MX" sz="2400" b="1" dirty="0" smtClean="0"/>
              <a:t>Sin embargo, </a:t>
            </a:r>
            <a:r>
              <a:rPr lang="es-MX" sz="2400" dirty="0" smtClean="0"/>
              <a:t>existe evidencia sólida que sugiere que los eventos adversos clínicamente relevantes potencialmente nos e limitan al Tracto Gastrointestinal Superior</a:t>
            </a:r>
          </a:p>
          <a:p>
            <a:pPr marL="266700" indent="-266700"/>
            <a:r>
              <a:rPr lang="es-MX" sz="2400" dirty="0" smtClean="0"/>
              <a:t>Los estudios sugieren que los AINEs</a:t>
            </a:r>
            <a:br>
              <a:rPr lang="es-MX" sz="2400" dirty="0" smtClean="0"/>
            </a:br>
            <a:r>
              <a:rPr lang="es-MX" sz="2400" dirty="0" smtClean="0"/>
              <a:t>aumentan el riesgo de eventos </a:t>
            </a:r>
            <a:br>
              <a:rPr lang="es-MX" sz="2400" dirty="0" smtClean="0"/>
            </a:br>
            <a:r>
              <a:rPr lang="es-MX" sz="2400" dirty="0" smtClean="0"/>
              <a:t>clínicos </a:t>
            </a:r>
            <a:r>
              <a:rPr lang="es-MX" sz="2400" b="1" dirty="0" smtClean="0"/>
              <a:t>del tracto GI inferior* </a:t>
            </a:r>
            <a:endParaRPr lang="es-MX" sz="2400" dirty="0"/>
          </a:p>
        </p:txBody>
      </p:sp>
      <p:sp>
        <p:nvSpPr>
          <p:cNvPr id="11" name="Slide Number Placeholder 9"/>
          <p:cNvSpPr>
            <a:spLocks noGrp="1"/>
          </p:cNvSpPr>
          <p:nvPr>
            <p:ph type="sldNum" sz="quarter" idx="12"/>
          </p:nvPr>
        </p:nvSpPr>
        <p:spPr bwMode="auto">
          <a:xfrm>
            <a:off x="7020272" y="6446969"/>
            <a:ext cx="1666528" cy="27450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BC4AD856-D266-4E66-B411-FAFC28A1A04B}" type="slidenum">
              <a:rPr lang="es-MX" smtClean="0">
                <a:solidFill>
                  <a:srgbClr val="000000"/>
                </a:solidFill>
              </a:rPr>
              <a:pPr eaLnBrk="1" hangingPunct="1"/>
              <a:t>39</a:t>
            </a:fld>
            <a:endParaRPr lang="es-MX" dirty="0" smtClean="0">
              <a:solidFill>
                <a:srgbClr val="000000"/>
              </a:solidFill>
            </a:endParaRPr>
          </a:p>
        </p:txBody>
      </p:sp>
    </p:spTree>
    <p:extLst>
      <p:ext uri="{BB962C8B-B14F-4D97-AF65-F5344CB8AC3E}">
        <p14:creationId xmlns="" xmlns:p14="http://schemas.microsoft.com/office/powerpoint/2010/main" val="4372566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es-MX" noProof="0" dirty="0" smtClean="0"/>
              <a:t>Tabla de Contenidos</a:t>
            </a:r>
            <a:endParaRPr lang="es-MX" noProof="0" dirty="0"/>
          </a:p>
        </p:txBody>
      </p:sp>
      <p:sp>
        <p:nvSpPr>
          <p:cNvPr id="3" name="Content Placeholder 2"/>
          <p:cNvSpPr>
            <a:spLocks noGrp="1"/>
          </p:cNvSpPr>
          <p:nvPr>
            <p:ph idx="1"/>
          </p:nvPr>
        </p:nvSpPr>
        <p:spPr/>
        <p:txBody>
          <a:bodyPr/>
          <a:lstStyle/>
          <a:p>
            <a:r>
              <a:rPr lang="es-MX" sz="2800" noProof="0" dirty="0" smtClean="0"/>
              <a:t>¿Qué es lumbalgia?</a:t>
            </a:r>
          </a:p>
          <a:p>
            <a:r>
              <a:rPr lang="es-MX" sz="2800" noProof="0" dirty="0" smtClean="0"/>
              <a:t>¿Qué tan común es la lumbalgia?</a:t>
            </a:r>
          </a:p>
          <a:p>
            <a:r>
              <a:rPr lang="es-MX" sz="2800" noProof="0" dirty="0" smtClean="0"/>
              <a:t>¿Cómo pueden ser diferenciados los diferentes tipos de lumbalgia entre sí en la práctica clínica?</a:t>
            </a:r>
          </a:p>
          <a:p>
            <a:r>
              <a:rPr lang="es-MX" sz="2800" noProof="0" dirty="0" smtClean="0"/>
              <a:t>¿Qué señales de advertencia y de alarma deben indicar </a:t>
            </a:r>
            <a:r>
              <a:rPr lang="es-MX" sz="2800" dirty="0" smtClean="0"/>
              <a:t>que el paciente debe ser referido o investigaciones adicionales?</a:t>
            </a:r>
          </a:p>
          <a:p>
            <a:r>
              <a:rPr lang="es-MX" sz="2800" noProof="0" dirty="0" smtClean="0"/>
              <a:t>¿Cómo debe ser tratado la lumbalgia con base en su patofisiología?</a:t>
            </a:r>
          </a:p>
          <a:p>
            <a:endParaRPr lang="es-MX" sz="2800" noProof="0" dirty="0"/>
          </a:p>
        </p:txBody>
      </p:sp>
      <p:sp>
        <p:nvSpPr>
          <p:cNvPr id="5" name="Slide Number Placeholder 3"/>
          <p:cNvSpPr>
            <a:spLocks noGrp="1"/>
          </p:cNvSpPr>
          <p:nvPr>
            <p:ph type="sldNum" sz="quarter" idx="4"/>
          </p:nvPr>
        </p:nvSpPr>
        <p:spPr/>
        <p:txBody>
          <a:bodyPr/>
          <a:lstStyle>
            <a:lvl1pPr algn="r">
              <a:defRPr lang="en-CA" sz="1200">
                <a:solidFill>
                  <a:schemeClr val="tx1"/>
                </a:solidFill>
                <a:latin typeface="+mn-lt"/>
                <a:ea typeface="+mn-ea"/>
              </a:defRPr>
            </a:lvl1pPr>
          </a:lstStyle>
          <a:p>
            <a:r>
              <a:rPr lang="en-CA" dirty="0" smtClean="0"/>
              <a:t/>
            </a:r>
            <a:br>
              <a:rPr lang="en-CA" dirty="0" smtClean="0"/>
            </a:br>
            <a:fld id="{0818CAAA-595C-40BF-BDA9-176ED7A49E95}" type="slidenum">
              <a:rPr lang="en-CA" smtClean="0"/>
              <a:pPr/>
              <a:t>4</a:t>
            </a:fld>
            <a:endParaRPr lang="en-CA" dirty="0"/>
          </a:p>
        </p:txBody>
      </p:sp>
    </p:spTree>
    <p:extLst>
      <p:ext uri="{BB962C8B-B14F-4D97-AF65-F5344CB8AC3E}">
        <p14:creationId xmlns="" xmlns:p14="http://schemas.microsoft.com/office/powerpoint/2010/main" val="25474918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6"/>
          <p:cNvSpPr>
            <a:spLocks noGrp="1"/>
          </p:cNvSpPr>
          <p:nvPr>
            <p:ph type="title" idx="4294967295"/>
          </p:nvPr>
        </p:nvSpPr>
        <p:spPr/>
        <p:txBody>
          <a:bodyPr>
            <a:noAutofit/>
          </a:bodyPr>
          <a:lstStyle/>
          <a:p>
            <a:r>
              <a:rPr lang="es-MX" sz="3600" dirty="0" smtClean="0"/>
              <a:t>Opioides para el Manejo de </a:t>
            </a:r>
            <a:br>
              <a:rPr lang="es-MX" sz="3600" dirty="0" smtClean="0"/>
            </a:br>
            <a:r>
              <a:rPr lang="es-MX" sz="3600" dirty="0" smtClean="0"/>
              <a:t>Lumbalgia</a:t>
            </a:r>
            <a:endParaRPr lang="es-MX" sz="3600" dirty="0"/>
          </a:p>
        </p:txBody>
      </p:sp>
      <p:sp>
        <p:nvSpPr>
          <p:cNvPr id="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40</a:t>
            </a:fld>
            <a:endParaRPr lang="en-CA" dirty="0">
              <a:solidFill>
                <a:prstClr val="black"/>
              </a:solidFill>
            </a:endParaRPr>
          </a:p>
        </p:txBody>
      </p:sp>
      <p:graphicFrame>
        <p:nvGraphicFramePr>
          <p:cNvPr id="2" name="Table 1"/>
          <p:cNvGraphicFramePr>
            <a:graphicFrameLocks noGrp="1"/>
          </p:cNvGraphicFramePr>
          <p:nvPr>
            <p:extLst>
              <p:ext uri="{D42A27DB-BD31-4B8C-83A1-F6EECF244321}">
                <p14:modId xmlns="" xmlns:p14="http://schemas.microsoft.com/office/powerpoint/2010/main" val="543186985"/>
              </p:ext>
            </p:extLst>
          </p:nvPr>
        </p:nvGraphicFramePr>
        <p:xfrm>
          <a:off x="381552" y="2206293"/>
          <a:ext cx="8532000" cy="3708400"/>
        </p:xfrm>
        <a:graphic>
          <a:graphicData uri="http://schemas.openxmlformats.org/drawingml/2006/table">
            <a:tbl>
              <a:tblPr firstRow="1" bandRow="1">
                <a:tableStyleId>{5C22544A-7EE6-4342-B048-85BDC9FD1C3A}</a:tableStyleId>
              </a:tblPr>
              <a:tblGrid>
                <a:gridCol w="2844000"/>
                <a:gridCol w="2628608"/>
                <a:gridCol w="3059392"/>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b="1" noProof="0" dirty="0" smtClean="0"/>
                        <a:t>Eficacia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b="1" noProof="0" dirty="0" smtClean="0"/>
                        <a:t>Seguridad</a:t>
                      </a:r>
                      <a:endParaRPr lang="es-MX" noProof="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b="1" noProof="0" dirty="0" smtClean="0"/>
                        <a:t>Mecanismo de Acción</a:t>
                      </a:r>
                    </a:p>
                  </a:txBody>
                  <a:tcPr/>
                </a:tc>
              </a:tr>
              <a:tr h="370840">
                <a:tc>
                  <a:txBody>
                    <a:bodyPr/>
                    <a:lstStyle/>
                    <a:p>
                      <a:pPr marL="203200" indent="-203200">
                        <a:spcAft>
                          <a:spcPts val="600"/>
                        </a:spcAft>
                        <a:buFont typeface="Arial" pitchFamily="34" charset="0"/>
                        <a:buChar char="•"/>
                      </a:pPr>
                      <a:r>
                        <a:rPr lang="es-MX" noProof="0" dirty="0" smtClean="0"/>
                        <a:t>Efectivo</a:t>
                      </a:r>
                    </a:p>
                    <a:p>
                      <a:pPr marL="203200" indent="-203200">
                        <a:spcAft>
                          <a:spcPts val="600"/>
                        </a:spcAft>
                        <a:buFont typeface="Arial" pitchFamily="34" charset="0"/>
                        <a:buChar char="•"/>
                      </a:pPr>
                      <a:r>
                        <a:rPr lang="es-MX" noProof="0" dirty="0" smtClean="0"/>
                        <a:t>Evidencia insuficiente para recomendar un opioide sobre otro</a:t>
                      </a:r>
                    </a:p>
                    <a:p>
                      <a:pPr marL="203200" indent="-203200">
                        <a:buFont typeface="Arial" pitchFamily="34" charset="0"/>
                        <a:buChar char="•"/>
                      </a:pPr>
                      <a:r>
                        <a:rPr lang="es-MX" noProof="0" dirty="0" smtClean="0"/>
                        <a:t>Mayor eficacia agregando Acetaminofén y/o  AINEne/coxibs</a:t>
                      </a:r>
                      <a:endParaRPr lang="es-MX" noProof="0" dirty="0"/>
                    </a:p>
                  </a:txBody>
                  <a:tcPr/>
                </a:tc>
                <a:tc>
                  <a:txBody>
                    <a:bodyPr/>
                    <a:lstStyle/>
                    <a:p>
                      <a:pPr marL="203200" indent="-203200" algn="l" defTabSz="914400" rtl="0" eaLnBrk="1" latinLnBrk="0" hangingPunct="1">
                        <a:spcAft>
                          <a:spcPts val="600"/>
                        </a:spcAft>
                        <a:buFont typeface="Arial" pitchFamily="34" charset="0"/>
                        <a:buChar char="•"/>
                      </a:pPr>
                      <a:r>
                        <a:rPr lang="es-MX" sz="1800" kern="1200" noProof="0" dirty="0" smtClean="0">
                          <a:solidFill>
                            <a:schemeClr val="dk1"/>
                          </a:solidFill>
                          <a:latin typeface="+mn-lt"/>
                          <a:ea typeface="+mn-ea"/>
                          <a:cs typeface="+mn-cs"/>
                        </a:rPr>
                        <a:t>Múltiples efectos secundarios</a:t>
                      </a:r>
                    </a:p>
                    <a:p>
                      <a:pPr marL="203200" indent="-203200" algn="l" defTabSz="914400" rtl="0" eaLnBrk="1" latinLnBrk="0" hangingPunct="1">
                        <a:buFont typeface="Arial" pitchFamily="34" charset="0"/>
                        <a:buChar char="•"/>
                      </a:pPr>
                      <a:r>
                        <a:rPr lang="es-MX" sz="1800" kern="1200" noProof="0" dirty="0" smtClean="0">
                          <a:solidFill>
                            <a:schemeClr val="dk1"/>
                          </a:solidFill>
                          <a:latin typeface="+mn-lt"/>
                          <a:ea typeface="+mn-ea"/>
                          <a:cs typeface="+mn-cs"/>
                        </a:rPr>
                        <a:t>Potencial de </a:t>
                      </a:r>
                      <a:r>
                        <a:rPr lang="es-MX" sz="1800" b="1" kern="1200" noProof="0" dirty="0" smtClean="0">
                          <a:solidFill>
                            <a:schemeClr val="dk1"/>
                          </a:solidFill>
                          <a:latin typeface="+mn-lt"/>
                          <a:ea typeface="+mn-ea"/>
                          <a:cs typeface="+mn-cs"/>
                        </a:rPr>
                        <a:t>abuso</a:t>
                      </a:r>
                      <a:r>
                        <a:rPr lang="es-MX" sz="1800" kern="1200" noProof="0" dirty="0" smtClean="0">
                          <a:solidFill>
                            <a:schemeClr val="dk1"/>
                          </a:solidFill>
                          <a:latin typeface="+mn-lt"/>
                          <a:ea typeface="+mn-ea"/>
                          <a:cs typeface="+mn-cs"/>
                        </a:rPr>
                        <a:t> </a:t>
                      </a:r>
                      <a:br>
                        <a:rPr lang="es-MX" sz="1800" kern="1200" noProof="0" dirty="0" smtClean="0">
                          <a:solidFill>
                            <a:schemeClr val="dk1"/>
                          </a:solidFill>
                          <a:latin typeface="+mn-lt"/>
                          <a:ea typeface="+mn-ea"/>
                          <a:cs typeface="+mn-cs"/>
                        </a:rPr>
                      </a:br>
                      <a:r>
                        <a:rPr lang="es-MX" sz="1800" kern="1200" noProof="0" dirty="0" smtClean="0">
                          <a:solidFill>
                            <a:schemeClr val="dk1"/>
                          </a:solidFill>
                          <a:latin typeface="+mn-lt"/>
                          <a:ea typeface="+mn-ea"/>
                          <a:cs typeface="+mn-cs"/>
                        </a:rPr>
                        <a:t>o </a:t>
                      </a:r>
                      <a:r>
                        <a:rPr lang="es-MX" sz="1800" b="1" kern="1200" noProof="0" dirty="0" smtClean="0">
                          <a:solidFill>
                            <a:schemeClr val="dk1"/>
                          </a:solidFill>
                          <a:latin typeface="+mn-lt"/>
                          <a:ea typeface="+mn-ea"/>
                          <a:cs typeface="+mn-cs"/>
                        </a:rPr>
                        <a:t>adicción</a:t>
                      </a:r>
                    </a:p>
                    <a:p>
                      <a:endParaRPr lang="es-MX" noProof="0" dirty="0"/>
                    </a:p>
                  </a:txBody>
                  <a:tcPr/>
                </a:tc>
                <a:tc>
                  <a:txBody>
                    <a:bodyPr/>
                    <a:lstStyle/>
                    <a:p>
                      <a:pPr marL="203200" indent="-203200" algn="l" defTabSz="914400" rtl="0" eaLnBrk="1" latinLnBrk="0" hangingPunct="1">
                        <a:spcAft>
                          <a:spcPts val="600"/>
                        </a:spcAft>
                        <a:buFont typeface="Arial" pitchFamily="34" charset="0"/>
                        <a:buChar char="•"/>
                      </a:pPr>
                      <a:r>
                        <a:rPr lang="es-MX" sz="1800" kern="1200" noProof="0" dirty="0" smtClean="0">
                          <a:solidFill>
                            <a:schemeClr val="dk1"/>
                          </a:solidFill>
                          <a:latin typeface="+mn-lt"/>
                          <a:ea typeface="+mn-ea"/>
                          <a:cs typeface="+mn-cs"/>
                        </a:rPr>
                        <a:t>Altera la</a:t>
                      </a:r>
                      <a:r>
                        <a:rPr lang="es-MX" sz="1800" kern="1200" baseline="0" noProof="0" dirty="0" smtClean="0">
                          <a:solidFill>
                            <a:schemeClr val="dk1"/>
                          </a:solidFill>
                          <a:latin typeface="+mn-lt"/>
                          <a:ea typeface="+mn-ea"/>
                          <a:cs typeface="+mn-cs"/>
                        </a:rPr>
                        <a:t> actividad del sistema límbico</a:t>
                      </a:r>
                      <a:endParaRPr lang="es-MX" sz="1800" kern="1200" noProof="0" dirty="0" smtClean="0">
                        <a:solidFill>
                          <a:schemeClr val="dk1"/>
                        </a:solidFill>
                        <a:latin typeface="+mn-lt"/>
                        <a:ea typeface="+mn-ea"/>
                        <a:cs typeface="+mn-cs"/>
                      </a:endParaRPr>
                    </a:p>
                    <a:p>
                      <a:pPr marL="203200" indent="-203200" algn="l" defTabSz="914400" rtl="0" eaLnBrk="1" latinLnBrk="0" hangingPunct="1">
                        <a:spcAft>
                          <a:spcPts val="600"/>
                        </a:spcAft>
                        <a:buFont typeface="Arial" pitchFamily="34" charset="0"/>
                        <a:buChar char="•"/>
                      </a:pPr>
                      <a:r>
                        <a:rPr lang="es-MX" sz="1800" kern="1200" noProof="0" dirty="0" smtClean="0">
                          <a:solidFill>
                            <a:schemeClr val="dk1"/>
                          </a:solidFill>
                          <a:latin typeface="+mn-lt"/>
                          <a:ea typeface="+mn-ea"/>
                          <a:cs typeface="+mn-cs"/>
                        </a:rPr>
                        <a:t>Modifica aspectos sensoriales y afectivos del dolor</a:t>
                      </a:r>
                    </a:p>
                    <a:p>
                      <a:pPr marL="203200" indent="-203200" algn="l" defTabSz="914400" rtl="0" eaLnBrk="1" latinLnBrk="0" hangingPunct="1">
                        <a:spcAft>
                          <a:spcPts val="600"/>
                        </a:spcAft>
                        <a:buFont typeface="Arial" pitchFamily="34" charset="0"/>
                        <a:buChar char="•"/>
                      </a:pPr>
                      <a:r>
                        <a:rPr lang="es-MX" sz="1800" kern="1200" noProof="0" dirty="0" smtClean="0">
                          <a:solidFill>
                            <a:schemeClr val="dk1"/>
                          </a:solidFill>
                          <a:latin typeface="+mn-lt"/>
                          <a:ea typeface="+mn-ea"/>
                          <a:cs typeface="+mn-cs"/>
                        </a:rPr>
                        <a:t>Activa las vías descendentes que modulas la transmisión en la médula espinal</a:t>
                      </a:r>
                    </a:p>
                    <a:p>
                      <a:pPr marL="203200" indent="-203200" algn="l" defTabSz="914400" rtl="0" eaLnBrk="1" latinLnBrk="0" hangingPunct="1">
                        <a:buFont typeface="Arial" pitchFamily="34" charset="0"/>
                        <a:buChar char="•"/>
                      </a:pPr>
                      <a:r>
                        <a:rPr lang="es-MX" sz="1800" kern="1200" noProof="0" dirty="0" smtClean="0">
                          <a:solidFill>
                            <a:schemeClr val="dk1"/>
                          </a:solidFill>
                          <a:latin typeface="+mn-lt"/>
                          <a:ea typeface="+mn-ea"/>
                          <a:cs typeface="+mn-cs"/>
                        </a:rPr>
                        <a:t>Afecta la transducción de estímulos dolorosos a impulsos nerviosos</a:t>
                      </a:r>
                      <a:endParaRPr lang="es-MX" sz="1800" kern="1200" noProof="0" dirty="0">
                        <a:solidFill>
                          <a:schemeClr val="dk1"/>
                        </a:solidFill>
                        <a:latin typeface="+mn-lt"/>
                        <a:ea typeface="+mn-ea"/>
                        <a:cs typeface="+mn-cs"/>
                      </a:endParaRPr>
                    </a:p>
                  </a:txBody>
                  <a:tcPr/>
                </a:tc>
              </a:tr>
            </a:tbl>
          </a:graphicData>
        </a:graphic>
      </p:graphicFrame>
      <p:sp>
        <p:nvSpPr>
          <p:cNvPr id="3" name="Rounded Rectangle 2"/>
          <p:cNvSpPr/>
          <p:nvPr/>
        </p:nvSpPr>
        <p:spPr>
          <a:xfrm>
            <a:off x="380325" y="1441501"/>
            <a:ext cx="84525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prstClr val="white"/>
                </a:solidFill>
              </a:rPr>
              <a:t>lumbalgia agudo o crónico severo por periodos de tiempo breves</a:t>
            </a:r>
            <a:endParaRPr lang="es-MX" sz="2400" b="1" dirty="0">
              <a:solidFill>
                <a:prstClr val="white"/>
              </a:solidFill>
            </a:endParaRPr>
          </a:p>
        </p:txBody>
      </p:sp>
      <p:sp>
        <p:nvSpPr>
          <p:cNvPr id="163844" name="Rectangle 4"/>
          <p:cNvSpPr>
            <a:spLocks noChangeArrowheads="1"/>
          </p:cNvSpPr>
          <p:nvPr/>
        </p:nvSpPr>
        <p:spPr bwMode="auto">
          <a:xfrm>
            <a:off x="0" y="5903893"/>
            <a:ext cx="7948512"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tIns="0" rIns="0" bIns="0" anchor="b">
            <a:spAutoFit/>
          </a:bodyPr>
          <a:lstStyle/>
          <a:p>
            <a:pPr marL="0" lvl="4"/>
            <a:r>
              <a:rPr lang="en-CA" altLang="zh-CN" sz="1200" b="1" dirty="0" smtClean="0">
                <a:solidFill>
                  <a:srgbClr val="002060"/>
                </a:solidFill>
              </a:rPr>
              <a:t>Coxib = inhibidor específico de COX-2 ; AINEne= droga antiinflamatoria no esteroidea no-específica</a:t>
            </a:r>
            <a:br>
              <a:rPr lang="en-CA" altLang="zh-CN" sz="1200" b="1" dirty="0" smtClean="0">
                <a:solidFill>
                  <a:srgbClr val="002060"/>
                </a:solidFill>
              </a:rPr>
            </a:br>
            <a:r>
              <a:rPr lang="en-CA" sz="1000" dirty="0" smtClean="0">
                <a:solidFill>
                  <a:srgbClr val="002060"/>
                </a:solidFill>
              </a:rPr>
              <a:t>Chou R </a:t>
            </a:r>
            <a:r>
              <a:rPr lang="en-CA" sz="1000" i="1" dirty="0" smtClean="0">
                <a:solidFill>
                  <a:srgbClr val="002060"/>
                </a:solidFill>
              </a:rPr>
              <a:t>et al. J Pain Symptom Manage</a:t>
            </a:r>
            <a:r>
              <a:rPr lang="en-CA" sz="1000" dirty="0" smtClean="0">
                <a:solidFill>
                  <a:srgbClr val="002060"/>
                </a:solidFill>
              </a:rPr>
              <a:t> 2003; 26(5):1026-48; </a:t>
            </a:r>
            <a:r>
              <a:rPr lang="en-CA" sz="1000" dirty="0">
                <a:solidFill>
                  <a:srgbClr val="002060"/>
                </a:solidFill>
              </a:rPr>
              <a:t>Chou R et al. </a:t>
            </a:r>
            <a:r>
              <a:rPr lang="en-CA" sz="1000" i="1" dirty="0">
                <a:solidFill>
                  <a:srgbClr val="002060"/>
                </a:solidFill>
              </a:rPr>
              <a:t>J </a:t>
            </a:r>
            <a:r>
              <a:rPr lang="en-CA" sz="1000" i="1" dirty="0" smtClean="0">
                <a:solidFill>
                  <a:srgbClr val="002060"/>
                </a:solidFill>
              </a:rPr>
              <a:t>Pain</a:t>
            </a:r>
            <a:r>
              <a:rPr lang="en-CA" sz="1000" dirty="0" smtClean="0">
                <a:solidFill>
                  <a:srgbClr val="002060"/>
                </a:solidFill>
              </a:rPr>
              <a:t> 2009; 10(2):113-30; </a:t>
            </a:r>
            <a:br>
              <a:rPr lang="en-CA" sz="1000" dirty="0" smtClean="0">
                <a:solidFill>
                  <a:srgbClr val="002060"/>
                </a:solidFill>
              </a:rPr>
            </a:br>
            <a:r>
              <a:rPr lang="en-CA" sz="1000" dirty="0" smtClean="0">
                <a:solidFill>
                  <a:srgbClr val="002060"/>
                </a:solidFill>
              </a:rPr>
              <a:t> Furlan AD </a:t>
            </a:r>
            <a:r>
              <a:rPr lang="en-CA" sz="1000" i="1" dirty="0" smtClean="0">
                <a:solidFill>
                  <a:srgbClr val="002060"/>
                </a:solidFill>
              </a:rPr>
              <a:t>et al. CMAJ</a:t>
            </a:r>
            <a:r>
              <a:rPr lang="en-CA" sz="1000" dirty="0" smtClean="0">
                <a:solidFill>
                  <a:srgbClr val="002060"/>
                </a:solidFill>
              </a:rPr>
              <a:t> 2006; 174(11):1589-94; Kalso E </a:t>
            </a:r>
            <a:r>
              <a:rPr lang="en-CA" sz="1000" i="1" dirty="0" smtClean="0">
                <a:solidFill>
                  <a:srgbClr val="002060"/>
                </a:solidFill>
              </a:rPr>
              <a:t>et al. Pain</a:t>
            </a:r>
            <a:r>
              <a:rPr lang="en-CA" sz="1000" dirty="0" smtClean="0">
                <a:solidFill>
                  <a:srgbClr val="002060"/>
                </a:solidFill>
              </a:rPr>
              <a:t> 2004; 112(3):372-80; Lee J </a:t>
            </a:r>
            <a:r>
              <a:rPr lang="en-CA" sz="1000" i="1" dirty="0" smtClean="0">
                <a:solidFill>
                  <a:srgbClr val="002060"/>
                </a:solidFill>
              </a:rPr>
              <a:t>et al. Br J Anaesth</a:t>
            </a:r>
            <a:r>
              <a:rPr lang="en-CA" sz="1000" dirty="0" smtClean="0">
                <a:solidFill>
                  <a:srgbClr val="002060"/>
                </a:solidFill>
              </a:rPr>
              <a:t> 2013; 111(1):112-20; Martell BA </a:t>
            </a:r>
            <a:r>
              <a:rPr lang="en-CA" sz="1000" i="1" dirty="0" smtClean="0">
                <a:solidFill>
                  <a:srgbClr val="002060"/>
                </a:solidFill>
              </a:rPr>
              <a:t>et al. Ann Intern Med</a:t>
            </a:r>
            <a:r>
              <a:rPr lang="en-CA" sz="1000" dirty="0" smtClean="0">
                <a:solidFill>
                  <a:srgbClr val="002060"/>
                </a:solidFill>
              </a:rPr>
              <a:t> 2007; 146(2):116-27; Rauck RL </a:t>
            </a:r>
            <a:r>
              <a:rPr lang="en-CA" sz="1000" i="1" dirty="0" smtClean="0">
                <a:solidFill>
                  <a:srgbClr val="002060"/>
                </a:solidFill>
              </a:rPr>
              <a:t>et al. J Opioid Manag</a:t>
            </a:r>
            <a:r>
              <a:rPr lang="en-CA" sz="1000" dirty="0" smtClean="0">
                <a:solidFill>
                  <a:srgbClr val="002060"/>
                </a:solidFill>
              </a:rPr>
              <a:t> 2006; 2(3):155-66; Reisine T, Pasternak G. In: Hardman JG </a:t>
            </a:r>
            <a:r>
              <a:rPr lang="en-CA" sz="1000" i="1" dirty="0" smtClean="0">
                <a:solidFill>
                  <a:srgbClr val="002060"/>
                </a:solidFill>
              </a:rPr>
              <a:t>et al </a:t>
            </a:r>
            <a:r>
              <a:rPr lang="en-CA" sz="1000" dirty="0" smtClean="0">
                <a:solidFill>
                  <a:srgbClr val="002060"/>
                </a:solidFill>
              </a:rPr>
              <a:t>(eds). </a:t>
            </a:r>
            <a:r>
              <a:rPr lang="en-CA" sz="1000" i="1" dirty="0" smtClean="0">
                <a:solidFill>
                  <a:srgbClr val="002060"/>
                </a:solidFill>
              </a:rPr>
              <a:t>Goodman and Gilman’s: The Pharmacological Basics of Therapeutics.</a:t>
            </a:r>
            <a:r>
              <a:rPr lang="en-CA" sz="1000" dirty="0" smtClean="0">
                <a:solidFill>
                  <a:srgbClr val="002060"/>
                </a:solidFill>
              </a:rPr>
              <a:t> 9th ed. McGraw-Hill; New York, NY: 1996; Scholz J, Woolf CJ. </a:t>
            </a:r>
            <a:r>
              <a:rPr lang="en-CA" sz="1000" i="1" dirty="0" smtClean="0">
                <a:solidFill>
                  <a:srgbClr val="002060"/>
                </a:solidFill>
              </a:rPr>
              <a:t>Nat Neurosci</a:t>
            </a:r>
            <a:r>
              <a:rPr lang="en-CA" sz="1000" dirty="0" smtClean="0">
                <a:solidFill>
                  <a:srgbClr val="002060"/>
                </a:solidFill>
              </a:rPr>
              <a:t> 2002; 5(Suppl):1062-7; Trescot AM </a:t>
            </a:r>
            <a:r>
              <a:rPr lang="en-CA" sz="1000" i="1" dirty="0" smtClean="0">
                <a:solidFill>
                  <a:srgbClr val="002060"/>
                </a:solidFill>
              </a:rPr>
              <a:t>et al. Opioid Pharmacol Pain Phys </a:t>
            </a:r>
            <a:r>
              <a:rPr lang="en-CA" sz="1000" dirty="0" smtClean="0">
                <a:solidFill>
                  <a:srgbClr val="002060"/>
                </a:solidFill>
              </a:rPr>
              <a:t>2008; 11(2 Suppl):S133-53.</a:t>
            </a:r>
            <a:endParaRPr lang="en-CA" sz="1000" dirty="0">
              <a:solidFill>
                <a:srgbClr val="002060"/>
              </a:solidFill>
            </a:endParaRPr>
          </a:p>
        </p:txBody>
      </p:sp>
    </p:spTree>
    <p:extLst>
      <p:ext uri="{BB962C8B-B14F-4D97-AF65-F5344CB8AC3E}">
        <p14:creationId xmlns="" xmlns:p14="http://schemas.microsoft.com/office/powerpoint/2010/main" val="300596069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41</a:t>
            </a:fld>
            <a:endParaRPr lang="en-CA" dirty="0">
              <a:solidFill>
                <a:prstClr val="black"/>
              </a:solidFill>
            </a:endParaRPr>
          </a:p>
        </p:txBody>
      </p:sp>
      <p:sp>
        <p:nvSpPr>
          <p:cNvPr id="2" name="Title 1"/>
          <p:cNvSpPr>
            <a:spLocks noGrp="1"/>
          </p:cNvSpPr>
          <p:nvPr>
            <p:ph type="title"/>
          </p:nvPr>
        </p:nvSpPr>
        <p:spPr/>
        <p:txBody>
          <a:bodyPr>
            <a:noAutofit/>
          </a:bodyPr>
          <a:lstStyle/>
          <a:p>
            <a:r>
              <a:rPr lang="es-MX" sz="3200" dirty="0" smtClean="0"/>
              <a:t>Tramadol para el Manejo de lumbalgia</a:t>
            </a:r>
            <a:endParaRPr lang="es-MX" sz="3200" dirty="0"/>
          </a:p>
        </p:txBody>
      </p:sp>
      <p:sp>
        <p:nvSpPr>
          <p:cNvPr id="3" name="Content Placeholder 2"/>
          <p:cNvSpPr>
            <a:spLocks noGrp="1"/>
          </p:cNvSpPr>
          <p:nvPr>
            <p:ph idx="1"/>
          </p:nvPr>
        </p:nvSpPr>
        <p:spPr/>
        <p:txBody>
          <a:bodyPr>
            <a:noAutofit/>
          </a:bodyPr>
          <a:lstStyle/>
          <a:p>
            <a:pPr marL="285750" indent="-285750">
              <a:spcBef>
                <a:spcPts val="300"/>
              </a:spcBef>
              <a:spcAft>
                <a:spcPts val="600"/>
              </a:spcAft>
            </a:pPr>
            <a:r>
              <a:rPr lang="es-MX" sz="2800" dirty="0" smtClean="0"/>
              <a:t>Analgésico opioide “atípico”</a:t>
            </a:r>
          </a:p>
          <a:p>
            <a:pPr marL="285750" indent="-285750">
              <a:spcBef>
                <a:spcPts val="300"/>
              </a:spcBef>
              <a:spcAft>
                <a:spcPts val="600"/>
              </a:spcAft>
            </a:pPr>
            <a:r>
              <a:rPr lang="es-MX" sz="2800" dirty="0" smtClean="0"/>
              <a:t>Mecanismo de Acción Único</a:t>
            </a:r>
          </a:p>
          <a:p>
            <a:pPr marL="685800" lvl="1">
              <a:spcBef>
                <a:spcPts val="300"/>
              </a:spcBef>
              <a:spcAft>
                <a:spcPts val="600"/>
              </a:spcAft>
            </a:pPr>
            <a:r>
              <a:rPr lang="es-MX" dirty="0" smtClean="0"/>
              <a:t>Vías noradrenérgica y serotoninérgica</a:t>
            </a:r>
          </a:p>
          <a:p>
            <a:pPr marL="685800" lvl="1">
              <a:spcBef>
                <a:spcPts val="300"/>
              </a:spcBef>
              <a:spcAft>
                <a:spcPts val="600"/>
              </a:spcAft>
            </a:pPr>
            <a:r>
              <a:rPr lang="es-MX" dirty="0" smtClean="0"/>
              <a:t>El efecto del opioide depende de la conversión al metabolito activo M1</a:t>
            </a:r>
          </a:p>
          <a:p>
            <a:pPr marL="285750" indent="-285750">
              <a:spcBef>
                <a:spcPts val="300"/>
              </a:spcBef>
              <a:spcAft>
                <a:spcPts val="600"/>
              </a:spcAft>
            </a:pPr>
            <a:r>
              <a:rPr lang="es-MX" sz="2800" dirty="0" smtClean="0"/>
              <a:t>Unión con poca afinidad al receptor opioide mu</a:t>
            </a:r>
          </a:p>
          <a:p>
            <a:pPr marL="285750" indent="-285750">
              <a:spcBef>
                <a:spcPts val="300"/>
              </a:spcBef>
              <a:spcAft>
                <a:spcPts val="600"/>
              </a:spcAft>
            </a:pPr>
            <a:r>
              <a:rPr lang="es-MX" sz="2800" dirty="0" smtClean="0"/>
              <a:t>Estudios clínicos de eficacia en lumbalgia</a:t>
            </a:r>
            <a:endParaRPr lang="es-MX" sz="2800" dirty="0"/>
          </a:p>
        </p:txBody>
      </p:sp>
      <p:sp>
        <p:nvSpPr>
          <p:cNvPr id="7" name="Rectangle 4"/>
          <p:cNvSpPr/>
          <p:nvPr/>
        </p:nvSpPr>
        <p:spPr>
          <a:xfrm>
            <a:off x="107504" y="6313458"/>
            <a:ext cx="8568952" cy="507831"/>
          </a:xfrm>
          <a:prstGeom prst="rect">
            <a:avLst/>
          </a:prstGeom>
        </p:spPr>
        <p:txBody>
          <a:bodyPr wrap="square" lIns="0" tIns="0" rIns="0" bIns="0" anchor="b" anchorCtr="0">
            <a:spAutoFit/>
          </a:bodyPr>
          <a:lstStyle/>
          <a:p>
            <a:pPr marL="0" lvl="4"/>
            <a:r>
              <a:rPr lang="en-US" sz="1100" dirty="0">
                <a:solidFill>
                  <a:srgbClr val="002060"/>
                </a:solidFill>
              </a:rPr>
              <a:t>Baer P </a:t>
            </a:r>
            <a:r>
              <a:rPr lang="en-US" sz="1100" i="1" dirty="0">
                <a:solidFill>
                  <a:srgbClr val="002060"/>
                </a:solidFill>
              </a:rPr>
              <a:t>et al. </a:t>
            </a:r>
            <a:r>
              <a:rPr lang="en-US" sz="1100" i="1" dirty="0" smtClean="0">
                <a:solidFill>
                  <a:srgbClr val="002060"/>
                </a:solidFill>
              </a:rPr>
              <a:t>Can </a:t>
            </a:r>
            <a:r>
              <a:rPr lang="en-US" sz="1100" i="1" dirty="0">
                <a:solidFill>
                  <a:srgbClr val="002060"/>
                </a:solidFill>
              </a:rPr>
              <a:t>J Diagnosis </a:t>
            </a:r>
            <a:r>
              <a:rPr lang="en-US" sz="1100" dirty="0">
                <a:solidFill>
                  <a:srgbClr val="002060"/>
                </a:solidFill>
              </a:rPr>
              <a:t>2010; </a:t>
            </a:r>
            <a:r>
              <a:rPr lang="en-US" sz="1100" dirty="0" smtClean="0">
                <a:solidFill>
                  <a:srgbClr val="002060"/>
                </a:solidFill>
              </a:rPr>
              <a:t>27(10</a:t>
            </a:r>
            <a:r>
              <a:rPr lang="en-US" sz="1100" dirty="0">
                <a:solidFill>
                  <a:srgbClr val="002060"/>
                </a:solidFill>
              </a:rPr>
              <a:t>):</a:t>
            </a:r>
            <a:r>
              <a:rPr lang="en-US" sz="1100" dirty="0" smtClean="0">
                <a:solidFill>
                  <a:srgbClr val="002060"/>
                </a:solidFill>
              </a:rPr>
              <a:t>43-50; Deshpande </a:t>
            </a:r>
            <a:r>
              <a:rPr lang="en-US" sz="1100" dirty="0">
                <a:solidFill>
                  <a:srgbClr val="002060"/>
                </a:solidFill>
              </a:rPr>
              <a:t>A et al. </a:t>
            </a:r>
            <a:r>
              <a:rPr lang="en-US" sz="1100" i="1" dirty="0" smtClean="0">
                <a:solidFill>
                  <a:srgbClr val="002060"/>
                </a:solidFill>
              </a:rPr>
              <a:t>Cochrane Database </a:t>
            </a:r>
            <a:r>
              <a:rPr lang="en-US" sz="1100" i="1" dirty="0">
                <a:solidFill>
                  <a:srgbClr val="002060"/>
                </a:solidFill>
              </a:rPr>
              <a:t>Syst Rev </a:t>
            </a:r>
            <a:r>
              <a:rPr lang="en-US" sz="1100" dirty="0">
                <a:solidFill>
                  <a:srgbClr val="002060"/>
                </a:solidFill>
              </a:rPr>
              <a:t>2007; </a:t>
            </a:r>
            <a:r>
              <a:rPr lang="en-US" sz="1100" dirty="0" smtClean="0">
                <a:solidFill>
                  <a:srgbClr val="002060"/>
                </a:solidFill>
              </a:rPr>
              <a:t>3:CD004959; Janssen </a:t>
            </a:r>
            <a:r>
              <a:rPr lang="en-US" sz="1100" dirty="0">
                <a:solidFill>
                  <a:srgbClr val="002060"/>
                </a:solidFill>
              </a:rPr>
              <a:t>Pharmaceuticals Inc. </a:t>
            </a:r>
            <a:r>
              <a:rPr lang="en-US" sz="1100" i="1" dirty="0">
                <a:solidFill>
                  <a:srgbClr val="002060"/>
                </a:solidFill>
              </a:rPr>
              <a:t>Tramadol Hydrochloride Tablets Full Prescribing Information. </a:t>
            </a:r>
            <a:r>
              <a:rPr lang="en-US" sz="1100" dirty="0" smtClean="0">
                <a:solidFill>
                  <a:srgbClr val="002060"/>
                </a:solidFill>
              </a:rPr>
              <a:t>Titusville</a:t>
            </a:r>
            <a:r>
              <a:rPr lang="en-US" sz="1100" dirty="0">
                <a:solidFill>
                  <a:srgbClr val="002060"/>
                </a:solidFill>
              </a:rPr>
              <a:t>, NJ: </a:t>
            </a:r>
            <a:r>
              <a:rPr lang="en-US" sz="1100" dirty="0" smtClean="0">
                <a:solidFill>
                  <a:srgbClr val="002060"/>
                </a:solidFill>
              </a:rPr>
              <a:t>2013; Schofferman </a:t>
            </a:r>
            <a:r>
              <a:rPr lang="en-US" sz="1100" dirty="0">
                <a:solidFill>
                  <a:srgbClr val="002060"/>
                </a:solidFill>
              </a:rPr>
              <a:t>J, Mazanec D</a:t>
            </a:r>
            <a:r>
              <a:rPr lang="en-US" sz="1100" dirty="0" smtClean="0">
                <a:solidFill>
                  <a:srgbClr val="002060"/>
                </a:solidFill>
              </a:rPr>
              <a:t>. </a:t>
            </a:r>
            <a:r>
              <a:rPr lang="en-US" sz="1100" i="1" dirty="0">
                <a:solidFill>
                  <a:srgbClr val="002060"/>
                </a:solidFill>
              </a:rPr>
              <a:t>Spine J </a:t>
            </a:r>
            <a:r>
              <a:rPr lang="en-US" sz="1100" dirty="0">
                <a:solidFill>
                  <a:srgbClr val="002060"/>
                </a:solidFill>
              </a:rPr>
              <a:t>2008; 8(1):</a:t>
            </a:r>
            <a:r>
              <a:rPr lang="en-US" sz="1100" dirty="0" smtClean="0">
                <a:solidFill>
                  <a:srgbClr val="002060"/>
                </a:solidFill>
              </a:rPr>
              <a:t>185-94;</a:t>
            </a:r>
            <a:br>
              <a:rPr lang="en-US" sz="1100" dirty="0" smtClean="0">
                <a:solidFill>
                  <a:srgbClr val="002060"/>
                </a:solidFill>
              </a:rPr>
            </a:br>
            <a:r>
              <a:rPr lang="en-US" sz="1100" dirty="0" smtClean="0">
                <a:solidFill>
                  <a:srgbClr val="002060"/>
                </a:solidFill>
              </a:rPr>
              <a:t>Vorsanger </a:t>
            </a:r>
            <a:r>
              <a:rPr lang="en-US" sz="1100" dirty="0">
                <a:solidFill>
                  <a:srgbClr val="002060"/>
                </a:solidFill>
              </a:rPr>
              <a:t>GJ </a:t>
            </a:r>
            <a:r>
              <a:rPr lang="en-US" sz="1100" i="1" dirty="0">
                <a:solidFill>
                  <a:srgbClr val="002060"/>
                </a:solidFill>
              </a:rPr>
              <a:t>et al. </a:t>
            </a:r>
            <a:r>
              <a:rPr lang="en-US" sz="1100" i="1" dirty="0" smtClean="0">
                <a:solidFill>
                  <a:srgbClr val="002060"/>
                </a:solidFill>
              </a:rPr>
              <a:t>J </a:t>
            </a:r>
            <a:r>
              <a:rPr lang="en-US" sz="1100" i="1" dirty="0">
                <a:solidFill>
                  <a:srgbClr val="002060"/>
                </a:solidFill>
              </a:rPr>
              <a:t>Opioid Manag </a:t>
            </a:r>
            <a:r>
              <a:rPr lang="en-US" sz="1100" dirty="0">
                <a:solidFill>
                  <a:srgbClr val="002060"/>
                </a:solidFill>
              </a:rPr>
              <a:t>2008; 4(2):87-97.</a:t>
            </a:r>
            <a:endParaRPr lang="en-US" sz="1100" dirty="0" smtClean="0">
              <a:solidFill>
                <a:srgbClr val="002060"/>
              </a:solidFill>
            </a:endParaRPr>
          </a:p>
        </p:txBody>
      </p:sp>
    </p:spTree>
    <p:extLst>
      <p:ext uri="{BB962C8B-B14F-4D97-AF65-F5344CB8AC3E}">
        <p14:creationId xmlns="" xmlns:p14="http://schemas.microsoft.com/office/powerpoint/2010/main" val="20843433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es-MX" noProof="0" dirty="0" smtClean="0"/>
              <a:t>Pregunta para Discusión</a:t>
            </a:r>
            <a:endParaRPr lang="es-MX" noProof="0" dirty="0"/>
          </a:p>
        </p:txBody>
      </p:sp>
      <p:sp>
        <p:nvSpPr>
          <p:cNvPr id="6" name="Slide Number Placeholder 5"/>
          <p:cNvSpPr>
            <a:spLocks noGrp="1"/>
          </p:cNvSpPr>
          <p:nvPr>
            <p:ph type="sldNum" sz="quarter" idx="4"/>
          </p:nvPr>
        </p:nvSpPr>
        <p:spPr>
          <a:xfrm>
            <a:off x="7010400" y="6356350"/>
            <a:ext cx="2133600" cy="365125"/>
          </a:xfrm>
        </p:spPr>
        <p:txBody>
          <a:bodyPr/>
          <a:lstStyle/>
          <a:p>
            <a:fld id="{903B8EED-60FF-4798-B00A-5F8F0039E366}" type="slidenum">
              <a:rPr lang="en-CA" smtClean="0">
                <a:solidFill>
                  <a:schemeClr val="bg1"/>
                </a:solidFill>
              </a:rPr>
              <a:pPr/>
              <a:t>42</a:t>
            </a:fld>
            <a:endParaRPr lang="en-CA"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09486" y="879249"/>
            <a:ext cx="5907314" cy="5907314"/>
          </a:xfrm>
          <a:prstGeom prst="rect">
            <a:avLst/>
          </a:prstGeom>
        </p:spPr>
      </p:pic>
      <p:sp>
        <p:nvSpPr>
          <p:cNvPr id="7" name="Rounded Rectangle 6"/>
          <p:cNvSpPr/>
          <p:nvPr/>
        </p:nvSpPr>
        <p:spPr>
          <a:xfrm>
            <a:off x="683568" y="2060848"/>
            <a:ext cx="7992888" cy="38884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80000"/>
              </a:lnSpc>
              <a:spcBef>
                <a:spcPct val="20000"/>
              </a:spcBef>
              <a:buClr>
                <a:srgbClr val="0092FF"/>
              </a:buClr>
              <a:buFont typeface="Arial" pitchFamily="34" charset="0"/>
              <a:buNone/>
            </a:pPr>
            <a:r>
              <a:rPr lang="es-MX" sz="4000" b="1" cap="small" dirty="0" smtClean="0">
                <a:solidFill>
                  <a:srgbClr val="620657"/>
                </a:solidFill>
              </a:rPr>
              <a:t>¿Qué efectos secundarios potenciales discute con sus pacientes a quienes está considerando prescribir un opioide?</a:t>
            </a:r>
            <a:endParaRPr lang="es-MX" sz="4000" b="1" cap="small" dirty="0">
              <a:solidFill>
                <a:srgbClr val="620657"/>
              </a:solidFill>
            </a:endParaRPr>
          </a:p>
        </p:txBody>
      </p:sp>
      <p:sp>
        <p:nvSpPr>
          <p:cNvPr id="8" name="Slide Number Placeholder 2"/>
          <p:cNvSpPr txBox="1">
            <a:spLocks/>
          </p:cNvSpPr>
          <p:nvPr/>
        </p:nvSpPr>
        <p:spPr bwMode="auto">
          <a:xfrm>
            <a:off x="6759575" y="6448425"/>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es-MX"/>
            </a:defPPr>
            <a:lvl1pPr marL="0" algn="r" defTabSz="914400" rtl="0" eaLnBrk="1" latinLnBrk="0" hangingPunct="1">
              <a:defRPr lang="en-CA"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smtClean="0"/>
              <a:t/>
            </a:r>
            <a:br>
              <a:rPr lang="en-CA" dirty="0" smtClean="0"/>
            </a:br>
            <a:fld id="{0818CAAA-595C-40BF-BDA9-176ED7A49E95}" type="slidenum">
              <a:rPr lang="en-CA" smtClean="0"/>
              <a:pPr>
                <a:defRPr/>
              </a:pPr>
              <a:t>42</a:t>
            </a:fld>
            <a:endParaRPr lang="en-CA" dirty="0"/>
          </a:p>
        </p:txBody>
      </p:sp>
    </p:spTree>
    <p:extLst>
      <p:ext uri="{BB962C8B-B14F-4D97-AF65-F5344CB8AC3E}">
        <p14:creationId xmlns="" xmlns:p14="http://schemas.microsoft.com/office/powerpoint/2010/main" val="21526801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02" name="Text Box 4"/>
          <p:cNvSpPr txBox="1">
            <a:spLocks noChangeArrowheads="1"/>
          </p:cNvSpPr>
          <p:nvPr/>
        </p:nvSpPr>
        <p:spPr bwMode="auto">
          <a:xfrm>
            <a:off x="204216" y="6180497"/>
            <a:ext cx="669802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91440" rIns="0" bIns="0">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fontAlgn="base" hangingPunct="1">
              <a:spcBef>
                <a:spcPct val="0"/>
              </a:spcBef>
              <a:spcAft>
                <a:spcPct val="0"/>
              </a:spcAft>
            </a:pPr>
            <a:r>
              <a:rPr lang="en-US" sz="1200" b="1" dirty="0" smtClean="0">
                <a:solidFill>
                  <a:srgbClr val="002060"/>
                </a:solidFill>
                <a:latin typeface="Calibri" pitchFamily="34" charset="0"/>
              </a:rPr>
              <a:t>SNC= sistema nervioso central</a:t>
            </a:r>
          </a:p>
          <a:p>
            <a:pPr eaLnBrk="1" fontAlgn="base" hangingPunct="1">
              <a:spcBef>
                <a:spcPct val="0"/>
              </a:spcBef>
              <a:spcAft>
                <a:spcPct val="0"/>
              </a:spcAft>
            </a:pPr>
            <a:r>
              <a:rPr lang="en-US" sz="1000" dirty="0" smtClean="0">
                <a:solidFill>
                  <a:srgbClr val="002060"/>
                </a:solidFill>
                <a:latin typeface="Calibri" pitchFamily="34" charset="0"/>
              </a:rPr>
              <a:t>Moreland LW, St Clair EW. </a:t>
            </a:r>
            <a:r>
              <a:rPr lang="en-US" sz="1000" i="1" dirty="0" smtClean="0">
                <a:solidFill>
                  <a:srgbClr val="002060"/>
                </a:solidFill>
                <a:latin typeface="Calibri" pitchFamily="34" charset="0"/>
              </a:rPr>
              <a:t>Rheum Dis Clin North Am</a:t>
            </a:r>
            <a:r>
              <a:rPr lang="en-US" sz="1000" dirty="0" smtClean="0">
                <a:solidFill>
                  <a:srgbClr val="002060"/>
                </a:solidFill>
                <a:latin typeface="Calibri" pitchFamily="34" charset="0"/>
              </a:rPr>
              <a:t> 1999; 25(1):153-91; Yaksh TL, Wallace MS. </a:t>
            </a:r>
            <a:r>
              <a:rPr lang="sv-SE" sz="1000" dirty="0" smtClean="0">
                <a:solidFill>
                  <a:srgbClr val="002060"/>
                </a:solidFill>
                <a:latin typeface="Calibri" pitchFamily="34" charset="0"/>
              </a:rPr>
              <a:t>In</a:t>
            </a:r>
            <a:r>
              <a:rPr lang="sv-SE" sz="1000" i="1" dirty="0" smtClean="0">
                <a:solidFill>
                  <a:srgbClr val="002060"/>
                </a:solidFill>
                <a:latin typeface="Calibri" pitchFamily="34" charset="0"/>
              </a:rPr>
              <a:t>: </a:t>
            </a:r>
            <a:r>
              <a:rPr lang="sv-SE" sz="1000" dirty="0" smtClean="0">
                <a:solidFill>
                  <a:srgbClr val="002060"/>
                </a:solidFill>
                <a:latin typeface="Calibri" pitchFamily="34" charset="0"/>
              </a:rPr>
              <a:t>Brunton L </a:t>
            </a:r>
            <a:r>
              <a:rPr lang="sv-SE" sz="1000" i="1" dirty="0" smtClean="0">
                <a:solidFill>
                  <a:srgbClr val="002060"/>
                </a:solidFill>
                <a:latin typeface="Calibri" pitchFamily="34" charset="0"/>
              </a:rPr>
              <a:t>et al </a:t>
            </a:r>
            <a:r>
              <a:rPr lang="sv-SE" sz="1000" dirty="0" smtClean="0">
                <a:solidFill>
                  <a:srgbClr val="002060"/>
                </a:solidFill>
                <a:latin typeface="Calibri" pitchFamily="34" charset="0"/>
              </a:rPr>
              <a:t>(eds). </a:t>
            </a:r>
            <a:br>
              <a:rPr lang="sv-SE" sz="1000" dirty="0" smtClean="0">
                <a:solidFill>
                  <a:srgbClr val="002060"/>
                </a:solidFill>
                <a:latin typeface="Calibri" pitchFamily="34" charset="0"/>
              </a:rPr>
            </a:br>
            <a:r>
              <a:rPr lang="en-US" sz="1000" i="1" dirty="0" smtClean="0">
                <a:solidFill>
                  <a:srgbClr val="002060"/>
                </a:solidFill>
                <a:latin typeface="Calibri" pitchFamily="34" charset="0"/>
              </a:rPr>
              <a:t>Goodman and Gilman’s The Pharmacological Basis of Therapeutics</a:t>
            </a:r>
            <a:r>
              <a:rPr lang="en-US" sz="1000" dirty="0" smtClean="0">
                <a:solidFill>
                  <a:srgbClr val="002060"/>
                </a:solidFill>
                <a:latin typeface="Calibri" pitchFamily="34" charset="0"/>
              </a:rPr>
              <a:t>. 12th ed. (online version). McGraw-Hill; New York, NY: 2010.</a:t>
            </a:r>
          </a:p>
        </p:txBody>
      </p:sp>
      <p:sp>
        <p:nvSpPr>
          <p:cNvPr id="7" name="Rectangle 2"/>
          <p:cNvSpPr>
            <a:spLocks noGrp="1" noChangeArrowheads="1"/>
          </p:cNvSpPr>
          <p:nvPr>
            <p:ph type="title"/>
          </p:nvPr>
        </p:nvSpPr>
        <p:spPr>
          <a:xfrm>
            <a:off x="457200" y="274638"/>
            <a:ext cx="8229600" cy="1143000"/>
          </a:xfrm>
        </p:spPr>
        <p:txBody>
          <a:bodyPr/>
          <a:lstStyle/>
          <a:p>
            <a:pPr eaLnBrk="1" hangingPunct="1"/>
            <a:r>
              <a:rPr lang="es-MX" altLang="en-US" noProof="0" dirty="0" smtClean="0"/>
              <a:t>Efectos Adversos de los Opioides</a:t>
            </a:r>
            <a:endParaRPr lang="es-MX" noProof="0" dirty="0" smtClean="0"/>
          </a:p>
        </p:txBody>
      </p:sp>
      <p:graphicFrame>
        <p:nvGraphicFramePr>
          <p:cNvPr id="8" name="Content Placeholder 10"/>
          <p:cNvGraphicFramePr>
            <a:graphicFrameLocks noGrp="1"/>
          </p:cNvGraphicFramePr>
          <p:nvPr>
            <p:ph sz="quarter" idx="1"/>
          </p:nvPr>
        </p:nvGraphicFramePr>
        <p:xfrm>
          <a:off x="395288" y="1773238"/>
          <a:ext cx="8442325" cy="4032249"/>
        </p:xfrm>
        <a:graphic>
          <a:graphicData uri="http://schemas.openxmlformats.org/drawingml/2006/table">
            <a:tbl>
              <a:tblPr firstRow="1" bandRow="1">
                <a:tableStyleId>{5C22544A-7EE6-4342-B048-85BDC9FD1C3A}</a:tableStyleId>
              </a:tblPr>
              <a:tblGrid>
                <a:gridCol w="2011853"/>
                <a:gridCol w="6430472"/>
              </a:tblGrid>
              <a:tr h="648040">
                <a:tc>
                  <a:txBody>
                    <a:bodyPr/>
                    <a:lstStyle/>
                    <a:p>
                      <a:pPr lvl="0" algn="ctr"/>
                      <a:r>
                        <a:rPr lang="es-MX" sz="2400" noProof="0" dirty="0" smtClean="0">
                          <a:effectLst>
                            <a:outerShdw blurRad="38100" dist="38100" dir="2700000" algn="tl">
                              <a:srgbClr val="000000">
                                <a:alpha val="43137"/>
                              </a:srgbClr>
                            </a:outerShdw>
                          </a:effectLst>
                          <a:latin typeface="+mj-lt"/>
                        </a:rPr>
                        <a:t>  </a:t>
                      </a:r>
                      <a:r>
                        <a:rPr lang="es-MX" sz="2400" noProof="0" dirty="0" smtClean="0">
                          <a:effectLst/>
                          <a:latin typeface="+mj-lt"/>
                        </a:rPr>
                        <a:t>Sistema</a:t>
                      </a:r>
                      <a:endParaRPr lang="es-MX" sz="2400" noProof="0" dirty="0">
                        <a:effectLst/>
                        <a:latin typeface="+mj-lt"/>
                      </a:endParaRPr>
                    </a:p>
                  </a:txBody>
                  <a:tcPr marL="91437" marR="91437" marT="45723" marB="45723" anchor="ctr"/>
                </a:tc>
                <a:tc>
                  <a:txBody>
                    <a:bodyPr/>
                    <a:lstStyle/>
                    <a:p>
                      <a:pPr algn="ctr"/>
                      <a:r>
                        <a:rPr lang="es-MX" sz="2400" noProof="0" dirty="0" smtClean="0">
                          <a:effectLst/>
                          <a:latin typeface="+mj-lt"/>
                        </a:rPr>
                        <a:t>Efectos adversos</a:t>
                      </a:r>
                      <a:endParaRPr lang="es-MX" sz="2400" noProof="0" dirty="0">
                        <a:effectLst/>
                        <a:latin typeface="+mj-lt"/>
                      </a:endParaRPr>
                    </a:p>
                  </a:txBody>
                  <a:tcPr marL="91437" marR="91437" marT="45723" marB="45723" anchor="ctr"/>
                </a:tc>
              </a:tr>
              <a:tr h="648040">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Gastrointestinal</a:t>
                      </a:r>
                    </a:p>
                  </a:txBody>
                  <a:tcPr marL="91437" marR="91437" marT="45723" marB="45723"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Náusea, vómito, constipación</a:t>
                      </a:r>
                    </a:p>
                  </a:txBody>
                  <a:tcPr marL="91437" marR="91437" marT="45723" marB="45723" anchor="ctr" horzOverflow="overflow">
                    <a:solidFill>
                      <a:schemeClr val="accent1">
                        <a:lumMod val="20000"/>
                        <a:lumOff val="80000"/>
                      </a:schemeClr>
                    </a:solidFill>
                  </a:tcPr>
                </a:tc>
              </a:tr>
              <a:tr h="792049">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SNC</a:t>
                      </a:r>
                    </a:p>
                  </a:txBody>
                  <a:tcPr marL="91437" marR="91437" marT="45723" marB="45723" anchor="ctr" horzOverflow="overflow">
                    <a:solidFill>
                      <a:schemeClr val="accent1">
                        <a:lumMod val="60000"/>
                        <a:lumOff val="40000"/>
                      </a:schemeClr>
                    </a:solidFill>
                  </a:tcPr>
                </a:tc>
                <a:tc>
                  <a:txBody>
                    <a:bodyPr/>
                    <a:lstStyle/>
                    <a:p>
                      <a:pPr marL="0" marR="0" lvl="0" indent="0" algn="l" defTabSz="914400" rtl="0" eaLnBrk="1" fontAlgn="base" latinLnBrk="0" hangingPunct="1">
                        <a:lnSpc>
                          <a:spcPct val="120000"/>
                        </a:lnSpc>
                        <a:spcBef>
                          <a:spcPts val="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Daño cognitivo, sedación, vahído, mareo</a:t>
                      </a:r>
                    </a:p>
                  </a:txBody>
                  <a:tcPr marL="91437" marR="91437" marT="45723" marB="45723" anchor="ctr" horzOverflow="overflow">
                    <a:solidFill>
                      <a:schemeClr val="accent1">
                        <a:lumMod val="60000"/>
                        <a:lumOff val="40000"/>
                      </a:schemeClr>
                    </a:solidFill>
                  </a:tcPr>
                </a:tc>
              </a:tr>
              <a:tr h="648040">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Respiratorio</a:t>
                      </a:r>
                    </a:p>
                  </a:txBody>
                  <a:tcPr marL="91437" marR="91437" marT="45723" marB="45723"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Depresión respiratoria</a:t>
                      </a:r>
                    </a:p>
                  </a:txBody>
                  <a:tcPr marL="91437" marR="91437" marT="45723" marB="45723" anchor="ctr" horzOverflow="overflow">
                    <a:solidFill>
                      <a:schemeClr val="accent1">
                        <a:lumMod val="20000"/>
                        <a:lumOff val="80000"/>
                      </a:schemeClr>
                    </a:solidFill>
                  </a:tcPr>
                </a:tc>
              </a:tr>
              <a:tr h="648040">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Cardiovascular</a:t>
                      </a:r>
                    </a:p>
                  </a:txBody>
                  <a:tcPr marL="91437" marR="91437" marT="45723" marB="45723" anchor="ctr" horzOverflow="overflow">
                    <a:solidFill>
                      <a:srgbClr val="5AA9F5"/>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Hipotensión ortostática, desfallecimiento</a:t>
                      </a:r>
                    </a:p>
                  </a:txBody>
                  <a:tcPr marL="91437" marR="91437" marT="45723" marB="45723" anchor="ctr" horzOverflow="overflow">
                    <a:solidFill>
                      <a:srgbClr val="5AA9F5"/>
                    </a:solidFill>
                  </a:tcPr>
                </a:tc>
              </a:tr>
              <a:tr h="648040">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Otro</a:t>
                      </a:r>
                    </a:p>
                  </a:txBody>
                  <a:tcPr marL="91437" marR="91437" marT="45723" marB="45723" anchor="ctr" horzOverflow="overflow">
                    <a:solidFill>
                      <a:schemeClr val="accent1">
                        <a:lumMod val="20000"/>
                        <a:lumOff val="80000"/>
                      </a:schemeClr>
                    </a:solidFill>
                  </a:tcPr>
                </a:tc>
                <a:tc>
                  <a:txBody>
                    <a:bodyPr/>
                    <a:lstStyle/>
                    <a:p>
                      <a:pPr marL="0" marR="0" lvl="0" indent="0" algn="l" defTabSz="914400" rtl="0" eaLnBrk="1" fontAlgn="base" latinLnBrk="0" hangingPunct="1">
                        <a:lnSpc>
                          <a:spcPct val="12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rgbClr val="002060"/>
                          </a:solidFill>
                          <a:effectLst/>
                          <a:latin typeface="+mj-lt"/>
                        </a:rPr>
                        <a:t>Urticaria, miosis, sudoración, retención urinaria</a:t>
                      </a:r>
                    </a:p>
                  </a:txBody>
                  <a:tcPr marL="91437" marR="91437" marT="45723" marB="45723" anchor="ctr" horzOverflow="overflow">
                    <a:solidFill>
                      <a:schemeClr val="accent1">
                        <a:lumMod val="20000"/>
                        <a:lumOff val="80000"/>
                      </a:schemeClr>
                    </a:solidFill>
                  </a:tcPr>
                </a:tc>
              </a:tr>
            </a:tbl>
          </a:graphicData>
        </a:graphic>
      </p:graphicFrame>
    </p:spTree>
    <p:extLst>
      <p:ext uri="{BB962C8B-B14F-4D97-AF65-F5344CB8AC3E}">
        <p14:creationId xmlns="" xmlns:p14="http://schemas.microsoft.com/office/powerpoint/2010/main" val="353000472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noAutofit/>
          </a:bodyPr>
          <a:lstStyle/>
          <a:p>
            <a:r>
              <a:rPr lang="es-MX" sz="3600" noProof="0" dirty="0" smtClean="0"/>
              <a:t>Relajantes Musculares para el Manejo de </a:t>
            </a:r>
            <a:br>
              <a:rPr lang="es-MX" sz="3600" noProof="0" dirty="0" smtClean="0"/>
            </a:br>
            <a:r>
              <a:rPr lang="es-MX" sz="3600" noProof="0" dirty="0" smtClean="0"/>
              <a:t>Lumbalgia</a:t>
            </a:r>
            <a:endParaRPr lang="es-MX" sz="3600" noProof="0" dirty="0"/>
          </a:p>
        </p:txBody>
      </p:sp>
      <p:sp>
        <p:nvSpPr>
          <p:cNvPr id="3" name="Content Placeholder 2"/>
          <p:cNvSpPr>
            <a:spLocks noGrp="1"/>
          </p:cNvSpPr>
          <p:nvPr>
            <p:ph idx="1"/>
          </p:nvPr>
        </p:nvSpPr>
        <p:spPr/>
        <p:txBody>
          <a:bodyPr>
            <a:normAutofit/>
          </a:bodyPr>
          <a:lstStyle/>
          <a:p>
            <a:pPr marL="285750" indent="-285750">
              <a:lnSpc>
                <a:spcPct val="90000"/>
              </a:lnSpc>
              <a:spcBef>
                <a:spcPts val="300"/>
              </a:spcBef>
              <a:spcAft>
                <a:spcPts val="600"/>
              </a:spcAft>
            </a:pPr>
            <a:r>
              <a:rPr lang="es-MX" sz="2400" noProof="0" dirty="0" smtClean="0"/>
              <a:t>Grupo diverso de drogas</a:t>
            </a:r>
          </a:p>
          <a:p>
            <a:pPr marL="285750" indent="-285750">
              <a:lnSpc>
                <a:spcPct val="90000"/>
              </a:lnSpc>
              <a:spcBef>
                <a:spcPts val="300"/>
              </a:spcBef>
              <a:spcAft>
                <a:spcPts val="600"/>
              </a:spcAft>
            </a:pPr>
            <a:r>
              <a:rPr lang="es-MX" sz="2400" noProof="0" dirty="0" smtClean="0"/>
              <a:t>Mecanismos de acción no aclarados</a:t>
            </a:r>
          </a:p>
          <a:p>
            <a:pPr marL="285750" indent="-285750">
              <a:lnSpc>
                <a:spcPct val="90000"/>
              </a:lnSpc>
              <a:spcBef>
                <a:spcPts val="300"/>
              </a:spcBef>
              <a:spcAft>
                <a:spcPts val="600"/>
              </a:spcAft>
            </a:pPr>
            <a:r>
              <a:rPr lang="es-MX" sz="2400" noProof="0" dirty="0" smtClean="0"/>
              <a:t>Su uso es controversial, principalmente debido a los efectos secundarios y potencial de abuso y dependencia</a:t>
            </a:r>
          </a:p>
          <a:p>
            <a:pPr marL="285750" indent="-285750">
              <a:lnSpc>
                <a:spcPct val="90000"/>
              </a:lnSpc>
              <a:spcBef>
                <a:spcPts val="300"/>
              </a:spcBef>
              <a:spcAft>
                <a:spcPts val="600"/>
              </a:spcAft>
            </a:pPr>
            <a:r>
              <a:rPr lang="es-MX" sz="2400" noProof="0" dirty="0" smtClean="0"/>
              <a:t>Las Guías no recomiendan universalmente el uso de Relajantes Musculares para el manejo de lumbalgia</a:t>
            </a:r>
          </a:p>
          <a:p>
            <a:pPr marL="285750" indent="-285750">
              <a:lnSpc>
                <a:spcPct val="90000"/>
              </a:lnSpc>
              <a:spcBef>
                <a:spcPts val="300"/>
              </a:spcBef>
              <a:spcAft>
                <a:spcPts val="600"/>
              </a:spcAft>
            </a:pPr>
            <a:r>
              <a:rPr lang="es-MX" sz="2400" noProof="0" dirty="0" smtClean="0"/>
              <a:t>Brindan alivio a corto-plazo al lumbalgia</a:t>
            </a:r>
          </a:p>
          <a:p>
            <a:pPr marL="685800" lvl="1">
              <a:lnSpc>
                <a:spcPct val="90000"/>
              </a:lnSpc>
              <a:spcBef>
                <a:spcPts val="300"/>
              </a:spcBef>
              <a:spcAft>
                <a:spcPts val="600"/>
              </a:spcAft>
            </a:pPr>
            <a:r>
              <a:rPr lang="es-MX" sz="2400" dirty="0" smtClean="0"/>
              <a:t>No hay diferencias en </a:t>
            </a:r>
            <a:r>
              <a:rPr lang="es-MX" sz="2400" noProof="0" dirty="0" smtClean="0"/>
              <a:t>Eficacia y Seguridad</a:t>
            </a:r>
          </a:p>
          <a:p>
            <a:pPr marL="685800" lvl="1">
              <a:lnSpc>
                <a:spcPct val="90000"/>
              </a:lnSpc>
              <a:spcBef>
                <a:spcPts val="300"/>
              </a:spcBef>
              <a:spcAft>
                <a:spcPts val="600"/>
              </a:spcAft>
            </a:pPr>
            <a:r>
              <a:rPr lang="es-MX" sz="2400" noProof="0" dirty="0" smtClean="0"/>
              <a:t>Muy pocos estudios a corto-plazo</a:t>
            </a:r>
          </a:p>
          <a:p>
            <a:pPr marL="285750" lvl="1">
              <a:lnSpc>
                <a:spcPct val="90000"/>
              </a:lnSpc>
              <a:spcBef>
                <a:spcPts val="300"/>
              </a:spcBef>
              <a:spcAft>
                <a:spcPts val="600"/>
              </a:spcAft>
              <a:buFont typeface="Arial" pitchFamily="34" charset="0"/>
              <a:buChar char="•"/>
            </a:pPr>
            <a:r>
              <a:rPr lang="es-MX" sz="2400" noProof="0" dirty="0" smtClean="0"/>
              <a:t>No hay evidencia que soporte el uso a largo plazo o que recomiende uno sobre otro</a:t>
            </a:r>
            <a:endParaRPr lang="es-MX" sz="2400" noProof="0" dirty="0"/>
          </a:p>
        </p:txBody>
      </p:sp>
      <p:sp>
        <p:nvSpPr>
          <p:cNvPr id="7" name="Slide Number Placeholder 10"/>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FB9C41E2-1994-4A10-9AB8-876ACADFFC75}" type="slidenum">
              <a:rPr lang="en-CA" smtClean="0">
                <a:solidFill>
                  <a:srgbClr val="000000"/>
                </a:solidFill>
              </a:rPr>
              <a:pPr eaLnBrk="1" hangingPunct="1"/>
              <a:t>44</a:t>
            </a:fld>
            <a:endParaRPr lang="en-CA" dirty="0" smtClean="0">
              <a:solidFill>
                <a:srgbClr val="000000"/>
              </a:solidFill>
            </a:endParaRPr>
          </a:p>
        </p:txBody>
      </p:sp>
      <p:sp>
        <p:nvSpPr>
          <p:cNvPr id="167941" name="Rectangle 4"/>
          <p:cNvSpPr>
            <a:spLocks noChangeArrowheads="1"/>
          </p:cNvSpPr>
          <p:nvPr/>
        </p:nvSpPr>
        <p:spPr bwMode="auto">
          <a:xfrm>
            <a:off x="250825" y="6572091"/>
            <a:ext cx="8642350"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p>
            <a:pPr marL="0" lvl="4"/>
            <a:r>
              <a:rPr lang="en-US" sz="1100" dirty="0" smtClean="0">
                <a:solidFill>
                  <a:srgbClr val="002060"/>
                </a:solidFill>
              </a:rPr>
              <a:t>Chou R </a:t>
            </a:r>
            <a:r>
              <a:rPr lang="en-US" sz="1100" i="1" dirty="0" smtClean="0">
                <a:solidFill>
                  <a:srgbClr val="002060"/>
                </a:solidFill>
              </a:rPr>
              <a:t>et al. J Pain Symptom Manage </a:t>
            </a:r>
            <a:r>
              <a:rPr lang="en-US" sz="1100" dirty="0" smtClean="0">
                <a:solidFill>
                  <a:srgbClr val="002060"/>
                </a:solidFill>
              </a:rPr>
              <a:t>2004; 28(2):140-75; van Tulder MW </a:t>
            </a:r>
            <a:r>
              <a:rPr lang="en-US" sz="1100" i="1" dirty="0" smtClean="0">
                <a:solidFill>
                  <a:srgbClr val="002060"/>
                </a:solidFill>
              </a:rPr>
              <a:t>et al. </a:t>
            </a:r>
            <a:r>
              <a:rPr lang="it-IT" sz="1100" i="1" dirty="0" smtClean="0">
                <a:solidFill>
                  <a:srgbClr val="002060"/>
                </a:solidFill>
              </a:rPr>
              <a:t>Spine </a:t>
            </a:r>
            <a:r>
              <a:rPr lang="it-IT" sz="1100" i="1" dirty="0">
                <a:solidFill>
                  <a:srgbClr val="002060"/>
                </a:solidFill>
              </a:rPr>
              <a:t>(Phila </a:t>
            </a:r>
            <a:r>
              <a:rPr lang="it-IT" sz="1100" i="1" dirty="0" smtClean="0">
                <a:solidFill>
                  <a:srgbClr val="002060"/>
                </a:solidFill>
              </a:rPr>
              <a:t>PA 1976) </a:t>
            </a:r>
            <a:r>
              <a:rPr lang="it-IT" sz="1100" dirty="0" smtClean="0">
                <a:solidFill>
                  <a:srgbClr val="002060"/>
                </a:solidFill>
              </a:rPr>
              <a:t>2003; 28(17</a:t>
            </a:r>
            <a:r>
              <a:rPr lang="it-IT" sz="1100" dirty="0">
                <a:solidFill>
                  <a:srgbClr val="002060"/>
                </a:solidFill>
              </a:rPr>
              <a:t>):1978-92.</a:t>
            </a:r>
            <a:endParaRPr lang="en-US" sz="1100" dirty="0">
              <a:solidFill>
                <a:srgbClr val="002060"/>
              </a:solidFill>
            </a:endParaRPr>
          </a:p>
        </p:txBody>
      </p:sp>
    </p:spTree>
    <p:extLst>
      <p:ext uri="{BB962C8B-B14F-4D97-AF65-F5344CB8AC3E}">
        <p14:creationId xmlns="" xmlns:p14="http://schemas.microsoft.com/office/powerpoint/2010/main" val="30074194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1364343"/>
            <a:ext cx="9144000" cy="5506798"/>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8132" name="Rectangle 28"/>
          <p:cNvSpPr>
            <a:spLocks noGrp="1" noChangeArrowheads="1"/>
          </p:cNvSpPr>
          <p:nvPr>
            <p:ph type="title"/>
          </p:nvPr>
        </p:nvSpPr>
        <p:spPr>
          <a:xfrm>
            <a:off x="457200" y="294862"/>
            <a:ext cx="8229600" cy="1143000"/>
          </a:xfrm>
        </p:spPr>
        <p:txBody>
          <a:bodyPr vert="horz" lIns="91440" tIns="45720" rIns="91440" bIns="45720" rtlCol="0" anchor="ctr">
            <a:normAutofit/>
          </a:bodyPr>
          <a:lstStyle/>
          <a:p>
            <a:pPr>
              <a:lnSpc>
                <a:spcPct val="85000"/>
              </a:lnSpc>
            </a:pPr>
            <a:r>
              <a:rPr lang="es-MX" sz="3600" noProof="0" dirty="0" smtClean="0"/>
              <a:t>Tratamiento Farmacológico de Dolor </a:t>
            </a:r>
            <a:r>
              <a:rPr lang="es-MX" sz="3600" dirty="0" smtClean="0"/>
              <a:t>N</a:t>
            </a:r>
            <a:r>
              <a:rPr lang="es-MX" sz="3600" noProof="0" dirty="0" smtClean="0"/>
              <a:t>europático Basado en el Mecanismo</a:t>
            </a:r>
            <a:endParaRPr lang="es-MX" sz="3600" noProof="0" dirty="0"/>
          </a:p>
        </p:txBody>
      </p:sp>
      <p:sp>
        <p:nvSpPr>
          <p:cNvPr id="56"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smtClean="0">
                <a:solidFill>
                  <a:prstClr val="white"/>
                </a:solidFill>
              </a:rPr>
              <a:t/>
            </a:r>
            <a:br>
              <a:rPr lang="en-CA" dirty="0" smtClean="0">
                <a:solidFill>
                  <a:prstClr val="white"/>
                </a:solidFill>
              </a:rPr>
            </a:br>
            <a:fld id="{903B8EED-60FF-4798-B00A-5F8F0039E366}" type="slidenum">
              <a:rPr lang="en-CA" smtClean="0">
                <a:solidFill>
                  <a:prstClr val="white"/>
                </a:solidFill>
              </a:rPr>
              <a:pPr>
                <a:defRPr/>
              </a:pPr>
              <a:t>45</a:t>
            </a:fld>
            <a:endParaRPr lang="en-CA" dirty="0">
              <a:solidFill>
                <a:prstClr val="white"/>
              </a:solidFill>
            </a:endParaRPr>
          </a:p>
        </p:txBody>
      </p:sp>
      <p:sp>
        <p:nvSpPr>
          <p:cNvPr id="181" name="Rectangle 68"/>
          <p:cNvSpPr/>
          <p:nvPr/>
        </p:nvSpPr>
        <p:spPr>
          <a:xfrm>
            <a:off x="0" y="1386000"/>
            <a:ext cx="9144000" cy="5472000"/>
          </a:xfrm>
          <a:prstGeom prst="rect">
            <a:avLst/>
          </a:prstGeom>
          <a:gradFill>
            <a:gsLst>
              <a:gs pos="0">
                <a:srgbClr val="171C7A"/>
              </a:gs>
              <a:gs pos="100000">
                <a:srgbClr val="171C7A"/>
              </a:gs>
            </a:gsLst>
            <a:lin ang="540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ndParaRPr>
          </a:p>
        </p:txBody>
      </p:sp>
      <p:pic>
        <p:nvPicPr>
          <p:cNvPr id="182" name="Picture 50" descr="head and shoulders"/>
          <p:cNvPicPr>
            <a:picLocks noChangeAspect="1" noChangeArrowheads="1"/>
          </p:cNvPicPr>
          <p:nvPr/>
        </p:nvPicPr>
        <p:blipFill>
          <a:blip r:embed="rId3" cstate="print"/>
          <a:srcRect l="3940" t="5711" r="8307" b="9053"/>
          <a:stretch>
            <a:fillRect/>
          </a:stretch>
        </p:blipFill>
        <p:spPr bwMode="auto">
          <a:xfrm>
            <a:off x="5330103" y="1710928"/>
            <a:ext cx="3481387" cy="2870200"/>
          </a:xfrm>
          <a:prstGeom prst="rect">
            <a:avLst/>
          </a:prstGeom>
          <a:noFill/>
          <a:ln w="9525">
            <a:noFill/>
            <a:miter lim="800000"/>
            <a:headEnd/>
            <a:tailEnd/>
          </a:ln>
        </p:spPr>
      </p:pic>
      <p:pic>
        <p:nvPicPr>
          <p:cNvPr id="183" name="Picture 98" descr="Revision_07"/>
          <p:cNvPicPr>
            <a:picLocks noChangeAspect="1" noChangeArrowheads="1"/>
          </p:cNvPicPr>
          <p:nvPr/>
        </p:nvPicPr>
        <p:blipFill>
          <a:blip r:embed="rId4" cstate="print"/>
          <a:srcRect l="882" t="25748" r="882" b="7559"/>
          <a:stretch>
            <a:fillRect/>
          </a:stretch>
        </p:blipFill>
        <p:spPr bwMode="auto">
          <a:xfrm>
            <a:off x="1397000" y="5026025"/>
            <a:ext cx="6791325" cy="1012825"/>
          </a:xfrm>
          <a:prstGeom prst="rect">
            <a:avLst/>
          </a:prstGeom>
          <a:noFill/>
          <a:ln w="9525">
            <a:noFill/>
            <a:miter lim="800000"/>
            <a:headEnd/>
            <a:tailEnd/>
          </a:ln>
        </p:spPr>
      </p:pic>
      <p:sp>
        <p:nvSpPr>
          <p:cNvPr id="184" name="Text Box 33"/>
          <p:cNvSpPr txBox="1">
            <a:spLocks noChangeArrowheads="1"/>
          </p:cNvSpPr>
          <p:nvPr/>
        </p:nvSpPr>
        <p:spPr bwMode="auto">
          <a:xfrm>
            <a:off x="1115616" y="4437112"/>
            <a:ext cx="2402324" cy="307777"/>
          </a:xfrm>
          <a:prstGeom prst="rect">
            <a:avLst/>
          </a:prstGeom>
          <a:noFill/>
          <a:ln w="9525">
            <a:noFill/>
            <a:miter lim="800000"/>
            <a:headEnd/>
            <a:tailEnd/>
          </a:ln>
        </p:spPr>
        <p:txBody>
          <a:bodyPr wrap="none">
            <a:spAutoFit/>
          </a:bodyPr>
          <a:lstStyle/>
          <a:p>
            <a:r>
              <a:rPr lang="es-MX" sz="1400" b="1" dirty="0" smtClean="0">
                <a:solidFill>
                  <a:prstClr val="white"/>
                </a:solidFill>
              </a:rPr>
              <a:t>enfermedad/lesión del nervio</a:t>
            </a:r>
            <a:endParaRPr lang="es-MX" sz="1400" b="1" dirty="0">
              <a:solidFill>
                <a:prstClr val="white"/>
              </a:solidFill>
            </a:endParaRPr>
          </a:p>
        </p:txBody>
      </p:sp>
      <p:sp>
        <p:nvSpPr>
          <p:cNvPr id="185" name="Text Box 81"/>
          <p:cNvSpPr txBox="1">
            <a:spLocks noChangeArrowheads="1"/>
          </p:cNvSpPr>
          <p:nvPr/>
        </p:nvSpPr>
        <p:spPr bwMode="auto">
          <a:xfrm>
            <a:off x="6525637" y="5780088"/>
            <a:ext cx="1329210" cy="307777"/>
          </a:xfrm>
          <a:prstGeom prst="rect">
            <a:avLst/>
          </a:prstGeom>
          <a:noFill/>
          <a:ln w="9525">
            <a:noFill/>
            <a:miter lim="800000"/>
            <a:headEnd/>
            <a:tailEnd/>
          </a:ln>
        </p:spPr>
        <p:txBody>
          <a:bodyPr wrap="none">
            <a:spAutoFit/>
          </a:bodyPr>
          <a:lstStyle/>
          <a:p>
            <a:r>
              <a:rPr lang="es-MX" sz="1400" b="1" dirty="0" smtClean="0">
                <a:solidFill>
                  <a:prstClr val="white"/>
                </a:solidFill>
              </a:rPr>
              <a:t>Médula espinal</a:t>
            </a:r>
            <a:endParaRPr lang="es-MX" sz="1400" b="1" dirty="0">
              <a:solidFill>
                <a:prstClr val="white"/>
              </a:solidFill>
            </a:endParaRPr>
          </a:p>
        </p:txBody>
      </p:sp>
      <p:sp>
        <p:nvSpPr>
          <p:cNvPr id="186" name="Text Box 89"/>
          <p:cNvSpPr txBox="1">
            <a:spLocks noChangeArrowheads="1"/>
          </p:cNvSpPr>
          <p:nvPr/>
        </p:nvSpPr>
        <p:spPr bwMode="auto">
          <a:xfrm>
            <a:off x="2849563" y="5702300"/>
            <a:ext cx="2401887" cy="304800"/>
          </a:xfrm>
          <a:prstGeom prst="rect">
            <a:avLst/>
          </a:prstGeom>
          <a:noFill/>
          <a:ln w="9525">
            <a:noFill/>
            <a:miter lim="800000"/>
            <a:headEnd/>
            <a:tailEnd/>
          </a:ln>
        </p:spPr>
        <p:txBody>
          <a:bodyPr>
            <a:spAutoFit/>
          </a:bodyPr>
          <a:lstStyle/>
          <a:p>
            <a:pPr algn="ctr"/>
            <a:r>
              <a:rPr lang="es-MX" sz="1400" b="1" dirty="0" smtClean="0">
                <a:solidFill>
                  <a:prstClr val="white"/>
                </a:solidFill>
              </a:rPr>
              <a:t>Fibra aferente nociceptiva</a:t>
            </a:r>
            <a:endParaRPr lang="es-MX" sz="1400" b="1" dirty="0">
              <a:solidFill>
                <a:prstClr val="white"/>
              </a:solidFill>
            </a:endParaRPr>
          </a:p>
        </p:txBody>
      </p:sp>
      <p:pic>
        <p:nvPicPr>
          <p:cNvPr id="187" name="Picture 100" descr="pain"/>
          <p:cNvPicPr>
            <a:picLocks noChangeAspect="1" noChangeArrowheads="1"/>
          </p:cNvPicPr>
          <p:nvPr/>
        </p:nvPicPr>
        <p:blipFill>
          <a:blip r:embed="rId5" cstate="print"/>
          <a:srcRect/>
          <a:stretch>
            <a:fillRect/>
          </a:stretch>
        </p:blipFill>
        <p:spPr bwMode="auto">
          <a:xfrm>
            <a:off x="1609725" y="5313363"/>
            <a:ext cx="119063" cy="114300"/>
          </a:xfrm>
          <a:prstGeom prst="rect">
            <a:avLst/>
          </a:prstGeom>
          <a:noFill/>
          <a:ln w="9525">
            <a:noFill/>
            <a:miter lim="800000"/>
            <a:headEnd/>
            <a:tailEnd/>
          </a:ln>
        </p:spPr>
      </p:pic>
      <p:pic>
        <p:nvPicPr>
          <p:cNvPr id="188" name="Picture 102" descr="pain"/>
          <p:cNvPicPr>
            <a:picLocks noChangeAspect="1" noChangeArrowheads="1"/>
          </p:cNvPicPr>
          <p:nvPr/>
        </p:nvPicPr>
        <p:blipFill>
          <a:blip r:embed="rId5" cstate="print"/>
          <a:srcRect/>
          <a:stretch>
            <a:fillRect/>
          </a:stretch>
        </p:blipFill>
        <p:spPr bwMode="auto">
          <a:xfrm>
            <a:off x="2136775" y="5334000"/>
            <a:ext cx="119063" cy="114300"/>
          </a:xfrm>
          <a:prstGeom prst="rect">
            <a:avLst/>
          </a:prstGeom>
          <a:noFill/>
          <a:ln w="9525">
            <a:noFill/>
            <a:miter lim="800000"/>
            <a:headEnd/>
            <a:tailEnd/>
          </a:ln>
        </p:spPr>
      </p:pic>
      <p:pic>
        <p:nvPicPr>
          <p:cNvPr id="189" name="Picture 103" descr="pain"/>
          <p:cNvPicPr>
            <a:picLocks noChangeAspect="1" noChangeArrowheads="1"/>
          </p:cNvPicPr>
          <p:nvPr/>
        </p:nvPicPr>
        <p:blipFill>
          <a:blip r:embed="rId5" cstate="print"/>
          <a:srcRect/>
          <a:stretch>
            <a:fillRect/>
          </a:stretch>
        </p:blipFill>
        <p:spPr bwMode="auto">
          <a:xfrm>
            <a:off x="1681163" y="5881688"/>
            <a:ext cx="119062" cy="114300"/>
          </a:xfrm>
          <a:prstGeom prst="rect">
            <a:avLst/>
          </a:prstGeom>
          <a:noFill/>
          <a:ln w="9525">
            <a:noFill/>
            <a:miter lim="800000"/>
            <a:headEnd/>
            <a:tailEnd/>
          </a:ln>
        </p:spPr>
      </p:pic>
      <p:pic>
        <p:nvPicPr>
          <p:cNvPr id="190" name="Picture 104" descr="pain"/>
          <p:cNvPicPr>
            <a:picLocks noChangeAspect="1" noChangeArrowheads="1"/>
          </p:cNvPicPr>
          <p:nvPr/>
        </p:nvPicPr>
        <p:blipFill>
          <a:blip r:embed="rId5" cstate="print"/>
          <a:srcRect/>
          <a:stretch>
            <a:fillRect/>
          </a:stretch>
        </p:blipFill>
        <p:spPr bwMode="auto">
          <a:xfrm>
            <a:off x="1419225" y="5126038"/>
            <a:ext cx="119063" cy="114300"/>
          </a:xfrm>
          <a:prstGeom prst="rect">
            <a:avLst/>
          </a:prstGeom>
          <a:noFill/>
          <a:ln w="9525">
            <a:noFill/>
            <a:miter lim="800000"/>
            <a:headEnd/>
            <a:tailEnd/>
          </a:ln>
        </p:spPr>
      </p:pic>
      <p:pic>
        <p:nvPicPr>
          <p:cNvPr id="191" name="Picture 105" descr="pain"/>
          <p:cNvPicPr>
            <a:picLocks noChangeAspect="1" noChangeArrowheads="1"/>
          </p:cNvPicPr>
          <p:nvPr/>
        </p:nvPicPr>
        <p:blipFill>
          <a:blip r:embed="rId5" cstate="print"/>
          <a:srcRect/>
          <a:stretch>
            <a:fillRect/>
          </a:stretch>
        </p:blipFill>
        <p:spPr bwMode="auto">
          <a:xfrm>
            <a:off x="2038350" y="5407025"/>
            <a:ext cx="119063" cy="114300"/>
          </a:xfrm>
          <a:prstGeom prst="rect">
            <a:avLst/>
          </a:prstGeom>
          <a:noFill/>
          <a:ln w="9525">
            <a:noFill/>
            <a:miter lim="800000"/>
            <a:headEnd/>
            <a:tailEnd/>
          </a:ln>
        </p:spPr>
      </p:pic>
      <p:pic>
        <p:nvPicPr>
          <p:cNvPr id="192" name="Picture 106" descr="pain"/>
          <p:cNvPicPr>
            <a:picLocks noChangeAspect="1" noChangeArrowheads="1"/>
          </p:cNvPicPr>
          <p:nvPr/>
        </p:nvPicPr>
        <p:blipFill>
          <a:blip r:embed="rId5" cstate="print"/>
          <a:srcRect/>
          <a:stretch>
            <a:fillRect/>
          </a:stretch>
        </p:blipFill>
        <p:spPr bwMode="auto">
          <a:xfrm>
            <a:off x="1528763" y="5627688"/>
            <a:ext cx="119062" cy="114300"/>
          </a:xfrm>
          <a:prstGeom prst="rect">
            <a:avLst/>
          </a:prstGeom>
          <a:noFill/>
          <a:ln w="9525">
            <a:noFill/>
            <a:miter lim="800000"/>
            <a:headEnd/>
            <a:tailEnd/>
          </a:ln>
        </p:spPr>
      </p:pic>
      <p:pic>
        <p:nvPicPr>
          <p:cNvPr id="193" name="Picture 107" descr="pain"/>
          <p:cNvPicPr>
            <a:picLocks noChangeAspect="1" noChangeArrowheads="1"/>
          </p:cNvPicPr>
          <p:nvPr/>
        </p:nvPicPr>
        <p:blipFill>
          <a:blip r:embed="rId5" cstate="print"/>
          <a:srcRect/>
          <a:stretch>
            <a:fillRect/>
          </a:stretch>
        </p:blipFill>
        <p:spPr bwMode="auto">
          <a:xfrm>
            <a:off x="1597025" y="5483225"/>
            <a:ext cx="119063" cy="114300"/>
          </a:xfrm>
          <a:prstGeom prst="rect">
            <a:avLst/>
          </a:prstGeom>
          <a:noFill/>
          <a:ln w="9525">
            <a:noFill/>
            <a:miter lim="800000"/>
            <a:headEnd/>
            <a:tailEnd/>
          </a:ln>
        </p:spPr>
      </p:pic>
      <p:pic>
        <p:nvPicPr>
          <p:cNvPr id="194" name="Picture 108" descr="pain"/>
          <p:cNvPicPr>
            <a:picLocks noChangeAspect="1" noChangeArrowheads="1"/>
          </p:cNvPicPr>
          <p:nvPr/>
        </p:nvPicPr>
        <p:blipFill>
          <a:blip r:embed="rId5" cstate="print"/>
          <a:srcRect/>
          <a:stretch>
            <a:fillRect/>
          </a:stretch>
        </p:blipFill>
        <p:spPr bwMode="auto">
          <a:xfrm>
            <a:off x="2193925" y="5403850"/>
            <a:ext cx="119063" cy="114300"/>
          </a:xfrm>
          <a:prstGeom prst="rect">
            <a:avLst/>
          </a:prstGeom>
          <a:noFill/>
          <a:ln w="9525">
            <a:noFill/>
            <a:miter lim="800000"/>
            <a:headEnd/>
            <a:tailEnd/>
          </a:ln>
        </p:spPr>
      </p:pic>
      <p:pic>
        <p:nvPicPr>
          <p:cNvPr id="195" name="Picture 109" descr="pain"/>
          <p:cNvPicPr>
            <a:picLocks noChangeAspect="1" noChangeArrowheads="1"/>
          </p:cNvPicPr>
          <p:nvPr/>
        </p:nvPicPr>
        <p:blipFill>
          <a:blip r:embed="rId5" cstate="print"/>
          <a:srcRect/>
          <a:stretch>
            <a:fillRect/>
          </a:stretch>
        </p:blipFill>
        <p:spPr bwMode="auto">
          <a:xfrm>
            <a:off x="1860550" y="5392738"/>
            <a:ext cx="119063" cy="114300"/>
          </a:xfrm>
          <a:prstGeom prst="rect">
            <a:avLst/>
          </a:prstGeom>
          <a:noFill/>
          <a:ln w="9525">
            <a:noFill/>
            <a:miter lim="800000"/>
            <a:headEnd/>
            <a:tailEnd/>
          </a:ln>
        </p:spPr>
      </p:pic>
      <p:pic>
        <p:nvPicPr>
          <p:cNvPr id="196" name="Picture 111" descr="pain"/>
          <p:cNvPicPr>
            <a:picLocks noChangeAspect="1" noChangeArrowheads="1"/>
          </p:cNvPicPr>
          <p:nvPr/>
        </p:nvPicPr>
        <p:blipFill>
          <a:blip r:embed="rId5" cstate="print"/>
          <a:srcRect/>
          <a:stretch>
            <a:fillRect/>
          </a:stretch>
        </p:blipFill>
        <p:spPr bwMode="auto">
          <a:xfrm>
            <a:off x="1636713" y="5665788"/>
            <a:ext cx="119062" cy="114300"/>
          </a:xfrm>
          <a:prstGeom prst="rect">
            <a:avLst/>
          </a:prstGeom>
          <a:noFill/>
          <a:ln w="9525">
            <a:noFill/>
            <a:miter lim="800000"/>
            <a:headEnd/>
            <a:tailEnd/>
          </a:ln>
        </p:spPr>
      </p:pic>
      <p:sp>
        <p:nvSpPr>
          <p:cNvPr id="197" name="Oval 115"/>
          <p:cNvSpPr>
            <a:spLocks noChangeArrowheads="1"/>
          </p:cNvSpPr>
          <p:nvPr/>
        </p:nvSpPr>
        <p:spPr bwMode="auto">
          <a:xfrm>
            <a:off x="6205538" y="53086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198" name="Freeform 116"/>
          <p:cNvSpPr>
            <a:spLocks/>
          </p:cNvSpPr>
          <p:nvPr/>
        </p:nvSpPr>
        <p:spPr bwMode="auto">
          <a:xfrm>
            <a:off x="6265863" y="5287963"/>
            <a:ext cx="457200" cy="58737"/>
          </a:xfrm>
          <a:custGeom>
            <a:avLst/>
            <a:gdLst>
              <a:gd name="T0" fmla="*/ 0 w 288"/>
              <a:gd name="T1" fmla="*/ 37 h 37"/>
              <a:gd name="T2" fmla="*/ 49 w 288"/>
              <a:gd name="T3" fmla="*/ 16 h 37"/>
              <a:gd name="T4" fmla="*/ 117 w 288"/>
              <a:gd name="T5" fmla="*/ 2 h 37"/>
              <a:gd name="T6" fmla="*/ 199 w 288"/>
              <a:gd name="T7" fmla="*/ 5 h 37"/>
              <a:gd name="T8" fmla="*/ 288 w 288"/>
              <a:gd name="T9" fmla="*/ 29 h 37"/>
              <a:gd name="T10" fmla="*/ 0 60000 65536"/>
              <a:gd name="T11" fmla="*/ 0 60000 65536"/>
              <a:gd name="T12" fmla="*/ 0 60000 65536"/>
              <a:gd name="T13" fmla="*/ 0 60000 65536"/>
              <a:gd name="T14" fmla="*/ 0 60000 65536"/>
              <a:gd name="T15" fmla="*/ 0 w 288"/>
              <a:gd name="T16" fmla="*/ 0 h 37"/>
              <a:gd name="T17" fmla="*/ 288 w 288"/>
              <a:gd name="T18" fmla="*/ 37 h 37"/>
            </a:gdLst>
            <a:ahLst/>
            <a:cxnLst>
              <a:cxn ang="T10">
                <a:pos x="T0" y="T1"/>
              </a:cxn>
              <a:cxn ang="T11">
                <a:pos x="T2" y="T3"/>
              </a:cxn>
              <a:cxn ang="T12">
                <a:pos x="T4" y="T5"/>
              </a:cxn>
              <a:cxn ang="T13">
                <a:pos x="T6" y="T7"/>
              </a:cxn>
              <a:cxn ang="T14">
                <a:pos x="T8" y="T9"/>
              </a:cxn>
            </a:cxnLst>
            <a:rect l="T15" t="T16" r="T17" b="T18"/>
            <a:pathLst>
              <a:path w="288" h="37">
                <a:moveTo>
                  <a:pt x="0" y="37"/>
                </a:moveTo>
                <a:cubicBezTo>
                  <a:pt x="15" y="29"/>
                  <a:pt x="30" y="22"/>
                  <a:pt x="49" y="16"/>
                </a:cubicBezTo>
                <a:cubicBezTo>
                  <a:pt x="68" y="10"/>
                  <a:pt x="92" y="4"/>
                  <a:pt x="117" y="2"/>
                </a:cubicBezTo>
                <a:cubicBezTo>
                  <a:pt x="142" y="0"/>
                  <a:pt x="171" y="1"/>
                  <a:pt x="199" y="5"/>
                </a:cubicBezTo>
                <a:cubicBezTo>
                  <a:pt x="227" y="9"/>
                  <a:pt x="273" y="25"/>
                  <a:pt x="288" y="29"/>
                </a:cubicBezTo>
              </a:path>
            </a:pathLst>
          </a:custGeom>
          <a:noFill/>
          <a:ln w="19050" cmpd="sng">
            <a:solidFill>
              <a:srgbClr val="FF0000"/>
            </a:solidFill>
            <a:round/>
            <a:headEnd/>
            <a:tailEnd/>
          </a:ln>
        </p:spPr>
        <p:txBody>
          <a:bodyPr/>
          <a:lstStyle/>
          <a:p>
            <a:endParaRPr lang="es-MX" dirty="0">
              <a:solidFill>
                <a:prstClr val="white"/>
              </a:solidFill>
            </a:endParaRPr>
          </a:p>
        </p:txBody>
      </p:sp>
      <p:sp>
        <p:nvSpPr>
          <p:cNvPr id="199" name="AutoShape 117"/>
          <p:cNvSpPr>
            <a:spLocks noChangeArrowheads="1"/>
          </p:cNvSpPr>
          <p:nvPr/>
        </p:nvSpPr>
        <p:spPr bwMode="auto">
          <a:xfrm>
            <a:off x="6745288" y="5253038"/>
            <a:ext cx="131762" cy="111125"/>
          </a:xfrm>
          <a:custGeom>
            <a:avLst/>
            <a:gdLst>
              <a:gd name="T0" fmla="*/ 65881 w 21600"/>
              <a:gd name="T1" fmla="*/ 0 h 21600"/>
              <a:gd name="T2" fmla="*/ 8052 w 21600"/>
              <a:gd name="T3" fmla="*/ 39228 h 21600"/>
              <a:gd name="T4" fmla="*/ 65881 w 21600"/>
              <a:gd name="T5" fmla="*/ 8267 h 21600"/>
              <a:gd name="T6" fmla="*/ 123710 w 21600"/>
              <a:gd name="T7" fmla="*/ 39228 h 21600"/>
              <a:gd name="T8" fmla="*/ 0 60000 65536"/>
              <a:gd name="T9" fmla="*/ 0 60000 65536"/>
              <a:gd name="T10" fmla="*/ 0 60000 65536"/>
              <a:gd name="T11" fmla="*/ 0 60000 65536"/>
              <a:gd name="T12" fmla="*/ 21 w 21600"/>
              <a:gd name="T13" fmla="*/ 0 h 21600"/>
              <a:gd name="T14" fmla="*/ 21579 w 21600"/>
              <a:gd name="T15" fmla="*/ 10221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p:spPr>
        <p:txBody>
          <a:bodyPr wrap="none" anchor="ctr"/>
          <a:lstStyle/>
          <a:p>
            <a:endParaRPr lang="es-MX" dirty="0">
              <a:solidFill>
                <a:prstClr val="white"/>
              </a:solidFill>
            </a:endParaRPr>
          </a:p>
        </p:txBody>
      </p:sp>
      <p:sp>
        <p:nvSpPr>
          <p:cNvPr id="200" name="Oval 118"/>
          <p:cNvSpPr>
            <a:spLocks noChangeArrowheads="1"/>
          </p:cNvSpPr>
          <p:nvPr/>
        </p:nvSpPr>
        <p:spPr bwMode="auto">
          <a:xfrm>
            <a:off x="6765925" y="5299075"/>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201" name="Line 120"/>
          <p:cNvSpPr>
            <a:spLocks noChangeShapeType="1"/>
          </p:cNvSpPr>
          <p:nvPr/>
        </p:nvSpPr>
        <p:spPr bwMode="auto">
          <a:xfrm flipV="1">
            <a:off x="7243763" y="2890838"/>
            <a:ext cx="0" cy="2447925"/>
          </a:xfrm>
          <a:prstGeom prst="line">
            <a:avLst/>
          </a:prstGeom>
          <a:noFill/>
          <a:ln w="19050">
            <a:solidFill>
              <a:srgbClr val="FF0000"/>
            </a:solidFill>
            <a:round/>
            <a:headEnd/>
            <a:tailEnd/>
          </a:ln>
        </p:spPr>
        <p:txBody>
          <a:bodyPr/>
          <a:lstStyle/>
          <a:p>
            <a:endParaRPr lang="es-MX" dirty="0">
              <a:solidFill>
                <a:prstClr val="white"/>
              </a:solidFill>
            </a:endParaRPr>
          </a:p>
        </p:txBody>
      </p:sp>
      <p:sp>
        <p:nvSpPr>
          <p:cNvPr id="202" name="Line 121"/>
          <p:cNvSpPr>
            <a:spLocks noChangeShapeType="1"/>
          </p:cNvSpPr>
          <p:nvPr/>
        </p:nvSpPr>
        <p:spPr bwMode="auto">
          <a:xfrm flipV="1">
            <a:off x="6811963" y="2890838"/>
            <a:ext cx="0" cy="2376487"/>
          </a:xfrm>
          <a:prstGeom prst="line">
            <a:avLst/>
          </a:prstGeom>
          <a:noFill/>
          <a:ln w="19050">
            <a:solidFill>
              <a:srgbClr val="00FF00"/>
            </a:solidFill>
            <a:round/>
            <a:headEnd/>
            <a:tailEnd/>
          </a:ln>
        </p:spPr>
        <p:txBody>
          <a:bodyPr/>
          <a:lstStyle/>
          <a:p>
            <a:endParaRPr lang="es-MX" dirty="0">
              <a:solidFill>
                <a:prstClr val="white"/>
              </a:solidFill>
            </a:endParaRPr>
          </a:p>
        </p:txBody>
      </p:sp>
      <p:sp>
        <p:nvSpPr>
          <p:cNvPr id="203" name="Freeform 122"/>
          <p:cNvSpPr>
            <a:spLocks/>
          </p:cNvSpPr>
          <p:nvPr/>
        </p:nvSpPr>
        <p:spPr bwMode="auto">
          <a:xfrm>
            <a:off x="6813550" y="5327650"/>
            <a:ext cx="430213" cy="176213"/>
          </a:xfrm>
          <a:custGeom>
            <a:avLst/>
            <a:gdLst>
              <a:gd name="T0" fmla="*/ 0 w 271"/>
              <a:gd name="T1" fmla="*/ 27 h 111"/>
              <a:gd name="T2" fmla="*/ 36 w 271"/>
              <a:gd name="T3" fmla="*/ 90 h 111"/>
              <a:gd name="T4" fmla="*/ 85 w 271"/>
              <a:gd name="T5" fmla="*/ 109 h 111"/>
              <a:gd name="T6" fmla="*/ 156 w 271"/>
              <a:gd name="T7" fmla="*/ 102 h 111"/>
              <a:gd name="T8" fmla="*/ 222 w 271"/>
              <a:gd name="T9" fmla="*/ 72 h 111"/>
              <a:gd name="T10" fmla="*/ 259 w 271"/>
              <a:gd name="T11" fmla="*/ 36 h 111"/>
              <a:gd name="T12" fmla="*/ 271 w 271"/>
              <a:gd name="T13" fmla="*/ 0 h 111"/>
              <a:gd name="T14" fmla="*/ 0 60000 65536"/>
              <a:gd name="T15" fmla="*/ 0 60000 65536"/>
              <a:gd name="T16" fmla="*/ 0 60000 65536"/>
              <a:gd name="T17" fmla="*/ 0 60000 65536"/>
              <a:gd name="T18" fmla="*/ 0 60000 65536"/>
              <a:gd name="T19" fmla="*/ 0 60000 65536"/>
              <a:gd name="T20" fmla="*/ 0 60000 65536"/>
              <a:gd name="T21" fmla="*/ 0 w 271"/>
              <a:gd name="T22" fmla="*/ 0 h 111"/>
              <a:gd name="T23" fmla="*/ 271 w 271"/>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111">
                <a:moveTo>
                  <a:pt x="0" y="27"/>
                </a:moveTo>
                <a:cubicBezTo>
                  <a:pt x="6" y="37"/>
                  <a:pt x="22" y="76"/>
                  <a:pt x="36" y="90"/>
                </a:cubicBezTo>
                <a:cubicBezTo>
                  <a:pt x="50" y="104"/>
                  <a:pt x="65" y="107"/>
                  <a:pt x="85" y="109"/>
                </a:cubicBezTo>
                <a:cubicBezTo>
                  <a:pt x="105" y="111"/>
                  <a:pt x="133" y="108"/>
                  <a:pt x="156" y="102"/>
                </a:cubicBezTo>
                <a:cubicBezTo>
                  <a:pt x="179" y="96"/>
                  <a:pt x="205" y="83"/>
                  <a:pt x="222" y="72"/>
                </a:cubicBezTo>
                <a:cubicBezTo>
                  <a:pt x="239" y="61"/>
                  <a:pt x="251" y="48"/>
                  <a:pt x="259" y="36"/>
                </a:cubicBezTo>
                <a:cubicBezTo>
                  <a:pt x="267" y="24"/>
                  <a:pt x="269" y="7"/>
                  <a:pt x="271" y="0"/>
                </a:cubicBezTo>
              </a:path>
            </a:pathLst>
          </a:custGeom>
          <a:noFill/>
          <a:ln w="19050" cmpd="sng">
            <a:solidFill>
              <a:srgbClr val="FF0000"/>
            </a:solidFill>
            <a:round/>
            <a:headEnd/>
            <a:tailEnd/>
          </a:ln>
        </p:spPr>
        <p:txBody>
          <a:bodyPr/>
          <a:lstStyle/>
          <a:p>
            <a:endParaRPr lang="es-MX" dirty="0">
              <a:solidFill>
                <a:prstClr val="white"/>
              </a:solidFill>
            </a:endParaRPr>
          </a:p>
        </p:txBody>
      </p:sp>
      <p:sp>
        <p:nvSpPr>
          <p:cNvPr id="204" name="Oval 124"/>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205" name="Oval 125"/>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206" name="Oval 126"/>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207" name="Oval 127"/>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208" name="Oval 128"/>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209" name="Oval 129"/>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pic>
        <p:nvPicPr>
          <p:cNvPr id="210" name="Picture 130" descr="pain"/>
          <p:cNvPicPr>
            <a:picLocks noChangeAspect="1" noChangeArrowheads="1"/>
          </p:cNvPicPr>
          <p:nvPr/>
        </p:nvPicPr>
        <p:blipFill>
          <a:blip r:embed="rId6" cstate="print"/>
          <a:srcRect/>
          <a:stretch>
            <a:fillRect/>
          </a:stretch>
        </p:blipFill>
        <p:spPr bwMode="auto">
          <a:xfrm>
            <a:off x="6248400" y="1898650"/>
            <a:ext cx="1436688" cy="1144588"/>
          </a:xfrm>
          <a:prstGeom prst="rect">
            <a:avLst/>
          </a:prstGeom>
          <a:noFill/>
          <a:ln w="9525">
            <a:noFill/>
            <a:miter lim="800000"/>
            <a:headEnd/>
            <a:tailEnd/>
          </a:ln>
        </p:spPr>
      </p:pic>
      <p:sp>
        <p:nvSpPr>
          <p:cNvPr id="211" name="Oval 132"/>
          <p:cNvSpPr>
            <a:spLocks noChangeArrowheads="1"/>
          </p:cNvSpPr>
          <p:nvPr/>
        </p:nvSpPr>
        <p:spPr bwMode="auto">
          <a:xfrm>
            <a:off x="6767513" y="2851150"/>
            <a:ext cx="88900" cy="88900"/>
          </a:xfrm>
          <a:prstGeom prst="ellipse">
            <a:avLst/>
          </a:prstGeom>
          <a:solidFill>
            <a:srgbClr val="00FF00"/>
          </a:solidFill>
          <a:ln w="9525">
            <a:noFill/>
            <a:round/>
            <a:headEnd/>
            <a:tailEnd/>
          </a:ln>
        </p:spPr>
        <p:txBody>
          <a:bodyPr wrap="none" anchor="ctr"/>
          <a:lstStyle/>
          <a:p>
            <a:endParaRPr lang="es-MX" dirty="0">
              <a:solidFill>
                <a:prstClr val="white"/>
              </a:solidFill>
            </a:endParaRPr>
          </a:p>
        </p:txBody>
      </p:sp>
      <p:sp>
        <p:nvSpPr>
          <p:cNvPr id="212" name="Oval 133"/>
          <p:cNvSpPr>
            <a:spLocks noChangeArrowheads="1"/>
          </p:cNvSpPr>
          <p:nvPr/>
        </p:nvSpPr>
        <p:spPr bwMode="auto">
          <a:xfrm>
            <a:off x="6764338" y="2851150"/>
            <a:ext cx="88900" cy="88900"/>
          </a:xfrm>
          <a:prstGeom prst="ellipse">
            <a:avLst/>
          </a:prstGeom>
          <a:solidFill>
            <a:srgbClr val="00FF00"/>
          </a:solidFill>
          <a:ln w="9525">
            <a:noFill/>
            <a:round/>
            <a:headEnd/>
            <a:tailEnd/>
          </a:ln>
        </p:spPr>
        <p:txBody>
          <a:bodyPr wrap="none" anchor="ctr"/>
          <a:lstStyle/>
          <a:p>
            <a:endParaRPr lang="es-MX" dirty="0">
              <a:solidFill>
                <a:prstClr val="white"/>
              </a:solidFill>
            </a:endParaRPr>
          </a:p>
        </p:txBody>
      </p:sp>
      <p:sp>
        <p:nvSpPr>
          <p:cNvPr id="213" name="AutoShape 119"/>
          <p:cNvSpPr>
            <a:spLocks noChangeArrowheads="1"/>
          </p:cNvSpPr>
          <p:nvPr/>
        </p:nvSpPr>
        <p:spPr bwMode="auto">
          <a:xfrm rot="-5400000">
            <a:off x="6712745" y="5285581"/>
            <a:ext cx="131762" cy="111125"/>
          </a:xfrm>
          <a:custGeom>
            <a:avLst/>
            <a:gdLst>
              <a:gd name="T0" fmla="*/ 65881 w 21600"/>
              <a:gd name="T1" fmla="*/ 0 h 21600"/>
              <a:gd name="T2" fmla="*/ 7900 w 21600"/>
              <a:gd name="T3" fmla="*/ 39979 h 21600"/>
              <a:gd name="T4" fmla="*/ 65881 w 21600"/>
              <a:gd name="T5" fmla="*/ 8489 h 21600"/>
              <a:gd name="T6" fmla="*/ 123862 w 21600"/>
              <a:gd name="T7" fmla="*/ 39979 h 21600"/>
              <a:gd name="T8" fmla="*/ 0 60000 65536"/>
              <a:gd name="T9" fmla="*/ 0 60000 65536"/>
              <a:gd name="T10" fmla="*/ 0 60000 65536"/>
              <a:gd name="T11" fmla="*/ 0 60000 65536"/>
              <a:gd name="T12" fmla="*/ 12 w 21600"/>
              <a:gd name="T13" fmla="*/ 0 h 21600"/>
              <a:gd name="T14" fmla="*/ 21588 w 21600"/>
              <a:gd name="T15" fmla="*/ 1037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p:spPr>
        <p:txBody>
          <a:bodyPr wrap="none" anchor="ctr"/>
          <a:lstStyle/>
          <a:p>
            <a:endParaRPr lang="es-MX" dirty="0">
              <a:solidFill>
                <a:prstClr val="white"/>
              </a:solidFill>
            </a:endParaRPr>
          </a:p>
        </p:txBody>
      </p:sp>
      <p:sp>
        <p:nvSpPr>
          <p:cNvPr id="214" name="Text Box 25"/>
          <p:cNvSpPr txBox="1">
            <a:spLocks noChangeArrowheads="1"/>
          </p:cNvSpPr>
          <p:nvPr/>
        </p:nvSpPr>
        <p:spPr bwMode="auto">
          <a:xfrm>
            <a:off x="4724400" y="3581400"/>
            <a:ext cx="2028826" cy="584775"/>
          </a:xfrm>
          <a:prstGeom prst="rect">
            <a:avLst/>
          </a:prstGeom>
          <a:noFill/>
          <a:ln w="9525">
            <a:noFill/>
            <a:miter lim="800000"/>
            <a:headEnd/>
            <a:tailEnd/>
          </a:ln>
          <a:effectLst/>
        </p:spPr>
        <p:txBody>
          <a:bodyPr wrap="square">
            <a:spAutoFit/>
          </a:bodyPr>
          <a:lstStyle/>
          <a:p>
            <a:pPr algn="r" eaLnBrk="0" hangingPunct="0">
              <a:defRPr/>
            </a:pPr>
            <a:r>
              <a:rPr lang="es-MX" sz="1600" b="1" dirty="0" smtClean="0">
                <a:solidFill>
                  <a:srgbClr val="92D050"/>
                </a:solidFill>
              </a:rPr>
              <a:t>Modulación descendente</a:t>
            </a:r>
            <a:endParaRPr lang="es-MX" sz="1600" b="1" dirty="0">
              <a:solidFill>
                <a:srgbClr val="92D050"/>
              </a:solidFill>
            </a:endParaRPr>
          </a:p>
        </p:txBody>
      </p:sp>
      <p:sp>
        <p:nvSpPr>
          <p:cNvPr id="215" name="Text Box 26"/>
          <p:cNvSpPr txBox="1">
            <a:spLocks noChangeArrowheads="1"/>
          </p:cNvSpPr>
          <p:nvPr/>
        </p:nvSpPr>
        <p:spPr bwMode="auto">
          <a:xfrm>
            <a:off x="7547734" y="5157192"/>
            <a:ext cx="1626023" cy="646331"/>
          </a:xfrm>
          <a:prstGeom prst="rect">
            <a:avLst/>
          </a:prstGeom>
          <a:noFill/>
          <a:ln w="9525">
            <a:noFill/>
            <a:miter lim="800000"/>
            <a:headEnd/>
            <a:tailEnd/>
          </a:ln>
          <a:effectLst/>
        </p:spPr>
        <p:txBody>
          <a:bodyPr wrap="none">
            <a:spAutoFit/>
          </a:bodyPr>
          <a:lstStyle/>
          <a:p>
            <a:pPr algn="ctr" eaLnBrk="0" hangingPunct="0">
              <a:defRPr/>
            </a:pPr>
            <a:r>
              <a:rPr lang="es-MX" b="1" dirty="0" smtClean="0">
                <a:solidFill>
                  <a:srgbClr val="C00000"/>
                </a:solidFill>
              </a:rPr>
              <a:t>Sensibilización </a:t>
            </a:r>
          </a:p>
          <a:p>
            <a:pPr algn="ctr" eaLnBrk="0" hangingPunct="0">
              <a:defRPr/>
            </a:pPr>
            <a:r>
              <a:rPr lang="es-MX" b="1" dirty="0" smtClean="0">
                <a:solidFill>
                  <a:srgbClr val="C00000"/>
                </a:solidFill>
              </a:rPr>
              <a:t>central</a:t>
            </a:r>
            <a:endParaRPr lang="es-MX" b="1" dirty="0">
              <a:solidFill>
                <a:srgbClr val="C00000"/>
              </a:solidFill>
            </a:endParaRPr>
          </a:p>
        </p:txBody>
      </p:sp>
      <p:sp>
        <p:nvSpPr>
          <p:cNvPr id="216"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pic>
        <p:nvPicPr>
          <p:cNvPr id="217" name="Picture 67" descr="pain"/>
          <p:cNvPicPr>
            <a:picLocks noChangeAspect="1" noChangeArrowheads="1"/>
          </p:cNvPicPr>
          <p:nvPr/>
        </p:nvPicPr>
        <p:blipFill>
          <a:blip r:embed="rId6" cstate="print"/>
          <a:srcRect/>
          <a:stretch>
            <a:fillRect/>
          </a:stretch>
        </p:blipFill>
        <p:spPr bwMode="auto">
          <a:xfrm>
            <a:off x="6248400" y="1685925"/>
            <a:ext cx="1436688" cy="1144588"/>
          </a:xfrm>
          <a:prstGeom prst="rect">
            <a:avLst/>
          </a:prstGeom>
          <a:noFill/>
          <a:ln w="9525">
            <a:noFill/>
            <a:miter lim="800000"/>
            <a:headEnd/>
            <a:tailEnd/>
          </a:ln>
        </p:spPr>
      </p:pic>
      <p:sp>
        <p:nvSpPr>
          <p:cNvPr id="218"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 </a:t>
            </a:r>
            <a:endParaRPr lang="es-MX" sz="1400" b="1" dirty="0">
              <a:solidFill>
                <a:srgbClr val="FFFFFF"/>
              </a:solidFill>
            </a:endParaRPr>
          </a:p>
        </p:txBody>
      </p:sp>
      <p:sp>
        <p:nvSpPr>
          <p:cNvPr id="219" name="TextBox 52"/>
          <p:cNvSpPr txBox="1"/>
          <p:nvPr/>
        </p:nvSpPr>
        <p:spPr>
          <a:xfrm>
            <a:off x="2687782" y="4724400"/>
            <a:ext cx="1646312" cy="523220"/>
          </a:xfrm>
          <a:prstGeom prst="rect">
            <a:avLst/>
          </a:prstGeom>
          <a:noFill/>
        </p:spPr>
        <p:txBody>
          <a:bodyPr wrap="square" rtlCol="0">
            <a:spAutoFit/>
          </a:bodyPr>
          <a:lstStyle/>
          <a:p>
            <a:pPr algn="ctr"/>
            <a:r>
              <a:rPr lang="es-MX" sz="1400" b="1" dirty="0" smtClean="0">
                <a:solidFill>
                  <a:srgbClr val="FF0000"/>
                </a:solidFill>
              </a:rPr>
              <a:t>Descargas ectópicas</a:t>
            </a:r>
            <a:endParaRPr lang="es-MX" sz="1400" b="1" dirty="0">
              <a:solidFill>
                <a:srgbClr val="FF0000"/>
              </a:solidFill>
            </a:endParaRPr>
          </a:p>
        </p:txBody>
      </p:sp>
      <p:sp>
        <p:nvSpPr>
          <p:cNvPr id="220" name="TextBox 53"/>
          <p:cNvSpPr txBox="1"/>
          <p:nvPr/>
        </p:nvSpPr>
        <p:spPr>
          <a:xfrm>
            <a:off x="186030" y="5068669"/>
            <a:ext cx="1566570" cy="646331"/>
          </a:xfrm>
          <a:prstGeom prst="rect">
            <a:avLst/>
          </a:prstGeom>
          <a:noFill/>
        </p:spPr>
        <p:txBody>
          <a:bodyPr wrap="square" rtlCol="0">
            <a:spAutoFit/>
          </a:bodyPr>
          <a:lstStyle/>
          <a:p>
            <a:r>
              <a:rPr lang="es-MX" b="1" dirty="0" smtClean="0">
                <a:solidFill>
                  <a:srgbClr val="FF0000"/>
                </a:solidFill>
              </a:rPr>
              <a:t>Sensibilización periférica</a:t>
            </a:r>
            <a:endParaRPr lang="es-MX" b="1" dirty="0">
              <a:solidFill>
                <a:srgbClr val="FF0000"/>
              </a:solidFill>
            </a:endParaRPr>
          </a:p>
        </p:txBody>
      </p:sp>
      <p:sp>
        <p:nvSpPr>
          <p:cNvPr id="221" name="TextBox 54"/>
          <p:cNvSpPr txBox="1"/>
          <p:nvPr/>
        </p:nvSpPr>
        <p:spPr>
          <a:xfrm>
            <a:off x="6732240" y="2113111"/>
            <a:ext cx="792088" cy="307777"/>
          </a:xfrm>
          <a:prstGeom prst="rect">
            <a:avLst/>
          </a:prstGeom>
          <a:noFill/>
        </p:spPr>
        <p:txBody>
          <a:bodyPr wrap="square" rtlCol="0">
            <a:spAutoFit/>
          </a:bodyPr>
          <a:lstStyle/>
          <a:p>
            <a:r>
              <a:rPr lang="es-MX" sz="1400" b="1" dirty="0" smtClean="0">
                <a:solidFill>
                  <a:prstClr val="white"/>
                </a:solidFill>
              </a:rPr>
              <a:t>Cerebro</a:t>
            </a:r>
            <a:endParaRPr lang="es-MX" sz="1400" b="1" dirty="0">
              <a:solidFill>
                <a:prstClr val="white"/>
              </a:solidFill>
            </a:endParaRPr>
          </a:p>
        </p:txBody>
      </p:sp>
      <p:sp>
        <p:nvSpPr>
          <p:cNvPr id="222" name="Freeform 221"/>
          <p:cNvSpPr>
            <a:spLocks/>
          </p:cNvSpPr>
          <p:nvPr/>
        </p:nvSpPr>
        <p:spPr bwMode="blackWhite">
          <a:xfrm>
            <a:off x="2488505" y="4991050"/>
            <a:ext cx="529172" cy="384275"/>
          </a:xfrm>
          <a:custGeom>
            <a:avLst/>
            <a:gdLst>
              <a:gd name="T0" fmla="*/ 1169750943 w 920"/>
              <a:gd name="T1" fmla="*/ 1031923333 h 603"/>
              <a:gd name="T2" fmla="*/ 1169750943 w 920"/>
              <a:gd name="T3" fmla="*/ 1031923333 h 603"/>
              <a:gd name="T4" fmla="*/ 1169750943 w 920"/>
              <a:gd name="T5" fmla="*/ 0 h 603"/>
              <a:gd name="T6" fmla="*/ 1169750943 w 920"/>
              <a:gd name="T7" fmla="*/ 1031923333 h 603"/>
              <a:gd name="T8" fmla="*/ 1169750943 w 920"/>
              <a:gd name="T9" fmla="*/ 1031923333 h 603"/>
              <a:gd name="T10" fmla="*/ 1169750943 w 920"/>
              <a:gd name="T11" fmla="*/ 1031923333 h 603"/>
              <a:gd name="T12" fmla="*/ 1169750943 w 920"/>
              <a:gd name="T13" fmla="*/ 1031923333 h 603"/>
              <a:gd name="T14" fmla="*/ 1169750943 w 920"/>
              <a:gd name="T15" fmla="*/ 1031923333 h 603"/>
              <a:gd name="T16" fmla="*/ 1169750943 w 920"/>
              <a:gd name="T17" fmla="*/ 1031923333 h 603"/>
              <a:gd name="T18" fmla="*/ 1169750943 w 920"/>
              <a:gd name="T19" fmla="*/ 1031923333 h 603"/>
              <a:gd name="T20" fmla="*/ 1169750943 w 920"/>
              <a:gd name="T21" fmla="*/ 1031923333 h 603"/>
              <a:gd name="T22" fmla="*/ 1169750943 w 920"/>
              <a:gd name="T23" fmla="*/ 1031923333 h 603"/>
              <a:gd name="T24" fmla="*/ 1169750943 w 920"/>
              <a:gd name="T25" fmla="*/ 1031923333 h 603"/>
              <a:gd name="T26" fmla="*/ 1169750943 w 920"/>
              <a:gd name="T27" fmla="*/ 1031923333 h 603"/>
              <a:gd name="T28" fmla="*/ 0 w 920"/>
              <a:gd name="T29" fmla="*/ 1031923333 h 603"/>
              <a:gd name="T30" fmla="*/ 1169750943 w 920"/>
              <a:gd name="T31" fmla="*/ 1031923333 h 603"/>
              <a:gd name="T32" fmla="*/ 1169750943 w 920"/>
              <a:gd name="T33" fmla="*/ 1031923333 h 603"/>
              <a:gd name="T34" fmla="*/ 1169750943 w 920"/>
              <a:gd name="T35" fmla="*/ 1031923333 h 603"/>
              <a:gd name="T36" fmla="*/ 1169750943 w 920"/>
              <a:gd name="T37" fmla="*/ 1031923333 h 6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0"/>
              <a:gd name="T58" fmla="*/ 0 h 603"/>
              <a:gd name="T59" fmla="*/ 920 w 920"/>
              <a:gd name="T60" fmla="*/ 603 h 6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0" h="603">
                <a:moveTo>
                  <a:pt x="400" y="11"/>
                </a:moveTo>
                <a:lnTo>
                  <a:pt x="519" y="141"/>
                </a:lnTo>
                <a:lnTo>
                  <a:pt x="717" y="0"/>
                </a:lnTo>
                <a:lnTo>
                  <a:pt x="656" y="170"/>
                </a:lnTo>
                <a:lnTo>
                  <a:pt x="920" y="127"/>
                </a:lnTo>
                <a:lnTo>
                  <a:pt x="709" y="259"/>
                </a:lnTo>
                <a:lnTo>
                  <a:pt x="914" y="331"/>
                </a:lnTo>
                <a:lnTo>
                  <a:pt x="652" y="364"/>
                </a:lnTo>
                <a:lnTo>
                  <a:pt x="702" y="520"/>
                </a:lnTo>
                <a:lnTo>
                  <a:pt x="509" y="436"/>
                </a:lnTo>
                <a:lnTo>
                  <a:pt x="383" y="603"/>
                </a:lnTo>
                <a:lnTo>
                  <a:pt x="352" y="442"/>
                </a:lnTo>
                <a:lnTo>
                  <a:pt x="106" y="541"/>
                </a:lnTo>
                <a:lnTo>
                  <a:pt x="250" y="378"/>
                </a:lnTo>
                <a:lnTo>
                  <a:pt x="0" y="364"/>
                </a:lnTo>
                <a:lnTo>
                  <a:pt x="253" y="277"/>
                </a:lnTo>
                <a:lnTo>
                  <a:pt x="117" y="155"/>
                </a:lnTo>
                <a:lnTo>
                  <a:pt x="358" y="181"/>
                </a:lnTo>
                <a:lnTo>
                  <a:pt x="400" y="11"/>
                </a:lnTo>
                <a:close/>
              </a:path>
            </a:pathLst>
          </a:custGeom>
          <a:solidFill>
            <a:schemeClr val="accent2"/>
          </a:solidFill>
          <a:ln w="12700">
            <a:noFill/>
            <a:miter lim="800000"/>
            <a:headEnd/>
            <a:tailEnd/>
          </a:ln>
        </p:spPr>
        <p:txBody>
          <a:bodyPr/>
          <a:lstStyle/>
          <a:p>
            <a:endParaRPr lang="es-MX" sz="2000" dirty="0">
              <a:solidFill>
                <a:prstClr val="white"/>
              </a:solidFill>
              <a:cs typeface="Arial" charset="0"/>
            </a:endParaRPr>
          </a:p>
        </p:txBody>
      </p:sp>
      <p:sp>
        <p:nvSpPr>
          <p:cNvPr id="223" name="Rectangle 27"/>
          <p:cNvSpPr>
            <a:spLocks noChangeArrowheads="1"/>
          </p:cNvSpPr>
          <p:nvPr/>
        </p:nvSpPr>
        <p:spPr bwMode="auto">
          <a:xfrm>
            <a:off x="3347864" y="2802890"/>
            <a:ext cx="2556021" cy="1558505"/>
          </a:xfrm>
          <a:prstGeom prst="rect">
            <a:avLst/>
          </a:prstGeom>
          <a:noFill/>
          <a:ln w="9525">
            <a:noFill/>
            <a:miter lim="800000"/>
            <a:headEnd/>
            <a:tailEnd/>
          </a:ln>
        </p:spPr>
        <p:txBody>
          <a:bodyPr wrap="none" lIns="80391" tIns="40196" rIns="80391" bIns="40196">
            <a:spAutoFit/>
          </a:bodyPr>
          <a:lstStyle/>
          <a:p>
            <a:pPr defTabSz="798513"/>
            <a:r>
              <a:rPr lang="es-MX" sz="1600" b="1" dirty="0" smtClean="0">
                <a:solidFill>
                  <a:srgbClr val="92D050"/>
                </a:solidFill>
              </a:rPr>
              <a:t>Medicamentos que afectan </a:t>
            </a:r>
            <a:br>
              <a:rPr lang="es-MX" sz="1600" b="1" dirty="0" smtClean="0">
                <a:solidFill>
                  <a:srgbClr val="92D050"/>
                </a:solidFill>
              </a:rPr>
            </a:br>
            <a:r>
              <a:rPr lang="es-MX" sz="1600" b="1" dirty="0" smtClean="0">
                <a:solidFill>
                  <a:srgbClr val="92D050"/>
                </a:solidFill>
              </a:rPr>
              <a:t>la modulación descendente</a:t>
            </a:r>
            <a:r>
              <a:rPr lang="es-MX" sz="1600" b="1" dirty="0" smtClean="0">
                <a:solidFill>
                  <a:prstClr val="white"/>
                </a:solidFill>
              </a:rPr>
              <a:t>:</a:t>
            </a:r>
          </a:p>
          <a:p>
            <a:pPr marL="285750" indent="-285750" defTabSz="798513">
              <a:buFont typeface="Arial" pitchFamily="34" charset="0"/>
              <a:buChar char="•"/>
            </a:pPr>
            <a:r>
              <a:rPr lang="es-MX" sz="1600" dirty="0" smtClean="0">
                <a:solidFill>
                  <a:srgbClr val="C03932">
                    <a:lumMod val="20000"/>
                    <a:lumOff val="80000"/>
                  </a:srgbClr>
                </a:solidFill>
              </a:rPr>
              <a:t>IRSNs</a:t>
            </a:r>
          </a:p>
          <a:p>
            <a:pPr marL="285750" indent="-285750" defTabSz="798513">
              <a:buFont typeface="Arial" pitchFamily="34" charset="0"/>
              <a:buChar char="•"/>
            </a:pPr>
            <a:r>
              <a:rPr lang="es-MX" sz="1600" dirty="0" smtClean="0">
                <a:solidFill>
                  <a:srgbClr val="C03932">
                    <a:lumMod val="20000"/>
                    <a:lumOff val="80000"/>
                  </a:srgbClr>
                </a:solidFill>
              </a:rPr>
              <a:t>TCAs</a:t>
            </a:r>
          </a:p>
          <a:p>
            <a:pPr marL="285750" indent="-285750" defTabSz="798513">
              <a:buFont typeface="Arial" pitchFamily="34" charset="0"/>
              <a:buChar char="•"/>
            </a:pPr>
            <a:r>
              <a:rPr lang="es-MX" sz="1600" dirty="0" smtClean="0">
                <a:solidFill>
                  <a:srgbClr val="C03932">
                    <a:lumMod val="20000"/>
                    <a:lumOff val="80000"/>
                  </a:srgbClr>
                </a:solidFill>
              </a:rPr>
              <a:t>Tramadol, Opioides</a:t>
            </a:r>
          </a:p>
          <a:p>
            <a:pPr marL="285750" indent="-285750" defTabSz="798513">
              <a:buFont typeface="Arial" pitchFamily="34" charset="0"/>
              <a:buChar char="•"/>
            </a:pPr>
            <a:endParaRPr lang="es-MX" sz="1600" dirty="0">
              <a:solidFill>
                <a:srgbClr val="C03932">
                  <a:lumMod val="20000"/>
                  <a:lumOff val="80000"/>
                </a:srgbClr>
              </a:solidFill>
            </a:endParaRPr>
          </a:p>
        </p:txBody>
      </p:sp>
      <p:cxnSp>
        <p:nvCxnSpPr>
          <p:cNvPr id="224" name="Straight Arrow Connector 3"/>
          <p:cNvCxnSpPr/>
          <p:nvPr/>
        </p:nvCxnSpPr>
        <p:spPr>
          <a:xfrm>
            <a:off x="5580112" y="3212976"/>
            <a:ext cx="144016" cy="288032"/>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5" name="Rectangle 27"/>
          <p:cNvSpPr>
            <a:spLocks noChangeArrowheads="1"/>
          </p:cNvSpPr>
          <p:nvPr/>
        </p:nvSpPr>
        <p:spPr bwMode="auto">
          <a:xfrm>
            <a:off x="7016366" y="3212976"/>
            <a:ext cx="2524602" cy="1804726"/>
          </a:xfrm>
          <a:prstGeom prst="rect">
            <a:avLst/>
          </a:prstGeom>
          <a:noFill/>
          <a:ln w="9525">
            <a:noFill/>
            <a:miter lim="800000"/>
            <a:headEnd/>
            <a:tailEnd/>
          </a:ln>
        </p:spPr>
        <p:txBody>
          <a:bodyPr wrap="none" lIns="80391" tIns="40196" rIns="80391" bIns="40196">
            <a:spAutoFit/>
          </a:bodyPr>
          <a:lstStyle/>
          <a:p>
            <a:pPr defTabSz="798513"/>
            <a:r>
              <a:rPr lang="es-MX" sz="1600" b="1" dirty="0" smtClean="0">
                <a:solidFill>
                  <a:srgbClr val="FF99CC"/>
                </a:solidFill>
              </a:rPr>
              <a:t>Medicamentos que afectan </a:t>
            </a:r>
            <a:br>
              <a:rPr lang="es-MX" sz="1600" b="1" dirty="0" smtClean="0">
                <a:solidFill>
                  <a:srgbClr val="FF99CC"/>
                </a:solidFill>
              </a:rPr>
            </a:br>
            <a:r>
              <a:rPr lang="es-MX" sz="1600" b="1" dirty="0" smtClean="0">
                <a:solidFill>
                  <a:srgbClr val="FF99CC"/>
                </a:solidFill>
              </a:rPr>
              <a:t>la sensibilización central</a:t>
            </a:r>
          </a:p>
          <a:p>
            <a:pPr marL="285750" indent="-285750" defTabSz="798513">
              <a:buFont typeface="Arial" pitchFamily="34" charset="0"/>
              <a:buChar char="•"/>
            </a:pPr>
            <a:r>
              <a:rPr lang="es-MX" sz="1600" b="1" dirty="0" smtClean="0">
                <a:solidFill>
                  <a:srgbClr val="C03932">
                    <a:lumMod val="20000"/>
                    <a:lumOff val="80000"/>
                  </a:srgbClr>
                </a:solidFill>
              </a:rPr>
              <a:t>Ligandos α</a:t>
            </a:r>
            <a:r>
              <a:rPr lang="es-MX" sz="1600" b="1" baseline="-25000" dirty="0" smtClean="0">
                <a:solidFill>
                  <a:srgbClr val="C03932">
                    <a:lumMod val="20000"/>
                    <a:lumOff val="80000"/>
                  </a:srgbClr>
                </a:solidFill>
              </a:rPr>
              <a:t>2</a:t>
            </a:r>
            <a:r>
              <a:rPr lang="es-MX" sz="1600" b="1" dirty="0" smtClean="0">
                <a:solidFill>
                  <a:srgbClr val="C03932">
                    <a:lumMod val="20000"/>
                    <a:lumOff val="80000"/>
                  </a:srgbClr>
                </a:solidFill>
              </a:rPr>
              <a:t>δ</a:t>
            </a:r>
          </a:p>
          <a:p>
            <a:pPr marL="285750" indent="-285750" defTabSz="798513">
              <a:buFont typeface="Arial" pitchFamily="34" charset="0"/>
              <a:buChar char="•"/>
            </a:pPr>
            <a:r>
              <a:rPr lang="es-MX" sz="1600" dirty="0" smtClean="0">
                <a:solidFill>
                  <a:srgbClr val="C03932">
                    <a:lumMod val="20000"/>
                    <a:lumOff val="80000"/>
                  </a:srgbClr>
                </a:solidFill>
              </a:rPr>
              <a:t>IRSNs</a:t>
            </a:r>
          </a:p>
          <a:p>
            <a:pPr marL="285750" indent="-285750" defTabSz="798513">
              <a:buFont typeface="Arial" pitchFamily="34" charset="0"/>
              <a:buChar char="•"/>
            </a:pPr>
            <a:r>
              <a:rPr lang="es-MX" sz="1600" dirty="0" smtClean="0">
                <a:solidFill>
                  <a:srgbClr val="C03932">
                    <a:lumMod val="20000"/>
                    <a:lumOff val="80000"/>
                  </a:srgbClr>
                </a:solidFill>
              </a:rPr>
              <a:t>TCAs</a:t>
            </a:r>
          </a:p>
          <a:p>
            <a:pPr marL="285750" indent="-285750" defTabSz="798513">
              <a:buFont typeface="Arial" pitchFamily="34" charset="0"/>
              <a:buChar char="•"/>
            </a:pPr>
            <a:r>
              <a:rPr lang="es-MX" sz="1600" dirty="0" smtClean="0">
                <a:solidFill>
                  <a:srgbClr val="C03932">
                    <a:lumMod val="20000"/>
                    <a:lumOff val="80000"/>
                  </a:srgbClr>
                </a:solidFill>
              </a:rPr>
              <a:t>Tramadol, Opioides</a:t>
            </a:r>
          </a:p>
          <a:p>
            <a:pPr marL="285750" indent="-285750" defTabSz="798513">
              <a:buFont typeface="Arial" pitchFamily="34" charset="0"/>
              <a:buChar char="•"/>
            </a:pPr>
            <a:endParaRPr lang="es-MX" sz="1600" b="1" dirty="0">
              <a:solidFill>
                <a:srgbClr val="C03932">
                  <a:lumMod val="20000"/>
                  <a:lumOff val="80000"/>
                </a:srgbClr>
              </a:solidFill>
            </a:endParaRPr>
          </a:p>
        </p:txBody>
      </p:sp>
      <p:cxnSp>
        <p:nvCxnSpPr>
          <p:cNvPr id="226" name="Straight Arrow Connector 62"/>
          <p:cNvCxnSpPr/>
          <p:nvPr/>
        </p:nvCxnSpPr>
        <p:spPr>
          <a:xfrm>
            <a:off x="8172400" y="4725144"/>
            <a:ext cx="0" cy="525537"/>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7" name="Rectangle 27"/>
          <p:cNvSpPr>
            <a:spLocks noChangeArrowheads="1"/>
          </p:cNvSpPr>
          <p:nvPr/>
        </p:nvSpPr>
        <p:spPr bwMode="auto">
          <a:xfrm>
            <a:off x="216227" y="2561257"/>
            <a:ext cx="2524602" cy="1558505"/>
          </a:xfrm>
          <a:prstGeom prst="rect">
            <a:avLst/>
          </a:prstGeom>
          <a:noFill/>
          <a:ln w="9525">
            <a:noFill/>
            <a:miter lim="800000"/>
            <a:headEnd/>
            <a:tailEnd/>
          </a:ln>
        </p:spPr>
        <p:txBody>
          <a:bodyPr wrap="none" lIns="80391" tIns="40196" rIns="80391" bIns="40196">
            <a:spAutoFit/>
          </a:bodyPr>
          <a:lstStyle/>
          <a:p>
            <a:pPr defTabSz="798513"/>
            <a:r>
              <a:rPr lang="es-MX" sz="1600" b="1" dirty="0" smtClean="0">
                <a:solidFill>
                  <a:srgbClr val="FF99CC"/>
                </a:solidFill>
              </a:rPr>
              <a:t>Medicamentos que afectan </a:t>
            </a:r>
            <a:br>
              <a:rPr lang="es-MX" sz="1600" b="1" dirty="0" smtClean="0">
                <a:solidFill>
                  <a:srgbClr val="FF99CC"/>
                </a:solidFill>
              </a:rPr>
            </a:br>
            <a:r>
              <a:rPr lang="es-MX" sz="1600" b="1" dirty="0" smtClean="0">
                <a:solidFill>
                  <a:srgbClr val="FF99CC"/>
                </a:solidFill>
              </a:rPr>
              <a:t>la sensibilización periférica:</a:t>
            </a:r>
          </a:p>
          <a:p>
            <a:pPr marL="285750" indent="-285750" defTabSz="798513">
              <a:buFont typeface="Arial" pitchFamily="34" charset="0"/>
              <a:buChar char="•"/>
            </a:pPr>
            <a:r>
              <a:rPr lang="es-MX" sz="1600" dirty="0" smtClean="0">
                <a:solidFill>
                  <a:srgbClr val="C03932">
                    <a:lumMod val="20000"/>
                    <a:lumOff val="80000"/>
                  </a:srgbClr>
                </a:solidFill>
              </a:rPr>
              <a:t>Capsaicina</a:t>
            </a:r>
          </a:p>
          <a:p>
            <a:pPr marL="285750" indent="-285750" defTabSz="798513">
              <a:buFont typeface="Arial" pitchFamily="34" charset="0"/>
              <a:buChar char="•"/>
            </a:pPr>
            <a:r>
              <a:rPr lang="es-MX" sz="1600" dirty="0" smtClean="0">
                <a:solidFill>
                  <a:srgbClr val="C03932">
                    <a:lumMod val="20000"/>
                    <a:lumOff val="80000"/>
                  </a:srgbClr>
                </a:solidFill>
              </a:rPr>
              <a:t>Anestésicos locales</a:t>
            </a:r>
          </a:p>
          <a:p>
            <a:pPr marL="285750" indent="-285750" defTabSz="798513">
              <a:buFont typeface="Arial" pitchFamily="34" charset="0"/>
              <a:buChar char="•"/>
            </a:pPr>
            <a:r>
              <a:rPr lang="es-MX" sz="1600" dirty="0" smtClean="0">
                <a:solidFill>
                  <a:srgbClr val="C03932">
                    <a:lumMod val="20000"/>
                    <a:lumOff val="80000"/>
                  </a:srgbClr>
                </a:solidFill>
              </a:rPr>
              <a:t>TCAs</a:t>
            </a:r>
          </a:p>
          <a:p>
            <a:pPr marL="285750" indent="-285750" defTabSz="798513">
              <a:buFont typeface="Arial" pitchFamily="34" charset="0"/>
              <a:buChar char="•"/>
            </a:pPr>
            <a:endParaRPr lang="es-MX" sz="1600" dirty="0">
              <a:solidFill>
                <a:srgbClr val="C03932">
                  <a:lumMod val="20000"/>
                  <a:lumOff val="80000"/>
                </a:srgbClr>
              </a:solidFill>
            </a:endParaRPr>
          </a:p>
        </p:txBody>
      </p:sp>
      <p:cxnSp>
        <p:nvCxnSpPr>
          <p:cNvPr id="228" name="Straight Arrow Connector 64"/>
          <p:cNvCxnSpPr/>
          <p:nvPr/>
        </p:nvCxnSpPr>
        <p:spPr>
          <a:xfrm>
            <a:off x="755576" y="4077072"/>
            <a:ext cx="0" cy="913813"/>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9" name="Rectangle 55"/>
          <p:cNvSpPr/>
          <p:nvPr/>
        </p:nvSpPr>
        <p:spPr>
          <a:xfrm>
            <a:off x="7452320" y="2132856"/>
            <a:ext cx="1691680" cy="646331"/>
          </a:xfrm>
          <a:prstGeom prst="rect">
            <a:avLst/>
          </a:prstGeom>
        </p:spPr>
        <p:txBody>
          <a:bodyPr wrap="square">
            <a:spAutoFit/>
          </a:bodyPr>
          <a:lstStyle/>
          <a:p>
            <a:pPr algn="ctr" eaLnBrk="0" hangingPunct="0">
              <a:defRPr/>
            </a:pPr>
            <a:r>
              <a:rPr lang="es-MX" b="1" dirty="0" smtClean="0">
                <a:solidFill>
                  <a:srgbClr val="C00000"/>
                </a:solidFill>
              </a:rPr>
              <a:t>Sensibilización central</a:t>
            </a:r>
            <a:endParaRPr lang="es-MX" b="1" dirty="0">
              <a:solidFill>
                <a:srgbClr val="C00000"/>
              </a:solidFill>
            </a:endParaRPr>
          </a:p>
        </p:txBody>
      </p:sp>
      <p:cxnSp>
        <p:nvCxnSpPr>
          <p:cNvPr id="230" name="Straight Arrow Connector 66"/>
          <p:cNvCxnSpPr/>
          <p:nvPr/>
        </p:nvCxnSpPr>
        <p:spPr>
          <a:xfrm flipV="1">
            <a:off x="8028384" y="2852936"/>
            <a:ext cx="0" cy="4320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1" name="Lightning Bolt 70"/>
          <p:cNvSpPr/>
          <p:nvPr/>
        </p:nvSpPr>
        <p:spPr>
          <a:xfrm>
            <a:off x="1403648" y="4653136"/>
            <a:ext cx="864096" cy="720080"/>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FF0000"/>
              </a:solidFill>
            </a:endParaRPr>
          </a:p>
        </p:txBody>
      </p:sp>
      <p:sp>
        <p:nvSpPr>
          <p:cNvPr id="232" name="Lightning Bolt 56"/>
          <p:cNvSpPr/>
          <p:nvPr/>
        </p:nvSpPr>
        <p:spPr>
          <a:xfrm>
            <a:off x="5791200" y="4343400"/>
            <a:ext cx="864096" cy="720080"/>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FF0000"/>
              </a:solidFill>
            </a:endParaRPr>
          </a:p>
        </p:txBody>
      </p:sp>
      <p:sp>
        <p:nvSpPr>
          <p:cNvPr id="233" name="Lightning Bolt 61"/>
          <p:cNvSpPr/>
          <p:nvPr/>
        </p:nvSpPr>
        <p:spPr>
          <a:xfrm>
            <a:off x="5638800" y="1752600"/>
            <a:ext cx="864096" cy="720080"/>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FF0000"/>
              </a:solidFill>
            </a:endParaRPr>
          </a:p>
        </p:txBody>
      </p:sp>
      <p:sp>
        <p:nvSpPr>
          <p:cNvPr id="234" name="Rectangle 65"/>
          <p:cNvSpPr/>
          <p:nvPr/>
        </p:nvSpPr>
        <p:spPr>
          <a:xfrm>
            <a:off x="4800600" y="4572000"/>
            <a:ext cx="1417376" cy="523220"/>
          </a:xfrm>
          <a:prstGeom prst="rect">
            <a:avLst/>
          </a:prstGeom>
        </p:spPr>
        <p:txBody>
          <a:bodyPr wrap="none">
            <a:spAutoFit/>
          </a:bodyPr>
          <a:lstStyle/>
          <a:p>
            <a:r>
              <a:rPr lang="es-MX" sz="1400" b="1" dirty="0" smtClean="0">
                <a:solidFill>
                  <a:prstClr val="white"/>
                </a:solidFill>
              </a:rPr>
              <a:t>enfermedad/</a:t>
            </a:r>
          </a:p>
          <a:p>
            <a:r>
              <a:rPr lang="es-MX" sz="1400" b="1" dirty="0" smtClean="0">
                <a:solidFill>
                  <a:prstClr val="white"/>
                </a:solidFill>
              </a:rPr>
              <a:t>lesión del nervio</a:t>
            </a:r>
            <a:endParaRPr lang="es-MX" sz="1400" b="1" dirty="0">
              <a:solidFill>
                <a:prstClr val="white"/>
              </a:solidFill>
            </a:endParaRPr>
          </a:p>
        </p:txBody>
      </p:sp>
      <p:sp>
        <p:nvSpPr>
          <p:cNvPr id="235" name="Rectangle 67"/>
          <p:cNvSpPr/>
          <p:nvPr/>
        </p:nvSpPr>
        <p:spPr>
          <a:xfrm>
            <a:off x="4724400" y="1905000"/>
            <a:ext cx="1417376" cy="523220"/>
          </a:xfrm>
          <a:prstGeom prst="rect">
            <a:avLst/>
          </a:prstGeom>
        </p:spPr>
        <p:txBody>
          <a:bodyPr wrap="none">
            <a:spAutoFit/>
          </a:bodyPr>
          <a:lstStyle/>
          <a:p>
            <a:r>
              <a:rPr lang="es-MX" sz="1400" b="1" dirty="0" smtClean="0">
                <a:solidFill>
                  <a:prstClr val="white"/>
                </a:solidFill>
              </a:rPr>
              <a:t>enfermedad/</a:t>
            </a:r>
          </a:p>
          <a:p>
            <a:r>
              <a:rPr lang="es-MX" sz="1400" b="1" dirty="0" smtClean="0">
                <a:solidFill>
                  <a:prstClr val="white"/>
                </a:solidFill>
              </a:rPr>
              <a:t>lesión del nervio</a:t>
            </a:r>
            <a:endParaRPr lang="es-MX" sz="1400" b="1" dirty="0">
              <a:solidFill>
                <a:prstClr val="white"/>
              </a:solidFill>
            </a:endParaRPr>
          </a:p>
        </p:txBody>
      </p:sp>
      <p:sp>
        <p:nvSpPr>
          <p:cNvPr id="46" name="Text Box 53"/>
          <p:cNvSpPr txBox="1">
            <a:spLocks noChangeArrowheads="1"/>
          </p:cNvSpPr>
          <p:nvPr/>
        </p:nvSpPr>
        <p:spPr bwMode="auto">
          <a:xfrm>
            <a:off x="0" y="6119336"/>
            <a:ext cx="8142857"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200" b="1" dirty="0" smtClean="0">
                <a:solidFill>
                  <a:prstClr val="white"/>
                </a:solidFill>
                <a:latin typeface="Calibri"/>
                <a:cs typeface="Arial" pitchFamily="34" charset="0"/>
              </a:rPr>
              <a:t>IRSN= inhibidor de recaptación de serotonina-norepinefrina ; TCA </a:t>
            </a:r>
            <a:r>
              <a:rPr lang="en-US" sz="1200" b="1" dirty="0">
                <a:solidFill>
                  <a:prstClr val="white"/>
                </a:solidFill>
                <a:latin typeface="Calibri"/>
                <a:cs typeface="Arial" pitchFamily="34" charset="0"/>
              </a:rPr>
              <a:t>= </a:t>
            </a:r>
            <a:r>
              <a:rPr lang="en-US" sz="1200" b="1" dirty="0" smtClean="0">
                <a:solidFill>
                  <a:prstClr val="white"/>
                </a:solidFill>
                <a:latin typeface="Calibri"/>
                <a:cs typeface="Arial" pitchFamily="34" charset="0"/>
              </a:rPr>
              <a:t>antidepresivo tricíclico</a:t>
            </a:r>
            <a:endParaRPr lang="en-US" sz="1200" b="1" dirty="0">
              <a:solidFill>
                <a:prstClr val="white"/>
              </a:solidFill>
              <a:latin typeface="Calibri"/>
              <a:cs typeface="Arial" pitchFamily="34" charset="0"/>
            </a:endParaRPr>
          </a:p>
          <a:p>
            <a:r>
              <a:rPr lang="en-US" sz="1000" dirty="0" smtClean="0">
                <a:solidFill>
                  <a:prstClr val="white"/>
                </a:solidFill>
                <a:latin typeface="Calibri"/>
                <a:cs typeface="Arial" pitchFamily="34" charset="0"/>
              </a:rPr>
              <a:t>Adaptado de: </a:t>
            </a:r>
            <a:r>
              <a:rPr lang="en-US" sz="1000" dirty="0">
                <a:solidFill>
                  <a:prstClr val="white"/>
                </a:solidFill>
                <a:latin typeface="Calibri"/>
                <a:cs typeface="Arial" pitchFamily="34" charset="0"/>
              </a:rPr>
              <a:t>Attal N </a:t>
            </a:r>
            <a:r>
              <a:rPr lang="en-US" sz="1000" i="1" dirty="0">
                <a:solidFill>
                  <a:prstClr val="white"/>
                </a:solidFill>
                <a:latin typeface="Calibri"/>
                <a:cs typeface="Arial" pitchFamily="34" charset="0"/>
              </a:rPr>
              <a:t>et al. </a:t>
            </a:r>
            <a:r>
              <a:rPr lang="en-US" sz="1000" i="1" dirty="0" smtClean="0">
                <a:solidFill>
                  <a:prstClr val="white"/>
                </a:solidFill>
                <a:latin typeface="Calibri"/>
                <a:cs typeface="Arial" pitchFamily="34" charset="0"/>
              </a:rPr>
              <a:t>Eur </a:t>
            </a:r>
            <a:r>
              <a:rPr lang="en-US" sz="1000" i="1" dirty="0">
                <a:solidFill>
                  <a:prstClr val="white"/>
                </a:solidFill>
                <a:latin typeface="Calibri"/>
                <a:cs typeface="Arial" pitchFamily="34" charset="0"/>
              </a:rPr>
              <a:t>J Neurol </a:t>
            </a:r>
            <a:r>
              <a:rPr lang="en-US" sz="1000" dirty="0">
                <a:solidFill>
                  <a:prstClr val="white"/>
                </a:solidFill>
                <a:latin typeface="Calibri"/>
                <a:cs typeface="Arial" pitchFamily="34" charset="0"/>
              </a:rPr>
              <a:t>2010; 17(9):</a:t>
            </a:r>
            <a:r>
              <a:rPr lang="en-US" sz="1000" dirty="0" smtClean="0">
                <a:solidFill>
                  <a:prstClr val="white"/>
                </a:solidFill>
                <a:latin typeface="Calibri"/>
                <a:cs typeface="Arial" pitchFamily="34" charset="0"/>
              </a:rPr>
              <a:t>1113-e88; Beydoun </a:t>
            </a:r>
            <a:r>
              <a:rPr lang="en-US" sz="1000" dirty="0">
                <a:solidFill>
                  <a:prstClr val="white"/>
                </a:solidFill>
                <a:latin typeface="Calibri"/>
                <a:cs typeface="Arial" pitchFamily="34" charset="0"/>
              </a:rPr>
              <a:t>A, Backonja MM. </a:t>
            </a:r>
            <a:r>
              <a:rPr lang="en-US" sz="1000" i="1" dirty="0" smtClean="0">
                <a:solidFill>
                  <a:prstClr val="white"/>
                </a:solidFill>
                <a:latin typeface="Calibri"/>
                <a:cs typeface="Arial" pitchFamily="34" charset="0"/>
              </a:rPr>
              <a:t>J </a:t>
            </a:r>
            <a:r>
              <a:rPr lang="en-US" sz="1000" i="1" dirty="0">
                <a:solidFill>
                  <a:prstClr val="white"/>
                </a:solidFill>
                <a:latin typeface="Calibri"/>
                <a:cs typeface="Arial" pitchFamily="34" charset="0"/>
              </a:rPr>
              <a:t>Pain Symptom Manage </a:t>
            </a:r>
            <a:r>
              <a:rPr lang="en-US" sz="1000" dirty="0">
                <a:solidFill>
                  <a:prstClr val="white"/>
                </a:solidFill>
                <a:latin typeface="Calibri"/>
                <a:cs typeface="Arial" pitchFamily="34" charset="0"/>
              </a:rPr>
              <a:t>2003; 25(5 Suppl):</a:t>
            </a:r>
            <a:r>
              <a:rPr lang="en-US" sz="1000" dirty="0" smtClean="0">
                <a:solidFill>
                  <a:prstClr val="white"/>
                </a:solidFill>
                <a:latin typeface="Calibri"/>
                <a:cs typeface="Arial" pitchFamily="34" charset="0"/>
              </a:rPr>
              <a:t>S18-30; </a:t>
            </a:r>
            <a:br>
              <a:rPr lang="en-US" sz="1000" dirty="0" smtClean="0">
                <a:solidFill>
                  <a:prstClr val="white"/>
                </a:solidFill>
                <a:latin typeface="Calibri"/>
                <a:cs typeface="Arial" pitchFamily="34" charset="0"/>
              </a:rPr>
            </a:br>
            <a:r>
              <a:rPr lang="en-US" sz="1000" dirty="0" smtClean="0">
                <a:solidFill>
                  <a:prstClr val="white"/>
                </a:solidFill>
                <a:latin typeface="Calibri"/>
                <a:cs typeface="Arial" pitchFamily="34" charset="0"/>
              </a:rPr>
              <a:t>Jarvis </a:t>
            </a:r>
            <a:r>
              <a:rPr lang="en-US" sz="1000" dirty="0">
                <a:solidFill>
                  <a:prstClr val="white"/>
                </a:solidFill>
                <a:latin typeface="Calibri"/>
                <a:cs typeface="Arial" pitchFamily="34" charset="0"/>
              </a:rPr>
              <a:t>MF, Boyce-Rustay JM. </a:t>
            </a:r>
            <a:r>
              <a:rPr lang="en-US" sz="1000" i="1" dirty="0" smtClean="0">
                <a:solidFill>
                  <a:prstClr val="white"/>
                </a:solidFill>
                <a:latin typeface="Calibri"/>
                <a:cs typeface="Arial" pitchFamily="34" charset="0"/>
              </a:rPr>
              <a:t>Curr </a:t>
            </a:r>
            <a:r>
              <a:rPr lang="en-US" sz="1000" i="1" dirty="0">
                <a:solidFill>
                  <a:prstClr val="white"/>
                </a:solidFill>
                <a:latin typeface="Calibri"/>
                <a:cs typeface="Arial" pitchFamily="34" charset="0"/>
              </a:rPr>
              <a:t>Pharm Des </a:t>
            </a:r>
            <a:r>
              <a:rPr lang="en-US" sz="1000" dirty="0">
                <a:solidFill>
                  <a:prstClr val="white"/>
                </a:solidFill>
                <a:latin typeface="Calibri"/>
                <a:cs typeface="Arial" pitchFamily="34" charset="0"/>
              </a:rPr>
              <a:t>2009; 15(15):</a:t>
            </a:r>
            <a:r>
              <a:rPr lang="en-US" sz="1000" dirty="0" smtClean="0">
                <a:solidFill>
                  <a:prstClr val="white"/>
                </a:solidFill>
                <a:latin typeface="Calibri"/>
                <a:cs typeface="Arial" pitchFamily="34" charset="0"/>
              </a:rPr>
              <a:t>1711-6; Gilron </a:t>
            </a:r>
            <a:r>
              <a:rPr lang="en-US" sz="1000" dirty="0">
                <a:solidFill>
                  <a:prstClr val="white"/>
                </a:solidFill>
                <a:latin typeface="Calibri"/>
                <a:cs typeface="Arial" pitchFamily="34" charset="0"/>
              </a:rPr>
              <a:t>I </a:t>
            </a:r>
            <a:r>
              <a:rPr lang="en-US" sz="1000" i="1" dirty="0">
                <a:solidFill>
                  <a:prstClr val="white"/>
                </a:solidFill>
                <a:latin typeface="Calibri"/>
                <a:cs typeface="Arial" pitchFamily="34" charset="0"/>
              </a:rPr>
              <a:t>et al. </a:t>
            </a:r>
            <a:r>
              <a:rPr lang="en-US" sz="1000" i="1" dirty="0" smtClean="0">
                <a:solidFill>
                  <a:prstClr val="white"/>
                </a:solidFill>
                <a:latin typeface="Calibri"/>
                <a:cs typeface="Arial" pitchFamily="34" charset="0"/>
              </a:rPr>
              <a:t>CMAJ </a:t>
            </a:r>
            <a:r>
              <a:rPr lang="en-US" sz="1000" dirty="0">
                <a:solidFill>
                  <a:prstClr val="white"/>
                </a:solidFill>
                <a:latin typeface="Calibri"/>
                <a:cs typeface="Arial" pitchFamily="34" charset="0"/>
              </a:rPr>
              <a:t>2006; 175(3):</a:t>
            </a:r>
            <a:r>
              <a:rPr lang="en-US" sz="1000" dirty="0" smtClean="0">
                <a:solidFill>
                  <a:prstClr val="white"/>
                </a:solidFill>
                <a:latin typeface="Calibri"/>
                <a:cs typeface="Arial" pitchFamily="34" charset="0"/>
              </a:rPr>
              <a:t>265-75; Moisset </a:t>
            </a:r>
            <a:r>
              <a:rPr lang="en-US" sz="1000" dirty="0">
                <a:solidFill>
                  <a:prstClr val="white"/>
                </a:solidFill>
                <a:latin typeface="Calibri"/>
                <a:cs typeface="Arial" pitchFamily="34" charset="0"/>
              </a:rPr>
              <a:t>X, Bouhassira D</a:t>
            </a:r>
            <a:r>
              <a:rPr lang="en-US" sz="1000" dirty="0" smtClean="0">
                <a:solidFill>
                  <a:prstClr val="white"/>
                </a:solidFill>
                <a:latin typeface="Calibri"/>
                <a:cs typeface="Arial" pitchFamily="34" charset="0"/>
              </a:rPr>
              <a:t>. </a:t>
            </a:r>
            <a:r>
              <a:rPr lang="en-US" sz="1000" dirty="0">
                <a:solidFill>
                  <a:prstClr val="white"/>
                </a:solidFill>
                <a:latin typeface="Calibri"/>
                <a:cs typeface="Arial" pitchFamily="34" charset="0"/>
              </a:rPr>
              <a:t>NeuroImage 2007; 37(Suppl 1):</a:t>
            </a:r>
            <a:r>
              <a:rPr lang="en-US" sz="1000" dirty="0" smtClean="0">
                <a:solidFill>
                  <a:prstClr val="white"/>
                </a:solidFill>
                <a:latin typeface="Calibri"/>
                <a:cs typeface="Arial" pitchFamily="34" charset="0"/>
              </a:rPr>
              <a:t>S80-8; Morlion </a:t>
            </a:r>
            <a:r>
              <a:rPr lang="en-US" sz="1000" dirty="0">
                <a:solidFill>
                  <a:prstClr val="white"/>
                </a:solidFill>
                <a:latin typeface="Calibri"/>
                <a:cs typeface="Arial" pitchFamily="34" charset="0"/>
              </a:rPr>
              <a:t>B. </a:t>
            </a:r>
            <a:r>
              <a:rPr lang="en-US" sz="1000" dirty="0" smtClean="0">
                <a:solidFill>
                  <a:prstClr val="white"/>
                </a:solidFill>
                <a:latin typeface="Calibri"/>
                <a:cs typeface="Arial" pitchFamily="34" charset="0"/>
              </a:rPr>
              <a:t>Curr </a:t>
            </a:r>
            <a:r>
              <a:rPr lang="en-US" sz="1000" dirty="0">
                <a:solidFill>
                  <a:prstClr val="white"/>
                </a:solidFill>
                <a:latin typeface="Calibri"/>
                <a:cs typeface="Arial" pitchFamily="34" charset="0"/>
              </a:rPr>
              <a:t>Med Res Opin 2011; 27(1):</a:t>
            </a:r>
            <a:r>
              <a:rPr lang="en-US" sz="1000" dirty="0" smtClean="0">
                <a:solidFill>
                  <a:prstClr val="white"/>
                </a:solidFill>
                <a:latin typeface="Calibri"/>
                <a:cs typeface="Arial" pitchFamily="34" charset="0"/>
              </a:rPr>
              <a:t>11-33; Scholz </a:t>
            </a:r>
            <a:r>
              <a:rPr lang="en-US" sz="1000" dirty="0">
                <a:solidFill>
                  <a:prstClr val="white"/>
                </a:solidFill>
                <a:latin typeface="Calibri"/>
                <a:cs typeface="Arial" pitchFamily="34" charset="0"/>
              </a:rPr>
              <a:t>J, Woolf  CJ. </a:t>
            </a:r>
            <a:r>
              <a:rPr lang="en-US" sz="1000" dirty="0" smtClean="0">
                <a:solidFill>
                  <a:prstClr val="white"/>
                </a:solidFill>
                <a:latin typeface="Calibri"/>
                <a:cs typeface="Arial" pitchFamily="34" charset="0"/>
              </a:rPr>
              <a:t>Nat </a:t>
            </a:r>
            <a:r>
              <a:rPr lang="en-US" sz="1000" dirty="0">
                <a:solidFill>
                  <a:prstClr val="white"/>
                </a:solidFill>
                <a:latin typeface="Calibri"/>
                <a:cs typeface="Arial" pitchFamily="34" charset="0"/>
              </a:rPr>
              <a:t>Neurosci 2002; 5(Suppl):1062-7</a:t>
            </a:r>
            <a:r>
              <a:rPr lang="en-US" sz="1000" dirty="0" smtClean="0">
                <a:solidFill>
                  <a:prstClr val="white"/>
                </a:solidFill>
                <a:latin typeface="Calibri"/>
                <a:cs typeface="Arial" pitchFamily="34" charset="0"/>
              </a:rPr>
              <a:t>.</a:t>
            </a:r>
            <a:endParaRPr lang="en-US" sz="1000" dirty="0">
              <a:solidFill>
                <a:prstClr val="white"/>
              </a:solidFill>
              <a:latin typeface="Calibri"/>
              <a:cs typeface="Arial" pitchFamily="34" charset="0"/>
            </a:endParaRPr>
          </a:p>
        </p:txBody>
      </p:sp>
    </p:spTree>
    <p:extLst>
      <p:ext uri="{BB962C8B-B14F-4D97-AF65-F5344CB8AC3E}">
        <p14:creationId xmlns="" xmlns:p14="http://schemas.microsoft.com/office/powerpoint/2010/main" val="3181622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p:cTn id="7" dur="200" fill="hold"/>
                                        <p:tgtEl>
                                          <p:spTgt spid="187"/>
                                        </p:tgtEl>
                                        <p:attrNameLst>
                                          <p:attrName>ppt_w</p:attrName>
                                        </p:attrNameLst>
                                      </p:cBhvr>
                                      <p:tavLst>
                                        <p:tav tm="0">
                                          <p:val>
                                            <p:fltVal val="0"/>
                                          </p:val>
                                        </p:tav>
                                        <p:tav tm="100000">
                                          <p:val>
                                            <p:strVal val="#ppt_w"/>
                                          </p:val>
                                        </p:tav>
                                      </p:tavLst>
                                    </p:anim>
                                    <p:anim calcmode="lin" valueType="num">
                                      <p:cBhvr>
                                        <p:cTn id="8" dur="200" fill="hold"/>
                                        <p:tgtEl>
                                          <p:spTgt spid="187"/>
                                        </p:tgtEl>
                                        <p:attrNameLst>
                                          <p:attrName>ppt_h</p:attrName>
                                        </p:attrNameLst>
                                      </p:cBhvr>
                                      <p:tavLst>
                                        <p:tav tm="0">
                                          <p:val>
                                            <p:fltVal val="0"/>
                                          </p:val>
                                        </p:tav>
                                        <p:tav tm="100000">
                                          <p:val>
                                            <p:strVal val="#ppt_h"/>
                                          </p:val>
                                        </p:tav>
                                      </p:tavLst>
                                    </p:anim>
                                    <p:animEffect transition="in" filter="fade">
                                      <p:cBhvr>
                                        <p:cTn id="9" dur="200"/>
                                        <p:tgtEl>
                                          <p:spTgt spid="187"/>
                                        </p:tgtEl>
                                      </p:cBhvr>
                                    </p:animEffect>
                                  </p:childTnLst>
                                </p:cTn>
                              </p:par>
                            </p:childTnLst>
                          </p:cTn>
                        </p:par>
                        <p:par>
                          <p:cTn id="10" fill="hold">
                            <p:stCondLst>
                              <p:cond delay="200"/>
                            </p:stCondLst>
                            <p:childTnLst>
                              <p:par>
                                <p:cTn id="11" presetID="10" presetClass="exit" presetSubtype="0" fill="hold" nodeType="afterEffect">
                                  <p:stCondLst>
                                    <p:cond delay="0"/>
                                  </p:stCondLst>
                                  <p:childTnLst>
                                    <p:animEffect transition="out" filter="fade">
                                      <p:cBhvr>
                                        <p:cTn id="12" dur="200"/>
                                        <p:tgtEl>
                                          <p:spTgt spid="187"/>
                                        </p:tgtEl>
                                      </p:cBhvr>
                                    </p:animEffect>
                                    <p:set>
                                      <p:cBhvr>
                                        <p:cTn id="13" dur="1" fill="hold">
                                          <p:stCondLst>
                                            <p:cond delay="199"/>
                                          </p:stCondLst>
                                        </p:cTn>
                                        <p:tgtEl>
                                          <p:spTgt spid="187"/>
                                        </p:tgtEl>
                                        <p:attrNameLst>
                                          <p:attrName>style.visibility</p:attrName>
                                        </p:attrNameLst>
                                      </p:cBhvr>
                                      <p:to>
                                        <p:strVal val="hidden"/>
                                      </p:to>
                                    </p:set>
                                  </p:childTnLst>
                                </p:cTn>
                              </p:par>
                            </p:childTnLst>
                          </p:cTn>
                        </p:par>
                        <p:par>
                          <p:cTn id="14" fill="hold">
                            <p:stCondLst>
                              <p:cond delay="400"/>
                            </p:stCondLst>
                            <p:childTnLst>
                              <p:par>
                                <p:cTn id="15" presetID="53" presetClass="entr" presetSubtype="0" fill="hold" nodeType="afterEffect">
                                  <p:stCondLst>
                                    <p:cond delay="0"/>
                                  </p:stCondLst>
                                  <p:childTnLst>
                                    <p:set>
                                      <p:cBhvr>
                                        <p:cTn id="16" dur="1" fill="hold">
                                          <p:stCondLst>
                                            <p:cond delay="0"/>
                                          </p:stCondLst>
                                        </p:cTn>
                                        <p:tgtEl>
                                          <p:spTgt spid="188"/>
                                        </p:tgtEl>
                                        <p:attrNameLst>
                                          <p:attrName>style.visibility</p:attrName>
                                        </p:attrNameLst>
                                      </p:cBhvr>
                                      <p:to>
                                        <p:strVal val="visible"/>
                                      </p:to>
                                    </p:set>
                                    <p:anim calcmode="lin" valueType="num">
                                      <p:cBhvr>
                                        <p:cTn id="17" dur="200" fill="hold"/>
                                        <p:tgtEl>
                                          <p:spTgt spid="188"/>
                                        </p:tgtEl>
                                        <p:attrNameLst>
                                          <p:attrName>ppt_w</p:attrName>
                                        </p:attrNameLst>
                                      </p:cBhvr>
                                      <p:tavLst>
                                        <p:tav tm="0">
                                          <p:val>
                                            <p:fltVal val="0"/>
                                          </p:val>
                                        </p:tav>
                                        <p:tav tm="100000">
                                          <p:val>
                                            <p:strVal val="#ppt_w"/>
                                          </p:val>
                                        </p:tav>
                                      </p:tavLst>
                                    </p:anim>
                                    <p:anim calcmode="lin" valueType="num">
                                      <p:cBhvr>
                                        <p:cTn id="18" dur="200" fill="hold"/>
                                        <p:tgtEl>
                                          <p:spTgt spid="188"/>
                                        </p:tgtEl>
                                        <p:attrNameLst>
                                          <p:attrName>ppt_h</p:attrName>
                                        </p:attrNameLst>
                                      </p:cBhvr>
                                      <p:tavLst>
                                        <p:tav tm="0">
                                          <p:val>
                                            <p:fltVal val="0"/>
                                          </p:val>
                                        </p:tav>
                                        <p:tav tm="100000">
                                          <p:val>
                                            <p:strVal val="#ppt_h"/>
                                          </p:val>
                                        </p:tav>
                                      </p:tavLst>
                                    </p:anim>
                                    <p:animEffect transition="in" filter="fade">
                                      <p:cBhvr>
                                        <p:cTn id="19" dur="200"/>
                                        <p:tgtEl>
                                          <p:spTgt spid="188"/>
                                        </p:tgtEl>
                                      </p:cBhvr>
                                    </p:animEffect>
                                  </p:childTnLst>
                                </p:cTn>
                              </p:par>
                            </p:childTnLst>
                          </p:cTn>
                        </p:par>
                        <p:par>
                          <p:cTn id="20" fill="hold">
                            <p:stCondLst>
                              <p:cond delay="600"/>
                            </p:stCondLst>
                            <p:childTnLst>
                              <p:par>
                                <p:cTn id="21" presetID="10" presetClass="exit" presetSubtype="0" fill="hold" nodeType="afterEffect">
                                  <p:stCondLst>
                                    <p:cond delay="0"/>
                                  </p:stCondLst>
                                  <p:childTnLst>
                                    <p:animEffect transition="out" filter="fade">
                                      <p:cBhvr>
                                        <p:cTn id="22" dur="200"/>
                                        <p:tgtEl>
                                          <p:spTgt spid="188"/>
                                        </p:tgtEl>
                                      </p:cBhvr>
                                    </p:animEffect>
                                    <p:set>
                                      <p:cBhvr>
                                        <p:cTn id="23" dur="1" fill="hold">
                                          <p:stCondLst>
                                            <p:cond delay="199"/>
                                          </p:stCondLst>
                                        </p:cTn>
                                        <p:tgtEl>
                                          <p:spTgt spid="188"/>
                                        </p:tgtEl>
                                        <p:attrNameLst>
                                          <p:attrName>style.visibility</p:attrName>
                                        </p:attrNameLst>
                                      </p:cBhvr>
                                      <p:to>
                                        <p:strVal val="hidden"/>
                                      </p:to>
                                    </p:set>
                                  </p:childTnLst>
                                </p:cTn>
                              </p:par>
                            </p:childTnLst>
                          </p:cTn>
                        </p:par>
                        <p:par>
                          <p:cTn id="24" fill="hold">
                            <p:stCondLst>
                              <p:cond delay="800"/>
                            </p:stCondLst>
                            <p:childTnLst>
                              <p:par>
                                <p:cTn id="25" presetID="53" presetClass="entr" presetSubtype="0" fill="hold" nodeType="afterEffect">
                                  <p:stCondLst>
                                    <p:cond delay="0"/>
                                  </p:stCondLst>
                                  <p:childTnLst>
                                    <p:set>
                                      <p:cBhvr>
                                        <p:cTn id="26" dur="1" fill="hold">
                                          <p:stCondLst>
                                            <p:cond delay="0"/>
                                          </p:stCondLst>
                                        </p:cTn>
                                        <p:tgtEl>
                                          <p:spTgt spid="189"/>
                                        </p:tgtEl>
                                        <p:attrNameLst>
                                          <p:attrName>style.visibility</p:attrName>
                                        </p:attrNameLst>
                                      </p:cBhvr>
                                      <p:to>
                                        <p:strVal val="visible"/>
                                      </p:to>
                                    </p:set>
                                    <p:anim calcmode="lin" valueType="num">
                                      <p:cBhvr>
                                        <p:cTn id="27" dur="200" fill="hold"/>
                                        <p:tgtEl>
                                          <p:spTgt spid="189"/>
                                        </p:tgtEl>
                                        <p:attrNameLst>
                                          <p:attrName>ppt_w</p:attrName>
                                        </p:attrNameLst>
                                      </p:cBhvr>
                                      <p:tavLst>
                                        <p:tav tm="0">
                                          <p:val>
                                            <p:fltVal val="0"/>
                                          </p:val>
                                        </p:tav>
                                        <p:tav tm="100000">
                                          <p:val>
                                            <p:strVal val="#ppt_w"/>
                                          </p:val>
                                        </p:tav>
                                      </p:tavLst>
                                    </p:anim>
                                    <p:anim calcmode="lin" valueType="num">
                                      <p:cBhvr>
                                        <p:cTn id="28" dur="200" fill="hold"/>
                                        <p:tgtEl>
                                          <p:spTgt spid="189"/>
                                        </p:tgtEl>
                                        <p:attrNameLst>
                                          <p:attrName>ppt_h</p:attrName>
                                        </p:attrNameLst>
                                      </p:cBhvr>
                                      <p:tavLst>
                                        <p:tav tm="0">
                                          <p:val>
                                            <p:fltVal val="0"/>
                                          </p:val>
                                        </p:tav>
                                        <p:tav tm="100000">
                                          <p:val>
                                            <p:strVal val="#ppt_h"/>
                                          </p:val>
                                        </p:tav>
                                      </p:tavLst>
                                    </p:anim>
                                    <p:animEffect transition="in" filter="fade">
                                      <p:cBhvr>
                                        <p:cTn id="29" dur="200"/>
                                        <p:tgtEl>
                                          <p:spTgt spid="189"/>
                                        </p:tgtEl>
                                      </p:cBhvr>
                                    </p:animEffect>
                                  </p:childTnLst>
                                </p:cTn>
                              </p:par>
                            </p:childTnLst>
                          </p:cTn>
                        </p:par>
                        <p:par>
                          <p:cTn id="30" fill="hold">
                            <p:stCondLst>
                              <p:cond delay="1000"/>
                            </p:stCondLst>
                            <p:childTnLst>
                              <p:par>
                                <p:cTn id="31" presetID="10" presetClass="exit" presetSubtype="0" fill="hold" nodeType="afterEffect">
                                  <p:stCondLst>
                                    <p:cond delay="0"/>
                                  </p:stCondLst>
                                  <p:childTnLst>
                                    <p:animEffect transition="out" filter="fade">
                                      <p:cBhvr>
                                        <p:cTn id="32" dur="200"/>
                                        <p:tgtEl>
                                          <p:spTgt spid="189"/>
                                        </p:tgtEl>
                                      </p:cBhvr>
                                    </p:animEffect>
                                    <p:set>
                                      <p:cBhvr>
                                        <p:cTn id="33" dur="1" fill="hold">
                                          <p:stCondLst>
                                            <p:cond delay="199"/>
                                          </p:stCondLst>
                                        </p:cTn>
                                        <p:tgtEl>
                                          <p:spTgt spid="189"/>
                                        </p:tgtEl>
                                        <p:attrNameLst>
                                          <p:attrName>style.visibility</p:attrName>
                                        </p:attrNameLst>
                                      </p:cBhvr>
                                      <p:to>
                                        <p:strVal val="hidden"/>
                                      </p:to>
                                    </p:set>
                                  </p:childTnLst>
                                </p:cTn>
                              </p:par>
                            </p:childTnLst>
                          </p:cTn>
                        </p:par>
                        <p:par>
                          <p:cTn id="34" fill="hold">
                            <p:stCondLst>
                              <p:cond delay="1200"/>
                            </p:stCondLst>
                            <p:childTnLst>
                              <p:par>
                                <p:cTn id="35" presetID="53" presetClass="entr" presetSubtype="0" fill="hold" nodeType="afterEffect">
                                  <p:stCondLst>
                                    <p:cond delay="0"/>
                                  </p:stCondLst>
                                  <p:childTnLst>
                                    <p:set>
                                      <p:cBhvr>
                                        <p:cTn id="36" dur="1" fill="hold">
                                          <p:stCondLst>
                                            <p:cond delay="0"/>
                                          </p:stCondLst>
                                        </p:cTn>
                                        <p:tgtEl>
                                          <p:spTgt spid="190"/>
                                        </p:tgtEl>
                                        <p:attrNameLst>
                                          <p:attrName>style.visibility</p:attrName>
                                        </p:attrNameLst>
                                      </p:cBhvr>
                                      <p:to>
                                        <p:strVal val="visible"/>
                                      </p:to>
                                    </p:set>
                                    <p:anim calcmode="lin" valueType="num">
                                      <p:cBhvr>
                                        <p:cTn id="37" dur="200" fill="hold"/>
                                        <p:tgtEl>
                                          <p:spTgt spid="190"/>
                                        </p:tgtEl>
                                        <p:attrNameLst>
                                          <p:attrName>ppt_w</p:attrName>
                                        </p:attrNameLst>
                                      </p:cBhvr>
                                      <p:tavLst>
                                        <p:tav tm="0">
                                          <p:val>
                                            <p:fltVal val="0"/>
                                          </p:val>
                                        </p:tav>
                                        <p:tav tm="100000">
                                          <p:val>
                                            <p:strVal val="#ppt_w"/>
                                          </p:val>
                                        </p:tav>
                                      </p:tavLst>
                                    </p:anim>
                                    <p:anim calcmode="lin" valueType="num">
                                      <p:cBhvr>
                                        <p:cTn id="38" dur="200" fill="hold"/>
                                        <p:tgtEl>
                                          <p:spTgt spid="190"/>
                                        </p:tgtEl>
                                        <p:attrNameLst>
                                          <p:attrName>ppt_h</p:attrName>
                                        </p:attrNameLst>
                                      </p:cBhvr>
                                      <p:tavLst>
                                        <p:tav tm="0">
                                          <p:val>
                                            <p:fltVal val="0"/>
                                          </p:val>
                                        </p:tav>
                                        <p:tav tm="100000">
                                          <p:val>
                                            <p:strVal val="#ppt_h"/>
                                          </p:val>
                                        </p:tav>
                                      </p:tavLst>
                                    </p:anim>
                                    <p:animEffect transition="in" filter="fade">
                                      <p:cBhvr>
                                        <p:cTn id="39" dur="200"/>
                                        <p:tgtEl>
                                          <p:spTgt spid="190"/>
                                        </p:tgtEl>
                                      </p:cBhvr>
                                    </p:animEffect>
                                  </p:childTnLst>
                                </p:cTn>
                              </p:par>
                            </p:childTnLst>
                          </p:cTn>
                        </p:par>
                        <p:par>
                          <p:cTn id="40" fill="hold">
                            <p:stCondLst>
                              <p:cond delay="1400"/>
                            </p:stCondLst>
                            <p:childTnLst>
                              <p:par>
                                <p:cTn id="41" presetID="10" presetClass="exit" presetSubtype="0" fill="hold" nodeType="afterEffect">
                                  <p:stCondLst>
                                    <p:cond delay="0"/>
                                  </p:stCondLst>
                                  <p:childTnLst>
                                    <p:animEffect transition="out" filter="fade">
                                      <p:cBhvr>
                                        <p:cTn id="42" dur="200"/>
                                        <p:tgtEl>
                                          <p:spTgt spid="190"/>
                                        </p:tgtEl>
                                      </p:cBhvr>
                                    </p:animEffect>
                                    <p:set>
                                      <p:cBhvr>
                                        <p:cTn id="43" dur="1" fill="hold">
                                          <p:stCondLst>
                                            <p:cond delay="199"/>
                                          </p:stCondLst>
                                        </p:cTn>
                                        <p:tgtEl>
                                          <p:spTgt spid="190"/>
                                        </p:tgtEl>
                                        <p:attrNameLst>
                                          <p:attrName>style.visibility</p:attrName>
                                        </p:attrNameLst>
                                      </p:cBhvr>
                                      <p:to>
                                        <p:strVal val="hidden"/>
                                      </p:to>
                                    </p:set>
                                  </p:childTnLst>
                                </p:cTn>
                              </p:par>
                            </p:childTnLst>
                          </p:cTn>
                        </p:par>
                        <p:par>
                          <p:cTn id="44" fill="hold">
                            <p:stCondLst>
                              <p:cond delay="1600"/>
                            </p:stCondLst>
                            <p:childTnLst>
                              <p:par>
                                <p:cTn id="45" presetID="53" presetClass="entr" presetSubtype="0" fill="hold" nodeType="afterEffect">
                                  <p:stCondLst>
                                    <p:cond delay="0"/>
                                  </p:stCondLst>
                                  <p:childTnLst>
                                    <p:set>
                                      <p:cBhvr>
                                        <p:cTn id="46" dur="1" fill="hold">
                                          <p:stCondLst>
                                            <p:cond delay="0"/>
                                          </p:stCondLst>
                                        </p:cTn>
                                        <p:tgtEl>
                                          <p:spTgt spid="191"/>
                                        </p:tgtEl>
                                        <p:attrNameLst>
                                          <p:attrName>style.visibility</p:attrName>
                                        </p:attrNameLst>
                                      </p:cBhvr>
                                      <p:to>
                                        <p:strVal val="visible"/>
                                      </p:to>
                                    </p:set>
                                    <p:anim calcmode="lin" valueType="num">
                                      <p:cBhvr>
                                        <p:cTn id="47" dur="200" fill="hold"/>
                                        <p:tgtEl>
                                          <p:spTgt spid="191"/>
                                        </p:tgtEl>
                                        <p:attrNameLst>
                                          <p:attrName>ppt_w</p:attrName>
                                        </p:attrNameLst>
                                      </p:cBhvr>
                                      <p:tavLst>
                                        <p:tav tm="0">
                                          <p:val>
                                            <p:fltVal val="0"/>
                                          </p:val>
                                        </p:tav>
                                        <p:tav tm="100000">
                                          <p:val>
                                            <p:strVal val="#ppt_w"/>
                                          </p:val>
                                        </p:tav>
                                      </p:tavLst>
                                    </p:anim>
                                    <p:anim calcmode="lin" valueType="num">
                                      <p:cBhvr>
                                        <p:cTn id="48" dur="200" fill="hold"/>
                                        <p:tgtEl>
                                          <p:spTgt spid="191"/>
                                        </p:tgtEl>
                                        <p:attrNameLst>
                                          <p:attrName>ppt_h</p:attrName>
                                        </p:attrNameLst>
                                      </p:cBhvr>
                                      <p:tavLst>
                                        <p:tav tm="0">
                                          <p:val>
                                            <p:fltVal val="0"/>
                                          </p:val>
                                        </p:tav>
                                        <p:tav tm="100000">
                                          <p:val>
                                            <p:strVal val="#ppt_h"/>
                                          </p:val>
                                        </p:tav>
                                      </p:tavLst>
                                    </p:anim>
                                    <p:animEffect transition="in" filter="fade">
                                      <p:cBhvr>
                                        <p:cTn id="49" dur="200"/>
                                        <p:tgtEl>
                                          <p:spTgt spid="191"/>
                                        </p:tgtEl>
                                      </p:cBhvr>
                                    </p:animEffect>
                                  </p:childTnLst>
                                </p:cTn>
                              </p:par>
                            </p:childTnLst>
                          </p:cTn>
                        </p:par>
                        <p:par>
                          <p:cTn id="50" fill="hold">
                            <p:stCondLst>
                              <p:cond delay="1800"/>
                            </p:stCondLst>
                            <p:childTnLst>
                              <p:par>
                                <p:cTn id="51" presetID="10" presetClass="exit" presetSubtype="0" fill="hold" nodeType="afterEffect">
                                  <p:stCondLst>
                                    <p:cond delay="0"/>
                                  </p:stCondLst>
                                  <p:childTnLst>
                                    <p:animEffect transition="out" filter="fade">
                                      <p:cBhvr>
                                        <p:cTn id="52" dur="200"/>
                                        <p:tgtEl>
                                          <p:spTgt spid="191"/>
                                        </p:tgtEl>
                                      </p:cBhvr>
                                    </p:animEffect>
                                    <p:set>
                                      <p:cBhvr>
                                        <p:cTn id="53" dur="1" fill="hold">
                                          <p:stCondLst>
                                            <p:cond delay="199"/>
                                          </p:stCondLst>
                                        </p:cTn>
                                        <p:tgtEl>
                                          <p:spTgt spid="191"/>
                                        </p:tgtEl>
                                        <p:attrNameLst>
                                          <p:attrName>style.visibility</p:attrName>
                                        </p:attrNameLst>
                                      </p:cBhvr>
                                      <p:to>
                                        <p:strVal val="hidden"/>
                                      </p:to>
                                    </p:set>
                                  </p:childTnLst>
                                </p:cTn>
                              </p:par>
                            </p:childTnLst>
                          </p:cTn>
                        </p:par>
                        <p:par>
                          <p:cTn id="54" fill="hold">
                            <p:stCondLst>
                              <p:cond delay="2000"/>
                            </p:stCondLst>
                            <p:childTnLst>
                              <p:par>
                                <p:cTn id="55" presetID="53" presetClass="entr" presetSubtype="0" fill="hold" nodeType="afterEffect">
                                  <p:stCondLst>
                                    <p:cond delay="0"/>
                                  </p:stCondLst>
                                  <p:childTnLst>
                                    <p:set>
                                      <p:cBhvr>
                                        <p:cTn id="56" dur="1" fill="hold">
                                          <p:stCondLst>
                                            <p:cond delay="0"/>
                                          </p:stCondLst>
                                        </p:cTn>
                                        <p:tgtEl>
                                          <p:spTgt spid="192"/>
                                        </p:tgtEl>
                                        <p:attrNameLst>
                                          <p:attrName>style.visibility</p:attrName>
                                        </p:attrNameLst>
                                      </p:cBhvr>
                                      <p:to>
                                        <p:strVal val="visible"/>
                                      </p:to>
                                    </p:set>
                                    <p:anim calcmode="lin" valueType="num">
                                      <p:cBhvr>
                                        <p:cTn id="57" dur="200" fill="hold"/>
                                        <p:tgtEl>
                                          <p:spTgt spid="192"/>
                                        </p:tgtEl>
                                        <p:attrNameLst>
                                          <p:attrName>ppt_w</p:attrName>
                                        </p:attrNameLst>
                                      </p:cBhvr>
                                      <p:tavLst>
                                        <p:tav tm="0">
                                          <p:val>
                                            <p:fltVal val="0"/>
                                          </p:val>
                                        </p:tav>
                                        <p:tav tm="100000">
                                          <p:val>
                                            <p:strVal val="#ppt_w"/>
                                          </p:val>
                                        </p:tav>
                                      </p:tavLst>
                                    </p:anim>
                                    <p:anim calcmode="lin" valueType="num">
                                      <p:cBhvr>
                                        <p:cTn id="58" dur="200" fill="hold"/>
                                        <p:tgtEl>
                                          <p:spTgt spid="192"/>
                                        </p:tgtEl>
                                        <p:attrNameLst>
                                          <p:attrName>ppt_h</p:attrName>
                                        </p:attrNameLst>
                                      </p:cBhvr>
                                      <p:tavLst>
                                        <p:tav tm="0">
                                          <p:val>
                                            <p:fltVal val="0"/>
                                          </p:val>
                                        </p:tav>
                                        <p:tav tm="100000">
                                          <p:val>
                                            <p:strVal val="#ppt_h"/>
                                          </p:val>
                                        </p:tav>
                                      </p:tavLst>
                                    </p:anim>
                                    <p:animEffect transition="in" filter="fade">
                                      <p:cBhvr>
                                        <p:cTn id="59" dur="200"/>
                                        <p:tgtEl>
                                          <p:spTgt spid="192"/>
                                        </p:tgtEl>
                                      </p:cBhvr>
                                    </p:animEffect>
                                  </p:childTnLst>
                                </p:cTn>
                              </p:par>
                            </p:childTnLst>
                          </p:cTn>
                        </p:par>
                        <p:par>
                          <p:cTn id="60" fill="hold">
                            <p:stCondLst>
                              <p:cond delay="2200"/>
                            </p:stCondLst>
                            <p:childTnLst>
                              <p:par>
                                <p:cTn id="61" presetID="10" presetClass="exit" presetSubtype="0" fill="hold" nodeType="afterEffect">
                                  <p:stCondLst>
                                    <p:cond delay="0"/>
                                  </p:stCondLst>
                                  <p:childTnLst>
                                    <p:animEffect transition="out" filter="fade">
                                      <p:cBhvr>
                                        <p:cTn id="62" dur="200"/>
                                        <p:tgtEl>
                                          <p:spTgt spid="192"/>
                                        </p:tgtEl>
                                      </p:cBhvr>
                                    </p:animEffect>
                                    <p:set>
                                      <p:cBhvr>
                                        <p:cTn id="63" dur="1" fill="hold">
                                          <p:stCondLst>
                                            <p:cond delay="199"/>
                                          </p:stCondLst>
                                        </p:cTn>
                                        <p:tgtEl>
                                          <p:spTgt spid="192"/>
                                        </p:tgtEl>
                                        <p:attrNameLst>
                                          <p:attrName>style.visibility</p:attrName>
                                        </p:attrNameLst>
                                      </p:cBhvr>
                                      <p:to>
                                        <p:strVal val="hidden"/>
                                      </p:to>
                                    </p:set>
                                  </p:childTnLst>
                                </p:cTn>
                              </p:par>
                            </p:childTnLst>
                          </p:cTn>
                        </p:par>
                        <p:par>
                          <p:cTn id="64" fill="hold">
                            <p:stCondLst>
                              <p:cond delay="2400"/>
                            </p:stCondLst>
                            <p:childTnLst>
                              <p:par>
                                <p:cTn id="65" presetID="53" presetClass="entr" presetSubtype="0" fill="hold" nodeType="afterEffect">
                                  <p:stCondLst>
                                    <p:cond delay="0"/>
                                  </p:stCondLst>
                                  <p:childTnLst>
                                    <p:set>
                                      <p:cBhvr>
                                        <p:cTn id="66" dur="1" fill="hold">
                                          <p:stCondLst>
                                            <p:cond delay="0"/>
                                          </p:stCondLst>
                                        </p:cTn>
                                        <p:tgtEl>
                                          <p:spTgt spid="193"/>
                                        </p:tgtEl>
                                        <p:attrNameLst>
                                          <p:attrName>style.visibility</p:attrName>
                                        </p:attrNameLst>
                                      </p:cBhvr>
                                      <p:to>
                                        <p:strVal val="visible"/>
                                      </p:to>
                                    </p:set>
                                    <p:anim calcmode="lin" valueType="num">
                                      <p:cBhvr>
                                        <p:cTn id="67" dur="200" fill="hold"/>
                                        <p:tgtEl>
                                          <p:spTgt spid="193"/>
                                        </p:tgtEl>
                                        <p:attrNameLst>
                                          <p:attrName>ppt_w</p:attrName>
                                        </p:attrNameLst>
                                      </p:cBhvr>
                                      <p:tavLst>
                                        <p:tav tm="0">
                                          <p:val>
                                            <p:fltVal val="0"/>
                                          </p:val>
                                        </p:tav>
                                        <p:tav tm="100000">
                                          <p:val>
                                            <p:strVal val="#ppt_w"/>
                                          </p:val>
                                        </p:tav>
                                      </p:tavLst>
                                    </p:anim>
                                    <p:anim calcmode="lin" valueType="num">
                                      <p:cBhvr>
                                        <p:cTn id="68" dur="200" fill="hold"/>
                                        <p:tgtEl>
                                          <p:spTgt spid="193"/>
                                        </p:tgtEl>
                                        <p:attrNameLst>
                                          <p:attrName>ppt_h</p:attrName>
                                        </p:attrNameLst>
                                      </p:cBhvr>
                                      <p:tavLst>
                                        <p:tav tm="0">
                                          <p:val>
                                            <p:fltVal val="0"/>
                                          </p:val>
                                        </p:tav>
                                        <p:tav tm="100000">
                                          <p:val>
                                            <p:strVal val="#ppt_h"/>
                                          </p:val>
                                        </p:tav>
                                      </p:tavLst>
                                    </p:anim>
                                    <p:animEffect transition="in" filter="fade">
                                      <p:cBhvr>
                                        <p:cTn id="69" dur="200"/>
                                        <p:tgtEl>
                                          <p:spTgt spid="193"/>
                                        </p:tgtEl>
                                      </p:cBhvr>
                                    </p:animEffect>
                                  </p:childTnLst>
                                </p:cTn>
                              </p:par>
                            </p:childTnLst>
                          </p:cTn>
                        </p:par>
                        <p:par>
                          <p:cTn id="70" fill="hold">
                            <p:stCondLst>
                              <p:cond delay="2600"/>
                            </p:stCondLst>
                            <p:childTnLst>
                              <p:par>
                                <p:cTn id="71" presetID="10" presetClass="exit" presetSubtype="0" fill="hold" nodeType="afterEffect">
                                  <p:stCondLst>
                                    <p:cond delay="0"/>
                                  </p:stCondLst>
                                  <p:childTnLst>
                                    <p:animEffect transition="out" filter="fade">
                                      <p:cBhvr>
                                        <p:cTn id="72" dur="200"/>
                                        <p:tgtEl>
                                          <p:spTgt spid="193"/>
                                        </p:tgtEl>
                                      </p:cBhvr>
                                    </p:animEffect>
                                    <p:set>
                                      <p:cBhvr>
                                        <p:cTn id="73" dur="1" fill="hold">
                                          <p:stCondLst>
                                            <p:cond delay="199"/>
                                          </p:stCondLst>
                                        </p:cTn>
                                        <p:tgtEl>
                                          <p:spTgt spid="193"/>
                                        </p:tgtEl>
                                        <p:attrNameLst>
                                          <p:attrName>style.visibility</p:attrName>
                                        </p:attrNameLst>
                                      </p:cBhvr>
                                      <p:to>
                                        <p:strVal val="hidden"/>
                                      </p:to>
                                    </p:set>
                                  </p:childTnLst>
                                </p:cTn>
                              </p:par>
                            </p:childTnLst>
                          </p:cTn>
                        </p:par>
                        <p:par>
                          <p:cTn id="74" fill="hold">
                            <p:stCondLst>
                              <p:cond delay="2800"/>
                            </p:stCondLst>
                            <p:childTnLst>
                              <p:par>
                                <p:cTn id="75" presetID="53" presetClass="entr" presetSubtype="0" fill="hold" nodeType="afterEffect">
                                  <p:stCondLst>
                                    <p:cond delay="0"/>
                                  </p:stCondLst>
                                  <p:childTnLst>
                                    <p:set>
                                      <p:cBhvr>
                                        <p:cTn id="76" dur="1" fill="hold">
                                          <p:stCondLst>
                                            <p:cond delay="0"/>
                                          </p:stCondLst>
                                        </p:cTn>
                                        <p:tgtEl>
                                          <p:spTgt spid="196"/>
                                        </p:tgtEl>
                                        <p:attrNameLst>
                                          <p:attrName>style.visibility</p:attrName>
                                        </p:attrNameLst>
                                      </p:cBhvr>
                                      <p:to>
                                        <p:strVal val="visible"/>
                                      </p:to>
                                    </p:set>
                                    <p:anim calcmode="lin" valueType="num">
                                      <p:cBhvr>
                                        <p:cTn id="77" dur="200" fill="hold"/>
                                        <p:tgtEl>
                                          <p:spTgt spid="196"/>
                                        </p:tgtEl>
                                        <p:attrNameLst>
                                          <p:attrName>ppt_w</p:attrName>
                                        </p:attrNameLst>
                                      </p:cBhvr>
                                      <p:tavLst>
                                        <p:tav tm="0">
                                          <p:val>
                                            <p:fltVal val="0"/>
                                          </p:val>
                                        </p:tav>
                                        <p:tav tm="100000">
                                          <p:val>
                                            <p:strVal val="#ppt_w"/>
                                          </p:val>
                                        </p:tav>
                                      </p:tavLst>
                                    </p:anim>
                                    <p:anim calcmode="lin" valueType="num">
                                      <p:cBhvr>
                                        <p:cTn id="78" dur="200" fill="hold"/>
                                        <p:tgtEl>
                                          <p:spTgt spid="196"/>
                                        </p:tgtEl>
                                        <p:attrNameLst>
                                          <p:attrName>ppt_h</p:attrName>
                                        </p:attrNameLst>
                                      </p:cBhvr>
                                      <p:tavLst>
                                        <p:tav tm="0">
                                          <p:val>
                                            <p:fltVal val="0"/>
                                          </p:val>
                                        </p:tav>
                                        <p:tav tm="100000">
                                          <p:val>
                                            <p:strVal val="#ppt_h"/>
                                          </p:val>
                                        </p:tav>
                                      </p:tavLst>
                                    </p:anim>
                                    <p:animEffect transition="in" filter="fade">
                                      <p:cBhvr>
                                        <p:cTn id="79" dur="200"/>
                                        <p:tgtEl>
                                          <p:spTgt spid="196"/>
                                        </p:tgtEl>
                                      </p:cBhvr>
                                    </p:animEffect>
                                  </p:childTnLst>
                                </p:cTn>
                              </p:par>
                            </p:childTnLst>
                          </p:cTn>
                        </p:par>
                        <p:par>
                          <p:cTn id="80" fill="hold">
                            <p:stCondLst>
                              <p:cond delay="3000"/>
                            </p:stCondLst>
                            <p:childTnLst>
                              <p:par>
                                <p:cTn id="81" presetID="10" presetClass="exit" presetSubtype="0" fill="hold" nodeType="afterEffect">
                                  <p:stCondLst>
                                    <p:cond delay="0"/>
                                  </p:stCondLst>
                                  <p:childTnLst>
                                    <p:animEffect transition="out" filter="fade">
                                      <p:cBhvr>
                                        <p:cTn id="82" dur="200"/>
                                        <p:tgtEl>
                                          <p:spTgt spid="196"/>
                                        </p:tgtEl>
                                      </p:cBhvr>
                                    </p:animEffect>
                                    <p:set>
                                      <p:cBhvr>
                                        <p:cTn id="83" dur="1" fill="hold">
                                          <p:stCondLst>
                                            <p:cond delay="199"/>
                                          </p:stCondLst>
                                        </p:cTn>
                                        <p:tgtEl>
                                          <p:spTgt spid="196"/>
                                        </p:tgtEl>
                                        <p:attrNameLst>
                                          <p:attrName>style.visibility</p:attrName>
                                        </p:attrNameLst>
                                      </p:cBhvr>
                                      <p:to>
                                        <p:strVal val="hidden"/>
                                      </p:to>
                                    </p:set>
                                  </p:childTnLst>
                                </p:cTn>
                              </p:par>
                            </p:childTnLst>
                          </p:cTn>
                        </p:par>
                        <p:par>
                          <p:cTn id="84" fill="hold">
                            <p:stCondLst>
                              <p:cond delay="3200"/>
                            </p:stCondLst>
                            <p:childTnLst>
                              <p:par>
                                <p:cTn id="85" presetID="53" presetClass="entr" presetSubtype="0" fill="hold" nodeType="afterEffect">
                                  <p:stCondLst>
                                    <p:cond delay="0"/>
                                  </p:stCondLst>
                                  <p:childTnLst>
                                    <p:set>
                                      <p:cBhvr>
                                        <p:cTn id="86" dur="1" fill="hold">
                                          <p:stCondLst>
                                            <p:cond delay="0"/>
                                          </p:stCondLst>
                                        </p:cTn>
                                        <p:tgtEl>
                                          <p:spTgt spid="194"/>
                                        </p:tgtEl>
                                        <p:attrNameLst>
                                          <p:attrName>style.visibility</p:attrName>
                                        </p:attrNameLst>
                                      </p:cBhvr>
                                      <p:to>
                                        <p:strVal val="visible"/>
                                      </p:to>
                                    </p:set>
                                    <p:anim calcmode="lin" valueType="num">
                                      <p:cBhvr>
                                        <p:cTn id="87" dur="200" fill="hold"/>
                                        <p:tgtEl>
                                          <p:spTgt spid="194"/>
                                        </p:tgtEl>
                                        <p:attrNameLst>
                                          <p:attrName>ppt_w</p:attrName>
                                        </p:attrNameLst>
                                      </p:cBhvr>
                                      <p:tavLst>
                                        <p:tav tm="0">
                                          <p:val>
                                            <p:fltVal val="0"/>
                                          </p:val>
                                        </p:tav>
                                        <p:tav tm="100000">
                                          <p:val>
                                            <p:strVal val="#ppt_w"/>
                                          </p:val>
                                        </p:tav>
                                      </p:tavLst>
                                    </p:anim>
                                    <p:anim calcmode="lin" valueType="num">
                                      <p:cBhvr>
                                        <p:cTn id="88" dur="200" fill="hold"/>
                                        <p:tgtEl>
                                          <p:spTgt spid="194"/>
                                        </p:tgtEl>
                                        <p:attrNameLst>
                                          <p:attrName>ppt_h</p:attrName>
                                        </p:attrNameLst>
                                      </p:cBhvr>
                                      <p:tavLst>
                                        <p:tav tm="0">
                                          <p:val>
                                            <p:fltVal val="0"/>
                                          </p:val>
                                        </p:tav>
                                        <p:tav tm="100000">
                                          <p:val>
                                            <p:strVal val="#ppt_h"/>
                                          </p:val>
                                        </p:tav>
                                      </p:tavLst>
                                    </p:anim>
                                    <p:animEffect transition="in" filter="fade">
                                      <p:cBhvr>
                                        <p:cTn id="89" dur="200"/>
                                        <p:tgtEl>
                                          <p:spTgt spid="194"/>
                                        </p:tgtEl>
                                      </p:cBhvr>
                                    </p:animEffect>
                                  </p:childTnLst>
                                </p:cTn>
                              </p:par>
                            </p:childTnLst>
                          </p:cTn>
                        </p:par>
                        <p:par>
                          <p:cTn id="90" fill="hold">
                            <p:stCondLst>
                              <p:cond delay="3400"/>
                            </p:stCondLst>
                            <p:childTnLst>
                              <p:par>
                                <p:cTn id="91" presetID="10" presetClass="exit" presetSubtype="0" fill="hold" nodeType="afterEffect">
                                  <p:stCondLst>
                                    <p:cond delay="0"/>
                                  </p:stCondLst>
                                  <p:childTnLst>
                                    <p:animEffect transition="out" filter="fade">
                                      <p:cBhvr>
                                        <p:cTn id="92" dur="200"/>
                                        <p:tgtEl>
                                          <p:spTgt spid="194"/>
                                        </p:tgtEl>
                                      </p:cBhvr>
                                    </p:animEffect>
                                    <p:set>
                                      <p:cBhvr>
                                        <p:cTn id="93" dur="1" fill="hold">
                                          <p:stCondLst>
                                            <p:cond delay="199"/>
                                          </p:stCondLst>
                                        </p:cTn>
                                        <p:tgtEl>
                                          <p:spTgt spid="194"/>
                                        </p:tgtEl>
                                        <p:attrNameLst>
                                          <p:attrName>style.visibility</p:attrName>
                                        </p:attrNameLst>
                                      </p:cBhvr>
                                      <p:to>
                                        <p:strVal val="hidden"/>
                                      </p:to>
                                    </p:set>
                                  </p:childTnLst>
                                </p:cTn>
                              </p:par>
                            </p:childTnLst>
                          </p:cTn>
                        </p:par>
                        <p:par>
                          <p:cTn id="94" fill="hold">
                            <p:stCondLst>
                              <p:cond delay="3600"/>
                            </p:stCondLst>
                            <p:childTnLst>
                              <p:par>
                                <p:cTn id="95" presetID="53" presetClass="entr" presetSubtype="0" fill="hold" nodeType="afterEffect">
                                  <p:stCondLst>
                                    <p:cond delay="0"/>
                                  </p:stCondLst>
                                  <p:childTnLst>
                                    <p:set>
                                      <p:cBhvr>
                                        <p:cTn id="96" dur="1" fill="hold">
                                          <p:stCondLst>
                                            <p:cond delay="0"/>
                                          </p:stCondLst>
                                        </p:cTn>
                                        <p:tgtEl>
                                          <p:spTgt spid="195"/>
                                        </p:tgtEl>
                                        <p:attrNameLst>
                                          <p:attrName>style.visibility</p:attrName>
                                        </p:attrNameLst>
                                      </p:cBhvr>
                                      <p:to>
                                        <p:strVal val="visible"/>
                                      </p:to>
                                    </p:set>
                                    <p:anim calcmode="lin" valueType="num">
                                      <p:cBhvr>
                                        <p:cTn id="97" dur="200" fill="hold"/>
                                        <p:tgtEl>
                                          <p:spTgt spid="195"/>
                                        </p:tgtEl>
                                        <p:attrNameLst>
                                          <p:attrName>ppt_w</p:attrName>
                                        </p:attrNameLst>
                                      </p:cBhvr>
                                      <p:tavLst>
                                        <p:tav tm="0">
                                          <p:val>
                                            <p:fltVal val="0"/>
                                          </p:val>
                                        </p:tav>
                                        <p:tav tm="100000">
                                          <p:val>
                                            <p:strVal val="#ppt_w"/>
                                          </p:val>
                                        </p:tav>
                                      </p:tavLst>
                                    </p:anim>
                                    <p:anim calcmode="lin" valueType="num">
                                      <p:cBhvr>
                                        <p:cTn id="98" dur="200" fill="hold"/>
                                        <p:tgtEl>
                                          <p:spTgt spid="195"/>
                                        </p:tgtEl>
                                        <p:attrNameLst>
                                          <p:attrName>ppt_h</p:attrName>
                                        </p:attrNameLst>
                                      </p:cBhvr>
                                      <p:tavLst>
                                        <p:tav tm="0">
                                          <p:val>
                                            <p:fltVal val="0"/>
                                          </p:val>
                                        </p:tav>
                                        <p:tav tm="100000">
                                          <p:val>
                                            <p:strVal val="#ppt_h"/>
                                          </p:val>
                                        </p:tav>
                                      </p:tavLst>
                                    </p:anim>
                                    <p:animEffect transition="in" filter="fade">
                                      <p:cBhvr>
                                        <p:cTn id="99" dur="200"/>
                                        <p:tgtEl>
                                          <p:spTgt spid="195"/>
                                        </p:tgtEl>
                                      </p:cBhvr>
                                    </p:animEffect>
                                  </p:childTnLst>
                                </p:cTn>
                              </p:par>
                            </p:childTnLst>
                          </p:cTn>
                        </p:par>
                        <p:par>
                          <p:cTn id="100" fill="hold">
                            <p:stCondLst>
                              <p:cond delay="3800"/>
                            </p:stCondLst>
                            <p:childTnLst>
                              <p:par>
                                <p:cTn id="101" presetID="10" presetClass="exit" presetSubtype="0" fill="hold" nodeType="afterEffect">
                                  <p:stCondLst>
                                    <p:cond delay="0"/>
                                  </p:stCondLst>
                                  <p:childTnLst>
                                    <p:animEffect transition="out" filter="fade">
                                      <p:cBhvr>
                                        <p:cTn id="102" dur="200"/>
                                        <p:tgtEl>
                                          <p:spTgt spid="195"/>
                                        </p:tgtEl>
                                      </p:cBhvr>
                                    </p:animEffect>
                                    <p:set>
                                      <p:cBhvr>
                                        <p:cTn id="103" dur="1" fill="hold">
                                          <p:stCondLst>
                                            <p:cond delay="199"/>
                                          </p:stCondLst>
                                        </p:cTn>
                                        <p:tgtEl>
                                          <p:spTgt spid="195"/>
                                        </p:tgtEl>
                                        <p:attrNameLst>
                                          <p:attrName>style.visibility</p:attrName>
                                        </p:attrNameLst>
                                      </p:cBhvr>
                                      <p:to>
                                        <p:strVal val="hidden"/>
                                      </p:to>
                                    </p:set>
                                  </p:childTnLst>
                                </p:cTn>
                              </p:par>
                            </p:childTnLst>
                          </p:cTn>
                        </p:par>
                        <p:par>
                          <p:cTn id="104" fill="hold">
                            <p:stCondLst>
                              <p:cond delay="4000"/>
                            </p:stCondLst>
                            <p:childTnLst>
                              <p:par>
                                <p:cTn id="105" presetID="53" presetClass="entr" presetSubtype="0" fill="hold" grpId="0" nodeType="afterEffect">
                                  <p:stCondLst>
                                    <p:cond delay="0"/>
                                  </p:stCondLst>
                                  <p:childTnLst>
                                    <p:set>
                                      <p:cBhvr>
                                        <p:cTn id="106" dur="1" fill="hold">
                                          <p:stCondLst>
                                            <p:cond delay="0"/>
                                          </p:stCondLst>
                                        </p:cTn>
                                        <p:tgtEl>
                                          <p:spTgt spid="204"/>
                                        </p:tgtEl>
                                        <p:attrNameLst>
                                          <p:attrName>style.visibility</p:attrName>
                                        </p:attrNameLst>
                                      </p:cBhvr>
                                      <p:to>
                                        <p:strVal val="visible"/>
                                      </p:to>
                                    </p:set>
                                    <p:anim calcmode="lin" valueType="num">
                                      <p:cBhvr>
                                        <p:cTn id="107" dur="200" fill="hold"/>
                                        <p:tgtEl>
                                          <p:spTgt spid="204"/>
                                        </p:tgtEl>
                                        <p:attrNameLst>
                                          <p:attrName>ppt_w</p:attrName>
                                        </p:attrNameLst>
                                      </p:cBhvr>
                                      <p:tavLst>
                                        <p:tav tm="0">
                                          <p:val>
                                            <p:fltVal val="0"/>
                                          </p:val>
                                        </p:tav>
                                        <p:tav tm="100000">
                                          <p:val>
                                            <p:strVal val="#ppt_w"/>
                                          </p:val>
                                        </p:tav>
                                      </p:tavLst>
                                    </p:anim>
                                    <p:anim calcmode="lin" valueType="num">
                                      <p:cBhvr>
                                        <p:cTn id="108" dur="200" fill="hold"/>
                                        <p:tgtEl>
                                          <p:spTgt spid="204"/>
                                        </p:tgtEl>
                                        <p:attrNameLst>
                                          <p:attrName>ppt_h</p:attrName>
                                        </p:attrNameLst>
                                      </p:cBhvr>
                                      <p:tavLst>
                                        <p:tav tm="0">
                                          <p:val>
                                            <p:fltVal val="0"/>
                                          </p:val>
                                        </p:tav>
                                        <p:tav tm="100000">
                                          <p:val>
                                            <p:strVal val="#ppt_h"/>
                                          </p:val>
                                        </p:tav>
                                      </p:tavLst>
                                    </p:anim>
                                    <p:animEffect transition="in" filter="fade">
                                      <p:cBhvr>
                                        <p:cTn id="109" dur="200"/>
                                        <p:tgtEl>
                                          <p:spTgt spid="204"/>
                                        </p:tgtEl>
                                      </p:cBhvr>
                                    </p:animEffect>
                                  </p:childTnLst>
                                </p:cTn>
                              </p:par>
                            </p:childTnLst>
                          </p:cTn>
                        </p:par>
                        <p:par>
                          <p:cTn id="110" fill="hold">
                            <p:stCondLst>
                              <p:cond delay="4200"/>
                            </p:stCondLst>
                            <p:childTnLst>
                              <p:par>
                                <p:cTn id="111" presetID="0" presetClass="path" presetSubtype="0" accel="50000" decel="50000" fill="hold" grpId="1" nodeType="afterEffect">
                                  <p:stCondLst>
                                    <p:cond delay="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39 0.00556 0.47986 0.00903 C 0.48333 0.0125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12" dur="2000" fill="hold"/>
                                        <p:tgtEl>
                                          <p:spTgt spid="204"/>
                                        </p:tgtEl>
                                        <p:attrNameLst>
                                          <p:attrName>ppt_x</p:attrName>
                                          <p:attrName>ppt_y</p:attrName>
                                        </p:attrNameLst>
                                      </p:cBhvr>
                                      <p:rCtr x="261" y="-176"/>
                                    </p:animMotion>
                                  </p:childTnLst>
                                </p:cTn>
                              </p:par>
                              <p:par>
                                <p:cTn id="113" presetID="53" presetClass="entr" presetSubtype="0" fill="hold" grpId="0" nodeType="withEffect">
                                  <p:stCondLst>
                                    <p:cond delay="300"/>
                                  </p:stCondLst>
                                  <p:childTnLst>
                                    <p:set>
                                      <p:cBhvr>
                                        <p:cTn id="114" dur="1" fill="hold">
                                          <p:stCondLst>
                                            <p:cond delay="0"/>
                                          </p:stCondLst>
                                        </p:cTn>
                                        <p:tgtEl>
                                          <p:spTgt spid="205"/>
                                        </p:tgtEl>
                                        <p:attrNameLst>
                                          <p:attrName>style.visibility</p:attrName>
                                        </p:attrNameLst>
                                      </p:cBhvr>
                                      <p:to>
                                        <p:strVal val="visible"/>
                                      </p:to>
                                    </p:set>
                                    <p:anim calcmode="lin" valueType="num">
                                      <p:cBhvr>
                                        <p:cTn id="115" dur="50" fill="hold"/>
                                        <p:tgtEl>
                                          <p:spTgt spid="205"/>
                                        </p:tgtEl>
                                        <p:attrNameLst>
                                          <p:attrName>ppt_w</p:attrName>
                                        </p:attrNameLst>
                                      </p:cBhvr>
                                      <p:tavLst>
                                        <p:tav tm="0">
                                          <p:val>
                                            <p:fltVal val="0"/>
                                          </p:val>
                                        </p:tav>
                                        <p:tav tm="100000">
                                          <p:val>
                                            <p:strVal val="#ppt_w"/>
                                          </p:val>
                                        </p:tav>
                                      </p:tavLst>
                                    </p:anim>
                                    <p:anim calcmode="lin" valueType="num">
                                      <p:cBhvr>
                                        <p:cTn id="116" dur="50" fill="hold"/>
                                        <p:tgtEl>
                                          <p:spTgt spid="205"/>
                                        </p:tgtEl>
                                        <p:attrNameLst>
                                          <p:attrName>ppt_h</p:attrName>
                                        </p:attrNameLst>
                                      </p:cBhvr>
                                      <p:tavLst>
                                        <p:tav tm="0">
                                          <p:val>
                                            <p:fltVal val="0"/>
                                          </p:val>
                                        </p:tav>
                                        <p:tav tm="100000">
                                          <p:val>
                                            <p:strVal val="#ppt_h"/>
                                          </p:val>
                                        </p:tav>
                                      </p:tavLst>
                                    </p:anim>
                                    <p:animEffect transition="in" filter="fade">
                                      <p:cBhvr>
                                        <p:cTn id="117" dur="50"/>
                                        <p:tgtEl>
                                          <p:spTgt spid="205"/>
                                        </p:tgtEl>
                                      </p:cBhvr>
                                    </p:animEffect>
                                  </p:childTnLst>
                                </p:cTn>
                              </p:par>
                              <p:par>
                                <p:cTn id="118" presetID="0" presetClass="path" presetSubtype="0" accel="50000" decel="50000" fill="hold" grpId="1" nodeType="withEffect">
                                  <p:stCondLst>
                                    <p:cond delay="3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79 0.48021 0.00926 C 0.48368 0.01273 0.48767 0.01435 0.49236 0.01412 C 0.49705 0.01389 0.50365 0.01204 0.50833 0.00857 C 0.51302 0.0051 0.51823 0.00255 0.52031 -0.00694 C 0.5224 -0.01643 0.52101 -0.02615 0.52101 -0.04907 C 0.52101 -0.07199 0.52083 -0.09143 0.52083 -0.14421 C 0.52083 -0.19699 0.52101 -0.31967 0.52101 -0.36597 " pathEditMode="relative" rAng="0" ptsTypes="aaaaaaaaaaaaaaaaaaaaaaa">
                                      <p:cBhvr>
                                        <p:cTn id="119" dur="2000" fill="hold"/>
                                        <p:tgtEl>
                                          <p:spTgt spid="205"/>
                                        </p:tgtEl>
                                        <p:attrNameLst>
                                          <p:attrName>ppt_x</p:attrName>
                                          <p:attrName>ppt_y</p:attrName>
                                        </p:attrNameLst>
                                      </p:cBhvr>
                                      <p:rCtr x="261" y="-176"/>
                                    </p:animMotion>
                                  </p:childTnLst>
                                </p:cTn>
                              </p:par>
                              <p:par>
                                <p:cTn id="120" presetID="53" presetClass="entr" presetSubtype="0" fill="hold" grpId="0" nodeType="withEffect">
                                  <p:stCondLst>
                                    <p:cond delay="600"/>
                                  </p:stCondLst>
                                  <p:childTnLst>
                                    <p:set>
                                      <p:cBhvr>
                                        <p:cTn id="121" dur="1" fill="hold">
                                          <p:stCondLst>
                                            <p:cond delay="0"/>
                                          </p:stCondLst>
                                        </p:cTn>
                                        <p:tgtEl>
                                          <p:spTgt spid="206"/>
                                        </p:tgtEl>
                                        <p:attrNameLst>
                                          <p:attrName>style.visibility</p:attrName>
                                        </p:attrNameLst>
                                      </p:cBhvr>
                                      <p:to>
                                        <p:strVal val="visible"/>
                                      </p:to>
                                    </p:set>
                                    <p:anim calcmode="lin" valueType="num">
                                      <p:cBhvr>
                                        <p:cTn id="122" dur="50" fill="hold"/>
                                        <p:tgtEl>
                                          <p:spTgt spid="206"/>
                                        </p:tgtEl>
                                        <p:attrNameLst>
                                          <p:attrName>ppt_w</p:attrName>
                                        </p:attrNameLst>
                                      </p:cBhvr>
                                      <p:tavLst>
                                        <p:tav tm="0">
                                          <p:val>
                                            <p:fltVal val="0"/>
                                          </p:val>
                                        </p:tav>
                                        <p:tav tm="100000">
                                          <p:val>
                                            <p:strVal val="#ppt_w"/>
                                          </p:val>
                                        </p:tav>
                                      </p:tavLst>
                                    </p:anim>
                                    <p:anim calcmode="lin" valueType="num">
                                      <p:cBhvr>
                                        <p:cTn id="123" dur="50" fill="hold"/>
                                        <p:tgtEl>
                                          <p:spTgt spid="206"/>
                                        </p:tgtEl>
                                        <p:attrNameLst>
                                          <p:attrName>ppt_h</p:attrName>
                                        </p:attrNameLst>
                                      </p:cBhvr>
                                      <p:tavLst>
                                        <p:tav tm="0">
                                          <p:val>
                                            <p:fltVal val="0"/>
                                          </p:val>
                                        </p:tav>
                                        <p:tav tm="100000">
                                          <p:val>
                                            <p:strVal val="#ppt_h"/>
                                          </p:val>
                                        </p:tav>
                                      </p:tavLst>
                                    </p:anim>
                                    <p:animEffect transition="in" filter="fade">
                                      <p:cBhvr>
                                        <p:cTn id="124" dur="50"/>
                                        <p:tgtEl>
                                          <p:spTgt spid="206"/>
                                        </p:tgtEl>
                                      </p:cBhvr>
                                    </p:animEffect>
                                  </p:childTnLst>
                                </p:cTn>
                              </p:par>
                              <p:par>
                                <p:cTn id="125" presetID="0" presetClass="path" presetSubtype="0" accel="50000" decel="50000" fill="hold" grpId="1" nodeType="withEffect">
                                  <p:stCondLst>
                                    <p:cond delay="6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75 -0.01018 0.47135 -0.00694 C 0.47396 -0.0037 0.47622 0.0051 0.47969 0.00857 C 0.48316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26" dur="2000" fill="hold"/>
                                        <p:tgtEl>
                                          <p:spTgt spid="206"/>
                                        </p:tgtEl>
                                        <p:attrNameLst>
                                          <p:attrName>ppt_x</p:attrName>
                                          <p:attrName>ppt_y</p:attrName>
                                        </p:attrNameLst>
                                      </p:cBhvr>
                                      <p:rCtr x="261" y="-176"/>
                                    </p:animMotion>
                                  </p:childTnLst>
                                </p:cTn>
                              </p:par>
                              <p:par>
                                <p:cTn id="127" presetID="53" presetClass="entr" presetSubtype="0" fill="hold" grpId="0" nodeType="withEffect">
                                  <p:stCondLst>
                                    <p:cond delay="900"/>
                                  </p:stCondLst>
                                  <p:childTnLst>
                                    <p:set>
                                      <p:cBhvr>
                                        <p:cTn id="128" dur="1" fill="hold">
                                          <p:stCondLst>
                                            <p:cond delay="0"/>
                                          </p:stCondLst>
                                        </p:cTn>
                                        <p:tgtEl>
                                          <p:spTgt spid="207"/>
                                        </p:tgtEl>
                                        <p:attrNameLst>
                                          <p:attrName>style.visibility</p:attrName>
                                        </p:attrNameLst>
                                      </p:cBhvr>
                                      <p:to>
                                        <p:strVal val="visible"/>
                                      </p:to>
                                    </p:set>
                                    <p:anim calcmode="lin" valueType="num">
                                      <p:cBhvr>
                                        <p:cTn id="129" dur="50" fill="hold"/>
                                        <p:tgtEl>
                                          <p:spTgt spid="207"/>
                                        </p:tgtEl>
                                        <p:attrNameLst>
                                          <p:attrName>ppt_w</p:attrName>
                                        </p:attrNameLst>
                                      </p:cBhvr>
                                      <p:tavLst>
                                        <p:tav tm="0">
                                          <p:val>
                                            <p:fltVal val="0"/>
                                          </p:val>
                                        </p:tav>
                                        <p:tav tm="100000">
                                          <p:val>
                                            <p:strVal val="#ppt_w"/>
                                          </p:val>
                                        </p:tav>
                                      </p:tavLst>
                                    </p:anim>
                                    <p:anim calcmode="lin" valueType="num">
                                      <p:cBhvr>
                                        <p:cTn id="130" dur="50" fill="hold"/>
                                        <p:tgtEl>
                                          <p:spTgt spid="207"/>
                                        </p:tgtEl>
                                        <p:attrNameLst>
                                          <p:attrName>ppt_h</p:attrName>
                                        </p:attrNameLst>
                                      </p:cBhvr>
                                      <p:tavLst>
                                        <p:tav tm="0">
                                          <p:val>
                                            <p:fltVal val="0"/>
                                          </p:val>
                                        </p:tav>
                                        <p:tav tm="100000">
                                          <p:val>
                                            <p:strVal val="#ppt_h"/>
                                          </p:val>
                                        </p:tav>
                                      </p:tavLst>
                                    </p:anim>
                                    <p:animEffect transition="in" filter="fade">
                                      <p:cBhvr>
                                        <p:cTn id="131" dur="50"/>
                                        <p:tgtEl>
                                          <p:spTgt spid="207"/>
                                        </p:tgtEl>
                                      </p:cBhvr>
                                    </p:animEffect>
                                  </p:childTnLst>
                                </p:cTn>
                              </p:par>
                              <p:par>
                                <p:cTn id="132" presetID="0" presetClass="path" presetSubtype="0" accel="50000" decel="50000" fill="hold" grpId="1" nodeType="withEffect">
                                  <p:stCondLst>
                                    <p:cond delay="9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1 0.48021 0.00857 C 0.48368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33" dur="2000" fill="hold"/>
                                        <p:tgtEl>
                                          <p:spTgt spid="207"/>
                                        </p:tgtEl>
                                        <p:attrNameLst>
                                          <p:attrName>ppt_x</p:attrName>
                                          <p:attrName>ppt_y</p:attrName>
                                        </p:attrNameLst>
                                      </p:cBhvr>
                                      <p:rCtr x="261" y="-176"/>
                                    </p:animMotion>
                                  </p:childTnLst>
                                </p:cTn>
                              </p:par>
                              <p:par>
                                <p:cTn id="134" presetID="53" presetClass="entr" presetSubtype="0" fill="hold" grpId="0" nodeType="withEffect">
                                  <p:stCondLst>
                                    <p:cond delay="1200"/>
                                  </p:stCondLst>
                                  <p:childTnLst>
                                    <p:set>
                                      <p:cBhvr>
                                        <p:cTn id="135" dur="1" fill="hold">
                                          <p:stCondLst>
                                            <p:cond delay="0"/>
                                          </p:stCondLst>
                                        </p:cTn>
                                        <p:tgtEl>
                                          <p:spTgt spid="208"/>
                                        </p:tgtEl>
                                        <p:attrNameLst>
                                          <p:attrName>style.visibility</p:attrName>
                                        </p:attrNameLst>
                                      </p:cBhvr>
                                      <p:to>
                                        <p:strVal val="visible"/>
                                      </p:to>
                                    </p:set>
                                    <p:anim calcmode="lin" valueType="num">
                                      <p:cBhvr>
                                        <p:cTn id="136" dur="50" fill="hold"/>
                                        <p:tgtEl>
                                          <p:spTgt spid="208"/>
                                        </p:tgtEl>
                                        <p:attrNameLst>
                                          <p:attrName>ppt_w</p:attrName>
                                        </p:attrNameLst>
                                      </p:cBhvr>
                                      <p:tavLst>
                                        <p:tav tm="0">
                                          <p:val>
                                            <p:fltVal val="0"/>
                                          </p:val>
                                        </p:tav>
                                        <p:tav tm="100000">
                                          <p:val>
                                            <p:strVal val="#ppt_w"/>
                                          </p:val>
                                        </p:tav>
                                      </p:tavLst>
                                    </p:anim>
                                    <p:anim calcmode="lin" valueType="num">
                                      <p:cBhvr>
                                        <p:cTn id="137" dur="50" fill="hold"/>
                                        <p:tgtEl>
                                          <p:spTgt spid="208"/>
                                        </p:tgtEl>
                                        <p:attrNameLst>
                                          <p:attrName>ppt_h</p:attrName>
                                        </p:attrNameLst>
                                      </p:cBhvr>
                                      <p:tavLst>
                                        <p:tav tm="0">
                                          <p:val>
                                            <p:fltVal val="0"/>
                                          </p:val>
                                        </p:tav>
                                        <p:tav tm="100000">
                                          <p:val>
                                            <p:strVal val="#ppt_h"/>
                                          </p:val>
                                        </p:tav>
                                      </p:tavLst>
                                    </p:anim>
                                    <p:animEffect transition="in" filter="fade">
                                      <p:cBhvr>
                                        <p:cTn id="138" dur="50"/>
                                        <p:tgtEl>
                                          <p:spTgt spid="208"/>
                                        </p:tgtEl>
                                      </p:cBhvr>
                                    </p:animEffect>
                                  </p:childTnLst>
                                </p:cTn>
                              </p:par>
                              <p:par>
                                <p:cTn id="139" presetID="0" presetClass="path" presetSubtype="0" accel="50000" decel="50000" fill="hold" grpId="1" nodeType="withEffect">
                                  <p:stCondLst>
                                    <p:cond delay="12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83 -0.00185 0.47656 0.00093 C 0.4783 0.00371 0.47882 0.00834 0.48142 0.01042 C 0.48403 0.0125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0" dur="2000" fill="hold"/>
                                        <p:tgtEl>
                                          <p:spTgt spid="208"/>
                                        </p:tgtEl>
                                        <p:attrNameLst>
                                          <p:attrName>ppt_x</p:attrName>
                                          <p:attrName>ppt_y</p:attrName>
                                        </p:attrNameLst>
                                      </p:cBhvr>
                                      <p:rCtr x="261" y="-176"/>
                                    </p:animMotion>
                                  </p:childTnLst>
                                </p:cTn>
                              </p:par>
                              <p:par>
                                <p:cTn id="141" presetID="53" presetClass="entr" presetSubtype="0" fill="hold" grpId="0" nodeType="withEffect">
                                  <p:stCondLst>
                                    <p:cond delay="1500"/>
                                  </p:stCondLst>
                                  <p:childTnLst>
                                    <p:set>
                                      <p:cBhvr>
                                        <p:cTn id="142" dur="1" fill="hold">
                                          <p:stCondLst>
                                            <p:cond delay="0"/>
                                          </p:stCondLst>
                                        </p:cTn>
                                        <p:tgtEl>
                                          <p:spTgt spid="209"/>
                                        </p:tgtEl>
                                        <p:attrNameLst>
                                          <p:attrName>style.visibility</p:attrName>
                                        </p:attrNameLst>
                                      </p:cBhvr>
                                      <p:to>
                                        <p:strVal val="visible"/>
                                      </p:to>
                                    </p:set>
                                    <p:anim calcmode="lin" valueType="num">
                                      <p:cBhvr>
                                        <p:cTn id="143" dur="50" fill="hold"/>
                                        <p:tgtEl>
                                          <p:spTgt spid="209"/>
                                        </p:tgtEl>
                                        <p:attrNameLst>
                                          <p:attrName>ppt_w</p:attrName>
                                        </p:attrNameLst>
                                      </p:cBhvr>
                                      <p:tavLst>
                                        <p:tav tm="0">
                                          <p:val>
                                            <p:fltVal val="0"/>
                                          </p:val>
                                        </p:tav>
                                        <p:tav tm="100000">
                                          <p:val>
                                            <p:strVal val="#ppt_w"/>
                                          </p:val>
                                        </p:tav>
                                      </p:tavLst>
                                    </p:anim>
                                    <p:anim calcmode="lin" valueType="num">
                                      <p:cBhvr>
                                        <p:cTn id="144" dur="50" fill="hold"/>
                                        <p:tgtEl>
                                          <p:spTgt spid="209"/>
                                        </p:tgtEl>
                                        <p:attrNameLst>
                                          <p:attrName>ppt_h</p:attrName>
                                        </p:attrNameLst>
                                      </p:cBhvr>
                                      <p:tavLst>
                                        <p:tav tm="0">
                                          <p:val>
                                            <p:fltVal val="0"/>
                                          </p:val>
                                        </p:tav>
                                        <p:tav tm="100000">
                                          <p:val>
                                            <p:strVal val="#ppt_h"/>
                                          </p:val>
                                        </p:tav>
                                      </p:tavLst>
                                    </p:anim>
                                    <p:animEffect transition="in" filter="fade">
                                      <p:cBhvr>
                                        <p:cTn id="145" dur="50"/>
                                        <p:tgtEl>
                                          <p:spTgt spid="209"/>
                                        </p:tgtEl>
                                      </p:cBhvr>
                                    </p:animEffect>
                                  </p:childTnLst>
                                </p:cTn>
                              </p:par>
                              <p:par>
                                <p:cTn id="146" presetID="0" presetClass="path" presetSubtype="0" accel="50000" decel="50000" fill="hold" grpId="1" nodeType="withEffect">
                                  <p:stCondLst>
                                    <p:cond delay="15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48 -0.00208 0.47604 0.00093 C 0.4776 0.00394 0.47813 0.00857 0.4809 0.01065 C 0.48368 0.01273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7" dur="2000" fill="hold"/>
                                        <p:tgtEl>
                                          <p:spTgt spid="209"/>
                                        </p:tgtEl>
                                        <p:attrNameLst>
                                          <p:attrName>ppt_x</p:attrName>
                                          <p:attrName>ppt_y</p:attrName>
                                        </p:attrNameLst>
                                      </p:cBhvr>
                                      <p:rCtr x="261" y="-176"/>
                                    </p:animMotion>
                                  </p:childTnLst>
                                </p:cTn>
                              </p:par>
                            </p:childTnLst>
                          </p:cTn>
                        </p:par>
                        <p:par>
                          <p:cTn id="148" fill="hold">
                            <p:stCondLst>
                              <p:cond delay="7700"/>
                            </p:stCondLst>
                            <p:childTnLst>
                              <p:par>
                                <p:cTn id="149" presetID="10" presetClass="entr" presetSubtype="0" fill="hold" nodeType="afterEffect">
                                  <p:stCondLst>
                                    <p:cond delay="0"/>
                                  </p:stCondLst>
                                  <p:childTnLst>
                                    <p:set>
                                      <p:cBhvr>
                                        <p:cTn id="150" dur="1" fill="hold">
                                          <p:stCondLst>
                                            <p:cond delay="0"/>
                                          </p:stCondLst>
                                        </p:cTn>
                                        <p:tgtEl>
                                          <p:spTgt spid="210"/>
                                        </p:tgtEl>
                                        <p:attrNameLst>
                                          <p:attrName>style.visibility</p:attrName>
                                        </p:attrNameLst>
                                      </p:cBhvr>
                                      <p:to>
                                        <p:strVal val="visible"/>
                                      </p:to>
                                    </p:set>
                                    <p:animEffect transition="in" filter="fade">
                                      <p:cBhvr>
                                        <p:cTn id="151" dur="500"/>
                                        <p:tgtEl>
                                          <p:spTgt spid="210"/>
                                        </p:tgtEl>
                                      </p:cBhvr>
                                    </p:animEffect>
                                  </p:childTnLst>
                                </p:cTn>
                              </p:par>
                            </p:childTnLst>
                          </p:cTn>
                        </p:par>
                        <p:par>
                          <p:cTn id="152" fill="hold">
                            <p:stCondLst>
                              <p:cond delay="8200"/>
                            </p:stCondLst>
                            <p:childTnLst>
                              <p:par>
                                <p:cTn id="153" presetID="10" presetClass="exit" presetSubtype="0" fill="hold" nodeType="afterEffect">
                                  <p:stCondLst>
                                    <p:cond delay="0"/>
                                  </p:stCondLst>
                                  <p:childTnLst>
                                    <p:animEffect transition="out" filter="fade">
                                      <p:cBhvr>
                                        <p:cTn id="154" dur="500"/>
                                        <p:tgtEl>
                                          <p:spTgt spid="210"/>
                                        </p:tgtEl>
                                      </p:cBhvr>
                                    </p:animEffect>
                                    <p:set>
                                      <p:cBhvr>
                                        <p:cTn id="155" dur="1" fill="hold">
                                          <p:stCondLst>
                                            <p:cond delay="499"/>
                                          </p:stCondLst>
                                        </p:cTn>
                                        <p:tgtEl>
                                          <p:spTgt spid="210"/>
                                        </p:tgtEl>
                                        <p:attrNameLst>
                                          <p:attrName>style.visibility</p:attrName>
                                        </p:attrNameLst>
                                      </p:cBhvr>
                                      <p:to>
                                        <p:strVal val="hidden"/>
                                      </p:to>
                                    </p:set>
                                  </p:childTnLst>
                                </p:cTn>
                              </p:par>
                            </p:childTnLst>
                          </p:cTn>
                        </p:par>
                        <p:par>
                          <p:cTn id="156" fill="hold">
                            <p:stCondLst>
                              <p:cond delay="8700"/>
                            </p:stCondLst>
                            <p:childTnLst>
                              <p:par>
                                <p:cTn id="157" presetID="10" presetClass="entr" presetSubtype="0" fill="hold" nodeType="afterEffect">
                                  <p:stCondLst>
                                    <p:cond delay="0"/>
                                  </p:stCondLst>
                                  <p:childTnLst>
                                    <p:set>
                                      <p:cBhvr>
                                        <p:cTn id="158" dur="1" fill="hold">
                                          <p:stCondLst>
                                            <p:cond delay="0"/>
                                          </p:stCondLst>
                                        </p:cTn>
                                        <p:tgtEl>
                                          <p:spTgt spid="210"/>
                                        </p:tgtEl>
                                        <p:attrNameLst>
                                          <p:attrName>style.visibility</p:attrName>
                                        </p:attrNameLst>
                                      </p:cBhvr>
                                      <p:to>
                                        <p:strVal val="visible"/>
                                      </p:to>
                                    </p:set>
                                    <p:animEffect transition="in" filter="fade">
                                      <p:cBhvr>
                                        <p:cTn id="159" dur="500"/>
                                        <p:tgtEl>
                                          <p:spTgt spid="210"/>
                                        </p:tgtEl>
                                      </p:cBhvr>
                                    </p:animEffect>
                                  </p:childTnLst>
                                </p:cTn>
                              </p:par>
                            </p:childTnLst>
                          </p:cTn>
                        </p:par>
                        <p:par>
                          <p:cTn id="160" fill="hold">
                            <p:stCondLst>
                              <p:cond delay="9200"/>
                            </p:stCondLst>
                            <p:childTnLst>
                              <p:par>
                                <p:cTn id="161" presetID="10" presetClass="exit" presetSubtype="0" fill="hold" nodeType="afterEffect">
                                  <p:stCondLst>
                                    <p:cond delay="0"/>
                                  </p:stCondLst>
                                  <p:childTnLst>
                                    <p:animEffect transition="out" filter="fade">
                                      <p:cBhvr>
                                        <p:cTn id="162" dur="500"/>
                                        <p:tgtEl>
                                          <p:spTgt spid="210"/>
                                        </p:tgtEl>
                                      </p:cBhvr>
                                    </p:animEffect>
                                    <p:set>
                                      <p:cBhvr>
                                        <p:cTn id="163" dur="1" fill="hold">
                                          <p:stCondLst>
                                            <p:cond delay="499"/>
                                          </p:stCondLst>
                                        </p:cTn>
                                        <p:tgtEl>
                                          <p:spTgt spid="210"/>
                                        </p:tgtEl>
                                        <p:attrNameLst>
                                          <p:attrName>style.visibility</p:attrName>
                                        </p:attrNameLst>
                                      </p:cBhvr>
                                      <p:to>
                                        <p:strVal val="hidden"/>
                                      </p:to>
                                    </p:set>
                                  </p:childTnLst>
                                </p:cTn>
                              </p:par>
                            </p:childTnLst>
                          </p:cTn>
                        </p:par>
                        <p:par>
                          <p:cTn id="164" fill="hold">
                            <p:stCondLst>
                              <p:cond delay="9700"/>
                            </p:stCondLst>
                            <p:childTnLst>
                              <p:par>
                                <p:cTn id="165" presetID="10" presetClass="entr" presetSubtype="0" fill="hold" nodeType="afterEffect">
                                  <p:stCondLst>
                                    <p:cond delay="0"/>
                                  </p:stCondLst>
                                  <p:childTnLst>
                                    <p:set>
                                      <p:cBhvr>
                                        <p:cTn id="166" dur="1" fill="hold">
                                          <p:stCondLst>
                                            <p:cond delay="0"/>
                                          </p:stCondLst>
                                        </p:cTn>
                                        <p:tgtEl>
                                          <p:spTgt spid="210"/>
                                        </p:tgtEl>
                                        <p:attrNameLst>
                                          <p:attrName>style.visibility</p:attrName>
                                        </p:attrNameLst>
                                      </p:cBhvr>
                                      <p:to>
                                        <p:strVal val="visible"/>
                                      </p:to>
                                    </p:set>
                                    <p:animEffect transition="in" filter="fade">
                                      <p:cBhvr>
                                        <p:cTn id="167" dur="500"/>
                                        <p:tgtEl>
                                          <p:spTgt spid="210"/>
                                        </p:tgtEl>
                                      </p:cBhvr>
                                    </p:animEffect>
                                  </p:childTnLst>
                                </p:cTn>
                              </p:par>
                            </p:childTnLst>
                          </p:cTn>
                        </p:par>
                        <p:par>
                          <p:cTn id="168" fill="hold">
                            <p:stCondLst>
                              <p:cond delay="10200"/>
                            </p:stCondLst>
                            <p:childTnLst>
                              <p:par>
                                <p:cTn id="169" presetID="53" presetClass="entr" presetSubtype="0" fill="hold" grpId="0" nodeType="afterEffect">
                                  <p:stCondLst>
                                    <p:cond delay="500"/>
                                  </p:stCondLst>
                                  <p:childTnLst>
                                    <p:set>
                                      <p:cBhvr>
                                        <p:cTn id="170" dur="1" fill="hold">
                                          <p:stCondLst>
                                            <p:cond delay="0"/>
                                          </p:stCondLst>
                                        </p:cTn>
                                        <p:tgtEl>
                                          <p:spTgt spid="211"/>
                                        </p:tgtEl>
                                        <p:attrNameLst>
                                          <p:attrName>style.visibility</p:attrName>
                                        </p:attrNameLst>
                                      </p:cBhvr>
                                      <p:to>
                                        <p:strVal val="visible"/>
                                      </p:to>
                                    </p:set>
                                    <p:anim calcmode="lin" valueType="num">
                                      <p:cBhvr>
                                        <p:cTn id="171" dur="200" fill="hold"/>
                                        <p:tgtEl>
                                          <p:spTgt spid="211"/>
                                        </p:tgtEl>
                                        <p:attrNameLst>
                                          <p:attrName>ppt_w</p:attrName>
                                        </p:attrNameLst>
                                      </p:cBhvr>
                                      <p:tavLst>
                                        <p:tav tm="0">
                                          <p:val>
                                            <p:fltVal val="0"/>
                                          </p:val>
                                        </p:tav>
                                        <p:tav tm="100000">
                                          <p:val>
                                            <p:strVal val="#ppt_w"/>
                                          </p:val>
                                        </p:tav>
                                      </p:tavLst>
                                    </p:anim>
                                    <p:anim calcmode="lin" valueType="num">
                                      <p:cBhvr>
                                        <p:cTn id="172" dur="200" fill="hold"/>
                                        <p:tgtEl>
                                          <p:spTgt spid="211"/>
                                        </p:tgtEl>
                                        <p:attrNameLst>
                                          <p:attrName>ppt_h</p:attrName>
                                        </p:attrNameLst>
                                      </p:cBhvr>
                                      <p:tavLst>
                                        <p:tav tm="0">
                                          <p:val>
                                            <p:fltVal val="0"/>
                                          </p:val>
                                        </p:tav>
                                        <p:tav tm="100000">
                                          <p:val>
                                            <p:strVal val="#ppt_h"/>
                                          </p:val>
                                        </p:tav>
                                      </p:tavLst>
                                    </p:anim>
                                    <p:animEffect transition="in" filter="fade">
                                      <p:cBhvr>
                                        <p:cTn id="173" dur="200"/>
                                        <p:tgtEl>
                                          <p:spTgt spid="211"/>
                                        </p:tgtEl>
                                      </p:cBhvr>
                                    </p:animEffect>
                                  </p:childTnLst>
                                </p:cTn>
                              </p:par>
                            </p:childTnLst>
                          </p:cTn>
                        </p:par>
                        <p:par>
                          <p:cTn id="174" fill="hold">
                            <p:stCondLst>
                              <p:cond delay="10900"/>
                            </p:stCondLst>
                            <p:childTnLst>
                              <p:par>
                                <p:cTn id="175" presetID="42" presetClass="path" presetSubtype="0" accel="50000" decel="50000" fill="hold" grpId="1" nodeType="afterEffect">
                                  <p:stCondLst>
                                    <p:cond delay="0"/>
                                  </p:stCondLst>
                                  <p:childTnLst>
                                    <p:animMotion origin="layout" path="M 4.72222E-6 -2.22222E-6 L 4.72222E-6 0.33797 " pathEditMode="relative" rAng="0" ptsTypes="AA">
                                      <p:cBhvr>
                                        <p:cTn id="176" dur="1000" fill="hold"/>
                                        <p:tgtEl>
                                          <p:spTgt spid="211"/>
                                        </p:tgtEl>
                                        <p:attrNameLst>
                                          <p:attrName>ppt_x</p:attrName>
                                          <p:attrName>ppt_y</p:attrName>
                                        </p:attrNameLst>
                                      </p:cBhvr>
                                      <p:rCtr x="0" y="169"/>
                                    </p:animMotion>
                                  </p:childTnLst>
                                </p:cTn>
                              </p:par>
                              <p:par>
                                <p:cTn id="177" presetID="53" presetClass="entr" presetSubtype="0" fill="hold" grpId="0" nodeType="withEffect">
                                  <p:stCondLst>
                                    <p:cond delay="200"/>
                                  </p:stCondLst>
                                  <p:childTnLst>
                                    <p:set>
                                      <p:cBhvr>
                                        <p:cTn id="178" dur="1" fill="hold">
                                          <p:stCondLst>
                                            <p:cond delay="0"/>
                                          </p:stCondLst>
                                        </p:cTn>
                                        <p:tgtEl>
                                          <p:spTgt spid="212"/>
                                        </p:tgtEl>
                                        <p:attrNameLst>
                                          <p:attrName>style.visibility</p:attrName>
                                        </p:attrNameLst>
                                      </p:cBhvr>
                                      <p:to>
                                        <p:strVal val="visible"/>
                                      </p:to>
                                    </p:set>
                                    <p:anim calcmode="lin" valueType="num">
                                      <p:cBhvr>
                                        <p:cTn id="179" dur="200" fill="hold"/>
                                        <p:tgtEl>
                                          <p:spTgt spid="212"/>
                                        </p:tgtEl>
                                        <p:attrNameLst>
                                          <p:attrName>ppt_w</p:attrName>
                                        </p:attrNameLst>
                                      </p:cBhvr>
                                      <p:tavLst>
                                        <p:tav tm="0">
                                          <p:val>
                                            <p:fltVal val="0"/>
                                          </p:val>
                                        </p:tav>
                                        <p:tav tm="100000">
                                          <p:val>
                                            <p:strVal val="#ppt_w"/>
                                          </p:val>
                                        </p:tav>
                                      </p:tavLst>
                                    </p:anim>
                                    <p:anim calcmode="lin" valueType="num">
                                      <p:cBhvr>
                                        <p:cTn id="180" dur="200" fill="hold"/>
                                        <p:tgtEl>
                                          <p:spTgt spid="212"/>
                                        </p:tgtEl>
                                        <p:attrNameLst>
                                          <p:attrName>ppt_h</p:attrName>
                                        </p:attrNameLst>
                                      </p:cBhvr>
                                      <p:tavLst>
                                        <p:tav tm="0">
                                          <p:val>
                                            <p:fltVal val="0"/>
                                          </p:val>
                                        </p:tav>
                                        <p:tav tm="100000">
                                          <p:val>
                                            <p:strVal val="#ppt_h"/>
                                          </p:val>
                                        </p:tav>
                                      </p:tavLst>
                                    </p:anim>
                                    <p:animEffect transition="in" filter="fade">
                                      <p:cBhvr>
                                        <p:cTn id="181" dur="200"/>
                                        <p:tgtEl>
                                          <p:spTgt spid="212"/>
                                        </p:tgtEl>
                                      </p:cBhvr>
                                    </p:animEffect>
                                  </p:childTnLst>
                                </p:cTn>
                              </p:par>
                              <p:par>
                                <p:cTn id="182" presetID="42" presetClass="path" presetSubtype="0" accel="50000" decel="50000" fill="hold" grpId="1" nodeType="withEffect">
                                  <p:stCondLst>
                                    <p:cond delay="200"/>
                                  </p:stCondLst>
                                  <p:childTnLst>
                                    <p:animMotion origin="layout" path="M 4.72222E-6 -2.22222E-6 L 4.72222E-6 0.33797 " pathEditMode="relative" rAng="0" ptsTypes="AA">
                                      <p:cBhvr>
                                        <p:cTn id="183" dur="1000" fill="hold"/>
                                        <p:tgtEl>
                                          <p:spTgt spid="212"/>
                                        </p:tgtEl>
                                        <p:attrNameLst>
                                          <p:attrName>ppt_x</p:attrName>
                                          <p:attrName>ppt_y</p:attrName>
                                        </p:attrNameLst>
                                      </p:cBhvr>
                                      <p:rCtr x="0" y="169"/>
                                    </p:animMotion>
                                  </p:childTnLst>
                                </p:cTn>
                              </p:par>
                              <p:par>
                                <p:cTn id="184" presetID="53" presetClass="entr" presetSubtype="0" fill="hold" grpId="0" nodeType="withEffect">
                                  <p:stCondLst>
                                    <p:cond delay="300"/>
                                  </p:stCondLst>
                                  <p:childTnLst>
                                    <p:set>
                                      <p:cBhvr>
                                        <p:cTn id="185" dur="1" fill="hold">
                                          <p:stCondLst>
                                            <p:cond delay="0"/>
                                          </p:stCondLst>
                                        </p:cTn>
                                        <p:tgtEl>
                                          <p:spTgt spid="216"/>
                                        </p:tgtEl>
                                        <p:attrNameLst>
                                          <p:attrName>style.visibility</p:attrName>
                                        </p:attrNameLst>
                                      </p:cBhvr>
                                      <p:to>
                                        <p:strVal val="visible"/>
                                      </p:to>
                                    </p:set>
                                    <p:anim calcmode="lin" valueType="num">
                                      <p:cBhvr>
                                        <p:cTn id="186" dur="200" fill="hold"/>
                                        <p:tgtEl>
                                          <p:spTgt spid="216"/>
                                        </p:tgtEl>
                                        <p:attrNameLst>
                                          <p:attrName>ppt_w</p:attrName>
                                        </p:attrNameLst>
                                      </p:cBhvr>
                                      <p:tavLst>
                                        <p:tav tm="0">
                                          <p:val>
                                            <p:fltVal val="0"/>
                                          </p:val>
                                        </p:tav>
                                        <p:tav tm="100000">
                                          <p:val>
                                            <p:strVal val="#ppt_w"/>
                                          </p:val>
                                        </p:tav>
                                      </p:tavLst>
                                    </p:anim>
                                    <p:anim calcmode="lin" valueType="num">
                                      <p:cBhvr>
                                        <p:cTn id="187" dur="200" fill="hold"/>
                                        <p:tgtEl>
                                          <p:spTgt spid="216"/>
                                        </p:tgtEl>
                                        <p:attrNameLst>
                                          <p:attrName>ppt_h</p:attrName>
                                        </p:attrNameLst>
                                      </p:cBhvr>
                                      <p:tavLst>
                                        <p:tav tm="0">
                                          <p:val>
                                            <p:fltVal val="0"/>
                                          </p:val>
                                        </p:tav>
                                        <p:tav tm="100000">
                                          <p:val>
                                            <p:strVal val="#ppt_h"/>
                                          </p:val>
                                        </p:tav>
                                      </p:tavLst>
                                    </p:anim>
                                    <p:animEffect transition="in" filter="fade">
                                      <p:cBhvr>
                                        <p:cTn id="188" dur="200"/>
                                        <p:tgtEl>
                                          <p:spTgt spid="216"/>
                                        </p:tgtEl>
                                      </p:cBhvr>
                                    </p:animEffect>
                                  </p:childTnLst>
                                </p:cTn>
                              </p:par>
                              <p:par>
                                <p:cTn id="189"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0" dur="2000" fill="hold"/>
                                        <p:tgtEl>
                                          <p:spTgt spid="216"/>
                                        </p:tgtEl>
                                        <p:attrNameLst>
                                          <p:attrName>ppt_x</p:attrName>
                                          <p:attrName>ppt_y</p:attrName>
                                        </p:attrNameLst>
                                      </p:cBhvr>
                                      <p:rCtr x="31200" y="-12700"/>
                                    </p:animMotion>
                                  </p:childTnLst>
                                </p:cTn>
                              </p:par>
                              <p:par>
                                <p:cTn id="191" presetID="10" presetClass="entr" presetSubtype="0" fill="hold" grpId="0" nodeType="withEffect">
                                  <p:stCondLst>
                                    <p:cond delay="1000"/>
                                  </p:stCondLst>
                                  <p:childTnLst>
                                    <p:set>
                                      <p:cBhvr>
                                        <p:cTn id="192" dur="1" fill="hold">
                                          <p:stCondLst>
                                            <p:cond delay="0"/>
                                          </p:stCondLst>
                                        </p:cTn>
                                        <p:tgtEl>
                                          <p:spTgt spid="215"/>
                                        </p:tgtEl>
                                        <p:attrNameLst>
                                          <p:attrName>style.visibility</p:attrName>
                                        </p:attrNameLst>
                                      </p:cBhvr>
                                      <p:to>
                                        <p:strVal val="visible"/>
                                      </p:to>
                                    </p:set>
                                    <p:animEffect transition="in" filter="fade">
                                      <p:cBhvr>
                                        <p:cTn id="193" dur="200"/>
                                        <p:tgtEl>
                                          <p:spTgt spid="215"/>
                                        </p:tgtEl>
                                      </p:cBhvr>
                                    </p:animEffect>
                                  </p:childTnLst>
                                </p:cTn>
                              </p:par>
                            </p:childTnLst>
                          </p:cTn>
                        </p:par>
                        <p:par>
                          <p:cTn id="194" fill="hold">
                            <p:stCondLst>
                              <p:cond delay="13200"/>
                            </p:stCondLst>
                            <p:childTnLst>
                              <p:par>
                                <p:cTn id="195" presetID="10" presetClass="entr" presetSubtype="0" fill="hold" nodeType="afterEffect">
                                  <p:stCondLst>
                                    <p:cond delay="0"/>
                                  </p:stCondLst>
                                  <p:childTnLst>
                                    <p:set>
                                      <p:cBhvr>
                                        <p:cTn id="196" dur="1" fill="hold">
                                          <p:stCondLst>
                                            <p:cond delay="0"/>
                                          </p:stCondLst>
                                        </p:cTn>
                                        <p:tgtEl>
                                          <p:spTgt spid="217"/>
                                        </p:tgtEl>
                                        <p:attrNameLst>
                                          <p:attrName>style.visibility</p:attrName>
                                        </p:attrNameLst>
                                      </p:cBhvr>
                                      <p:to>
                                        <p:strVal val="visible"/>
                                      </p:to>
                                    </p:set>
                                    <p:animEffect transition="in" filter="fade">
                                      <p:cBhvr>
                                        <p:cTn id="197" dur="500"/>
                                        <p:tgtEl>
                                          <p:spTgt spid="217"/>
                                        </p:tgtEl>
                                      </p:cBhvr>
                                    </p:animEffect>
                                  </p:childTnLst>
                                </p:cTn>
                              </p:par>
                            </p:childTnLst>
                          </p:cTn>
                        </p:par>
                        <p:par>
                          <p:cTn id="198" fill="hold">
                            <p:stCondLst>
                              <p:cond delay="13700"/>
                            </p:stCondLst>
                            <p:childTnLst>
                              <p:par>
                                <p:cTn id="199" presetID="10" presetClass="exit" presetSubtype="0" fill="hold" nodeType="afterEffect">
                                  <p:stCondLst>
                                    <p:cond delay="0"/>
                                  </p:stCondLst>
                                  <p:childTnLst>
                                    <p:animEffect transition="out" filter="fade">
                                      <p:cBhvr>
                                        <p:cTn id="200" dur="500"/>
                                        <p:tgtEl>
                                          <p:spTgt spid="217"/>
                                        </p:tgtEl>
                                      </p:cBhvr>
                                    </p:animEffect>
                                    <p:set>
                                      <p:cBhvr>
                                        <p:cTn id="201" dur="1" fill="hold">
                                          <p:stCondLst>
                                            <p:cond delay="499"/>
                                          </p:stCondLst>
                                        </p:cTn>
                                        <p:tgtEl>
                                          <p:spTgt spid="217"/>
                                        </p:tgtEl>
                                        <p:attrNameLst>
                                          <p:attrName>style.visibility</p:attrName>
                                        </p:attrNameLst>
                                      </p:cBhvr>
                                      <p:to>
                                        <p:strVal val="hidden"/>
                                      </p:to>
                                    </p:set>
                                  </p:childTnLst>
                                </p:cTn>
                              </p:par>
                            </p:childTnLst>
                          </p:cTn>
                        </p:par>
                        <p:par>
                          <p:cTn id="202" fill="hold">
                            <p:stCondLst>
                              <p:cond delay="14200"/>
                            </p:stCondLst>
                            <p:childTnLst>
                              <p:par>
                                <p:cTn id="203" presetID="10" presetClass="entr" presetSubtype="0" fill="hold" nodeType="afterEffect">
                                  <p:stCondLst>
                                    <p:cond delay="0"/>
                                  </p:stCondLst>
                                  <p:childTnLst>
                                    <p:set>
                                      <p:cBhvr>
                                        <p:cTn id="204" dur="1" fill="hold">
                                          <p:stCondLst>
                                            <p:cond delay="0"/>
                                          </p:stCondLst>
                                        </p:cTn>
                                        <p:tgtEl>
                                          <p:spTgt spid="217"/>
                                        </p:tgtEl>
                                        <p:attrNameLst>
                                          <p:attrName>style.visibility</p:attrName>
                                        </p:attrNameLst>
                                      </p:cBhvr>
                                      <p:to>
                                        <p:strVal val="visible"/>
                                      </p:to>
                                    </p:set>
                                    <p:animEffect transition="in" filter="fade">
                                      <p:cBhvr>
                                        <p:cTn id="205" dur="500"/>
                                        <p:tgtEl>
                                          <p:spTgt spid="217"/>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18"/>
                                        </p:tgtEl>
                                        <p:attrNameLst>
                                          <p:attrName>style.visibility</p:attrName>
                                        </p:attrNameLst>
                                      </p:cBhvr>
                                      <p:to>
                                        <p:strVal val="visible"/>
                                      </p:to>
                                    </p:set>
                                    <p:animEffect transition="in" filter="fade">
                                      <p:cBhvr>
                                        <p:cTn id="208" dur="500"/>
                                        <p:tgtEl>
                                          <p:spTgt spid="218"/>
                                        </p:tgtEl>
                                      </p:cBhvr>
                                    </p:animEffect>
                                  </p:childTnLst>
                                </p:cTn>
                              </p:par>
                              <p:par>
                                <p:cTn id="209" presetID="10" presetClass="entr" presetSubtype="0" fill="hold" grpId="0" nodeType="withEffect">
                                  <p:stCondLst>
                                    <p:cond delay="400"/>
                                  </p:stCondLst>
                                  <p:childTnLst>
                                    <p:set>
                                      <p:cBhvr>
                                        <p:cTn id="210" dur="1" fill="hold">
                                          <p:stCondLst>
                                            <p:cond delay="0"/>
                                          </p:stCondLst>
                                        </p:cTn>
                                        <p:tgtEl>
                                          <p:spTgt spid="214"/>
                                        </p:tgtEl>
                                        <p:attrNameLst>
                                          <p:attrName>style.visibility</p:attrName>
                                        </p:attrNameLst>
                                      </p:cBhvr>
                                      <p:to>
                                        <p:strVal val="visible"/>
                                      </p:to>
                                    </p:set>
                                    <p:animEffect transition="in" filter="fade">
                                      <p:cBhvr>
                                        <p:cTn id="211" dur="200"/>
                                        <p:tgtEl>
                                          <p:spTgt spid="214"/>
                                        </p:tgtEl>
                                      </p:cBhvr>
                                    </p:animEffect>
                                  </p:childTnLst>
                                </p:cTn>
                              </p:par>
                            </p:childTnLst>
                          </p:cTn>
                        </p:par>
                      </p:childTnLst>
                    </p:cTn>
                  </p:par>
                  <p:par>
                    <p:cTn id="212" fill="hold">
                      <p:stCondLst>
                        <p:cond delay="indefinite"/>
                      </p:stCondLst>
                      <p:childTnLst>
                        <p:par>
                          <p:cTn id="213" fill="hold">
                            <p:stCondLst>
                              <p:cond delay="0"/>
                            </p:stCondLst>
                            <p:childTnLst>
                              <p:par>
                                <p:cTn id="214" presetID="1" presetClass="entr" presetSubtype="0" fill="hold" grpId="0" nodeType="clickEffect">
                                  <p:stCondLst>
                                    <p:cond delay="0"/>
                                  </p:stCondLst>
                                  <p:childTnLst>
                                    <p:set>
                                      <p:cBhvr>
                                        <p:cTn id="215" dur="1" fill="hold">
                                          <p:stCondLst>
                                            <p:cond delay="0"/>
                                          </p:stCondLst>
                                        </p:cTn>
                                        <p:tgtEl>
                                          <p:spTgt spid="227"/>
                                        </p:tgtEl>
                                        <p:attrNameLst>
                                          <p:attrName>style.visibility</p:attrName>
                                        </p:attrNameLst>
                                      </p:cBhvr>
                                      <p:to>
                                        <p:strVal val="visible"/>
                                      </p:to>
                                    </p:set>
                                  </p:childTnLst>
                                </p:cTn>
                              </p:par>
                              <p:par>
                                <p:cTn id="216" presetID="1" presetClass="entr" presetSubtype="0" fill="hold" nodeType="withEffect">
                                  <p:stCondLst>
                                    <p:cond delay="0"/>
                                  </p:stCondLst>
                                  <p:childTnLst>
                                    <p:set>
                                      <p:cBhvr>
                                        <p:cTn id="217" dur="1" fill="hold">
                                          <p:stCondLst>
                                            <p:cond delay="0"/>
                                          </p:stCondLst>
                                        </p:cTn>
                                        <p:tgtEl>
                                          <p:spTgt spid="228"/>
                                        </p:tgtEl>
                                        <p:attrNameLst>
                                          <p:attrName>style.visibility</p:attrName>
                                        </p:attrNameLst>
                                      </p:cBhvr>
                                      <p:to>
                                        <p:strVal val="visible"/>
                                      </p:to>
                                    </p:set>
                                  </p:childTnLst>
                                </p:cTn>
                              </p:par>
                            </p:childTnLst>
                          </p:cTn>
                        </p:par>
                      </p:childTnLst>
                    </p:cTn>
                  </p:par>
                  <p:par>
                    <p:cTn id="218" fill="hold">
                      <p:stCondLst>
                        <p:cond delay="indefinite"/>
                      </p:stCondLst>
                      <p:childTnLst>
                        <p:par>
                          <p:cTn id="219" fill="hold">
                            <p:stCondLst>
                              <p:cond delay="0"/>
                            </p:stCondLst>
                            <p:childTnLst>
                              <p:par>
                                <p:cTn id="220" presetID="1" presetClass="entr" presetSubtype="0" fill="hold" grpId="0" nodeType="clickEffect">
                                  <p:stCondLst>
                                    <p:cond delay="0"/>
                                  </p:stCondLst>
                                  <p:childTnLst>
                                    <p:set>
                                      <p:cBhvr>
                                        <p:cTn id="221" dur="1" fill="hold">
                                          <p:stCondLst>
                                            <p:cond delay="0"/>
                                          </p:stCondLst>
                                        </p:cTn>
                                        <p:tgtEl>
                                          <p:spTgt spid="223"/>
                                        </p:tgtEl>
                                        <p:attrNameLst>
                                          <p:attrName>style.visibility</p:attrName>
                                        </p:attrNameLst>
                                      </p:cBhvr>
                                      <p:to>
                                        <p:strVal val="visible"/>
                                      </p:to>
                                    </p:set>
                                  </p:childTnLst>
                                </p:cTn>
                              </p:par>
                              <p:par>
                                <p:cTn id="222" presetID="1" presetClass="entr" presetSubtype="0" fill="hold" nodeType="withEffect">
                                  <p:stCondLst>
                                    <p:cond delay="0"/>
                                  </p:stCondLst>
                                  <p:childTnLst>
                                    <p:set>
                                      <p:cBhvr>
                                        <p:cTn id="223" dur="1" fill="hold">
                                          <p:stCondLst>
                                            <p:cond delay="0"/>
                                          </p:stCondLst>
                                        </p:cTn>
                                        <p:tgtEl>
                                          <p:spTgt spid="224"/>
                                        </p:tgtEl>
                                        <p:attrNameLst>
                                          <p:attrName>style.visibility</p:attrName>
                                        </p:attrNameLst>
                                      </p:cBhvr>
                                      <p:to>
                                        <p:strVal val="visible"/>
                                      </p:to>
                                    </p:set>
                                  </p:childTnLst>
                                </p:cTn>
                              </p:par>
                            </p:childTnLst>
                          </p:cTn>
                        </p:par>
                      </p:childTnLst>
                    </p:cTn>
                  </p:par>
                  <p:par>
                    <p:cTn id="224" fill="hold">
                      <p:stCondLst>
                        <p:cond delay="indefinite"/>
                      </p:stCondLst>
                      <p:childTnLst>
                        <p:par>
                          <p:cTn id="225" fill="hold">
                            <p:stCondLst>
                              <p:cond delay="0"/>
                            </p:stCondLst>
                            <p:childTnLst>
                              <p:par>
                                <p:cTn id="226" presetID="1" presetClass="entr" presetSubtype="0" fill="hold" grpId="0" nodeType="clickEffect">
                                  <p:stCondLst>
                                    <p:cond delay="0"/>
                                  </p:stCondLst>
                                  <p:childTnLst>
                                    <p:set>
                                      <p:cBhvr>
                                        <p:cTn id="227" dur="1" fill="hold">
                                          <p:stCondLst>
                                            <p:cond delay="0"/>
                                          </p:stCondLst>
                                        </p:cTn>
                                        <p:tgtEl>
                                          <p:spTgt spid="225"/>
                                        </p:tgtEl>
                                        <p:attrNameLst>
                                          <p:attrName>style.visibility</p:attrName>
                                        </p:attrNameLst>
                                      </p:cBhvr>
                                      <p:to>
                                        <p:strVal val="visible"/>
                                      </p:to>
                                    </p:set>
                                  </p:childTnLst>
                                </p:cTn>
                              </p:par>
                              <p:par>
                                <p:cTn id="228" presetID="1" presetClass="entr" presetSubtype="0" fill="hold" nodeType="withEffect">
                                  <p:stCondLst>
                                    <p:cond delay="0"/>
                                  </p:stCondLst>
                                  <p:childTnLst>
                                    <p:set>
                                      <p:cBhvr>
                                        <p:cTn id="229"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11" grpId="0" animBg="1"/>
      <p:bldP spid="211" grpId="1" animBg="1"/>
      <p:bldP spid="212" grpId="0" animBg="1"/>
      <p:bldP spid="212" grpId="1" animBg="1"/>
      <p:bldP spid="214" grpId="0"/>
      <p:bldP spid="215" grpId="0"/>
      <p:bldP spid="216" grpId="0" animBg="1"/>
      <p:bldP spid="216" grpId="1" animBg="1"/>
      <p:bldP spid="218" grpId="0"/>
      <p:bldP spid="223" grpId="0"/>
      <p:bldP spid="225" grpId="0"/>
      <p:bldP spid="2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6"/>
          <p:cNvSpPr>
            <a:spLocks noGrp="1"/>
          </p:cNvSpPr>
          <p:nvPr>
            <p:ph type="title" idx="4294967295"/>
          </p:nvPr>
        </p:nvSpPr>
        <p:spPr/>
        <p:txBody>
          <a:bodyPr>
            <a:noAutofit/>
          </a:bodyPr>
          <a:lstStyle/>
          <a:p>
            <a:r>
              <a:rPr lang="es-MX" sz="3600" noProof="0" dirty="0" smtClean="0"/>
              <a:t>Ligandos α</a:t>
            </a:r>
            <a:r>
              <a:rPr lang="es-MX" sz="3600" baseline="-25000" noProof="0" dirty="0" smtClean="0"/>
              <a:t>2</a:t>
            </a:r>
            <a:r>
              <a:rPr lang="es-MX" sz="3600" noProof="0" dirty="0" smtClean="0"/>
              <a:t>δ* para el Manejo de </a:t>
            </a:r>
            <a:br>
              <a:rPr lang="es-MX" sz="3600" noProof="0" dirty="0" smtClean="0"/>
            </a:br>
            <a:r>
              <a:rPr lang="es-MX" sz="3600" noProof="0" dirty="0" smtClean="0"/>
              <a:t>Lumbalgia</a:t>
            </a:r>
            <a:endParaRPr lang="es-MX" sz="3600" noProof="0" dirty="0"/>
          </a:p>
        </p:txBody>
      </p:sp>
      <p:sp>
        <p:nvSpPr>
          <p:cNvPr id="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46</a:t>
            </a:fld>
            <a:endParaRPr lang="en-CA" dirty="0">
              <a:solidFill>
                <a:prstClr val="black"/>
              </a:solidFill>
            </a:endParaRPr>
          </a:p>
        </p:txBody>
      </p:sp>
      <p:sp>
        <p:nvSpPr>
          <p:cNvPr id="6" name="Rectangle 5"/>
          <p:cNvSpPr/>
          <p:nvPr/>
        </p:nvSpPr>
        <p:spPr>
          <a:xfrm>
            <a:off x="256937" y="6034188"/>
            <a:ext cx="8642350" cy="677108"/>
          </a:xfrm>
          <a:prstGeom prst="rect">
            <a:avLst/>
          </a:prstGeom>
        </p:spPr>
        <p:txBody>
          <a:bodyPr lIns="0" tIns="0" rIns="0" bIns="0" anchor="b" anchorCtr="0">
            <a:spAutoFit/>
          </a:bodyPr>
          <a:lstStyle/>
          <a:p>
            <a:pPr marL="0" lvl="4"/>
            <a:r>
              <a:rPr lang="en-CA" altLang="zh-CN" sz="1200" b="1" dirty="0" smtClean="0">
                <a:solidFill>
                  <a:srgbClr val="002060"/>
                </a:solidFill>
              </a:rPr>
              <a:t>*Gabapentina  y pregabalina son ligandos de </a:t>
            </a:r>
            <a:r>
              <a:rPr lang="el-GR" sz="1200" b="1" dirty="0" smtClean="0">
                <a:solidFill>
                  <a:srgbClr val="002060"/>
                </a:solidFill>
              </a:rPr>
              <a:t>α</a:t>
            </a:r>
            <a:r>
              <a:rPr lang="en-CA" sz="1200" b="1" baseline="-25000" dirty="0">
                <a:solidFill>
                  <a:srgbClr val="002060"/>
                </a:solidFill>
              </a:rPr>
              <a:t>2</a:t>
            </a:r>
            <a:r>
              <a:rPr lang="el-GR" sz="1200" b="1" dirty="0">
                <a:solidFill>
                  <a:srgbClr val="002060"/>
                </a:solidFill>
              </a:rPr>
              <a:t>δ</a:t>
            </a:r>
            <a:r>
              <a:rPr lang="en-CA" altLang="zh-CN" sz="1200" b="1" dirty="0" smtClean="0">
                <a:solidFill>
                  <a:srgbClr val="002060"/>
                </a:solidFill>
              </a:rPr>
              <a:t> </a:t>
            </a:r>
          </a:p>
          <a:p>
            <a:pPr marL="0" lvl="4"/>
            <a:r>
              <a:rPr lang="en-CA" sz="1200" b="1" dirty="0" smtClean="0">
                <a:solidFill>
                  <a:srgbClr val="002060"/>
                </a:solidFill>
              </a:rPr>
              <a:t>Coxib = inhibidor específico de COX-2</a:t>
            </a:r>
          </a:p>
          <a:p>
            <a:pPr marL="0" lvl="4"/>
            <a:r>
              <a:rPr lang="en-CA" sz="1000" dirty="0" smtClean="0">
                <a:solidFill>
                  <a:srgbClr val="002060"/>
                </a:solidFill>
              </a:rPr>
              <a:t>Attal </a:t>
            </a:r>
            <a:r>
              <a:rPr lang="en-CA" sz="1000" dirty="0">
                <a:solidFill>
                  <a:srgbClr val="002060"/>
                </a:solidFill>
              </a:rPr>
              <a:t>N, Finnerup NB. </a:t>
            </a:r>
            <a:r>
              <a:rPr lang="en-CA" sz="1000" i="1" dirty="0">
                <a:solidFill>
                  <a:srgbClr val="002060"/>
                </a:solidFill>
              </a:rPr>
              <a:t>Pain Clinical Updates </a:t>
            </a:r>
            <a:r>
              <a:rPr lang="en-CA" sz="1000" dirty="0">
                <a:solidFill>
                  <a:srgbClr val="002060"/>
                </a:solidFill>
              </a:rPr>
              <a:t>2010; 18(9):</a:t>
            </a:r>
            <a:r>
              <a:rPr lang="en-CA" sz="1000" dirty="0" smtClean="0">
                <a:solidFill>
                  <a:srgbClr val="002060"/>
                </a:solidFill>
              </a:rPr>
              <a:t>1-8; </a:t>
            </a:r>
            <a:r>
              <a:rPr lang="en-US" sz="1000" dirty="0">
                <a:solidFill>
                  <a:srgbClr val="002060"/>
                </a:solidFill>
                <a:cs typeface="Arial" pitchFamily="34" charset="0"/>
              </a:rPr>
              <a:t>Bauer CS </a:t>
            </a:r>
            <a:r>
              <a:rPr lang="en-US" sz="1000" i="1" dirty="0">
                <a:solidFill>
                  <a:srgbClr val="002060"/>
                </a:solidFill>
                <a:cs typeface="Arial" pitchFamily="34" charset="0"/>
              </a:rPr>
              <a:t>et al. J Neurosci</a:t>
            </a:r>
            <a:r>
              <a:rPr lang="en-US" sz="1000" dirty="0">
                <a:solidFill>
                  <a:srgbClr val="002060"/>
                </a:solidFill>
                <a:cs typeface="Arial" pitchFamily="34" charset="0"/>
              </a:rPr>
              <a:t> 2009; 29(13):</a:t>
            </a:r>
            <a:r>
              <a:rPr lang="en-US" sz="1000" dirty="0" smtClean="0">
                <a:solidFill>
                  <a:srgbClr val="002060"/>
                </a:solidFill>
                <a:cs typeface="Arial" pitchFamily="34" charset="0"/>
              </a:rPr>
              <a:t>4076-88; </a:t>
            </a:r>
            <a:endParaRPr lang="en-CA" sz="1000" dirty="0" smtClean="0">
              <a:solidFill>
                <a:srgbClr val="002060"/>
              </a:solidFill>
            </a:endParaRPr>
          </a:p>
          <a:p>
            <a:pPr marL="0" lvl="4"/>
            <a:r>
              <a:rPr lang="en-US" sz="1000" dirty="0" smtClean="0">
                <a:solidFill>
                  <a:srgbClr val="002060"/>
                </a:solidFill>
              </a:rPr>
              <a:t>Chou R </a:t>
            </a:r>
            <a:r>
              <a:rPr lang="en-US" sz="1000" i="1" dirty="0" smtClean="0">
                <a:solidFill>
                  <a:srgbClr val="002060"/>
                </a:solidFill>
              </a:rPr>
              <a:t>et al. Ann Intern Med </a:t>
            </a:r>
            <a:r>
              <a:rPr lang="en-US" sz="1000" dirty="0" smtClean="0">
                <a:solidFill>
                  <a:srgbClr val="002060"/>
                </a:solidFill>
              </a:rPr>
              <a:t>2007; 147(7):505-14; Lee J</a:t>
            </a:r>
            <a:r>
              <a:rPr lang="en-US" sz="1000" i="1" dirty="0" smtClean="0">
                <a:solidFill>
                  <a:srgbClr val="002060"/>
                </a:solidFill>
              </a:rPr>
              <a:t> et al. Br J Anaesth</a:t>
            </a:r>
            <a:r>
              <a:rPr lang="en-US" sz="1000" dirty="0" smtClean="0">
                <a:solidFill>
                  <a:srgbClr val="002060"/>
                </a:solidFill>
              </a:rPr>
              <a:t> 2013; 111(1):112-20; </a:t>
            </a:r>
            <a:r>
              <a:rPr lang="nb-NO" sz="1000" dirty="0" smtClean="0">
                <a:solidFill>
                  <a:srgbClr val="002060"/>
                </a:solidFill>
              </a:rPr>
              <a:t>R</a:t>
            </a:r>
            <a:r>
              <a:rPr lang="en-US" sz="1000" dirty="0" smtClean="0">
                <a:solidFill>
                  <a:srgbClr val="002060"/>
                </a:solidFill>
              </a:rPr>
              <a:t>omanó C </a:t>
            </a:r>
            <a:r>
              <a:rPr lang="en-US" sz="1000" i="1" dirty="0" smtClean="0">
                <a:solidFill>
                  <a:srgbClr val="002060"/>
                </a:solidFill>
              </a:rPr>
              <a:t>et al. J Orthop Traumatol </a:t>
            </a:r>
            <a:r>
              <a:rPr lang="en-US" sz="1000" dirty="0" smtClean="0">
                <a:solidFill>
                  <a:srgbClr val="002060"/>
                </a:solidFill>
              </a:rPr>
              <a:t>2009; 10(4):185.</a:t>
            </a:r>
          </a:p>
        </p:txBody>
      </p:sp>
      <p:graphicFrame>
        <p:nvGraphicFramePr>
          <p:cNvPr id="2" name="Table 1"/>
          <p:cNvGraphicFramePr>
            <a:graphicFrameLocks noGrp="1"/>
          </p:cNvGraphicFramePr>
          <p:nvPr>
            <p:extLst>
              <p:ext uri="{D42A27DB-BD31-4B8C-83A1-F6EECF244321}">
                <p14:modId xmlns="" xmlns:p14="http://schemas.microsoft.com/office/powerpoint/2010/main" val="1294384137"/>
              </p:ext>
            </p:extLst>
          </p:nvPr>
        </p:nvGraphicFramePr>
        <p:xfrm>
          <a:off x="179512" y="2708920"/>
          <a:ext cx="8783624" cy="2656840"/>
        </p:xfrm>
        <a:graphic>
          <a:graphicData uri="http://schemas.openxmlformats.org/drawingml/2006/table">
            <a:tbl>
              <a:tblPr firstRow="1" bandRow="1">
                <a:tableStyleId>{5C22544A-7EE6-4342-B048-85BDC9FD1C3A}</a:tableStyleId>
              </a:tblPr>
              <a:tblGrid>
                <a:gridCol w="2735344"/>
                <a:gridCol w="2520280"/>
                <a:gridCol w="3528000"/>
              </a:tblGrid>
              <a:tr h="370840">
                <a:tc>
                  <a:txBody>
                    <a:bodyPr/>
                    <a:lstStyle/>
                    <a:p>
                      <a:pPr algn="ctr"/>
                      <a:r>
                        <a:rPr lang="es-MX" noProof="0" dirty="0" smtClean="0"/>
                        <a:t>Eficacia</a:t>
                      </a:r>
                      <a:endParaRPr lang="es-MX" noProof="0" dirty="0"/>
                    </a:p>
                  </a:txBody>
                  <a:tcPr/>
                </a:tc>
                <a:tc>
                  <a:txBody>
                    <a:bodyPr/>
                    <a:lstStyle/>
                    <a:p>
                      <a:pPr algn="ctr"/>
                      <a:r>
                        <a:rPr lang="es-MX" noProof="0" dirty="0" smtClean="0"/>
                        <a:t>Seguridad</a:t>
                      </a:r>
                      <a:endParaRPr lang="es-MX" noProof="0" dirty="0"/>
                    </a:p>
                  </a:txBody>
                  <a:tcPr/>
                </a:tc>
                <a:tc>
                  <a:txBody>
                    <a:bodyPr/>
                    <a:lstStyle/>
                    <a:p>
                      <a:pPr algn="ctr"/>
                      <a:r>
                        <a:rPr lang="es-MX" noProof="0" dirty="0" smtClean="0"/>
                        <a:t>Mecanismo de Acción</a:t>
                      </a:r>
                      <a:endParaRPr lang="es-MX" noProof="0" dirty="0"/>
                    </a:p>
                  </a:txBody>
                  <a:tcPr/>
                </a:tc>
              </a:tr>
              <a:tr h="370840">
                <a:tc>
                  <a:txBody>
                    <a:bodyPr/>
                    <a:lstStyle/>
                    <a:p>
                      <a:pPr marL="177800" indent="-177800" algn="l" defTabSz="914400" rtl="0" eaLnBrk="1" latinLnBrk="0" hangingPunct="1">
                        <a:buFont typeface="Arial" pitchFamily="34" charset="0"/>
                        <a:buChar char="•"/>
                      </a:pPr>
                      <a:r>
                        <a:rPr lang="es-MX" sz="1800" b="0" kern="1200" noProof="0" dirty="0" smtClean="0">
                          <a:solidFill>
                            <a:schemeClr val="dk1"/>
                          </a:solidFill>
                          <a:effectLst/>
                          <a:latin typeface="+mn-lt"/>
                          <a:ea typeface="+mn-ea"/>
                          <a:cs typeface="+mn-cs"/>
                        </a:rPr>
                        <a:t>La combinación de pregabalina + coxib es más efectiva que cada droga usada sola para el manejo de lumbalgia crónica</a:t>
                      </a:r>
                    </a:p>
                    <a:p>
                      <a:endParaRPr lang="es-MX" b="0" noProof="0" dirty="0"/>
                    </a:p>
                  </a:txBody>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800" b="0" kern="1200" noProof="0" dirty="0" smtClean="0">
                          <a:solidFill>
                            <a:schemeClr val="dk1"/>
                          </a:solidFill>
                          <a:effectLst/>
                          <a:latin typeface="+mn-lt"/>
                          <a:ea typeface="+mn-ea"/>
                          <a:cs typeface="+mn-cs"/>
                        </a:rPr>
                        <a:t>Los efectos secundarios más comunes son mareo y somnolencia</a:t>
                      </a:r>
                      <a:endParaRPr lang="es-MX" sz="1800" b="0" kern="1200" noProof="0" dirty="0">
                        <a:solidFill>
                          <a:schemeClr val="dk1"/>
                        </a:solidFill>
                        <a:effectLst/>
                        <a:latin typeface="+mn-lt"/>
                        <a:ea typeface="+mn-ea"/>
                        <a:cs typeface="+mn-cs"/>
                      </a:endParaRPr>
                    </a:p>
                  </a:txBody>
                  <a:tcPr/>
                </a:tc>
                <a:tc>
                  <a:txBody>
                    <a:bodyPr/>
                    <a:lstStyle/>
                    <a:p>
                      <a:pPr marL="177800" indent="-177800">
                        <a:buFont typeface="Arial" pitchFamily="34" charset="0"/>
                        <a:buChar char="•"/>
                      </a:pPr>
                      <a:r>
                        <a:rPr lang="es-MX" sz="1800" b="0" kern="1200" noProof="0" dirty="0" smtClean="0">
                          <a:solidFill>
                            <a:schemeClr val="dk1"/>
                          </a:solidFill>
                          <a:effectLst/>
                          <a:latin typeface="+mn-lt"/>
                          <a:ea typeface="+mn-ea"/>
                          <a:cs typeface="+mn-cs"/>
                        </a:rPr>
                        <a:t>Se unen a la subunidad α</a:t>
                      </a:r>
                      <a:r>
                        <a:rPr lang="es-MX" sz="1800" b="0" kern="1200" baseline="-25000" noProof="0" dirty="0" smtClean="0">
                          <a:solidFill>
                            <a:schemeClr val="dk1"/>
                          </a:solidFill>
                          <a:effectLst/>
                          <a:latin typeface="+mn-lt"/>
                          <a:ea typeface="+mn-ea"/>
                          <a:cs typeface="+mn-cs"/>
                        </a:rPr>
                        <a:t>2</a:t>
                      </a:r>
                      <a:r>
                        <a:rPr lang="es-MX" sz="1800" b="0" kern="1200" noProof="0" dirty="0" smtClean="0">
                          <a:solidFill>
                            <a:schemeClr val="dk1"/>
                          </a:solidFill>
                          <a:effectLst/>
                          <a:latin typeface="+mn-lt"/>
                          <a:ea typeface="+mn-ea"/>
                          <a:cs typeface="+mn-cs"/>
                        </a:rPr>
                        <a:t>δ del canal de calcio, que es aumentada (regulada ascendentemente)  en dolor neuropático</a:t>
                      </a:r>
                    </a:p>
                    <a:p>
                      <a:pPr marL="177800" indent="-177800">
                        <a:buFont typeface="Arial" pitchFamily="34" charset="0"/>
                        <a:buChar char="•"/>
                      </a:pPr>
                      <a:r>
                        <a:rPr lang="es-MX" sz="1800" b="0" kern="1200" noProof="0" dirty="0" smtClean="0">
                          <a:solidFill>
                            <a:schemeClr val="dk1"/>
                          </a:solidFill>
                          <a:effectLst/>
                          <a:latin typeface="+mn-lt"/>
                          <a:ea typeface="+mn-ea"/>
                          <a:cs typeface="+mn-cs"/>
                        </a:rPr>
                        <a:t>La unión reduce</a:t>
                      </a:r>
                      <a:r>
                        <a:rPr lang="es-MX" sz="1800" b="0" kern="1200" baseline="0" noProof="0" dirty="0" smtClean="0">
                          <a:solidFill>
                            <a:schemeClr val="dk1"/>
                          </a:solidFill>
                          <a:effectLst/>
                          <a:latin typeface="+mn-lt"/>
                          <a:ea typeface="+mn-ea"/>
                          <a:cs typeface="+mn-cs"/>
                        </a:rPr>
                        <a:t> la liberación de </a:t>
                      </a:r>
                      <a:r>
                        <a:rPr lang="es-MX" sz="1800" b="0" kern="1200" noProof="0" dirty="0" smtClean="0">
                          <a:solidFill>
                            <a:schemeClr val="dk1"/>
                          </a:solidFill>
                          <a:effectLst/>
                          <a:latin typeface="+mn-lt"/>
                          <a:ea typeface="+mn-ea"/>
                          <a:cs typeface="+mn-cs"/>
                        </a:rPr>
                        <a:t>neurotransmisor</a:t>
                      </a:r>
                      <a:r>
                        <a:rPr lang="es-MX" sz="1800" b="0" kern="1200" baseline="0" noProof="0" dirty="0" smtClean="0">
                          <a:solidFill>
                            <a:schemeClr val="dk1"/>
                          </a:solidFill>
                          <a:effectLst/>
                          <a:latin typeface="+mn-lt"/>
                          <a:ea typeface="+mn-ea"/>
                          <a:cs typeface="+mn-cs"/>
                        </a:rPr>
                        <a:t> la sensibilización del dolor</a:t>
                      </a:r>
                      <a:endParaRPr lang="es-MX" b="0" noProof="0" dirty="0"/>
                    </a:p>
                  </a:txBody>
                  <a:tcPr/>
                </a:tc>
              </a:tr>
            </a:tbl>
          </a:graphicData>
        </a:graphic>
      </p:graphicFrame>
      <p:sp>
        <p:nvSpPr>
          <p:cNvPr id="3" name="Rounded Rectangle 2"/>
          <p:cNvSpPr/>
          <p:nvPr/>
        </p:nvSpPr>
        <p:spPr>
          <a:xfrm>
            <a:off x="580493" y="1556792"/>
            <a:ext cx="799288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prstClr val="white"/>
                </a:solidFill>
              </a:rPr>
              <a:t>Útil en combinación con otros tratamientos para lumbalgia con un componente neuropático</a:t>
            </a:r>
            <a:endParaRPr lang="es-MX" sz="2400" b="1" dirty="0">
              <a:solidFill>
                <a:prstClr val="white"/>
              </a:solidFill>
            </a:endParaRPr>
          </a:p>
        </p:txBody>
      </p:sp>
    </p:spTree>
    <p:extLst>
      <p:ext uri="{BB962C8B-B14F-4D97-AF65-F5344CB8AC3E}">
        <p14:creationId xmlns="" xmlns:p14="http://schemas.microsoft.com/office/powerpoint/2010/main" val="37881824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6"/>
          <p:cNvSpPr>
            <a:spLocks noGrp="1"/>
          </p:cNvSpPr>
          <p:nvPr>
            <p:ph type="title" idx="4294967295"/>
          </p:nvPr>
        </p:nvSpPr>
        <p:spPr/>
        <p:txBody>
          <a:bodyPr>
            <a:noAutofit/>
          </a:bodyPr>
          <a:lstStyle/>
          <a:p>
            <a:r>
              <a:rPr lang="es-MX" sz="3600" noProof="0" dirty="0" smtClean="0"/>
              <a:t>Antidepresivos para el Manejo de </a:t>
            </a:r>
            <a:br>
              <a:rPr lang="es-MX" sz="3600" noProof="0" dirty="0" smtClean="0"/>
            </a:br>
            <a:r>
              <a:rPr lang="es-MX" sz="3600" dirty="0" smtClean="0"/>
              <a:t>L</a:t>
            </a:r>
            <a:r>
              <a:rPr lang="es-MX" sz="3600" noProof="0" dirty="0" smtClean="0"/>
              <a:t>umbalgia</a:t>
            </a:r>
            <a:endParaRPr lang="es-MX" sz="3600" noProof="0" dirty="0"/>
          </a:p>
        </p:txBody>
      </p:sp>
      <p:sp>
        <p:nvSpPr>
          <p:cNvPr id="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47</a:t>
            </a:fld>
            <a:endParaRPr lang="en-CA" dirty="0">
              <a:solidFill>
                <a:prstClr val="black"/>
              </a:solidFill>
            </a:endParaRPr>
          </a:p>
        </p:txBody>
      </p:sp>
      <p:sp>
        <p:nvSpPr>
          <p:cNvPr id="6" name="Rectangle 5"/>
          <p:cNvSpPr/>
          <p:nvPr/>
        </p:nvSpPr>
        <p:spPr>
          <a:xfrm>
            <a:off x="179512" y="6218851"/>
            <a:ext cx="8503751" cy="492443"/>
          </a:xfrm>
          <a:prstGeom prst="rect">
            <a:avLst/>
          </a:prstGeom>
        </p:spPr>
        <p:txBody>
          <a:bodyPr wrap="square" lIns="0" tIns="0" rIns="0" bIns="0" anchor="b" anchorCtr="0">
            <a:spAutoFit/>
          </a:bodyPr>
          <a:lstStyle/>
          <a:p>
            <a:r>
              <a:rPr lang="en-CA" sz="1200" b="1" dirty="0" smtClean="0">
                <a:solidFill>
                  <a:srgbClr val="002060"/>
                </a:solidFill>
              </a:rPr>
              <a:t>TCA = </a:t>
            </a:r>
            <a:r>
              <a:rPr lang="es-MX" sz="1200" b="1" dirty="0" smtClean="0">
                <a:solidFill>
                  <a:srgbClr val="002060"/>
                </a:solidFill>
              </a:rPr>
              <a:t>antidepresivo tricíclico; IRSN= inhibidor de recaptación de serotonina-norepinefrina</a:t>
            </a:r>
          </a:p>
          <a:p>
            <a:r>
              <a:rPr lang="en-CA" sz="1000" dirty="0" smtClean="0">
                <a:solidFill>
                  <a:srgbClr val="002060"/>
                </a:solidFill>
              </a:rPr>
              <a:t>Attal N, Finnerup NB. </a:t>
            </a:r>
            <a:r>
              <a:rPr lang="en-CA" sz="1000" i="1" dirty="0" smtClean="0">
                <a:solidFill>
                  <a:srgbClr val="002060"/>
                </a:solidFill>
              </a:rPr>
              <a:t>Pain Clinical Updates </a:t>
            </a:r>
            <a:r>
              <a:rPr lang="en-CA" sz="1000" dirty="0" smtClean="0">
                <a:solidFill>
                  <a:srgbClr val="002060"/>
                </a:solidFill>
              </a:rPr>
              <a:t>2010; 18(9):1-8; </a:t>
            </a:r>
            <a:r>
              <a:rPr lang="en-US" sz="1000" dirty="0" smtClean="0">
                <a:solidFill>
                  <a:srgbClr val="002060"/>
                </a:solidFill>
              </a:rPr>
              <a:t>Lee J </a:t>
            </a:r>
            <a:r>
              <a:rPr lang="en-US" sz="1000" i="1" dirty="0" smtClean="0">
                <a:solidFill>
                  <a:srgbClr val="002060"/>
                </a:solidFill>
              </a:rPr>
              <a:t>et al. Br J Anaesth</a:t>
            </a:r>
            <a:r>
              <a:rPr lang="en-US" sz="1000" dirty="0" smtClean="0">
                <a:solidFill>
                  <a:srgbClr val="002060"/>
                </a:solidFill>
              </a:rPr>
              <a:t> 2013; 111(1):112-2; </a:t>
            </a:r>
            <a:br>
              <a:rPr lang="en-US" sz="1000" dirty="0" smtClean="0">
                <a:solidFill>
                  <a:srgbClr val="002060"/>
                </a:solidFill>
              </a:rPr>
            </a:br>
            <a:r>
              <a:rPr lang="en-US" sz="1000" dirty="0" smtClean="0">
                <a:solidFill>
                  <a:srgbClr val="002060"/>
                </a:solidFill>
                <a:cs typeface="Arial" pitchFamily="34" charset="0"/>
              </a:rPr>
              <a:t>Skljarevski </a:t>
            </a:r>
            <a:r>
              <a:rPr lang="en-US" sz="1000" dirty="0">
                <a:solidFill>
                  <a:srgbClr val="002060"/>
                </a:solidFill>
                <a:cs typeface="Arial" pitchFamily="34" charset="0"/>
              </a:rPr>
              <a:t>V </a:t>
            </a:r>
            <a:r>
              <a:rPr lang="en-US" sz="1000" i="1" dirty="0">
                <a:solidFill>
                  <a:srgbClr val="002060"/>
                </a:solidFill>
                <a:cs typeface="Arial" pitchFamily="34" charset="0"/>
              </a:rPr>
              <a:t>et al.  </a:t>
            </a:r>
            <a:r>
              <a:rPr lang="en-US" sz="1000" i="1" dirty="0" smtClean="0">
                <a:solidFill>
                  <a:srgbClr val="002060"/>
                </a:solidFill>
                <a:cs typeface="Arial" pitchFamily="34" charset="0"/>
              </a:rPr>
              <a:t>Eur </a:t>
            </a:r>
            <a:r>
              <a:rPr lang="en-US" sz="1000" i="1" dirty="0">
                <a:solidFill>
                  <a:srgbClr val="002060"/>
                </a:solidFill>
                <a:cs typeface="Arial" pitchFamily="34" charset="0"/>
              </a:rPr>
              <a:t>J </a:t>
            </a:r>
            <a:r>
              <a:rPr lang="en-US" sz="1000" i="1" dirty="0" smtClean="0">
                <a:solidFill>
                  <a:srgbClr val="002060"/>
                </a:solidFill>
                <a:cs typeface="Arial" pitchFamily="34" charset="0"/>
              </a:rPr>
              <a:t>Neurol</a:t>
            </a:r>
            <a:r>
              <a:rPr lang="en-US" sz="1000" dirty="0" smtClean="0">
                <a:solidFill>
                  <a:srgbClr val="002060"/>
                </a:solidFill>
                <a:cs typeface="Arial" pitchFamily="34" charset="0"/>
              </a:rPr>
              <a:t> 2009; 16(9</a:t>
            </a:r>
            <a:r>
              <a:rPr lang="en-US" sz="1000" dirty="0">
                <a:solidFill>
                  <a:srgbClr val="002060"/>
                </a:solidFill>
                <a:cs typeface="Arial" pitchFamily="34" charset="0"/>
              </a:rPr>
              <a:t>):</a:t>
            </a:r>
            <a:r>
              <a:rPr lang="en-US" sz="1000" dirty="0" smtClean="0">
                <a:solidFill>
                  <a:srgbClr val="002060"/>
                </a:solidFill>
                <a:cs typeface="Arial" pitchFamily="34" charset="0"/>
              </a:rPr>
              <a:t>1041-8; </a:t>
            </a:r>
            <a:r>
              <a:rPr lang="en-US" sz="1000" dirty="0">
                <a:solidFill>
                  <a:srgbClr val="002060"/>
                </a:solidFill>
                <a:cs typeface="Arial" pitchFamily="34" charset="0"/>
              </a:rPr>
              <a:t>Verdu </a:t>
            </a:r>
            <a:r>
              <a:rPr lang="en-US" sz="1000" dirty="0" smtClean="0">
                <a:solidFill>
                  <a:srgbClr val="002060"/>
                </a:solidFill>
                <a:cs typeface="Arial" pitchFamily="34" charset="0"/>
              </a:rPr>
              <a:t>B </a:t>
            </a:r>
            <a:r>
              <a:rPr lang="en-US" sz="1000" i="1" dirty="0" smtClean="0">
                <a:solidFill>
                  <a:srgbClr val="002060"/>
                </a:solidFill>
                <a:cs typeface="Arial" pitchFamily="34" charset="0"/>
              </a:rPr>
              <a:t>et al. Drugs </a:t>
            </a:r>
            <a:r>
              <a:rPr lang="en-US" sz="1000" dirty="0">
                <a:solidFill>
                  <a:srgbClr val="002060"/>
                </a:solidFill>
                <a:cs typeface="Arial" pitchFamily="34" charset="0"/>
              </a:rPr>
              <a:t>2008; 68(18):2611-32. </a:t>
            </a:r>
          </a:p>
        </p:txBody>
      </p:sp>
      <p:graphicFrame>
        <p:nvGraphicFramePr>
          <p:cNvPr id="8" name="Table 7"/>
          <p:cNvGraphicFramePr>
            <a:graphicFrameLocks noGrp="1"/>
          </p:cNvGraphicFramePr>
          <p:nvPr>
            <p:extLst>
              <p:ext uri="{D42A27DB-BD31-4B8C-83A1-F6EECF244321}">
                <p14:modId xmlns="" xmlns:p14="http://schemas.microsoft.com/office/powerpoint/2010/main" val="1781314316"/>
              </p:ext>
            </p:extLst>
          </p:nvPr>
        </p:nvGraphicFramePr>
        <p:xfrm>
          <a:off x="180488" y="2708920"/>
          <a:ext cx="8784000" cy="2733040"/>
        </p:xfrm>
        <a:graphic>
          <a:graphicData uri="http://schemas.openxmlformats.org/drawingml/2006/table">
            <a:tbl>
              <a:tblPr firstRow="1" bandRow="1">
                <a:tableStyleId>{5C22544A-7EE6-4342-B048-85BDC9FD1C3A}</a:tableStyleId>
              </a:tblPr>
              <a:tblGrid>
                <a:gridCol w="2736304"/>
                <a:gridCol w="3095368"/>
                <a:gridCol w="2952328"/>
              </a:tblGrid>
              <a:tr h="370840">
                <a:tc>
                  <a:txBody>
                    <a:bodyPr/>
                    <a:lstStyle/>
                    <a:p>
                      <a:pPr algn="ctr"/>
                      <a:r>
                        <a:rPr lang="es-MX" noProof="0" dirty="0" smtClean="0"/>
                        <a:t>Eficacia</a:t>
                      </a:r>
                      <a:endParaRPr lang="es-MX" noProof="0" dirty="0"/>
                    </a:p>
                  </a:txBody>
                  <a:tcPr/>
                </a:tc>
                <a:tc>
                  <a:txBody>
                    <a:bodyPr/>
                    <a:lstStyle/>
                    <a:p>
                      <a:pPr algn="ctr"/>
                      <a:r>
                        <a:rPr lang="es-MX" noProof="0" dirty="0" smtClean="0"/>
                        <a:t>Seguridad</a:t>
                      </a:r>
                      <a:endParaRPr lang="es-MX" noProof="0" dirty="0"/>
                    </a:p>
                  </a:txBody>
                  <a:tcPr/>
                </a:tc>
                <a:tc>
                  <a:txBody>
                    <a:bodyPr/>
                    <a:lstStyle/>
                    <a:p>
                      <a:pPr algn="ctr"/>
                      <a:r>
                        <a:rPr lang="es-MX" noProof="0" dirty="0" smtClean="0"/>
                        <a:t>Mecanismo de Acción</a:t>
                      </a:r>
                      <a:endParaRPr lang="es-MX" noProof="0" dirty="0"/>
                    </a:p>
                  </a:txBody>
                  <a:tcPr/>
                </a:tc>
              </a:tr>
              <a:tr h="370840">
                <a:tc>
                  <a:txBody>
                    <a:bodyPr/>
                    <a:lstStyle/>
                    <a:p>
                      <a:pPr marL="177800" indent="-177800" algn="l" defTabSz="914400" rtl="0" eaLnBrk="1" latinLnBrk="0" hangingPunct="1">
                        <a:spcAft>
                          <a:spcPts val="600"/>
                        </a:spcAft>
                        <a:buFont typeface="Arial" pitchFamily="34" charset="0"/>
                        <a:buChar char="•"/>
                      </a:pPr>
                      <a:r>
                        <a:rPr lang="es-MX" sz="1800" b="0" kern="1200" noProof="0" dirty="0" smtClean="0">
                          <a:solidFill>
                            <a:schemeClr val="dk1"/>
                          </a:solidFill>
                          <a:effectLst/>
                          <a:latin typeface="+mn-lt"/>
                          <a:ea typeface="+mn-ea"/>
                          <a:cs typeface="+mn-cs"/>
                        </a:rPr>
                        <a:t>No recomendado para lumbalgia aguda no-específico</a:t>
                      </a:r>
                    </a:p>
                    <a:p>
                      <a:pPr marL="177800" indent="-177800" algn="l" defTabSz="914400" rtl="0" eaLnBrk="1" latinLnBrk="0" hangingPunct="1">
                        <a:buFont typeface="Arial" pitchFamily="34" charset="0"/>
                        <a:buChar char="•"/>
                      </a:pPr>
                      <a:r>
                        <a:rPr lang="es-MX" sz="1800" b="0" kern="1200" noProof="0" dirty="0" smtClean="0">
                          <a:solidFill>
                            <a:schemeClr val="dk1"/>
                          </a:solidFill>
                          <a:effectLst/>
                          <a:latin typeface="+mn-lt"/>
                          <a:ea typeface="+mn-ea"/>
                          <a:cs typeface="+mn-cs"/>
                        </a:rPr>
                        <a:t>Puede ser considerado para lumbalgia con un componente neuropático</a:t>
                      </a:r>
                      <a:endParaRPr lang="es-MX" sz="1800" b="0" kern="1200" noProof="0" dirty="0">
                        <a:solidFill>
                          <a:schemeClr val="dk1"/>
                        </a:solidFill>
                        <a:effectLst/>
                        <a:latin typeface="+mn-lt"/>
                        <a:ea typeface="+mn-ea"/>
                        <a:cs typeface="+mn-cs"/>
                      </a:endParaRPr>
                    </a:p>
                  </a:txBody>
                  <a:tcPr/>
                </a:tc>
                <a:tc>
                  <a:txBody>
                    <a:bodyPr/>
                    <a:lstStyle/>
                    <a:p>
                      <a:pPr marL="177800" marR="0" indent="-177800" algn="l" defTabSz="914400" rtl="0" eaLnBrk="1" fontAlgn="auto" latinLnBrk="0" hangingPunct="1">
                        <a:lnSpc>
                          <a:spcPct val="100000"/>
                        </a:lnSpc>
                        <a:spcBef>
                          <a:spcPts val="0"/>
                        </a:spcBef>
                        <a:spcAft>
                          <a:spcPts val="600"/>
                        </a:spcAft>
                        <a:buClrTx/>
                        <a:buSzTx/>
                        <a:buFont typeface="Arial" pitchFamily="34" charset="0"/>
                        <a:buChar char="•"/>
                        <a:tabLst/>
                        <a:defRPr/>
                      </a:pPr>
                      <a:r>
                        <a:rPr lang="es-MX" sz="1800" b="0" kern="1200" noProof="0" dirty="0" smtClean="0">
                          <a:solidFill>
                            <a:schemeClr val="dk1"/>
                          </a:solidFill>
                          <a:effectLst/>
                          <a:latin typeface="+mn-lt"/>
                          <a:ea typeface="+mn-ea"/>
                          <a:cs typeface="+mn-cs"/>
                        </a:rPr>
                        <a:t>TCAs pueden causar trastornos cognitivos, confusión</a:t>
                      </a:r>
                      <a:r>
                        <a:rPr lang="es-MX" sz="1800" b="0" kern="1200" baseline="0" noProof="0" dirty="0" smtClean="0">
                          <a:solidFill>
                            <a:schemeClr val="dk1"/>
                          </a:solidFill>
                          <a:effectLst/>
                          <a:latin typeface="+mn-lt"/>
                          <a:ea typeface="+mn-ea"/>
                          <a:cs typeface="+mn-cs"/>
                        </a:rPr>
                        <a:t> trastorno en el andar y caídas</a:t>
                      </a:r>
                      <a:endParaRPr lang="es-MX" sz="1800" b="0" kern="1200" noProof="0" dirty="0" smtClean="0">
                        <a:solidFill>
                          <a:schemeClr val="dk1"/>
                        </a:solidFill>
                        <a:effectLst/>
                        <a:latin typeface="+mn-lt"/>
                        <a:ea typeface="+mn-ea"/>
                        <a:cs typeface="+mn-cs"/>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800" b="0" kern="1200" noProof="0" dirty="0" smtClean="0">
                          <a:solidFill>
                            <a:schemeClr val="dk1"/>
                          </a:solidFill>
                          <a:effectLst/>
                          <a:latin typeface="+mn-lt"/>
                          <a:ea typeface="+mn-ea"/>
                          <a:cs typeface="+mn-cs"/>
                        </a:rPr>
                        <a:t>IRSNs </a:t>
                      </a:r>
                      <a:r>
                        <a:rPr lang="es-MX" sz="1800" b="0" kern="1200" baseline="0" noProof="0" dirty="0" smtClean="0">
                          <a:solidFill>
                            <a:schemeClr val="dk1"/>
                          </a:solidFill>
                          <a:effectLst/>
                          <a:latin typeface="+mn-lt"/>
                          <a:ea typeface="+mn-ea"/>
                          <a:cs typeface="+mn-cs"/>
                        </a:rPr>
                        <a:t>están contraindicados en disfunción hepática severa o hipertensión arterial inestable</a:t>
                      </a:r>
                      <a:endParaRPr lang="es-MX" sz="1800" b="0" kern="1200" noProof="0" dirty="0">
                        <a:solidFill>
                          <a:schemeClr val="dk1"/>
                        </a:solidFill>
                        <a:effectLst/>
                        <a:latin typeface="+mn-lt"/>
                        <a:ea typeface="+mn-ea"/>
                        <a:cs typeface="+mn-cs"/>
                      </a:endParaRPr>
                    </a:p>
                  </a:txBody>
                  <a:tcPr/>
                </a:tc>
                <a:tc>
                  <a:txBody>
                    <a:bodyPr/>
                    <a:lstStyle/>
                    <a:p>
                      <a:pPr marL="177800" indent="-177800" algn="l" defTabSz="914400" rtl="0" eaLnBrk="1" latinLnBrk="0" hangingPunct="1">
                        <a:buFont typeface="Arial" pitchFamily="34" charset="0"/>
                        <a:buChar char="•"/>
                      </a:pPr>
                      <a:r>
                        <a:rPr lang="es-MX" sz="1800" b="0" kern="1200" noProof="0" dirty="0" smtClean="0">
                          <a:solidFill>
                            <a:schemeClr val="dk1"/>
                          </a:solidFill>
                          <a:effectLst/>
                          <a:latin typeface="+mn-lt"/>
                          <a:ea typeface="+mn-ea"/>
                          <a:cs typeface="+mn-cs"/>
                        </a:rPr>
                        <a:t>Inhiben la recaptación</a:t>
                      </a:r>
                      <a:r>
                        <a:rPr lang="es-MX" sz="1800" b="0" kern="1200" baseline="0" noProof="0" dirty="0" smtClean="0">
                          <a:solidFill>
                            <a:schemeClr val="dk1"/>
                          </a:solidFill>
                          <a:effectLst/>
                          <a:latin typeface="+mn-lt"/>
                          <a:ea typeface="+mn-ea"/>
                          <a:cs typeface="+mn-cs"/>
                        </a:rPr>
                        <a:t> de serotonina y norepinefrina aumentando la modulación descendente</a:t>
                      </a:r>
                      <a:endParaRPr lang="es-MX" sz="1800" b="0" kern="1200" noProof="0" dirty="0">
                        <a:solidFill>
                          <a:schemeClr val="dk1"/>
                        </a:solidFill>
                        <a:effectLst/>
                        <a:latin typeface="+mn-lt"/>
                        <a:ea typeface="+mn-ea"/>
                        <a:cs typeface="+mn-cs"/>
                      </a:endParaRPr>
                    </a:p>
                  </a:txBody>
                  <a:tcPr/>
                </a:tc>
              </a:tr>
            </a:tbl>
          </a:graphicData>
        </a:graphic>
      </p:graphicFrame>
      <p:sp>
        <p:nvSpPr>
          <p:cNvPr id="9" name="Rounded Rectangle 8"/>
          <p:cNvSpPr/>
          <p:nvPr/>
        </p:nvSpPr>
        <p:spPr>
          <a:xfrm>
            <a:off x="580493" y="1556792"/>
            <a:ext cx="799288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prstClr val="white"/>
                </a:solidFill>
              </a:rPr>
              <a:t>Útil en combinación con otros tratamientos para lumbalgia con un componente neuropático</a:t>
            </a:r>
            <a:endParaRPr lang="es-MX" sz="2400" b="1" dirty="0">
              <a:solidFill>
                <a:prstClr val="white"/>
              </a:solidFill>
            </a:endParaRPr>
          </a:p>
        </p:txBody>
      </p:sp>
    </p:spTree>
    <p:extLst>
      <p:ext uri="{BB962C8B-B14F-4D97-AF65-F5344CB8AC3E}">
        <p14:creationId xmlns="" xmlns:p14="http://schemas.microsoft.com/office/powerpoint/2010/main" val="204884972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4"/>
          <p:cNvSpPr>
            <a:spLocks noGrp="1"/>
          </p:cNvSpPr>
          <p:nvPr>
            <p:ph type="title" idx="4294967295"/>
          </p:nvPr>
        </p:nvSpPr>
        <p:spPr>
          <a:xfrm>
            <a:off x="663575" y="260648"/>
            <a:ext cx="8229600" cy="1143000"/>
          </a:xfrm>
        </p:spPr>
        <p:txBody>
          <a:bodyPr>
            <a:normAutofit fontScale="90000"/>
          </a:bodyPr>
          <a:lstStyle/>
          <a:p>
            <a:r>
              <a:rPr lang="es-MX" dirty="0" smtClean="0"/>
              <a:t>Terapias No Recomendadas para </a:t>
            </a:r>
            <a:br>
              <a:rPr lang="es-MX" dirty="0" smtClean="0"/>
            </a:br>
            <a:r>
              <a:rPr lang="es-MX" dirty="0" smtClean="0"/>
              <a:t>Lumbalgia</a:t>
            </a:r>
            <a:endParaRPr lang="es-MX" dirty="0"/>
          </a:p>
        </p:txBody>
      </p:sp>
      <p:sp>
        <p:nvSpPr>
          <p:cNvPr id="161796" name="Rectangle 6"/>
          <p:cNvSpPr>
            <a:spLocks noChangeArrowheads="1"/>
          </p:cNvSpPr>
          <p:nvPr/>
        </p:nvSpPr>
        <p:spPr bwMode="auto">
          <a:xfrm>
            <a:off x="179512" y="5941149"/>
            <a:ext cx="8642350"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rIns="0" bIns="0" anchor="b">
            <a:spAutoFit/>
          </a:bodyPr>
          <a:lstStyle/>
          <a:p>
            <a:pPr marL="0" lvl="4"/>
            <a:r>
              <a:rPr lang="da-DK" sz="1200" b="1" dirty="0" smtClean="0">
                <a:solidFill>
                  <a:srgbClr val="002060"/>
                </a:solidFill>
              </a:rPr>
              <a:t>ASA = ácido acetilsalicílico</a:t>
            </a:r>
          </a:p>
          <a:p>
            <a:pPr marL="0" lvl="4"/>
            <a:r>
              <a:rPr lang="da-DK" sz="1000" dirty="0" smtClean="0">
                <a:solidFill>
                  <a:srgbClr val="002060"/>
                </a:solidFill>
              </a:rPr>
              <a:t>Arbus </a:t>
            </a:r>
            <a:r>
              <a:rPr lang="da-DK" sz="1000" dirty="0">
                <a:solidFill>
                  <a:srgbClr val="002060"/>
                </a:solidFill>
              </a:rPr>
              <a:t>L </a:t>
            </a:r>
            <a:r>
              <a:rPr lang="da-DK" sz="1000" i="1" dirty="0">
                <a:solidFill>
                  <a:srgbClr val="002060"/>
                </a:solidFill>
              </a:rPr>
              <a:t>et al. </a:t>
            </a:r>
            <a:r>
              <a:rPr lang="da-DK" sz="1000" i="1" dirty="0" smtClean="0">
                <a:solidFill>
                  <a:srgbClr val="002060"/>
                </a:solidFill>
              </a:rPr>
              <a:t>Clin estudios J </a:t>
            </a:r>
            <a:r>
              <a:rPr lang="da-DK" sz="1000" dirty="0" smtClean="0">
                <a:solidFill>
                  <a:srgbClr val="002060"/>
                </a:solidFill>
              </a:rPr>
              <a:t>1990; 27:258-67; </a:t>
            </a:r>
            <a:r>
              <a:rPr lang="sv-SE" sz="1000" dirty="0">
                <a:solidFill>
                  <a:srgbClr val="002060"/>
                </a:solidFill>
              </a:rPr>
              <a:t>Chou R </a:t>
            </a:r>
            <a:r>
              <a:rPr lang="sv-SE" sz="1000" i="1" dirty="0">
                <a:solidFill>
                  <a:srgbClr val="002060"/>
                </a:solidFill>
              </a:rPr>
              <a:t>et al. Ann Intern Med </a:t>
            </a:r>
            <a:r>
              <a:rPr lang="sv-SE" sz="1000" dirty="0">
                <a:solidFill>
                  <a:srgbClr val="002060"/>
                </a:solidFill>
              </a:rPr>
              <a:t>2007; 147(7):505-14; </a:t>
            </a:r>
            <a:r>
              <a:rPr lang="en-US" sz="1000" dirty="0">
                <a:solidFill>
                  <a:srgbClr val="002060"/>
                </a:solidFill>
              </a:rPr>
              <a:t>Derry S </a:t>
            </a:r>
            <a:r>
              <a:rPr lang="en-US" sz="1000" i="1" dirty="0">
                <a:solidFill>
                  <a:srgbClr val="002060"/>
                </a:solidFill>
              </a:rPr>
              <a:t>et al. BMJ </a:t>
            </a:r>
            <a:r>
              <a:rPr lang="en-US" sz="1000" dirty="0">
                <a:solidFill>
                  <a:srgbClr val="002060"/>
                </a:solidFill>
              </a:rPr>
              <a:t>2000</a:t>
            </a:r>
            <a:r>
              <a:rPr lang="en-US" sz="1000" dirty="0" smtClean="0">
                <a:solidFill>
                  <a:srgbClr val="002060"/>
                </a:solidFill>
              </a:rPr>
              <a:t>; 321(7270):1183-7;</a:t>
            </a:r>
            <a:endParaRPr lang="en-US" sz="1000" dirty="0">
              <a:solidFill>
                <a:srgbClr val="002060"/>
              </a:solidFill>
            </a:endParaRPr>
          </a:p>
          <a:p>
            <a:pPr marL="0" lvl="4"/>
            <a:r>
              <a:rPr lang="en-US" sz="1000" dirty="0">
                <a:solidFill>
                  <a:srgbClr val="002060"/>
                </a:solidFill>
              </a:rPr>
              <a:t>Evans DP </a:t>
            </a:r>
            <a:r>
              <a:rPr lang="en-US" sz="1000" i="1" dirty="0">
                <a:solidFill>
                  <a:srgbClr val="002060"/>
                </a:solidFill>
              </a:rPr>
              <a:t>et al. Curr Med Res Opin</a:t>
            </a:r>
            <a:r>
              <a:rPr lang="en-US" sz="1000" dirty="0">
                <a:solidFill>
                  <a:srgbClr val="002060"/>
                </a:solidFill>
              </a:rPr>
              <a:t> 1980; 6(8):540-7; </a:t>
            </a:r>
            <a:r>
              <a:rPr lang="da-DK" sz="1000" dirty="0" smtClean="0">
                <a:solidFill>
                  <a:srgbClr val="002060"/>
                </a:solidFill>
              </a:rPr>
              <a:t>Finckh A </a:t>
            </a:r>
            <a:r>
              <a:rPr lang="da-DK" sz="1000" i="1" dirty="0" smtClean="0">
                <a:solidFill>
                  <a:srgbClr val="002060"/>
                </a:solidFill>
              </a:rPr>
              <a:t>et al. Spine </a:t>
            </a:r>
            <a:r>
              <a:rPr lang="da-DK" sz="1000" i="1" dirty="0">
                <a:solidFill>
                  <a:srgbClr val="002060"/>
                </a:solidFill>
              </a:rPr>
              <a:t>(Phila </a:t>
            </a:r>
            <a:r>
              <a:rPr lang="da-DK" sz="1000" i="1" dirty="0" smtClean="0">
                <a:solidFill>
                  <a:srgbClr val="002060"/>
                </a:solidFill>
              </a:rPr>
              <a:t>PA 1976</a:t>
            </a:r>
            <a:r>
              <a:rPr lang="da-DK" sz="1000" i="1" dirty="0">
                <a:solidFill>
                  <a:srgbClr val="002060"/>
                </a:solidFill>
              </a:rPr>
              <a:t>). </a:t>
            </a:r>
            <a:r>
              <a:rPr lang="da-DK" sz="1000" dirty="0" smtClean="0">
                <a:solidFill>
                  <a:srgbClr val="002060"/>
                </a:solidFill>
              </a:rPr>
              <a:t>2006; 31(4</a:t>
            </a:r>
            <a:r>
              <a:rPr lang="da-DK" sz="1000" dirty="0">
                <a:solidFill>
                  <a:srgbClr val="002060"/>
                </a:solidFill>
              </a:rPr>
              <a:t>):</a:t>
            </a:r>
            <a:r>
              <a:rPr lang="da-DK" sz="1000" dirty="0" smtClean="0">
                <a:solidFill>
                  <a:srgbClr val="002060"/>
                </a:solidFill>
              </a:rPr>
              <a:t>377-81;</a:t>
            </a:r>
            <a:endParaRPr lang="da-DK" sz="1000" dirty="0">
              <a:solidFill>
                <a:srgbClr val="002060"/>
              </a:solidFill>
            </a:endParaRPr>
          </a:p>
          <a:p>
            <a:pPr marL="0" lvl="4"/>
            <a:r>
              <a:rPr lang="da-DK" sz="1000" dirty="0" smtClean="0">
                <a:solidFill>
                  <a:srgbClr val="002060"/>
                </a:solidFill>
              </a:rPr>
              <a:t>Friedman BW </a:t>
            </a:r>
            <a:r>
              <a:rPr lang="da-DK" sz="1000" i="1" dirty="0" smtClean="0">
                <a:solidFill>
                  <a:srgbClr val="002060"/>
                </a:solidFill>
              </a:rPr>
              <a:t>et </a:t>
            </a:r>
            <a:r>
              <a:rPr lang="da-DK" sz="1000" i="1" dirty="0">
                <a:solidFill>
                  <a:srgbClr val="002060"/>
                </a:solidFill>
              </a:rPr>
              <a:t>al. J Emerg </a:t>
            </a:r>
            <a:r>
              <a:rPr lang="da-DK" sz="1000" i="1" dirty="0" smtClean="0">
                <a:solidFill>
                  <a:srgbClr val="002060"/>
                </a:solidFill>
              </a:rPr>
              <a:t>Med</a:t>
            </a:r>
            <a:r>
              <a:rPr lang="da-DK" sz="1000" dirty="0" smtClean="0">
                <a:solidFill>
                  <a:srgbClr val="002060"/>
                </a:solidFill>
              </a:rPr>
              <a:t> 2006; 31(4</a:t>
            </a:r>
            <a:r>
              <a:rPr lang="da-DK" sz="1000" dirty="0">
                <a:solidFill>
                  <a:srgbClr val="002060"/>
                </a:solidFill>
              </a:rPr>
              <a:t>):</a:t>
            </a:r>
            <a:r>
              <a:rPr lang="da-DK" sz="1000" dirty="0" smtClean="0">
                <a:solidFill>
                  <a:srgbClr val="002060"/>
                </a:solidFill>
              </a:rPr>
              <a:t>365-70; Haimovic IC, Beresford HR</a:t>
            </a:r>
            <a:r>
              <a:rPr lang="da-DK" sz="1000" i="1" dirty="0" smtClean="0">
                <a:solidFill>
                  <a:srgbClr val="002060"/>
                </a:solidFill>
              </a:rPr>
              <a:t>. </a:t>
            </a:r>
            <a:r>
              <a:rPr lang="da-DK" sz="1000" i="1" dirty="0">
                <a:solidFill>
                  <a:srgbClr val="002060"/>
                </a:solidFill>
              </a:rPr>
              <a:t>Neurology </a:t>
            </a:r>
            <a:r>
              <a:rPr lang="da-DK" sz="1000" dirty="0">
                <a:solidFill>
                  <a:srgbClr val="002060"/>
                </a:solidFill>
              </a:rPr>
              <a:t>1986</a:t>
            </a:r>
            <a:r>
              <a:rPr lang="da-DK" sz="1000" dirty="0" smtClean="0">
                <a:solidFill>
                  <a:srgbClr val="002060"/>
                </a:solidFill>
              </a:rPr>
              <a:t>; 36(12):1593-4;</a:t>
            </a:r>
            <a:endParaRPr lang="da-DK" sz="1000" dirty="0">
              <a:solidFill>
                <a:srgbClr val="002060"/>
              </a:solidFill>
            </a:endParaRPr>
          </a:p>
          <a:p>
            <a:pPr marL="0" lvl="4"/>
            <a:r>
              <a:rPr lang="da-DK" sz="1000" dirty="0">
                <a:solidFill>
                  <a:srgbClr val="002060"/>
                </a:solidFill>
              </a:rPr>
              <a:t>Medina Santillán </a:t>
            </a:r>
            <a:r>
              <a:rPr lang="da-DK" sz="1000" dirty="0" smtClean="0">
                <a:solidFill>
                  <a:srgbClr val="002060"/>
                </a:solidFill>
              </a:rPr>
              <a:t>R </a:t>
            </a:r>
            <a:r>
              <a:rPr lang="da-DK" sz="1000" i="1" dirty="0" smtClean="0">
                <a:solidFill>
                  <a:srgbClr val="002060"/>
                </a:solidFill>
              </a:rPr>
              <a:t>et al. </a:t>
            </a:r>
            <a:r>
              <a:rPr lang="da-DK" sz="1000" i="1" dirty="0">
                <a:solidFill>
                  <a:srgbClr val="002060"/>
                </a:solidFill>
              </a:rPr>
              <a:t>Proc West Pharmacol </a:t>
            </a:r>
            <a:r>
              <a:rPr lang="da-DK" sz="1000" i="1" dirty="0" smtClean="0">
                <a:solidFill>
                  <a:srgbClr val="002060"/>
                </a:solidFill>
              </a:rPr>
              <a:t>Soc</a:t>
            </a:r>
            <a:r>
              <a:rPr lang="da-DK" sz="1000" dirty="0" smtClean="0">
                <a:solidFill>
                  <a:srgbClr val="002060"/>
                </a:solidFill>
              </a:rPr>
              <a:t> 2000; 43:69-70.</a:t>
            </a:r>
            <a:endParaRPr lang="en-US" sz="1000" dirty="0">
              <a:solidFill>
                <a:srgbClr val="002060"/>
              </a:solidFill>
            </a:endParaRPr>
          </a:p>
        </p:txBody>
      </p:sp>
      <p:sp>
        <p:nvSpPr>
          <p:cNvPr id="7" name="Slide Number Placeholder 1"/>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48</a:t>
            </a:fld>
            <a:endParaRPr lang="en-CA" dirty="0">
              <a:solidFill>
                <a:prstClr val="black"/>
              </a:solidFill>
            </a:endParaRPr>
          </a:p>
        </p:txBody>
      </p:sp>
      <p:graphicFrame>
        <p:nvGraphicFramePr>
          <p:cNvPr id="6" name="Table 5"/>
          <p:cNvGraphicFramePr>
            <a:graphicFrameLocks noGrp="1"/>
          </p:cNvGraphicFramePr>
          <p:nvPr>
            <p:extLst>
              <p:ext uri="{D42A27DB-BD31-4B8C-83A1-F6EECF244321}">
                <p14:modId xmlns="" xmlns:p14="http://schemas.microsoft.com/office/powerpoint/2010/main" val="292151694"/>
              </p:ext>
            </p:extLst>
          </p:nvPr>
        </p:nvGraphicFramePr>
        <p:xfrm>
          <a:off x="250825" y="1628800"/>
          <a:ext cx="8640000" cy="2438400"/>
        </p:xfrm>
        <a:graphic>
          <a:graphicData uri="http://schemas.openxmlformats.org/drawingml/2006/table">
            <a:tbl>
              <a:tblPr firstRow="1" bandRow="1">
                <a:tableStyleId>{5C22544A-7EE6-4342-B048-85BDC9FD1C3A}</a:tableStyleId>
              </a:tblPr>
              <a:tblGrid>
                <a:gridCol w="2880000"/>
                <a:gridCol w="2880000"/>
                <a:gridCol w="2880000"/>
              </a:tblGrid>
              <a:tr h="432000">
                <a:tc>
                  <a:txBody>
                    <a:bodyPr/>
                    <a:lstStyle/>
                    <a:p>
                      <a:pPr algn="ctr"/>
                      <a:r>
                        <a:rPr lang="es-MX" sz="2000" noProof="0" dirty="0" smtClean="0"/>
                        <a:t>ASA</a:t>
                      </a:r>
                      <a:endParaRPr lang="es-MX" sz="2000" noProof="0" dirty="0"/>
                    </a:p>
                  </a:txBody>
                  <a:tcPr anchor="ctr"/>
                </a:tc>
                <a:tc>
                  <a:txBody>
                    <a:bodyPr/>
                    <a:lstStyle/>
                    <a:p>
                      <a:pPr algn="ctr"/>
                      <a:r>
                        <a:rPr lang="es-MX" sz="2000" noProof="0" dirty="0" smtClean="0"/>
                        <a:t>Benzodiacepinas</a:t>
                      </a:r>
                      <a:endParaRPr lang="es-MX" sz="2000" noProof="0" dirty="0"/>
                    </a:p>
                  </a:txBody>
                  <a:tcPr anchor="ctr"/>
                </a:tc>
                <a:tc>
                  <a:txBody>
                    <a:bodyPr/>
                    <a:lstStyle/>
                    <a:p>
                      <a:pPr algn="ctr"/>
                      <a:r>
                        <a:rPr lang="es-MX" sz="2000" noProof="0" dirty="0" smtClean="0"/>
                        <a:t>Corticosteroides Sistémicos</a:t>
                      </a:r>
                      <a:endParaRPr lang="es-MX" sz="2000" noProof="0" dirty="0"/>
                    </a:p>
                  </a:txBody>
                  <a:tcPr anchor="ctr"/>
                </a:tc>
              </a:tr>
              <a:tr h="370840">
                <a:tc>
                  <a:txBody>
                    <a:bodyPr/>
                    <a:lstStyle/>
                    <a:p>
                      <a:pPr marL="203200" indent="-203200">
                        <a:buFont typeface="Arial" pitchFamily="34" charset="0"/>
                        <a:buChar char="•"/>
                      </a:pPr>
                      <a:r>
                        <a:rPr lang="es-MX" sz="1800" b="0" noProof="0" dirty="0" smtClean="0"/>
                        <a:t>Evidencia insuficiencia para permitir la recomendación de su uso como analgésico en p</a:t>
                      </a:r>
                      <a:r>
                        <a:rPr lang="es-MX" sz="1800" b="0" baseline="0" noProof="0" dirty="0" smtClean="0"/>
                        <a:t>acientes con </a:t>
                      </a:r>
                      <a:br>
                        <a:rPr lang="es-MX" sz="1800" b="0" baseline="0" noProof="0" dirty="0" smtClean="0"/>
                      </a:br>
                      <a:r>
                        <a:rPr lang="es-MX" sz="1800" b="0" baseline="0" noProof="0" dirty="0" smtClean="0"/>
                        <a:t>lumbalgia</a:t>
                      </a:r>
                      <a:endParaRPr lang="es-MX" sz="1800" b="0" noProof="0" dirty="0" smtClean="0"/>
                    </a:p>
                  </a:txBody>
                  <a:tcPr/>
                </a:tc>
                <a:tc>
                  <a:txBody>
                    <a:bodyPr/>
                    <a:lstStyle/>
                    <a:p>
                      <a:pPr marL="203200" marR="0" indent="-203200"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800" b="0" kern="1200" noProof="0" dirty="0" smtClean="0">
                          <a:solidFill>
                            <a:schemeClr val="dk1"/>
                          </a:solidFill>
                          <a:effectLst/>
                          <a:latin typeface="+mn-lt"/>
                          <a:ea typeface="+mn-ea"/>
                          <a:cs typeface="+mn-cs"/>
                        </a:rPr>
                        <a:t>Riesgo de abuso,</a:t>
                      </a:r>
                      <a:r>
                        <a:rPr lang="es-MX" sz="1800" b="0" kern="1200" baseline="0" noProof="0" dirty="0" smtClean="0">
                          <a:solidFill>
                            <a:schemeClr val="dk1"/>
                          </a:solidFill>
                          <a:effectLst/>
                          <a:latin typeface="+mn-lt"/>
                          <a:ea typeface="+mn-ea"/>
                          <a:cs typeface="+mn-cs"/>
                        </a:rPr>
                        <a:t> adicción y tolerancia</a:t>
                      </a:r>
                      <a:endParaRPr lang="es-MX" sz="1800" b="0" noProof="0" dirty="0"/>
                    </a:p>
                  </a:txBody>
                  <a:tcPr/>
                </a:tc>
                <a:tc>
                  <a:txBody>
                    <a:bodyPr/>
                    <a:lstStyle/>
                    <a:p>
                      <a:pPr marL="203200" indent="-203200">
                        <a:buFont typeface="Arial" pitchFamily="34" charset="0"/>
                        <a:buChar char="•"/>
                      </a:pPr>
                      <a:r>
                        <a:rPr lang="es-MX" sz="1800" b="0" kern="1200" noProof="0" dirty="0" smtClean="0">
                          <a:solidFill>
                            <a:schemeClr val="dk1"/>
                          </a:solidFill>
                          <a:effectLst/>
                          <a:latin typeface="+mn-lt"/>
                          <a:ea typeface="+mn-ea"/>
                          <a:cs typeface="+mn-cs"/>
                        </a:rPr>
                        <a:t>Oral o parenteral</a:t>
                      </a:r>
                    </a:p>
                    <a:p>
                      <a:pPr marL="203200" indent="-203200">
                        <a:buFont typeface="Arial" pitchFamily="34" charset="0"/>
                        <a:buChar char="•"/>
                      </a:pPr>
                      <a:r>
                        <a:rPr lang="es-MX" sz="1800" b="0" kern="1200" noProof="0" dirty="0" smtClean="0">
                          <a:solidFill>
                            <a:schemeClr val="dk1"/>
                          </a:solidFill>
                          <a:effectLst/>
                          <a:latin typeface="+mn-lt"/>
                          <a:ea typeface="+mn-ea"/>
                          <a:cs typeface="+mn-cs"/>
                        </a:rPr>
                        <a:t>No más efectivo que el placebo</a:t>
                      </a:r>
                      <a:endParaRPr lang="es-MX" sz="1800" b="0" noProof="0" dirty="0"/>
                    </a:p>
                  </a:txBody>
                  <a:tcPr/>
                </a:tc>
              </a:tr>
            </a:tbl>
          </a:graphicData>
        </a:graphic>
      </p:graphicFrame>
    </p:spTree>
    <p:extLst>
      <p:ext uri="{BB962C8B-B14F-4D97-AF65-F5344CB8AC3E}">
        <p14:creationId xmlns="" xmlns:p14="http://schemas.microsoft.com/office/powerpoint/2010/main" val="26862457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MX" noProof="0" dirty="0" smtClean="0"/>
              <a:t>Recomendaciones Clave para el Manejo de Lumbalgia </a:t>
            </a:r>
            <a:r>
              <a:rPr lang="es-MX" dirty="0" smtClean="0"/>
              <a:t>A</a:t>
            </a:r>
            <a:r>
              <a:rPr lang="es-MX" noProof="0" dirty="0" smtClean="0"/>
              <a:t>guda</a:t>
            </a:r>
            <a:endParaRPr lang="es-MX" noProof="0"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582728045"/>
              </p:ext>
            </p:extLst>
          </p:nvPr>
        </p:nvGraphicFramePr>
        <p:xfrm>
          <a:off x="216488" y="1744890"/>
          <a:ext cx="8748000" cy="3761772"/>
        </p:xfrm>
        <a:graphic>
          <a:graphicData uri="http://schemas.openxmlformats.org/drawingml/2006/table">
            <a:tbl>
              <a:tblPr firstRow="1" bandRow="1">
                <a:tableStyleId>{5C22544A-7EE6-4342-B048-85BDC9FD1C3A}</a:tableStyleId>
              </a:tblPr>
              <a:tblGrid>
                <a:gridCol w="2916000"/>
                <a:gridCol w="2916000"/>
                <a:gridCol w="2916000"/>
              </a:tblGrid>
              <a:tr h="567594">
                <a:tc>
                  <a:txBody>
                    <a:bodyPr/>
                    <a:lstStyle/>
                    <a:p>
                      <a:pPr algn="ctr"/>
                      <a:r>
                        <a:rPr lang="es-MX" sz="2000" noProof="0" dirty="0" smtClean="0"/>
                        <a:t>Nivel A </a:t>
                      </a:r>
                      <a:br>
                        <a:rPr lang="es-MX" sz="2000" noProof="0" dirty="0" smtClean="0"/>
                      </a:br>
                      <a:r>
                        <a:rPr lang="es-MX" sz="2000" noProof="0" dirty="0" smtClean="0"/>
                        <a:t>(Evidencia Consistente)</a:t>
                      </a:r>
                      <a:endParaRPr lang="es-MX" sz="2000" noProof="0" dirty="0"/>
                    </a:p>
                  </a:txBody>
                  <a:tcPr marL="92295" marR="9229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noProof="0" dirty="0" smtClean="0"/>
                        <a:t>Nivel B </a:t>
                      </a:r>
                      <a:br>
                        <a:rPr lang="es-MX" sz="2000" noProof="0" dirty="0" smtClean="0"/>
                      </a:br>
                      <a:r>
                        <a:rPr lang="es-MX" sz="2000" noProof="0" dirty="0" smtClean="0"/>
                        <a:t>(Evidencia Inconsistente)</a:t>
                      </a:r>
                      <a:endParaRPr lang="es-MX" sz="2000" noProof="0" dirty="0"/>
                    </a:p>
                  </a:txBody>
                  <a:tcPr marL="92295" marR="9229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noProof="0" dirty="0" smtClean="0"/>
                        <a:t>Nivel C </a:t>
                      </a:r>
                      <a:br>
                        <a:rPr lang="es-MX" sz="2000" noProof="0" dirty="0" smtClean="0"/>
                      </a:br>
                      <a:r>
                        <a:rPr lang="es-MX" sz="2000" noProof="0" dirty="0" smtClean="0"/>
                        <a:t>(Consenso)</a:t>
                      </a:r>
                    </a:p>
                  </a:txBody>
                  <a:tcPr marL="92295" marR="92295"/>
                </a:tc>
              </a:tr>
              <a:tr h="3060732">
                <a:tc>
                  <a:txBody>
                    <a:bodyPr/>
                    <a:lstStyle/>
                    <a:p>
                      <a:pPr marL="185738" marR="0" indent="-185738" algn="l" defTabSz="914400" rtl="0" eaLnBrk="1" fontAlgn="auto" latinLnBrk="0" hangingPunct="1">
                        <a:lnSpc>
                          <a:spcPct val="100000"/>
                        </a:lnSpc>
                        <a:spcBef>
                          <a:spcPts val="0"/>
                        </a:spcBef>
                        <a:spcAft>
                          <a:spcPts val="1200"/>
                        </a:spcAft>
                        <a:buClrTx/>
                        <a:buSzTx/>
                        <a:buFont typeface="Arial" pitchFamily="34" charset="0"/>
                        <a:buChar char="•"/>
                        <a:tabLst/>
                        <a:defRPr/>
                      </a:pPr>
                      <a:r>
                        <a:rPr lang="es-MX" sz="1600" kern="1200" baseline="0" noProof="0" dirty="0" smtClean="0">
                          <a:solidFill>
                            <a:schemeClr val="dk1"/>
                          </a:solidFill>
                          <a:latin typeface="+mn-lt"/>
                          <a:ea typeface="+mn-ea"/>
                          <a:cs typeface="+mn-cs"/>
                        </a:rPr>
                        <a:t>El reposo en cama</a:t>
                      </a:r>
                      <a:r>
                        <a:rPr lang="es-MX" sz="1600" b="1" kern="1200" baseline="0" noProof="0" dirty="0" smtClean="0">
                          <a:solidFill>
                            <a:schemeClr val="dk1"/>
                          </a:solidFill>
                          <a:latin typeface="+mn-lt"/>
                          <a:ea typeface="+mn-ea"/>
                          <a:cs typeface="+mn-cs"/>
                        </a:rPr>
                        <a:t> no es recomendado</a:t>
                      </a:r>
                      <a:endParaRPr lang="es-MX" sz="1600" kern="1200" baseline="0" noProof="0" dirty="0" smtClean="0">
                        <a:solidFill>
                          <a:schemeClr val="dk1"/>
                        </a:solidFill>
                        <a:latin typeface="+mn-lt"/>
                        <a:ea typeface="+mn-ea"/>
                        <a:cs typeface="+mn-cs"/>
                      </a:endParaRPr>
                    </a:p>
                    <a:p>
                      <a:pPr marL="185738" marR="0" indent="-185738"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600" kern="1200" baseline="0" noProof="0" dirty="0" smtClean="0">
                          <a:solidFill>
                            <a:schemeClr val="dk1"/>
                          </a:solidFill>
                          <a:latin typeface="+mn-lt"/>
                          <a:ea typeface="+mn-ea"/>
                          <a:cs typeface="+mn-cs"/>
                        </a:rPr>
                        <a:t>AINEne/coxibs, Acetaminofén y Relajantes Musculares son tratamientos efectivos para lumbalgia aguda </a:t>
                      </a:r>
                      <a:r>
                        <a:rPr lang="es-MX" sz="1600" b="1" kern="1200" baseline="0" noProof="0" dirty="0" smtClean="0">
                          <a:solidFill>
                            <a:schemeClr val="dk1"/>
                          </a:solidFill>
                          <a:latin typeface="+mn-lt"/>
                          <a:ea typeface="+mn-ea"/>
                          <a:cs typeface="+mn-cs"/>
                        </a:rPr>
                        <a:t>no-específico</a:t>
                      </a:r>
                      <a:endParaRPr lang="es-MX" sz="1600" noProof="0" dirty="0"/>
                    </a:p>
                  </a:txBody>
                  <a:tcPr marL="92295" marR="92295"/>
                </a:tc>
                <a:tc>
                  <a:txBody>
                    <a:bodyPr/>
                    <a:lstStyle/>
                    <a:p>
                      <a:pPr marL="185738" marR="0" indent="-185738" algn="l" defTabSz="914400" rtl="0" eaLnBrk="1" fontAlgn="auto" latinLnBrk="0" hangingPunct="1">
                        <a:lnSpc>
                          <a:spcPct val="100000"/>
                        </a:lnSpc>
                        <a:spcBef>
                          <a:spcPts val="0"/>
                        </a:spcBef>
                        <a:spcAft>
                          <a:spcPts val="1200"/>
                        </a:spcAft>
                        <a:buClrTx/>
                        <a:buSzTx/>
                        <a:buFont typeface="Arial" pitchFamily="34" charset="0"/>
                        <a:buChar char="•"/>
                        <a:tabLst/>
                        <a:defRPr/>
                      </a:pPr>
                      <a:r>
                        <a:rPr lang="es-MX" sz="1600" kern="1200" baseline="0" noProof="0" dirty="0" smtClean="0">
                          <a:solidFill>
                            <a:schemeClr val="dk1"/>
                          </a:solidFill>
                          <a:latin typeface="+mn-lt"/>
                          <a:ea typeface="+mn-ea"/>
                          <a:cs typeface="+mn-cs"/>
                        </a:rPr>
                        <a:t>La educación al paciente es benéfica</a:t>
                      </a:r>
                    </a:p>
                    <a:p>
                      <a:pPr marL="185738" marR="0" indent="-185738" algn="l" defTabSz="914400" rtl="0" eaLnBrk="1" fontAlgn="auto" latinLnBrk="0" hangingPunct="1">
                        <a:lnSpc>
                          <a:spcPct val="100000"/>
                        </a:lnSpc>
                        <a:spcBef>
                          <a:spcPts val="0"/>
                        </a:spcBef>
                        <a:spcAft>
                          <a:spcPts val="1200"/>
                        </a:spcAft>
                        <a:buClrTx/>
                        <a:buSzTx/>
                        <a:buFont typeface="Arial" pitchFamily="34" charset="0"/>
                        <a:buChar char="•"/>
                        <a:tabLst/>
                        <a:defRPr/>
                      </a:pPr>
                      <a:r>
                        <a:rPr lang="es-MX" sz="1600" kern="1200" baseline="0" noProof="0" dirty="0" smtClean="0">
                          <a:solidFill>
                            <a:schemeClr val="dk1"/>
                          </a:solidFill>
                          <a:latin typeface="+mn-lt"/>
                          <a:ea typeface="+mn-ea"/>
                          <a:cs typeface="+mn-cs"/>
                        </a:rPr>
                        <a:t>La estabilización de la espina puede reducir la recurrencia y la necesidad de servicios médicos</a:t>
                      </a:r>
                    </a:p>
                    <a:p>
                      <a:pPr marL="185738" marR="0" indent="-185738"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600" kern="1200" baseline="0" noProof="0" dirty="0" smtClean="0">
                          <a:solidFill>
                            <a:schemeClr val="dk1"/>
                          </a:solidFill>
                          <a:latin typeface="+mn-lt"/>
                          <a:ea typeface="+mn-ea"/>
                          <a:cs typeface="+mn-cs"/>
                        </a:rPr>
                        <a:t>La manipulación espinal y las técnicas quiroprácticas </a:t>
                      </a:r>
                      <a:r>
                        <a:rPr lang="es-MX" sz="1600" b="1" kern="1200" baseline="0" noProof="0" dirty="0" smtClean="0">
                          <a:solidFill>
                            <a:schemeClr val="dk1"/>
                          </a:solidFill>
                          <a:latin typeface="+mn-lt"/>
                          <a:ea typeface="+mn-ea"/>
                          <a:cs typeface="+mn-cs"/>
                        </a:rPr>
                        <a:t>no son recomendadas</a:t>
                      </a:r>
                      <a:endParaRPr lang="es-MX" sz="1600" b="1" noProof="0" dirty="0"/>
                    </a:p>
                  </a:txBody>
                  <a:tcPr marL="92295" marR="92295"/>
                </a:tc>
                <a:tc>
                  <a:txBody>
                    <a:bodyPr/>
                    <a:lstStyle/>
                    <a:p>
                      <a:pPr marL="185738" marR="0" indent="-185738" algn="l" defTabSz="914400" rtl="0" eaLnBrk="1" fontAlgn="auto" latinLnBrk="0" hangingPunct="1">
                        <a:lnSpc>
                          <a:spcPct val="100000"/>
                        </a:lnSpc>
                        <a:spcBef>
                          <a:spcPts val="0"/>
                        </a:spcBef>
                        <a:spcAft>
                          <a:spcPts val="1200"/>
                        </a:spcAft>
                        <a:buClrTx/>
                        <a:buSzTx/>
                        <a:buFont typeface="Arial" pitchFamily="34" charset="0"/>
                        <a:buChar char="•"/>
                        <a:tabLst/>
                        <a:defRPr/>
                      </a:pPr>
                      <a:r>
                        <a:rPr lang="es-MX" sz="1600" kern="1200" baseline="0" noProof="0" dirty="0" smtClean="0">
                          <a:solidFill>
                            <a:schemeClr val="dk1"/>
                          </a:solidFill>
                          <a:latin typeface="+mn-lt"/>
                          <a:ea typeface="+mn-ea"/>
                          <a:cs typeface="+mn-cs"/>
                        </a:rPr>
                        <a:t>Las señales de alarma son comunes pero no necesariamente indican patología grave</a:t>
                      </a:r>
                    </a:p>
                    <a:p>
                      <a:pPr marL="185738" marR="0" indent="-185738"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600" kern="1200" baseline="0" noProof="0" dirty="0" smtClean="0">
                          <a:solidFill>
                            <a:schemeClr val="dk1"/>
                          </a:solidFill>
                          <a:latin typeface="+mn-lt"/>
                          <a:ea typeface="+mn-ea"/>
                          <a:cs typeface="+mn-cs"/>
                        </a:rPr>
                        <a:t>Los estudios por imágenes no están indicados sin hallazgos que sugieran patología grave</a:t>
                      </a:r>
                      <a:endParaRPr lang="es-MX" sz="1600" noProof="0" dirty="0"/>
                    </a:p>
                  </a:txBody>
                  <a:tcPr marL="92295" marR="92295"/>
                </a:tc>
              </a:tr>
            </a:tbl>
          </a:graphicData>
        </a:graphic>
      </p:graphicFrame>
      <p:sp>
        <p:nvSpPr>
          <p:cNvPr id="7" name="Rectangle 6"/>
          <p:cNvSpPr/>
          <p:nvPr/>
        </p:nvSpPr>
        <p:spPr>
          <a:xfrm>
            <a:off x="179512" y="6309320"/>
            <a:ext cx="4858766" cy="446276"/>
          </a:xfrm>
          <a:prstGeom prst="rect">
            <a:avLst/>
          </a:prstGeom>
        </p:spPr>
        <p:txBody>
          <a:bodyPr wrap="none">
            <a:spAutoFit/>
          </a:bodyPr>
          <a:lstStyle/>
          <a:p>
            <a:r>
              <a:rPr lang="en-US" sz="1200" b="1" dirty="0" smtClean="0">
                <a:solidFill>
                  <a:srgbClr val="002060"/>
                </a:solidFill>
              </a:rPr>
              <a:t>Coxib = COX-2 inhibitor; AINEne= droga antiinflamatoria no-esteroidea</a:t>
            </a:r>
          </a:p>
          <a:p>
            <a:r>
              <a:rPr lang="en-US" sz="1000" dirty="0" smtClean="0">
                <a:solidFill>
                  <a:srgbClr val="002060"/>
                </a:solidFill>
              </a:rPr>
              <a:t>Casazza BA. </a:t>
            </a:r>
            <a:r>
              <a:rPr lang="en-US" sz="1000" i="1" dirty="0" smtClean="0">
                <a:solidFill>
                  <a:srgbClr val="002060"/>
                </a:solidFill>
              </a:rPr>
              <a:t>Am </a:t>
            </a:r>
            <a:r>
              <a:rPr lang="en-US" sz="1000" i="1" dirty="0">
                <a:solidFill>
                  <a:srgbClr val="002060"/>
                </a:solidFill>
              </a:rPr>
              <a:t>Fam </a:t>
            </a:r>
            <a:r>
              <a:rPr lang="en-US" sz="1000" i="1" dirty="0" smtClean="0">
                <a:solidFill>
                  <a:srgbClr val="002060"/>
                </a:solidFill>
              </a:rPr>
              <a:t>Physician </a:t>
            </a:r>
            <a:r>
              <a:rPr lang="en-US" sz="1000" dirty="0">
                <a:solidFill>
                  <a:srgbClr val="002060"/>
                </a:solidFill>
              </a:rPr>
              <a:t>2012</a:t>
            </a:r>
            <a:r>
              <a:rPr lang="en-US" sz="1000" dirty="0" smtClean="0">
                <a:solidFill>
                  <a:srgbClr val="002060"/>
                </a:solidFill>
              </a:rPr>
              <a:t>; 85(4</a:t>
            </a:r>
            <a:r>
              <a:rPr lang="en-US" sz="1000" dirty="0">
                <a:solidFill>
                  <a:srgbClr val="002060"/>
                </a:solidFill>
              </a:rPr>
              <a:t>):</a:t>
            </a:r>
            <a:r>
              <a:rPr lang="en-US" sz="1000" dirty="0" smtClean="0">
                <a:solidFill>
                  <a:srgbClr val="002060"/>
                </a:solidFill>
              </a:rPr>
              <a:t>343-50</a:t>
            </a:r>
            <a:r>
              <a:rPr lang="en-US" sz="1000" dirty="0">
                <a:solidFill>
                  <a:srgbClr val="002060"/>
                </a:solidFill>
              </a:rPr>
              <a:t>. </a:t>
            </a:r>
          </a:p>
        </p:txBody>
      </p:sp>
    </p:spTree>
    <p:extLst>
      <p:ext uri="{BB962C8B-B14F-4D97-AF65-F5344CB8AC3E}">
        <p14:creationId xmlns="" xmlns:p14="http://schemas.microsoft.com/office/powerpoint/2010/main" val="2476654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MX" noProof="0" dirty="0" smtClean="0"/>
              <a:t>¿Qué es lumbalgia?</a:t>
            </a:r>
            <a:endParaRPr lang="es-MX" noProof="0" dirty="0"/>
          </a:p>
        </p:txBody>
      </p:sp>
      <p:sp>
        <p:nvSpPr>
          <p:cNvPr id="2" name="Content Placeholder 1"/>
          <p:cNvSpPr>
            <a:spLocks noGrp="1"/>
          </p:cNvSpPr>
          <p:nvPr>
            <p:ph idx="1"/>
          </p:nvPr>
        </p:nvSpPr>
        <p:spPr>
          <a:xfrm>
            <a:off x="457200" y="1600200"/>
            <a:ext cx="5698976" cy="4525963"/>
          </a:xfrm>
        </p:spPr>
        <p:txBody>
          <a:bodyPr>
            <a:noAutofit/>
          </a:bodyPr>
          <a:lstStyle/>
          <a:p>
            <a:pPr marL="252413" indent="-252413">
              <a:spcBef>
                <a:spcPts val="600"/>
              </a:spcBef>
              <a:spcAft>
                <a:spcPts val="1800"/>
              </a:spcAft>
            </a:pPr>
            <a:r>
              <a:rPr lang="es-MX" sz="2400" noProof="0" dirty="0" smtClean="0">
                <a:solidFill>
                  <a:schemeClr val="bg2"/>
                </a:solidFill>
              </a:rPr>
              <a:t>Dolor debajo del margen costal y sobre los pliegues de los glúteos, con o sin irradiación a las extremidades </a:t>
            </a:r>
            <a:r>
              <a:rPr lang="es-MX" sz="2400" dirty="0" smtClean="0">
                <a:solidFill>
                  <a:schemeClr val="bg2"/>
                </a:solidFill>
              </a:rPr>
              <a:t>i</a:t>
            </a:r>
            <a:r>
              <a:rPr lang="es-MX" sz="2400" noProof="0" dirty="0" smtClean="0">
                <a:solidFill>
                  <a:schemeClr val="bg2"/>
                </a:solidFill>
              </a:rPr>
              <a:t>nferiores</a:t>
            </a:r>
            <a:r>
              <a:rPr lang="es-MX" sz="2400" baseline="30000" noProof="0" dirty="0" smtClean="0">
                <a:solidFill>
                  <a:schemeClr val="bg2"/>
                </a:solidFill>
              </a:rPr>
              <a:t>1</a:t>
            </a:r>
          </a:p>
          <a:p>
            <a:pPr marL="252413" indent="-252413">
              <a:spcBef>
                <a:spcPts val="0"/>
              </a:spcBef>
              <a:spcAft>
                <a:spcPts val="600"/>
              </a:spcAft>
            </a:pPr>
            <a:r>
              <a:rPr lang="es-MX" sz="2400" noProof="0" dirty="0" smtClean="0">
                <a:solidFill>
                  <a:schemeClr val="bg2"/>
                </a:solidFill>
              </a:rPr>
              <a:t>lumbalgia </a:t>
            </a:r>
            <a:r>
              <a:rPr lang="es-MX" sz="2400" b="1" dirty="0" smtClean="0">
                <a:solidFill>
                  <a:schemeClr val="bg2"/>
                </a:solidFill>
              </a:rPr>
              <a:t>aguda </a:t>
            </a:r>
            <a:r>
              <a:rPr lang="es-MX" sz="2400" noProof="0" dirty="0" smtClean="0">
                <a:solidFill>
                  <a:schemeClr val="bg2"/>
                </a:solidFill>
              </a:rPr>
              <a:t>vs. </a:t>
            </a:r>
            <a:r>
              <a:rPr lang="es-MX" sz="2400" b="1" noProof="0" dirty="0" smtClean="0">
                <a:solidFill>
                  <a:schemeClr val="bg2"/>
                </a:solidFill>
              </a:rPr>
              <a:t>crónica</a:t>
            </a:r>
            <a:r>
              <a:rPr lang="es-MX" sz="2400" noProof="0" dirty="0" smtClean="0">
                <a:solidFill>
                  <a:schemeClr val="bg2"/>
                </a:solidFill>
              </a:rPr>
              <a:t> es dolor clasificado de acuerdo con la duración:</a:t>
            </a:r>
            <a:endParaRPr lang="es-MX" sz="2400" baseline="30000" noProof="0" dirty="0" smtClean="0">
              <a:solidFill>
                <a:schemeClr val="bg2"/>
              </a:solidFill>
            </a:endParaRPr>
          </a:p>
          <a:p>
            <a:pPr marL="631825" lvl="1" indent="-284163">
              <a:spcBef>
                <a:spcPts val="0"/>
              </a:spcBef>
              <a:spcAft>
                <a:spcPts val="600"/>
              </a:spcAft>
            </a:pPr>
            <a:r>
              <a:rPr lang="es-MX" sz="2400" b="1" noProof="0" dirty="0" smtClean="0">
                <a:solidFill>
                  <a:schemeClr val="accent2"/>
                </a:solidFill>
                <a:ea typeface="ＭＳ Ｐゴシック" pitchFamily="34" charset="-128"/>
              </a:rPr>
              <a:t>Aguda:</a:t>
            </a:r>
            <a:r>
              <a:rPr lang="es-MX" sz="2400" noProof="0" dirty="0" smtClean="0">
                <a:solidFill>
                  <a:schemeClr val="bg1"/>
                </a:solidFill>
                <a:ea typeface="ＭＳ Ｐゴシック" pitchFamily="34" charset="-128"/>
              </a:rPr>
              <a:t> </a:t>
            </a:r>
            <a:r>
              <a:rPr lang="es-MX" sz="2400" noProof="0" dirty="0" smtClean="0">
                <a:solidFill>
                  <a:schemeClr val="bg2"/>
                </a:solidFill>
                <a:ea typeface="ＭＳ Ｐゴシック" pitchFamily="34" charset="-128"/>
              </a:rPr>
              <a:t>menos de 3 meses</a:t>
            </a:r>
            <a:r>
              <a:rPr lang="es-MX" sz="2400" baseline="30000" noProof="0" dirty="0" smtClean="0">
                <a:solidFill>
                  <a:schemeClr val="bg2"/>
                </a:solidFill>
                <a:ea typeface="ＭＳ Ｐゴシック" pitchFamily="34" charset="-128"/>
              </a:rPr>
              <a:t>2,3</a:t>
            </a:r>
          </a:p>
          <a:p>
            <a:pPr marL="631825" lvl="1" indent="-284163">
              <a:spcBef>
                <a:spcPts val="0"/>
              </a:spcBef>
              <a:spcAft>
                <a:spcPts val="600"/>
              </a:spcAft>
            </a:pPr>
            <a:r>
              <a:rPr lang="es-MX" sz="2400" b="1" noProof="0" dirty="0" smtClean="0">
                <a:solidFill>
                  <a:schemeClr val="accent4">
                    <a:lumMod val="50000"/>
                  </a:schemeClr>
                </a:solidFill>
                <a:ea typeface="ＭＳ Ｐゴシック" pitchFamily="34" charset="-128"/>
              </a:rPr>
              <a:t>Subaguda</a:t>
            </a:r>
            <a:r>
              <a:rPr lang="es-MX" sz="2400" noProof="0" dirty="0" smtClean="0">
                <a:solidFill>
                  <a:schemeClr val="accent4">
                    <a:lumMod val="50000"/>
                  </a:schemeClr>
                </a:solidFill>
                <a:ea typeface="ＭＳ Ｐゴシック" pitchFamily="34" charset="-128"/>
              </a:rPr>
              <a:t>: </a:t>
            </a:r>
            <a:r>
              <a:rPr lang="es-MX" sz="2400" noProof="0" dirty="0" smtClean="0">
                <a:solidFill>
                  <a:schemeClr val="bg2"/>
                </a:solidFill>
                <a:ea typeface="ＭＳ Ｐゴシック" pitchFamily="34" charset="-128"/>
              </a:rPr>
              <a:t>6 a 12 semanas</a:t>
            </a:r>
            <a:r>
              <a:rPr lang="es-MX" sz="2400" baseline="30000" noProof="0" dirty="0" smtClean="0">
                <a:solidFill>
                  <a:schemeClr val="bg2"/>
                </a:solidFill>
                <a:ea typeface="ＭＳ Ｐゴシック" pitchFamily="34" charset="-128"/>
              </a:rPr>
              <a:t>1</a:t>
            </a:r>
          </a:p>
          <a:p>
            <a:pPr marL="631825" lvl="1" indent="-284163">
              <a:spcBef>
                <a:spcPts val="200"/>
              </a:spcBef>
            </a:pPr>
            <a:r>
              <a:rPr lang="es-MX" sz="2400" b="1" noProof="0" dirty="0" smtClean="0">
                <a:solidFill>
                  <a:schemeClr val="accent1"/>
                </a:solidFill>
                <a:ea typeface="ＭＳ Ｐゴシック" pitchFamily="34" charset="-128"/>
              </a:rPr>
              <a:t>Crónica: </a:t>
            </a:r>
            <a:r>
              <a:rPr lang="es-MX" sz="2400" noProof="0" dirty="0" smtClean="0">
                <a:solidFill>
                  <a:schemeClr val="bg2"/>
                </a:solidFill>
                <a:ea typeface="ＭＳ Ｐゴシック" pitchFamily="34" charset="-128"/>
              </a:rPr>
              <a:t>más de 3 meses</a:t>
            </a:r>
            <a:r>
              <a:rPr lang="es-MX" sz="2400" baseline="30000" noProof="0" dirty="0" smtClean="0">
                <a:solidFill>
                  <a:schemeClr val="bg2"/>
                </a:solidFill>
                <a:ea typeface="ＭＳ Ｐゴシック" pitchFamily="34" charset="-128"/>
              </a:rPr>
              <a:t>2,3</a:t>
            </a:r>
          </a:p>
          <a:p>
            <a:endParaRPr lang="es-MX" sz="3600" noProof="0" dirty="0"/>
          </a:p>
        </p:txBody>
      </p:sp>
      <p:sp>
        <p:nvSpPr>
          <p:cNvPr id="9" name="Slide Number Placeholder 8"/>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6E0AFB2-FFBD-42C9-BFB3-674C7E7DD027}" type="slidenum">
              <a:rPr lang="en-CA" smtClean="0">
                <a:solidFill>
                  <a:srgbClr val="000000"/>
                </a:solidFill>
              </a:rPr>
              <a:pPr eaLnBrk="1" hangingPunct="1"/>
              <a:t>5</a:t>
            </a:fld>
            <a:endParaRPr lang="en-CA" dirty="0" smtClean="0">
              <a:solidFill>
                <a:srgbClr val="000000"/>
              </a:solidFill>
            </a:endParaRPr>
          </a:p>
        </p:txBody>
      </p:sp>
      <p:pic>
        <p:nvPicPr>
          <p:cNvPr id="11" name="Picture 2" descr="R:\11550_Pfizer\oeprojectsupport\2546276\Drafts\Stock Images\Procurement May 21, 2013\shutterstock_8977325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6156176" y="1721251"/>
            <a:ext cx="2713596" cy="407077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10" name="Marcador de número de diapositiva 1"/>
          <p:cNvSpPr txBox="1">
            <a:spLocks/>
          </p:cNvSpPr>
          <p:nvPr/>
        </p:nvSpPr>
        <p:spPr bwMode="auto">
          <a:xfrm>
            <a:off x="144016" y="6064260"/>
            <a:ext cx="8964488" cy="677108"/>
          </a:xfrm>
          <a:prstGeom prst="rect">
            <a:avLst/>
          </a:prstGeom>
          <a:noFill/>
          <a:ln w="9525">
            <a:noFill/>
            <a:miter lim="800000"/>
            <a:headEnd/>
            <a:tailEnd/>
          </a:ln>
        </p:spPr>
        <p:txBody>
          <a:bodyPr wrap="square" lIns="0" tIns="0" rIns="0" bIns="0" anchor="b" anchorCtr="0">
            <a:spAutoFit/>
          </a:bodyPr>
          <a:lstStyle/>
          <a:p>
            <a:r>
              <a:rPr lang="en-US" sz="1100" dirty="0" smtClean="0">
                <a:solidFill>
                  <a:srgbClr val="002060"/>
                </a:solidFill>
                <a:cs typeface="Arial" pitchFamily="34" charset="0"/>
              </a:rPr>
              <a:t>1. Airaksinen O </a:t>
            </a:r>
            <a:r>
              <a:rPr lang="en-US" sz="1100" i="1" dirty="0" smtClean="0">
                <a:solidFill>
                  <a:srgbClr val="002060"/>
                </a:solidFill>
                <a:cs typeface="Arial" pitchFamily="34" charset="0"/>
              </a:rPr>
              <a:t>et al. Eur Spine J </a:t>
            </a:r>
            <a:r>
              <a:rPr lang="en-US" sz="1100" dirty="0" smtClean="0">
                <a:solidFill>
                  <a:srgbClr val="002060"/>
                </a:solidFill>
                <a:cs typeface="Arial" pitchFamily="34" charset="0"/>
              </a:rPr>
              <a:t>2006; 15(Suppl 2):S192-300; 2. </a:t>
            </a:r>
            <a:r>
              <a:rPr lang="en-CA" sz="1100" dirty="0">
                <a:solidFill>
                  <a:srgbClr val="002060"/>
                </a:solidFill>
                <a:cs typeface="Arial" pitchFamily="34" charset="0"/>
              </a:rPr>
              <a:t>International Association for the Study of </a:t>
            </a:r>
            <a:r>
              <a:rPr lang="en-CA" sz="1100" dirty="0" smtClean="0">
                <a:solidFill>
                  <a:srgbClr val="002060"/>
                </a:solidFill>
                <a:cs typeface="Arial" pitchFamily="34" charset="0"/>
              </a:rPr>
              <a:t>Pain</a:t>
            </a:r>
            <a:r>
              <a:rPr lang="en-US" sz="1100" dirty="0" smtClean="0">
                <a:solidFill>
                  <a:srgbClr val="002060"/>
                </a:solidFill>
                <a:cs typeface="Arial" pitchFamily="34" charset="0"/>
              </a:rPr>
              <a:t>. </a:t>
            </a:r>
            <a:r>
              <a:rPr lang="en-US" sz="1100" i="1" dirty="0" smtClean="0">
                <a:solidFill>
                  <a:srgbClr val="002060"/>
                </a:solidFill>
                <a:cs typeface="Arial" pitchFamily="34" charset="0"/>
              </a:rPr>
              <a:t>Unrelieved Pain Is a Major Global Healthcare Problem.</a:t>
            </a:r>
            <a:r>
              <a:rPr lang="en-US" sz="1100" dirty="0" smtClean="0">
                <a:solidFill>
                  <a:srgbClr val="002060"/>
                </a:solidFill>
                <a:cs typeface="Arial" pitchFamily="34" charset="0"/>
              </a:rPr>
              <a:t> Available at: </a:t>
            </a:r>
            <a:r>
              <a:rPr lang="en-GB" sz="1100" kern="0" spc="-10" dirty="0" smtClean="0">
                <a:solidFill>
                  <a:srgbClr val="002060"/>
                </a:solidFill>
                <a:hlinkClick r:id="rId4"/>
              </a:rPr>
              <a:t>http</a:t>
            </a:r>
            <a:r>
              <a:rPr lang="en-GB" sz="1100" kern="0" spc="-10" dirty="0">
                <a:solidFill>
                  <a:srgbClr val="002060"/>
                </a:solidFill>
                <a:hlinkClick r:id="rId4"/>
              </a:rPr>
              <a:t>://www.iasp-pain.org/AM/Template.cfm?Section=Press_Release&amp;Template=/</a:t>
            </a:r>
            <a:r>
              <a:rPr lang="en-GB" sz="1100" kern="0" spc="-10" dirty="0" smtClean="0">
                <a:solidFill>
                  <a:srgbClr val="002060"/>
                </a:solidFill>
                <a:hlinkClick r:id="rId4"/>
              </a:rPr>
              <a:t>CM/ContentDisplay.cfm&amp;ContentID=2908</a:t>
            </a:r>
            <a:r>
              <a:rPr lang="en-GB" sz="1100" kern="0" spc="-10" dirty="0" smtClean="0">
                <a:solidFill>
                  <a:srgbClr val="002060"/>
                </a:solidFill>
              </a:rPr>
              <a:t>. </a:t>
            </a:r>
            <a:br>
              <a:rPr lang="en-GB" sz="1100" kern="0" spc="-10" dirty="0" smtClean="0">
                <a:solidFill>
                  <a:srgbClr val="002060"/>
                </a:solidFill>
              </a:rPr>
            </a:br>
            <a:r>
              <a:rPr lang="en-GB" sz="1100" kern="0" spc="-10" dirty="0" smtClean="0">
                <a:solidFill>
                  <a:srgbClr val="002060"/>
                </a:solidFill>
              </a:rPr>
              <a:t>Accessed: July 22, 2013. 3. National Pain summit Initiative. </a:t>
            </a:r>
            <a:r>
              <a:rPr lang="en-GB" sz="1100" i="1" kern="0" spc="-10" dirty="0" smtClean="0">
                <a:solidFill>
                  <a:srgbClr val="002060"/>
                </a:solidFill>
              </a:rPr>
              <a:t>National Pain Strategy: Pain Management for All Australians. </a:t>
            </a:r>
            <a:br>
              <a:rPr lang="en-GB" sz="1100" i="1" kern="0" spc="-10" dirty="0" smtClean="0">
                <a:solidFill>
                  <a:srgbClr val="002060"/>
                </a:solidFill>
              </a:rPr>
            </a:br>
            <a:r>
              <a:rPr lang="en-GB" sz="1100" kern="0" spc="-10" dirty="0" smtClean="0">
                <a:solidFill>
                  <a:srgbClr val="002060"/>
                </a:solidFill>
              </a:rPr>
              <a:t>Available at:</a:t>
            </a:r>
            <a:r>
              <a:rPr lang="en-GB" sz="1100" i="1" kern="0" spc="-10" dirty="0" smtClean="0">
                <a:solidFill>
                  <a:srgbClr val="002060"/>
                </a:solidFill>
              </a:rPr>
              <a:t> </a:t>
            </a:r>
            <a:r>
              <a:rPr lang="en-GB" sz="1100" kern="0" spc="-10" dirty="0" smtClean="0">
                <a:solidFill>
                  <a:srgbClr val="002060"/>
                </a:solidFill>
              </a:rPr>
              <a:t> </a:t>
            </a:r>
            <a:r>
              <a:rPr lang="en-GB" sz="1100" kern="0" spc="-10" dirty="0">
                <a:solidFill>
                  <a:srgbClr val="002060"/>
                </a:solidFill>
                <a:hlinkClick r:id="rId5"/>
              </a:rPr>
              <a:t>http://</a:t>
            </a:r>
            <a:r>
              <a:rPr lang="en-GB" sz="1100" kern="0" spc="-10" dirty="0" smtClean="0">
                <a:solidFill>
                  <a:srgbClr val="002060"/>
                </a:solidFill>
                <a:hlinkClick r:id="rId5"/>
              </a:rPr>
              <a:t>www.iasp-pain.org/PainSummit/Australia_2010PainStrategy.pdf</a:t>
            </a:r>
            <a:r>
              <a:rPr lang="en-GB" sz="1100" kern="0" spc="-10" dirty="0" smtClean="0">
                <a:solidFill>
                  <a:srgbClr val="002060"/>
                </a:solidFill>
              </a:rPr>
              <a:t>. Accessed: July 22, 2013.</a:t>
            </a:r>
            <a:endParaRPr lang="en-US" sz="1100" dirty="0">
              <a:solidFill>
                <a:srgbClr val="002060"/>
              </a:solidFill>
              <a:cs typeface="Arial" pitchFamily="34" charset="0"/>
            </a:endParaRPr>
          </a:p>
        </p:txBody>
      </p:sp>
    </p:spTree>
    <p:extLst>
      <p:ext uri="{BB962C8B-B14F-4D97-AF65-F5344CB8AC3E}">
        <p14:creationId xmlns="" xmlns:p14="http://schemas.microsoft.com/office/powerpoint/2010/main" val="5713751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MX" noProof="0" dirty="0" smtClean="0"/>
              <a:t>Recomendaciones Terapéuticas para el Manejo de Lumbalgia</a:t>
            </a:r>
            <a:endParaRPr lang="es-MX" noProof="0"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3326316986"/>
              </p:ext>
            </p:extLst>
          </p:nvPr>
        </p:nvGraphicFramePr>
        <p:xfrm>
          <a:off x="179511" y="1743680"/>
          <a:ext cx="8712969" cy="4119880"/>
        </p:xfrm>
        <a:graphic>
          <a:graphicData uri="http://schemas.openxmlformats.org/drawingml/2006/table">
            <a:tbl>
              <a:tblPr firstRow="1" bandRow="1">
                <a:tableStyleId>{5C22544A-7EE6-4342-B048-85BDC9FD1C3A}</a:tableStyleId>
              </a:tblPr>
              <a:tblGrid>
                <a:gridCol w="392139"/>
                <a:gridCol w="4116820"/>
                <a:gridCol w="4204010"/>
              </a:tblGrid>
              <a:tr h="370840">
                <a:tc>
                  <a:txBody>
                    <a:bodyPr/>
                    <a:lstStyle/>
                    <a:p>
                      <a:pPr algn="ctr"/>
                      <a:endParaRPr lang="es-MX" noProof="0" dirty="0">
                        <a:solidFill>
                          <a:schemeClr val="tx1"/>
                        </a:solidFill>
                      </a:endParaRPr>
                    </a:p>
                  </a:txBody>
                  <a:tcPr anchor="ctr">
                    <a:solidFill>
                      <a:schemeClr val="accent2"/>
                    </a:solidFill>
                  </a:tcPr>
                </a:tc>
                <a:tc>
                  <a:txBody>
                    <a:bodyPr/>
                    <a:lstStyle/>
                    <a:p>
                      <a:pPr algn="ctr"/>
                      <a:r>
                        <a:rPr lang="es-MX" noProof="0" dirty="0" smtClean="0"/>
                        <a:t>Lumbalgia no-específica</a:t>
                      </a:r>
                      <a:endParaRPr lang="es-MX" noProof="0" dirty="0"/>
                    </a:p>
                  </a:txBody>
                  <a:tcPr>
                    <a:solidFill>
                      <a:schemeClr val="accent2"/>
                    </a:solidFill>
                  </a:tcPr>
                </a:tc>
                <a:tc>
                  <a:txBody>
                    <a:bodyPr/>
                    <a:lstStyle/>
                    <a:p>
                      <a:pPr algn="ctr"/>
                      <a:r>
                        <a:rPr lang="es-MX" noProof="0" dirty="0" smtClean="0">
                          <a:solidFill>
                            <a:schemeClr val="bg2"/>
                          </a:solidFill>
                        </a:rPr>
                        <a:t>Dolor Radicular</a:t>
                      </a:r>
                      <a:endParaRPr lang="es-MX" noProof="0" dirty="0">
                        <a:solidFill>
                          <a:schemeClr val="bg2"/>
                        </a:solidFill>
                      </a:endParaRPr>
                    </a:p>
                  </a:txBody>
                  <a:tcPr>
                    <a:solidFill>
                      <a:schemeClr val="accent3"/>
                    </a:solidFill>
                  </a:tcPr>
                </a:tc>
              </a:tr>
              <a:tr h="1313944">
                <a:tc>
                  <a:txBody>
                    <a:bodyPr/>
                    <a:lstStyle/>
                    <a:p>
                      <a:pPr algn="ctr"/>
                      <a:r>
                        <a:rPr lang="es-MX" b="1" noProof="0" dirty="0" smtClean="0">
                          <a:solidFill>
                            <a:schemeClr val="tx1"/>
                          </a:solidFill>
                        </a:rPr>
                        <a:t>Agudo</a:t>
                      </a:r>
                      <a:endParaRPr lang="es-MX" b="1" noProof="0" dirty="0">
                        <a:solidFill>
                          <a:schemeClr val="tx1"/>
                        </a:solidFill>
                      </a:endParaRPr>
                    </a:p>
                  </a:txBody>
                  <a:tcPr vert="vert270" anchor="ctr">
                    <a:solidFill>
                      <a:schemeClr val="accent2"/>
                    </a:solidFill>
                  </a:tcPr>
                </a:tc>
                <a:tc>
                  <a:txBody>
                    <a:bodyPr/>
                    <a:lstStyle/>
                    <a:p>
                      <a:pPr marL="176213" indent="-161925">
                        <a:buFont typeface="Arial" pitchFamily="34" charset="0"/>
                        <a:buChar char="•"/>
                      </a:pPr>
                      <a:r>
                        <a:rPr lang="es-MX" sz="1800" noProof="0" dirty="0" smtClean="0"/>
                        <a:t>Acetaminofén</a:t>
                      </a:r>
                    </a:p>
                    <a:p>
                      <a:pPr marL="176213" indent="-161925">
                        <a:buFont typeface="Arial" pitchFamily="34" charset="0"/>
                        <a:buChar char="•"/>
                      </a:pPr>
                      <a:r>
                        <a:rPr lang="es-MX" sz="1800" noProof="0" dirty="0" smtClean="0"/>
                        <a:t>AINEne</a:t>
                      </a:r>
                      <a:r>
                        <a:rPr lang="es-MX" sz="1800" baseline="0" noProof="0" dirty="0" smtClean="0"/>
                        <a:t>/coxibs</a:t>
                      </a:r>
                      <a:endParaRPr lang="es-MX" sz="1800" noProof="0" dirty="0" smtClean="0"/>
                    </a:p>
                    <a:p>
                      <a:pPr marL="442913" indent="-185738">
                        <a:buFont typeface="Arial" pitchFamily="34" charset="0"/>
                        <a:buChar char="•"/>
                      </a:pPr>
                      <a:r>
                        <a:rPr lang="es-MX" sz="1800" baseline="0" noProof="0" dirty="0" smtClean="0"/>
                        <a:t>C</a:t>
                      </a:r>
                      <a:r>
                        <a:rPr lang="es-MX" sz="1800" noProof="0" dirty="0" smtClean="0"/>
                        <a:t>o-prescriba PPI </a:t>
                      </a:r>
                      <a:r>
                        <a:rPr lang="es-MX" sz="1800" baseline="0" noProof="0" dirty="0" smtClean="0"/>
                        <a:t>para pacientes de </a:t>
                      </a:r>
                      <a:r>
                        <a:rPr lang="es-MX" sz="1800" noProof="0" dirty="0" smtClean="0"/>
                        <a:t>&gt;45 años</a:t>
                      </a:r>
                    </a:p>
                    <a:p>
                      <a:pPr marL="176213" indent="-161925" algn="l" defTabSz="914400" rtl="0" eaLnBrk="1" latinLnBrk="0" hangingPunct="1">
                        <a:buFont typeface="Arial" pitchFamily="34" charset="0"/>
                        <a:buChar char="•"/>
                      </a:pPr>
                      <a:r>
                        <a:rPr lang="es-MX" sz="1800" kern="1200" noProof="0" dirty="0" smtClean="0">
                          <a:solidFill>
                            <a:schemeClr val="dk1"/>
                          </a:solidFill>
                          <a:latin typeface="+mn-lt"/>
                          <a:ea typeface="+mn-ea"/>
                          <a:cs typeface="+mn-cs"/>
                        </a:rPr>
                        <a:t>Opioides débiles</a:t>
                      </a:r>
                    </a:p>
                    <a:p>
                      <a:pPr marL="176213" indent="-161925">
                        <a:buFont typeface="Arial" pitchFamily="34" charset="0"/>
                        <a:buChar char="•"/>
                      </a:pPr>
                      <a:r>
                        <a:rPr lang="es-MX" sz="1800" noProof="0" dirty="0" smtClean="0"/>
                        <a:t>Relajantes</a:t>
                      </a:r>
                      <a:r>
                        <a:rPr lang="es-MX" sz="1800" baseline="0" noProof="0" dirty="0" smtClean="0"/>
                        <a:t> musculares</a:t>
                      </a:r>
                      <a:endParaRPr lang="es-MX" sz="1800" noProof="0" dirty="0" smtClean="0"/>
                    </a:p>
                  </a:txBody>
                  <a:tcPr>
                    <a:solidFill>
                      <a:schemeClr val="accent2">
                        <a:lumMod val="20000"/>
                        <a:lumOff val="80000"/>
                      </a:schemeClr>
                    </a:solidFill>
                  </a:tcPr>
                </a:tc>
                <a:tc>
                  <a:txBody>
                    <a:bodyPr/>
                    <a:lstStyle/>
                    <a:p>
                      <a:pPr marL="182563" indent="0">
                        <a:buFont typeface="Arial" pitchFamily="34" charset="0"/>
                        <a:buNone/>
                      </a:pPr>
                      <a:r>
                        <a:rPr lang="es-MX" sz="1800" noProof="0" dirty="0" smtClean="0"/>
                        <a:t>Si el dolor radicular es prominente considere agregar</a:t>
                      </a:r>
                      <a:r>
                        <a:rPr lang="es-MX" sz="1800" baseline="0" noProof="0" dirty="0" smtClean="0"/>
                        <a:t>: </a:t>
                      </a:r>
                      <a:endParaRPr lang="es-MX" sz="1800" noProof="0" dirty="0" smtClean="0"/>
                    </a:p>
                    <a:p>
                      <a:pPr marL="442913" indent="-185738" algn="l" defTabSz="914400" rtl="0" eaLnBrk="1" latinLnBrk="0" hangingPunct="1">
                        <a:buFont typeface="Arial" pitchFamily="34" charset="0"/>
                        <a:buChar char="•"/>
                      </a:pPr>
                      <a:r>
                        <a:rPr lang="es-MX" sz="1800" kern="1200" baseline="0" noProof="0" dirty="0" smtClean="0">
                          <a:solidFill>
                            <a:schemeClr val="dk1"/>
                          </a:solidFill>
                          <a:latin typeface="+mn-lt"/>
                          <a:ea typeface="+mn-ea"/>
                          <a:cs typeface="+mn-cs"/>
                        </a:rPr>
                        <a:t>Ligandos α</a:t>
                      </a:r>
                      <a:r>
                        <a:rPr lang="es-MX" sz="1800" kern="1200" baseline="30000" noProof="0" dirty="0" smtClean="0">
                          <a:solidFill>
                            <a:schemeClr val="dk1"/>
                          </a:solidFill>
                          <a:latin typeface="+mn-lt"/>
                          <a:ea typeface="+mn-ea"/>
                          <a:cs typeface="+mn-cs"/>
                        </a:rPr>
                        <a:t>2</a:t>
                      </a:r>
                      <a:r>
                        <a:rPr lang="es-MX" sz="1800" kern="1200" baseline="0" noProof="0" dirty="0" smtClean="0">
                          <a:solidFill>
                            <a:schemeClr val="dk1"/>
                          </a:solidFill>
                          <a:latin typeface="+mn-lt"/>
                          <a:ea typeface="+mn-ea"/>
                          <a:cs typeface="+mn-cs"/>
                        </a:rPr>
                        <a:t>δ</a:t>
                      </a:r>
                    </a:p>
                    <a:p>
                      <a:pPr marL="442913" indent="-185738" algn="l" defTabSz="914400" rtl="0" eaLnBrk="1" latinLnBrk="0" hangingPunct="1">
                        <a:buFont typeface="Arial" pitchFamily="34" charset="0"/>
                        <a:buChar char="•"/>
                      </a:pPr>
                      <a:r>
                        <a:rPr lang="es-MX" sz="1800" kern="1200" baseline="0" noProof="0" dirty="0" smtClean="0">
                          <a:solidFill>
                            <a:schemeClr val="dk1"/>
                          </a:solidFill>
                          <a:latin typeface="+mn-lt"/>
                          <a:ea typeface="+mn-ea"/>
                          <a:cs typeface="+mn-cs"/>
                        </a:rPr>
                        <a:t>TCAs</a:t>
                      </a:r>
                      <a:endParaRPr lang="es-MX" sz="1800" kern="1200" baseline="0" noProof="0" dirty="0">
                        <a:solidFill>
                          <a:schemeClr val="dk1"/>
                        </a:solidFill>
                        <a:latin typeface="+mn-lt"/>
                        <a:ea typeface="+mn-ea"/>
                        <a:cs typeface="+mn-cs"/>
                      </a:endParaRPr>
                    </a:p>
                  </a:txBody>
                  <a:tcPr>
                    <a:solidFill>
                      <a:schemeClr val="accent3">
                        <a:lumMod val="20000"/>
                        <a:lumOff val="80000"/>
                      </a:schemeClr>
                    </a:solidFill>
                  </a:tcPr>
                </a:tc>
              </a:tr>
              <a:tr h="1304776">
                <a:tc>
                  <a:txBody>
                    <a:bodyPr/>
                    <a:lstStyle/>
                    <a:p>
                      <a:pPr algn="ctr"/>
                      <a:r>
                        <a:rPr lang="es-MX" b="1" noProof="0" dirty="0" smtClean="0">
                          <a:solidFill>
                            <a:schemeClr val="tx1"/>
                          </a:solidFill>
                        </a:rPr>
                        <a:t>Crónico</a:t>
                      </a:r>
                      <a:endParaRPr lang="es-MX" b="1" noProof="0" dirty="0">
                        <a:solidFill>
                          <a:schemeClr val="tx1"/>
                        </a:solidFill>
                      </a:endParaRPr>
                    </a:p>
                  </a:txBody>
                  <a:tcPr vert="vert270" anchor="ctr">
                    <a:solidFill>
                      <a:schemeClr val="accent1"/>
                    </a:solidFill>
                  </a:tcPr>
                </a:tc>
                <a:tc gridSpan="2">
                  <a:txBody>
                    <a:bodyPr/>
                    <a:lstStyle/>
                    <a:p>
                      <a:endParaRPr lang="es-MX" noProof="0" dirty="0" smtClean="0">
                        <a:effectLst/>
                      </a:endParaRPr>
                    </a:p>
                    <a:p>
                      <a:r>
                        <a:rPr lang="es-MX" noProof="0" dirty="0" smtClean="0">
                          <a:effectLst/>
                        </a:rPr>
                        <a:t>Refiera al especialista para:</a:t>
                      </a:r>
                    </a:p>
                    <a:p>
                      <a:pPr marL="176213" indent="-161925">
                        <a:buFont typeface="Arial" pitchFamily="34" charset="0"/>
                        <a:buChar char="•"/>
                      </a:pPr>
                      <a:r>
                        <a:rPr lang="es-MX" noProof="0" dirty="0" smtClean="0">
                          <a:effectLst/>
                        </a:rPr>
                        <a:t>Terapia cognitiva conductual</a:t>
                      </a:r>
                      <a:endParaRPr lang="es-MX" baseline="0" noProof="0" dirty="0" smtClean="0">
                        <a:effectLst/>
                      </a:endParaRPr>
                    </a:p>
                    <a:p>
                      <a:pPr marL="176213" indent="-161925">
                        <a:buFont typeface="Arial" pitchFamily="34" charset="0"/>
                        <a:buChar char="•"/>
                      </a:pPr>
                      <a:r>
                        <a:rPr lang="es-MX" baseline="0" noProof="0" dirty="0" smtClean="0">
                          <a:effectLst/>
                        </a:rPr>
                        <a:t>Manejo farmacológico complejo, </a:t>
                      </a:r>
                      <a:br>
                        <a:rPr lang="es-MX" baseline="0" noProof="0" dirty="0" smtClean="0">
                          <a:effectLst/>
                        </a:rPr>
                      </a:br>
                      <a:r>
                        <a:rPr lang="es-MX" baseline="0" noProof="0" dirty="0" smtClean="0">
                          <a:effectLst/>
                        </a:rPr>
                        <a:t>incluyendo opioides y medicamentos para dolor neuropático</a:t>
                      </a:r>
                    </a:p>
                    <a:p>
                      <a:pPr marL="176213" indent="-161925">
                        <a:buFont typeface="Arial" pitchFamily="34" charset="0"/>
                        <a:buChar char="•"/>
                      </a:pPr>
                      <a:r>
                        <a:rPr lang="es-MX" noProof="0" dirty="0" smtClean="0">
                          <a:effectLst/>
                        </a:rPr>
                        <a:t>Considere la</a:t>
                      </a:r>
                      <a:r>
                        <a:rPr lang="es-MX" baseline="0" noProof="0" dirty="0" smtClean="0">
                          <a:effectLst/>
                        </a:rPr>
                        <a:t> terapia </a:t>
                      </a:r>
                      <a:r>
                        <a:rPr lang="es-MX" noProof="0" dirty="0" smtClean="0">
                          <a:effectLst/>
                        </a:rPr>
                        <a:t>intervencionista para dolor</a:t>
                      </a:r>
                    </a:p>
                    <a:p>
                      <a:pPr marL="176213" indent="-161925">
                        <a:buFont typeface="Arial" pitchFamily="34" charset="0"/>
                        <a:buChar char="•"/>
                      </a:pPr>
                      <a:r>
                        <a:rPr lang="es-MX" noProof="0" dirty="0" smtClean="0"/>
                        <a:t>Considere la</a:t>
                      </a:r>
                      <a:r>
                        <a:rPr lang="es-MX" baseline="0" noProof="0" dirty="0" smtClean="0"/>
                        <a:t> cirugía</a:t>
                      </a:r>
                      <a:endParaRPr lang="es-MX" noProof="0" dirty="0"/>
                    </a:p>
                  </a:txBody>
                  <a:tcPr>
                    <a:solidFill>
                      <a:schemeClr val="accent1">
                        <a:lumMod val="20000"/>
                        <a:lumOff val="80000"/>
                      </a:schemeClr>
                    </a:solidFill>
                  </a:tcPr>
                </a:tc>
                <a:tc hMerge="1">
                  <a:txBody>
                    <a:bodyPr/>
                    <a:lstStyle/>
                    <a:p>
                      <a:endParaRPr lang="en-CA" dirty="0"/>
                    </a:p>
                  </a:txBody>
                  <a:tcPr/>
                </a:tc>
              </a:tr>
            </a:tbl>
          </a:graphicData>
        </a:graphic>
      </p:graphicFrame>
      <p:sp>
        <p:nvSpPr>
          <p:cNvPr id="2" name="Slide Number Placeholder 1"/>
          <p:cNvSpPr>
            <a:spLocks noGrp="1"/>
          </p:cNvSpPr>
          <p:nvPr>
            <p:ph type="sldNum" sz="quarter" idx="12"/>
          </p:nvPr>
        </p:nvSpPr>
        <p:spPr/>
        <p:txBody>
          <a:bodyPr/>
          <a:lstStyle/>
          <a:p>
            <a:fld id="{903B8EED-60FF-4798-B00A-5F8F0039E366}" type="slidenum">
              <a:rPr lang="en-CA" smtClean="0">
                <a:solidFill>
                  <a:prstClr val="black"/>
                </a:solidFill>
              </a:rPr>
              <a:pPr/>
              <a:t>50</a:t>
            </a:fld>
            <a:endParaRPr lang="en-CA" dirty="0">
              <a:solidFill>
                <a:prstClr val="black"/>
              </a:solidFill>
            </a:endParaRPr>
          </a:p>
        </p:txBody>
      </p:sp>
      <p:sp>
        <p:nvSpPr>
          <p:cNvPr id="6" name="Right Arrow 5"/>
          <p:cNvSpPr/>
          <p:nvPr/>
        </p:nvSpPr>
        <p:spPr>
          <a:xfrm>
            <a:off x="4442912" y="3186505"/>
            <a:ext cx="504056" cy="432048"/>
          </a:xfrm>
          <a:prstGeom prst="rightArrow">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3" name="Right Arrow 12"/>
          <p:cNvSpPr/>
          <p:nvPr/>
        </p:nvSpPr>
        <p:spPr>
          <a:xfrm rot="5400000">
            <a:off x="2660412" y="3969060"/>
            <a:ext cx="504056" cy="432048"/>
          </a:xfrm>
          <a:prstGeom prst="rightArrow">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4" name="Right Arrow 13"/>
          <p:cNvSpPr/>
          <p:nvPr/>
        </p:nvSpPr>
        <p:spPr>
          <a:xfrm rot="5400000">
            <a:off x="6250665" y="3969060"/>
            <a:ext cx="504056" cy="432048"/>
          </a:xfrm>
          <a:prstGeom prst="rightArrow">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5" name="Rectangle 14"/>
          <p:cNvSpPr/>
          <p:nvPr/>
        </p:nvSpPr>
        <p:spPr>
          <a:xfrm>
            <a:off x="179512" y="6264562"/>
            <a:ext cx="8232968" cy="623248"/>
          </a:xfrm>
          <a:prstGeom prst="rect">
            <a:avLst/>
          </a:prstGeom>
        </p:spPr>
        <p:txBody>
          <a:bodyPr wrap="square">
            <a:spAutoFit/>
          </a:bodyPr>
          <a:lstStyle/>
          <a:p>
            <a:r>
              <a:rPr lang="es-MX" sz="1200" b="1" dirty="0" smtClean="0">
                <a:solidFill>
                  <a:srgbClr val="002060"/>
                </a:solidFill>
              </a:rPr>
              <a:t>Coxib = inhibidor específico de COX-2 AINEne= droga antiinflamatoria no esteroidea no-selectiva; </a:t>
            </a:r>
            <a:br>
              <a:rPr lang="es-MX" sz="1200" b="1" dirty="0" smtClean="0">
                <a:solidFill>
                  <a:srgbClr val="002060"/>
                </a:solidFill>
              </a:rPr>
            </a:br>
            <a:r>
              <a:rPr lang="es-MX" sz="1200" b="1" dirty="0" smtClean="0">
                <a:solidFill>
                  <a:srgbClr val="002060"/>
                </a:solidFill>
              </a:rPr>
              <a:t>PPI = inhibidor de la bomba de protones; TCA = antidepresivo tricíclico</a:t>
            </a:r>
          </a:p>
          <a:p>
            <a:r>
              <a:rPr lang="en-US" sz="1000" dirty="0" smtClean="0">
                <a:solidFill>
                  <a:srgbClr val="002060"/>
                </a:solidFill>
              </a:rPr>
              <a:t>Adaptado de: Lee J </a:t>
            </a:r>
            <a:r>
              <a:rPr lang="en-US" sz="1000" i="1" dirty="0" smtClean="0">
                <a:solidFill>
                  <a:srgbClr val="002060"/>
                </a:solidFill>
              </a:rPr>
              <a:t>et al. </a:t>
            </a:r>
            <a:r>
              <a:rPr lang="en-US" sz="1000" i="1" dirty="0">
                <a:solidFill>
                  <a:srgbClr val="002060"/>
                </a:solidFill>
              </a:rPr>
              <a:t>Br J </a:t>
            </a:r>
            <a:r>
              <a:rPr lang="en-US" sz="1000" i="1" dirty="0" smtClean="0">
                <a:solidFill>
                  <a:srgbClr val="002060"/>
                </a:solidFill>
              </a:rPr>
              <a:t>Anaesth</a:t>
            </a:r>
            <a:r>
              <a:rPr lang="en-US" sz="1000" dirty="0" smtClean="0">
                <a:solidFill>
                  <a:srgbClr val="002060"/>
                </a:solidFill>
              </a:rPr>
              <a:t> 2013; 111(1</a:t>
            </a:r>
            <a:r>
              <a:rPr lang="en-US" sz="1000" dirty="0">
                <a:solidFill>
                  <a:srgbClr val="002060"/>
                </a:solidFill>
              </a:rPr>
              <a:t>):112-20.</a:t>
            </a:r>
            <a:endParaRPr lang="es-MX" sz="1000" dirty="0">
              <a:solidFill>
                <a:srgbClr val="002060"/>
              </a:solidFill>
            </a:endParaRPr>
          </a:p>
        </p:txBody>
      </p:sp>
    </p:spTree>
    <p:extLst>
      <p:ext uri="{BB962C8B-B14F-4D97-AF65-F5344CB8AC3E}">
        <p14:creationId xmlns="" xmlns:p14="http://schemas.microsoft.com/office/powerpoint/2010/main" val="38323762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es-MX" noProof="0" dirty="0" smtClean="0"/>
              <a:t>Mensajes Clave</a:t>
            </a:r>
            <a:endParaRPr lang="es-MX" noProof="0" dirty="0"/>
          </a:p>
        </p:txBody>
      </p:sp>
      <p:sp>
        <p:nvSpPr>
          <p:cNvPr id="4" name="Content Placeholder 3"/>
          <p:cNvSpPr>
            <a:spLocks noGrp="1"/>
          </p:cNvSpPr>
          <p:nvPr>
            <p:ph idx="1"/>
          </p:nvPr>
        </p:nvSpPr>
        <p:spPr>
          <a:xfrm>
            <a:off x="426719" y="1643743"/>
            <a:ext cx="8435975" cy="4315098"/>
          </a:xfrm>
        </p:spPr>
        <p:txBody>
          <a:bodyPr/>
          <a:lstStyle/>
          <a:p>
            <a:pPr marL="266700" indent="-250825"/>
            <a:r>
              <a:rPr lang="es-MX" sz="2600" noProof="0" dirty="0" smtClean="0"/>
              <a:t>La mayoría de las personas padecen lumbalgia en algún momento de sus vidas</a:t>
            </a:r>
          </a:p>
          <a:p>
            <a:pPr marL="266700" indent="-250825"/>
            <a:r>
              <a:rPr lang="es-MX" sz="2600" noProof="0" dirty="0" smtClean="0"/>
              <a:t>90% de las veces </a:t>
            </a:r>
            <a:r>
              <a:rPr lang="es-MX" altLang="zh-CN" sz="2600" dirty="0"/>
              <a:t>la lumbalgia </a:t>
            </a:r>
            <a:r>
              <a:rPr lang="es-MX" sz="2600" noProof="0" dirty="0" smtClean="0"/>
              <a:t>es benigna y auto-limitada</a:t>
            </a:r>
          </a:p>
          <a:p>
            <a:pPr lvl="1"/>
            <a:r>
              <a:rPr lang="es-MX" sz="2200" noProof="0" dirty="0" smtClean="0"/>
              <a:t>Las “Señales de Alerta” pueden ayudar a identificar a las personas con riesgo de dolor crónico</a:t>
            </a:r>
          </a:p>
          <a:p>
            <a:pPr marL="266700" indent="-250825"/>
            <a:r>
              <a:rPr lang="es-MX" sz="2600" noProof="0" dirty="0" smtClean="0"/>
              <a:t>Las “Señales de alarma” que requieren acción inmediata deben ser evaluadas en todos los pacientes que presentan lumbalgia</a:t>
            </a:r>
          </a:p>
          <a:p>
            <a:pPr marL="266700" indent="-250825"/>
            <a:r>
              <a:rPr lang="es-MX" sz="2600" noProof="0" dirty="0" smtClean="0"/>
              <a:t>El dolor debe ser evaluado usando un enfoque interdisciplinario que incluya educación del paciente y  terapias no-farmacológicas</a:t>
            </a:r>
          </a:p>
        </p:txBody>
      </p:sp>
      <p:sp>
        <p:nvSpPr>
          <p:cNvPr id="8" name="Slide Number Placeholder 2"/>
          <p:cNvSpPr txBox="1">
            <a:spLocks/>
          </p:cNvSpPr>
          <p:nvPr/>
        </p:nvSpPr>
        <p:spPr bwMode="auto">
          <a:xfrm>
            <a:off x="6759575" y="6448425"/>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es-MX"/>
            </a:defPPr>
            <a:lvl1pPr marL="0" algn="r" defTabSz="914400" rtl="0" eaLnBrk="1" latinLnBrk="0" hangingPunct="1">
              <a:defRPr lang="en-CA"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smtClean="0"/>
              <a:t/>
            </a:r>
            <a:br>
              <a:rPr lang="en-CA" dirty="0" smtClean="0"/>
            </a:br>
            <a:fld id="{0818CAAA-595C-40BF-BDA9-176ED7A49E95}" type="slidenum">
              <a:rPr lang="en-CA" smtClean="0"/>
              <a:pPr>
                <a:defRPr/>
              </a:pPr>
              <a:t>51</a:t>
            </a:fld>
            <a:endParaRPr lang="en-CA" dirty="0"/>
          </a:p>
        </p:txBody>
      </p:sp>
    </p:spTree>
    <p:extLst>
      <p:ext uri="{BB962C8B-B14F-4D97-AF65-F5344CB8AC3E}">
        <p14:creationId xmlns="" xmlns:p14="http://schemas.microsoft.com/office/powerpoint/2010/main" val="14847527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es-MX" noProof="0" dirty="0" smtClean="0"/>
              <a:t>Mensajes Clave (continúa)</a:t>
            </a:r>
            <a:endParaRPr lang="es-MX" noProof="0" dirty="0"/>
          </a:p>
        </p:txBody>
      </p:sp>
      <p:sp>
        <p:nvSpPr>
          <p:cNvPr id="4" name="Content Placeholder 3"/>
          <p:cNvSpPr>
            <a:spLocks noGrp="1"/>
          </p:cNvSpPr>
          <p:nvPr>
            <p:ph idx="1"/>
          </p:nvPr>
        </p:nvSpPr>
        <p:spPr>
          <a:xfrm>
            <a:off x="365760" y="1643742"/>
            <a:ext cx="8641079" cy="4525963"/>
          </a:xfrm>
        </p:spPr>
        <p:txBody>
          <a:bodyPr>
            <a:noAutofit/>
          </a:bodyPr>
          <a:lstStyle/>
          <a:p>
            <a:pPr marL="266700" indent="-250825"/>
            <a:r>
              <a:rPr lang="es-MX" altLang="zh-CN" sz="2800" noProof="0" dirty="0" smtClean="0"/>
              <a:t>La farmacoterapia para lumbalgia aguda puede incluir acetaminofén, AINEne/coxibs, opioides débiles y/o  </a:t>
            </a:r>
            <a:br>
              <a:rPr lang="es-MX" altLang="zh-CN" sz="2800" noProof="0" dirty="0" smtClean="0"/>
            </a:br>
            <a:r>
              <a:rPr lang="es-MX" altLang="zh-CN" sz="2800" noProof="0" dirty="0" smtClean="0"/>
              <a:t>relajantes musculares</a:t>
            </a:r>
          </a:p>
          <a:p>
            <a:pPr lvl="1"/>
            <a:r>
              <a:rPr lang="es-MX" sz="2400" noProof="0" dirty="0" smtClean="0"/>
              <a:t>La adición de ligandos α</a:t>
            </a:r>
            <a:r>
              <a:rPr lang="es-MX" sz="2400" baseline="-25000" noProof="0" dirty="0" smtClean="0"/>
              <a:t>2</a:t>
            </a:r>
            <a:r>
              <a:rPr lang="es-MX" sz="2400" noProof="0" dirty="0" smtClean="0"/>
              <a:t>δ o TCAs debe ser considerada si existe dolor radicular</a:t>
            </a:r>
          </a:p>
          <a:p>
            <a:pPr marL="266700" indent="-250825"/>
            <a:r>
              <a:rPr lang="es-MX" altLang="zh-CN" sz="2800" noProof="0" dirty="0" smtClean="0"/>
              <a:t>Los pacientes con lumbalgia de larga duración deben ser evaluados para dolor neuropático y </a:t>
            </a:r>
            <a:r>
              <a:rPr lang="es-MX" altLang="zh-CN" sz="2800" dirty="0" smtClean="0"/>
              <a:t>s</a:t>
            </a:r>
            <a:r>
              <a:rPr lang="es-MX" altLang="zh-CN" sz="2800" noProof="0" dirty="0" smtClean="0"/>
              <a:t>ensibilización central/ dolor disfuncional</a:t>
            </a:r>
          </a:p>
          <a:p>
            <a:pPr lvl="1"/>
            <a:r>
              <a:rPr lang="es-MX" sz="2400" noProof="0" dirty="0" smtClean="0"/>
              <a:t>Estos pacientes podrían requerir ser referidos a un especialista</a:t>
            </a:r>
          </a:p>
        </p:txBody>
      </p:sp>
      <p:sp>
        <p:nvSpPr>
          <p:cNvPr id="6" name="Slide Number Placeholder 2"/>
          <p:cNvSpPr txBox="1">
            <a:spLocks/>
          </p:cNvSpPr>
          <p:nvPr/>
        </p:nvSpPr>
        <p:spPr bwMode="auto">
          <a:xfrm>
            <a:off x="6759575" y="6448425"/>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es-MX"/>
            </a:defPPr>
            <a:lvl1pPr marL="0" algn="r" defTabSz="914400" rtl="0" eaLnBrk="1" latinLnBrk="0" hangingPunct="1">
              <a:defRPr lang="en-CA"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smtClean="0"/>
              <a:t/>
            </a:r>
            <a:br>
              <a:rPr lang="en-CA" dirty="0" smtClean="0"/>
            </a:br>
            <a:fld id="{0818CAAA-595C-40BF-BDA9-176ED7A49E95}" type="slidenum">
              <a:rPr lang="en-CA" smtClean="0"/>
              <a:pPr>
                <a:defRPr/>
              </a:pPr>
              <a:t>52</a:t>
            </a:fld>
            <a:endParaRPr lang="en-CA" dirty="0"/>
          </a:p>
        </p:txBody>
      </p:sp>
      <p:sp>
        <p:nvSpPr>
          <p:cNvPr id="5" name="Rectangle 4"/>
          <p:cNvSpPr/>
          <p:nvPr/>
        </p:nvSpPr>
        <p:spPr>
          <a:xfrm>
            <a:off x="179512" y="6487760"/>
            <a:ext cx="8232968" cy="276999"/>
          </a:xfrm>
          <a:prstGeom prst="rect">
            <a:avLst/>
          </a:prstGeom>
        </p:spPr>
        <p:txBody>
          <a:bodyPr wrap="square">
            <a:spAutoFit/>
          </a:bodyPr>
          <a:lstStyle/>
          <a:p>
            <a:r>
              <a:rPr lang="es-MX" sz="1200" b="1" dirty="0" smtClean="0">
                <a:solidFill>
                  <a:srgbClr val="002060"/>
                </a:solidFill>
              </a:rPr>
              <a:t>Coxib = inhibidor específico de COX-2 AINEne= droga antiinflamatoria no esteroidea no-selectiva; TCA = antidepresivo tricíclico</a:t>
            </a:r>
          </a:p>
        </p:txBody>
      </p:sp>
    </p:spTree>
    <p:extLst>
      <p:ext uri="{BB962C8B-B14F-4D97-AF65-F5344CB8AC3E}">
        <p14:creationId xmlns="" xmlns:p14="http://schemas.microsoft.com/office/powerpoint/2010/main" val="1012746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es-MX" noProof="0" dirty="0" smtClean="0"/>
              <a:t>Pregunta para Discusión</a:t>
            </a:r>
            <a:endParaRPr lang="es-MX" noProof="0" dirty="0"/>
          </a:p>
        </p:txBody>
      </p:sp>
      <p:sp>
        <p:nvSpPr>
          <p:cNvPr id="6" name="Slide Number Placeholder 5"/>
          <p:cNvSpPr>
            <a:spLocks noGrp="1"/>
          </p:cNvSpPr>
          <p:nvPr>
            <p:ph type="sldNum" sz="quarter" idx="4"/>
          </p:nvPr>
        </p:nvSpPr>
        <p:spPr>
          <a:xfrm>
            <a:off x="7010400" y="6356350"/>
            <a:ext cx="2133600" cy="365125"/>
          </a:xfrm>
        </p:spPr>
        <p:txBody>
          <a:bodyPr/>
          <a:lstStyle/>
          <a:p>
            <a:fld id="{903B8EED-60FF-4798-B00A-5F8F0039E366}" type="slidenum">
              <a:rPr lang="en-CA" smtClean="0">
                <a:solidFill>
                  <a:schemeClr val="bg1"/>
                </a:solidFill>
              </a:rPr>
              <a:pPr/>
              <a:t>6</a:t>
            </a:fld>
            <a:endParaRPr lang="en-CA"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rcRect t="15112" b="14738"/>
          <a:stretch>
            <a:fillRect/>
          </a:stretch>
        </p:blipFill>
        <p:spPr bwMode="auto">
          <a:xfrm>
            <a:off x="1731963" y="1587500"/>
            <a:ext cx="5253037" cy="368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ounded Rectangle 8"/>
          <p:cNvSpPr/>
          <p:nvPr/>
        </p:nvSpPr>
        <p:spPr>
          <a:xfrm>
            <a:off x="1281113" y="2536825"/>
            <a:ext cx="6553200" cy="2016125"/>
          </a:xfrm>
          <a:prstGeom prst="roundRect">
            <a:avLst/>
          </a:prstGeom>
          <a:noFill/>
          <a:ln w="25400" cap="flat" cmpd="sng" algn="ctr">
            <a:noFill/>
            <a:prstDash val="solid"/>
          </a:ln>
          <a:effectLst/>
        </p:spPr>
        <p:txBody>
          <a:bodyPr anchor="ct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lvl="0" algn="ctr" eaLnBrk="1" fontAlgn="base" hangingPunct="1">
              <a:lnSpc>
                <a:spcPct val="80000"/>
              </a:lnSpc>
              <a:spcBef>
                <a:spcPct val="0"/>
              </a:spcBef>
              <a:spcAft>
                <a:spcPct val="0"/>
              </a:spcAft>
              <a:defRPr/>
            </a:pPr>
            <a:r>
              <a:rPr lang="es-MX" altLang="en-US" sz="4000" b="1" kern="0" cap="small" dirty="0" smtClean="0">
                <a:solidFill>
                  <a:srgbClr val="E96E09"/>
                </a:solidFill>
                <a:latin typeface="Calibri" pitchFamily="34" charset="0"/>
              </a:rPr>
              <a:t>¿Cuántos Pacientes que padecen lumbalgia atiende durante una semana típica?</a:t>
            </a:r>
            <a:endParaRPr lang="es-MX" altLang="en-US" sz="4000" b="1" kern="0" cap="small" dirty="0">
              <a:solidFill>
                <a:srgbClr val="E96E09"/>
              </a:solidFill>
              <a:latin typeface="Calibri" pitchFamily="34" charset="0"/>
            </a:endParaRPr>
          </a:p>
        </p:txBody>
      </p:sp>
      <p:sp>
        <p:nvSpPr>
          <p:cNvPr id="10" name="Slide Number Placeholder 3"/>
          <p:cNvSpPr txBox="1">
            <a:spLocks/>
          </p:cNvSpPr>
          <p:nvPr/>
        </p:nvSpPr>
        <p:spPr bwMode="auto">
          <a:xfrm>
            <a:off x="6759575" y="6448425"/>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es-MX"/>
            </a:defPPr>
            <a:lvl1pPr marL="0" algn="r" defTabSz="914400" rtl="0" eaLnBrk="1" latinLnBrk="0" hangingPunct="1">
              <a:defRPr lang="en-CA"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
            </a:r>
            <a:br>
              <a:rPr lang="en-CA" dirty="0" smtClean="0"/>
            </a:br>
            <a:fld id="{0818CAAA-595C-40BF-BDA9-176ED7A49E95}" type="slidenum">
              <a:rPr lang="en-CA" smtClean="0"/>
              <a:pPr/>
              <a:t>6</a:t>
            </a:fld>
            <a:endParaRPr lang="en-CA" dirty="0"/>
          </a:p>
        </p:txBody>
      </p:sp>
    </p:spTree>
    <p:extLst>
      <p:ext uri="{BB962C8B-B14F-4D97-AF65-F5344CB8AC3E}">
        <p14:creationId xmlns="" xmlns:p14="http://schemas.microsoft.com/office/powerpoint/2010/main" val="223819177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p:cNvSpPr>
            <a:spLocks noGrp="1"/>
          </p:cNvSpPr>
          <p:nvPr>
            <p:ph type="sldNum" sz="quarter" idx="12"/>
          </p:nvPr>
        </p:nvSpPr>
        <p:spPr bwMode="auto">
          <a:xfrm>
            <a:off x="6553200"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6E0AFB2-FFBD-42C9-BFB3-674C7E7DD027}" type="slidenum">
              <a:rPr lang="en-CA" smtClean="0">
                <a:solidFill>
                  <a:srgbClr val="000000"/>
                </a:solidFill>
              </a:rPr>
              <a:pPr eaLnBrk="1" hangingPunct="1"/>
              <a:t>7</a:t>
            </a:fld>
            <a:endParaRPr lang="en-CA" dirty="0" smtClean="0">
              <a:solidFill>
                <a:srgbClr val="000000"/>
              </a:solidFill>
            </a:endParaRPr>
          </a:p>
        </p:txBody>
      </p:sp>
      <p:sp>
        <p:nvSpPr>
          <p:cNvPr id="3074" name="Rectangle 2"/>
          <p:cNvSpPr>
            <a:spLocks noGrp="1" noChangeArrowheads="1"/>
          </p:cNvSpPr>
          <p:nvPr>
            <p:ph type="title"/>
          </p:nvPr>
        </p:nvSpPr>
        <p:spPr/>
        <p:txBody>
          <a:bodyPr>
            <a:normAutofit/>
          </a:bodyPr>
          <a:lstStyle/>
          <a:p>
            <a:r>
              <a:rPr lang="es-MX" noProof="0" dirty="0" smtClean="0">
                <a:solidFill>
                  <a:schemeClr val="bg2"/>
                </a:solidFill>
              </a:rPr>
              <a:t>Epidemiología de la Lumbalgia</a:t>
            </a:r>
            <a:endParaRPr lang="es-MX" noProof="0" dirty="0">
              <a:solidFill>
                <a:schemeClr val="bg2"/>
              </a:solidFill>
            </a:endParaRPr>
          </a:p>
        </p:txBody>
      </p:sp>
      <p:sp>
        <p:nvSpPr>
          <p:cNvPr id="2" name="Content Placeholder 1"/>
          <p:cNvSpPr>
            <a:spLocks noGrp="1"/>
          </p:cNvSpPr>
          <p:nvPr>
            <p:ph sz="half" idx="1"/>
          </p:nvPr>
        </p:nvSpPr>
        <p:spPr>
          <a:xfrm>
            <a:off x="457200" y="1600200"/>
            <a:ext cx="8291264" cy="4525963"/>
          </a:xfrm>
        </p:spPr>
        <p:txBody>
          <a:bodyPr>
            <a:noAutofit/>
          </a:bodyPr>
          <a:lstStyle/>
          <a:p>
            <a:pPr marL="260350" indent="-260350">
              <a:spcBef>
                <a:spcPts val="0"/>
              </a:spcBef>
              <a:spcAft>
                <a:spcPts val="600"/>
              </a:spcAft>
            </a:pPr>
            <a:r>
              <a:rPr lang="es-MX" sz="2400" b="1" dirty="0" smtClean="0"/>
              <a:t>&gt;80% </a:t>
            </a:r>
            <a:r>
              <a:rPr lang="es-MX" sz="2400" dirty="0" smtClean="0"/>
              <a:t>de los adultos experimentan dolor de espalda en algún momento de su vida</a:t>
            </a:r>
            <a:r>
              <a:rPr lang="es-MX" sz="2400" baseline="30000" dirty="0" smtClean="0"/>
              <a:t>1</a:t>
            </a:r>
          </a:p>
          <a:p>
            <a:pPr marL="260350" indent="-260350">
              <a:spcBef>
                <a:spcPts val="0"/>
              </a:spcBef>
              <a:spcAft>
                <a:spcPts val="600"/>
              </a:spcAft>
            </a:pPr>
            <a:r>
              <a:rPr lang="es-MX" sz="2400" dirty="0" smtClean="0"/>
              <a:t>La mayor incidencia es en la tercera década</a:t>
            </a:r>
            <a:r>
              <a:rPr lang="es-MX" sz="2400" baseline="30000" dirty="0" smtClean="0"/>
              <a:t>2 </a:t>
            </a:r>
            <a:r>
              <a:rPr lang="es-MX" sz="2400" dirty="0" smtClean="0"/>
              <a:t>      </a:t>
            </a:r>
          </a:p>
          <a:p>
            <a:pPr marL="260350" indent="-260350">
              <a:spcBef>
                <a:spcPts val="0"/>
              </a:spcBef>
              <a:spcAft>
                <a:spcPts val="600"/>
              </a:spcAft>
            </a:pPr>
            <a:r>
              <a:rPr lang="es-MX" sz="2400" dirty="0" smtClean="0"/>
              <a:t>La prevalencia general aumenta con la edad hasta la edad de </a:t>
            </a:r>
            <a:br>
              <a:rPr lang="es-MX" sz="2400" dirty="0" smtClean="0"/>
            </a:br>
            <a:r>
              <a:rPr lang="es-MX" sz="2400" dirty="0" smtClean="0"/>
              <a:t>60–65 años</a:t>
            </a:r>
            <a:r>
              <a:rPr lang="es-MX" sz="2400" baseline="30000" dirty="0" smtClean="0"/>
              <a:t>2 </a:t>
            </a:r>
          </a:p>
          <a:p>
            <a:pPr marL="260350" indent="-260350">
              <a:spcBef>
                <a:spcPts val="0"/>
              </a:spcBef>
              <a:spcAft>
                <a:spcPts val="600"/>
              </a:spcAft>
            </a:pPr>
            <a:r>
              <a:rPr lang="es-MX" sz="2400" dirty="0" smtClean="0"/>
              <a:t>Hombres y Mujeres son igualmente afectados</a:t>
            </a:r>
            <a:r>
              <a:rPr lang="es-MX" sz="2400" baseline="30000" dirty="0" smtClean="0"/>
              <a:t>3</a:t>
            </a:r>
          </a:p>
          <a:p>
            <a:pPr marL="260350" indent="-260350">
              <a:spcBef>
                <a:spcPts val="0"/>
              </a:spcBef>
              <a:spcAft>
                <a:spcPts val="600"/>
              </a:spcAft>
            </a:pPr>
            <a:r>
              <a:rPr lang="es-MX" sz="2400" b="1" dirty="0" smtClean="0"/>
              <a:t>5° </a:t>
            </a:r>
            <a:r>
              <a:rPr lang="es-MX" sz="2400" dirty="0" smtClean="0"/>
              <a:t>razón principal de visitas al médico</a:t>
            </a:r>
            <a:r>
              <a:rPr lang="es-MX" sz="2400" baseline="30000" dirty="0" smtClean="0"/>
              <a:t>4</a:t>
            </a:r>
          </a:p>
          <a:p>
            <a:pPr marL="260350" indent="-260350">
              <a:spcBef>
                <a:spcPts val="0"/>
              </a:spcBef>
              <a:spcAft>
                <a:spcPts val="600"/>
              </a:spcAft>
            </a:pPr>
            <a:r>
              <a:rPr lang="es-MX" sz="2400" b="1" dirty="0" smtClean="0"/>
              <a:t>2° </a:t>
            </a:r>
            <a:r>
              <a:rPr lang="es-MX" sz="2400" dirty="0" smtClean="0"/>
              <a:t>razón más común (después de la enfermedad respiratoria) de consultas médicas relacionadas con síntomas</a:t>
            </a:r>
            <a:r>
              <a:rPr lang="es-MX" sz="2400" baseline="30000" dirty="0" smtClean="0"/>
              <a:t>4</a:t>
            </a:r>
          </a:p>
          <a:p>
            <a:pPr marL="260350" indent="-260350">
              <a:spcBef>
                <a:spcPts val="0"/>
              </a:spcBef>
              <a:spcAft>
                <a:spcPts val="600"/>
              </a:spcAft>
            </a:pPr>
            <a:r>
              <a:rPr lang="es-MX" sz="2400" dirty="0" smtClean="0"/>
              <a:t>La causa </a:t>
            </a:r>
            <a:r>
              <a:rPr lang="es-MX" sz="2400" b="1" dirty="0" smtClean="0"/>
              <a:t>más común </a:t>
            </a:r>
            <a:r>
              <a:rPr lang="es-MX" sz="2400" dirty="0" smtClean="0"/>
              <a:t>de discapacidad laboral</a:t>
            </a:r>
            <a:r>
              <a:rPr lang="es-MX" sz="2400" baseline="30000" dirty="0" smtClean="0"/>
              <a:t>5</a:t>
            </a:r>
          </a:p>
          <a:p>
            <a:pPr>
              <a:spcBef>
                <a:spcPts val="0"/>
              </a:spcBef>
              <a:spcAft>
                <a:spcPts val="600"/>
              </a:spcAft>
            </a:pPr>
            <a:endParaRPr lang="es-MX" sz="2400" baseline="30000" dirty="0" smtClean="0"/>
          </a:p>
          <a:p>
            <a:pPr>
              <a:spcBef>
                <a:spcPts val="0"/>
              </a:spcBef>
              <a:spcAft>
                <a:spcPts val="600"/>
              </a:spcAft>
            </a:pPr>
            <a:endParaRPr lang="es-MX" sz="2400" dirty="0"/>
          </a:p>
        </p:txBody>
      </p:sp>
      <p:sp>
        <p:nvSpPr>
          <p:cNvPr id="6" name="Marcador de número de diapositiva 1"/>
          <p:cNvSpPr txBox="1">
            <a:spLocks/>
          </p:cNvSpPr>
          <p:nvPr/>
        </p:nvSpPr>
        <p:spPr bwMode="auto">
          <a:xfrm>
            <a:off x="190548" y="6385590"/>
            <a:ext cx="8125868" cy="461665"/>
          </a:xfrm>
          <a:prstGeom prst="rect">
            <a:avLst/>
          </a:prstGeom>
          <a:noFill/>
          <a:ln w="9525">
            <a:noFill/>
            <a:miter lim="800000"/>
            <a:headEnd/>
            <a:tailEnd/>
          </a:ln>
        </p:spPr>
        <p:txBody>
          <a:bodyPr wrap="square" lIns="0" tIns="0" rIns="0" bIns="0" anchor="b" anchorCtr="0">
            <a:spAutoFit/>
          </a:bodyPr>
          <a:lstStyle/>
          <a:p>
            <a:pPr>
              <a:buClr>
                <a:srgbClr val="C03932"/>
              </a:buClr>
            </a:pPr>
            <a:r>
              <a:rPr lang="en-US" sz="1000" dirty="0" smtClean="0">
                <a:solidFill>
                  <a:srgbClr val="002060"/>
                </a:solidFill>
                <a:cs typeface="Arial" pitchFamily="34" charset="0"/>
              </a:rPr>
              <a:t>1. Walker </a:t>
            </a:r>
            <a:r>
              <a:rPr lang="en-US" sz="1000" dirty="0">
                <a:solidFill>
                  <a:srgbClr val="002060"/>
                </a:solidFill>
                <a:cs typeface="Arial" pitchFamily="34" charset="0"/>
              </a:rPr>
              <a:t>BF</a:t>
            </a:r>
            <a:r>
              <a:rPr lang="en-US" sz="1000" dirty="0" smtClean="0">
                <a:solidFill>
                  <a:srgbClr val="002060"/>
                </a:solidFill>
                <a:cs typeface="Arial" pitchFamily="34" charset="0"/>
              </a:rPr>
              <a:t>. </a:t>
            </a:r>
            <a:r>
              <a:rPr lang="en-US" sz="1000" i="1" dirty="0">
                <a:solidFill>
                  <a:srgbClr val="002060"/>
                </a:solidFill>
                <a:cs typeface="Arial" pitchFamily="34" charset="0"/>
              </a:rPr>
              <a:t>J Spinal </a:t>
            </a:r>
            <a:r>
              <a:rPr lang="en-US" sz="1000" i="1" dirty="0" smtClean="0">
                <a:solidFill>
                  <a:srgbClr val="002060"/>
                </a:solidFill>
                <a:cs typeface="Arial" pitchFamily="34" charset="0"/>
              </a:rPr>
              <a:t>Disord</a:t>
            </a:r>
            <a:r>
              <a:rPr lang="en-US" sz="1000" dirty="0" smtClean="0">
                <a:solidFill>
                  <a:srgbClr val="002060"/>
                </a:solidFill>
                <a:cs typeface="Arial" pitchFamily="34" charset="0"/>
              </a:rPr>
              <a:t> </a:t>
            </a:r>
            <a:r>
              <a:rPr lang="en-US" sz="1000" dirty="0">
                <a:solidFill>
                  <a:srgbClr val="002060"/>
                </a:solidFill>
                <a:cs typeface="Arial" pitchFamily="34" charset="0"/>
              </a:rPr>
              <a:t>2000</a:t>
            </a:r>
            <a:r>
              <a:rPr lang="en-US" sz="1000" dirty="0" smtClean="0">
                <a:solidFill>
                  <a:srgbClr val="002060"/>
                </a:solidFill>
                <a:cs typeface="Arial" pitchFamily="34" charset="0"/>
              </a:rPr>
              <a:t>; 13(3</a:t>
            </a:r>
            <a:r>
              <a:rPr lang="en-US" sz="1000" dirty="0">
                <a:solidFill>
                  <a:srgbClr val="002060"/>
                </a:solidFill>
                <a:cs typeface="Arial" pitchFamily="34" charset="0"/>
              </a:rPr>
              <a:t>):</a:t>
            </a:r>
            <a:r>
              <a:rPr lang="en-US" sz="1000" dirty="0" smtClean="0">
                <a:solidFill>
                  <a:srgbClr val="002060"/>
                </a:solidFill>
                <a:cs typeface="Arial" pitchFamily="34" charset="0"/>
              </a:rPr>
              <a:t>205-17; </a:t>
            </a:r>
            <a:r>
              <a:rPr lang="en-CA" sz="1000" dirty="0" smtClean="0">
                <a:solidFill>
                  <a:srgbClr val="002060"/>
                </a:solidFill>
                <a:cs typeface="Arial" pitchFamily="34" charset="0"/>
              </a:rPr>
              <a:t>2. Hoy D </a:t>
            </a:r>
            <a:r>
              <a:rPr lang="en-CA" sz="1000" i="1" dirty="0">
                <a:solidFill>
                  <a:srgbClr val="002060"/>
                </a:solidFill>
                <a:cs typeface="Arial" pitchFamily="34" charset="0"/>
              </a:rPr>
              <a:t>et al. Best Pract Res Clin </a:t>
            </a:r>
            <a:r>
              <a:rPr lang="en-CA" sz="1000" i="1" dirty="0" smtClean="0">
                <a:solidFill>
                  <a:srgbClr val="002060"/>
                </a:solidFill>
                <a:cs typeface="Arial" pitchFamily="34" charset="0"/>
              </a:rPr>
              <a:t>Rheumatol</a:t>
            </a:r>
            <a:r>
              <a:rPr lang="en-CA" sz="1000" dirty="0" smtClean="0">
                <a:solidFill>
                  <a:srgbClr val="002060"/>
                </a:solidFill>
                <a:cs typeface="Arial" pitchFamily="34" charset="0"/>
              </a:rPr>
              <a:t> 2010; 24(6</a:t>
            </a:r>
            <a:r>
              <a:rPr lang="en-CA" sz="1000" dirty="0">
                <a:solidFill>
                  <a:srgbClr val="002060"/>
                </a:solidFill>
                <a:cs typeface="Arial" pitchFamily="34" charset="0"/>
              </a:rPr>
              <a:t>):769-81</a:t>
            </a:r>
            <a:r>
              <a:rPr lang="en-US" sz="1000" dirty="0" smtClean="0">
                <a:solidFill>
                  <a:srgbClr val="002060"/>
                </a:solidFill>
                <a:cs typeface="Arial" pitchFamily="34" charset="0"/>
              </a:rPr>
              <a:t>3;</a:t>
            </a:r>
            <a:br>
              <a:rPr lang="en-US" sz="1000" dirty="0" smtClean="0">
                <a:solidFill>
                  <a:srgbClr val="002060"/>
                </a:solidFill>
                <a:cs typeface="Arial" pitchFamily="34" charset="0"/>
              </a:rPr>
            </a:br>
            <a:r>
              <a:rPr lang="en-US" sz="1000" dirty="0" smtClean="0">
                <a:solidFill>
                  <a:srgbClr val="002060"/>
                </a:solidFill>
                <a:cs typeface="Arial" pitchFamily="34" charset="0"/>
              </a:rPr>
              <a:t>3. Bassols A </a:t>
            </a:r>
            <a:r>
              <a:rPr lang="en-US" sz="1000" i="1" dirty="0" smtClean="0">
                <a:solidFill>
                  <a:srgbClr val="002060"/>
                </a:solidFill>
                <a:cs typeface="Arial" pitchFamily="34" charset="0"/>
              </a:rPr>
              <a:t>et al. Gac Sanit </a:t>
            </a:r>
            <a:r>
              <a:rPr lang="en-US" sz="1000" dirty="0">
                <a:solidFill>
                  <a:srgbClr val="002060"/>
                </a:solidFill>
                <a:cs typeface="Arial" pitchFamily="34" charset="0"/>
              </a:rPr>
              <a:t>2003; </a:t>
            </a:r>
            <a:r>
              <a:rPr lang="en-US" sz="1000" dirty="0" smtClean="0">
                <a:solidFill>
                  <a:srgbClr val="002060"/>
                </a:solidFill>
                <a:cs typeface="Arial" pitchFamily="34" charset="0"/>
              </a:rPr>
              <a:t>17(2):97-107; 4. </a:t>
            </a:r>
            <a:r>
              <a:rPr lang="de-DE" sz="1000" dirty="0" smtClean="0">
                <a:solidFill>
                  <a:srgbClr val="002060"/>
                </a:solidFill>
                <a:cs typeface="Arial" pitchFamily="34" charset="0"/>
              </a:rPr>
              <a:t>Hart LG </a:t>
            </a:r>
            <a:r>
              <a:rPr lang="de-DE" sz="1000" i="1" dirty="0" smtClean="0">
                <a:solidFill>
                  <a:srgbClr val="002060"/>
                </a:solidFill>
                <a:cs typeface="Arial" pitchFamily="34" charset="0"/>
              </a:rPr>
              <a:t>et al. </a:t>
            </a:r>
            <a:r>
              <a:rPr lang="en-CA" sz="1000" i="1" dirty="0">
                <a:solidFill>
                  <a:srgbClr val="002060"/>
                </a:solidFill>
                <a:cs typeface="Arial" pitchFamily="34" charset="0"/>
              </a:rPr>
              <a:t>Spine (Phila </a:t>
            </a:r>
            <a:r>
              <a:rPr lang="en-CA" sz="1000" i="1" dirty="0" smtClean="0">
                <a:solidFill>
                  <a:srgbClr val="002060"/>
                </a:solidFill>
                <a:cs typeface="Arial" pitchFamily="34" charset="0"/>
              </a:rPr>
              <a:t>PA 1976) </a:t>
            </a:r>
            <a:r>
              <a:rPr lang="en-CA" sz="1000" dirty="0" smtClean="0">
                <a:solidFill>
                  <a:srgbClr val="002060"/>
                </a:solidFill>
                <a:cs typeface="Arial" pitchFamily="34" charset="0"/>
              </a:rPr>
              <a:t>1995; 20(1</a:t>
            </a:r>
            <a:r>
              <a:rPr lang="en-CA" sz="1000" dirty="0">
                <a:solidFill>
                  <a:srgbClr val="002060"/>
                </a:solidFill>
                <a:cs typeface="Arial" pitchFamily="34" charset="0"/>
              </a:rPr>
              <a:t>):</a:t>
            </a:r>
            <a:r>
              <a:rPr lang="en-CA" sz="1000" dirty="0" smtClean="0">
                <a:solidFill>
                  <a:srgbClr val="002060"/>
                </a:solidFill>
                <a:cs typeface="Arial" pitchFamily="34" charset="0"/>
              </a:rPr>
              <a:t>11-9; 5. National Institutes of Health. </a:t>
            </a:r>
            <a:br>
              <a:rPr lang="en-CA" sz="1000" dirty="0" smtClean="0">
                <a:solidFill>
                  <a:srgbClr val="002060"/>
                </a:solidFill>
                <a:cs typeface="Arial" pitchFamily="34" charset="0"/>
              </a:rPr>
            </a:br>
            <a:r>
              <a:rPr lang="en-CA" sz="1000" i="1" dirty="0" smtClean="0">
                <a:solidFill>
                  <a:srgbClr val="002060"/>
                </a:solidFill>
                <a:cs typeface="Arial" pitchFamily="34" charset="0"/>
              </a:rPr>
              <a:t>Low Back Pain Fact Sheet. </a:t>
            </a:r>
            <a:r>
              <a:rPr lang="en-CA" sz="1000" dirty="0" smtClean="0">
                <a:solidFill>
                  <a:srgbClr val="002060"/>
                </a:solidFill>
                <a:cs typeface="Arial" pitchFamily="34" charset="0"/>
              </a:rPr>
              <a:t>Available at: </a:t>
            </a:r>
            <a:r>
              <a:rPr lang="en-CA" sz="1000" dirty="0" smtClean="0">
                <a:solidFill>
                  <a:srgbClr val="002060"/>
                </a:solidFill>
                <a:cs typeface="Arial" pitchFamily="34" charset="0"/>
                <a:hlinkClick r:id="rId3"/>
              </a:rPr>
              <a:t>http://www.ninds.nih.gov/disorders/backpain/detail_backpain.htm</a:t>
            </a:r>
            <a:r>
              <a:rPr lang="en-CA" sz="1000" dirty="0" smtClean="0">
                <a:solidFill>
                  <a:srgbClr val="002060"/>
                </a:solidFill>
                <a:cs typeface="Arial" pitchFamily="34" charset="0"/>
              </a:rPr>
              <a:t>. Accessed: July 22, 2013.</a:t>
            </a:r>
            <a:endParaRPr lang="en-US" sz="1000" dirty="0">
              <a:solidFill>
                <a:srgbClr val="002060"/>
              </a:solidFill>
              <a:cs typeface="Arial" pitchFamily="34" charset="0"/>
            </a:endParaRPr>
          </a:p>
        </p:txBody>
      </p:sp>
    </p:spTree>
    <p:extLst>
      <p:ext uri="{BB962C8B-B14F-4D97-AF65-F5344CB8AC3E}">
        <p14:creationId xmlns="" xmlns:p14="http://schemas.microsoft.com/office/powerpoint/2010/main" val="443180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smtClean="0"/>
              <a:t>Prevalencia Promedio de Lumbalgia</a:t>
            </a:r>
            <a:endParaRPr lang="es-MX" noProof="0" dirty="0"/>
          </a:p>
        </p:txBody>
      </p:sp>
      <p:sp>
        <p:nvSpPr>
          <p:cNvPr id="5" name="Marcador de número de diapositiva 1"/>
          <p:cNvSpPr txBox="1">
            <a:spLocks/>
          </p:cNvSpPr>
          <p:nvPr/>
        </p:nvSpPr>
        <p:spPr bwMode="auto">
          <a:xfrm>
            <a:off x="107504" y="6426063"/>
            <a:ext cx="6696744" cy="353943"/>
          </a:xfrm>
          <a:prstGeom prst="rect">
            <a:avLst/>
          </a:prstGeom>
          <a:noFill/>
          <a:ln w="9525">
            <a:noFill/>
            <a:miter lim="800000"/>
            <a:headEnd/>
            <a:tailEnd/>
          </a:ln>
        </p:spPr>
        <p:txBody>
          <a:bodyPr wrap="square" lIns="0" tIns="0" rIns="0" bIns="0" anchor="b" anchorCtr="0">
            <a:spAutoFit/>
          </a:bodyPr>
          <a:lstStyle/>
          <a:p>
            <a:pPr>
              <a:buClr>
                <a:srgbClr val="C03932"/>
              </a:buClr>
            </a:pPr>
            <a:r>
              <a:rPr lang="es-MX" sz="1200" b="1" dirty="0" smtClean="0">
                <a:solidFill>
                  <a:srgbClr val="002060"/>
                </a:solidFill>
                <a:cs typeface="Arial" pitchFamily="34" charset="0"/>
              </a:rPr>
              <a:t>Las barras T representan el rango intercuartil </a:t>
            </a:r>
            <a:endParaRPr lang="en-US" sz="1200" b="1" dirty="0" smtClean="0">
              <a:solidFill>
                <a:srgbClr val="002060"/>
              </a:solidFill>
              <a:cs typeface="Arial" pitchFamily="34" charset="0"/>
            </a:endParaRPr>
          </a:p>
          <a:p>
            <a:pPr>
              <a:buClr>
                <a:srgbClr val="C03932"/>
              </a:buClr>
            </a:pPr>
            <a:r>
              <a:rPr lang="de-DE" sz="1100" dirty="0" smtClean="0">
                <a:solidFill>
                  <a:srgbClr val="002060"/>
                </a:solidFill>
                <a:cs typeface="Arial" pitchFamily="34" charset="0"/>
              </a:rPr>
              <a:t>Hoy D </a:t>
            </a:r>
            <a:r>
              <a:rPr lang="de-DE" sz="1100" i="1" dirty="0" smtClean="0">
                <a:solidFill>
                  <a:srgbClr val="002060"/>
                </a:solidFill>
                <a:cs typeface="Arial" pitchFamily="34" charset="0"/>
              </a:rPr>
              <a:t>et al. Arthritis Rheum</a:t>
            </a:r>
            <a:r>
              <a:rPr lang="de-DE" sz="1100" dirty="0" smtClean="0">
                <a:solidFill>
                  <a:srgbClr val="002060"/>
                </a:solidFill>
                <a:cs typeface="Arial" pitchFamily="34" charset="0"/>
              </a:rPr>
              <a:t> 2012; 64(6</a:t>
            </a:r>
            <a:r>
              <a:rPr lang="de-DE" sz="1100" dirty="0">
                <a:solidFill>
                  <a:srgbClr val="002060"/>
                </a:solidFill>
                <a:cs typeface="Arial" pitchFamily="34" charset="0"/>
              </a:rPr>
              <a:t>):</a:t>
            </a:r>
            <a:r>
              <a:rPr lang="de-DE" sz="1100" dirty="0" smtClean="0">
                <a:solidFill>
                  <a:srgbClr val="002060"/>
                </a:solidFill>
                <a:cs typeface="Arial" pitchFamily="34" charset="0"/>
              </a:rPr>
              <a:t>2028-37.</a:t>
            </a:r>
            <a:endParaRPr lang="en-US" sz="1100" dirty="0">
              <a:solidFill>
                <a:srgbClr val="002060"/>
              </a:solidFill>
              <a:cs typeface="Arial" pitchFamily="34" charset="0"/>
            </a:endParaRPr>
          </a:p>
        </p:txBody>
      </p:sp>
      <p:graphicFrame>
        <p:nvGraphicFramePr>
          <p:cNvPr id="6" name="Chart 5"/>
          <p:cNvGraphicFramePr>
            <a:graphicFrameLocks/>
          </p:cNvGraphicFramePr>
          <p:nvPr>
            <p:extLst>
              <p:ext uri="{D42A27DB-BD31-4B8C-83A1-F6EECF244321}">
                <p14:modId xmlns="" xmlns:p14="http://schemas.microsoft.com/office/powerpoint/2010/main" val="2855073688"/>
              </p:ext>
            </p:extLst>
          </p:nvPr>
        </p:nvGraphicFramePr>
        <p:xfrm>
          <a:off x="971600" y="1719417"/>
          <a:ext cx="7128792"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7" name="6 CuadroTexto"/>
          <p:cNvSpPr txBox="1"/>
          <p:nvPr/>
        </p:nvSpPr>
        <p:spPr>
          <a:xfrm>
            <a:off x="2351313" y="5403271"/>
            <a:ext cx="6068291" cy="369332"/>
          </a:xfrm>
          <a:prstGeom prst="rect">
            <a:avLst/>
          </a:prstGeom>
          <a:solidFill>
            <a:srgbClr val="EBF7FF"/>
          </a:solidFill>
        </p:spPr>
        <p:txBody>
          <a:bodyPr wrap="square" rtlCol="0">
            <a:spAutoFit/>
          </a:bodyPr>
          <a:lstStyle/>
          <a:p>
            <a:r>
              <a:rPr lang="es-MX" b="1" dirty="0" smtClean="0"/>
              <a:t>Punto             Un mes                   Un año            Durante la vida</a:t>
            </a:r>
            <a:endParaRPr lang="es-MX" b="1" dirty="0"/>
          </a:p>
        </p:txBody>
      </p:sp>
    </p:spTree>
    <p:extLst>
      <p:ext uri="{BB962C8B-B14F-4D97-AF65-F5344CB8AC3E}">
        <p14:creationId xmlns="" xmlns:p14="http://schemas.microsoft.com/office/powerpoint/2010/main" val="1772762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s-MX" sz="3600" noProof="0" dirty="0" smtClean="0"/>
              <a:t>La Espalda Baja es el Sitio Más Común de Dolor Crónico No por Cáncer</a:t>
            </a:r>
            <a:endParaRPr lang="es-MX" sz="3600" noProof="0" dirty="0"/>
          </a:p>
        </p:txBody>
      </p:sp>
      <p:sp>
        <p:nvSpPr>
          <p:cNvPr id="12" name="Marcador de número de diapositiva 1"/>
          <p:cNvSpPr txBox="1">
            <a:spLocks/>
          </p:cNvSpPr>
          <p:nvPr/>
        </p:nvSpPr>
        <p:spPr bwMode="auto">
          <a:xfrm>
            <a:off x="179512" y="6412415"/>
            <a:ext cx="6696744" cy="353943"/>
          </a:xfrm>
          <a:prstGeom prst="rect">
            <a:avLst/>
          </a:prstGeom>
          <a:noFill/>
          <a:ln w="9525">
            <a:noFill/>
            <a:miter lim="800000"/>
            <a:headEnd/>
            <a:tailEnd/>
          </a:ln>
        </p:spPr>
        <p:txBody>
          <a:bodyPr wrap="square" lIns="0" tIns="0" rIns="0" bIns="0" anchor="b" anchorCtr="0">
            <a:spAutoFit/>
          </a:bodyPr>
          <a:lstStyle/>
          <a:p>
            <a:pPr>
              <a:buClr>
                <a:srgbClr val="C03932"/>
              </a:buClr>
            </a:pPr>
            <a:r>
              <a:rPr lang="es-MX" sz="1200" b="1" dirty="0" smtClean="0">
                <a:solidFill>
                  <a:srgbClr val="002060"/>
                </a:solidFill>
                <a:cs typeface="Arial" pitchFamily="34" charset="0"/>
              </a:rPr>
              <a:t>*Con base en una encuesta a médicos</a:t>
            </a:r>
          </a:p>
          <a:p>
            <a:pPr>
              <a:buClr>
                <a:srgbClr val="C03932"/>
              </a:buClr>
            </a:pPr>
            <a:r>
              <a:rPr lang="es-MX" sz="1100" dirty="0" smtClean="0">
                <a:solidFill>
                  <a:srgbClr val="002060"/>
                </a:solidFill>
                <a:cs typeface="Arial" pitchFamily="34" charset="0"/>
              </a:rPr>
              <a:t>Boulanger A </a:t>
            </a:r>
            <a:r>
              <a:rPr lang="es-MX" sz="1100" i="1" dirty="0" smtClean="0">
                <a:solidFill>
                  <a:srgbClr val="002060"/>
                </a:solidFill>
                <a:cs typeface="Arial" pitchFamily="34" charset="0"/>
              </a:rPr>
              <a:t>et al. Pain Res Manage </a:t>
            </a:r>
            <a:r>
              <a:rPr lang="es-MX" sz="1100" dirty="0" smtClean="0">
                <a:solidFill>
                  <a:srgbClr val="002060"/>
                </a:solidFill>
                <a:cs typeface="Arial" pitchFamily="34" charset="0"/>
              </a:rPr>
              <a:t>2007; 12(1):39-47.</a:t>
            </a:r>
            <a:endParaRPr lang="es-MX" sz="1100" dirty="0">
              <a:solidFill>
                <a:srgbClr val="002060"/>
              </a:solidFill>
              <a:cs typeface="Arial" pitchFamily="34" charset="0"/>
            </a:endParaRPr>
          </a:p>
        </p:txBody>
      </p:sp>
      <p:graphicFrame>
        <p:nvGraphicFramePr>
          <p:cNvPr id="14" name="Chart 13"/>
          <p:cNvGraphicFramePr/>
          <p:nvPr>
            <p:extLst>
              <p:ext uri="{D42A27DB-BD31-4B8C-83A1-F6EECF244321}">
                <p14:modId xmlns="" xmlns:p14="http://schemas.microsoft.com/office/powerpoint/2010/main" val="2346999660"/>
              </p:ext>
            </p:extLst>
          </p:nvPr>
        </p:nvGraphicFramePr>
        <p:xfrm>
          <a:off x="285856" y="1507040"/>
          <a:ext cx="8642350" cy="4905375"/>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8"/>
          <p:cNvSpPr>
            <a:spLocks noGrp="1"/>
          </p:cNvSpPr>
          <p:nvPr>
            <p:ph type="sldNum" sz="quarter" idx="12"/>
          </p:nvPr>
        </p:nvSpPr>
        <p:spPr bwMode="auto">
          <a:xfrm>
            <a:off x="6553200"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6E0AFB2-FFBD-42C9-BFB3-674C7E7DD027}" type="slidenum">
              <a:rPr lang="es-MX" smtClean="0">
                <a:solidFill>
                  <a:srgbClr val="000000"/>
                </a:solidFill>
              </a:rPr>
              <a:pPr eaLnBrk="1" hangingPunct="1"/>
              <a:t>9</a:t>
            </a:fld>
            <a:endParaRPr lang="es-MX" dirty="0" smtClean="0">
              <a:solidFill>
                <a:srgbClr val="000000"/>
              </a:solidFill>
            </a:endParaRPr>
          </a:p>
        </p:txBody>
      </p:sp>
      <p:sp>
        <p:nvSpPr>
          <p:cNvPr id="2" name="Rectangle 1"/>
          <p:cNvSpPr/>
          <p:nvPr/>
        </p:nvSpPr>
        <p:spPr>
          <a:xfrm>
            <a:off x="160791" y="1628800"/>
            <a:ext cx="8892480" cy="683264"/>
          </a:xfrm>
          <a:prstGeom prst="rect">
            <a:avLst/>
          </a:prstGeom>
        </p:spPr>
        <p:txBody>
          <a:bodyPr wrap="square">
            <a:spAutoFit/>
          </a:bodyPr>
          <a:lstStyle/>
          <a:p>
            <a:pPr algn="ctr">
              <a:defRPr sz="1920" b="1" i="0" u="none" strike="noStrike" kern="1200" baseline="0">
                <a:solidFill>
                  <a:prstClr val="black"/>
                </a:solidFill>
                <a:latin typeface="+mn-lt"/>
                <a:ea typeface="+mn-ea"/>
                <a:cs typeface="+mn-cs"/>
              </a:defRPr>
            </a:pPr>
            <a:r>
              <a:rPr lang="es-MX" sz="1920" b="1" dirty="0" smtClean="0">
                <a:solidFill>
                  <a:srgbClr val="002060"/>
                </a:solidFill>
              </a:rPr>
              <a:t>Porcentaje de Pacientes con Dolor Crónico que se Quejan de Dolor en Sitios Comunes del Cuerpo*</a:t>
            </a:r>
            <a:endParaRPr lang="es-MX" sz="1920" b="1" dirty="0">
              <a:solidFill>
                <a:srgbClr val="002060"/>
              </a:solidFill>
            </a:endParaRPr>
          </a:p>
        </p:txBody>
      </p:sp>
      <p:sp>
        <p:nvSpPr>
          <p:cNvPr id="7" name="6 CuadroTexto"/>
          <p:cNvSpPr txBox="1"/>
          <p:nvPr/>
        </p:nvSpPr>
        <p:spPr>
          <a:xfrm>
            <a:off x="1508167" y="5830782"/>
            <a:ext cx="6947064" cy="323165"/>
          </a:xfrm>
          <a:prstGeom prst="rect">
            <a:avLst/>
          </a:prstGeom>
          <a:solidFill>
            <a:srgbClr val="EBF7FF"/>
          </a:solidFill>
        </p:spPr>
        <p:txBody>
          <a:bodyPr wrap="square" rtlCol="0">
            <a:spAutoFit/>
          </a:bodyPr>
          <a:lstStyle/>
          <a:p>
            <a:r>
              <a:rPr lang="es-MX" sz="1500" b="1" dirty="0" smtClean="0"/>
              <a:t>   Espalda            Rodilla                 Cuello               Cabeza                Cadera          Hombro </a:t>
            </a:r>
            <a:endParaRPr lang="es-MX" sz="1500" b="1" dirty="0"/>
          </a:p>
        </p:txBody>
      </p:sp>
    </p:spTree>
    <p:extLst>
      <p:ext uri="{BB962C8B-B14F-4D97-AF65-F5344CB8AC3E}">
        <p14:creationId xmlns="" xmlns:p14="http://schemas.microsoft.com/office/powerpoint/2010/main" val="388074520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PFLY1301_3">
  <a:themeElements>
    <a:clrScheme name="Custom 85">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2_Office Theme">
  <a:themeElements>
    <a:clrScheme name="Custom 82">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8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8_Office Theme">
  <a:themeElements>
    <a:clrScheme name="Custom 91">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8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7545</TotalTime>
  <Words>11520</Words>
  <Application>Microsoft Office PowerPoint</Application>
  <PresentationFormat>On-screen Show (4:3)</PresentationFormat>
  <Paragraphs>1133</Paragraphs>
  <Slides>52</Slides>
  <Notes>52</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52</vt:i4>
      </vt:variant>
    </vt:vector>
  </HeadingPairs>
  <TitlesOfParts>
    <vt:vector size="63" baseType="lpstr">
      <vt:lpstr>GPFLY1301_3</vt:lpstr>
      <vt:lpstr>5_Office Theme</vt:lpstr>
      <vt:lpstr>1_Office Theme</vt:lpstr>
      <vt:lpstr>19_Office Theme</vt:lpstr>
      <vt:lpstr>Office Theme</vt:lpstr>
      <vt:lpstr>48_Office Theme</vt:lpstr>
      <vt:lpstr>28_Office Theme</vt:lpstr>
      <vt:lpstr>38_Office Theme</vt:lpstr>
      <vt:lpstr>51_Office Theme</vt:lpstr>
      <vt:lpstr>12_Office Theme</vt:lpstr>
      <vt:lpstr>Worksheet</vt:lpstr>
      <vt:lpstr>Slide 1</vt:lpstr>
      <vt:lpstr>Comité de Desarrollo</vt:lpstr>
      <vt:lpstr>Objetivos de Aprendizaje</vt:lpstr>
      <vt:lpstr>Tabla de Contenidos</vt:lpstr>
      <vt:lpstr>¿Qué es lumbalgia?</vt:lpstr>
      <vt:lpstr>Pregunta para Discusión</vt:lpstr>
      <vt:lpstr>Epidemiología de la Lumbalgia</vt:lpstr>
      <vt:lpstr>Prevalencia Promedio de Lumbalgia</vt:lpstr>
      <vt:lpstr>La Espalda Baja es el Sitio Más Común de Dolor Crónico No por Cáncer</vt:lpstr>
      <vt:lpstr>Causas Comunes de Lumbalgia</vt:lpstr>
      <vt:lpstr>Slide 11</vt:lpstr>
      <vt:lpstr>Componentes Nociceptivos y Neuropáticos Pueden Estar Presentes en la Lumbalgia</vt:lpstr>
      <vt:lpstr>Componente Neuropático de la Lumbalgia</vt:lpstr>
      <vt:lpstr>Pregunta para Discusión</vt:lpstr>
      <vt:lpstr>Historia Natural de la Lumbalgia</vt:lpstr>
      <vt:lpstr>Manejo de Lumbalgia Aguda</vt:lpstr>
      <vt:lpstr>Pregunta para Discusión</vt:lpstr>
      <vt:lpstr>    Las “Señales de alarma” Requieren Investigación y/o Referencia Inmediata </vt:lpstr>
      <vt:lpstr>Diagnóstico Diferencial de Lumbalgia Aguda</vt:lpstr>
      <vt:lpstr>Dolor Neuropático en  Lumbalgia Crónica</vt:lpstr>
      <vt:lpstr>Reconociendo el Dolor Neuropático</vt:lpstr>
      <vt:lpstr>Herramientas de Evaluación de Dolor Neuropático</vt:lpstr>
      <vt:lpstr>Pregunta para Discusión</vt:lpstr>
      <vt:lpstr>Recomendaciones para el Seguimiento de Pacientes con Lumbalgia Aguda </vt:lpstr>
      <vt:lpstr>Seguimiento de Pacientes con  Lumbalgia Aguda</vt:lpstr>
      <vt:lpstr>Pregunta para Discusión</vt:lpstr>
      <vt:lpstr>Las señales de alerta son características del paciente que pueden indicar problemas a largo-plazo que requieren la atención del médico, particularmente en términos de volver a trabajar.</vt:lpstr>
      <vt:lpstr>Manejo de  Lumbalgia Persistente*</vt:lpstr>
      <vt:lpstr>Tratamiento Multimodal de Lumbalgia</vt:lpstr>
      <vt:lpstr>Pregunta para Discusión</vt:lpstr>
      <vt:lpstr>Tratamientos No-farmacológicos para Lumbalgia </vt:lpstr>
      <vt:lpstr>Farmacoterapia para Lumbalgia</vt:lpstr>
      <vt:lpstr>Tratamiento de Dolor Inflamatorio</vt:lpstr>
      <vt:lpstr>Acetaminofén para el Manejo de  Lumbalgia</vt:lpstr>
      <vt:lpstr>AINEne/Coxibs para el Manejo de Lumbalgia</vt:lpstr>
      <vt:lpstr>Pregunta para Discusión</vt:lpstr>
      <vt:lpstr>AINEne/Coxibs y Riesgo Cardiovascular</vt:lpstr>
      <vt:lpstr>Factores de Riesgo de Complicaciones Gastrointestinales Asociadas con AINEne/Coxibs</vt:lpstr>
      <vt:lpstr>Efectos Gastrointestinales de los AINEne/Coxibs Más Allá del Tracto Gastrointestinal Superior</vt:lpstr>
      <vt:lpstr>Opioides para el Manejo de  Lumbalgia</vt:lpstr>
      <vt:lpstr>Tramadol para el Manejo de lumbalgia</vt:lpstr>
      <vt:lpstr>Pregunta para Discusión</vt:lpstr>
      <vt:lpstr>Efectos Adversos de los Opioides</vt:lpstr>
      <vt:lpstr>Relajantes Musculares para el Manejo de  Lumbalgia</vt:lpstr>
      <vt:lpstr>Tratamiento Farmacológico de Dolor Neuropático Basado en el Mecanismo</vt:lpstr>
      <vt:lpstr>Ligandos α2δ* para el Manejo de  Lumbalgia</vt:lpstr>
      <vt:lpstr>Antidepresivos para el Manejo de  Lumbalgia</vt:lpstr>
      <vt:lpstr>Terapias No Recomendadas para  Lumbalgia</vt:lpstr>
      <vt:lpstr>Recomendaciones Clave para el Manejo de Lumbalgia Aguda</vt:lpstr>
      <vt:lpstr>Recomendaciones Terapéuticas para el Manejo de Lumbalgia</vt:lpstr>
      <vt:lpstr>Mensajes Clave</vt:lpstr>
      <vt:lpstr>Mensajes Clave (continúa)</vt:lpstr>
    </vt:vector>
  </TitlesOfParts>
  <Company>Pfizer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Back Pain</dc:title>
  <dc:creator>SALOMONP</dc:creator>
  <cp:lastModifiedBy>SALOMONP</cp:lastModifiedBy>
  <cp:revision>802</cp:revision>
  <cp:lastPrinted>2013-08-16T19:34:34Z</cp:lastPrinted>
  <dcterms:created xsi:type="dcterms:W3CDTF">2013-06-20T18:55:35Z</dcterms:created>
  <dcterms:modified xsi:type="dcterms:W3CDTF">2014-01-06T21:18:58Z</dcterms:modified>
</cp:coreProperties>
</file>